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theme/theme16.xml" ContentType="application/vnd.openxmlformats-officedocument.theme+xml"/>
  <Override PartName="/ppt/slideLayouts/slideLayout28.xml" ContentType="application/vnd.openxmlformats-officedocument.presentationml.slideLayout+xml"/>
  <Override PartName="/ppt/theme/theme17.xml" ContentType="application/vnd.openxmlformats-officedocument.theme+xml"/>
  <Override PartName="/ppt/slideLayouts/slideLayout29.xml" ContentType="application/vnd.openxmlformats-officedocument.presentationml.slideLayout+xml"/>
  <Override PartName="/ppt/theme/theme18.xml" ContentType="application/vnd.openxmlformats-officedocument.theme+xml"/>
  <Override PartName="/ppt/slideLayouts/slideLayout30.xml" ContentType="application/vnd.openxmlformats-officedocument.presentationml.slideLayout+xml"/>
  <Override PartName="/ppt/theme/theme19.xml" ContentType="application/vnd.openxmlformats-officedocument.theme+xml"/>
  <Override PartName="/ppt/slideLayouts/slideLayout31.xml" ContentType="application/vnd.openxmlformats-officedocument.presentationml.slideLayout+xml"/>
  <Override PartName="/ppt/theme/theme20.xml" ContentType="application/vnd.openxmlformats-officedocument.theme+xml"/>
  <Override PartName="/ppt/slideLayouts/slideLayout32.xml" ContentType="application/vnd.openxmlformats-officedocument.presentationml.slideLayout+xml"/>
  <Override PartName="/ppt/theme/theme21.xml" ContentType="application/vnd.openxmlformats-officedocument.theme+xml"/>
  <Override PartName="/ppt/slideLayouts/slideLayout33.xml" ContentType="application/vnd.openxmlformats-officedocument.presentationml.slideLayout+xml"/>
  <Override PartName="/ppt/theme/theme22.xml" ContentType="application/vnd.openxmlformats-officedocument.theme+xml"/>
  <Override PartName="/ppt/slideLayouts/slideLayout34.xml" ContentType="application/vnd.openxmlformats-officedocument.presentationml.slideLayout+xml"/>
  <Override PartName="/ppt/theme/theme23.xml" ContentType="application/vnd.openxmlformats-officedocument.theme+xml"/>
  <Override PartName="/ppt/slideLayouts/slideLayout35.xml" ContentType="application/vnd.openxmlformats-officedocument.presentationml.slideLayout+xml"/>
  <Override PartName="/ppt/theme/theme24.xml" ContentType="application/vnd.openxmlformats-officedocument.theme+xml"/>
  <Override PartName="/ppt/slideLayouts/slideLayout36.xml" ContentType="application/vnd.openxmlformats-officedocument.presentationml.slideLayout+xml"/>
  <Override PartName="/ppt/theme/theme25.xml" ContentType="application/vnd.openxmlformats-officedocument.theme+xml"/>
  <Override PartName="/ppt/slideLayouts/slideLayout37.xml" ContentType="application/vnd.openxmlformats-officedocument.presentationml.slideLayout+xml"/>
  <Override PartName="/ppt/theme/theme26.xml" ContentType="application/vnd.openxmlformats-officedocument.theme+xml"/>
  <Override PartName="/ppt/slideLayouts/slideLayout38.xml" ContentType="application/vnd.openxmlformats-officedocument.presentationml.slideLayout+xml"/>
  <Override PartName="/ppt/theme/theme27.xml" ContentType="application/vnd.openxmlformats-officedocument.theme+xml"/>
  <Override PartName="/ppt/slideLayouts/slideLayout39.xml" ContentType="application/vnd.openxmlformats-officedocument.presentationml.slideLayout+xml"/>
  <Override PartName="/ppt/theme/theme28.xml" ContentType="application/vnd.openxmlformats-officedocument.theme+xml"/>
  <Override PartName="/ppt/slideLayouts/slideLayout40.xml" ContentType="application/vnd.openxmlformats-officedocument.presentationml.slideLayout+xml"/>
  <Override PartName="/ppt/theme/theme29.xml" ContentType="application/vnd.openxmlformats-officedocument.theme+xml"/>
  <Override PartName="/ppt/slideLayouts/slideLayout41.xml" ContentType="application/vnd.openxmlformats-officedocument.presentationml.slideLayout+xml"/>
  <Override PartName="/ppt/theme/theme30.xml" ContentType="application/vnd.openxmlformats-officedocument.theme+xml"/>
  <Override PartName="/ppt/slideLayouts/slideLayout42.xml" ContentType="application/vnd.openxmlformats-officedocument.presentationml.slideLayout+xml"/>
  <Override PartName="/ppt/theme/theme31.xml" ContentType="application/vnd.openxmlformats-officedocument.theme+xml"/>
  <Override PartName="/ppt/slideLayouts/slideLayout43.xml" ContentType="application/vnd.openxmlformats-officedocument.presentationml.slideLayout+xml"/>
  <Override PartName="/ppt/theme/theme32.xml" ContentType="application/vnd.openxmlformats-officedocument.theme+xml"/>
  <Override PartName="/ppt/slideLayouts/slideLayout44.xml" ContentType="application/vnd.openxmlformats-officedocument.presentationml.slideLayout+xml"/>
  <Override PartName="/ppt/theme/theme33.xml" ContentType="application/vnd.openxmlformats-officedocument.theme+xml"/>
  <Override PartName="/ppt/slideLayouts/slideLayout45.xml" ContentType="application/vnd.openxmlformats-officedocument.presentationml.slideLayout+xml"/>
  <Override PartName="/ppt/theme/theme34.xml" ContentType="application/vnd.openxmlformats-officedocument.theme+xml"/>
  <Override PartName="/ppt/slideLayouts/slideLayout46.xml" ContentType="application/vnd.openxmlformats-officedocument.presentationml.slideLayout+xml"/>
  <Override PartName="/ppt/theme/theme35.xml" ContentType="application/vnd.openxmlformats-officedocument.theme+xml"/>
  <Override PartName="/ppt/slideLayouts/slideLayout47.xml" ContentType="application/vnd.openxmlformats-officedocument.presentationml.slideLayout+xml"/>
  <Override PartName="/ppt/theme/theme36.xml" ContentType="application/vnd.openxmlformats-officedocument.theme+xml"/>
  <Override PartName="/ppt/slideLayouts/slideLayout48.xml" ContentType="application/vnd.openxmlformats-officedocument.presentationml.slideLayout+xml"/>
  <Override PartName="/ppt/theme/theme37.xml" ContentType="application/vnd.openxmlformats-officedocument.theme+xml"/>
  <Override PartName="/ppt/slideLayouts/slideLayout49.xml" ContentType="application/vnd.openxmlformats-officedocument.presentationml.slideLayout+xml"/>
  <Override PartName="/ppt/theme/theme38.xml" ContentType="application/vnd.openxmlformats-officedocument.theme+xml"/>
  <Override PartName="/ppt/slideLayouts/slideLayout50.xml" ContentType="application/vnd.openxmlformats-officedocument.presentationml.slideLayout+xml"/>
  <Override PartName="/ppt/theme/theme39.xml" ContentType="application/vnd.openxmlformats-officedocument.theme+xml"/>
  <Override PartName="/ppt/slideLayouts/slideLayout51.xml" ContentType="application/vnd.openxmlformats-officedocument.presentationml.slideLayout+xml"/>
  <Override PartName="/ppt/theme/theme40.xml" ContentType="application/vnd.openxmlformats-officedocument.theme+xml"/>
  <Override PartName="/ppt/slideLayouts/slideLayout52.xml" ContentType="application/vnd.openxmlformats-officedocument.presentationml.slideLayout+xml"/>
  <Override PartName="/ppt/theme/theme41.xml" ContentType="application/vnd.openxmlformats-officedocument.theme+xml"/>
  <Override PartName="/ppt/slideLayouts/slideLayout53.xml" ContentType="application/vnd.openxmlformats-officedocument.presentationml.slideLayout+xml"/>
  <Override PartName="/ppt/theme/theme42.xml" ContentType="application/vnd.openxmlformats-officedocument.theme+xml"/>
  <Override PartName="/ppt/slideLayouts/slideLayout54.xml" ContentType="application/vnd.openxmlformats-officedocument.presentationml.slideLayout+xml"/>
  <Override PartName="/ppt/theme/theme43.xml" ContentType="application/vnd.openxmlformats-officedocument.theme+xml"/>
  <Override PartName="/ppt/slideLayouts/slideLayout55.xml" ContentType="application/vnd.openxmlformats-officedocument.presentationml.slideLayout+xml"/>
  <Override PartName="/ppt/theme/theme44.xml" ContentType="application/vnd.openxmlformats-officedocument.theme+xml"/>
  <Override PartName="/ppt/slideLayouts/slideLayout56.xml" ContentType="application/vnd.openxmlformats-officedocument.presentationml.slideLayout+xml"/>
  <Override PartName="/ppt/theme/theme45.xml" ContentType="application/vnd.openxmlformats-officedocument.theme+xml"/>
  <Override PartName="/ppt/slideLayouts/slideLayout57.xml" ContentType="application/vnd.openxmlformats-officedocument.presentationml.slideLayout+xml"/>
  <Override PartName="/ppt/theme/theme46.xml" ContentType="application/vnd.openxmlformats-officedocument.theme+xml"/>
  <Override PartName="/ppt/slideLayouts/slideLayout58.xml" ContentType="application/vnd.openxmlformats-officedocument.presentationml.slideLayout+xml"/>
  <Override PartName="/ppt/theme/theme4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28" r:id="rId2"/>
    <p:sldMasterId id="2147483832" r:id="rId3"/>
    <p:sldMasterId id="2147483836" r:id="rId4"/>
    <p:sldMasterId id="2147483838" r:id="rId5"/>
    <p:sldMasterId id="2147483840" r:id="rId6"/>
    <p:sldMasterId id="2147483926" r:id="rId7"/>
    <p:sldMasterId id="2147483928" r:id="rId8"/>
    <p:sldMasterId id="2147483930" r:id="rId9"/>
    <p:sldMasterId id="2147483932" r:id="rId10"/>
    <p:sldMasterId id="2147483934" r:id="rId11"/>
    <p:sldMasterId id="2147483936" r:id="rId12"/>
    <p:sldMasterId id="2147483938" r:id="rId13"/>
    <p:sldMasterId id="2147483940" r:id="rId14"/>
    <p:sldMasterId id="2147483942" r:id="rId15"/>
    <p:sldMasterId id="2147483944" r:id="rId16"/>
    <p:sldMasterId id="2147483946" r:id="rId17"/>
    <p:sldMasterId id="2147483948" r:id="rId18"/>
    <p:sldMasterId id="2147483950" r:id="rId19"/>
    <p:sldMasterId id="2147483952" r:id="rId20"/>
    <p:sldMasterId id="2147483954" r:id="rId21"/>
    <p:sldMasterId id="2147483956" r:id="rId22"/>
    <p:sldMasterId id="2147483958" r:id="rId23"/>
    <p:sldMasterId id="2147483960" r:id="rId24"/>
    <p:sldMasterId id="2147483962" r:id="rId25"/>
    <p:sldMasterId id="2147483964" r:id="rId26"/>
    <p:sldMasterId id="2147483966" r:id="rId27"/>
    <p:sldMasterId id="2147483968" r:id="rId28"/>
    <p:sldMasterId id="2147483970" r:id="rId29"/>
    <p:sldMasterId id="2147483972" r:id="rId30"/>
    <p:sldMasterId id="2147483974" r:id="rId31"/>
    <p:sldMasterId id="2147483976" r:id="rId32"/>
    <p:sldMasterId id="2147483978" r:id="rId33"/>
    <p:sldMasterId id="2147483980" r:id="rId34"/>
    <p:sldMasterId id="2147483982" r:id="rId35"/>
    <p:sldMasterId id="2147483984" r:id="rId36"/>
    <p:sldMasterId id="2147483986" r:id="rId37"/>
    <p:sldMasterId id="2147483988" r:id="rId38"/>
    <p:sldMasterId id="2147483990" r:id="rId39"/>
    <p:sldMasterId id="2147483992" r:id="rId40"/>
    <p:sldMasterId id="2147483994" r:id="rId41"/>
    <p:sldMasterId id="2147483996" r:id="rId42"/>
    <p:sldMasterId id="2147483998" r:id="rId43"/>
    <p:sldMasterId id="2147484000" r:id="rId44"/>
    <p:sldMasterId id="2147484002" r:id="rId45"/>
    <p:sldMasterId id="2147484004" r:id="rId46"/>
    <p:sldMasterId id="2147484261" r:id="rId47"/>
  </p:sldMasterIdLst>
  <p:sldIdLst>
    <p:sldId id="258" r:id="rId48"/>
    <p:sldId id="321" r:id="rId49"/>
    <p:sldId id="371" r:id="rId50"/>
    <p:sldId id="364" r:id="rId51"/>
    <p:sldId id="428" r:id="rId52"/>
    <p:sldId id="366" r:id="rId53"/>
    <p:sldId id="429" r:id="rId54"/>
    <p:sldId id="368" r:id="rId55"/>
    <p:sldId id="369" r:id="rId56"/>
    <p:sldId id="370" r:id="rId57"/>
    <p:sldId id="373" r:id="rId58"/>
    <p:sldId id="293" r:id="rId59"/>
    <p:sldId id="351" r:id="rId60"/>
    <p:sldId id="309" r:id="rId61"/>
    <p:sldId id="319" r:id="rId62"/>
    <p:sldId id="320" r:id="rId63"/>
    <p:sldId id="310" r:id="rId64"/>
    <p:sldId id="374" r:id="rId65"/>
    <p:sldId id="376" r:id="rId66"/>
    <p:sldId id="402" r:id="rId67"/>
    <p:sldId id="375" r:id="rId68"/>
    <p:sldId id="377" r:id="rId69"/>
    <p:sldId id="378" r:id="rId70"/>
    <p:sldId id="352" r:id="rId71"/>
    <p:sldId id="359" r:id="rId72"/>
    <p:sldId id="360" r:id="rId73"/>
    <p:sldId id="379" r:id="rId74"/>
    <p:sldId id="380" r:id="rId75"/>
    <p:sldId id="382" r:id="rId76"/>
    <p:sldId id="383" r:id="rId77"/>
    <p:sldId id="381" r:id="rId78"/>
    <p:sldId id="363" r:id="rId79"/>
    <p:sldId id="263" r:id="rId80"/>
    <p:sldId id="283" r:id="rId81"/>
    <p:sldId id="284" r:id="rId82"/>
    <p:sldId id="297" r:id="rId83"/>
    <p:sldId id="265" r:id="rId84"/>
    <p:sldId id="307" r:id="rId85"/>
    <p:sldId id="339" r:id="rId86"/>
    <p:sldId id="340" r:id="rId87"/>
    <p:sldId id="341" r:id="rId88"/>
    <p:sldId id="342" r:id="rId89"/>
    <p:sldId id="343" r:id="rId90"/>
    <p:sldId id="404" r:id="rId91"/>
    <p:sldId id="344" r:id="rId92"/>
    <p:sldId id="332" r:id="rId93"/>
    <p:sldId id="362" r:id="rId94"/>
    <p:sldId id="345" r:id="rId95"/>
    <p:sldId id="346" r:id="rId96"/>
    <p:sldId id="347" r:id="rId97"/>
    <p:sldId id="427" r:id="rId98"/>
    <p:sldId id="426" r:id="rId99"/>
    <p:sldId id="385" r:id="rId100"/>
    <p:sldId id="361" r:id="rId101"/>
    <p:sldId id="386" r:id="rId102"/>
    <p:sldId id="387" r:id="rId103"/>
    <p:sldId id="388" r:id="rId104"/>
    <p:sldId id="389" r:id="rId105"/>
    <p:sldId id="390" r:id="rId106"/>
    <p:sldId id="391" r:id="rId107"/>
    <p:sldId id="392" r:id="rId108"/>
    <p:sldId id="393" r:id="rId109"/>
    <p:sldId id="394" r:id="rId110"/>
    <p:sldId id="395" r:id="rId111"/>
    <p:sldId id="396" r:id="rId112"/>
    <p:sldId id="397" r:id="rId113"/>
    <p:sldId id="398" r:id="rId114"/>
    <p:sldId id="399" r:id="rId115"/>
    <p:sldId id="400" r:id="rId116"/>
    <p:sldId id="401" r:id="rId117"/>
    <p:sldId id="403" r:id="rId118"/>
    <p:sldId id="405" r:id="rId119"/>
    <p:sldId id="406" r:id="rId120"/>
    <p:sldId id="407" r:id="rId121"/>
    <p:sldId id="408" r:id="rId122"/>
    <p:sldId id="409" r:id="rId123"/>
    <p:sldId id="410" r:id="rId124"/>
    <p:sldId id="411" r:id="rId125"/>
    <p:sldId id="412" r:id="rId126"/>
    <p:sldId id="413" r:id="rId127"/>
    <p:sldId id="414" r:id="rId128"/>
    <p:sldId id="415" r:id="rId129"/>
    <p:sldId id="416" r:id="rId130"/>
    <p:sldId id="417" r:id="rId131"/>
    <p:sldId id="418" r:id="rId132"/>
    <p:sldId id="419" r:id="rId133"/>
    <p:sldId id="420" r:id="rId134"/>
    <p:sldId id="421" r:id="rId135"/>
    <p:sldId id="422" r:id="rId136"/>
    <p:sldId id="423" r:id="rId137"/>
    <p:sldId id="424" r:id="rId138"/>
    <p:sldId id="425" r:id="rId13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80808"/>
    <a:srgbClr val="FF66FF"/>
    <a:srgbClr val="FF0066"/>
    <a:srgbClr val="B2B2B2"/>
    <a:srgbClr val="CC990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30" autoAdjust="0"/>
    <p:restoredTop sz="94664" autoAdjust="0"/>
  </p:normalViewPr>
  <p:slideViewPr>
    <p:cSldViewPr snapToGrid="0">
      <p:cViewPr varScale="1">
        <p:scale>
          <a:sx n="71" d="100"/>
          <a:sy n="71" d="100"/>
        </p:scale>
        <p:origin x="4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70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" Target="slides/slide16.xml"/><Relationship Id="rId84" Type="http://schemas.openxmlformats.org/officeDocument/2006/relationships/slide" Target="slides/slide37.xml"/><Relationship Id="rId138" Type="http://schemas.openxmlformats.org/officeDocument/2006/relationships/slide" Target="slides/slide91.xml"/><Relationship Id="rId107" Type="http://schemas.openxmlformats.org/officeDocument/2006/relationships/slide" Target="slides/slide60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6.xml"/><Relationship Id="rId58" Type="http://schemas.openxmlformats.org/officeDocument/2006/relationships/slide" Target="slides/slide11.xml"/><Relationship Id="rId74" Type="http://schemas.openxmlformats.org/officeDocument/2006/relationships/slide" Target="slides/slide27.xml"/><Relationship Id="rId79" Type="http://schemas.openxmlformats.org/officeDocument/2006/relationships/slide" Target="slides/slide32.xml"/><Relationship Id="rId102" Type="http://schemas.openxmlformats.org/officeDocument/2006/relationships/slide" Target="slides/slide55.xml"/><Relationship Id="rId123" Type="http://schemas.openxmlformats.org/officeDocument/2006/relationships/slide" Target="slides/slide76.xml"/><Relationship Id="rId128" Type="http://schemas.openxmlformats.org/officeDocument/2006/relationships/slide" Target="slides/slide8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3.xml"/><Relationship Id="rId95" Type="http://schemas.openxmlformats.org/officeDocument/2006/relationships/slide" Target="slides/slide48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1.xml"/><Relationship Id="rId64" Type="http://schemas.openxmlformats.org/officeDocument/2006/relationships/slide" Target="slides/slide17.xml"/><Relationship Id="rId69" Type="http://schemas.openxmlformats.org/officeDocument/2006/relationships/slide" Target="slides/slide22.xml"/><Relationship Id="rId113" Type="http://schemas.openxmlformats.org/officeDocument/2006/relationships/slide" Target="slides/slide66.xml"/><Relationship Id="rId118" Type="http://schemas.openxmlformats.org/officeDocument/2006/relationships/slide" Target="slides/slide71.xml"/><Relationship Id="rId134" Type="http://schemas.openxmlformats.org/officeDocument/2006/relationships/slide" Target="slides/slide87.xml"/><Relationship Id="rId139" Type="http://schemas.openxmlformats.org/officeDocument/2006/relationships/slide" Target="slides/slide92.xml"/><Relationship Id="rId80" Type="http://schemas.openxmlformats.org/officeDocument/2006/relationships/slide" Target="slides/slide33.xml"/><Relationship Id="rId85" Type="http://schemas.openxmlformats.org/officeDocument/2006/relationships/slide" Target="slides/slide38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12.xml"/><Relationship Id="rId103" Type="http://schemas.openxmlformats.org/officeDocument/2006/relationships/slide" Target="slides/slide56.xml"/><Relationship Id="rId108" Type="http://schemas.openxmlformats.org/officeDocument/2006/relationships/slide" Target="slides/slide61.xml"/><Relationship Id="rId124" Type="http://schemas.openxmlformats.org/officeDocument/2006/relationships/slide" Target="slides/slide77.xml"/><Relationship Id="rId129" Type="http://schemas.openxmlformats.org/officeDocument/2006/relationships/slide" Target="slides/slide82.xml"/><Relationship Id="rId54" Type="http://schemas.openxmlformats.org/officeDocument/2006/relationships/slide" Target="slides/slide7.xml"/><Relationship Id="rId70" Type="http://schemas.openxmlformats.org/officeDocument/2006/relationships/slide" Target="slides/slide23.xml"/><Relationship Id="rId75" Type="http://schemas.openxmlformats.org/officeDocument/2006/relationships/slide" Target="slides/slide28.xml"/><Relationship Id="rId91" Type="http://schemas.openxmlformats.org/officeDocument/2006/relationships/slide" Target="slides/slide44.xml"/><Relationship Id="rId96" Type="http://schemas.openxmlformats.org/officeDocument/2006/relationships/slide" Target="slides/slide49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" Target="slides/slide2.xml"/><Relationship Id="rId114" Type="http://schemas.openxmlformats.org/officeDocument/2006/relationships/slide" Target="slides/slide67.xml"/><Relationship Id="rId119" Type="http://schemas.openxmlformats.org/officeDocument/2006/relationships/slide" Target="slides/slide72.xml"/><Relationship Id="rId44" Type="http://schemas.openxmlformats.org/officeDocument/2006/relationships/slideMaster" Target="slideMasters/slideMaster44.xml"/><Relationship Id="rId60" Type="http://schemas.openxmlformats.org/officeDocument/2006/relationships/slide" Target="slides/slide13.xml"/><Relationship Id="rId65" Type="http://schemas.openxmlformats.org/officeDocument/2006/relationships/slide" Target="slides/slide18.xml"/><Relationship Id="rId81" Type="http://schemas.openxmlformats.org/officeDocument/2006/relationships/slide" Target="slides/slide34.xml"/><Relationship Id="rId86" Type="http://schemas.openxmlformats.org/officeDocument/2006/relationships/slide" Target="slides/slide39.xml"/><Relationship Id="rId130" Type="http://schemas.openxmlformats.org/officeDocument/2006/relationships/slide" Target="slides/slide83.xml"/><Relationship Id="rId135" Type="http://schemas.openxmlformats.org/officeDocument/2006/relationships/slide" Target="slides/slide8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62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3.xml"/><Relationship Id="rId55" Type="http://schemas.openxmlformats.org/officeDocument/2006/relationships/slide" Target="slides/slide8.xml"/><Relationship Id="rId76" Type="http://schemas.openxmlformats.org/officeDocument/2006/relationships/slide" Target="slides/slide29.xml"/><Relationship Id="rId97" Type="http://schemas.openxmlformats.org/officeDocument/2006/relationships/slide" Target="slides/slide50.xml"/><Relationship Id="rId104" Type="http://schemas.openxmlformats.org/officeDocument/2006/relationships/slide" Target="slides/slide57.xml"/><Relationship Id="rId120" Type="http://schemas.openxmlformats.org/officeDocument/2006/relationships/slide" Target="slides/slide73.xml"/><Relationship Id="rId125" Type="http://schemas.openxmlformats.org/officeDocument/2006/relationships/slide" Target="slides/slide78.xml"/><Relationship Id="rId14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4.xml"/><Relationship Id="rId92" Type="http://schemas.openxmlformats.org/officeDocument/2006/relationships/slide" Target="slides/slide45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9.xml"/><Relationship Id="rId87" Type="http://schemas.openxmlformats.org/officeDocument/2006/relationships/slide" Target="slides/slide40.xml"/><Relationship Id="rId110" Type="http://schemas.openxmlformats.org/officeDocument/2006/relationships/slide" Target="slides/slide63.xml"/><Relationship Id="rId115" Type="http://schemas.openxmlformats.org/officeDocument/2006/relationships/slide" Target="slides/slide68.xml"/><Relationship Id="rId131" Type="http://schemas.openxmlformats.org/officeDocument/2006/relationships/slide" Target="slides/slide84.xml"/><Relationship Id="rId136" Type="http://schemas.openxmlformats.org/officeDocument/2006/relationships/slide" Target="slides/slide89.xml"/><Relationship Id="rId61" Type="http://schemas.openxmlformats.org/officeDocument/2006/relationships/slide" Target="slides/slide14.xml"/><Relationship Id="rId82" Type="http://schemas.openxmlformats.org/officeDocument/2006/relationships/slide" Target="slides/slide3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9.xml"/><Relationship Id="rId77" Type="http://schemas.openxmlformats.org/officeDocument/2006/relationships/slide" Target="slides/slide30.xml"/><Relationship Id="rId100" Type="http://schemas.openxmlformats.org/officeDocument/2006/relationships/slide" Target="slides/slide53.xml"/><Relationship Id="rId105" Type="http://schemas.openxmlformats.org/officeDocument/2006/relationships/slide" Target="slides/slide58.xml"/><Relationship Id="rId126" Type="http://schemas.openxmlformats.org/officeDocument/2006/relationships/slide" Target="slides/slide7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.xml"/><Relationship Id="rId72" Type="http://schemas.openxmlformats.org/officeDocument/2006/relationships/slide" Target="slides/slide25.xml"/><Relationship Id="rId93" Type="http://schemas.openxmlformats.org/officeDocument/2006/relationships/slide" Target="slides/slide46.xml"/><Relationship Id="rId98" Type="http://schemas.openxmlformats.org/officeDocument/2006/relationships/slide" Target="slides/slide51.xml"/><Relationship Id="rId121" Type="http://schemas.openxmlformats.org/officeDocument/2006/relationships/slide" Target="slides/slide74.xml"/><Relationship Id="rId14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" Target="slides/slide20.xml"/><Relationship Id="rId116" Type="http://schemas.openxmlformats.org/officeDocument/2006/relationships/slide" Target="slides/slide69.xml"/><Relationship Id="rId137" Type="http://schemas.openxmlformats.org/officeDocument/2006/relationships/slide" Target="slides/slide90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15.xml"/><Relationship Id="rId83" Type="http://schemas.openxmlformats.org/officeDocument/2006/relationships/slide" Target="slides/slide36.xml"/><Relationship Id="rId88" Type="http://schemas.openxmlformats.org/officeDocument/2006/relationships/slide" Target="slides/slide41.xml"/><Relationship Id="rId111" Type="http://schemas.openxmlformats.org/officeDocument/2006/relationships/slide" Target="slides/slide64.xml"/><Relationship Id="rId132" Type="http://schemas.openxmlformats.org/officeDocument/2006/relationships/slide" Target="slides/slide85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" Target="slides/slide10.xml"/><Relationship Id="rId106" Type="http://schemas.openxmlformats.org/officeDocument/2006/relationships/slide" Target="slides/slide59.xml"/><Relationship Id="rId127" Type="http://schemas.openxmlformats.org/officeDocument/2006/relationships/slide" Target="slides/slide80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" Target="slides/slide5.xml"/><Relationship Id="rId73" Type="http://schemas.openxmlformats.org/officeDocument/2006/relationships/slide" Target="slides/slide26.xml"/><Relationship Id="rId78" Type="http://schemas.openxmlformats.org/officeDocument/2006/relationships/slide" Target="slides/slide31.xml"/><Relationship Id="rId94" Type="http://schemas.openxmlformats.org/officeDocument/2006/relationships/slide" Target="slides/slide47.xml"/><Relationship Id="rId99" Type="http://schemas.openxmlformats.org/officeDocument/2006/relationships/slide" Target="slides/slide52.xml"/><Relationship Id="rId101" Type="http://schemas.openxmlformats.org/officeDocument/2006/relationships/slide" Target="slides/slide54.xml"/><Relationship Id="rId122" Type="http://schemas.openxmlformats.org/officeDocument/2006/relationships/slide" Target="slides/slide75.xml"/><Relationship Id="rId14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Master" Target="slideMasters/slideMaster26.xml"/><Relationship Id="rId47" Type="http://schemas.openxmlformats.org/officeDocument/2006/relationships/slideMaster" Target="slideMasters/slideMaster47.xml"/><Relationship Id="rId68" Type="http://schemas.openxmlformats.org/officeDocument/2006/relationships/slide" Target="slides/slide21.xml"/><Relationship Id="rId89" Type="http://schemas.openxmlformats.org/officeDocument/2006/relationships/slide" Target="slides/slide42.xml"/><Relationship Id="rId112" Type="http://schemas.openxmlformats.org/officeDocument/2006/relationships/slide" Target="slides/slide65.xml"/><Relationship Id="rId133" Type="http://schemas.openxmlformats.org/officeDocument/2006/relationships/slide" Target="slides/slide86.xml"/><Relationship Id="rId16" Type="http://schemas.openxmlformats.org/officeDocument/2006/relationships/slideMaster" Target="slideMasters/slideMaster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C0E4806-8518-46E4-B9E5-5A9AC0C79A17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A1F7D3B-9D37-43B2-9FA4-4A2DB2C5F2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50029068-45C0-49F1-A19B-6F55D1F9CF0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66FC5B65-AE6A-4E5C-A706-86188C65B6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CF41A3C-65C0-4CA1-8356-5D7EAE6F406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F7A0E1F-342E-49C5-A380-E1A26B34B7E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C929F4B-B1AE-4A75-A7DB-9C79AEF1DA0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6CAE1F01-6966-4330-995F-AE3D835DF4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E728E4D7-FE8C-4FE6-A34D-95C44B95F07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3349A00B-431B-4FC0-9450-A6B81E1D47B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A8FB40BD-D368-4888-B733-A343DFEE5B4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B1F24DBD-83DA-400A-AD23-B30D2056C1B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82A4032B-242E-4261-834E-FA43E83753E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7C86E3F1-E8DF-4D30-A279-45F433F9BC1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820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87A1E99A-89B5-431D-94A0-F4BEBD2D92E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5D62C2B0-1A6B-4E0B-A0B8-8321A6FA0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A6ECE94D-5B6F-4212-BDA5-9BE585A28A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C10315DC-DC13-4479-8FC5-1C955B0A44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161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1752F4B-4BAC-4B47-B697-CD759A812F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5A6BBB4-544D-4D2A-B477-DDF5B5A27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29B08ACB-2591-402E-9270-67B5625157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726BF-8205-4177-B89E-0E93395655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033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FEDC29B-508F-4AE3-9078-E42FC272D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F30ED1B-9C82-4F0E-9F36-3D2F7C8505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35DD26B-7E64-4BAF-8496-D4831C5BC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A9458-F209-4407-8907-30E713C9F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2785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4F0D29F7-46F8-48DF-88F8-05C14C42E6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0397A7E4-9591-4BA2-8F29-D7D9A54C6E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BCC6820E-6E10-449C-85C4-99270CB09E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D1D662-3D7A-40A0-A132-6B102C48F0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653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scottishflag">
            <a:extLst>
              <a:ext uri="{FF2B5EF4-FFF2-40B4-BE49-F238E27FC236}">
                <a16:creationId xmlns:a16="http://schemas.microsoft.com/office/drawing/2014/main" id="{D7510EDA-AA86-48D0-A732-BBBAB7A5B3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2">
            <a:extLst>
              <a:ext uri="{FF2B5EF4-FFF2-40B4-BE49-F238E27FC236}">
                <a16:creationId xmlns:a16="http://schemas.microsoft.com/office/drawing/2014/main" id="{B93DCE58-592A-45D1-87A2-32B1599C8B8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5" name="Picture 23" descr="Office Objects 0572">
            <a:extLst>
              <a:ext uri="{FF2B5EF4-FFF2-40B4-BE49-F238E27FC236}">
                <a16:creationId xmlns:a16="http://schemas.microsoft.com/office/drawing/2014/main" id="{78693009-8F01-4639-9F94-0E4494C96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68F66-6DDB-4CFD-9A1B-B7E3CA41019D}"/>
              </a:ext>
            </a:extLst>
          </p:cNvPr>
          <p:cNvSpPr txBox="1"/>
          <p:nvPr userDrawn="1"/>
        </p:nvSpPr>
        <p:spPr>
          <a:xfrm>
            <a:off x="88900" y="1498600"/>
            <a:ext cx="7366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 dirty="0">
                <a:solidFill>
                  <a:srgbClr val="FFFF00"/>
                </a:solidFill>
                <a:latin typeface="Comic Sans MS"/>
              </a:rPr>
              <a:t>Nat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743187-E52E-48F9-B2D3-C7786E018546}"/>
              </a:ext>
            </a:extLst>
          </p:cNvPr>
          <p:cNvSpPr txBox="1"/>
          <p:nvPr userDrawn="1"/>
        </p:nvSpPr>
        <p:spPr>
          <a:xfrm>
            <a:off x="3797300" y="1371600"/>
            <a:ext cx="14414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rgbClr val="FFFFFF"/>
                </a:solidFill>
                <a:latin typeface="Comic Sans MS"/>
              </a:rPr>
              <a:t>Outcome 1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2698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6042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scottishflag">
            <a:extLst>
              <a:ext uri="{FF2B5EF4-FFF2-40B4-BE49-F238E27FC236}">
                <a16:creationId xmlns:a16="http://schemas.microsoft.com/office/drawing/2014/main" id="{F59EF6EC-C3EE-43B5-85D4-A32E9DE9AD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2">
            <a:extLst>
              <a:ext uri="{FF2B5EF4-FFF2-40B4-BE49-F238E27FC236}">
                <a16:creationId xmlns:a16="http://schemas.microsoft.com/office/drawing/2014/main" id="{208560F7-B058-4AE9-A567-E78E3A3DBA4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5" name="Picture 23" descr="Office Objects 0572">
            <a:extLst>
              <a:ext uri="{FF2B5EF4-FFF2-40B4-BE49-F238E27FC236}">
                <a16:creationId xmlns:a16="http://schemas.microsoft.com/office/drawing/2014/main" id="{A5A2CEEB-1F2E-4A62-8468-9FA228F81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FE5DBF-E34E-4713-9DE7-D989895F4FA9}"/>
              </a:ext>
            </a:extLst>
          </p:cNvPr>
          <p:cNvSpPr txBox="1"/>
          <p:nvPr userDrawn="1"/>
        </p:nvSpPr>
        <p:spPr>
          <a:xfrm>
            <a:off x="88900" y="1498600"/>
            <a:ext cx="7366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 dirty="0">
                <a:solidFill>
                  <a:srgbClr val="FFFF00"/>
                </a:solidFill>
                <a:latin typeface="Comic Sans MS"/>
              </a:rPr>
              <a:t>Nat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B03AB-2A27-411E-99EC-7528D37FEAD2}"/>
              </a:ext>
            </a:extLst>
          </p:cNvPr>
          <p:cNvSpPr txBox="1"/>
          <p:nvPr userDrawn="1"/>
        </p:nvSpPr>
        <p:spPr>
          <a:xfrm>
            <a:off x="3797300" y="1371600"/>
            <a:ext cx="14414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rgbClr val="FFFFFF"/>
                </a:solidFill>
                <a:latin typeface="Comic Sans MS"/>
              </a:rPr>
              <a:t>Outcome 1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2698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846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scottishflag">
            <a:extLst>
              <a:ext uri="{FF2B5EF4-FFF2-40B4-BE49-F238E27FC236}">
                <a16:creationId xmlns:a16="http://schemas.microsoft.com/office/drawing/2014/main" id="{C0DFE58D-3080-47E2-AB16-84C0C06E34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2">
            <a:extLst>
              <a:ext uri="{FF2B5EF4-FFF2-40B4-BE49-F238E27FC236}">
                <a16:creationId xmlns:a16="http://schemas.microsoft.com/office/drawing/2014/main" id="{87892A76-1030-48C5-B4A9-6B1E1D6EE08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5" name="Picture 23" descr="Office Objects 0572">
            <a:extLst>
              <a:ext uri="{FF2B5EF4-FFF2-40B4-BE49-F238E27FC236}">
                <a16:creationId xmlns:a16="http://schemas.microsoft.com/office/drawing/2014/main" id="{CEC24945-4163-4A9B-92EF-84885FB1D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A7C63-C0AB-4A83-BFF1-3CCC2BC0E7C5}"/>
              </a:ext>
            </a:extLst>
          </p:cNvPr>
          <p:cNvSpPr txBox="1"/>
          <p:nvPr userDrawn="1"/>
        </p:nvSpPr>
        <p:spPr>
          <a:xfrm>
            <a:off x="88900" y="1498600"/>
            <a:ext cx="7366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 dirty="0">
                <a:solidFill>
                  <a:srgbClr val="FFFF00"/>
                </a:solidFill>
                <a:latin typeface="Comic Sans MS"/>
              </a:rPr>
              <a:t>Nat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3643A-DB8E-4EF9-9D27-3E1DC892117E}"/>
              </a:ext>
            </a:extLst>
          </p:cNvPr>
          <p:cNvSpPr txBox="1"/>
          <p:nvPr userDrawn="1"/>
        </p:nvSpPr>
        <p:spPr>
          <a:xfrm>
            <a:off x="3797300" y="1371600"/>
            <a:ext cx="14414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rgbClr val="FFFFFF"/>
                </a:solidFill>
                <a:latin typeface="Comic Sans MS"/>
              </a:rPr>
              <a:t>Outcome 1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2698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5617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A8B891-AB9C-4D50-9792-502C520B14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spcBef>
                <a:spcPct val="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75A79D-94BE-4460-AEE8-F4D8D04663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01E05A-C6D0-42AA-8196-A79336CE6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Comic Sans MS" panose="030F0702030302020204" pitchFamily="66" charset="0"/>
              </a:defRPr>
            </a:lvl1pPr>
          </a:lstStyle>
          <a:p>
            <a:fld id="{F35D2642-7535-4B3A-8F4D-261F4B1003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9066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275FB2F-B773-4F6D-8BE3-8130B7B25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spcBef>
                <a:spcPct val="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D014E0A-D212-43AD-8332-2AF987880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954360-A779-4EB9-9B5C-57CEACA77A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Comic Sans MS" panose="030F0702030302020204" pitchFamily="66" charset="0"/>
              </a:defRPr>
            </a:lvl1pPr>
          </a:lstStyle>
          <a:p>
            <a:fld id="{7DBCF783-5FFF-4B7A-80CF-FE63599569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6300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605C39-7C05-4A6C-B32F-F5E01942B7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480F1A-DCFE-4994-A6F4-0E0479714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14FB1F-FFA5-4E6D-AE6B-148F12C01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4E7AF-8CBD-4C8A-9360-F139D3AC00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1450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6B433A-C050-428A-AEF6-0CF655637E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67F410-EFE6-45C8-976D-5A5CDE753A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5A5A82-901E-42ED-B6CF-64760282B4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47C53-B0ED-4D80-8777-F9172F8388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5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43C3B206-974F-47F8-9F4B-2C0B9640C6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B37989C-E4F8-4F97-8A74-8BE351D6B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E847B84-9E36-4FAE-A5BB-75ABC3996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258C1-1391-41AA-B05E-E671B16768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5820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C7F49B-3168-47EC-9057-7133EE62E1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EACFB2-6A71-4C82-914C-BD1EC8B17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9C5BB2-0115-4E88-8470-2EC4195C51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842AD-32B0-41DD-BFBD-DFF74F7866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7282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31DD38-A858-4F94-8E67-013F387B56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93BCC6-658D-4F07-BA17-4EE8C62BC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262C7E-C1B8-4E46-BF52-701AE4FE45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9CA97-ADD8-4C3D-8A6A-44031B6D29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3519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860664-42DE-446E-B980-41DD07B2F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C9D5FB-A781-4D6B-B421-D490659F77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AA2897-9B1C-49B7-9AC7-2FFBB6D08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21736-0791-423B-A10B-F64178D532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7061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2E6366-2394-4F7B-9C54-C9E8191339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5D084B-95EC-44E8-8A6E-C20A732D99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76056B-3EBF-41AA-ACE1-9D57E3993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5FB73-4FF0-4B68-8B74-5FC5585769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8790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E0CC47-B378-4735-9822-4FEC8A451D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18D0E5-7FD3-4690-B7C9-D0D3EF07A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C00F8B-FEEE-4CAB-9D0E-0641781BA8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93B0D-1A82-45D9-84BE-2E23E83D16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0554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E1D583-7B6C-45FE-8A9C-AEDC033135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DA0407-8B10-41F2-9DB4-73F3A013C2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F7BD12-91B0-4EA9-A431-23A36E0C31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5DC9C-D27D-43B2-BB30-C8746DE57B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4671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2F176C-C779-4B97-94DA-D3D03E244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8C0696-80E7-4006-B264-6EE696C5A4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35E8EE-FE47-4C40-9DA9-BD0F3FA5C6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612EB-0068-4C7F-892F-532E66C030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452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6AE849-BD1F-4396-9D18-AFBFA7CB3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179F7D-3AA8-4756-B8F5-64D47472D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9264BE-7137-481C-9204-6CB15ACFC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8CEA0-938C-42B3-984C-4B8B27A38D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9042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33B82A-7BD5-49D5-B38F-DFEB0658A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388A57-09EF-49F8-9691-D699A024F7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FFFE6D-383E-4E13-BEEF-B53C3B9BC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4CCDD-D570-4BC9-80D6-A1E245061D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7550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C3565D-5C1F-409D-AB7C-25252D64CD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B0E301-3B76-47EB-9AEE-31D895BE8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32F103-B94D-4EE1-928B-464BC1C2B6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31F5A-591C-451E-9BFB-55D067E4BD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258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75A000E-9EA1-4F1C-9DE3-2EA32A2A16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6E69A0AB-EA00-4F0E-8E30-E32662E459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F47304E-B374-42B1-A7BD-FD52059824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9FA17-0FF1-4E01-9F6B-FDD0588C86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8378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8DB449-851C-4AFA-B6AB-9B06992A24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C4E53D-447E-4DD7-B316-D9068FD37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E1C438-F42A-45F3-A717-64D702D8E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C7DB1-BAC3-4B98-945A-6CF54809A3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0707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FBFDA3-88CE-48EB-8D29-40D4B520B4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CED269-819F-4E6B-B2FD-A42B4B1C59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47F7C7-980F-4365-85EB-C214CBF52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2F2C8-ED59-4254-AC22-3DE2F22A51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4560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141A0F-2B09-42B3-86B2-198DFE4D2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10F928-0FF9-4B67-8CCF-F8878B5BB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805160-DC9D-4B14-A64A-486CE6168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4E017-5DAE-4F34-8070-03837B7173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6642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4A18C8-7AAF-4C0E-9E7C-FBB3CBD5A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2EBD41-1F37-4B8B-8628-8B1136DB2A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545C81-4EB6-4452-B697-A024A4B77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6E3A0-D4F4-42ED-BBBA-8148F6B3DC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5231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DD80AB-692D-4D49-9FFF-2A94C028DE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6B03FA-C904-4D7A-B685-BAB8F59548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860082-D1C7-48EF-9090-C9004782D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36A29-36AB-43A4-9381-9176ED0674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4260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B74A11-57DF-420B-9C94-BFDD3804FD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7BA163-E377-489A-BAC8-076C7F8CC6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8BE639-7EA0-4F8E-8CC2-C957FB27D4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EB81E-3DEB-4812-8167-FC1EB64883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3805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2E2014-DC63-469A-8A60-138396C15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1108D7-1417-4948-B990-52B2B2EEC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E01B1F-3507-45FD-AA16-56C20CF9BE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F646E-2788-4DFA-9AE6-9F9F05A799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8107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F957BF-E491-4FF0-B4B0-C918BCE4F2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26890-633E-4288-8BD0-87C3207646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F70D38-F469-4761-94E4-E794408746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9F49C-1A28-40F3-9626-68ECC0B800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1181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299E8D-FB26-4B8A-A650-3C3F1BFE2A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687E5F-1508-4CA8-93FA-14F61D2AE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F424D6-6655-4975-B606-A46B2E156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1CCE4-0D16-4642-84A8-01CA9B3EC3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3136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7F9B58-BD7F-4C3A-AB3D-4990CEB409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6684FD-29BA-4903-A211-705C7CD23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0E731B-F9E3-419E-BC80-05B6A3E5D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94F1D-5607-4794-9203-ABED88E675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10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85D54126-5638-4F81-8856-D1F40A35C2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1FD24365-CBD7-4167-8625-1F8CDBB9E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E5254AC1-0203-4A66-9D97-2BC85DB7DF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9F083-CCF4-47A4-9E95-3634011B17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3545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0FE689-4532-4554-9C2F-F434684608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586583-0510-4770-BF0A-52B8AA1EC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56BAA7-1243-41E1-9F04-C95E85AA5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81C1A-D5C1-4C71-A864-542CB7562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348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96E037-064F-4F55-B9C1-02601CABC0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236F5C-73C5-42AB-8184-500A289139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88C8A4-8A71-431A-B66A-2B471B485A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2827D57-BB9C-42C0-8051-0AA4D23803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9675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2946FF-5806-4D2D-A2AC-C055AB6C83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673735-4D10-4544-815A-321988B29A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6463F2-018D-4B0F-9641-987787B05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DC1E6B9-58B4-4A07-BECC-57F59C11CD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2951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5FAD2F-6700-457B-B02D-EAB2C217B5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477A49-CE26-407E-8DC0-2284AE359B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BA0986-CEB6-4310-9E2C-3427E29BF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B81B934-FCB4-458A-90B9-766FEC6D0E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1537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41CEB3-CA89-4D0A-A66F-D9625BDCF9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7E2B3C-70B7-4CFD-98FB-FB4E56CED6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271397-760D-480F-829D-EBE2F96820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F27E29BF-371C-4197-B167-62AD4FB0E4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0221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45FF64-6710-405F-BF3D-B4AF04F06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A49485-CD30-4DF6-871D-1ECD8C4012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FC2384-184E-4DF8-85A4-B951E0A87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8E2981D0-6ADF-4877-80E7-73E8633CFD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8979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7527AB-EE70-43A1-9B18-EDF099B83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84AD1F-2E42-457E-9005-B796357113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297F30-1E59-4C2C-B44D-EA7BFC4162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0CAD64A-102E-42D7-8CA4-0FCF91195A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52108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1FE11B-FA8F-46EF-8EEC-8A205F2538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DAE8FC-F4BC-48D0-8DAE-90DBA98B99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703D44-007A-453F-B604-BCAD420677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E754B5B-B439-4093-AA52-985F5CACF4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330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C2EC05-980A-479C-952D-5F15D7809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72AC86-1977-4BA6-AFDC-74E82BC81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678255-CFC6-4321-B97C-2C779F0F19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FA88F60-B809-4DD9-B1C2-6DF830F725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46349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675DF2-32D3-4794-8C34-9BC732702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C53888-7522-4CCC-84FB-16EC21569A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13EDE4-EA43-4DFF-AFDC-1196CBF23A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7F4C361-45F0-4F79-8A4A-9A12D1AB00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785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421D8124-67B4-4E11-BEF3-F1698EF40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DA69AAD9-EA85-42F0-8C19-8D5BE68CEB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F772D0AD-D99D-4F52-9318-5E3BF5290F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CE82E-7464-4D96-B3E1-DC262AD1CB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6838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E12B3B-D461-4F2D-9A11-F0B0558F68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04E769-27D3-45FE-B55B-685B9D9038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FC35FB-6B78-4674-BADA-03C37FECAE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E742559-DE20-41AF-B677-3E5215EC5D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16986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8D828E-F891-4410-8E63-21904D535D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26FFDD-390B-4ABA-989B-C0194DC3F5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64416A-A854-4B4D-964B-191A2B1566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CB34A6C-4A29-4B4A-9826-21C1FCCE3D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19738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2AE690-EBA4-48A4-8FD3-2C844B950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10C702-170A-4904-8843-157824740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06C026-464E-49F1-B638-45A1B86A1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A4D9088-8F9B-46ED-A25B-30AB561211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59736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80D30D-467C-4A37-A874-378182214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1F09D3-B061-4F93-884E-8D16F501C2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473389-8218-43FF-B23A-455FC94ECD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0A941E3-C3A6-46DD-95AA-C57DFABE17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40330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97507F-2351-4426-A910-BBAF099536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3AA49A-8428-492F-B607-E25EF80326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470583-9C9D-42CF-9FF0-43EA7E9CDC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61A72CA-5850-4DCA-A0FD-4491DE22E6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6109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07E5DF-2F9C-4E87-9EA7-0979D07ACD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6D2C4F-27BB-4E86-8F35-E03EBBAE75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7662C7-9150-4D57-9A6B-005B50537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0BB49A1-A9B0-4220-B1FC-2E01B6A07C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3574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EF357C-B124-4AD1-92EE-F90EA840F9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076648-C93C-485F-94FC-9E81FF392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3CE517-7762-409C-8784-1515234BD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FE5D7BB-47CA-4ADE-8CB5-B041ED8F9D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65476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601EBA-9E3E-4F78-B274-EE7BB8A42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74C00B-7C53-469F-8201-0827875602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F18E82-A0A7-46E6-9EFA-1B9CD6BFF2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0685A56-FA11-442C-B41F-964DAC270E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3188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scottishflag">
            <a:extLst>
              <a:ext uri="{FF2B5EF4-FFF2-40B4-BE49-F238E27FC236}">
                <a16:creationId xmlns:a16="http://schemas.microsoft.com/office/drawing/2014/main" id="{FE8A2041-EF58-4897-8EF5-19D637FE76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2">
            <a:extLst>
              <a:ext uri="{FF2B5EF4-FFF2-40B4-BE49-F238E27FC236}">
                <a16:creationId xmlns:a16="http://schemas.microsoft.com/office/drawing/2014/main" id="{6D390050-0D7D-4E1F-9DD0-DF6C33ADDB0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5" name="Picture 23" descr="Office Objects 0572">
            <a:extLst>
              <a:ext uri="{FF2B5EF4-FFF2-40B4-BE49-F238E27FC236}">
                <a16:creationId xmlns:a16="http://schemas.microsoft.com/office/drawing/2014/main" id="{9B6A9D24-4438-4404-87E3-391B56EAA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89C7B7-92B1-419A-91FA-DBE30B2DC41C}"/>
              </a:ext>
            </a:extLst>
          </p:cNvPr>
          <p:cNvSpPr txBox="1"/>
          <p:nvPr userDrawn="1"/>
        </p:nvSpPr>
        <p:spPr>
          <a:xfrm>
            <a:off x="88900" y="1498600"/>
            <a:ext cx="7366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 dirty="0">
                <a:solidFill>
                  <a:srgbClr val="FFFF00"/>
                </a:solidFill>
                <a:latin typeface="Comic Sans MS"/>
              </a:rPr>
              <a:t>Nat 5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154482" y="382609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201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AA4BAC95-0259-4C07-BBE0-BFF45DDDD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C68F4B27-3068-4247-B776-02B38A1C6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CA93472-B785-4030-9B2F-D4902AFD4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B65E-4FCD-44C6-9E91-25190AFEEE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966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AD2A6-8A54-4D15-A770-ED45392183E5}"/>
              </a:ext>
            </a:extLst>
          </p:cNvPr>
          <p:cNvSpPr txBox="1"/>
          <p:nvPr userDrawn="1"/>
        </p:nvSpPr>
        <p:spPr>
          <a:xfrm>
            <a:off x="38100" y="1490663"/>
            <a:ext cx="8064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E002FD-45C7-4661-8AEB-51E2C8E91DDC}"/>
              </a:ext>
            </a:extLst>
          </p:cNvPr>
          <p:cNvSpPr txBox="1"/>
          <p:nvPr userDrawn="1"/>
        </p:nvSpPr>
        <p:spPr>
          <a:xfrm rot="16200000">
            <a:off x="-1620043" y="3877469"/>
            <a:ext cx="40655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4" name="Picture 21" descr="Office Objects 0572">
            <a:extLst>
              <a:ext uri="{FF2B5EF4-FFF2-40B4-BE49-F238E27FC236}">
                <a16:creationId xmlns:a16="http://schemas.microsoft.com/office/drawing/2014/main" id="{F1D83378-58AA-484F-A48B-F99071C8DE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scottishflag">
            <a:extLst>
              <a:ext uri="{FF2B5EF4-FFF2-40B4-BE49-F238E27FC236}">
                <a16:creationId xmlns:a16="http://schemas.microsoft.com/office/drawing/2014/main" id="{BB47D7D3-F573-4C5D-B585-D7C3ACD84D43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FF44A6E4-748D-4BAD-9BD7-D069A894A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923FE454-03B5-4231-BF84-8C5BF7B7B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100E6336-829B-4676-B380-8DA774EB67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85A8B-401F-4BE7-BF68-47AE86ED00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037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60F36B93-6EB4-4F04-BDD4-7DB9CF091F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11BC68F9-00C9-4761-B275-5ECD3F2CB1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765BA2AE-1D19-41FB-8B83-993EC328F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A6BC2-8E19-4C2E-BFDD-A405A7C3BF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352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74C18B6F-A65D-4F09-9917-DBC1CE219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0E42ECD8-F655-44DF-98C3-A2E5C720E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399A6FB-AE56-4326-8FB8-C8A4CF7EE6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7CF32-3E5F-4105-855E-A36D59C5B5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80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8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9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1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2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3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4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5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6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7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8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9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1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2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3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4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5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6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47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48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49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51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52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53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54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55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56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57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F1E3719D-B743-4271-8CD8-79B2B19890A7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7171" name="Freeform 3">
              <a:extLst>
                <a:ext uri="{FF2B5EF4-FFF2-40B4-BE49-F238E27FC236}">
                  <a16:creationId xmlns:a16="http://schemas.microsoft.com/office/drawing/2014/main" id="{7ECDAD17-F3F1-4D63-8F47-23B6015AFF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172" name="Freeform 4">
              <a:extLst>
                <a:ext uri="{FF2B5EF4-FFF2-40B4-BE49-F238E27FC236}">
                  <a16:creationId xmlns:a16="http://schemas.microsoft.com/office/drawing/2014/main" id="{F08B1284-31EC-4C94-BCC2-5E9C71A148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10250" name="Group 5">
              <a:extLst>
                <a:ext uri="{FF2B5EF4-FFF2-40B4-BE49-F238E27FC236}">
                  <a16:creationId xmlns:a16="http://schemas.microsoft.com/office/drawing/2014/main" id="{973FCC76-A35C-40B8-84DB-C76E2AEBB99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7174" name="Freeform 6">
                <a:extLst>
                  <a:ext uri="{FF2B5EF4-FFF2-40B4-BE49-F238E27FC236}">
                    <a16:creationId xmlns:a16="http://schemas.microsoft.com/office/drawing/2014/main" id="{9E1D0E9B-29B9-4DD4-A0E8-102D72F4F35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75" name="Freeform 7">
                <a:extLst>
                  <a:ext uri="{FF2B5EF4-FFF2-40B4-BE49-F238E27FC236}">
                    <a16:creationId xmlns:a16="http://schemas.microsoft.com/office/drawing/2014/main" id="{F6270C77-E72A-41EA-8176-8CD51A3C583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76" name="Freeform 8">
                <a:extLst>
                  <a:ext uri="{FF2B5EF4-FFF2-40B4-BE49-F238E27FC236}">
                    <a16:creationId xmlns:a16="http://schemas.microsoft.com/office/drawing/2014/main" id="{A4063DFC-49DD-4B3E-B5F1-2B841CEB6A0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77" name="Freeform 9">
                <a:extLst>
                  <a:ext uri="{FF2B5EF4-FFF2-40B4-BE49-F238E27FC236}">
                    <a16:creationId xmlns:a16="http://schemas.microsoft.com/office/drawing/2014/main" id="{44230C3B-55C0-4395-B6F1-538D7A6B90E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78" name="Freeform 10">
                <a:extLst>
                  <a:ext uri="{FF2B5EF4-FFF2-40B4-BE49-F238E27FC236}">
                    <a16:creationId xmlns:a16="http://schemas.microsoft.com/office/drawing/2014/main" id="{DE55FBF3-0232-46C5-9454-485C8958D85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79" name="Freeform 11">
                <a:extLst>
                  <a:ext uri="{FF2B5EF4-FFF2-40B4-BE49-F238E27FC236}">
                    <a16:creationId xmlns:a16="http://schemas.microsoft.com/office/drawing/2014/main" id="{5E6A0CF0-0F31-469C-B28C-4E26779BC51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80" name="Freeform 12">
                <a:extLst>
                  <a:ext uri="{FF2B5EF4-FFF2-40B4-BE49-F238E27FC236}">
                    <a16:creationId xmlns:a16="http://schemas.microsoft.com/office/drawing/2014/main" id="{351692E2-29B0-44D1-BDD6-E199E61265F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81" name="Freeform 13">
                <a:extLst>
                  <a:ext uri="{FF2B5EF4-FFF2-40B4-BE49-F238E27FC236}">
                    <a16:creationId xmlns:a16="http://schemas.microsoft.com/office/drawing/2014/main" id="{6F0D6075-A2D3-46B6-AD8D-04B35A90ECC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82" name="Freeform 14">
                <a:extLst>
                  <a:ext uri="{FF2B5EF4-FFF2-40B4-BE49-F238E27FC236}">
                    <a16:creationId xmlns:a16="http://schemas.microsoft.com/office/drawing/2014/main" id="{B8BD3F23-DD7B-49A8-9F30-6F34D0A4F41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7183" name="Rectangle 15">
            <a:extLst>
              <a:ext uri="{FF2B5EF4-FFF2-40B4-BE49-F238E27FC236}">
                <a16:creationId xmlns:a16="http://schemas.microsoft.com/office/drawing/2014/main" id="{1B5CEF80-5A94-45BF-AAA8-3D6BE0F3C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184" name="Rectangle 16">
            <a:extLst>
              <a:ext uri="{FF2B5EF4-FFF2-40B4-BE49-F238E27FC236}">
                <a16:creationId xmlns:a16="http://schemas.microsoft.com/office/drawing/2014/main" id="{245CE5F0-B523-495F-8539-6979EE234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85" name="Rectangle 17">
            <a:extLst>
              <a:ext uri="{FF2B5EF4-FFF2-40B4-BE49-F238E27FC236}">
                <a16:creationId xmlns:a16="http://schemas.microsoft.com/office/drawing/2014/main" id="{90B8A50C-5B54-4F0D-8695-EBD45B73A2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86" name="Rectangle 18">
            <a:extLst>
              <a:ext uri="{FF2B5EF4-FFF2-40B4-BE49-F238E27FC236}">
                <a16:creationId xmlns:a16="http://schemas.microsoft.com/office/drawing/2014/main" id="{528D4A0B-E45B-4566-A813-24329D1772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87" name="Rectangle 19">
            <a:extLst>
              <a:ext uri="{FF2B5EF4-FFF2-40B4-BE49-F238E27FC236}">
                <a16:creationId xmlns:a16="http://schemas.microsoft.com/office/drawing/2014/main" id="{C1172319-0642-4AFF-B589-386C11A843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2AEF853-92B4-463C-9939-936F875F217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85" r:id="rId1"/>
    <p:sldLayoutId id="2147484952" r:id="rId2"/>
    <p:sldLayoutId id="2147484953" r:id="rId3"/>
    <p:sldLayoutId id="2147484954" r:id="rId4"/>
    <p:sldLayoutId id="2147484955" r:id="rId5"/>
    <p:sldLayoutId id="2147484956" r:id="rId6"/>
    <p:sldLayoutId id="2147484986" r:id="rId7"/>
    <p:sldLayoutId id="2147484957" r:id="rId8"/>
    <p:sldLayoutId id="2147484958" r:id="rId9"/>
    <p:sldLayoutId id="2147484959" r:id="rId10"/>
    <p:sldLayoutId id="2147484960" r:id="rId11"/>
    <p:sldLayoutId id="21474849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71BF0FC-9F38-4EAC-8492-16136F163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08FFA28-0232-4CCD-BE7D-0CA83A5F5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AEF1B0-A0E7-434A-BFD3-912A5C49D7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0FE57B-7A8B-467F-89EC-FE412FD884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307C6CA-ED8C-4073-A6D5-223F70FB86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E2468055-7FAE-4D85-85F9-51ACFFB771B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BCEC8F5-ABDE-4E83-8BE5-899910DE1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6EEA625-2F1C-42AA-9E0D-89108DD34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7002AE-4CD4-48B4-831E-0EBA549F72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3603D7-7D26-493A-A245-D570AF9C6D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CD88556-1B89-45FD-8C38-0DB3AD8398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3372B9A5-02CF-48C3-B792-8EF7586415D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5BE9B20-CEC0-43F0-80F6-8AE576C43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6A0168C-16E3-4885-A9B8-B70A53D9F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5BBE744-36B1-4E87-9CE9-9F17493FF3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60EFE10-EA36-4E35-8FC2-68868E8FF1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DED7805-87F9-407A-8294-7C87F93780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56EF73E-56AB-4F21-8373-A0551DC6D38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157A9F6-4C01-450E-B787-D4DE82D59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7C81392-E915-4711-A1B5-89E31E870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7B248A-9DB1-46B4-B012-5BE8537AB7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A52522B-8D76-4AC2-AB90-F4A649B670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EB7C746-2611-4239-AC07-898BCF3896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65007261-DDC6-4163-A985-49152AB97D9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343775D-DE25-452A-8734-57A99A8479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2093060-E062-4B31-9EFE-AC148AF7E9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8EA35BE-FA27-4436-9C96-0B387991E8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637537F-5B94-4AC2-BE6E-80C0B82EE1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404B2C-6064-4312-93A2-8B230F7423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80D488F0-44BC-44FF-93E5-58C0DB47728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34AF0ED-3284-4017-A6BE-D1812A683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372B79C-993C-4A06-A7B5-4E98F85D52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D971155-083D-4F1C-AA15-5A4169675F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868DAF-D299-4904-A9AA-6D0DFFED0F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3BA870-2B90-4F0E-9E9B-FBAB61E0D5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940411F9-05C5-421C-94C5-1F0D7160E0C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D0815FF-CBD8-423B-B77F-D70318860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DA033AF-0BD5-4E7B-BA60-F108AE760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F6419D2-38ED-4F1B-8DC2-9E633E374D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EEB2403-4EFE-4E96-AF7D-6760BF2EA9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4362EAB-8451-4E99-AE63-3AD5E7470C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09BA4EB9-2427-4C32-8003-3D42718E627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B9CDE47-CC6C-4FE3-927C-A19C4EDE1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AAE2962-F866-4808-BF26-80F99ADA4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101A22-15E5-463E-A747-D9FFA54523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D2F864F-E654-48BF-A369-DE5C143876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E39C2A9-5FBC-412C-B33C-176D625E01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F3C4DFB-717A-4837-8C90-7E61C4D1D9F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5653DD2-243F-4D5B-9D0C-A8A1FCA87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CC58F60-0E72-4E11-9BC1-6FAAC2BA9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B3509F-51F9-4768-8957-1435CE21A3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56A320-5353-4987-9BEC-865B7D2C75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3F4B66-D609-4E27-89AC-B9E9E1FF86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4A06DDD-C01F-43AA-9E23-0B3CAC6A51F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64041FE-C1B8-4D3E-B8A5-F68BA575B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43E346F-7826-4A12-86BE-B35626215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5B2F4A9-96D7-403D-BF70-1CEB1BFFCD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3D882EA-3B5F-48D6-A56C-0FEF05FA08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24181F6-9533-4B4D-ABF9-E25424E5F7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6C8E8F7C-98B8-4BD9-91B2-875EC14824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>
            <a:extLst>
              <a:ext uri="{FF2B5EF4-FFF2-40B4-BE49-F238E27FC236}">
                <a16:creationId xmlns:a16="http://schemas.microsoft.com/office/drawing/2014/main" id="{90A19C5F-4121-4631-AE4F-A5E7020A22E0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483" name="Freeform 3">
              <a:extLst>
                <a:ext uri="{FF2B5EF4-FFF2-40B4-BE49-F238E27FC236}">
                  <a16:creationId xmlns:a16="http://schemas.microsoft.com/office/drawing/2014/main" id="{300D6994-1F1B-4C33-8102-3CD8F66E31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0484" name="Freeform 4">
              <a:extLst>
                <a:ext uri="{FF2B5EF4-FFF2-40B4-BE49-F238E27FC236}">
                  <a16:creationId xmlns:a16="http://schemas.microsoft.com/office/drawing/2014/main" id="{DC947724-8731-4878-89D2-1BE1B0D673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grpSp>
          <p:nvGrpSpPr>
            <p:cNvPr id="11279" name="Group 5">
              <a:extLst>
                <a:ext uri="{FF2B5EF4-FFF2-40B4-BE49-F238E27FC236}">
                  <a16:creationId xmlns:a16="http://schemas.microsoft.com/office/drawing/2014/main" id="{E4CD9009-D98E-484F-8B00-41A64C5EAF8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486" name="Freeform 6">
                <a:extLst>
                  <a:ext uri="{FF2B5EF4-FFF2-40B4-BE49-F238E27FC236}">
                    <a16:creationId xmlns:a16="http://schemas.microsoft.com/office/drawing/2014/main" id="{31EF8163-52E5-4C50-AD7B-4ED7840B666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87" name="Freeform 7">
                <a:extLst>
                  <a:ext uri="{FF2B5EF4-FFF2-40B4-BE49-F238E27FC236}">
                    <a16:creationId xmlns:a16="http://schemas.microsoft.com/office/drawing/2014/main" id="{A7B44F70-250F-477D-9419-E646B1552EF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88" name="Freeform 8">
                <a:extLst>
                  <a:ext uri="{FF2B5EF4-FFF2-40B4-BE49-F238E27FC236}">
                    <a16:creationId xmlns:a16="http://schemas.microsoft.com/office/drawing/2014/main" id="{8FAD8FD4-6AF5-497B-8681-A23836780C6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89" name="Freeform 9">
                <a:extLst>
                  <a:ext uri="{FF2B5EF4-FFF2-40B4-BE49-F238E27FC236}">
                    <a16:creationId xmlns:a16="http://schemas.microsoft.com/office/drawing/2014/main" id="{D131D028-9E2E-49C1-A56E-CEF6B84A8E8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0" name="Freeform 10">
                <a:extLst>
                  <a:ext uri="{FF2B5EF4-FFF2-40B4-BE49-F238E27FC236}">
                    <a16:creationId xmlns:a16="http://schemas.microsoft.com/office/drawing/2014/main" id="{8878E274-575C-495B-BCD2-F05B96DB20D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1" name="Freeform 11">
                <a:extLst>
                  <a:ext uri="{FF2B5EF4-FFF2-40B4-BE49-F238E27FC236}">
                    <a16:creationId xmlns:a16="http://schemas.microsoft.com/office/drawing/2014/main" id="{0606C108-DD13-44DE-BCAC-21B76DA97D9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2" name="Freeform 12">
                <a:extLst>
                  <a:ext uri="{FF2B5EF4-FFF2-40B4-BE49-F238E27FC236}">
                    <a16:creationId xmlns:a16="http://schemas.microsoft.com/office/drawing/2014/main" id="{E1FC2141-0205-44A1-9A89-9277E289737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3" name="Freeform 13">
                <a:extLst>
                  <a:ext uri="{FF2B5EF4-FFF2-40B4-BE49-F238E27FC236}">
                    <a16:creationId xmlns:a16="http://schemas.microsoft.com/office/drawing/2014/main" id="{EF9CFEF3-A957-436D-AD58-ADC2F484F04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4" name="Freeform 14">
                <a:extLst>
                  <a:ext uri="{FF2B5EF4-FFF2-40B4-BE49-F238E27FC236}">
                    <a16:creationId xmlns:a16="http://schemas.microsoft.com/office/drawing/2014/main" id="{CC825A46-D309-47AC-A9E1-F38C925D3C3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20495" name="Rectangle 15">
            <a:extLst>
              <a:ext uri="{FF2B5EF4-FFF2-40B4-BE49-F238E27FC236}">
                <a16:creationId xmlns:a16="http://schemas.microsoft.com/office/drawing/2014/main" id="{958265B7-5966-40DD-B13E-EF8D42D79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id="{71E2A217-D5EE-49A4-B9BC-66727511E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497" name="Rectangle 17">
            <a:extLst>
              <a:ext uri="{FF2B5EF4-FFF2-40B4-BE49-F238E27FC236}">
                <a16:creationId xmlns:a16="http://schemas.microsoft.com/office/drawing/2014/main" id="{220BF542-734A-4B17-82AC-E51D97C4D4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98" name="Rectangle 18">
            <a:extLst>
              <a:ext uri="{FF2B5EF4-FFF2-40B4-BE49-F238E27FC236}">
                <a16:creationId xmlns:a16="http://schemas.microsoft.com/office/drawing/2014/main" id="{483D9172-9030-4539-88D2-F45C17442A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0499" name="Rectangle 19">
            <a:extLst>
              <a:ext uri="{FF2B5EF4-FFF2-40B4-BE49-F238E27FC236}">
                <a16:creationId xmlns:a16="http://schemas.microsoft.com/office/drawing/2014/main" id="{67C8D626-2F3C-49EC-BB50-BBC0F3A16A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F8105F2-EF5F-4333-92E6-25F73BA2188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500" name="Text Box 20">
            <a:extLst>
              <a:ext uri="{FF2B5EF4-FFF2-40B4-BE49-F238E27FC236}">
                <a16:creationId xmlns:a16="http://schemas.microsoft.com/office/drawing/2014/main" id="{921136BE-3886-4E62-BFE9-31CA5BBA12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1589087" y="4030662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EEF82A"/>
                </a:solidFill>
              </a:rPr>
              <a:t>www.mathsrevision.com</a:t>
            </a:r>
          </a:p>
        </p:txBody>
      </p:sp>
      <p:pic>
        <p:nvPicPr>
          <p:cNvPr id="11273" name="Picture 21" descr="scottishflag">
            <a:extLst>
              <a:ext uri="{FF2B5EF4-FFF2-40B4-BE49-F238E27FC236}">
                <a16:creationId xmlns:a16="http://schemas.microsoft.com/office/drawing/2014/main" id="{DAF69D26-A3F6-4F50-825B-B95AAA3B8A93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2" descr="Office Objects 0572">
            <a:extLst>
              <a:ext uri="{FF2B5EF4-FFF2-40B4-BE49-F238E27FC236}">
                <a16:creationId xmlns:a16="http://schemas.microsoft.com/office/drawing/2014/main" id="{B5366EFD-DE13-4D6B-A2A9-A4F3B662A3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8C8EEF4-66C5-476B-BC63-520B1F3D5D49}"/>
              </a:ext>
            </a:extLst>
          </p:cNvPr>
          <p:cNvSpPr txBox="1"/>
          <p:nvPr userDrawn="1"/>
        </p:nvSpPr>
        <p:spPr>
          <a:xfrm>
            <a:off x="187325" y="1428750"/>
            <a:ext cx="6667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00"/>
                </a:solidFill>
                <a:latin typeface="Comic Sans MS"/>
              </a:rPr>
              <a:t>Nat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4C8DFD-0D48-4607-A825-AFEEA2718B72}"/>
              </a:ext>
            </a:extLst>
          </p:cNvPr>
          <p:cNvSpPr txBox="1"/>
          <p:nvPr userDrawn="1"/>
        </p:nvSpPr>
        <p:spPr>
          <a:xfrm>
            <a:off x="3857625" y="1323975"/>
            <a:ext cx="16922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Outcome 1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87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FCA0536-0D5E-4983-A1A5-3F21C17AC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1B253AB-5B68-4BAE-AC50-D74DCDFC0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47B1FFF-0C48-48BF-B541-08298A8D55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6D35E1-CFE5-4605-8214-4BF4392D5A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1759B76-250E-44F1-8B43-99A2A31C90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513AFEC-85E5-4BD1-8AF9-31CA8C25CB1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77ECE26-320C-45D1-84A4-9CD22E57A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A259D89-1B5D-426D-BF5A-FB5C045D1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6F14D5-2596-4575-B334-38D3DD9EFA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CB83EB-F557-43DC-9B19-734D67A7C2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A68E14-2D9F-4580-8BEA-2CE50126D9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0FD164A-B563-432E-AA5E-25C73DD1745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6B9DB01-1E4A-49AB-8BB6-29B9726011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61602BB-7005-476D-B406-0107CE8B8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9D65376-8CE4-4439-87A3-835421F9F4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75932F9-1558-490C-9568-0AA6C50379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188F64-7554-455B-B8FB-5139092D17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70223CFC-F514-4661-AA7B-C12EE977482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F23FDE9-294A-407F-B84F-6F3009E44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503F092-66D0-4939-BA10-B4778F3DE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4BAC67D-0E16-449D-B0B5-BB1AAC43E0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E85E5B-EEB0-4AEF-BE0F-59BAB71F6F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B30F32-01D8-453B-95CA-766B64F05C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DB13989-9AD6-44DE-96F6-88FEEB3F8C1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6CBBFE1-3C30-4856-8417-C4D185D99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1B7F3C7-A1C3-419C-A6F9-920C8037B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8AD4AD-C2C8-4B23-A150-205DDDBC47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A982BA-A443-4FAD-99A1-B74559797A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9EB0E7B-E454-4E2D-8CD9-F08223FF7C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9FED916A-A6A8-4980-AB30-A56E6DA9C7E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ADFEAB9-7613-4E8F-9544-1C3CBBD2A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5BAF29E-D07E-4646-A64C-A7873A63C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691781C-C5F0-43E5-A5E1-C4C36EDAE2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2585729-AFE1-489E-8A23-59B5DF7E91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1CB2A99-9654-470A-AE64-020F2A586F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02679B12-0754-4316-B52F-E865001EFDB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AD4B162-0CEA-4B52-B3F1-F2B4063F2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ED57FCC-6D0B-4930-A84E-C2B4A1248E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140547-C122-4FF8-9AFF-2C3E68FCC7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6C57CC-0868-4AA6-8A48-C4FAF6C66C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285660-31B5-4FFB-9414-0015A002EE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FE09EC40-2FE2-48BB-95BF-CBC6FD8D630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0F3080E-A788-441D-96D6-BA4311E74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B5389AB-FE35-485C-8C45-62988C670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549EAF-70ED-4FD7-B94D-5C7B6CB334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7E0AAE2-4EC3-4A4E-AD1B-445A906954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56B47C5-D838-4D22-A69E-ED7C2F039E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7F21C465-9D50-4A7B-ACA7-10D8A0A5C91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5E73C35-FE3D-4DD9-A6E2-C07CDABB7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8411D3B-16F1-4C87-AD1F-FD5677B8D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5613AE-DB1F-4C0D-A9BF-2006208334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6D42FFE-E016-4B5E-A815-98371B9DCA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7F65F0-7653-4C67-97FC-83AC99BFED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2B04EAF5-B6D6-48E1-9AA9-1007896D0B8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58B0FC5-69DF-49C7-B72A-0C5A83D7C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64FB4DB-4BA0-4952-B6E7-6DAC5323C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88C5906-6A6B-4C4D-9B16-B43E2C9931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AA8D19-EE55-4C58-B0F6-C8F8B6C656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0DC41D-DEDC-4221-9574-8BF7DD8A5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FDC253C-420E-4BE8-B57D-9E9512342C5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>
            <a:extLst>
              <a:ext uri="{FF2B5EF4-FFF2-40B4-BE49-F238E27FC236}">
                <a16:creationId xmlns:a16="http://schemas.microsoft.com/office/drawing/2014/main" id="{44F5AEC5-2D78-4C39-82E4-B5C3B5FB0F14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483" name="Freeform 3">
              <a:extLst>
                <a:ext uri="{FF2B5EF4-FFF2-40B4-BE49-F238E27FC236}">
                  <a16:creationId xmlns:a16="http://schemas.microsoft.com/office/drawing/2014/main" id="{17DD4E57-37DC-43CB-AC4A-C5285C6D93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0484" name="Freeform 4">
              <a:extLst>
                <a:ext uri="{FF2B5EF4-FFF2-40B4-BE49-F238E27FC236}">
                  <a16:creationId xmlns:a16="http://schemas.microsoft.com/office/drawing/2014/main" id="{090742A5-37B1-4FF0-BAF5-D8326AD088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grpSp>
          <p:nvGrpSpPr>
            <p:cNvPr id="12303" name="Group 5">
              <a:extLst>
                <a:ext uri="{FF2B5EF4-FFF2-40B4-BE49-F238E27FC236}">
                  <a16:creationId xmlns:a16="http://schemas.microsoft.com/office/drawing/2014/main" id="{A200D3F8-D166-4D4E-8273-1DCEDA5791B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486" name="Freeform 6">
                <a:extLst>
                  <a:ext uri="{FF2B5EF4-FFF2-40B4-BE49-F238E27FC236}">
                    <a16:creationId xmlns:a16="http://schemas.microsoft.com/office/drawing/2014/main" id="{434A2698-EAC6-4F4C-B898-058CD1B4131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87" name="Freeform 7">
                <a:extLst>
                  <a:ext uri="{FF2B5EF4-FFF2-40B4-BE49-F238E27FC236}">
                    <a16:creationId xmlns:a16="http://schemas.microsoft.com/office/drawing/2014/main" id="{161C331D-FDB9-46A8-8A47-77A1D1436CB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88" name="Freeform 8">
                <a:extLst>
                  <a:ext uri="{FF2B5EF4-FFF2-40B4-BE49-F238E27FC236}">
                    <a16:creationId xmlns:a16="http://schemas.microsoft.com/office/drawing/2014/main" id="{D9D5F700-8DB3-424C-B7F1-5490AAFB019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89" name="Freeform 9">
                <a:extLst>
                  <a:ext uri="{FF2B5EF4-FFF2-40B4-BE49-F238E27FC236}">
                    <a16:creationId xmlns:a16="http://schemas.microsoft.com/office/drawing/2014/main" id="{97D51AC3-584E-4886-A843-DAE3A776493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0" name="Freeform 10">
                <a:extLst>
                  <a:ext uri="{FF2B5EF4-FFF2-40B4-BE49-F238E27FC236}">
                    <a16:creationId xmlns:a16="http://schemas.microsoft.com/office/drawing/2014/main" id="{D292E82B-78F0-46AE-AC68-630BCE24A1C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1" name="Freeform 11">
                <a:extLst>
                  <a:ext uri="{FF2B5EF4-FFF2-40B4-BE49-F238E27FC236}">
                    <a16:creationId xmlns:a16="http://schemas.microsoft.com/office/drawing/2014/main" id="{2AE661F0-1071-48AE-9E9B-E95DAD9827E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2" name="Freeform 12">
                <a:extLst>
                  <a:ext uri="{FF2B5EF4-FFF2-40B4-BE49-F238E27FC236}">
                    <a16:creationId xmlns:a16="http://schemas.microsoft.com/office/drawing/2014/main" id="{BAC56117-3D42-49D5-BDBB-7396143C30E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3" name="Freeform 13">
                <a:extLst>
                  <a:ext uri="{FF2B5EF4-FFF2-40B4-BE49-F238E27FC236}">
                    <a16:creationId xmlns:a16="http://schemas.microsoft.com/office/drawing/2014/main" id="{A814DBC9-9AE8-4A3F-B150-1F78930C2EC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4" name="Freeform 14">
                <a:extLst>
                  <a:ext uri="{FF2B5EF4-FFF2-40B4-BE49-F238E27FC236}">
                    <a16:creationId xmlns:a16="http://schemas.microsoft.com/office/drawing/2014/main" id="{3B94EDDF-443D-4219-96F5-D6D9E16CBA8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20495" name="Rectangle 15">
            <a:extLst>
              <a:ext uri="{FF2B5EF4-FFF2-40B4-BE49-F238E27FC236}">
                <a16:creationId xmlns:a16="http://schemas.microsoft.com/office/drawing/2014/main" id="{927B27A1-A2F6-4E93-926F-B84223B74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id="{0CB94E23-D6F5-474D-97D2-38E461059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497" name="Rectangle 17">
            <a:extLst>
              <a:ext uri="{FF2B5EF4-FFF2-40B4-BE49-F238E27FC236}">
                <a16:creationId xmlns:a16="http://schemas.microsoft.com/office/drawing/2014/main" id="{2FDA1C85-593A-47EC-B85E-B061E9E673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98" name="Rectangle 18">
            <a:extLst>
              <a:ext uri="{FF2B5EF4-FFF2-40B4-BE49-F238E27FC236}">
                <a16:creationId xmlns:a16="http://schemas.microsoft.com/office/drawing/2014/main" id="{E1DE3DCF-117C-4229-B024-CF885B7639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0499" name="Rectangle 19">
            <a:extLst>
              <a:ext uri="{FF2B5EF4-FFF2-40B4-BE49-F238E27FC236}">
                <a16:creationId xmlns:a16="http://schemas.microsoft.com/office/drawing/2014/main" id="{F4BC62A4-201D-4328-A426-239A9918D4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B777572-33AE-4782-8973-4D213971870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500" name="Text Box 20">
            <a:extLst>
              <a:ext uri="{FF2B5EF4-FFF2-40B4-BE49-F238E27FC236}">
                <a16:creationId xmlns:a16="http://schemas.microsoft.com/office/drawing/2014/main" id="{9D28A754-06B2-4C4D-92C7-B8F4345801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1589087" y="4030662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EEF82A"/>
                </a:solidFill>
              </a:rPr>
              <a:t>www.mathsrevision.com</a:t>
            </a:r>
          </a:p>
        </p:txBody>
      </p:sp>
      <p:pic>
        <p:nvPicPr>
          <p:cNvPr id="12297" name="Picture 21" descr="scottishflag">
            <a:extLst>
              <a:ext uri="{FF2B5EF4-FFF2-40B4-BE49-F238E27FC236}">
                <a16:creationId xmlns:a16="http://schemas.microsoft.com/office/drawing/2014/main" id="{39572343-2B70-4911-AC3D-777260BF0703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2" descr="Office Objects 0572">
            <a:extLst>
              <a:ext uri="{FF2B5EF4-FFF2-40B4-BE49-F238E27FC236}">
                <a16:creationId xmlns:a16="http://schemas.microsoft.com/office/drawing/2014/main" id="{7B9ED20E-3281-45BE-956A-C9308698D0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5CA2072-F665-4B88-B28B-69559D990A3C}"/>
              </a:ext>
            </a:extLst>
          </p:cNvPr>
          <p:cNvSpPr txBox="1"/>
          <p:nvPr userDrawn="1"/>
        </p:nvSpPr>
        <p:spPr>
          <a:xfrm>
            <a:off x="187325" y="1428750"/>
            <a:ext cx="6667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00"/>
                </a:solidFill>
                <a:latin typeface="Comic Sans MS"/>
              </a:rPr>
              <a:t>Nat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0A916B-555E-46FF-9B47-642A795950F1}"/>
              </a:ext>
            </a:extLst>
          </p:cNvPr>
          <p:cNvSpPr txBox="1"/>
          <p:nvPr userDrawn="1"/>
        </p:nvSpPr>
        <p:spPr>
          <a:xfrm>
            <a:off x="3857625" y="1323975"/>
            <a:ext cx="16922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Outcome 1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88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A7EFF02-7075-4087-80B4-845E280D7E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1DA0FF2-CAE3-426C-A7E0-780E84DEE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AF1952C-652C-4E46-A221-F4E44914EA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015094C-63F0-4846-AF84-1A2CC7D6DD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155E49-82E8-4F3A-9003-D681822DD0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789EB211-2BF8-4BD9-A96E-50DF8E27867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2B3E427-7DF2-4CFB-B90A-0E32B754D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E327789-0DE5-4107-B4C2-114358A54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A6A87D-743B-4D66-8049-7F1806BB86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5B1B6A5-8B9D-4206-91CF-89D27FBE52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0D4A5D6-26BB-4E81-AAD0-16F82C1F90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013C7A4-7236-41BF-BE9C-87514C16D20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B2D65C1-17D9-430B-ADFA-1DDFB941C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5978736-9EE9-4577-A53A-9CBA38921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FE57540-232E-4BCF-88F1-54E4D6946A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6907EB-BC2F-48E2-ADCF-D384922B7A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E413908-3D3A-4D0F-BB90-EE27D776E1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01F8F4D-E006-4D18-AA56-406A44C4F86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095A79E-67D7-483B-9614-6EEC7A7E0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A48D8E2-3602-45A8-B7AF-65834A9B9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525EF26-D359-40B7-ADDC-1765BEC8BB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6C47953-177D-46AC-B561-E97B2C9367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521047-4515-4961-8D89-6289E168EA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6D97517-0EB1-4008-B1C8-9E08F44C397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1184AEA-C450-4051-90A1-279429704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15F3444-4CCB-459F-9FBA-1055C0913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D62431-737A-4DFF-A65B-7F5F681422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12AC63-8B1A-488F-B61F-C8D7E8B154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F6C9257-4C4C-4ECC-9C1F-491FA9B166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EF4A1728-FFD8-44D7-97BA-0277C7A0CEB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D4E30DA-F935-4856-A58D-DC58938AC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6D7A05C-CC01-4B69-975C-836140CDE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51A612F-8DDE-4DA4-BAC6-967DE72B2B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7AA136-78BF-4BBC-B1DE-788D0FE100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32DBAE3-C042-47CF-A7FA-C9E3D051F2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8E0D6CB-D9CF-48F1-99BE-A960918BE56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8FB69B1-6EC5-4D59-8632-FF4F5880F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03796ED-5299-4635-BC34-E7456E5E8B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EF74D06-4CC8-49F5-8EA6-345B048C9F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21178D-B435-4BCB-A51C-401F6864D7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6DD869C-523B-4C3B-B915-02AFB28BE1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00590ED3-59A8-419B-A0A7-81DD3AD7256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C49517E-FD07-4EE1-AE9D-1C4A07D0F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31C0FD6-A1A9-44B2-B2EB-B4F5CC206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5F3A2B6-FE22-415F-953C-B44EAF014A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8E1D77-E99C-40D2-A9C7-0DD32DDAC6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4A9094-4148-4D30-870F-5C5428E3A1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980D1E9-B0C1-44E7-904C-38E4F5DAE68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505EA3D-723E-41CB-A786-239CAE590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4C71F03-11C1-4ED6-981A-63E837CD2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84F5E7A-B713-4BB4-8847-6DBFDD4069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0663B73-F6C7-4202-B32E-ABCBB8D039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82F329E-C59C-45CD-B4C8-FAC6D1A2D3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A3C6A2E-B359-401C-87A9-6BF207101FB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3D80DA0-8DAF-4775-8750-B46981309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6FE6E38-4928-4C46-8EA4-1131455D4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31C7912-0925-479D-BF9C-643A59FA14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20F1A1B-F682-4228-8950-470147B337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E8698E-6EF0-461D-8470-472E19D005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F7EEBA48-125C-4F61-A9FE-0355740BA04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>
            <a:extLst>
              <a:ext uri="{FF2B5EF4-FFF2-40B4-BE49-F238E27FC236}">
                <a16:creationId xmlns:a16="http://schemas.microsoft.com/office/drawing/2014/main" id="{FEC1891E-73F4-42FF-865E-6C3EF45CBFF5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483" name="Freeform 3">
              <a:extLst>
                <a:ext uri="{FF2B5EF4-FFF2-40B4-BE49-F238E27FC236}">
                  <a16:creationId xmlns:a16="http://schemas.microsoft.com/office/drawing/2014/main" id="{1726E505-AFE1-4EDA-B388-E7A40D9ADA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0484" name="Freeform 4">
              <a:extLst>
                <a:ext uri="{FF2B5EF4-FFF2-40B4-BE49-F238E27FC236}">
                  <a16:creationId xmlns:a16="http://schemas.microsoft.com/office/drawing/2014/main" id="{DEE943C9-5B2B-4A9C-B953-C2575967C4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grpSp>
          <p:nvGrpSpPr>
            <p:cNvPr id="13327" name="Group 5">
              <a:extLst>
                <a:ext uri="{FF2B5EF4-FFF2-40B4-BE49-F238E27FC236}">
                  <a16:creationId xmlns:a16="http://schemas.microsoft.com/office/drawing/2014/main" id="{2D36C3E7-8AC4-43AC-B08F-6B94856F62A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486" name="Freeform 6">
                <a:extLst>
                  <a:ext uri="{FF2B5EF4-FFF2-40B4-BE49-F238E27FC236}">
                    <a16:creationId xmlns:a16="http://schemas.microsoft.com/office/drawing/2014/main" id="{00F7EDD2-4DDA-42FD-9073-B931E9D2E39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87" name="Freeform 7">
                <a:extLst>
                  <a:ext uri="{FF2B5EF4-FFF2-40B4-BE49-F238E27FC236}">
                    <a16:creationId xmlns:a16="http://schemas.microsoft.com/office/drawing/2014/main" id="{973960B3-8B00-4C7E-942E-714D31C621C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88" name="Freeform 8">
                <a:extLst>
                  <a:ext uri="{FF2B5EF4-FFF2-40B4-BE49-F238E27FC236}">
                    <a16:creationId xmlns:a16="http://schemas.microsoft.com/office/drawing/2014/main" id="{C8E0449A-7259-429F-B0DF-13CB9D64565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" name="Freeform 9">
                <a:extLst>
                  <a:ext uri="{FF2B5EF4-FFF2-40B4-BE49-F238E27FC236}">
                    <a16:creationId xmlns:a16="http://schemas.microsoft.com/office/drawing/2014/main" id="{5E3DD18C-6F11-4806-B32B-8ABE68ACD72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" name="Freeform 10">
                <a:extLst>
                  <a:ext uri="{FF2B5EF4-FFF2-40B4-BE49-F238E27FC236}">
                    <a16:creationId xmlns:a16="http://schemas.microsoft.com/office/drawing/2014/main" id="{DE15C3F3-B89B-4A7C-8EA4-8864E4706E8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1" name="Freeform 11">
                <a:extLst>
                  <a:ext uri="{FF2B5EF4-FFF2-40B4-BE49-F238E27FC236}">
                    <a16:creationId xmlns:a16="http://schemas.microsoft.com/office/drawing/2014/main" id="{006E01A2-582C-47EB-8ECF-6433CE553D5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2" name="Freeform 12">
                <a:extLst>
                  <a:ext uri="{FF2B5EF4-FFF2-40B4-BE49-F238E27FC236}">
                    <a16:creationId xmlns:a16="http://schemas.microsoft.com/office/drawing/2014/main" id="{BDDF58DE-C700-4F47-AFB7-EE94B97F8BF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3" name="Freeform 13">
                <a:extLst>
                  <a:ext uri="{FF2B5EF4-FFF2-40B4-BE49-F238E27FC236}">
                    <a16:creationId xmlns:a16="http://schemas.microsoft.com/office/drawing/2014/main" id="{D6DD3EB6-67C5-44E3-8F82-22F4FBB8669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4" name="Freeform 14">
                <a:extLst>
                  <a:ext uri="{FF2B5EF4-FFF2-40B4-BE49-F238E27FC236}">
                    <a16:creationId xmlns:a16="http://schemas.microsoft.com/office/drawing/2014/main" id="{9AA6E860-B581-4E23-9371-5E1059C6F60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20495" name="Rectangle 15">
            <a:extLst>
              <a:ext uri="{FF2B5EF4-FFF2-40B4-BE49-F238E27FC236}">
                <a16:creationId xmlns:a16="http://schemas.microsoft.com/office/drawing/2014/main" id="{8C5A19D9-44FB-4289-8C9C-6E3C68E2E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id="{FCF0CF0B-95D9-43DA-AE9E-042085C5C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497" name="Rectangle 17">
            <a:extLst>
              <a:ext uri="{FF2B5EF4-FFF2-40B4-BE49-F238E27FC236}">
                <a16:creationId xmlns:a16="http://schemas.microsoft.com/office/drawing/2014/main" id="{A51738A1-CB2F-478C-AB4B-899600D63F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98" name="Rectangle 18">
            <a:extLst>
              <a:ext uri="{FF2B5EF4-FFF2-40B4-BE49-F238E27FC236}">
                <a16:creationId xmlns:a16="http://schemas.microsoft.com/office/drawing/2014/main" id="{35A4F060-DF95-4CB3-8C87-749AF3C401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0499" name="Rectangle 19">
            <a:extLst>
              <a:ext uri="{FF2B5EF4-FFF2-40B4-BE49-F238E27FC236}">
                <a16:creationId xmlns:a16="http://schemas.microsoft.com/office/drawing/2014/main" id="{B634939D-79EE-47AD-8D5F-10F1195676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D8C8C14-6BB3-4D17-8921-8147C725AE1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500" name="Text Box 20">
            <a:extLst>
              <a:ext uri="{FF2B5EF4-FFF2-40B4-BE49-F238E27FC236}">
                <a16:creationId xmlns:a16="http://schemas.microsoft.com/office/drawing/2014/main" id="{766BDA1D-64DA-4A4B-89E5-2186158B0A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1589087" y="4030662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EEF82A"/>
                </a:solidFill>
              </a:rPr>
              <a:t>www.mathsrevision.com</a:t>
            </a:r>
          </a:p>
        </p:txBody>
      </p:sp>
      <p:pic>
        <p:nvPicPr>
          <p:cNvPr id="13321" name="Picture 21" descr="scottishflag">
            <a:extLst>
              <a:ext uri="{FF2B5EF4-FFF2-40B4-BE49-F238E27FC236}">
                <a16:creationId xmlns:a16="http://schemas.microsoft.com/office/drawing/2014/main" id="{240A30E1-E4BF-453E-9018-0B56D0CC5E40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2" descr="Office Objects 0572">
            <a:extLst>
              <a:ext uri="{FF2B5EF4-FFF2-40B4-BE49-F238E27FC236}">
                <a16:creationId xmlns:a16="http://schemas.microsoft.com/office/drawing/2014/main" id="{B4244CF0-95AA-4D7D-851E-37554A3411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EEB2D7A-F5BE-453F-897D-72131FC6D5BF}"/>
              </a:ext>
            </a:extLst>
          </p:cNvPr>
          <p:cNvSpPr txBox="1"/>
          <p:nvPr userDrawn="1"/>
        </p:nvSpPr>
        <p:spPr>
          <a:xfrm>
            <a:off x="187325" y="1428750"/>
            <a:ext cx="6667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00"/>
                </a:solidFill>
                <a:latin typeface="Comic Sans MS"/>
              </a:rPr>
              <a:t>Nat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EC7BA7-5831-4657-B18B-03484A8EB21E}"/>
              </a:ext>
            </a:extLst>
          </p:cNvPr>
          <p:cNvSpPr txBox="1"/>
          <p:nvPr userDrawn="1"/>
        </p:nvSpPr>
        <p:spPr>
          <a:xfrm>
            <a:off x="3857625" y="1323975"/>
            <a:ext cx="16922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Outcome 1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89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D248C86-05F5-47C7-9A15-FD4C33FA46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8F44078-4FBB-4DD2-95D6-A6C27BCAF9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AEE10A-11B5-4B62-B3F8-A4A325F330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D11E379-7869-4C63-A5D1-F4144DDD6F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B51ED1-B313-4C65-9B00-B4F4A94602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B031297-45CC-45FF-BCD4-1A4E7A7E56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5AA1C0C-D570-4730-A022-A6B8CC306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E14A503-D20D-4CF5-83C8-948C3F4FF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9F1B51-AF9C-4896-B564-C9DAAC6DB9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C3B246-2DCE-4EB4-B92A-9617450A52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F7A40BF-F6BC-4C3C-A1AE-2C9651A206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DAA6FCF-821E-4A5E-BE91-DBD3FF77DEF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633C783-191F-450B-9555-274458477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E5CD994-A635-468C-9F81-5F7D17F12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5C10CF3-97C3-4DFF-938A-B35CAE7BC0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9D0377-4F3B-4E32-A098-F4CB75AE6B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E41191B-1AD1-4064-925A-C0F6BE1D25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9E851EC6-4E32-41CC-8B86-9165A0979CD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D9D0C2A-A5C7-4C78-AB70-B4B4C40FB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25195A1-E43A-42F8-8131-F3F922452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9E55B59-55C1-455D-B2CE-E7160FE4EF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24CF6A-B303-41E9-9AF8-09BE38A14E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4F67129-3AE6-46D0-B698-FBE71056B6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8238674-C5D4-457C-8715-B5F590F87E6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584D20C3-5AA8-436F-8C92-697776FA6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068301B-A109-4A9A-A1F6-7C98063E5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F840F8B-D374-48B5-A83D-85CA14BC82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6105103-AE38-4162-AC3A-593AA37881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3A360F2-5E19-43BF-946E-C110A467AC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8198F76-8195-481D-A3B7-E2699761D0F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EC7644A-A0DD-4875-B615-A6E2B9E18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BE238D7-7F1D-49B1-8991-349E7EE1F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EB5C7E-6542-4607-BA5F-9664E3BFC2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6A0AF7B-5383-4B82-A50B-41AB3DDCB1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2B3D0F-8D2A-42C3-89BD-B8A7AB65F6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049284B7-06A6-4809-8EB7-7E1D61FC9A7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74AB987-3AD1-4B60-8926-5BDED253A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5A02714-9A4C-44C5-94DB-BD2C0DAFD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0678C4F-019F-4924-8AFC-E1776AB7B5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0AB54A-BDDB-4217-9E19-E340E28F2B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B2E652-0494-494A-A61E-815A4E654E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3CB7E8C3-9ED6-49EF-BE42-E40E902771C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>
            <a:extLst>
              <a:ext uri="{FF2B5EF4-FFF2-40B4-BE49-F238E27FC236}">
                <a16:creationId xmlns:a16="http://schemas.microsoft.com/office/drawing/2014/main" id="{DD565C89-124C-4130-97DE-73AAB689CACF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483" name="Freeform 3">
              <a:extLst>
                <a:ext uri="{FF2B5EF4-FFF2-40B4-BE49-F238E27FC236}">
                  <a16:creationId xmlns:a16="http://schemas.microsoft.com/office/drawing/2014/main" id="{0229E337-4D7F-48A5-8BFF-6811C5D969B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0484" name="Freeform 4">
              <a:extLst>
                <a:ext uri="{FF2B5EF4-FFF2-40B4-BE49-F238E27FC236}">
                  <a16:creationId xmlns:a16="http://schemas.microsoft.com/office/drawing/2014/main" id="{A16353AE-D417-41CC-8BD6-2A23E26BB40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grpSp>
          <p:nvGrpSpPr>
            <p:cNvPr id="57359" name="Group 5">
              <a:extLst>
                <a:ext uri="{FF2B5EF4-FFF2-40B4-BE49-F238E27FC236}">
                  <a16:creationId xmlns:a16="http://schemas.microsoft.com/office/drawing/2014/main" id="{664C62DC-8573-451D-B227-5588B6EE407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486" name="Freeform 6">
                <a:extLst>
                  <a:ext uri="{FF2B5EF4-FFF2-40B4-BE49-F238E27FC236}">
                    <a16:creationId xmlns:a16="http://schemas.microsoft.com/office/drawing/2014/main" id="{39E73FDC-74F6-4493-99A4-8E8BB840E6F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87" name="Freeform 7">
                <a:extLst>
                  <a:ext uri="{FF2B5EF4-FFF2-40B4-BE49-F238E27FC236}">
                    <a16:creationId xmlns:a16="http://schemas.microsoft.com/office/drawing/2014/main" id="{0667523F-C90D-4AA3-9AC1-CF4B27540EC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88" name="Freeform 8">
                <a:extLst>
                  <a:ext uri="{FF2B5EF4-FFF2-40B4-BE49-F238E27FC236}">
                    <a16:creationId xmlns:a16="http://schemas.microsoft.com/office/drawing/2014/main" id="{4E1ECC88-9A80-4D5C-B015-0991D717656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89" name="Freeform 9">
                <a:extLst>
                  <a:ext uri="{FF2B5EF4-FFF2-40B4-BE49-F238E27FC236}">
                    <a16:creationId xmlns:a16="http://schemas.microsoft.com/office/drawing/2014/main" id="{9BBDE2A6-9550-4CF0-83CE-CBE2E4C2C5A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0" name="Freeform 10">
                <a:extLst>
                  <a:ext uri="{FF2B5EF4-FFF2-40B4-BE49-F238E27FC236}">
                    <a16:creationId xmlns:a16="http://schemas.microsoft.com/office/drawing/2014/main" id="{73B993A6-7CD6-47B0-93D0-39836B63F85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1" name="Freeform 11">
                <a:extLst>
                  <a:ext uri="{FF2B5EF4-FFF2-40B4-BE49-F238E27FC236}">
                    <a16:creationId xmlns:a16="http://schemas.microsoft.com/office/drawing/2014/main" id="{6865D10D-2874-4401-B621-E3109E947BB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2" name="Freeform 12">
                <a:extLst>
                  <a:ext uri="{FF2B5EF4-FFF2-40B4-BE49-F238E27FC236}">
                    <a16:creationId xmlns:a16="http://schemas.microsoft.com/office/drawing/2014/main" id="{4F0D5089-57F0-45F4-A456-3B2EDBAE80B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3" name="Freeform 13">
                <a:extLst>
                  <a:ext uri="{FF2B5EF4-FFF2-40B4-BE49-F238E27FC236}">
                    <a16:creationId xmlns:a16="http://schemas.microsoft.com/office/drawing/2014/main" id="{C9CA09BD-D385-4B99-A4B4-AE10DF7022E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4" name="Freeform 14">
                <a:extLst>
                  <a:ext uri="{FF2B5EF4-FFF2-40B4-BE49-F238E27FC236}">
                    <a16:creationId xmlns:a16="http://schemas.microsoft.com/office/drawing/2014/main" id="{D2835103-6043-4A5F-9FCE-79DB32E9666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20495" name="Rectangle 15">
            <a:extLst>
              <a:ext uri="{FF2B5EF4-FFF2-40B4-BE49-F238E27FC236}">
                <a16:creationId xmlns:a16="http://schemas.microsoft.com/office/drawing/2014/main" id="{DA43DBE6-6D96-46A4-BE80-1FFFE9B88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id="{F0A0E96F-C4BA-43F5-8010-3C98A8425B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497" name="Rectangle 17">
            <a:extLst>
              <a:ext uri="{FF2B5EF4-FFF2-40B4-BE49-F238E27FC236}">
                <a16:creationId xmlns:a16="http://schemas.microsoft.com/office/drawing/2014/main" id="{6D3466B7-8BA5-4E21-A8B1-5F79D19496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98" name="Rectangle 18">
            <a:extLst>
              <a:ext uri="{FF2B5EF4-FFF2-40B4-BE49-F238E27FC236}">
                <a16:creationId xmlns:a16="http://schemas.microsoft.com/office/drawing/2014/main" id="{ADDD2D15-D51F-44A3-AC84-786E6E1EDF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0499" name="Rectangle 19">
            <a:extLst>
              <a:ext uri="{FF2B5EF4-FFF2-40B4-BE49-F238E27FC236}">
                <a16:creationId xmlns:a16="http://schemas.microsoft.com/office/drawing/2014/main" id="{D22A2E36-0BAA-45CB-A2DA-5FB56D5BC1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82CAACC-89AE-4F0B-99B7-1CAAB275766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500" name="Text Box 20">
            <a:extLst>
              <a:ext uri="{FF2B5EF4-FFF2-40B4-BE49-F238E27FC236}">
                <a16:creationId xmlns:a16="http://schemas.microsoft.com/office/drawing/2014/main" id="{B81C2717-0068-4C27-82C6-EA4AAC76B6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1589087" y="4030662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EEF82A"/>
                </a:solidFill>
              </a:rPr>
              <a:t>www.mathsrevision.com</a:t>
            </a:r>
          </a:p>
        </p:txBody>
      </p:sp>
      <p:pic>
        <p:nvPicPr>
          <p:cNvPr id="57353" name="Picture 21" descr="scottishflag">
            <a:extLst>
              <a:ext uri="{FF2B5EF4-FFF2-40B4-BE49-F238E27FC236}">
                <a16:creationId xmlns:a16="http://schemas.microsoft.com/office/drawing/2014/main" id="{779BEF91-AFB7-4B9A-8B75-CAD767E5CD93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22" descr="Office Objects 0572">
            <a:extLst>
              <a:ext uri="{FF2B5EF4-FFF2-40B4-BE49-F238E27FC236}">
                <a16:creationId xmlns:a16="http://schemas.microsoft.com/office/drawing/2014/main" id="{541DCECA-7E5E-4432-9BB1-4FD57900AB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F353D7F-12E2-4D2B-AD0A-80D56BE43D2E}"/>
              </a:ext>
            </a:extLst>
          </p:cNvPr>
          <p:cNvSpPr txBox="1"/>
          <p:nvPr userDrawn="1"/>
        </p:nvSpPr>
        <p:spPr>
          <a:xfrm>
            <a:off x="142875" y="1428750"/>
            <a:ext cx="7556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00"/>
                </a:solidFill>
                <a:latin typeface="Comic Sans MS"/>
              </a:rPr>
              <a:t>Higher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C01DAD-FA28-4991-A59A-057749CE9426}"/>
              </a:ext>
            </a:extLst>
          </p:cNvPr>
          <p:cNvSpPr txBox="1"/>
          <p:nvPr userDrawn="1"/>
        </p:nvSpPr>
        <p:spPr>
          <a:xfrm>
            <a:off x="3857625" y="1323975"/>
            <a:ext cx="16922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Outcome 1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09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3CD9111-560C-450C-B279-953A5988E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A3D9CD8-56AC-40ED-B386-1A6E86436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C65A98-E09C-41DF-87FD-8B338322CE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0000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244B0FF-66A4-46E8-996A-D24B2AF79E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0000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5D6456-AF69-4C66-8FEE-4F6EC8AC1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fld id="{9FC17DD7-7A0F-4167-AB11-50BB16A43CE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C868D73-A226-44A3-B299-BEACE4E9E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85D7DB8-E1C3-4A2F-BA5D-5534C1F7E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0419675-AB1B-4611-B394-7EFB01789A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0000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FA9F00-B997-47A4-9B5B-C24D82B71A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0000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F46DC3-72A2-423B-A722-6B7EB94702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fld id="{AAC4AF80-AEB9-42B3-846E-357A19E21A5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58A6087-F6A7-4D0E-AA5F-C78F1FFC8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2FA056A-99BE-41A5-A453-904440760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B831F1-1A15-4AB3-A45B-7A95CBE8F2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CE64D26-65B4-459C-8789-0435933CC8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3EF9B32-703A-4504-ADD0-57438C41F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8489CF9-ECD6-41D4-99B2-5815E07A235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C6F2F1B-1684-473E-8091-F2DFEF604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4E623A0-D33C-4A3B-AD87-3532F292A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3BACBB-5ABF-4A09-9BE9-5E0FD041E6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3342FB8-8CEF-4F2B-B3CF-B7E22DBC42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BA26778-C664-4F00-B6FB-E3281FF9DC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29FDB8F6-F0E8-4294-B9B7-8E27A5E6118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48F7EEC-3338-49DF-ABE8-84C27F7D5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4C99B7F-53E9-484B-A01A-0DCB62CE4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4A715BA-2827-4ED8-B5DB-878753EAE5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B0DB53D-395D-41C1-B1E2-1B14916247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A0EF93-5532-4269-BFE6-434A7E5E69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0986D83-0F8B-4426-805C-FFFB0105662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2.xml"/><Relationship Id="rId7" Type="http://schemas.openxmlformats.org/officeDocument/2006/relationships/slide" Target="slide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22.xml"/><Relationship Id="rId10" Type="http://schemas.openxmlformats.org/officeDocument/2006/relationships/slide" Target="slide38.xml"/><Relationship Id="rId4" Type="http://schemas.openxmlformats.org/officeDocument/2006/relationships/slide" Target="slide12.xml"/><Relationship Id="rId9" Type="http://schemas.openxmlformats.org/officeDocument/2006/relationships/slide" Target="slide5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gbtu.be/mozjn48G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gbtu.be/mozjn48G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gbtu.be/mozjn48G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gbtu.be/mozjn48Gn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ggbtu.be/mozjn48Gn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gbtu.be/mozjn48Gn" TargetMode="Externa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2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gbtu.be/mozjn48G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gbtu.be/mozjn48G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73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 descr="Office Objects 0572">
            <a:extLst>
              <a:ext uri="{FF2B5EF4-FFF2-40B4-BE49-F238E27FC236}">
                <a16:creationId xmlns:a16="http://schemas.microsoft.com/office/drawing/2014/main" id="{FDF6BA34-B6F9-448B-A970-1D45021AC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6">
            <a:extLst>
              <a:ext uri="{FF2B5EF4-FFF2-40B4-BE49-F238E27FC236}">
                <a16:creationId xmlns:a16="http://schemas.microsoft.com/office/drawing/2014/main" id="{D8D155EA-DFA0-4A7A-BD73-FA68F429F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5" y="2111375"/>
            <a:ext cx="3538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9F911"/>
                </a:solidFill>
                <a:cs typeface="Arial" panose="020B0604020202020204" pitchFamily="34" charset="0"/>
              </a:rPr>
              <a:t>Completing the Square</a:t>
            </a:r>
          </a:p>
        </p:txBody>
      </p:sp>
      <p:sp>
        <p:nvSpPr>
          <p:cNvPr id="83972" name="Text Box 7">
            <a:extLst>
              <a:ext uri="{FF2B5EF4-FFF2-40B4-BE49-F238E27FC236}">
                <a16:creationId xmlns:a16="http://schemas.microsoft.com/office/drawing/2014/main" id="{2BEF28D0-0B03-43FF-9702-CB0610BFB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5" y="2617788"/>
            <a:ext cx="5280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9F911"/>
                </a:solidFill>
                <a:cs typeface="Arial" panose="020B0604020202020204" pitchFamily="34" charset="0"/>
              </a:rPr>
              <a:t>Quadratic Graphs </a:t>
            </a:r>
            <a:r>
              <a:rPr lang="en-GB" altLang="en-US" sz="1100" b="1">
                <a:solidFill>
                  <a:srgbClr val="F9F911"/>
                </a:solidFill>
                <a:cs typeface="Arial" panose="020B0604020202020204" pitchFamily="34" charset="0"/>
              </a:rPr>
              <a:t>(completing the square format)</a:t>
            </a:r>
            <a:endParaRPr lang="en-GB" altLang="en-US" b="1">
              <a:solidFill>
                <a:srgbClr val="F9F911"/>
              </a:solidFill>
              <a:cs typeface="Arial" panose="020B0604020202020204" pitchFamily="34" charset="0"/>
            </a:endParaRPr>
          </a:p>
        </p:txBody>
      </p:sp>
      <p:sp>
        <p:nvSpPr>
          <p:cNvPr id="83973" name="Text Box 8">
            <a:extLst>
              <a:ext uri="{FF2B5EF4-FFF2-40B4-BE49-F238E27FC236}">
                <a16:creationId xmlns:a16="http://schemas.microsoft.com/office/drawing/2014/main" id="{A9E69DAC-4A48-4EE3-9ED7-861BBEAE2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5" y="3122613"/>
            <a:ext cx="4725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9F911"/>
                </a:solidFill>
                <a:cs typeface="Arial" panose="020B0604020202020204" pitchFamily="34" charset="0"/>
              </a:rPr>
              <a:t>Harder Completing the Square</a:t>
            </a:r>
          </a:p>
        </p:txBody>
      </p:sp>
      <p:sp>
        <p:nvSpPr>
          <p:cNvPr id="83974" name="AutoShape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776C844-1E47-43BB-8128-D2780FEE1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2160588"/>
            <a:ext cx="458788" cy="363537"/>
          </a:xfrm>
          <a:prstGeom prst="actionButtonForwardNex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5" name="AutoShape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DBAD051-6672-4435-8555-D3B5AF501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2667000"/>
            <a:ext cx="458788" cy="361950"/>
          </a:xfrm>
          <a:prstGeom prst="actionButtonForwardNex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6" name="AutoShap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CF67DFA-AADB-40CB-8AD5-D405F16A9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3171825"/>
            <a:ext cx="458788" cy="36353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2" name="Rectangle 12">
            <a:extLst>
              <a:ext uri="{FF2B5EF4-FFF2-40B4-BE49-F238E27FC236}">
                <a16:creationId xmlns:a16="http://schemas.microsoft.com/office/drawing/2014/main" id="{59D5FDFE-5097-4482-9B25-8B9474467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Quadratic Function 2</a:t>
            </a:r>
          </a:p>
        </p:txBody>
      </p:sp>
      <p:pic>
        <p:nvPicPr>
          <p:cNvPr id="83978" name="Picture 13" descr="scottishflag">
            <a:extLst>
              <a:ext uri="{FF2B5EF4-FFF2-40B4-BE49-F238E27FC236}">
                <a16:creationId xmlns:a16="http://schemas.microsoft.com/office/drawing/2014/main" id="{0CD3F2F1-0A81-4708-8031-4D05FEF320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9" name="Text Box 16">
            <a:extLst>
              <a:ext uri="{FF2B5EF4-FFF2-40B4-BE49-F238E27FC236}">
                <a16:creationId xmlns:a16="http://schemas.microsoft.com/office/drawing/2014/main" id="{82ADF8AF-6F4C-4378-AAB0-DF88B9D7C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5" y="3629025"/>
            <a:ext cx="497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9F911"/>
                </a:solidFill>
                <a:cs typeface="Arial" panose="020B0604020202020204" pitchFamily="34" charset="0"/>
              </a:rPr>
              <a:t>Quadratics of the form y = ax</a:t>
            </a:r>
            <a:r>
              <a:rPr lang="en-GB" altLang="en-US" b="1" baseline="30000">
                <a:solidFill>
                  <a:srgbClr val="F9F911"/>
                </a:solidFill>
                <a:cs typeface="Arial" panose="020B0604020202020204" pitchFamily="34" charset="0"/>
              </a:rPr>
              <a:t>2</a:t>
            </a:r>
            <a:endParaRPr lang="en-GB" altLang="en-US" b="1">
              <a:solidFill>
                <a:srgbClr val="F9F911"/>
              </a:solidFill>
              <a:cs typeface="Arial" panose="020B0604020202020204" pitchFamily="34" charset="0"/>
            </a:endParaRPr>
          </a:p>
        </p:txBody>
      </p:sp>
      <p:sp>
        <p:nvSpPr>
          <p:cNvPr id="83980" name="AutoShape 1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7B31CE1-7014-4173-9E40-1EED0E18B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3678238"/>
            <a:ext cx="458788" cy="363537"/>
          </a:xfrm>
          <a:prstGeom prst="actionButtonForwardNex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81" name="Text Box 18">
            <a:extLst>
              <a:ext uri="{FF2B5EF4-FFF2-40B4-BE49-F238E27FC236}">
                <a16:creationId xmlns:a16="http://schemas.microsoft.com/office/drawing/2014/main" id="{28B9729B-B1DA-4371-BD1F-5C2926524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5" y="4641850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9F911"/>
                </a:solidFill>
                <a:cs typeface="Arial" panose="020B0604020202020204" pitchFamily="34" charset="0"/>
              </a:rPr>
              <a:t>Discriminant</a:t>
            </a:r>
          </a:p>
        </p:txBody>
      </p:sp>
      <p:sp>
        <p:nvSpPr>
          <p:cNvPr id="83982" name="AutoShape 1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BDD30C6-A704-425C-805D-DC01EE360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4691063"/>
            <a:ext cx="458788" cy="363537"/>
          </a:xfrm>
          <a:prstGeom prst="actionButtonForwardNex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83" name="Text Box 20">
            <a:extLst>
              <a:ext uri="{FF2B5EF4-FFF2-40B4-BE49-F238E27FC236}">
                <a16:creationId xmlns:a16="http://schemas.microsoft.com/office/drawing/2014/main" id="{39CFF1AF-1E53-420E-A574-C4F0D1A82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5" y="5578475"/>
            <a:ext cx="255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9F911"/>
                </a:solidFill>
                <a:cs typeface="Arial" panose="020B0604020202020204" pitchFamily="34" charset="0"/>
              </a:rPr>
              <a:t>Exam Questions</a:t>
            </a:r>
          </a:p>
        </p:txBody>
      </p:sp>
      <p:sp>
        <p:nvSpPr>
          <p:cNvPr id="83984" name="AutoShape 2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FE4A159-014E-4531-B39A-37FF927A2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5578475"/>
            <a:ext cx="458788" cy="363538"/>
          </a:xfrm>
          <a:prstGeom prst="actionButtonForwardNex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85" name="Text Box 18">
            <a:extLst>
              <a:ext uri="{FF2B5EF4-FFF2-40B4-BE49-F238E27FC236}">
                <a16:creationId xmlns:a16="http://schemas.microsoft.com/office/drawing/2014/main" id="{EAE28A1D-CD0E-4BB6-B5E0-B6BE22C46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5" y="4135438"/>
            <a:ext cx="2960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9F911"/>
                </a:solidFill>
                <a:cs typeface="Arial" panose="020B0604020202020204" pitchFamily="34" charset="0"/>
              </a:rPr>
              <a:t>Quadratic Formula</a:t>
            </a:r>
          </a:p>
        </p:txBody>
      </p:sp>
      <p:sp>
        <p:nvSpPr>
          <p:cNvPr id="83986" name="AutoShape 19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DFF4FB3F-EA4A-4ABF-B4AC-3CA1313FF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4184650"/>
            <a:ext cx="458788" cy="363538"/>
          </a:xfrm>
          <a:prstGeom prst="actionButtonForwardNex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9" name="Picture 9" descr="tick">
            <a:extLst>
              <a:ext uri="{FF2B5EF4-FFF2-40B4-BE49-F238E27FC236}">
                <a16:creationId xmlns:a16="http://schemas.microsoft.com/office/drawing/2014/main" id="{D386127F-EE9B-491D-9E28-D07840364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57181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39">
            <a:extLst>
              <a:ext uri="{FF2B5EF4-FFF2-40B4-BE49-F238E27FC236}">
                <a16:creationId xmlns:a16="http://schemas.microsoft.com/office/drawing/2014/main" id="{C3F522FB-1A92-4C06-8C36-E563ACFC0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Quadratic Theory                                                                                      Nat 5	</a:t>
            </a:r>
          </a:p>
        </p:txBody>
      </p:sp>
      <p:sp>
        <p:nvSpPr>
          <p:cNvPr id="2057" name="Rectangle 41">
            <a:extLst>
              <a:ext uri="{FF2B5EF4-FFF2-40B4-BE49-F238E27FC236}">
                <a16:creationId xmlns:a16="http://schemas.microsoft.com/office/drawing/2014/main" id="{15AE13F2-B74A-46DA-B3D7-AAF068144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58" name="Rectangle 43">
            <a:extLst>
              <a:ext uri="{FF2B5EF4-FFF2-40B4-BE49-F238E27FC236}">
                <a16:creationId xmlns:a16="http://schemas.microsoft.com/office/drawing/2014/main" id="{FEB0F6A8-ED33-4F96-85DF-D38FF9144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59" name="Rectangle 45">
            <a:extLst>
              <a:ext uri="{FF2B5EF4-FFF2-40B4-BE49-F238E27FC236}">
                <a16:creationId xmlns:a16="http://schemas.microsoft.com/office/drawing/2014/main" id="{16D9949E-3D00-42B2-A89C-43E7C638E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60" name="Rectangle 46">
            <a:extLst>
              <a:ext uri="{FF2B5EF4-FFF2-40B4-BE49-F238E27FC236}">
                <a16:creationId xmlns:a16="http://schemas.microsoft.com/office/drawing/2014/main" id="{9FFA02A9-B850-4BC5-9293-5B9E3ABB6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3" y="838200"/>
            <a:ext cx="672465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00"/>
                </a:solidFill>
                <a:latin typeface="Arial Narrow" panose="020B0606020202030204" pitchFamily="34" charset="0"/>
              </a:rPr>
              <a:t>a)	Write                                             in the form  	</a:t>
            </a:r>
          </a:p>
          <a:p>
            <a:pPr eaLnBrk="1" hangingPunct="1">
              <a:lnSpc>
                <a:spcPct val="190000"/>
              </a:lnSpc>
              <a:spcBef>
                <a:spcPct val="50000"/>
              </a:spcBef>
            </a:pPr>
            <a:r>
              <a:rPr lang="en-GB" altLang="en-US">
                <a:solidFill>
                  <a:srgbClr val="000000"/>
                </a:solidFill>
                <a:latin typeface="Arial Narrow" panose="020B0606020202030204" pitchFamily="34" charset="0"/>
              </a:rPr>
              <a:t>b)	Hence or otherwise sketch the graph of </a:t>
            </a:r>
          </a:p>
        </p:txBody>
      </p:sp>
      <p:graphicFrame>
        <p:nvGraphicFramePr>
          <p:cNvPr id="2050" name="Object 40">
            <a:extLst>
              <a:ext uri="{FF2B5EF4-FFF2-40B4-BE49-F238E27FC236}">
                <a16:creationId xmlns:a16="http://schemas.microsoft.com/office/drawing/2014/main" id="{F0500A06-89B7-4288-BED5-6FA647D0D1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3838" y="808038"/>
          <a:ext cx="242411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1100" imgH="228600" progId="Equation.DSMT4">
                  <p:embed/>
                </p:oleObj>
              </mc:Choice>
              <mc:Fallback>
                <p:oleObj name="Equation" r:id="rId3" imgW="1181100" imgH="2286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808038"/>
                        <a:ext cx="2424112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2">
            <a:extLst>
              <a:ext uri="{FF2B5EF4-FFF2-40B4-BE49-F238E27FC236}">
                <a16:creationId xmlns:a16="http://schemas.microsoft.com/office/drawing/2014/main" id="{6F0D2D97-87C8-49F7-8F22-DD5CE3137C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05463" y="719138"/>
          <a:ext cx="160496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600" imgH="279400" progId="Equation.DSMT4">
                  <p:embed/>
                </p:oleObj>
              </mc:Choice>
              <mc:Fallback>
                <p:oleObj name="Equation" r:id="rId5" imgW="736600" imgH="2794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719138"/>
                        <a:ext cx="1604962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4">
            <a:extLst>
              <a:ext uri="{FF2B5EF4-FFF2-40B4-BE49-F238E27FC236}">
                <a16:creationId xmlns:a16="http://schemas.microsoft.com/office/drawing/2014/main" id="{96395BE6-0920-4E3B-BBC2-4F806CF1D0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7625" y="1555750"/>
          <a:ext cx="129698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47" imgH="203112" progId="Equation.DSMT4">
                  <p:embed/>
                </p:oleObj>
              </mc:Choice>
              <mc:Fallback>
                <p:oleObj name="Equation" r:id="rId7" imgW="583947" imgH="203112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1555750"/>
                        <a:ext cx="1296988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28" name="Text Box 48">
            <a:extLst>
              <a:ext uri="{FF2B5EF4-FFF2-40B4-BE49-F238E27FC236}">
                <a16:creationId xmlns:a16="http://schemas.microsoft.com/office/drawing/2014/main" id="{7ABFEE06-85A8-47C7-AF21-3DC84EC8D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3992563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3333CC"/>
                </a:solidFill>
                <a:latin typeface="Arial Narrow" panose="020B0606020202030204" pitchFamily="34" charset="0"/>
              </a:rPr>
              <a:t>a)</a:t>
            </a:r>
          </a:p>
        </p:txBody>
      </p:sp>
      <p:graphicFrame>
        <p:nvGraphicFramePr>
          <p:cNvPr id="46129" name="Object 49">
            <a:extLst>
              <a:ext uri="{FF2B5EF4-FFF2-40B4-BE49-F238E27FC236}">
                <a16:creationId xmlns:a16="http://schemas.microsoft.com/office/drawing/2014/main" id="{0CC8C6B4-5A3D-46E3-92E0-AFE95B527D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9550" y="3963988"/>
          <a:ext cx="24717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55600" imgH="228600" progId="Equation.DSMT4">
                  <p:embed/>
                </p:oleObj>
              </mc:Choice>
              <mc:Fallback>
                <p:oleObj name="Equation" r:id="rId9" imgW="1155600" imgH="2286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3963988"/>
                        <a:ext cx="247173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">
            <a:extLst>
              <a:ext uri="{FF2B5EF4-FFF2-40B4-BE49-F238E27FC236}">
                <a16:creationId xmlns:a16="http://schemas.microsoft.com/office/drawing/2014/main" id="{19AE7FF7-38F0-4840-892F-95B4CC5806AB}"/>
              </a:ext>
            </a:extLst>
          </p:cNvPr>
          <p:cNvGrpSpPr>
            <a:grpSpLocks/>
          </p:cNvGrpSpPr>
          <p:nvPr/>
        </p:nvGrpSpPr>
        <p:grpSpPr bwMode="auto">
          <a:xfrm>
            <a:off x="585788" y="4776788"/>
            <a:ext cx="3614737" cy="506412"/>
            <a:chOff x="585788" y="4777423"/>
            <a:chExt cx="3614102" cy="505480"/>
          </a:xfrm>
        </p:grpSpPr>
        <p:sp>
          <p:nvSpPr>
            <p:cNvPr id="2071" name="Text Box 50">
              <a:extLst>
                <a:ext uri="{FF2B5EF4-FFF2-40B4-BE49-F238E27FC236}">
                  <a16:creationId xmlns:a16="http://schemas.microsoft.com/office/drawing/2014/main" id="{87D63F5F-CBBA-4E80-8E7E-69E49C17C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788" y="4777423"/>
              <a:ext cx="4095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3333CC"/>
                  </a:solidFill>
                  <a:latin typeface="Arial Narrow" panose="020B0606020202030204" pitchFamily="34" charset="0"/>
                </a:rPr>
                <a:t>b)</a:t>
              </a:r>
            </a:p>
          </p:txBody>
        </p:sp>
        <p:sp>
          <p:nvSpPr>
            <p:cNvPr id="2072" name="Text Box 51">
              <a:extLst>
                <a:ext uri="{FF2B5EF4-FFF2-40B4-BE49-F238E27FC236}">
                  <a16:creationId xmlns:a16="http://schemas.microsoft.com/office/drawing/2014/main" id="{E85AB3B9-4642-4F91-B06F-D44892203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7997" y="4821238"/>
              <a:ext cx="20569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FF3300"/>
                  </a:solidFill>
                  <a:latin typeface="Arial Narrow" panose="020B0606020202030204" pitchFamily="34" charset="0"/>
                </a:rPr>
                <a:t>For the graph of</a:t>
              </a:r>
            </a:p>
          </p:txBody>
        </p:sp>
        <p:graphicFrame>
          <p:nvGraphicFramePr>
            <p:cNvPr id="46132" name="Object 52">
              <a:extLst>
                <a:ext uri="{FF2B5EF4-FFF2-40B4-BE49-F238E27FC236}">
                  <a16:creationId xmlns:a16="http://schemas.microsoft.com/office/drawing/2014/main" id="{C35E5DB5-FCC1-47F8-B4F4-90B57496C2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04540" y="4783138"/>
            <a:ext cx="895350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19040" imgH="228600" progId="Equation.DSMT4">
                    <p:embed/>
                  </p:oleObj>
                </mc:Choice>
                <mc:Fallback>
                  <p:oleObj name="Equation" r:id="rId11" imgW="419040" imgH="228600" progId="Equation.DSMT4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4540" y="4783138"/>
                          <a:ext cx="895350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133" name="Text Box 53">
            <a:extLst>
              <a:ext uri="{FF2B5EF4-FFF2-40B4-BE49-F238E27FC236}">
                <a16:creationId xmlns:a16="http://schemas.microsoft.com/office/drawing/2014/main" id="{0507476C-FA07-4657-8BDF-4F7F308A6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450" y="4821238"/>
            <a:ext cx="438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3300"/>
                </a:solidFill>
                <a:latin typeface="Arial Narrow" panose="020B0606020202030204" pitchFamily="34" charset="0"/>
              </a:rPr>
              <a:t>moved 3 places to left and 2 units up.</a:t>
            </a:r>
          </a:p>
        </p:txBody>
      </p:sp>
      <p:sp>
        <p:nvSpPr>
          <p:cNvPr id="46134" name="Text Box 54">
            <a:extLst>
              <a:ext uri="{FF2B5EF4-FFF2-40B4-BE49-F238E27FC236}">
                <a16:creationId xmlns:a16="http://schemas.microsoft.com/office/drawing/2014/main" id="{3D80434D-DB00-4EC6-AC04-7448D3726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91163"/>
            <a:ext cx="2798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3300"/>
                </a:solidFill>
                <a:latin typeface="Arial Narrow" panose="020B0606020202030204" pitchFamily="34" charset="0"/>
              </a:rPr>
              <a:t>minimum t.p. at  (-3,  2)</a:t>
            </a:r>
          </a:p>
        </p:txBody>
      </p:sp>
      <p:sp>
        <p:nvSpPr>
          <p:cNvPr id="46135" name="Text Box 55">
            <a:extLst>
              <a:ext uri="{FF2B5EF4-FFF2-40B4-BE49-F238E27FC236}">
                <a16:creationId xmlns:a16="http://schemas.microsoft.com/office/drawing/2014/main" id="{D46AB6FA-6C04-4422-B367-421E3EC70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5491163"/>
            <a:ext cx="2501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3300"/>
                </a:solidFill>
                <a:latin typeface="Arial Narrow" panose="020B0606020202030204" pitchFamily="34" charset="0"/>
              </a:rPr>
              <a:t>y-intercept at (0,  11)</a:t>
            </a:r>
          </a:p>
        </p:txBody>
      </p:sp>
      <p:pic>
        <p:nvPicPr>
          <p:cNvPr id="2078" name="Picture 30">
            <a:extLst>
              <a:ext uri="{FF2B5EF4-FFF2-40B4-BE49-F238E27FC236}">
                <a16:creationId xmlns:a16="http://schemas.microsoft.com/office/drawing/2014/main" id="{EA163B0B-63E9-49F0-A18A-461483122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 l="17500" t="15833" r="55388" b="19792"/>
          <a:stretch>
            <a:fillRect/>
          </a:stretch>
        </p:blipFill>
        <p:spPr bwMode="auto">
          <a:xfrm>
            <a:off x="6416675" y="1311275"/>
            <a:ext cx="2451100" cy="34925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3139CFE-099F-4DBD-93A9-0E89ECB92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5" y="4052888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1FB57-892D-4421-8A7D-4B9689CE0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4235450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(-3,2)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85F6836-4C44-481E-9903-2EF6FC590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2288" y="1658938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5094D-1521-4995-A3A1-9034F9194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4088" y="1492250"/>
            <a:ext cx="915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(0,11)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28" grpId="0"/>
      <p:bldP spid="46133" grpId="0"/>
      <p:bldP spid="46134" grpId="0"/>
      <p:bldP spid="46135" grpId="0"/>
      <p:bldP spid="22" grpId="0" animBg="1"/>
      <p:bldP spid="23" grpId="0"/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A94B20C9-8B1B-43BB-9347-9E7940DD6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63" name="Text Box 3">
            <a:extLst>
              <a:ext uri="{FF2B5EF4-FFF2-40B4-BE49-F238E27FC236}">
                <a16:creationId xmlns:a16="http://schemas.microsoft.com/office/drawing/2014/main" id="{272B6E3C-7BAA-41A2-BF7C-FC70A5944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511425"/>
            <a:ext cx="5195888" cy="230822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Now try N5 TJ </a:t>
            </a: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 Ex 19.1</a:t>
            </a: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 (page 187)</a:t>
            </a:r>
          </a:p>
          <a:p>
            <a:pPr algn="ctr" eaLnBrk="1" hangingPunct="1"/>
            <a:endParaRPr lang="en-GB" altLang="en-US" sz="3600">
              <a:cs typeface="Arial" panose="020B0604020202020204" pitchFamily="34" charset="0"/>
            </a:endParaRPr>
          </a:p>
        </p:txBody>
      </p:sp>
      <p:pic>
        <p:nvPicPr>
          <p:cNvPr id="92164" name="Picture 4" descr="ag00463_">
            <a:extLst>
              <a:ext uri="{FF2B5EF4-FFF2-40B4-BE49-F238E27FC236}">
                <a16:creationId xmlns:a16="http://schemas.microsoft.com/office/drawing/2014/main" id="{E109EC56-9A0A-4FB6-B6C0-C3E84C63A9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5" descr="scottishflag">
            <a:extLst>
              <a:ext uri="{FF2B5EF4-FFF2-40B4-BE49-F238E27FC236}">
                <a16:creationId xmlns:a16="http://schemas.microsoft.com/office/drawing/2014/main" id="{BEB072A9-5B86-4E6B-BDDC-3637A537B0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 descr="Office Objects 0572">
            <a:extLst>
              <a:ext uri="{FF2B5EF4-FFF2-40B4-BE49-F238E27FC236}">
                <a16:creationId xmlns:a16="http://schemas.microsoft.com/office/drawing/2014/main" id="{D5A318EE-B18B-4CCB-AD95-7BC0F5E8D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7" descr="scottishflag">
            <a:extLst>
              <a:ext uri="{FF2B5EF4-FFF2-40B4-BE49-F238E27FC236}">
                <a16:creationId xmlns:a16="http://schemas.microsoft.com/office/drawing/2014/main" id="{18E7E973-D1CC-478F-B115-2606F526E3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10">
            <a:extLst>
              <a:ext uri="{FF2B5EF4-FFF2-40B4-BE49-F238E27FC236}">
                <a16:creationId xmlns:a16="http://schemas.microsoft.com/office/drawing/2014/main" id="{8DA73F34-668A-46B1-8645-BFC629E5E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Completing the Square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B028355F-3561-4BC6-8389-90729B85890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868488" y="427038"/>
            <a:ext cx="5113337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000">
                <a:solidFill>
                  <a:srgbClr val="FFFF00"/>
                </a:solidFill>
              </a:rPr>
              <a:t>Starter</a:t>
            </a:r>
          </a:p>
        </p:txBody>
      </p:sp>
      <p:pic>
        <p:nvPicPr>
          <p:cNvPr id="3076" name="Picture 3" descr="scottishflag">
            <a:extLst>
              <a:ext uri="{FF2B5EF4-FFF2-40B4-BE49-F238E27FC236}">
                <a16:creationId xmlns:a16="http://schemas.microsoft.com/office/drawing/2014/main" id="{F0EBFC6E-AB9B-4665-A872-75561432EF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Office Objects 0572">
            <a:extLst>
              <a:ext uri="{FF2B5EF4-FFF2-40B4-BE49-F238E27FC236}">
                <a16:creationId xmlns:a16="http://schemas.microsoft.com/office/drawing/2014/main" id="{0CD3EBF4-8D30-4577-B267-D73D82D96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7">
            <a:extLst>
              <a:ext uri="{FF2B5EF4-FFF2-40B4-BE49-F238E27FC236}">
                <a16:creationId xmlns:a16="http://schemas.microsoft.com/office/drawing/2014/main" id="{E59E8761-D30C-4DA6-80B7-B49B86D201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775" y="1997075"/>
          <a:ext cx="6083300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30440" imgH="2044440" progId="Equation.DSMT4">
                  <p:embed/>
                </p:oleObj>
              </mc:Choice>
              <mc:Fallback>
                <p:oleObj name="Equation" r:id="rId4" imgW="4330440" imgH="20444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997075"/>
                        <a:ext cx="6083300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Line 8">
            <a:extLst>
              <a:ext uri="{FF2B5EF4-FFF2-40B4-BE49-F238E27FC236}">
                <a16:creationId xmlns:a16="http://schemas.microsoft.com/office/drawing/2014/main" id="{8B281A3E-1444-436D-B39F-D37CEB7B5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3" y="3278188"/>
            <a:ext cx="0" cy="210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9">
            <a:extLst>
              <a:ext uri="{FF2B5EF4-FFF2-40B4-BE49-F238E27FC236}">
                <a16:creationId xmlns:a16="http://schemas.microsoft.com/office/drawing/2014/main" id="{9F1FD81F-808C-4EC9-9539-B399F6B741C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400925" y="3494088"/>
            <a:ext cx="0" cy="210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Arc 10">
            <a:extLst>
              <a:ext uri="{FF2B5EF4-FFF2-40B4-BE49-F238E27FC236}">
                <a16:creationId xmlns:a16="http://schemas.microsoft.com/office/drawing/2014/main" id="{F2EC9005-9A05-4EC3-B77C-DD4D91919F0C}"/>
              </a:ext>
            </a:extLst>
          </p:cNvPr>
          <p:cNvSpPr>
            <a:spLocks/>
          </p:cNvSpPr>
          <p:nvPr/>
        </p:nvSpPr>
        <p:spPr bwMode="auto">
          <a:xfrm rot="5400000">
            <a:off x="6710363" y="3454400"/>
            <a:ext cx="927100" cy="1228725"/>
          </a:xfrm>
          <a:custGeom>
            <a:avLst/>
            <a:gdLst>
              <a:gd name="T0" fmla="*/ 2147483647 w 21906"/>
              <a:gd name="T1" fmla="*/ 0 h 43200"/>
              <a:gd name="T2" fmla="*/ 0 w 21906"/>
              <a:gd name="T3" fmla="*/ 2147483647 h 43200"/>
              <a:gd name="T4" fmla="*/ 2147483647 w 21906"/>
              <a:gd name="T5" fmla="*/ 2147483647 h 43200"/>
              <a:gd name="T6" fmla="*/ 0 60000 65536"/>
              <a:gd name="T7" fmla="*/ 0 60000 65536"/>
              <a:gd name="T8" fmla="*/ 0 60000 65536"/>
              <a:gd name="T9" fmla="*/ 0 w 21906"/>
              <a:gd name="T10" fmla="*/ 0 h 43200"/>
              <a:gd name="T11" fmla="*/ 21906 w 2190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6" h="43200" fill="none" extrusionOk="0">
                <a:moveTo>
                  <a:pt x="305" y="0"/>
                </a:moveTo>
                <a:cubicBezTo>
                  <a:pt x="12235" y="0"/>
                  <a:pt x="21906" y="9670"/>
                  <a:pt x="21906" y="21600"/>
                </a:cubicBezTo>
                <a:cubicBezTo>
                  <a:pt x="21906" y="33529"/>
                  <a:pt x="12235" y="43200"/>
                  <a:pt x="306" y="43200"/>
                </a:cubicBezTo>
                <a:cubicBezTo>
                  <a:pt x="203" y="43200"/>
                  <a:pt x="101" y="43199"/>
                  <a:pt x="0" y="43197"/>
                </a:cubicBezTo>
              </a:path>
              <a:path w="21906" h="43200" stroke="0" extrusionOk="0">
                <a:moveTo>
                  <a:pt x="305" y="0"/>
                </a:moveTo>
                <a:cubicBezTo>
                  <a:pt x="12235" y="0"/>
                  <a:pt x="21906" y="9670"/>
                  <a:pt x="21906" y="21600"/>
                </a:cubicBezTo>
                <a:cubicBezTo>
                  <a:pt x="21906" y="33529"/>
                  <a:pt x="12235" y="43200"/>
                  <a:pt x="306" y="43200"/>
                </a:cubicBezTo>
                <a:cubicBezTo>
                  <a:pt x="203" y="43200"/>
                  <a:pt x="101" y="43199"/>
                  <a:pt x="0" y="43197"/>
                </a:cubicBezTo>
                <a:lnTo>
                  <a:pt x="306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Text Box 11">
            <a:extLst>
              <a:ext uri="{FF2B5EF4-FFF2-40B4-BE49-F238E27FC236}">
                <a16:creationId xmlns:a16="http://schemas.microsoft.com/office/drawing/2014/main" id="{B843C730-C0C6-445D-956D-CA7FCBFBC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0" y="3349625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(5,25)</a:t>
            </a:r>
          </a:p>
        </p:txBody>
      </p:sp>
      <p:sp>
        <p:nvSpPr>
          <p:cNvPr id="3082" name="Oval 12">
            <a:extLst>
              <a:ext uri="{FF2B5EF4-FFF2-40B4-BE49-F238E27FC236}">
                <a16:creationId xmlns:a16="http://schemas.microsoft.com/office/drawing/2014/main" id="{240F63BD-9EF1-4B77-9773-EAE9E89CF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5" y="3824288"/>
            <a:ext cx="114300" cy="127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Text Box 13">
            <a:extLst>
              <a:ext uri="{FF2B5EF4-FFF2-40B4-BE49-F238E27FC236}">
                <a16:creationId xmlns:a16="http://schemas.microsoft.com/office/drawing/2014/main" id="{D5E00336-1B36-4BFA-B319-4BA3C5854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200" y="4568825"/>
            <a:ext cx="363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x</a:t>
            </a:r>
          </a:p>
        </p:txBody>
      </p:sp>
      <p:sp>
        <p:nvSpPr>
          <p:cNvPr id="3084" name="Text Box 14">
            <a:extLst>
              <a:ext uri="{FF2B5EF4-FFF2-40B4-BE49-F238E27FC236}">
                <a16:creationId xmlns:a16="http://schemas.microsoft.com/office/drawing/2014/main" id="{44422BFF-B13A-498F-A93F-9E3940291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113" y="3055938"/>
            <a:ext cx="741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f(x)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Office Objects 0572">
            <a:extLst>
              <a:ext uri="{FF2B5EF4-FFF2-40B4-BE49-F238E27FC236}">
                <a16:creationId xmlns:a16="http://schemas.microsoft.com/office/drawing/2014/main" id="{0735A20A-70C4-42AA-A395-C3417808E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>
            <a:extLst>
              <a:ext uri="{FF2B5EF4-FFF2-40B4-BE49-F238E27FC236}">
                <a16:creationId xmlns:a16="http://schemas.microsoft.com/office/drawing/2014/main" id="{993729B5-28E0-4407-8735-80B587207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1D00B9A3-F316-4BFA-A86C-481BE71AC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80901" name="Text Box 5">
            <a:extLst>
              <a:ext uri="{FF2B5EF4-FFF2-40B4-BE49-F238E27FC236}">
                <a16:creationId xmlns:a16="http://schemas.microsoft.com/office/drawing/2014/main" id="{CE626887-DD47-47A3-B1AA-8E01AB168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3833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To know the properties of a quadratic function.</a:t>
            </a:r>
            <a:endParaRPr lang="en-GB" altLang="en-US" sz="320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93190" name="Line 6">
            <a:extLst>
              <a:ext uri="{FF2B5EF4-FFF2-40B4-BE49-F238E27FC236}">
                <a16:creationId xmlns:a16="http://schemas.microsoft.com/office/drawing/2014/main" id="{B6831863-B2C9-4116-9AE7-49F100EDDF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67DF1247-A12C-4A65-BF09-1E63E9DD4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We are learning the basic properties of the quadratic function </a:t>
            </a:r>
          </a:p>
          <a:p>
            <a:pPr lvl="1" eaLnBrk="1" hangingPunct="1">
              <a:buFontTx/>
              <a:buAutoNum type="arabicPeriod"/>
            </a:pPr>
            <a:endParaRPr lang="en-GB" altLang="en-US" sz="200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lvl="1" algn="ctr" eaLnBrk="1" hangingPunct="1"/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y = a(x - b)</a:t>
            </a:r>
            <a:r>
              <a:rPr lang="en-GB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 + c</a:t>
            </a:r>
          </a:p>
          <a:p>
            <a:pPr lvl="1" algn="ctr" eaLnBrk="1" hangingPunct="1"/>
            <a:endParaRPr lang="en-GB" altLang="en-US" sz="2000" baseline="3000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lvl="1" eaLnBrk="1" hangingPunct="1"/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     when a &gt; 0 </a:t>
            </a:r>
          </a:p>
        </p:txBody>
      </p:sp>
      <p:sp>
        <p:nvSpPr>
          <p:cNvPr id="80904" name="Rectangle 8">
            <a:extLst>
              <a:ext uri="{FF2B5EF4-FFF2-40B4-BE49-F238E27FC236}">
                <a16:creationId xmlns:a16="http://schemas.microsoft.com/office/drawing/2014/main" id="{3435B6DE-0288-40ED-B01C-B42925FE3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3894138"/>
            <a:ext cx="336073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Understand the links between the graph of  the form </a:t>
            </a:r>
          </a:p>
          <a:p>
            <a:pPr marL="342900" indent="-342900" algn="ctr">
              <a:defRPr/>
            </a:pP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y = x</a:t>
            </a:r>
            <a:r>
              <a:rPr lang="en-GB" sz="2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</a:t>
            </a: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</a:p>
          <a:p>
            <a:pPr marL="342900" indent="-342900" algn="ctr">
              <a:defRPr/>
            </a:pP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algn="ctr">
              <a:defRPr/>
            </a:pP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and </a:t>
            </a:r>
          </a:p>
          <a:p>
            <a:pPr marL="342900" indent="-342900" algn="ctr">
              <a:defRPr/>
            </a:pP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algn="ctr">
              <a:defRPr/>
            </a:pP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y = a(x - b)</a:t>
            </a:r>
            <a:r>
              <a:rPr lang="en-GB" sz="2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</a:t>
            </a: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+ c</a:t>
            </a:r>
          </a:p>
        </p:txBody>
      </p:sp>
      <p:pic>
        <p:nvPicPr>
          <p:cNvPr id="93193" name="Picture 9" descr="scottishflag">
            <a:extLst>
              <a:ext uri="{FF2B5EF4-FFF2-40B4-BE49-F238E27FC236}">
                <a16:creationId xmlns:a16="http://schemas.microsoft.com/office/drawing/2014/main" id="{BBC73E99-D7C9-4C9D-84BF-7063E0F057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8" name="Rectangle 12">
            <a:extLst>
              <a:ext uri="{FF2B5EF4-FFF2-40B4-BE49-F238E27FC236}">
                <a16:creationId xmlns:a16="http://schemas.microsoft.com/office/drawing/2014/main" id="{0B526EE3-9FF0-4F5C-8C0A-7944D8833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Quadratic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  <p:bldP spid="80903" grpId="0"/>
      <p:bldP spid="809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scottishflag">
            <a:extLst>
              <a:ext uri="{FF2B5EF4-FFF2-40B4-BE49-F238E27FC236}">
                <a16:creationId xmlns:a16="http://schemas.microsoft.com/office/drawing/2014/main" id="{E2AD1FBA-ED71-4F4E-B0F2-49DF0B6C17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3" descr="Office Objects 0572">
            <a:extLst>
              <a:ext uri="{FF2B5EF4-FFF2-40B4-BE49-F238E27FC236}">
                <a16:creationId xmlns:a16="http://schemas.microsoft.com/office/drawing/2014/main" id="{0A00D85E-30BB-475F-A658-25FFC3AF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 descr="scottishflag">
            <a:extLst>
              <a:ext uri="{FF2B5EF4-FFF2-40B4-BE49-F238E27FC236}">
                <a16:creationId xmlns:a16="http://schemas.microsoft.com/office/drawing/2014/main" id="{24BD9728-CEA5-4671-A665-3C48681C8A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 Box 8">
            <a:extLst>
              <a:ext uri="{FF2B5EF4-FFF2-40B4-BE49-F238E27FC236}">
                <a16:creationId xmlns:a16="http://schemas.microsoft.com/office/drawing/2014/main" id="{3CB5641C-2A28-46F4-A332-E16613793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1925638"/>
            <a:ext cx="76152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u="sng"/>
              <a:t>Every</a:t>
            </a:r>
            <a:r>
              <a:rPr lang="en-GB" altLang="en-US"/>
              <a:t> quadratic function can be written in the form</a:t>
            </a:r>
          </a:p>
          <a:p>
            <a:pPr algn="ctr" eaLnBrk="1" hangingPunct="1"/>
            <a:r>
              <a:rPr lang="en-GB" altLang="en-US" sz="3200">
                <a:solidFill>
                  <a:srgbClr val="FFFF00"/>
                </a:solidFill>
              </a:rPr>
              <a:t>y = a(x - b)</a:t>
            </a:r>
            <a:r>
              <a:rPr lang="en-GB" altLang="en-US" sz="3200" baseline="30000">
                <a:solidFill>
                  <a:srgbClr val="FFFF00"/>
                </a:solidFill>
              </a:rPr>
              <a:t>2 </a:t>
            </a:r>
            <a:r>
              <a:rPr lang="en-GB" altLang="en-US" sz="3200">
                <a:solidFill>
                  <a:srgbClr val="FFFF00"/>
                </a:solidFill>
              </a:rPr>
              <a:t>+ c</a:t>
            </a:r>
          </a:p>
        </p:txBody>
      </p:sp>
      <p:sp>
        <p:nvSpPr>
          <p:cNvPr id="96267" name="Text Box 11">
            <a:extLst>
              <a:ext uri="{FF2B5EF4-FFF2-40B4-BE49-F238E27FC236}">
                <a16:creationId xmlns:a16="http://schemas.microsoft.com/office/drawing/2014/main" id="{3CCDF1D4-ED65-4053-8053-A3CE51689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3632200"/>
            <a:ext cx="3819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axis of symmetry at x = b</a:t>
            </a:r>
            <a:endParaRPr lang="en-GB" altLang="en-US" baseline="30000">
              <a:solidFill>
                <a:srgbClr val="FFFF00"/>
              </a:solidFill>
            </a:endParaRPr>
          </a:p>
        </p:txBody>
      </p:sp>
      <p:sp>
        <p:nvSpPr>
          <p:cNvPr id="96268" name="Text Box 12">
            <a:extLst>
              <a:ext uri="{FF2B5EF4-FFF2-40B4-BE49-F238E27FC236}">
                <a16:creationId xmlns:a16="http://schemas.microsoft.com/office/drawing/2014/main" id="{745BAC4F-F037-4C5A-9F9D-80D790450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25" y="4235450"/>
            <a:ext cx="461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Vertex or turning point at (b,c)</a:t>
            </a:r>
          </a:p>
        </p:txBody>
      </p:sp>
      <p:sp>
        <p:nvSpPr>
          <p:cNvPr id="94216" name="Line 16">
            <a:extLst>
              <a:ext uri="{FF2B5EF4-FFF2-40B4-BE49-F238E27FC236}">
                <a16:creationId xmlns:a16="http://schemas.microsoft.com/office/drawing/2014/main" id="{1AF2B9D2-C00C-4A6E-A8CE-06252B276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7750" y="3175000"/>
            <a:ext cx="0" cy="210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7" name="Line 17">
            <a:extLst>
              <a:ext uri="{FF2B5EF4-FFF2-40B4-BE49-F238E27FC236}">
                <a16:creationId xmlns:a16="http://schemas.microsoft.com/office/drawing/2014/main" id="{CD47C4D0-A09B-4AF0-8B6D-A296D3AA50A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867025" y="3173413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8" name="Arc 18">
            <a:extLst>
              <a:ext uri="{FF2B5EF4-FFF2-40B4-BE49-F238E27FC236}">
                <a16:creationId xmlns:a16="http://schemas.microsoft.com/office/drawing/2014/main" id="{588BE0B8-8A33-40E7-B58E-49215AE599BE}"/>
              </a:ext>
            </a:extLst>
          </p:cNvPr>
          <p:cNvSpPr>
            <a:spLocks/>
          </p:cNvSpPr>
          <p:nvPr/>
        </p:nvSpPr>
        <p:spPr bwMode="auto">
          <a:xfrm rot="5400000">
            <a:off x="2378076" y="3279775"/>
            <a:ext cx="1274762" cy="1576387"/>
          </a:xfrm>
          <a:custGeom>
            <a:avLst/>
            <a:gdLst>
              <a:gd name="T0" fmla="*/ 2147483647 w 21906"/>
              <a:gd name="T1" fmla="*/ 0 h 43200"/>
              <a:gd name="T2" fmla="*/ 0 w 21906"/>
              <a:gd name="T3" fmla="*/ 2147483647 h 43200"/>
              <a:gd name="T4" fmla="*/ 2147483647 w 21906"/>
              <a:gd name="T5" fmla="*/ 2147483647 h 43200"/>
              <a:gd name="T6" fmla="*/ 0 60000 65536"/>
              <a:gd name="T7" fmla="*/ 0 60000 65536"/>
              <a:gd name="T8" fmla="*/ 0 60000 65536"/>
              <a:gd name="T9" fmla="*/ 0 w 21906"/>
              <a:gd name="T10" fmla="*/ 0 h 43200"/>
              <a:gd name="T11" fmla="*/ 21906 w 2190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6" h="43200" fill="none" extrusionOk="0">
                <a:moveTo>
                  <a:pt x="305" y="0"/>
                </a:moveTo>
                <a:cubicBezTo>
                  <a:pt x="12235" y="0"/>
                  <a:pt x="21906" y="9670"/>
                  <a:pt x="21906" y="21600"/>
                </a:cubicBezTo>
                <a:cubicBezTo>
                  <a:pt x="21906" y="33529"/>
                  <a:pt x="12235" y="43200"/>
                  <a:pt x="306" y="43200"/>
                </a:cubicBezTo>
                <a:cubicBezTo>
                  <a:pt x="203" y="43200"/>
                  <a:pt x="101" y="43199"/>
                  <a:pt x="0" y="43197"/>
                </a:cubicBezTo>
              </a:path>
              <a:path w="21906" h="43200" stroke="0" extrusionOk="0">
                <a:moveTo>
                  <a:pt x="305" y="0"/>
                </a:moveTo>
                <a:cubicBezTo>
                  <a:pt x="12235" y="0"/>
                  <a:pt x="21906" y="9670"/>
                  <a:pt x="21906" y="21600"/>
                </a:cubicBezTo>
                <a:cubicBezTo>
                  <a:pt x="21906" y="33529"/>
                  <a:pt x="12235" y="43200"/>
                  <a:pt x="306" y="43200"/>
                </a:cubicBezTo>
                <a:cubicBezTo>
                  <a:pt x="203" y="43200"/>
                  <a:pt x="101" y="43199"/>
                  <a:pt x="0" y="43197"/>
                </a:cubicBezTo>
                <a:lnTo>
                  <a:pt x="306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19" name="Text Box 21">
            <a:extLst>
              <a:ext uri="{FF2B5EF4-FFF2-40B4-BE49-F238E27FC236}">
                <a16:creationId xmlns:a16="http://schemas.microsoft.com/office/drawing/2014/main" id="{4386B210-91AF-4616-8D35-2407B271C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4789488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(b,c)</a:t>
            </a:r>
          </a:p>
        </p:txBody>
      </p:sp>
      <p:sp>
        <p:nvSpPr>
          <p:cNvPr id="96279" name="Text Box 23">
            <a:extLst>
              <a:ext uri="{FF2B5EF4-FFF2-40B4-BE49-F238E27FC236}">
                <a16:creationId xmlns:a16="http://schemas.microsoft.com/office/drawing/2014/main" id="{620A080B-9E65-4EAE-856A-F35B8F2A1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3" y="3060700"/>
            <a:ext cx="4651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The curve y = f(x) is a parabola</a:t>
            </a:r>
            <a:endParaRPr lang="en-GB" altLang="en-US" baseline="30000">
              <a:solidFill>
                <a:srgbClr val="FFFF00"/>
              </a:solidFill>
            </a:endParaRPr>
          </a:p>
        </p:txBody>
      </p:sp>
      <p:sp>
        <p:nvSpPr>
          <p:cNvPr id="94221" name="Line 24">
            <a:extLst>
              <a:ext uri="{FF2B5EF4-FFF2-40B4-BE49-F238E27FC236}">
                <a16:creationId xmlns:a16="http://schemas.microsoft.com/office/drawing/2014/main" id="{F1CA2D2C-60D3-4B9F-B3B0-339BD4F977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3550" y="3381375"/>
            <a:ext cx="14288" cy="20177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2" name="Text Box 25">
            <a:extLst>
              <a:ext uri="{FF2B5EF4-FFF2-40B4-BE49-F238E27FC236}">
                <a16:creationId xmlns:a16="http://schemas.microsoft.com/office/drawing/2014/main" id="{F900FB4C-A28A-4079-8DE9-2D2628554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5472113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x = b</a:t>
            </a:r>
          </a:p>
        </p:txBody>
      </p:sp>
      <p:sp>
        <p:nvSpPr>
          <p:cNvPr id="94223" name="Text Box 26">
            <a:extLst>
              <a:ext uri="{FF2B5EF4-FFF2-40B4-BE49-F238E27FC236}">
                <a16:creationId xmlns:a16="http://schemas.microsoft.com/office/drawing/2014/main" id="{068853C1-B456-44F2-B1DD-212E2F6FC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3857625"/>
            <a:ext cx="1558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800"/>
              <a:t>Y - intercept</a:t>
            </a:r>
          </a:p>
        </p:txBody>
      </p:sp>
      <p:sp>
        <p:nvSpPr>
          <p:cNvPr id="94224" name="Oval 27">
            <a:extLst>
              <a:ext uri="{FF2B5EF4-FFF2-40B4-BE49-F238E27FC236}">
                <a16:creationId xmlns:a16="http://schemas.microsoft.com/office/drawing/2014/main" id="{DF5C71C1-F2CF-4EEB-A1DD-5CC05A46D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3959225"/>
            <a:ext cx="114300" cy="127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25" name="Oval 22">
            <a:extLst>
              <a:ext uri="{FF2B5EF4-FFF2-40B4-BE49-F238E27FC236}">
                <a16:creationId xmlns:a16="http://schemas.microsoft.com/office/drawing/2014/main" id="{3F8FF2B0-B0E6-496B-B19A-6DCD0A74F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4657725"/>
            <a:ext cx="114300" cy="127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85" name="Text Box 29">
            <a:extLst>
              <a:ext uri="{FF2B5EF4-FFF2-40B4-BE49-F238E27FC236}">
                <a16:creationId xmlns:a16="http://schemas.microsoft.com/office/drawing/2014/main" id="{09D3B639-DBAA-43B1-8FBF-081A20124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4813300"/>
            <a:ext cx="3405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Cuts y-axis when </a:t>
            </a:r>
          </a:p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x = 0    y = a(x – b)</a:t>
            </a:r>
            <a:r>
              <a:rPr lang="en-GB" altLang="en-US" baseline="30000">
                <a:solidFill>
                  <a:srgbClr val="FFFF00"/>
                </a:solidFill>
              </a:rPr>
              <a:t>2</a:t>
            </a:r>
            <a:r>
              <a:rPr lang="en-GB" altLang="en-US">
                <a:solidFill>
                  <a:srgbClr val="FFFF00"/>
                </a:solidFill>
              </a:rPr>
              <a:t> + c</a:t>
            </a:r>
            <a:endParaRPr lang="en-GB" altLang="en-US" baseline="30000">
              <a:solidFill>
                <a:srgbClr val="FFFF00"/>
              </a:solidFill>
            </a:endParaRPr>
          </a:p>
        </p:txBody>
      </p:sp>
      <p:sp>
        <p:nvSpPr>
          <p:cNvPr id="96286" name="Text Box 30">
            <a:extLst>
              <a:ext uri="{FF2B5EF4-FFF2-40B4-BE49-F238E27FC236}">
                <a16:creationId xmlns:a16="http://schemas.microsoft.com/office/drawing/2014/main" id="{022A3AB6-59B8-419D-9CE5-14F76EAB3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5784850"/>
            <a:ext cx="41132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/>
              <a:t>a &gt;  0 minimum turning point</a:t>
            </a:r>
          </a:p>
          <a:p>
            <a:pPr algn="ctr" eaLnBrk="1" hangingPunct="1"/>
            <a:r>
              <a:rPr lang="en-GB" altLang="en-US"/>
              <a:t>a &lt; 0 maximum turning point</a:t>
            </a:r>
            <a:endParaRPr lang="en-GB" altLang="en-US" baseline="30000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19724C5D-761B-498D-8D11-1BA7DD800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Quadratic Graphs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6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6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/>
      <p:bldP spid="96268" grpId="0"/>
      <p:bldP spid="96279" grpId="0"/>
      <p:bldP spid="96285" grpId="0"/>
      <p:bldP spid="962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scottishflag">
            <a:extLst>
              <a:ext uri="{FF2B5EF4-FFF2-40B4-BE49-F238E27FC236}">
                <a16:creationId xmlns:a16="http://schemas.microsoft.com/office/drawing/2014/main" id="{849AB414-3BE6-437C-BE1B-9CD65456BC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3" descr="Office Objects 0572">
            <a:extLst>
              <a:ext uri="{FF2B5EF4-FFF2-40B4-BE49-F238E27FC236}">
                <a16:creationId xmlns:a16="http://schemas.microsoft.com/office/drawing/2014/main" id="{5488C9C7-2B04-4EE4-8015-1C45631D6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4" descr="scottishflag">
            <a:extLst>
              <a:ext uri="{FF2B5EF4-FFF2-40B4-BE49-F238E27FC236}">
                <a16:creationId xmlns:a16="http://schemas.microsoft.com/office/drawing/2014/main" id="{C8A1AC81-6D51-4876-BC4F-F8A5668487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 Box 8">
            <a:extLst>
              <a:ext uri="{FF2B5EF4-FFF2-40B4-BE49-F238E27FC236}">
                <a16:creationId xmlns:a16="http://schemas.microsoft.com/office/drawing/2014/main" id="{D0826F75-C89B-437F-A812-68BA4B43F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2060575"/>
            <a:ext cx="6345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u="sng">
                <a:solidFill>
                  <a:srgbClr val="FFFF00"/>
                </a:solidFill>
              </a:rPr>
              <a:t>Example 1</a:t>
            </a:r>
            <a:r>
              <a:rPr lang="en-GB" altLang="en-US">
                <a:solidFill>
                  <a:srgbClr val="FFFF00"/>
                </a:solidFill>
              </a:rPr>
              <a:t> Sketch the graph y = (x - 3)</a:t>
            </a:r>
            <a:r>
              <a:rPr lang="en-GB" altLang="en-US" baseline="30000">
                <a:solidFill>
                  <a:srgbClr val="FFFF00"/>
                </a:solidFill>
              </a:rPr>
              <a:t>2</a:t>
            </a:r>
            <a:r>
              <a:rPr lang="en-GB" altLang="en-US">
                <a:solidFill>
                  <a:srgbClr val="FFFF00"/>
                </a:solidFill>
              </a:rPr>
              <a:t> + 2</a:t>
            </a:r>
            <a:endParaRPr lang="en-GB" altLang="en-US" sz="3200">
              <a:solidFill>
                <a:srgbClr val="FFFF00"/>
              </a:solidFill>
            </a:endParaRPr>
          </a:p>
        </p:txBody>
      </p:sp>
      <p:sp>
        <p:nvSpPr>
          <p:cNvPr id="95238" name="Line 9">
            <a:extLst>
              <a:ext uri="{FF2B5EF4-FFF2-40B4-BE49-F238E27FC236}">
                <a16:creationId xmlns:a16="http://schemas.microsoft.com/office/drawing/2014/main" id="{DCB785BE-15B7-47CF-9B76-851F198C2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3863" y="4025900"/>
            <a:ext cx="0" cy="210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9" name="Line 10">
            <a:extLst>
              <a:ext uri="{FF2B5EF4-FFF2-40B4-BE49-F238E27FC236}">
                <a16:creationId xmlns:a16="http://schemas.microsoft.com/office/drawing/2014/main" id="{CCFFC8A0-92C7-41A0-9572-ECB4D775AE2B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2335213" y="5441950"/>
            <a:ext cx="0" cy="1339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5" name="Arc 11">
            <a:extLst>
              <a:ext uri="{FF2B5EF4-FFF2-40B4-BE49-F238E27FC236}">
                <a16:creationId xmlns:a16="http://schemas.microsoft.com/office/drawing/2014/main" id="{A0C08297-2E21-4607-BE53-762F1D904061}"/>
              </a:ext>
            </a:extLst>
          </p:cNvPr>
          <p:cNvSpPr>
            <a:spLocks/>
          </p:cNvSpPr>
          <p:nvPr/>
        </p:nvSpPr>
        <p:spPr bwMode="auto">
          <a:xfrm rot="5400000">
            <a:off x="1643857" y="3780631"/>
            <a:ext cx="1695450" cy="1836737"/>
          </a:xfrm>
          <a:custGeom>
            <a:avLst/>
            <a:gdLst>
              <a:gd name="T0" fmla="*/ 2147483647 w 21906"/>
              <a:gd name="T1" fmla="*/ 0 h 43200"/>
              <a:gd name="T2" fmla="*/ 0 w 21906"/>
              <a:gd name="T3" fmla="*/ 2147483647 h 43200"/>
              <a:gd name="T4" fmla="*/ 2147483647 w 21906"/>
              <a:gd name="T5" fmla="*/ 2147483647 h 43200"/>
              <a:gd name="T6" fmla="*/ 0 60000 65536"/>
              <a:gd name="T7" fmla="*/ 0 60000 65536"/>
              <a:gd name="T8" fmla="*/ 0 60000 65536"/>
              <a:gd name="T9" fmla="*/ 0 w 21906"/>
              <a:gd name="T10" fmla="*/ 0 h 43200"/>
              <a:gd name="T11" fmla="*/ 21906 w 2190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6" h="43200" fill="none" extrusionOk="0">
                <a:moveTo>
                  <a:pt x="305" y="0"/>
                </a:moveTo>
                <a:cubicBezTo>
                  <a:pt x="12235" y="0"/>
                  <a:pt x="21906" y="9670"/>
                  <a:pt x="21906" y="21600"/>
                </a:cubicBezTo>
                <a:cubicBezTo>
                  <a:pt x="21906" y="33529"/>
                  <a:pt x="12235" y="43200"/>
                  <a:pt x="306" y="43200"/>
                </a:cubicBezTo>
                <a:cubicBezTo>
                  <a:pt x="203" y="43200"/>
                  <a:pt x="101" y="43199"/>
                  <a:pt x="0" y="43197"/>
                </a:cubicBezTo>
              </a:path>
              <a:path w="21906" h="43200" stroke="0" extrusionOk="0">
                <a:moveTo>
                  <a:pt x="305" y="0"/>
                </a:moveTo>
                <a:cubicBezTo>
                  <a:pt x="12235" y="0"/>
                  <a:pt x="21906" y="9670"/>
                  <a:pt x="21906" y="21600"/>
                </a:cubicBezTo>
                <a:cubicBezTo>
                  <a:pt x="21906" y="33529"/>
                  <a:pt x="12235" y="43200"/>
                  <a:pt x="306" y="43200"/>
                </a:cubicBezTo>
                <a:cubicBezTo>
                  <a:pt x="203" y="43200"/>
                  <a:pt x="101" y="43199"/>
                  <a:pt x="0" y="43197"/>
                </a:cubicBezTo>
                <a:lnTo>
                  <a:pt x="306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76" name="Text Box 12">
            <a:extLst>
              <a:ext uri="{FF2B5EF4-FFF2-40B4-BE49-F238E27FC236}">
                <a16:creationId xmlns:a16="http://schemas.microsoft.com/office/drawing/2014/main" id="{C9B532B5-BF58-441D-A193-B794BEB71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788" y="5491163"/>
            <a:ext cx="868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(3,2)</a:t>
            </a:r>
          </a:p>
        </p:txBody>
      </p:sp>
      <p:sp>
        <p:nvSpPr>
          <p:cNvPr id="113677" name="Text Box 13">
            <a:extLst>
              <a:ext uri="{FF2B5EF4-FFF2-40B4-BE49-F238E27FC236}">
                <a16:creationId xmlns:a16="http://schemas.microsoft.com/office/drawing/2014/main" id="{9B22D9BF-5749-45D4-BB7D-7FD2B5005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75" y="3382963"/>
            <a:ext cx="110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= (3,2)</a:t>
            </a:r>
          </a:p>
        </p:txBody>
      </p:sp>
      <p:sp>
        <p:nvSpPr>
          <p:cNvPr id="113678" name="Line 14">
            <a:extLst>
              <a:ext uri="{FF2B5EF4-FFF2-40B4-BE49-F238E27FC236}">
                <a16:creationId xmlns:a16="http://schemas.microsoft.com/office/drawing/2014/main" id="{2F099C1E-D43C-4EEA-A7E8-A37C9DFD15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6975" y="3932238"/>
            <a:ext cx="14288" cy="201771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9" name="Text Box 15">
            <a:extLst>
              <a:ext uri="{FF2B5EF4-FFF2-40B4-BE49-F238E27FC236}">
                <a16:creationId xmlns:a16="http://schemas.microsoft.com/office/drawing/2014/main" id="{41D556A8-427D-4A9C-B699-D19532AD9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4462463"/>
            <a:ext cx="957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(0,11)</a:t>
            </a:r>
          </a:p>
        </p:txBody>
      </p:sp>
      <p:sp>
        <p:nvSpPr>
          <p:cNvPr id="113680" name="Oval 16">
            <a:extLst>
              <a:ext uri="{FF2B5EF4-FFF2-40B4-BE49-F238E27FC236}">
                <a16:creationId xmlns:a16="http://schemas.microsoft.com/office/drawing/2014/main" id="{26451525-4DF2-49BB-98DD-EA80DBF9C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4543425"/>
            <a:ext cx="114300" cy="127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81" name="Oval 17">
            <a:extLst>
              <a:ext uri="{FF2B5EF4-FFF2-40B4-BE49-F238E27FC236}">
                <a16:creationId xmlns:a16="http://schemas.microsoft.com/office/drawing/2014/main" id="{9FEA8A3D-D149-4F30-9626-354A2B24F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5494338"/>
            <a:ext cx="114300" cy="127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82" name="Text Box 18">
            <a:extLst>
              <a:ext uri="{FF2B5EF4-FFF2-40B4-BE49-F238E27FC236}">
                <a16:creationId xmlns:a16="http://schemas.microsoft.com/office/drawing/2014/main" id="{CAB70002-E000-4794-9375-48B3BDB1A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4027488"/>
            <a:ext cx="389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Axis of symmetry at b = 3</a:t>
            </a:r>
          </a:p>
        </p:txBody>
      </p:sp>
      <p:sp>
        <p:nvSpPr>
          <p:cNvPr id="113683" name="Text Box 19">
            <a:extLst>
              <a:ext uri="{FF2B5EF4-FFF2-40B4-BE49-F238E27FC236}">
                <a16:creationId xmlns:a16="http://schemas.microsoft.com/office/drawing/2014/main" id="{EA426F96-95B0-4AC5-9C40-3BF94EC89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550" y="467042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 = 11</a:t>
            </a:r>
          </a:p>
        </p:txBody>
      </p:sp>
      <p:sp>
        <p:nvSpPr>
          <p:cNvPr id="113684" name="Rectangle 20">
            <a:extLst>
              <a:ext uri="{FF2B5EF4-FFF2-40B4-BE49-F238E27FC236}">
                <a16:creationId xmlns:a16="http://schemas.microsoft.com/office/drawing/2014/main" id="{76F0C9E2-5458-47DB-92EC-A6AE4F2AE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3" y="2832100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a = 1</a:t>
            </a:r>
          </a:p>
        </p:txBody>
      </p:sp>
      <p:sp>
        <p:nvSpPr>
          <p:cNvPr id="113685" name="Rectangle 21">
            <a:extLst>
              <a:ext uri="{FF2B5EF4-FFF2-40B4-BE49-F238E27FC236}">
                <a16:creationId xmlns:a16="http://schemas.microsoft.com/office/drawing/2014/main" id="{7C0BF67C-1588-4710-8AFB-AD7D4C960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8" y="3392488"/>
            <a:ext cx="4398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Vertex / turning point is (b,c)</a:t>
            </a:r>
          </a:p>
        </p:txBody>
      </p:sp>
      <p:sp>
        <p:nvSpPr>
          <p:cNvPr id="113686" name="Rectangle 22">
            <a:extLst>
              <a:ext uri="{FF2B5EF4-FFF2-40B4-BE49-F238E27FC236}">
                <a16:creationId xmlns:a16="http://schemas.microsoft.com/office/drawing/2014/main" id="{822929FE-C5FC-4DAA-A001-99BFC2C75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800" y="4649788"/>
            <a:ext cx="2568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y = (0 - 3)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+ 2</a:t>
            </a:r>
          </a:p>
        </p:txBody>
      </p:sp>
      <p:sp>
        <p:nvSpPr>
          <p:cNvPr id="113687" name="Rectangle 23">
            <a:extLst>
              <a:ext uri="{FF2B5EF4-FFF2-40B4-BE49-F238E27FC236}">
                <a16:creationId xmlns:a16="http://schemas.microsoft.com/office/drawing/2014/main" id="{F875A653-F705-46A0-8CB2-D2B80FAE7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988" y="2832100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b = 3</a:t>
            </a:r>
          </a:p>
        </p:txBody>
      </p:sp>
      <p:sp>
        <p:nvSpPr>
          <p:cNvPr id="113688" name="Rectangle 24">
            <a:extLst>
              <a:ext uri="{FF2B5EF4-FFF2-40B4-BE49-F238E27FC236}">
                <a16:creationId xmlns:a16="http://schemas.microsoft.com/office/drawing/2014/main" id="{862AA232-B03E-4D4F-BE56-D7D0272BD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300" y="283368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c = 2</a:t>
            </a:r>
          </a:p>
        </p:txBody>
      </p:sp>
      <p:sp>
        <p:nvSpPr>
          <p:cNvPr id="95254" name="Text Box 25">
            <a:extLst>
              <a:ext uri="{FF2B5EF4-FFF2-40B4-BE49-F238E27FC236}">
                <a16:creationId xmlns:a16="http://schemas.microsoft.com/office/drawing/2014/main" id="{27D9FE78-0DB2-4B22-BA3D-8895D3E89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6081713"/>
            <a:ext cx="363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x</a:t>
            </a:r>
          </a:p>
        </p:txBody>
      </p:sp>
      <p:sp>
        <p:nvSpPr>
          <p:cNvPr id="95255" name="Text Box 26">
            <a:extLst>
              <a:ext uri="{FF2B5EF4-FFF2-40B4-BE49-F238E27FC236}">
                <a16:creationId xmlns:a16="http://schemas.microsoft.com/office/drawing/2014/main" id="{C1824EE0-7B41-4C79-8F7C-A90A3A8F9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3743325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y</a:t>
            </a:r>
          </a:p>
        </p:txBody>
      </p:sp>
      <p:sp>
        <p:nvSpPr>
          <p:cNvPr id="95256" name="Rectangle 27">
            <a:extLst>
              <a:ext uri="{FF2B5EF4-FFF2-40B4-BE49-F238E27FC236}">
                <a16:creationId xmlns:a16="http://schemas.microsoft.com/office/drawing/2014/main" id="{67A94B95-9284-4E8F-9C9C-0EDEE21FA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0" y="1177925"/>
            <a:ext cx="2689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/>
              <a:t>y = a(x - b)</a:t>
            </a:r>
            <a:r>
              <a:rPr lang="en-GB" altLang="en-US" sz="2800" baseline="30000"/>
              <a:t>2 </a:t>
            </a:r>
            <a:r>
              <a:rPr lang="en-GB" altLang="en-US" sz="2800"/>
              <a:t>+ c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C5AE75C2-A399-42A9-9564-511714EAB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Quadratic Graphs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3983D57-6584-4344-A5D7-4E08F83B58BC}"/>
              </a:ext>
            </a:extLst>
          </p:cNvPr>
          <p:cNvSpPr/>
          <p:nvPr/>
        </p:nvSpPr>
        <p:spPr>
          <a:xfrm>
            <a:off x="7086600" y="5821363"/>
            <a:ext cx="1639888" cy="739775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+mj-lt"/>
                <a:hlinkClick r:id="rId4"/>
              </a:rPr>
              <a:t>Demo</a:t>
            </a:r>
            <a:endParaRPr lang="en-GB" dirty="0">
              <a:solidFill>
                <a:srgbClr val="080808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5" grpId="0" animBg="1"/>
      <p:bldP spid="113676" grpId="0"/>
      <p:bldP spid="113677" grpId="0"/>
      <p:bldP spid="113679" grpId="0"/>
      <p:bldP spid="113680" grpId="0" animBg="1"/>
      <p:bldP spid="113681" grpId="0" animBg="1"/>
      <p:bldP spid="113682" grpId="0"/>
      <p:bldP spid="113683" grpId="0"/>
      <p:bldP spid="113684" grpId="0"/>
      <p:bldP spid="113685" grpId="0"/>
      <p:bldP spid="113686" grpId="0"/>
      <p:bldP spid="113687" grpId="0"/>
      <p:bldP spid="1136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scottishflag">
            <a:extLst>
              <a:ext uri="{FF2B5EF4-FFF2-40B4-BE49-F238E27FC236}">
                <a16:creationId xmlns:a16="http://schemas.microsoft.com/office/drawing/2014/main" id="{9C512EB4-680B-47DA-A849-397E54C091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3" descr="Office Objects 0572">
            <a:extLst>
              <a:ext uri="{FF2B5EF4-FFF2-40B4-BE49-F238E27FC236}">
                <a16:creationId xmlns:a16="http://schemas.microsoft.com/office/drawing/2014/main" id="{9C97873E-8E6C-487B-BE3C-58B8DD440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4" descr="scottishflag">
            <a:extLst>
              <a:ext uri="{FF2B5EF4-FFF2-40B4-BE49-F238E27FC236}">
                <a16:creationId xmlns:a16="http://schemas.microsoft.com/office/drawing/2014/main" id="{30F7357B-A21C-4A27-905D-BC6C26C504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ext Box 8">
            <a:extLst>
              <a:ext uri="{FF2B5EF4-FFF2-40B4-BE49-F238E27FC236}">
                <a16:creationId xmlns:a16="http://schemas.microsoft.com/office/drawing/2014/main" id="{99019848-75C3-4195-8814-97A8ADF3F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1925638"/>
            <a:ext cx="667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Example      Sketch the graph y = (x + 2)</a:t>
            </a:r>
            <a:r>
              <a:rPr lang="en-GB" altLang="en-US" baseline="30000">
                <a:solidFill>
                  <a:srgbClr val="FFFF00"/>
                </a:solidFill>
              </a:rPr>
              <a:t>2</a:t>
            </a:r>
            <a:r>
              <a:rPr lang="en-GB" altLang="en-US">
                <a:solidFill>
                  <a:srgbClr val="FFFF00"/>
                </a:solidFill>
              </a:rPr>
              <a:t> + 1</a:t>
            </a:r>
            <a:endParaRPr lang="en-GB" altLang="en-US" sz="3200">
              <a:solidFill>
                <a:srgbClr val="FFFF00"/>
              </a:solidFill>
            </a:endParaRPr>
          </a:p>
        </p:txBody>
      </p:sp>
      <p:sp>
        <p:nvSpPr>
          <p:cNvPr id="96262" name="Line 9">
            <a:extLst>
              <a:ext uri="{FF2B5EF4-FFF2-40B4-BE49-F238E27FC236}">
                <a16:creationId xmlns:a16="http://schemas.microsoft.com/office/drawing/2014/main" id="{152FA289-93F6-4E13-90DB-04BD5D7349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7975" y="3154363"/>
            <a:ext cx="0" cy="210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3" name="Line 10">
            <a:extLst>
              <a:ext uri="{FF2B5EF4-FFF2-40B4-BE49-F238E27FC236}">
                <a16:creationId xmlns:a16="http://schemas.microsoft.com/office/drawing/2014/main" id="{56F6B16F-2369-4B23-8033-CD9D04FABF4C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2543175" y="3802063"/>
            <a:ext cx="0" cy="2152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9" name="Arc 11">
            <a:extLst>
              <a:ext uri="{FF2B5EF4-FFF2-40B4-BE49-F238E27FC236}">
                <a16:creationId xmlns:a16="http://schemas.microsoft.com/office/drawing/2014/main" id="{FB382D02-4AE4-4DC7-B8E8-3E48CFE89058}"/>
              </a:ext>
            </a:extLst>
          </p:cNvPr>
          <p:cNvSpPr>
            <a:spLocks/>
          </p:cNvSpPr>
          <p:nvPr/>
        </p:nvSpPr>
        <p:spPr bwMode="auto">
          <a:xfrm rot="5400000">
            <a:off x="1286669" y="2867819"/>
            <a:ext cx="1695450" cy="1836738"/>
          </a:xfrm>
          <a:custGeom>
            <a:avLst/>
            <a:gdLst>
              <a:gd name="T0" fmla="*/ 2147483647 w 21906"/>
              <a:gd name="T1" fmla="*/ 0 h 43200"/>
              <a:gd name="T2" fmla="*/ 0 w 21906"/>
              <a:gd name="T3" fmla="*/ 2147483647 h 43200"/>
              <a:gd name="T4" fmla="*/ 2147483647 w 21906"/>
              <a:gd name="T5" fmla="*/ 2147483647 h 43200"/>
              <a:gd name="T6" fmla="*/ 0 60000 65536"/>
              <a:gd name="T7" fmla="*/ 0 60000 65536"/>
              <a:gd name="T8" fmla="*/ 0 60000 65536"/>
              <a:gd name="T9" fmla="*/ 0 w 21906"/>
              <a:gd name="T10" fmla="*/ 0 h 43200"/>
              <a:gd name="T11" fmla="*/ 21906 w 2190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6" h="43200" fill="none" extrusionOk="0">
                <a:moveTo>
                  <a:pt x="305" y="0"/>
                </a:moveTo>
                <a:cubicBezTo>
                  <a:pt x="12235" y="0"/>
                  <a:pt x="21906" y="9670"/>
                  <a:pt x="21906" y="21600"/>
                </a:cubicBezTo>
                <a:cubicBezTo>
                  <a:pt x="21906" y="33529"/>
                  <a:pt x="12235" y="43200"/>
                  <a:pt x="306" y="43200"/>
                </a:cubicBezTo>
                <a:cubicBezTo>
                  <a:pt x="203" y="43200"/>
                  <a:pt x="101" y="43199"/>
                  <a:pt x="0" y="43197"/>
                </a:cubicBezTo>
              </a:path>
              <a:path w="21906" h="43200" stroke="0" extrusionOk="0">
                <a:moveTo>
                  <a:pt x="305" y="0"/>
                </a:moveTo>
                <a:cubicBezTo>
                  <a:pt x="12235" y="0"/>
                  <a:pt x="21906" y="9670"/>
                  <a:pt x="21906" y="21600"/>
                </a:cubicBezTo>
                <a:cubicBezTo>
                  <a:pt x="21906" y="33529"/>
                  <a:pt x="12235" y="43200"/>
                  <a:pt x="306" y="43200"/>
                </a:cubicBezTo>
                <a:cubicBezTo>
                  <a:pt x="203" y="43200"/>
                  <a:pt x="101" y="43199"/>
                  <a:pt x="0" y="43197"/>
                </a:cubicBezTo>
                <a:lnTo>
                  <a:pt x="306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00" name="Text Box 12">
            <a:extLst>
              <a:ext uri="{FF2B5EF4-FFF2-40B4-BE49-F238E27FC236}">
                <a16:creationId xmlns:a16="http://schemas.microsoft.com/office/drawing/2014/main" id="{8EEB338E-94AF-4D62-9ED9-4E4539DE0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4173538"/>
            <a:ext cx="754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800"/>
              <a:t>(-2,1)</a:t>
            </a:r>
          </a:p>
        </p:txBody>
      </p:sp>
      <p:sp>
        <p:nvSpPr>
          <p:cNvPr id="114701" name="Text Box 13">
            <a:extLst>
              <a:ext uri="{FF2B5EF4-FFF2-40B4-BE49-F238E27FC236}">
                <a16:creationId xmlns:a16="http://schemas.microsoft.com/office/drawing/2014/main" id="{E146420D-AF5C-4270-876A-DBA901713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300" y="3248025"/>
            <a:ext cx="1185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= (-2,1)</a:t>
            </a:r>
          </a:p>
        </p:txBody>
      </p:sp>
      <p:sp>
        <p:nvSpPr>
          <p:cNvPr id="114702" name="Line 14">
            <a:extLst>
              <a:ext uri="{FF2B5EF4-FFF2-40B4-BE49-F238E27FC236}">
                <a16:creationId xmlns:a16="http://schemas.microsoft.com/office/drawing/2014/main" id="{549DE07D-5BB8-4A44-A361-6421D6335D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11375" y="3227388"/>
            <a:ext cx="14288" cy="201771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3" name="Text Box 15">
            <a:extLst>
              <a:ext uri="{FF2B5EF4-FFF2-40B4-BE49-F238E27FC236}">
                <a16:creationId xmlns:a16="http://schemas.microsoft.com/office/drawing/2014/main" id="{53788BF8-41F8-442D-BCE8-E25266B7B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3835400"/>
            <a:ext cx="86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(0,5)</a:t>
            </a:r>
          </a:p>
        </p:txBody>
      </p:sp>
      <p:sp>
        <p:nvSpPr>
          <p:cNvPr id="114704" name="Oval 16">
            <a:extLst>
              <a:ext uri="{FF2B5EF4-FFF2-40B4-BE49-F238E27FC236}">
                <a16:creationId xmlns:a16="http://schemas.microsoft.com/office/drawing/2014/main" id="{934D8D19-7006-4FE9-86EF-1C597BB4A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3959225"/>
            <a:ext cx="114300" cy="127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05" name="Oval 17">
            <a:extLst>
              <a:ext uri="{FF2B5EF4-FFF2-40B4-BE49-F238E27FC236}">
                <a16:creationId xmlns:a16="http://schemas.microsoft.com/office/drawing/2014/main" id="{BF486222-848D-4FFF-B3BE-A8B282D12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4564063"/>
            <a:ext cx="114300" cy="127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06" name="Text Box 18">
            <a:extLst>
              <a:ext uri="{FF2B5EF4-FFF2-40B4-BE49-F238E27FC236}">
                <a16:creationId xmlns:a16="http://schemas.microsoft.com/office/drawing/2014/main" id="{F3905DE4-F9EF-42DF-BF2C-2E2CE83BF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3892550"/>
            <a:ext cx="401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Axis of symmetry at b = -2</a:t>
            </a:r>
          </a:p>
        </p:txBody>
      </p:sp>
      <p:sp>
        <p:nvSpPr>
          <p:cNvPr id="114707" name="Text Box 19">
            <a:extLst>
              <a:ext uri="{FF2B5EF4-FFF2-40B4-BE49-F238E27FC236}">
                <a16:creationId xmlns:a16="http://schemas.microsoft.com/office/drawing/2014/main" id="{282CB1F2-0107-4CEE-A8DC-06B0E2635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550" y="4535488"/>
            <a:ext cx="712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 = 5</a:t>
            </a:r>
          </a:p>
        </p:txBody>
      </p:sp>
      <p:sp>
        <p:nvSpPr>
          <p:cNvPr id="114708" name="Rectangle 20">
            <a:extLst>
              <a:ext uri="{FF2B5EF4-FFF2-40B4-BE49-F238E27FC236}">
                <a16:creationId xmlns:a16="http://schemas.microsoft.com/office/drawing/2014/main" id="{D6C8D84B-FEA2-4890-814C-DC0CD6FE8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3" y="2697163"/>
            <a:ext cx="81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a = 1</a:t>
            </a:r>
          </a:p>
        </p:txBody>
      </p:sp>
      <p:sp>
        <p:nvSpPr>
          <p:cNvPr id="114709" name="Rectangle 21">
            <a:extLst>
              <a:ext uri="{FF2B5EF4-FFF2-40B4-BE49-F238E27FC236}">
                <a16:creationId xmlns:a16="http://schemas.microsoft.com/office/drawing/2014/main" id="{F9DEFDB2-7923-460D-AFA4-12E3632BF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350" y="3257550"/>
            <a:ext cx="439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Vertex / turning point is (b,c)</a:t>
            </a:r>
          </a:p>
        </p:txBody>
      </p:sp>
      <p:sp>
        <p:nvSpPr>
          <p:cNvPr id="114710" name="Rectangle 22">
            <a:extLst>
              <a:ext uri="{FF2B5EF4-FFF2-40B4-BE49-F238E27FC236}">
                <a16:creationId xmlns:a16="http://schemas.microsoft.com/office/drawing/2014/main" id="{45DCD5D8-718A-4F32-AB76-0F5D72BA6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4514850"/>
            <a:ext cx="255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y = (0 + 2)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+ 1</a:t>
            </a:r>
          </a:p>
        </p:txBody>
      </p:sp>
      <p:sp>
        <p:nvSpPr>
          <p:cNvPr id="114711" name="Rectangle 23">
            <a:extLst>
              <a:ext uri="{FF2B5EF4-FFF2-40B4-BE49-F238E27FC236}">
                <a16:creationId xmlns:a16="http://schemas.microsoft.com/office/drawing/2014/main" id="{D1F1EFC7-2A2D-45C2-A94F-4438104C4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988" y="2697163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b = -2</a:t>
            </a:r>
          </a:p>
        </p:txBody>
      </p:sp>
      <p:sp>
        <p:nvSpPr>
          <p:cNvPr id="114712" name="Rectangle 24">
            <a:extLst>
              <a:ext uri="{FF2B5EF4-FFF2-40B4-BE49-F238E27FC236}">
                <a16:creationId xmlns:a16="http://schemas.microsoft.com/office/drawing/2014/main" id="{7823C45E-44AB-496E-9624-C48B8D18F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300" y="2698750"/>
            <a:ext cx="82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c = 1</a:t>
            </a:r>
          </a:p>
        </p:txBody>
      </p:sp>
      <p:sp>
        <p:nvSpPr>
          <p:cNvPr id="96278" name="Text Box 25">
            <a:extLst>
              <a:ext uri="{FF2B5EF4-FFF2-40B4-BE49-F238E27FC236}">
                <a16:creationId xmlns:a16="http://schemas.microsoft.com/office/drawing/2014/main" id="{16D916FC-F23B-42BC-B53B-DB97FC1AE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4672013"/>
            <a:ext cx="363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x</a:t>
            </a:r>
          </a:p>
        </p:txBody>
      </p:sp>
      <p:sp>
        <p:nvSpPr>
          <p:cNvPr id="96279" name="Text Box 26">
            <a:extLst>
              <a:ext uri="{FF2B5EF4-FFF2-40B4-BE49-F238E27FC236}">
                <a16:creationId xmlns:a16="http://schemas.microsoft.com/office/drawing/2014/main" id="{6D3FBCAE-62F6-4C96-80C8-1294CE4C4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3567113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y</a:t>
            </a:r>
          </a:p>
        </p:txBody>
      </p:sp>
      <p:sp>
        <p:nvSpPr>
          <p:cNvPr id="96280" name="Rectangle 27">
            <a:extLst>
              <a:ext uri="{FF2B5EF4-FFF2-40B4-BE49-F238E27FC236}">
                <a16:creationId xmlns:a16="http://schemas.microsoft.com/office/drawing/2014/main" id="{6B813B72-3F00-44AD-9762-6862269B9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0" y="1177925"/>
            <a:ext cx="2689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/>
              <a:t>y = a(x - b)</a:t>
            </a:r>
            <a:r>
              <a:rPr lang="en-GB" altLang="en-US" sz="2800" baseline="30000"/>
              <a:t>2 </a:t>
            </a:r>
            <a:r>
              <a:rPr lang="en-GB" altLang="en-US" sz="2800"/>
              <a:t>+ c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84CAF66C-6304-45C4-B536-80A329DE2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Quadratic Graphs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EE566C6-B031-4DE6-BB7F-A2D65BD271F0}"/>
              </a:ext>
            </a:extLst>
          </p:cNvPr>
          <p:cNvSpPr/>
          <p:nvPr/>
        </p:nvSpPr>
        <p:spPr>
          <a:xfrm>
            <a:off x="7086600" y="5821363"/>
            <a:ext cx="1639888" cy="739775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+mj-lt"/>
                <a:hlinkClick r:id="rId4"/>
              </a:rPr>
              <a:t>Demo</a:t>
            </a:r>
            <a:endParaRPr lang="en-GB" dirty="0">
              <a:solidFill>
                <a:srgbClr val="080808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9" grpId="0" animBg="1"/>
      <p:bldP spid="114700" grpId="0"/>
      <p:bldP spid="114701" grpId="0"/>
      <p:bldP spid="114703" grpId="0"/>
      <p:bldP spid="114704" grpId="0" animBg="1"/>
      <p:bldP spid="114705" grpId="0" animBg="1"/>
      <p:bldP spid="114706" grpId="0"/>
      <p:bldP spid="114707" grpId="0"/>
      <p:bldP spid="114708" grpId="0"/>
      <p:bldP spid="114709" grpId="0"/>
      <p:bldP spid="114710" grpId="0"/>
      <p:bldP spid="114711" grpId="0"/>
      <p:bldP spid="1147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scottishflag">
            <a:extLst>
              <a:ext uri="{FF2B5EF4-FFF2-40B4-BE49-F238E27FC236}">
                <a16:creationId xmlns:a16="http://schemas.microsoft.com/office/drawing/2014/main" id="{CF22A5A2-7C26-4F3A-9F09-A339E9A11A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 descr="Office Objects 0572">
            <a:extLst>
              <a:ext uri="{FF2B5EF4-FFF2-40B4-BE49-F238E27FC236}">
                <a16:creationId xmlns:a16="http://schemas.microsoft.com/office/drawing/2014/main" id="{8AE43CCC-2859-40FE-9B89-4E0F4B7EF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4" descr="scottishflag">
            <a:extLst>
              <a:ext uri="{FF2B5EF4-FFF2-40B4-BE49-F238E27FC236}">
                <a16:creationId xmlns:a16="http://schemas.microsoft.com/office/drawing/2014/main" id="{9735C6BD-DDDF-483F-ABC7-CF63AE394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7" name="Rectangle 7">
            <a:extLst>
              <a:ext uri="{FF2B5EF4-FFF2-40B4-BE49-F238E27FC236}">
                <a16:creationId xmlns:a16="http://schemas.microsoft.com/office/drawing/2014/main" id="{F0C5CA24-3F40-4AE0-9D7C-5F8FD8320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Quadratic Graphs</a:t>
            </a:r>
          </a:p>
        </p:txBody>
      </p:sp>
      <p:sp>
        <p:nvSpPr>
          <p:cNvPr id="97286" name="Text Box 8">
            <a:extLst>
              <a:ext uri="{FF2B5EF4-FFF2-40B4-BE49-F238E27FC236}">
                <a16:creationId xmlns:a16="http://schemas.microsoft.com/office/drawing/2014/main" id="{D001E663-D1BC-46FC-8AC4-439032E13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1925638"/>
            <a:ext cx="8202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u="sng">
                <a:solidFill>
                  <a:srgbClr val="FFFF00"/>
                </a:solidFill>
              </a:rPr>
              <a:t>Example</a:t>
            </a:r>
            <a:r>
              <a:rPr lang="en-GB" altLang="en-US">
                <a:solidFill>
                  <a:srgbClr val="FFFF00"/>
                </a:solidFill>
              </a:rPr>
              <a:t>   Given a = 1 write down equation of the curve</a:t>
            </a:r>
          </a:p>
        </p:txBody>
      </p:sp>
      <p:sp>
        <p:nvSpPr>
          <p:cNvPr id="2" name="Line 11">
            <a:extLst>
              <a:ext uri="{FF2B5EF4-FFF2-40B4-BE49-F238E27FC236}">
                <a16:creationId xmlns:a16="http://schemas.microsoft.com/office/drawing/2014/main" id="{A233BA51-5935-410D-8634-03F2ACE91A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8588" y="2671763"/>
            <a:ext cx="0" cy="210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8" name="Line 12">
            <a:extLst>
              <a:ext uri="{FF2B5EF4-FFF2-40B4-BE49-F238E27FC236}">
                <a16:creationId xmlns:a16="http://schemas.microsoft.com/office/drawing/2014/main" id="{2FD6A52F-0EBD-41A4-9C0C-ADADCA2BAC9D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2439194" y="3024981"/>
            <a:ext cx="14288" cy="3095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9" name="Arc 13">
            <a:extLst>
              <a:ext uri="{FF2B5EF4-FFF2-40B4-BE49-F238E27FC236}">
                <a16:creationId xmlns:a16="http://schemas.microsoft.com/office/drawing/2014/main" id="{19652949-4565-43BE-8B68-059DB164B0B5}"/>
              </a:ext>
            </a:extLst>
          </p:cNvPr>
          <p:cNvSpPr>
            <a:spLocks/>
          </p:cNvSpPr>
          <p:nvPr/>
        </p:nvSpPr>
        <p:spPr bwMode="auto">
          <a:xfrm rot="5400000">
            <a:off x="1037432" y="2513806"/>
            <a:ext cx="1695450" cy="1836737"/>
          </a:xfrm>
          <a:custGeom>
            <a:avLst/>
            <a:gdLst>
              <a:gd name="T0" fmla="*/ 2147483647 w 21906"/>
              <a:gd name="T1" fmla="*/ 0 h 43200"/>
              <a:gd name="T2" fmla="*/ 0 w 21906"/>
              <a:gd name="T3" fmla="*/ 2147483647 h 43200"/>
              <a:gd name="T4" fmla="*/ 2147483647 w 21906"/>
              <a:gd name="T5" fmla="*/ 2147483647 h 43200"/>
              <a:gd name="T6" fmla="*/ 0 60000 65536"/>
              <a:gd name="T7" fmla="*/ 0 60000 65536"/>
              <a:gd name="T8" fmla="*/ 0 60000 65536"/>
              <a:gd name="T9" fmla="*/ 0 w 21906"/>
              <a:gd name="T10" fmla="*/ 0 h 43200"/>
              <a:gd name="T11" fmla="*/ 21906 w 2190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6" h="43200" fill="none" extrusionOk="0">
                <a:moveTo>
                  <a:pt x="305" y="0"/>
                </a:moveTo>
                <a:cubicBezTo>
                  <a:pt x="12235" y="0"/>
                  <a:pt x="21906" y="9670"/>
                  <a:pt x="21906" y="21600"/>
                </a:cubicBezTo>
                <a:cubicBezTo>
                  <a:pt x="21906" y="33529"/>
                  <a:pt x="12235" y="43200"/>
                  <a:pt x="306" y="43200"/>
                </a:cubicBezTo>
                <a:cubicBezTo>
                  <a:pt x="203" y="43200"/>
                  <a:pt x="101" y="43199"/>
                  <a:pt x="0" y="43197"/>
                </a:cubicBezTo>
              </a:path>
              <a:path w="21906" h="43200" stroke="0" extrusionOk="0">
                <a:moveTo>
                  <a:pt x="305" y="0"/>
                </a:moveTo>
                <a:cubicBezTo>
                  <a:pt x="12235" y="0"/>
                  <a:pt x="21906" y="9670"/>
                  <a:pt x="21906" y="21600"/>
                </a:cubicBezTo>
                <a:cubicBezTo>
                  <a:pt x="21906" y="33529"/>
                  <a:pt x="12235" y="43200"/>
                  <a:pt x="306" y="43200"/>
                </a:cubicBezTo>
                <a:cubicBezTo>
                  <a:pt x="203" y="43200"/>
                  <a:pt x="101" y="43199"/>
                  <a:pt x="0" y="43197"/>
                </a:cubicBezTo>
                <a:lnTo>
                  <a:pt x="306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90" name="Line 16">
            <a:extLst>
              <a:ext uri="{FF2B5EF4-FFF2-40B4-BE49-F238E27FC236}">
                <a16:creationId xmlns:a16="http://schemas.microsoft.com/office/drawing/2014/main" id="{0C45D261-4013-4DC2-A36A-F285E704DA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57375" y="3671888"/>
            <a:ext cx="14288" cy="201771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1" name="Text Box 18">
            <a:extLst>
              <a:ext uri="{FF2B5EF4-FFF2-40B4-BE49-F238E27FC236}">
                <a16:creationId xmlns:a16="http://schemas.microsoft.com/office/drawing/2014/main" id="{E6CF6251-4744-4F35-94F8-C41BE07FF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4168775"/>
            <a:ext cx="99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(-3,5)</a:t>
            </a:r>
          </a:p>
        </p:txBody>
      </p:sp>
      <p:sp>
        <p:nvSpPr>
          <p:cNvPr id="97292" name="Oval 19">
            <a:extLst>
              <a:ext uri="{FF2B5EF4-FFF2-40B4-BE49-F238E27FC236}">
                <a16:creationId xmlns:a16="http://schemas.microsoft.com/office/drawing/2014/main" id="{193FD022-18F3-4F22-9359-76B67D6B8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75" y="4216400"/>
            <a:ext cx="114300" cy="127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304" name="Text Box 24">
            <a:extLst>
              <a:ext uri="{FF2B5EF4-FFF2-40B4-BE49-F238E27FC236}">
                <a16:creationId xmlns:a16="http://schemas.microsoft.com/office/drawing/2014/main" id="{B8953952-8699-49F4-8C59-458F0EFFB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4764088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b = -3</a:t>
            </a:r>
          </a:p>
        </p:txBody>
      </p:sp>
      <p:sp>
        <p:nvSpPr>
          <p:cNvPr id="97305" name="Text Box 25">
            <a:extLst>
              <a:ext uri="{FF2B5EF4-FFF2-40B4-BE49-F238E27FC236}">
                <a16:creationId xmlns:a16="http://schemas.microsoft.com/office/drawing/2014/main" id="{E23DD6F5-F70B-48EF-9DA1-19B39F725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5364163"/>
            <a:ext cx="871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c = 5</a:t>
            </a:r>
          </a:p>
        </p:txBody>
      </p:sp>
      <p:sp>
        <p:nvSpPr>
          <p:cNvPr id="97306" name="Rectangle 26">
            <a:extLst>
              <a:ext uri="{FF2B5EF4-FFF2-40B4-BE49-F238E27FC236}">
                <a16:creationId xmlns:a16="http://schemas.microsoft.com/office/drawing/2014/main" id="{5119A019-4940-407C-8CCE-FA927ECC2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238" y="3084513"/>
            <a:ext cx="5343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Since a &gt; 0 so minimum turning point</a:t>
            </a:r>
          </a:p>
        </p:txBody>
      </p:sp>
      <p:sp>
        <p:nvSpPr>
          <p:cNvPr id="97307" name="Rectangle 27">
            <a:extLst>
              <a:ext uri="{FF2B5EF4-FFF2-40B4-BE49-F238E27FC236}">
                <a16:creationId xmlns:a16="http://schemas.microsoft.com/office/drawing/2014/main" id="{83E36FC5-3154-4340-A778-45E770025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157663"/>
            <a:ext cx="4694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Vertex / turning point is (-3, 5)</a:t>
            </a:r>
          </a:p>
        </p:txBody>
      </p:sp>
      <p:sp>
        <p:nvSpPr>
          <p:cNvPr id="97308" name="Rectangle 28">
            <a:extLst>
              <a:ext uri="{FF2B5EF4-FFF2-40B4-BE49-F238E27FC236}">
                <a16:creationId xmlns:a16="http://schemas.microsoft.com/office/drawing/2014/main" id="{6A55F422-13FF-4A66-AE23-C46DC52D0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908675"/>
            <a:ext cx="2605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y = (x + 3)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+ 5</a:t>
            </a:r>
          </a:p>
        </p:txBody>
      </p:sp>
      <p:sp>
        <p:nvSpPr>
          <p:cNvPr id="97298" name="Rectangle 29">
            <a:extLst>
              <a:ext uri="{FF2B5EF4-FFF2-40B4-BE49-F238E27FC236}">
                <a16:creationId xmlns:a16="http://schemas.microsoft.com/office/drawing/2014/main" id="{9EC13D1E-783E-474C-A456-3D5F352CB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0" y="1177925"/>
            <a:ext cx="2689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/>
              <a:t>y = a(x - b)</a:t>
            </a:r>
            <a:r>
              <a:rPr lang="en-GB" altLang="en-US" sz="2800" baseline="30000"/>
              <a:t>2 </a:t>
            </a:r>
            <a:r>
              <a:rPr lang="en-GB" altLang="en-US" sz="2800"/>
              <a:t>+ c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7FEF4CA-F91B-40EE-8CBF-402C0F2576B7}"/>
              </a:ext>
            </a:extLst>
          </p:cNvPr>
          <p:cNvSpPr/>
          <p:nvPr/>
        </p:nvSpPr>
        <p:spPr>
          <a:xfrm>
            <a:off x="2890838" y="5915025"/>
            <a:ext cx="1639887" cy="739775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+mj-lt"/>
                <a:hlinkClick r:id="rId4"/>
              </a:rPr>
              <a:t>Demo</a:t>
            </a:r>
            <a:endParaRPr lang="en-GB" dirty="0">
              <a:solidFill>
                <a:srgbClr val="080808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7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7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4" grpId="0"/>
      <p:bldP spid="97305" grpId="0"/>
      <p:bldP spid="97306" grpId="0"/>
      <p:bldP spid="97307" grpId="0"/>
      <p:bldP spid="973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5" descr="scottishflag">
            <a:extLst>
              <a:ext uri="{FF2B5EF4-FFF2-40B4-BE49-F238E27FC236}">
                <a16:creationId xmlns:a16="http://schemas.microsoft.com/office/drawing/2014/main" id="{59395CAC-5CED-4EF5-8F7C-C163472257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6" descr="Office Objects 0572">
            <a:extLst>
              <a:ext uri="{FF2B5EF4-FFF2-40B4-BE49-F238E27FC236}">
                <a16:creationId xmlns:a16="http://schemas.microsoft.com/office/drawing/2014/main" id="{6C368608-1308-4F0D-BE22-AF0DE71B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7" descr="scottishflag">
            <a:extLst>
              <a:ext uri="{FF2B5EF4-FFF2-40B4-BE49-F238E27FC236}">
                <a16:creationId xmlns:a16="http://schemas.microsoft.com/office/drawing/2014/main" id="{AEB47C3A-F8E9-4586-8E27-9B35BECAC4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10">
            <a:extLst>
              <a:ext uri="{FF2B5EF4-FFF2-40B4-BE49-F238E27FC236}">
                <a16:creationId xmlns:a16="http://schemas.microsoft.com/office/drawing/2014/main" id="{42B3241A-64C5-4DA8-B447-D985D8126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Find the Equation</a:t>
            </a:r>
          </a:p>
        </p:txBody>
      </p:sp>
      <p:pic>
        <p:nvPicPr>
          <p:cNvPr id="46089" name="Picture 9">
            <a:extLst>
              <a:ext uri="{FF2B5EF4-FFF2-40B4-BE49-F238E27FC236}">
                <a16:creationId xmlns:a16="http://schemas.microsoft.com/office/drawing/2014/main" id="{33D39339-738F-49A4-83CB-7A6768D1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43897" t="19235" r="29038" b="18118"/>
          <a:stretch>
            <a:fillRect/>
          </a:stretch>
        </p:blipFill>
        <p:spPr bwMode="auto">
          <a:xfrm>
            <a:off x="5688013" y="1976438"/>
            <a:ext cx="3300412" cy="4773612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8311" name="TextBox 9">
            <a:extLst>
              <a:ext uri="{FF2B5EF4-FFF2-40B4-BE49-F238E27FC236}">
                <a16:creationId xmlns:a16="http://schemas.microsoft.com/office/drawing/2014/main" id="{C0074849-534E-434E-96BF-5D687A17F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1963738"/>
            <a:ext cx="43132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/>
              <a:t>Given the graph has equation</a:t>
            </a:r>
          </a:p>
          <a:p>
            <a:pPr algn="ctr" eaLnBrk="1" hangingPunct="1"/>
            <a:r>
              <a:rPr lang="en-GB" altLang="en-US"/>
              <a:t> of the form </a:t>
            </a:r>
            <a:r>
              <a:rPr lang="en-GB" altLang="en-US">
                <a:solidFill>
                  <a:srgbClr val="FFFF00"/>
                </a:solidFill>
              </a:rPr>
              <a:t>a = 1</a:t>
            </a:r>
          </a:p>
          <a:p>
            <a:pPr algn="ctr" eaLnBrk="1" hangingPunct="1"/>
            <a:endParaRPr lang="en-GB" altLang="en-US"/>
          </a:p>
          <a:p>
            <a:pPr algn="ctr" eaLnBrk="1" hangingPunct="1"/>
            <a:r>
              <a:rPr lang="en-GB" altLang="en-US" sz="3600">
                <a:solidFill>
                  <a:srgbClr val="FFFF00"/>
                </a:solidFill>
              </a:rPr>
              <a:t>y = a(x – b)</a:t>
            </a:r>
            <a:r>
              <a:rPr lang="en-GB" altLang="en-US" sz="3600" baseline="30000">
                <a:solidFill>
                  <a:srgbClr val="FFFF00"/>
                </a:solidFill>
              </a:rPr>
              <a:t>2 </a:t>
            </a:r>
            <a:r>
              <a:rPr lang="en-GB" altLang="en-US" sz="3600">
                <a:solidFill>
                  <a:srgbClr val="FFFF00"/>
                </a:solidFill>
              </a:rPr>
              <a:t>+ c</a:t>
            </a:r>
            <a:endParaRPr lang="en-GB" altLang="en-US" sz="3600" baseline="30000">
              <a:solidFill>
                <a:srgbClr val="FFFF00"/>
              </a:solidFill>
            </a:endParaRPr>
          </a:p>
        </p:txBody>
      </p:sp>
      <p:sp>
        <p:nvSpPr>
          <p:cNvPr id="98312" name="TextBox 10">
            <a:extLst>
              <a:ext uri="{FF2B5EF4-FFF2-40B4-BE49-F238E27FC236}">
                <a16:creationId xmlns:a16="http://schemas.microsoft.com/office/drawing/2014/main" id="{FE9898BA-94EA-4FB1-9940-F1AABA7C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3994150"/>
            <a:ext cx="3227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Write down equation.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23308A-6AF2-4684-ABCB-C7CCB0439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525" y="5013325"/>
            <a:ext cx="3198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FF00"/>
                </a:solidFill>
              </a:rPr>
              <a:t>y = (x – 3)</a:t>
            </a:r>
            <a:r>
              <a:rPr lang="en-GB" altLang="en-US" sz="3600" baseline="30000">
                <a:solidFill>
                  <a:srgbClr val="FFFF00"/>
                </a:solidFill>
              </a:rPr>
              <a:t>2 </a:t>
            </a:r>
            <a:r>
              <a:rPr lang="en-GB" altLang="en-US" sz="3600">
                <a:solidFill>
                  <a:srgbClr val="FFFF00"/>
                </a:solidFill>
              </a:rPr>
              <a:t>- 4</a:t>
            </a:r>
            <a:endParaRPr lang="en-GB" altLang="en-US" sz="3600" baseline="300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5" descr="scottishflag">
            <a:extLst>
              <a:ext uri="{FF2B5EF4-FFF2-40B4-BE49-F238E27FC236}">
                <a16:creationId xmlns:a16="http://schemas.microsoft.com/office/drawing/2014/main" id="{19629C59-5672-47A3-9F1A-3B1CD65426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6" descr="Office Objects 0572">
            <a:extLst>
              <a:ext uri="{FF2B5EF4-FFF2-40B4-BE49-F238E27FC236}">
                <a16:creationId xmlns:a16="http://schemas.microsoft.com/office/drawing/2014/main" id="{24C9079D-EDCB-4365-889B-2417C56D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7" descr="scottishflag">
            <a:extLst>
              <a:ext uri="{FF2B5EF4-FFF2-40B4-BE49-F238E27FC236}">
                <a16:creationId xmlns:a16="http://schemas.microsoft.com/office/drawing/2014/main" id="{2A79E48A-684A-4A4D-B81F-B67D7219F7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10">
            <a:extLst>
              <a:ext uri="{FF2B5EF4-FFF2-40B4-BE49-F238E27FC236}">
                <a16:creationId xmlns:a16="http://schemas.microsoft.com/office/drawing/2014/main" id="{81E6D2D1-AD3E-44B7-A023-043860F47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Find the Equation</a:t>
            </a:r>
          </a:p>
        </p:txBody>
      </p:sp>
      <p:sp>
        <p:nvSpPr>
          <p:cNvPr id="99334" name="TextBox 9">
            <a:extLst>
              <a:ext uri="{FF2B5EF4-FFF2-40B4-BE49-F238E27FC236}">
                <a16:creationId xmlns:a16="http://schemas.microsoft.com/office/drawing/2014/main" id="{27F986B2-E5C0-42BF-A1B2-1B2788D78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1963738"/>
            <a:ext cx="43132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/>
              <a:t>Given the graph has equation</a:t>
            </a:r>
          </a:p>
          <a:p>
            <a:pPr algn="ctr" eaLnBrk="1" hangingPunct="1"/>
            <a:r>
              <a:rPr lang="en-GB" altLang="en-US"/>
              <a:t> of the form </a:t>
            </a:r>
            <a:r>
              <a:rPr lang="en-GB" altLang="en-US">
                <a:solidFill>
                  <a:srgbClr val="FFFF00"/>
                </a:solidFill>
              </a:rPr>
              <a:t>a = 1</a:t>
            </a:r>
          </a:p>
          <a:p>
            <a:pPr algn="ctr" eaLnBrk="1" hangingPunct="1"/>
            <a:endParaRPr lang="en-GB" altLang="en-US"/>
          </a:p>
          <a:p>
            <a:pPr algn="ctr" eaLnBrk="1" hangingPunct="1"/>
            <a:r>
              <a:rPr lang="en-GB" altLang="en-US" sz="3600">
                <a:solidFill>
                  <a:srgbClr val="FFFF00"/>
                </a:solidFill>
              </a:rPr>
              <a:t>y = a(x – b)</a:t>
            </a:r>
            <a:r>
              <a:rPr lang="en-GB" altLang="en-US" sz="3600" baseline="30000">
                <a:solidFill>
                  <a:srgbClr val="FFFF00"/>
                </a:solidFill>
              </a:rPr>
              <a:t>2 </a:t>
            </a:r>
            <a:r>
              <a:rPr lang="en-GB" altLang="en-US" sz="3600">
                <a:solidFill>
                  <a:srgbClr val="FFFF00"/>
                </a:solidFill>
              </a:rPr>
              <a:t>+ c</a:t>
            </a:r>
            <a:endParaRPr lang="en-GB" altLang="en-US" sz="3600" baseline="30000">
              <a:solidFill>
                <a:srgbClr val="FFFF00"/>
              </a:solidFill>
            </a:endParaRPr>
          </a:p>
        </p:txBody>
      </p:sp>
      <p:sp>
        <p:nvSpPr>
          <p:cNvPr id="99335" name="TextBox 10">
            <a:extLst>
              <a:ext uri="{FF2B5EF4-FFF2-40B4-BE49-F238E27FC236}">
                <a16:creationId xmlns:a16="http://schemas.microsoft.com/office/drawing/2014/main" id="{84FCA595-FEB1-4E50-80E1-CCD3E240E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3994150"/>
            <a:ext cx="3227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Write down equation.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6A37F-2FAA-46B1-A01D-D8914E53E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5013325"/>
            <a:ext cx="3244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FF00"/>
                </a:solidFill>
              </a:rPr>
              <a:t>y = (x + 4)</a:t>
            </a:r>
            <a:r>
              <a:rPr lang="en-GB" altLang="en-US" sz="3600" baseline="30000">
                <a:solidFill>
                  <a:srgbClr val="FFFF00"/>
                </a:solidFill>
              </a:rPr>
              <a:t>2 </a:t>
            </a:r>
            <a:r>
              <a:rPr lang="en-GB" altLang="en-US" sz="3600">
                <a:solidFill>
                  <a:srgbClr val="FFFF00"/>
                </a:solidFill>
              </a:rPr>
              <a:t>+ 5</a:t>
            </a:r>
            <a:endParaRPr lang="en-GB" altLang="en-US" sz="3600" baseline="30000">
              <a:solidFill>
                <a:srgbClr val="FFFF00"/>
              </a:solidFill>
            </a:endParaRPr>
          </a:p>
        </p:txBody>
      </p:sp>
      <p:pic>
        <p:nvPicPr>
          <p:cNvPr id="114690" name="Picture 2">
            <a:extLst>
              <a:ext uri="{FF2B5EF4-FFF2-40B4-BE49-F238E27FC236}">
                <a16:creationId xmlns:a16="http://schemas.microsoft.com/office/drawing/2014/main" id="{62E9CF12-A773-4352-BBDA-23784695C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4923" t="22059" r="43692" b="8765"/>
          <a:stretch>
            <a:fillRect/>
          </a:stretch>
        </p:blipFill>
        <p:spPr bwMode="auto">
          <a:xfrm>
            <a:off x="5237163" y="1493838"/>
            <a:ext cx="3825875" cy="5270500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7EFE0470-DFD8-4534-8FB0-AF769C3FAC1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735138" y="495300"/>
            <a:ext cx="5113337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000">
                <a:solidFill>
                  <a:srgbClr val="FFFF00"/>
                </a:solidFill>
              </a:rPr>
              <a:t>Starter</a:t>
            </a:r>
          </a:p>
        </p:txBody>
      </p:sp>
      <p:pic>
        <p:nvPicPr>
          <p:cNvPr id="84995" name="Picture 3" descr="scottishflag">
            <a:extLst>
              <a:ext uri="{FF2B5EF4-FFF2-40B4-BE49-F238E27FC236}">
                <a16:creationId xmlns:a16="http://schemas.microsoft.com/office/drawing/2014/main" id="{8969BA0B-BD23-47EB-A871-8AF0A78D85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 descr="Office Objects 0572">
            <a:extLst>
              <a:ext uri="{FF2B5EF4-FFF2-40B4-BE49-F238E27FC236}">
                <a16:creationId xmlns:a16="http://schemas.microsoft.com/office/drawing/2014/main" id="{7053066A-6138-41C5-AA85-06113D61E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Box 13">
            <a:extLst>
              <a:ext uri="{FF2B5EF4-FFF2-40B4-BE49-F238E27FC236}">
                <a16:creationId xmlns:a16="http://schemas.microsoft.com/office/drawing/2014/main" id="{186790EA-BC2A-4C83-9F26-36E8669F8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2033588"/>
            <a:ext cx="7453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4000">
                <a:solidFill>
                  <a:srgbClr val="FFFF00"/>
                </a:solidFill>
              </a:rPr>
              <a:t>Which two equations are equal</a:t>
            </a:r>
          </a:p>
        </p:txBody>
      </p:sp>
      <p:sp>
        <p:nvSpPr>
          <p:cNvPr id="84998" name="TextBox 14">
            <a:extLst>
              <a:ext uri="{FF2B5EF4-FFF2-40B4-BE49-F238E27FC236}">
                <a16:creationId xmlns:a16="http://schemas.microsoft.com/office/drawing/2014/main" id="{5BFCC4A3-1249-4A4B-8DA8-0C01C32C9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3009900"/>
            <a:ext cx="3092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/>
              <a:t>3y – 4x + 6 = 0 </a:t>
            </a:r>
          </a:p>
        </p:txBody>
      </p:sp>
      <p:sp>
        <p:nvSpPr>
          <p:cNvPr id="84999" name="TextBox 15">
            <a:extLst>
              <a:ext uri="{FF2B5EF4-FFF2-40B4-BE49-F238E27FC236}">
                <a16:creationId xmlns:a16="http://schemas.microsoft.com/office/drawing/2014/main" id="{86AB81FE-9CE0-4503-BA1E-35B0D141CD62}"/>
              </a:ext>
            </a:extLst>
          </p:cNvPr>
          <p:cNvSpPr txBox="1">
            <a:spLocks noChangeArrowheads="1"/>
          </p:cNvSpPr>
          <p:nvPr/>
        </p:nvSpPr>
        <p:spPr bwMode="auto">
          <a:xfrm rot="-2577227">
            <a:off x="4232275" y="4498975"/>
            <a:ext cx="24145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/>
              <a:t>6y = 8x + 2 </a:t>
            </a:r>
          </a:p>
        </p:txBody>
      </p:sp>
      <p:sp>
        <p:nvSpPr>
          <p:cNvPr id="85000" name="TextBox 16">
            <a:extLst>
              <a:ext uri="{FF2B5EF4-FFF2-40B4-BE49-F238E27FC236}">
                <a16:creationId xmlns:a16="http://schemas.microsoft.com/office/drawing/2014/main" id="{518D5F6C-8BE9-4FDA-8958-95962331F76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72294" y="5060157"/>
            <a:ext cx="2573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/>
              <a:t>6y = 8x - 12 </a:t>
            </a:r>
          </a:p>
        </p:txBody>
      </p:sp>
      <p:sp>
        <p:nvSpPr>
          <p:cNvPr id="85001" name="TextBox 17">
            <a:extLst>
              <a:ext uri="{FF2B5EF4-FFF2-40B4-BE49-F238E27FC236}">
                <a16:creationId xmlns:a16="http://schemas.microsoft.com/office/drawing/2014/main" id="{AFA0182E-E297-4283-85E5-5112A560A8D8}"/>
              </a:ext>
            </a:extLst>
          </p:cNvPr>
          <p:cNvSpPr txBox="1">
            <a:spLocks noChangeArrowheads="1"/>
          </p:cNvSpPr>
          <p:nvPr/>
        </p:nvSpPr>
        <p:spPr bwMode="auto">
          <a:xfrm rot="3753321">
            <a:off x="6072187" y="4862513"/>
            <a:ext cx="325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/>
              <a:t>0 = -3y - 4x + 6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msoAD104">
            <a:extLst>
              <a:ext uri="{FF2B5EF4-FFF2-40B4-BE49-F238E27FC236}">
                <a16:creationId xmlns:a16="http://schemas.microsoft.com/office/drawing/2014/main" id="{7E8B7F83-0826-463A-8109-70A97088C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2" t="37535" r="21411" b="17146"/>
          <a:stretch>
            <a:fillRect/>
          </a:stretch>
        </p:blipFill>
        <p:spPr bwMode="auto">
          <a:xfrm>
            <a:off x="395288" y="260350"/>
            <a:ext cx="6553200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00E7CB23-6F93-4885-B77E-B8DA0E194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244FE672-C847-4FF8-9F06-A1D52D617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511425"/>
            <a:ext cx="5195888" cy="230822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Now try N5 TJ </a:t>
            </a: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 Ex 19.2</a:t>
            </a: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 (page 189)</a:t>
            </a:r>
          </a:p>
          <a:p>
            <a:pPr algn="ctr" eaLnBrk="1" hangingPunct="1"/>
            <a:endParaRPr lang="en-GB" altLang="en-US" sz="3600">
              <a:cs typeface="Arial" panose="020B0604020202020204" pitchFamily="34" charset="0"/>
            </a:endParaRPr>
          </a:p>
        </p:txBody>
      </p:sp>
      <p:pic>
        <p:nvPicPr>
          <p:cNvPr id="101380" name="Picture 4" descr="ag00463_">
            <a:extLst>
              <a:ext uri="{FF2B5EF4-FFF2-40B4-BE49-F238E27FC236}">
                <a16:creationId xmlns:a16="http://schemas.microsoft.com/office/drawing/2014/main" id="{CDC553AC-75FB-4390-B695-DFB5772B93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5" descr="scottishflag">
            <a:extLst>
              <a:ext uri="{FF2B5EF4-FFF2-40B4-BE49-F238E27FC236}">
                <a16:creationId xmlns:a16="http://schemas.microsoft.com/office/drawing/2014/main" id="{D8E4AF67-F7D1-42AD-87E3-ACC8D1A92E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6" descr="Office Objects 0572">
            <a:extLst>
              <a:ext uri="{FF2B5EF4-FFF2-40B4-BE49-F238E27FC236}">
                <a16:creationId xmlns:a16="http://schemas.microsoft.com/office/drawing/2014/main" id="{5F080D4B-1E4F-42FD-867D-54EF8B4E1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7" descr="scottishflag">
            <a:extLst>
              <a:ext uri="{FF2B5EF4-FFF2-40B4-BE49-F238E27FC236}">
                <a16:creationId xmlns:a16="http://schemas.microsoft.com/office/drawing/2014/main" id="{55762703-AD87-4FC9-8533-236AE63743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10">
            <a:extLst>
              <a:ext uri="{FF2B5EF4-FFF2-40B4-BE49-F238E27FC236}">
                <a16:creationId xmlns:a16="http://schemas.microsoft.com/office/drawing/2014/main" id="{535C741A-CD2B-4146-8F13-8EA0E3C07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Quadratic Graphs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7A32C5F9-6461-470C-BF6C-FA668AFBE6F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868488" y="427038"/>
            <a:ext cx="5113337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000">
                <a:solidFill>
                  <a:srgbClr val="FFFF00"/>
                </a:solidFill>
              </a:rPr>
              <a:t>Starter</a:t>
            </a:r>
          </a:p>
        </p:txBody>
      </p:sp>
      <p:pic>
        <p:nvPicPr>
          <p:cNvPr id="4100" name="Picture 3" descr="scottishflag">
            <a:extLst>
              <a:ext uri="{FF2B5EF4-FFF2-40B4-BE49-F238E27FC236}">
                <a16:creationId xmlns:a16="http://schemas.microsoft.com/office/drawing/2014/main" id="{A9B825A4-BDC2-473E-BDB2-C5FA2E34A8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Office Objects 0572">
            <a:extLst>
              <a:ext uri="{FF2B5EF4-FFF2-40B4-BE49-F238E27FC236}">
                <a16:creationId xmlns:a16="http://schemas.microsoft.com/office/drawing/2014/main" id="{D516502C-D8AC-48E2-8F66-4059E8A7B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7">
            <a:extLst>
              <a:ext uri="{FF2B5EF4-FFF2-40B4-BE49-F238E27FC236}">
                <a16:creationId xmlns:a16="http://schemas.microsoft.com/office/drawing/2014/main" id="{D46FCA89-D213-40D0-B520-127A05360F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775" y="1862138"/>
          <a:ext cx="6083300" cy="387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30440" imgH="2654280" progId="Equation.DSMT4">
                  <p:embed/>
                </p:oleObj>
              </mc:Choice>
              <mc:Fallback>
                <p:oleObj name="Equation" r:id="rId4" imgW="4330440" imgH="2654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862138"/>
                        <a:ext cx="6083300" cy="387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Line 8">
            <a:extLst>
              <a:ext uri="{FF2B5EF4-FFF2-40B4-BE49-F238E27FC236}">
                <a16:creationId xmlns:a16="http://schemas.microsoft.com/office/drawing/2014/main" id="{FA2C1BED-5A5B-46A3-8316-BBEF05FBCC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3" y="2887663"/>
            <a:ext cx="0" cy="210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9">
            <a:extLst>
              <a:ext uri="{FF2B5EF4-FFF2-40B4-BE49-F238E27FC236}">
                <a16:creationId xmlns:a16="http://schemas.microsoft.com/office/drawing/2014/main" id="{22C0B3D9-B85E-4E34-8E4E-8296349F290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400925" y="3103563"/>
            <a:ext cx="0" cy="210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Arc 10">
            <a:extLst>
              <a:ext uri="{FF2B5EF4-FFF2-40B4-BE49-F238E27FC236}">
                <a16:creationId xmlns:a16="http://schemas.microsoft.com/office/drawing/2014/main" id="{3C732380-D899-4F43-BF1C-7212CB1B7E56}"/>
              </a:ext>
            </a:extLst>
          </p:cNvPr>
          <p:cNvSpPr>
            <a:spLocks/>
          </p:cNvSpPr>
          <p:nvPr/>
        </p:nvSpPr>
        <p:spPr bwMode="auto">
          <a:xfrm rot="5400000">
            <a:off x="6710363" y="3063875"/>
            <a:ext cx="927100" cy="1228725"/>
          </a:xfrm>
          <a:custGeom>
            <a:avLst/>
            <a:gdLst>
              <a:gd name="T0" fmla="*/ 2147483647 w 21906"/>
              <a:gd name="T1" fmla="*/ 0 h 43200"/>
              <a:gd name="T2" fmla="*/ 0 w 21906"/>
              <a:gd name="T3" fmla="*/ 2147483647 h 43200"/>
              <a:gd name="T4" fmla="*/ 2147483647 w 21906"/>
              <a:gd name="T5" fmla="*/ 2147483647 h 43200"/>
              <a:gd name="T6" fmla="*/ 0 60000 65536"/>
              <a:gd name="T7" fmla="*/ 0 60000 65536"/>
              <a:gd name="T8" fmla="*/ 0 60000 65536"/>
              <a:gd name="T9" fmla="*/ 0 w 21906"/>
              <a:gd name="T10" fmla="*/ 0 h 43200"/>
              <a:gd name="T11" fmla="*/ 21906 w 2190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6" h="43200" fill="none" extrusionOk="0">
                <a:moveTo>
                  <a:pt x="305" y="0"/>
                </a:moveTo>
                <a:cubicBezTo>
                  <a:pt x="12235" y="0"/>
                  <a:pt x="21906" y="9670"/>
                  <a:pt x="21906" y="21600"/>
                </a:cubicBezTo>
                <a:cubicBezTo>
                  <a:pt x="21906" y="33529"/>
                  <a:pt x="12235" y="43200"/>
                  <a:pt x="306" y="43200"/>
                </a:cubicBezTo>
                <a:cubicBezTo>
                  <a:pt x="203" y="43200"/>
                  <a:pt x="101" y="43199"/>
                  <a:pt x="0" y="43197"/>
                </a:cubicBezTo>
              </a:path>
              <a:path w="21906" h="43200" stroke="0" extrusionOk="0">
                <a:moveTo>
                  <a:pt x="305" y="0"/>
                </a:moveTo>
                <a:cubicBezTo>
                  <a:pt x="12235" y="0"/>
                  <a:pt x="21906" y="9670"/>
                  <a:pt x="21906" y="21600"/>
                </a:cubicBezTo>
                <a:cubicBezTo>
                  <a:pt x="21906" y="33529"/>
                  <a:pt x="12235" y="43200"/>
                  <a:pt x="306" y="43200"/>
                </a:cubicBezTo>
                <a:cubicBezTo>
                  <a:pt x="203" y="43200"/>
                  <a:pt x="101" y="43199"/>
                  <a:pt x="0" y="43197"/>
                </a:cubicBezTo>
                <a:lnTo>
                  <a:pt x="306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5" name="Text Box 11">
            <a:extLst>
              <a:ext uri="{FF2B5EF4-FFF2-40B4-BE49-F238E27FC236}">
                <a16:creationId xmlns:a16="http://schemas.microsoft.com/office/drawing/2014/main" id="{BE2AFCC6-E19F-4D7F-8107-552DE4997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0" y="2959100"/>
            <a:ext cx="100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(4,16)</a:t>
            </a:r>
          </a:p>
        </p:txBody>
      </p:sp>
      <p:sp>
        <p:nvSpPr>
          <p:cNvPr id="4106" name="Oval 12">
            <a:extLst>
              <a:ext uri="{FF2B5EF4-FFF2-40B4-BE49-F238E27FC236}">
                <a16:creationId xmlns:a16="http://schemas.microsoft.com/office/drawing/2014/main" id="{1F459AAF-39A1-4449-817C-162F8E0BD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5" y="3433763"/>
            <a:ext cx="114300" cy="127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7" name="Text Box 13">
            <a:extLst>
              <a:ext uri="{FF2B5EF4-FFF2-40B4-BE49-F238E27FC236}">
                <a16:creationId xmlns:a16="http://schemas.microsoft.com/office/drawing/2014/main" id="{A5AEDF97-D3CE-4196-A614-303AA61E7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200" y="4178300"/>
            <a:ext cx="363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x</a:t>
            </a:r>
          </a:p>
        </p:txBody>
      </p:sp>
      <p:sp>
        <p:nvSpPr>
          <p:cNvPr id="4108" name="Text Box 14">
            <a:extLst>
              <a:ext uri="{FF2B5EF4-FFF2-40B4-BE49-F238E27FC236}">
                <a16:creationId xmlns:a16="http://schemas.microsoft.com/office/drawing/2014/main" id="{D743148F-1D32-48B3-8083-87BCBB99E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113" y="2665413"/>
            <a:ext cx="741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f(x)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Office Objects 0572">
            <a:extLst>
              <a:ext uri="{FF2B5EF4-FFF2-40B4-BE49-F238E27FC236}">
                <a16:creationId xmlns:a16="http://schemas.microsoft.com/office/drawing/2014/main" id="{EC516E61-C209-49D1-87B5-8450419CB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>
            <a:extLst>
              <a:ext uri="{FF2B5EF4-FFF2-40B4-BE49-F238E27FC236}">
                <a16:creationId xmlns:a16="http://schemas.microsoft.com/office/drawing/2014/main" id="{BA18BB05-3B50-4A03-AB4C-C4353B6F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E4A1F54A-BB4C-409F-B8B6-5DDDD4A3F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80901" name="Text Box 5">
            <a:extLst>
              <a:ext uri="{FF2B5EF4-FFF2-40B4-BE49-F238E27FC236}">
                <a16:creationId xmlns:a16="http://schemas.microsoft.com/office/drawing/2014/main" id="{3286F5EF-1849-43F1-8539-997709D03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3833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To know the properties of a quadratic function.</a:t>
            </a:r>
            <a:endParaRPr lang="en-GB" altLang="en-US" sz="320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02406" name="Line 6">
            <a:extLst>
              <a:ext uri="{FF2B5EF4-FFF2-40B4-BE49-F238E27FC236}">
                <a16:creationId xmlns:a16="http://schemas.microsoft.com/office/drawing/2014/main" id="{1F2B0DFB-DD9D-45AD-8A71-59D6F3C9B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55146B3F-1E23-4450-BB3B-2E49EE04A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We are learning the basic properties of the quadratic function </a:t>
            </a:r>
          </a:p>
          <a:p>
            <a:pPr lvl="1" eaLnBrk="1" hangingPunct="1">
              <a:buFontTx/>
              <a:buAutoNum type="arabicPeriod"/>
            </a:pPr>
            <a:endParaRPr lang="en-GB" altLang="en-US" sz="200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lvl="1" algn="ctr" eaLnBrk="1" hangingPunct="1"/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y = a(x - b)</a:t>
            </a:r>
            <a:r>
              <a:rPr lang="en-GB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 + c</a:t>
            </a:r>
          </a:p>
          <a:p>
            <a:pPr lvl="1" algn="ctr" eaLnBrk="1" hangingPunct="1"/>
            <a:endParaRPr lang="en-GB" altLang="en-US" sz="2000" baseline="3000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lvl="1" eaLnBrk="1" hangingPunct="1"/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     when a &lt; 0 </a:t>
            </a:r>
          </a:p>
        </p:txBody>
      </p:sp>
      <p:sp>
        <p:nvSpPr>
          <p:cNvPr id="80904" name="Rectangle 8">
            <a:extLst>
              <a:ext uri="{FF2B5EF4-FFF2-40B4-BE49-F238E27FC236}">
                <a16:creationId xmlns:a16="http://schemas.microsoft.com/office/drawing/2014/main" id="{671C769C-90D0-4EF7-9B2B-73D6B6B0F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3894138"/>
            <a:ext cx="336073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Understand the links between the graph of  the form </a:t>
            </a:r>
          </a:p>
          <a:p>
            <a:pPr marL="342900" indent="-342900" algn="ctr">
              <a:defRPr/>
            </a:pP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y = x</a:t>
            </a:r>
            <a:r>
              <a:rPr lang="en-GB" sz="2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</a:t>
            </a: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</a:p>
          <a:p>
            <a:pPr marL="342900" indent="-342900" algn="ctr">
              <a:defRPr/>
            </a:pP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algn="ctr">
              <a:defRPr/>
            </a:pP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and </a:t>
            </a:r>
          </a:p>
          <a:p>
            <a:pPr marL="342900" indent="-342900" algn="ctr">
              <a:defRPr/>
            </a:pP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algn="ctr">
              <a:defRPr/>
            </a:pP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y = a(x - b)</a:t>
            </a:r>
            <a:r>
              <a:rPr lang="en-GB" sz="2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</a:t>
            </a: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+ c</a:t>
            </a:r>
          </a:p>
        </p:txBody>
      </p:sp>
      <p:pic>
        <p:nvPicPr>
          <p:cNvPr id="102409" name="Picture 9" descr="scottishflag">
            <a:extLst>
              <a:ext uri="{FF2B5EF4-FFF2-40B4-BE49-F238E27FC236}">
                <a16:creationId xmlns:a16="http://schemas.microsoft.com/office/drawing/2014/main" id="{DBE34FA4-9732-41BE-A2A8-E2E89672CF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8" name="Rectangle 12">
            <a:extLst>
              <a:ext uri="{FF2B5EF4-FFF2-40B4-BE49-F238E27FC236}">
                <a16:creationId xmlns:a16="http://schemas.microsoft.com/office/drawing/2014/main" id="{44DBA294-BE30-44DE-8F4F-936A4212A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Quadratic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  <p:bldP spid="80903" grpId="0"/>
      <p:bldP spid="809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scottishflag">
            <a:extLst>
              <a:ext uri="{FF2B5EF4-FFF2-40B4-BE49-F238E27FC236}">
                <a16:creationId xmlns:a16="http://schemas.microsoft.com/office/drawing/2014/main" id="{91C1B592-FC80-4FC0-A89E-BDACACB621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3" descr="Office Objects 0572">
            <a:extLst>
              <a:ext uri="{FF2B5EF4-FFF2-40B4-BE49-F238E27FC236}">
                <a16:creationId xmlns:a16="http://schemas.microsoft.com/office/drawing/2014/main" id="{106FD3D8-CBF8-48F2-9629-982F1D60E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4" descr="scottishflag">
            <a:extLst>
              <a:ext uri="{FF2B5EF4-FFF2-40B4-BE49-F238E27FC236}">
                <a16:creationId xmlns:a16="http://schemas.microsoft.com/office/drawing/2014/main" id="{67D09B1C-7D5C-4202-8FFE-402AEBFE8B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Rectangle 7">
            <a:extLst>
              <a:ext uri="{FF2B5EF4-FFF2-40B4-BE49-F238E27FC236}">
                <a16:creationId xmlns:a16="http://schemas.microsoft.com/office/drawing/2014/main" id="{AA5D86D0-46D8-4AB3-9EEC-D04D1C57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Quadratic Functions</a:t>
            </a:r>
          </a:p>
        </p:txBody>
      </p:sp>
      <p:sp>
        <p:nvSpPr>
          <p:cNvPr id="103430" name="Text Box 8">
            <a:extLst>
              <a:ext uri="{FF2B5EF4-FFF2-40B4-BE49-F238E27FC236}">
                <a16:creationId xmlns:a16="http://schemas.microsoft.com/office/drawing/2014/main" id="{412211B1-30CB-4CA3-85B2-9E22984AD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1925638"/>
            <a:ext cx="76152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u="sng">
                <a:solidFill>
                  <a:srgbClr val="FFFFFF"/>
                </a:solidFill>
              </a:rPr>
              <a:t>Every</a:t>
            </a:r>
            <a:r>
              <a:rPr lang="en-GB" altLang="en-US">
                <a:solidFill>
                  <a:srgbClr val="FFFFFF"/>
                </a:solidFill>
              </a:rPr>
              <a:t> quadratic function can be written in the form</a:t>
            </a:r>
          </a:p>
          <a:p>
            <a:pPr algn="ctr" eaLnBrk="1" hangingPunct="1"/>
            <a:r>
              <a:rPr lang="en-GB" altLang="en-US" sz="3200">
                <a:solidFill>
                  <a:srgbClr val="FFFF00"/>
                </a:solidFill>
              </a:rPr>
              <a:t>y = a(x - b)</a:t>
            </a:r>
            <a:r>
              <a:rPr lang="en-GB" altLang="en-US" sz="3200" baseline="30000">
                <a:solidFill>
                  <a:srgbClr val="FFFF00"/>
                </a:solidFill>
              </a:rPr>
              <a:t>2 </a:t>
            </a:r>
            <a:r>
              <a:rPr lang="en-GB" altLang="en-US" sz="3200">
                <a:solidFill>
                  <a:srgbClr val="FFFF00"/>
                </a:solidFill>
              </a:rPr>
              <a:t>+ c</a:t>
            </a:r>
          </a:p>
        </p:txBody>
      </p:sp>
      <p:sp>
        <p:nvSpPr>
          <p:cNvPr id="96267" name="Text Box 11">
            <a:extLst>
              <a:ext uri="{FF2B5EF4-FFF2-40B4-BE49-F238E27FC236}">
                <a16:creationId xmlns:a16="http://schemas.microsoft.com/office/drawing/2014/main" id="{DC0467DB-1614-4AD0-B74D-02BFC6905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3632200"/>
            <a:ext cx="3819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axis of symmetry at x = b</a:t>
            </a:r>
            <a:endParaRPr lang="en-GB" altLang="en-US" baseline="30000">
              <a:solidFill>
                <a:srgbClr val="FFFF00"/>
              </a:solidFill>
            </a:endParaRPr>
          </a:p>
        </p:txBody>
      </p:sp>
      <p:sp>
        <p:nvSpPr>
          <p:cNvPr id="96268" name="Text Box 12">
            <a:extLst>
              <a:ext uri="{FF2B5EF4-FFF2-40B4-BE49-F238E27FC236}">
                <a16:creationId xmlns:a16="http://schemas.microsoft.com/office/drawing/2014/main" id="{566D6853-E4EE-41E0-B7A8-4DC5658C2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25" y="4235450"/>
            <a:ext cx="461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Vertex or turning point at (b,c)</a:t>
            </a:r>
          </a:p>
        </p:txBody>
      </p:sp>
      <p:sp>
        <p:nvSpPr>
          <p:cNvPr id="103433" name="Line 16">
            <a:extLst>
              <a:ext uri="{FF2B5EF4-FFF2-40B4-BE49-F238E27FC236}">
                <a16:creationId xmlns:a16="http://schemas.microsoft.com/office/drawing/2014/main" id="{66E8A5BC-3891-45D9-9D72-4D3629AB3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7750" y="3175000"/>
            <a:ext cx="0" cy="210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4" name="Line 17">
            <a:extLst>
              <a:ext uri="{FF2B5EF4-FFF2-40B4-BE49-F238E27FC236}">
                <a16:creationId xmlns:a16="http://schemas.microsoft.com/office/drawing/2014/main" id="{3A037878-20A1-4C37-8AB4-7F8376D67E9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867025" y="3173413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5" name="Arc 18">
            <a:extLst>
              <a:ext uri="{FF2B5EF4-FFF2-40B4-BE49-F238E27FC236}">
                <a16:creationId xmlns:a16="http://schemas.microsoft.com/office/drawing/2014/main" id="{CD76D26A-1FAD-46EE-BC53-54C20A9F594A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378076" y="3441700"/>
            <a:ext cx="1274762" cy="1576387"/>
          </a:xfrm>
          <a:custGeom>
            <a:avLst/>
            <a:gdLst>
              <a:gd name="T0" fmla="*/ 2147483647 w 21906"/>
              <a:gd name="T1" fmla="*/ 0 h 43200"/>
              <a:gd name="T2" fmla="*/ 0 w 21906"/>
              <a:gd name="T3" fmla="*/ 2147483647 h 43200"/>
              <a:gd name="T4" fmla="*/ 2147483647 w 21906"/>
              <a:gd name="T5" fmla="*/ 2147483647 h 43200"/>
              <a:gd name="T6" fmla="*/ 0 60000 65536"/>
              <a:gd name="T7" fmla="*/ 0 60000 65536"/>
              <a:gd name="T8" fmla="*/ 0 60000 65536"/>
              <a:gd name="T9" fmla="*/ 0 w 21906"/>
              <a:gd name="T10" fmla="*/ 0 h 43200"/>
              <a:gd name="T11" fmla="*/ 21906 w 2190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6" h="43200" fill="none" extrusionOk="0">
                <a:moveTo>
                  <a:pt x="305" y="0"/>
                </a:moveTo>
                <a:cubicBezTo>
                  <a:pt x="12235" y="0"/>
                  <a:pt x="21906" y="9670"/>
                  <a:pt x="21906" y="21600"/>
                </a:cubicBezTo>
                <a:cubicBezTo>
                  <a:pt x="21906" y="33529"/>
                  <a:pt x="12235" y="43200"/>
                  <a:pt x="306" y="43200"/>
                </a:cubicBezTo>
                <a:cubicBezTo>
                  <a:pt x="203" y="43200"/>
                  <a:pt x="101" y="43199"/>
                  <a:pt x="0" y="43197"/>
                </a:cubicBezTo>
              </a:path>
              <a:path w="21906" h="43200" stroke="0" extrusionOk="0">
                <a:moveTo>
                  <a:pt x="305" y="0"/>
                </a:moveTo>
                <a:cubicBezTo>
                  <a:pt x="12235" y="0"/>
                  <a:pt x="21906" y="9670"/>
                  <a:pt x="21906" y="21600"/>
                </a:cubicBezTo>
                <a:cubicBezTo>
                  <a:pt x="21906" y="33529"/>
                  <a:pt x="12235" y="43200"/>
                  <a:pt x="306" y="43200"/>
                </a:cubicBezTo>
                <a:cubicBezTo>
                  <a:pt x="203" y="43200"/>
                  <a:pt x="101" y="43199"/>
                  <a:pt x="0" y="43197"/>
                </a:cubicBezTo>
                <a:lnTo>
                  <a:pt x="306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36" name="Text Box 21">
            <a:extLst>
              <a:ext uri="{FF2B5EF4-FFF2-40B4-BE49-F238E27FC236}">
                <a16:creationId xmlns:a16="http://schemas.microsoft.com/office/drawing/2014/main" id="{0E7F4248-57E7-47AF-8689-E28511DBD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4789488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</a:rPr>
              <a:t>(b,c)</a:t>
            </a:r>
          </a:p>
        </p:txBody>
      </p:sp>
      <p:sp>
        <p:nvSpPr>
          <p:cNvPr id="96279" name="Text Box 23">
            <a:extLst>
              <a:ext uri="{FF2B5EF4-FFF2-40B4-BE49-F238E27FC236}">
                <a16:creationId xmlns:a16="http://schemas.microsoft.com/office/drawing/2014/main" id="{7296F127-5B3E-4B9E-8F31-9FEBEB1A0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3" y="3060700"/>
            <a:ext cx="4651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The curve y = f(x) is a parabola</a:t>
            </a:r>
            <a:endParaRPr lang="en-GB" altLang="en-US" baseline="30000">
              <a:solidFill>
                <a:srgbClr val="FFFF00"/>
              </a:solidFill>
            </a:endParaRPr>
          </a:p>
        </p:txBody>
      </p:sp>
      <p:sp>
        <p:nvSpPr>
          <p:cNvPr id="103438" name="Line 24">
            <a:extLst>
              <a:ext uri="{FF2B5EF4-FFF2-40B4-BE49-F238E27FC236}">
                <a16:creationId xmlns:a16="http://schemas.microsoft.com/office/drawing/2014/main" id="{77FE717C-D88D-4AF3-B91E-B0287A2DE0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3550" y="3381375"/>
            <a:ext cx="14288" cy="20177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9" name="Text Box 25">
            <a:extLst>
              <a:ext uri="{FF2B5EF4-FFF2-40B4-BE49-F238E27FC236}">
                <a16:creationId xmlns:a16="http://schemas.microsoft.com/office/drawing/2014/main" id="{AFE40E50-BF01-43B8-A696-1C9CF6E45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5472113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</a:rPr>
              <a:t>x = b</a:t>
            </a:r>
          </a:p>
        </p:txBody>
      </p:sp>
      <p:sp>
        <p:nvSpPr>
          <p:cNvPr id="103440" name="Text Box 26">
            <a:extLst>
              <a:ext uri="{FF2B5EF4-FFF2-40B4-BE49-F238E27FC236}">
                <a16:creationId xmlns:a16="http://schemas.microsoft.com/office/drawing/2014/main" id="{380A554C-A025-400D-A768-71E641FFA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3616325"/>
            <a:ext cx="1731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FFFF"/>
                </a:solidFill>
              </a:rPr>
              <a:t>Y - intercept</a:t>
            </a:r>
          </a:p>
        </p:txBody>
      </p:sp>
      <p:sp>
        <p:nvSpPr>
          <p:cNvPr id="103441" name="Oval 27">
            <a:extLst>
              <a:ext uri="{FF2B5EF4-FFF2-40B4-BE49-F238E27FC236}">
                <a16:creationId xmlns:a16="http://schemas.microsoft.com/office/drawing/2014/main" id="{321966B8-695E-4C60-BE67-08C70083A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3959225"/>
            <a:ext cx="114300" cy="127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442" name="Oval 22">
            <a:extLst>
              <a:ext uri="{FF2B5EF4-FFF2-40B4-BE49-F238E27FC236}">
                <a16:creationId xmlns:a16="http://schemas.microsoft.com/office/drawing/2014/main" id="{2B8A9FE3-1CF9-4D77-A08C-0F4F983DE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3514725"/>
            <a:ext cx="114300" cy="127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285" name="Text Box 29">
            <a:extLst>
              <a:ext uri="{FF2B5EF4-FFF2-40B4-BE49-F238E27FC236}">
                <a16:creationId xmlns:a16="http://schemas.microsoft.com/office/drawing/2014/main" id="{57C976AE-10FD-4227-83DB-E56026EBA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4813300"/>
            <a:ext cx="3405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Cuts y-axis when </a:t>
            </a:r>
          </a:p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x = 0    y = a(x – b)</a:t>
            </a:r>
            <a:r>
              <a:rPr lang="en-GB" altLang="en-US" baseline="30000">
                <a:solidFill>
                  <a:srgbClr val="FFFF00"/>
                </a:solidFill>
              </a:rPr>
              <a:t>2</a:t>
            </a:r>
            <a:r>
              <a:rPr lang="en-GB" altLang="en-US">
                <a:solidFill>
                  <a:srgbClr val="FFFF00"/>
                </a:solidFill>
              </a:rPr>
              <a:t> + c</a:t>
            </a:r>
            <a:endParaRPr lang="en-GB" altLang="en-US" baseline="30000">
              <a:solidFill>
                <a:srgbClr val="FFFF00"/>
              </a:solidFill>
            </a:endParaRPr>
          </a:p>
        </p:txBody>
      </p:sp>
      <p:sp>
        <p:nvSpPr>
          <p:cNvPr id="96286" name="Text Box 30">
            <a:extLst>
              <a:ext uri="{FF2B5EF4-FFF2-40B4-BE49-F238E27FC236}">
                <a16:creationId xmlns:a16="http://schemas.microsoft.com/office/drawing/2014/main" id="{40589A99-2C15-48DF-A6B6-0D0B28D3D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5784850"/>
            <a:ext cx="41132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</a:rPr>
              <a:t>a &gt;  0 minimum turning point</a:t>
            </a:r>
          </a:p>
          <a:p>
            <a:pPr algn="ctr" eaLnBrk="1" hangingPunct="1"/>
            <a:r>
              <a:rPr lang="en-GB" altLang="en-US">
                <a:solidFill>
                  <a:srgbClr val="FFFFFF"/>
                </a:solidFill>
              </a:rPr>
              <a:t>a &lt; 0 maximum turning point</a:t>
            </a:r>
            <a:endParaRPr lang="en-GB" altLang="en-US" baseline="30000">
              <a:solidFill>
                <a:srgbClr val="FFFFFF"/>
              </a:solidFill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F137C01A-F5F2-4751-A4F1-3937124CEBED}"/>
              </a:ext>
            </a:extLst>
          </p:cNvPr>
          <p:cNvSpPr/>
          <p:nvPr/>
        </p:nvSpPr>
        <p:spPr>
          <a:xfrm>
            <a:off x="0" y="752475"/>
            <a:ext cx="4048125" cy="1600200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</a:rPr>
              <a:t>Since max point </a:t>
            </a:r>
          </a:p>
          <a:p>
            <a:pPr algn="ctr">
              <a:defRPr/>
            </a:pPr>
            <a:r>
              <a:rPr lang="en-GB" dirty="0">
                <a:solidFill>
                  <a:srgbClr val="080808"/>
                </a:solidFill>
              </a:rPr>
              <a:t>a &lt; 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6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6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/>
      <p:bldP spid="96268" grpId="0"/>
      <p:bldP spid="96279" grpId="0"/>
      <p:bldP spid="96285" grpId="0"/>
      <p:bldP spid="96286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1D9C20C3-9A2C-41D4-9A7E-757034D60B85}"/>
              </a:ext>
            </a:extLst>
          </p:cNvPr>
          <p:cNvSpPr/>
          <p:nvPr/>
        </p:nvSpPr>
        <p:spPr bwMode="auto">
          <a:xfrm>
            <a:off x="0" y="4008438"/>
            <a:ext cx="3694113" cy="2952750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In your head multiply out squared bracket and compensate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E4BC68D9-4521-4042-BC28-4E20E7C06C3C}"/>
              </a:ext>
            </a:extLst>
          </p:cNvPr>
          <p:cNvSpPr/>
          <p:nvPr/>
        </p:nvSpPr>
        <p:spPr bwMode="auto">
          <a:xfrm>
            <a:off x="0" y="4162425"/>
            <a:ext cx="3594100" cy="1827213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half 6 and put into squared bracket.</a:t>
            </a:r>
          </a:p>
        </p:txBody>
      </p: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A25580E9-FDA7-4334-AE78-13490F6062C6}"/>
              </a:ext>
            </a:extLst>
          </p:cNvPr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2057400" y="549275"/>
            <a:ext cx="5378450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3600" b="0">
                <a:solidFill>
                  <a:srgbClr val="FFFF00"/>
                </a:solidFill>
                <a:effectLst/>
              </a:rPr>
              <a:t>Completing the Square</a:t>
            </a:r>
          </a:p>
        </p:txBody>
      </p:sp>
      <p:sp>
        <p:nvSpPr>
          <p:cNvPr id="104453" name="TextBox 3">
            <a:extLst>
              <a:ext uri="{FF2B5EF4-FFF2-40B4-BE49-F238E27FC236}">
                <a16:creationId xmlns:a16="http://schemas.microsoft.com/office/drawing/2014/main" id="{B21BD7D8-FD37-4F0D-B38E-437A9534A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1862138"/>
            <a:ext cx="56419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Complete the square for </a:t>
            </a:r>
            <a:r>
              <a:rPr lang="en-GB" altLang="en-US" sz="2800">
                <a:solidFill>
                  <a:srgbClr val="FFFF00"/>
                </a:solidFill>
              </a:rPr>
              <a:t>4x – x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and hence sketch function.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498C2-EDFA-473E-992C-07B44DCB9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3173413"/>
            <a:ext cx="3290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f(x) = </a:t>
            </a:r>
            <a:r>
              <a:rPr lang="en-GB" altLang="en-US" sz="2800">
                <a:solidFill>
                  <a:srgbClr val="FFFFFF"/>
                </a:solidFill>
              </a:rPr>
              <a:t>a</a:t>
            </a:r>
            <a:r>
              <a:rPr lang="en-GB" altLang="en-US" sz="2800">
                <a:solidFill>
                  <a:srgbClr val="FFFF00"/>
                </a:solidFill>
              </a:rPr>
              <a:t>(x + </a:t>
            </a:r>
            <a:r>
              <a:rPr lang="en-GB" altLang="en-US" sz="2800">
                <a:solidFill>
                  <a:srgbClr val="FF66FF"/>
                </a:solidFill>
              </a:rPr>
              <a:t>b</a:t>
            </a:r>
            <a:r>
              <a:rPr lang="en-GB" altLang="en-US" sz="2800">
                <a:solidFill>
                  <a:srgbClr val="FFFF00"/>
                </a:solidFill>
              </a:rPr>
              <a:t>)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+ </a:t>
            </a:r>
            <a:r>
              <a:rPr lang="en-GB" altLang="en-US" sz="2800">
                <a:solidFill>
                  <a:srgbClr val="00FFFF"/>
                </a:solidFill>
              </a:rPr>
              <a:t>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5F1018-23ED-4AE8-BFB4-D9E9FC6BA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813" y="3700463"/>
            <a:ext cx="172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-x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+ 4x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23C81B-DD0A-4080-A971-113882A12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4756150"/>
            <a:ext cx="1536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-(x - 2)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endParaRPr lang="en-GB" altLang="en-US" sz="2800">
              <a:solidFill>
                <a:srgbClr val="FFFF00"/>
              </a:solidFill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3AA98FB3-DFF3-41C5-839B-1E3A14C2C47C}"/>
              </a:ext>
            </a:extLst>
          </p:cNvPr>
          <p:cNvSpPr/>
          <p:nvPr/>
        </p:nvSpPr>
        <p:spPr bwMode="auto">
          <a:xfrm>
            <a:off x="0" y="5018088"/>
            <a:ext cx="3694113" cy="703262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Tidy up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FD35D9-86C0-4B3B-AA9B-44010090A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5437188"/>
            <a:ext cx="2252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-</a:t>
            </a:r>
            <a:r>
              <a:rPr lang="en-GB" altLang="en-US" sz="2800">
                <a:solidFill>
                  <a:srgbClr val="FFFF00"/>
                </a:solidFill>
              </a:rPr>
              <a:t>(x </a:t>
            </a:r>
            <a:r>
              <a:rPr lang="en-GB" altLang="en-US" sz="2800">
                <a:solidFill>
                  <a:srgbClr val="FF66FF"/>
                </a:solidFill>
              </a:rPr>
              <a:t>-</a:t>
            </a:r>
            <a:r>
              <a:rPr lang="en-GB" altLang="en-US" sz="2800">
                <a:solidFill>
                  <a:srgbClr val="FFFF00"/>
                </a:solidFill>
              </a:rPr>
              <a:t> </a:t>
            </a:r>
            <a:r>
              <a:rPr lang="en-GB" altLang="en-US" sz="2800">
                <a:solidFill>
                  <a:srgbClr val="FF66FF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)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+</a:t>
            </a:r>
            <a:r>
              <a:rPr lang="en-GB" altLang="en-US" sz="2800">
                <a:solidFill>
                  <a:srgbClr val="FFFFFF"/>
                </a:solidFill>
              </a:rPr>
              <a:t> </a:t>
            </a:r>
            <a:r>
              <a:rPr lang="en-GB" altLang="en-US" sz="2800">
                <a:solidFill>
                  <a:srgbClr val="00FFFF"/>
                </a:solidFill>
              </a:rPr>
              <a:t>4</a:t>
            </a:r>
            <a:r>
              <a:rPr lang="en-GB" altLang="en-US" sz="28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D287B6-6A1C-4C9A-99DA-84B2B2895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5" y="4903788"/>
            <a:ext cx="11636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a = -1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66FF"/>
                </a:solidFill>
              </a:rPr>
              <a:t>b = -2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00FFFF"/>
                </a:solidFill>
              </a:rPr>
              <a:t>c = 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6115FB-F68F-4795-BFA8-F34D7171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475" y="4752975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+ 4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F80A54-F577-4307-993D-3990334EC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213" y="4259263"/>
            <a:ext cx="2071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-(x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- 4x)   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BA7D837E-E15F-46A1-B9E4-DCBE8AC26491}"/>
              </a:ext>
            </a:extLst>
          </p:cNvPr>
          <p:cNvSpPr/>
          <p:nvPr/>
        </p:nvSpPr>
        <p:spPr bwMode="auto">
          <a:xfrm>
            <a:off x="0" y="4314825"/>
            <a:ext cx="3746500" cy="2389188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Take out -1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to make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things easier).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0" grpId="1" animBg="1"/>
      <p:bldP spid="5" grpId="0"/>
      <p:bldP spid="7" grpId="0"/>
      <p:bldP spid="9" grpId="0"/>
      <p:bldP spid="12" grpId="0" animBg="1"/>
      <p:bldP spid="13" grpId="0"/>
      <p:bldP spid="14" grpId="0"/>
      <p:bldP spid="15" grpId="0"/>
      <p:bldP spid="16" grpId="0"/>
      <p:bldP spid="17" grpId="0" animBg="1"/>
      <p:bldP spid="1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0" name="Picture 12">
            <a:extLst>
              <a:ext uri="{FF2B5EF4-FFF2-40B4-BE49-F238E27FC236}">
                <a16:creationId xmlns:a16="http://schemas.microsoft.com/office/drawing/2014/main" id="{8223006C-63CE-4CD0-A813-A2ABA839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3272" t="24529" r="22577" b="25530"/>
          <a:stretch>
            <a:fillRect/>
          </a:stretch>
        </p:blipFill>
        <p:spPr bwMode="auto">
          <a:xfrm>
            <a:off x="5164138" y="1738313"/>
            <a:ext cx="3805237" cy="4918075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105475" name="Rectangle 2">
            <a:extLst>
              <a:ext uri="{FF2B5EF4-FFF2-40B4-BE49-F238E27FC236}">
                <a16:creationId xmlns:a16="http://schemas.microsoft.com/office/drawing/2014/main" id="{6B1E171F-C6ED-40D4-85AB-F9D7E3DB83E5}"/>
              </a:ext>
            </a:extLst>
          </p:cNvPr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2057400" y="549275"/>
            <a:ext cx="5056188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3600" b="0">
                <a:solidFill>
                  <a:srgbClr val="FFFF00"/>
                </a:solidFill>
                <a:effectLst/>
              </a:rPr>
              <a:t>Completing the Square</a:t>
            </a:r>
          </a:p>
        </p:txBody>
      </p:sp>
      <p:sp>
        <p:nvSpPr>
          <p:cNvPr id="105476" name="TextBox 3">
            <a:extLst>
              <a:ext uri="{FF2B5EF4-FFF2-40B4-BE49-F238E27FC236}">
                <a16:creationId xmlns:a16="http://schemas.microsoft.com/office/drawing/2014/main" id="{B95A216F-00CF-4C4D-9DBC-C5F04959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21209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Sketch function.</a:t>
            </a:r>
          </a:p>
        </p:txBody>
      </p:sp>
      <p:sp>
        <p:nvSpPr>
          <p:cNvPr id="105477" name="TextBox 4">
            <a:extLst>
              <a:ext uri="{FF2B5EF4-FFF2-40B4-BE49-F238E27FC236}">
                <a16:creationId xmlns:a16="http://schemas.microsoft.com/office/drawing/2014/main" id="{E794629B-F486-4918-8302-87030377B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2624138"/>
            <a:ext cx="3290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f(x) = </a:t>
            </a:r>
            <a:r>
              <a:rPr lang="en-GB" altLang="en-US" sz="2800">
                <a:solidFill>
                  <a:srgbClr val="FFFFFF"/>
                </a:solidFill>
              </a:rPr>
              <a:t>a</a:t>
            </a:r>
            <a:r>
              <a:rPr lang="en-GB" altLang="en-US" sz="2800">
                <a:solidFill>
                  <a:srgbClr val="FFFF00"/>
                </a:solidFill>
              </a:rPr>
              <a:t>(x + </a:t>
            </a:r>
            <a:r>
              <a:rPr lang="en-GB" altLang="en-US" sz="2800">
                <a:solidFill>
                  <a:srgbClr val="FF66FF"/>
                </a:solidFill>
              </a:rPr>
              <a:t>b</a:t>
            </a:r>
            <a:r>
              <a:rPr lang="en-GB" altLang="en-US" sz="2800">
                <a:solidFill>
                  <a:srgbClr val="FFFF00"/>
                </a:solidFill>
              </a:rPr>
              <a:t>)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+ </a:t>
            </a:r>
            <a:r>
              <a:rPr lang="en-GB" altLang="en-US" sz="2800">
                <a:solidFill>
                  <a:srgbClr val="00FFFF"/>
                </a:solidFill>
              </a:rPr>
              <a:t>c</a:t>
            </a:r>
          </a:p>
        </p:txBody>
      </p:sp>
      <p:sp>
        <p:nvSpPr>
          <p:cNvPr id="105478" name="Rectangle 12">
            <a:extLst>
              <a:ext uri="{FF2B5EF4-FFF2-40B4-BE49-F238E27FC236}">
                <a16:creationId xmlns:a16="http://schemas.microsoft.com/office/drawing/2014/main" id="{FA51C663-E6C9-49C6-8E52-630B9B8FE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013" y="3197225"/>
            <a:ext cx="2649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= </a:t>
            </a:r>
            <a:r>
              <a:rPr lang="en-GB" altLang="en-US" sz="2800">
                <a:solidFill>
                  <a:srgbClr val="FFFFFF"/>
                </a:solidFill>
              </a:rPr>
              <a:t>-</a:t>
            </a:r>
            <a:r>
              <a:rPr lang="en-GB" altLang="en-US" sz="2800">
                <a:solidFill>
                  <a:srgbClr val="FFFF00"/>
                </a:solidFill>
              </a:rPr>
              <a:t>(x </a:t>
            </a:r>
            <a:r>
              <a:rPr lang="en-GB" altLang="en-US" sz="2800">
                <a:solidFill>
                  <a:srgbClr val="FF66FF"/>
                </a:solidFill>
              </a:rPr>
              <a:t>-</a:t>
            </a:r>
            <a:r>
              <a:rPr lang="en-GB" altLang="en-US" sz="2800">
                <a:solidFill>
                  <a:srgbClr val="FFFF00"/>
                </a:solidFill>
              </a:rPr>
              <a:t> </a:t>
            </a:r>
            <a:r>
              <a:rPr lang="en-GB" altLang="en-US" sz="2800">
                <a:solidFill>
                  <a:srgbClr val="FF66FF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)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 +</a:t>
            </a:r>
            <a:r>
              <a:rPr lang="en-GB" altLang="en-US" sz="2800">
                <a:solidFill>
                  <a:srgbClr val="00FFFF"/>
                </a:solidFill>
              </a:rPr>
              <a:t> 4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477909-6813-4D30-8179-D964BFA3B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4389438"/>
            <a:ext cx="2767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Mini. Pt.  ( </a:t>
            </a:r>
            <a:r>
              <a:rPr lang="en-GB" altLang="en-US" sz="2800">
                <a:solidFill>
                  <a:srgbClr val="FF66FF"/>
                </a:solidFill>
              </a:rPr>
              <a:t>2</a:t>
            </a:r>
            <a:r>
              <a:rPr lang="en-GB" altLang="en-US" sz="2800">
                <a:solidFill>
                  <a:srgbClr val="FFFFFF"/>
                </a:solidFill>
              </a:rPr>
              <a:t>, </a:t>
            </a:r>
            <a:r>
              <a:rPr lang="en-GB" altLang="en-US" sz="2800">
                <a:solidFill>
                  <a:srgbClr val="00FFFF"/>
                </a:solidFill>
              </a:rPr>
              <a:t>4</a:t>
            </a:r>
            <a:r>
              <a:rPr lang="en-GB" altLang="en-US" sz="280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B62EB2-B7AD-4E77-8388-05F26914D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963" y="203835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299DEC-1756-4EE0-90A4-0FE7104D3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63" y="2220913"/>
            <a:ext cx="868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00"/>
                </a:solidFill>
              </a:rPr>
              <a:t>(2,4)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70822E-46CD-4A84-9B98-C1F294E25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3" y="4519613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D5B545-B960-4CC8-98BB-E8E38E00C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4151313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00"/>
                </a:solidFill>
              </a:rPr>
              <a:t>(0,0)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05A90F8-1198-4386-9DFE-1B8AF60F05D5}"/>
              </a:ext>
            </a:extLst>
          </p:cNvPr>
          <p:cNvSpPr/>
          <p:nvPr/>
        </p:nvSpPr>
        <p:spPr>
          <a:xfrm>
            <a:off x="3294063" y="5861050"/>
            <a:ext cx="1639887" cy="739775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+mj-lt"/>
                <a:hlinkClick r:id="rId3"/>
              </a:rPr>
              <a:t>Demo</a:t>
            </a:r>
            <a:endParaRPr lang="en-GB" dirty="0">
              <a:solidFill>
                <a:srgbClr val="080808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7543182E-34B0-49F2-A921-375C4D6E5E61}"/>
              </a:ext>
            </a:extLst>
          </p:cNvPr>
          <p:cNvSpPr/>
          <p:nvPr/>
        </p:nvSpPr>
        <p:spPr bwMode="auto">
          <a:xfrm>
            <a:off x="0" y="4008438"/>
            <a:ext cx="3694113" cy="2952750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In your head multiply out squared bracket and compensate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364FA718-2D1B-4695-98B8-CB559E65C2EF}"/>
              </a:ext>
            </a:extLst>
          </p:cNvPr>
          <p:cNvSpPr/>
          <p:nvPr/>
        </p:nvSpPr>
        <p:spPr bwMode="auto">
          <a:xfrm>
            <a:off x="0" y="4162425"/>
            <a:ext cx="3594100" cy="1827213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half 6 and put into squared bracket.</a:t>
            </a:r>
          </a:p>
        </p:txBody>
      </p:sp>
      <p:sp>
        <p:nvSpPr>
          <p:cNvPr id="106500" name="Rectangle 2">
            <a:extLst>
              <a:ext uri="{FF2B5EF4-FFF2-40B4-BE49-F238E27FC236}">
                <a16:creationId xmlns:a16="http://schemas.microsoft.com/office/drawing/2014/main" id="{3F97CA2D-BC75-4B13-9AED-428F85BE2B78}"/>
              </a:ext>
            </a:extLst>
          </p:cNvPr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2057400" y="549275"/>
            <a:ext cx="5378450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3600" b="0">
                <a:solidFill>
                  <a:srgbClr val="FFFF00"/>
                </a:solidFill>
                <a:effectLst/>
              </a:rPr>
              <a:t>Completing the Square</a:t>
            </a:r>
          </a:p>
        </p:txBody>
      </p:sp>
      <p:sp>
        <p:nvSpPr>
          <p:cNvPr id="106501" name="TextBox 3">
            <a:extLst>
              <a:ext uri="{FF2B5EF4-FFF2-40B4-BE49-F238E27FC236}">
                <a16:creationId xmlns:a16="http://schemas.microsoft.com/office/drawing/2014/main" id="{E3A9AA2A-1D36-4BCF-9D30-E049C9B89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1862138"/>
            <a:ext cx="63150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Complete the square for </a:t>
            </a:r>
            <a:r>
              <a:rPr lang="en-GB" altLang="en-US" sz="2800">
                <a:solidFill>
                  <a:srgbClr val="FFFF00"/>
                </a:solidFill>
              </a:rPr>
              <a:t>7 + 6x – x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and hence sketch function.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BE957-FC34-48F8-AAAE-E405E5637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3173413"/>
            <a:ext cx="3290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f(x) = </a:t>
            </a:r>
            <a:r>
              <a:rPr lang="en-GB" altLang="en-US" sz="2800">
                <a:solidFill>
                  <a:srgbClr val="FFFFFF"/>
                </a:solidFill>
              </a:rPr>
              <a:t>a</a:t>
            </a:r>
            <a:r>
              <a:rPr lang="en-GB" altLang="en-US" sz="2800">
                <a:solidFill>
                  <a:srgbClr val="FFFF00"/>
                </a:solidFill>
              </a:rPr>
              <a:t>(x + </a:t>
            </a:r>
            <a:r>
              <a:rPr lang="en-GB" altLang="en-US" sz="2800">
                <a:solidFill>
                  <a:srgbClr val="FF66FF"/>
                </a:solidFill>
              </a:rPr>
              <a:t>b</a:t>
            </a:r>
            <a:r>
              <a:rPr lang="en-GB" altLang="en-US" sz="2800">
                <a:solidFill>
                  <a:srgbClr val="FFFF00"/>
                </a:solidFill>
              </a:rPr>
              <a:t>)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+ </a:t>
            </a:r>
            <a:r>
              <a:rPr lang="en-GB" altLang="en-US" sz="2800">
                <a:solidFill>
                  <a:srgbClr val="00FFFF"/>
                </a:solidFill>
              </a:rPr>
              <a:t>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3DB778-37FB-4728-A540-1B1E8B4D2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988" y="3700463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-x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+ 6x + 7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98F420-CD01-4983-A08E-55DA1E289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988" y="4229100"/>
            <a:ext cx="2654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-x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+ </a:t>
            </a:r>
            <a:r>
              <a:rPr lang="en-GB" altLang="en-US" sz="2800">
                <a:solidFill>
                  <a:srgbClr val="FFFFFF"/>
                </a:solidFill>
              </a:rPr>
              <a:t>6</a:t>
            </a:r>
            <a:r>
              <a:rPr lang="en-GB" altLang="en-US" sz="2800">
                <a:solidFill>
                  <a:srgbClr val="FFFF00"/>
                </a:solidFill>
              </a:rPr>
              <a:t>x     + 7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CE3D67-A81C-4E4F-BB7A-7E292B6FC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25" y="5213350"/>
            <a:ext cx="3005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-(x - 3)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 </a:t>
            </a:r>
            <a:r>
              <a:rPr lang="en-GB" altLang="en-US" sz="2800">
                <a:solidFill>
                  <a:srgbClr val="FFFFFF"/>
                </a:solidFill>
              </a:rPr>
              <a:t>      </a:t>
            </a:r>
            <a:r>
              <a:rPr lang="en-GB" altLang="en-US" sz="2800">
                <a:solidFill>
                  <a:srgbClr val="FFFF00"/>
                </a:solidFill>
              </a:rPr>
              <a:t>+</a:t>
            </a:r>
            <a:r>
              <a:rPr lang="en-GB" altLang="en-US" sz="2800">
                <a:solidFill>
                  <a:srgbClr val="FFFFFF"/>
                </a:solidFill>
              </a:rPr>
              <a:t> </a:t>
            </a:r>
            <a:r>
              <a:rPr lang="en-GB" altLang="en-US" sz="2800">
                <a:solidFill>
                  <a:srgbClr val="FFFF00"/>
                </a:solidFill>
              </a:rPr>
              <a:t>7 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93871D9C-BCDD-4B9B-B14B-0CC4741A581C}"/>
              </a:ext>
            </a:extLst>
          </p:cNvPr>
          <p:cNvSpPr/>
          <p:nvPr/>
        </p:nvSpPr>
        <p:spPr bwMode="auto">
          <a:xfrm>
            <a:off x="0" y="5018088"/>
            <a:ext cx="3694113" cy="703262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Tidy up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9F76A9-D3AD-4BF1-A6CB-904BE1167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5894388"/>
            <a:ext cx="26304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-</a:t>
            </a:r>
            <a:r>
              <a:rPr lang="en-GB" altLang="en-US" sz="2800">
                <a:solidFill>
                  <a:srgbClr val="FFFF00"/>
                </a:solidFill>
              </a:rPr>
              <a:t>(x - </a:t>
            </a:r>
            <a:r>
              <a:rPr lang="en-GB" altLang="en-US" sz="2800">
                <a:solidFill>
                  <a:srgbClr val="FF66FF"/>
                </a:solidFill>
              </a:rPr>
              <a:t>3</a:t>
            </a:r>
            <a:r>
              <a:rPr lang="en-GB" altLang="en-US" sz="2800">
                <a:solidFill>
                  <a:srgbClr val="FFFF00"/>
                </a:solidFill>
              </a:rPr>
              <a:t>)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  +</a:t>
            </a:r>
            <a:r>
              <a:rPr lang="en-GB" altLang="en-US" sz="2800">
                <a:solidFill>
                  <a:srgbClr val="FFFFFF"/>
                </a:solidFill>
              </a:rPr>
              <a:t> </a:t>
            </a:r>
            <a:r>
              <a:rPr lang="en-GB" altLang="en-US" sz="2800">
                <a:solidFill>
                  <a:srgbClr val="00FFFF"/>
                </a:solidFill>
              </a:rPr>
              <a:t>16</a:t>
            </a:r>
            <a:r>
              <a:rPr lang="en-GB" altLang="en-US" sz="28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855972-6B87-4336-B976-8985F9FCF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4463" y="4903788"/>
            <a:ext cx="114776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a = -1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66FF"/>
                </a:solidFill>
              </a:rPr>
              <a:t>b = 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00FFFF"/>
                </a:solidFill>
              </a:rPr>
              <a:t>c = 16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BFBF0C-A398-42F9-A705-9FC9213A6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575" y="5210175"/>
            <a:ext cx="6842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+ 9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B66FA-CB38-4588-B0C0-EACBFE4BA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4716463"/>
            <a:ext cx="2894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-(x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- </a:t>
            </a:r>
            <a:r>
              <a:rPr lang="en-GB" altLang="en-US" sz="2800">
                <a:solidFill>
                  <a:srgbClr val="FFFFFF"/>
                </a:solidFill>
              </a:rPr>
              <a:t>6</a:t>
            </a:r>
            <a:r>
              <a:rPr lang="en-GB" altLang="en-US" sz="2800">
                <a:solidFill>
                  <a:srgbClr val="FFFF00"/>
                </a:solidFill>
              </a:rPr>
              <a:t>x)     + 7 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CC8712BB-0CF7-45F1-A9A0-B59DDAF8A2D9}"/>
              </a:ext>
            </a:extLst>
          </p:cNvPr>
          <p:cNvSpPr/>
          <p:nvPr/>
        </p:nvSpPr>
        <p:spPr bwMode="auto">
          <a:xfrm>
            <a:off x="0" y="4314825"/>
            <a:ext cx="3746500" cy="2389188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Take out -1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to make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things easier).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0" grpId="1" animBg="1"/>
      <p:bldP spid="5" grpId="0"/>
      <p:bldP spid="7" grpId="0"/>
      <p:bldP spid="8" grpId="0"/>
      <p:bldP spid="9" grpId="0"/>
      <p:bldP spid="12" grpId="0" animBg="1"/>
      <p:bldP spid="13" grpId="0"/>
      <p:bldP spid="14" grpId="0"/>
      <p:bldP spid="15" grpId="0"/>
      <p:bldP spid="16" grpId="0"/>
      <p:bldP spid="17" grpId="0" animBg="1"/>
      <p:bldP spid="1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D939D399-9992-4306-97A9-F20A48E2B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4526" t="8405" r="17759" b="30388"/>
          <a:stretch>
            <a:fillRect/>
          </a:stretch>
        </p:blipFill>
        <p:spPr bwMode="auto">
          <a:xfrm>
            <a:off x="4435475" y="2136775"/>
            <a:ext cx="4619625" cy="3554413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107523" name="Rectangle 2">
            <a:extLst>
              <a:ext uri="{FF2B5EF4-FFF2-40B4-BE49-F238E27FC236}">
                <a16:creationId xmlns:a16="http://schemas.microsoft.com/office/drawing/2014/main" id="{336CBA66-6D14-49F9-84EC-86F631D8C688}"/>
              </a:ext>
            </a:extLst>
          </p:cNvPr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2057400" y="549275"/>
            <a:ext cx="5056188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3600" b="0">
                <a:solidFill>
                  <a:srgbClr val="FFFF00"/>
                </a:solidFill>
                <a:effectLst/>
              </a:rPr>
              <a:t>Completing the Square</a:t>
            </a:r>
          </a:p>
        </p:txBody>
      </p:sp>
      <p:sp>
        <p:nvSpPr>
          <p:cNvPr id="107524" name="TextBox 3">
            <a:extLst>
              <a:ext uri="{FF2B5EF4-FFF2-40B4-BE49-F238E27FC236}">
                <a16:creationId xmlns:a16="http://schemas.microsoft.com/office/drawing/2014/main" id="{1B907EA5-924E-4315-B916-4E360B053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2120900"/>
            <a:ext cx="2970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Sketch function.</a:t>
            </a:r>
          </a:p>
        </p:txBody>
      </p:sp>
      <p:sp>
        <p:nvSpPr>
          <p:cNvPr id="107525" name="TextBox 4">
            <a:extLst>
              <a:ext uri="{FF2B5EF4-FFF2-40B4-BE49-F238E27FC236}">
                <a16:creationId xmlns:a16="http://schemas.microsoft.com/office/drawing/2014/main" id="{76621D89-2A38-4F71-B1B3-E0C28037A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624138"/>
            <a:ext cx="3290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f(x) = </a:t>
            </a:r>
            <a:r>
              <a:rPr lang="en-GB" altLang="en-US" sz="2800">
                <a:solidFill>
                  <a:srgbClr val="FFFFFF"/>
                </a:solidFill>
              </a:rPr>
              <a:t>a</a:t>
            </a:r>
            <a:r>
              <a:rPr lang="en-GB" altLang="en-US" sz="2800">
                <a:solidFill>
                  <a:srgbClr val="FFFF00"/>
                </a:solidFill>
              </a:rPr>
              <a:t>(x + </a:t>
            </a:r>
            <a:r>
              <a:rPr lang="en-GB" altLang="en-US" sz="2800">
                <a:solidFill>
                  <a:srgbClr val="FF66FF"/>
                </a:solidFill>
              </a:rPr>
              <a:t>b</a:t>
            </a:r>
            <a:r>
              <a:rPr lang="en-GB" altLang="en-US" sz="2800">
                <a:solidFill>
                  <a:srgbClr val="FFFF00"/>
                </a:solidFill>
              </a:rPr>
              <a:t>)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+ </a:t>
            </a:r>
            <a:r>
              <a:rPr lang="en-GB" altLang="en-US" sz="2800">
                <a:solidFill>
                  <a:srgbClr val="00FFFF"/>
                </a:solidFill>
              </a:rPr>
              <a:t>c</a:t>
            </a:r>
          </a:p>
        </p:txBody>
      </p:sp>
      <p:sp>
        <p:nvSpPr>
          <p:cNvPr id="107526" name="Rectangle 12">
            <a:extLst>
              <a:ext uri="{FF2B5EF4-FFF2-40B4-BE49-F238E27FC236}">
                <a16:creationId xmlns:a16="http://schemas.microsoft.com/office/drawing/2014/main" id="{FBA2EC28-7707-4D8C-B598-F1A9CAE0C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0" y="3197225"/>
            <a:ext cx="2919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= </a:t>
            </a:r>
            <a:r>
              <a:rPr lang="en-GB" altLang="en-US" sz="2800">
                <a:solidFill>
                  <a:srgbClr val="FFFFFF"/>
                </a:solidFill>
              </a:rPr>
              <a:t>-</a:t>
            </a:r>
            <a:r>
              <a:rPr lang="en-GB" altLang="en-US" sz="2800">
                <a:solidFill>
                  <a:srgbClr val="FFFF00"/>
                </a:solidFill>
              </a:rPr>
              <a:t>(x - </a:t>
            </a:r>
            <a:r>
              <a:rPr lang="en-GB" altLang="en-US" sz="2800">
                <a:solidFill>
                  <a:srgbClr val="FF66FF"/>
                </a:solidFill>
              </a:rPr>
              <a:t>3</a:t>
            </a:r>
            <a:r>
              <a:rPr lang="en-GB" altLang="en-US" sz="2800">
                <a:solidFill>
                  <a:srgbClr val="FFFF00"/>
                </a:solidFill>
              </a:rPr>
              <a:t>)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  +</a:t>
            </a:r>
            <a:r>
              <a:rPr lang="en-GB" altLang="en-US" sz="2800">
                <a:solidFill>
                  <a:srgbClr val="FFFFFF"/>
                </a:solidFill>
              </a:rPr>
              <a:t> </a:t>
            </a:r>
            <a:r>
              <a:rPr lang="en-GB" altLang="en-US" sz="2800">
                <a:solidFill>
                  <a:srgbClr val="00FFFF"/>
                </a:solidFill>
              </a:rPr>
              <a:t>16</a:t>
            </a:r>
            <a:r>
              <a:rPr lang="en-GB" altLang="en-US" sz="28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C0EED2-8694-44B0-876A-A120496E3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4389438"/>
            <a:ext cx="2928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Mini. Pt.  ( </a:t>
            </a:r>
            <a:r>
              <a:rPr lang="en-GB" altLang="en-US" sz="2800">
                <a:solidFill>
                  <a:srgbClr val="FF66FF"/>
                </a:solidFill>
              </a:rPr>
              <a:t>3</a:t>
            </a:r>
            <a:r>
              <a:rPr lang="en-GB" altLang="en-US" sz="2800">
                <a:solidFill>
                  <a:srgbClr val="FFFFFF"/>
                </a:solidFill>
              </a:rPr>
              <a:t>, </a:t>
            </a:r>
            <a:r>
              <a:rPr lang="en-GB" altLang="en-US" sz="2800">
                <a:solidFill>
                  <a:srgbClr val="00FFFF"/>
                </a:solidFill>
              </a:rPr>
              <a:t>16</a:t>
            </a:r>
            <a:r>
              <a:rPr lang="en-GB" altLang="en-US" sz="280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454F18-6499-430D-BB8F-351E06000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2360613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840B8B-A3F5-4EF8-872F-AAB5879AB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2543175"/>
            <a:ext cx="1008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00"/>
                </a:solidFill>
              </a:rPr>
              <a:t>(3,16)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A6187D1-89E1-42C2-9E0C-7F861CCE8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671888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FBA326-D3EF-46F0-A164-EF288B1E8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3519488"/>
            <a:ext cx="869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00"/>
                </a:solidFill>
              </a:rPr>
              <a:t>(0,7)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C7254CC-E6BE-4108-82CB-D8DC987ADDAB}"/>
              </a:ext>
            </a:extLst>
          </p:cNvPr>
          <p:cNvSpPr/>
          <p:nvPr/>
        </p:nvSpPr>
        <p:spPr>
          <a:xfrm>
            <a:off x="7086600" y="5821363"/>
            <a:ext cx="1639888" cy="739775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+mj-lt"/>
                <a:hlinkClick r:id="rId3"/>
              </a:rPr>
              <a:t>Demo</a:t>
            </a:r>
            <a:endParaRPr lang="en-GB" dirty="0">
              <a:solidFill>
                <a:srgbClr val="080808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1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5" descr="scottishflag">
            <a:extLst>
              <a:ext uri="{FF2B5EF4-FFF2-40B4-BE49-F238E27FC236}">
                <a16:creationId xmlns:a16="http://schemas.microsoft.com/office/drawing/2014/main" id="{BDF0ABE9-0E62-4422-99B9-9D0BCDFB56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6" descr="Office Objects 0572">
            <a:extLst>
              <a:ext uri="{FF2B5EF4-FFF2-40B4-BE49-F238E27FC236}">
                <a16:creationId xmlns:a16="http://schemas.microsoft.com/office/drawing/2014/main" id="{C017D33B-DD2E-4846-9E7E-94EC35112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7" descr="scottishflag">
            <a:extLst>
              <a:ext uri="{FF2B5EF4-FFF2-40B4-BE49-F238E27FC236}">
                <a16:creationId xmlns:a16="http://schemas.microsoft.com/office/drawing/2014/main" id="{9440F15D-C60A-4453-BD92-5D4AB10CD9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10">
            <a:extLst>
              <a:ext uri="{FF2B5EF4-FFF2-40B4-BE49-F238E27FC236}">
                <a16:creationId xmlns:a16="http://schemas.microsoft.com/office/drawing/2014/main" id="{9860632D-F35F-4C70-9D17-B6D08A40E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Find the Equation</a:t>
            </a:r>
          </a:p>
        </p:txBody>
      </p:sp>
      <p:sp>
        <p:nvSpPr>
          <p:cNvPr id="108550" name="TextBox 9">
            <a:extLst>
              <a:ext uri="{FF2B5EF4-FFF2-40B4-BE49-F238E27FC236}">
                <a16:creationId xmlns:a16="http://schemas.microsoft.com/office/drawing/2014/main" id="{BDBB12B2-308B-4647-BD29-7CA8395DB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1963738"/>
            <a:ext cx="43132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/>
              <a:t>Given the graph has equation</a:t>
            </a:r>
          </a:p>
          <a:p>
            <a:pPr algn="ctr" eaLnBrk="1" hangingPunct="1"/>
            <a:r>
              <a:rPr lang="en-GB" altLang="en-US"/>
              <a:t> of the form where </a:t>
            </a:r>
            <a:r>
              <a:rPr lang="en-GB" altLang="en-US">
                <a:solidFill>
                  <a:srgbClr val="FFFF00"/>
                </a:solidFill>
              </a:rPr>
              <a:t>a = -1</a:t>
            </a:r>
          </a:p>
          <a:p>
            <a:pPr algn="ctr" eaLnBrk="1" hangingPunct="1"/>
            <a:endParaRPr lang="en-GB" altLang="en-US"/>
          </a:p>
          <a:p>
            <a:pPr algn="ctr" eaLnBrk="1" hangingPunct="1"/>
            <a:r>
              <a:rPr lang="en-GB" altLang="en-US" sz="3600">
                <a:solidFill>
                  <a:srgbClr val="FFFF00"/>
                </a:solidFill>
              </a:rPr>
              <a:t>y = a(x – b)</a:t>
            </a:r>
            <a:r>
              <a:rPr lang="en-GB" altLang="en-US" sz="3600" baseline="30000">
                <a:solidFill>
                  <a:srgbClr val="FFFF00"/>
                </a:solidFill>
              </a:rPr>
              <a:t>2 </a:t>
            </a:r>
            <a:r>
              <a:rPr lang="en-GB" altLang="en-US" sz="3600">
                <a:solidFill>
                  <a:srgbClr val="FFFF00"/>
                </a:solidFill>
              </a:rPr>
              <a:t>+ c</a:t>
            </a:r>
            <a:endParaRPr lang="en-GB" altLang="en-US" sz="3600" baseline="30000">
              <a:solidFill>
                <a:srgbClr val="FFFF00"/>
              </a:solidFill>
            </a:endParaRPr>
          </a:p>
        </p:txBody>
      </p:sp>
      <p:sp>
        <p:nvSpPr>
          <p:cNvPr id="108551" name="TextBox 10">
            <a:extLst>
              <a:ext uri="{FF2B5EF4-FFF2-40B4-BE49-F238E27FC236}">
                <a16:creationId xmlns:a16="http://schemas.microsoft.com/office/drawing/2014/main" id="{B0013F70-F798-4052-9152-0F1070253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3994150"/>
            <a:ext cx="3227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Write down equation.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404501-81DA-47FF-B2DE-42B4D6C54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5013325"/>
            <a:ext cx="3344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FF00"/>
                </a:solidFill>
              </a:rPr>
              <a:t>y = -(x – 3)</a:t>
            </a:r>
            <a:r>
              <a:rPr lang="en-GB" altLang="en-US" sz="3600" baseline="30000">
                <a:solidFill>
                  <a:srgbClr val="FFFF00"/>
                </a:solidFill>
              </a:rPr>
              <a:t>2 </a:t>
            </a:r>
            <a:r>
              <a:rPr lang="en-GB" altLang="en-US" sz="3600">
                <a:solidFill>
                  <a:srgbClr val="FFFF00"/>
                </a:solidFill>
              </a:rPr>
              <a:t>+ 1</a:t>
            </a:r>
            <a:endParaRPr lang="en-GB" altLang="en-US" sz="3600" baseline="30000">
              <a:solidFill>
                <a:srgbClr val="FFFF00"/>
              </a:solidFill>
            </a:endParaRPr>
          </a:p>
        </p:txBody>
      </p:sp>
      <p:pic>
        <p:nvPicPr>
          <p:cNvPr id="120837" name="Picture 5">
            <a:extLst>
              <a:ext uri="{FF2B5EF4-FFF2-40B4-BE49-F238E27FC236}">
                <a16:creationId xmlns:a16="http://schemas.microsoft.com/office/drawing/2014/main" id="{44EB0A1A-1741-4447-BE54-BEE73F7D9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38654" t="32517" r="35846" b="18248"/>
          <a:stretch>
            <a:fillRect/>
          </a:stretch>
        </p:blipFill>
        <p:spPr bwMode="auto">
          <a:xfrm>
            <a:off x="5299075" y="2084388"/>
            <a:ext cx="3743325" cy="4518025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Office Objects 0572">
            <a:extLst>
              <a:ext uri="{FF2B5EF4-FFF2-40B4-BE49-F238E27FC236}">
                <a16:creationId xmlns:a16="http://schemas.microsoft.com/office/drawing/2014/main" id="{EDBDB216-FF0E-4B72-9B34-0F0BE2ED3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>
            <a:extLst>
              <a:ext uri="{FF2B5EF4-FFF2-40B4-BE49-F238E27FC236}">
                <a16:creationId xmlns:a16="http://schemas.microsoft.com/office/drawing/2014/main" id="{D8A2FA42-C0F5-44D9-8538-A510DA7BB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DD9D13F8-C27C-4B4A-A123-174E949A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80901" name="Text Box 5">
            <a:extLst>
              <a:ext uri="{FF2B5EF4-FFF2-40B4-BE49-F238E27FC236}">
                <a16:creationId xmlns:a16="http://schemas.microsoft.com/office/drawing/2014/main" id="{EB6D50F1-1D4C-40E6-A8A6-881BF76A2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3833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Be able to do the process of completing the square.</a:t>
            </a:r>
            <a:endParaRPr lang="en-GB" altLang="en-US" sz="320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86022" name="Line 6">
            <a:extLst>
              <a:ext uri="{FF2B5EF4-FFF2-40B4-BE49-F238E27FC236}">
                <a16:creationId xmlns:a16="http://schemas.microsoft.com/office/drawing/2014/main" id="{A0A688D2-78D5-479C-8A92-4316D1CC3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53CB9084-5F28-4096-9A6C-783D3BCD8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We are learning the process of completing the square.</a:t>
            </a:r>
          </a:p>
        </p:txBody>
      </p:sp>
      <p:pic>
        <p:nvPicPr>
          <p:cNvPr id="86024" name="Picture 9" descr="scottishflag">
            <a:extLst>
              <a:ext uri="{FF2B5EF4-FFF2-40B4-BE49-F238E27FC236}">
                <a16:creationId xmlns:a16="http://schemas.microsoft.com/office/drawing/2014/main" id="{65AAAC21-3957-4C54-8B55-D78F6EE71E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8" name="Rectangle 12">
            <a:extLst>
              <a:ext uri="{FF2B5EF4-FFF2-40B4-BE49-F238E27FC236}">
                <a16:creationId xmlns:a16="http://schemas.microsoft.com/office/drawing/2014/main" id="{D18B22D6-D620-4809-8E6E-997DBFB2C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Completing a Square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  <p:bldP spid="8090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>
            <a:extLst>
              <a:ext uri="{FF2B5EF4-FFF2-40B4-BE49-F238E27FC236}">
                <a16:creationId xmlns:a16="http://schemas.microsoft.com/office/drawing/2014/main" id="{8E184D91-E575-4908-8522-3EBB58B0D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40423" t="25059" r="33962" b="19000"/>
          <a:stretch>
            <a:fillRect/>
          </a:stretch>
        </p:blipFill>
        <p:spPr bwMode="auto">
          <a:xfrm>
            <a:off x="5446713" y="2138363"/>
            <a:ext cx="3597275" cy="4370387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109571" name="Picture 5" descr="scottishflag">
            <a:extLst>
              <a:ext uri="{FF2B5EF4-FFF2-40B4-BE49-F238E27FC236}">
                <a16:creationId xmlns:a16="http://schemas.microsoft.com/office/drawing/2014/main" id="{6FAADDBA-F5AC-466C-855F-47C4141E35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6" descr="Office Objects 0572">
            <a:extLst>
              <a:ext uri="{FF2B5EF4-FFF2-40B4-BE49-F238E27FC236}">
                <a16:creationId xmlns:a16="http://schemas.microsoft.com/office/drawing/2014/main" id="{E7F5C591-765F-433F-BF5E-201F99F3C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3" name="Picture 7" descr="scottishflag">
            <a:extLst>
              <a:ext uri="{FF2B5EF4-FFF2-40B4-BE49-F238E27FC236}">
                <a16:creationId xmlns:a16="http://schemas.microsoft.com/office/drawing/2014/main" id="{A3C88FA8-DA27-4B9C-BBEF-4FA1634BE2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10">
            <a:extLst>
              <a:ext uri="{FF2B5EF4-FFF2-40B4-BE49-F238E27FC236}">
                <a16:creationId xmlns:a16="http://schemas.microsoft.com/office/drawing/2014/main" id="{EFB3912B-6AE3-4871-A087-832EF6642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Find the Equation</a:t>
            </a:r>
          </a:p>
        </p:txBody>
      </p:sp>
      <p:sp>
        <p:nvSpPr>
          <p:cNvPr id="109575" name="TextBox 9">
            <a:extLst>
              <a:ext uri="{FF2B5EF4-FFF2-40B4-BE49-F238E27FC236}">
                <a16:creationId xmlns:a16="http://schemas.microsoft.com/office/drawing/2014/main" id="{CC6726D1-6943-4ED4-A3ED-4F09D465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1963738"/>
            <a:ext cx="43132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/>
              <a:t>Given the graph has equation</a:t>
            </a:r>
          </a:p>
          <a:p>
            <a:pPr algn="ctr" eaLnBrk="1" hangingPunct="1"/>
            <a:r>
              <a:rPr lang="en-GB" altLang="en-US"/>
              <a:t> of the form where </a:t>
            </a:r>
            <a:r>
              <a:rPr lang="en-GB" altLang="en-US">
                <a:solidFill>
                  <a:srgbClr val="FFFF00"/>
                </a:solidFill>
              </a:rPr>
              <a:t>a = -1</a:t>
            </a:r>
          </a:p>
          <a:p>
            <a:pPr algn="ctr" eaLnBrk="1" hangingPunct="1"/>
            <a:endParaRPr lang="en-GB" altLang="en-US"/>
          </a:p>
          <a:p>
            <a:pPr algn="ctr" eaLnBrk="1" hangingPunct="1"/>
            <a:r>
              <a:rPr lang="en-GB" altLang="en-US" sz="3600">
                <a:solidFill>
                  <a:srgbClr val="FFFF00"/>
                </a:solidFill>
              </a:rPr>
              <a:t>y = a(x – b)</a:t>
            </a:r>
            <a:r>
              <a:rPr lang="en-GB" altLang="en-US" sz="3600" baseline="30000">
                <a:solidFill>
                  <a:srgbClr val="FFFF00"/>
                </a:solidFill>
              </a:rPr>
              <a:t>2 </a:t>
            </a:r>
            <a:r>
              <a:rPr lang="en-GB" altLang="en-US" sz="3600">
                <a:solidFill>
                  <a:srgbClr val="FFFF00"/>
                </a:solidFill>
              </a:rPr>
              <a:t>+ c</a:t>
            </a:r>
            <a:endParaRPr lang="en-GB" altLang="en-US" sz="3600" baseline="30000">
              <a:solidFill>
                <a:srgbClr val="FFFF00"/>
              </a:solidFill>
            </a:endParaRPr>
          </a:p>
        </p:txBody>
      </p:sp>
      <p:sp>
        <p:nvSpPr>
          <p:cNvPr id="109576" name="TextBox 10">
            <a:extLst>
              <a:ext uri="{FF2B5EF4-FFF2-40B4-BE49-F238E27FC236}">
                <a16:creationId xmlns:a16="http://schemas.microsoft.com/office/drawing/2014/main" id="{CA6F5B28-7C51-4E73-BF50-4E3CB9539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3994150"/>
            <a:ext cx="3227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Write down equation.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C4AF76-0EA9-4D12-968D-5A1EFFF90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5013325"/>
            <a:ext cx="3408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FF00"/>
                </a:solidFill>
              </a:rPr>
              <a:t>y = -(x + 4)</a:t>
            </a:r>
            <a:r>
              <a:rPr lang="en-GB" altLang="en-US" sz="3600" baseline="30000">
                <a:solidFill>
                  <a:srgbClr val="FFFF00"/>
                </a:solidFill>
              </a:rPr>
              <a:t>2 </a:t>
            </a:r>
            <a:r>
              <a:rPr lang="en-GB" altLang="en-US" sz="3600">
                <a:solidFill>
                  <a:srgbClr val="FFFF00"/>
                </a:solidFill>
              </a:rPr>
              <a:t>- 3</a:t>
            </a:r>
            <a:endParaRPr lang="en-GB" altLang="en-US" sz="3600" baseline="300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4E5195A8-C913-4DE4-B33C-57A935882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595" name="Text Box 3">
            <a:extLst>
              <a:ext uri="{FF2B5EF4-FFF2-40B4-BE49-F238E27FC236}">
                <a16:creationId xmlns:a16="http://schemas.microsoft.com/office/drawing/2014/main" id="{7F2D2909-C6B1-4D60-A7DC-3BFD727B7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511425"/>
            <a:ext cx="5195888" cy="230822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Now try N5 TJ </a:t>
            </a: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 Ex 19.3</a:t>
            </a: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 (page 190)</a:t>
            </a:r>
          </a:p>
          <a:p>
            <a:pPr algn="ctr" eaLnBrk="1" hangingPunct="1"/>
            <a:endParaRPr lang="en-GB" altLang="en-US" sz="3600">
              <a:cs typeface="Arial" panose="020B0604020202020204" pitchFamily="34" charset="0"/>
            </a:endParaRPr>
          </a:p>
        </p:txBody>
      </p:sp>
      <p:pic>
        <p:nvPicPr>
          <p:cNvPr id="110596" name="Picture 4" descr="ag00463_">
            <a:extLst>
              <a:ext uri="{FF2B5EF4-FFF2-40B4-BE49-F238E27FC236}">
                <a16:creationId xmlns:a16="http://schemas.microsoft.com/office/drawing/2014/main" id="{92982BBB-1563-4974-A5CA-29B321FACA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5" descr="scottishflag">
            <a:extLst>
              <a:ext uri="{FF2B5EF4-FFF2-40B4-BE49-F238E27FC236}">
                <a16:creationId xmlns:a16="http://schemas.microsoft.com/office/drawing/2014/main" id="{023D0B2F-A9AE-409A-8816-319C45BF63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6" descr="Office Objects 0572">
            <a:extLst>
              <a:ext uri="{FF2B5EF4-FFF2-40B4-BE49-F238E27FC236}">
                <a16:creationId xmlns:a16="http://schemas.microsoft.com/office/drawing/2014/main" id="{FD00F6DA-25E0-4F07-B281-DF5BA9C2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9" name="Picture 7" descr="scottishflag">
            <a:extLst>
              <a:ext uri="{FF2B5EF4-FFF2-40B4-BE49-F238E27FC236}">
                <a16:creationId xmlns:a16="http://schemas.microsoft.com/office/drawing/2014/main" id="{2BC440D0-FCC6-4A1E-8273-55C21C0411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10">
            <a:extLst>
              <a:ext uri="{FF2B5EF4-FFF2-40B4-BE49-F238E27FC236}">
                <a16:creationId xmlns:a16="http://schemas.microsoft.com/office/drawing/2014/main" id="{312C6B4F-4E69-4298-AFCF-E8EE14129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Quadratic Graphs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9">
            <a:extLst>
              <a:ext uri="{FF2B5EF4-FFF2-40B4-BE49-F238E27FC236}">
                <a16:creationId xmlns:a16="http://schemas.microsoft.com/office/drawing/2014/main" id="{BF5376E1-3111-477E-9B66-1E76C9D6D0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9F3DA069-DF54-4CC8-96E9-937D028FD50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084388" y="468313"/>
            <a:ext cx="5113337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000">
                <a:solidFill>
                  <a:srgbClr val="FFFF00"/>
                </a:solidFill>
              </a:rPr>
              <a:t>Starter</a:t>
            </a:r>
          </a:p>
        </p:txBody>
      </p:sp>
      <p:pic>
        <p:nvPicPr>
          <p:cNvPr id="111620" name="Picture 3" descr="scottishflag">
            <a:extLst>
              <a:ext uri="{FF2B5EF4-FFF2-40B4-BE49-F238E27FC236}">
                <a16:creationId xmlns:a16="http://schemas.microsoft.com/office/drawing/2014/main" id="{2347BAC8-ECEA-47B8-BE8D-5CAB9A1E50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5" descr="Office Objects 0572">
            <a:extLst>
              <a:ext uri="{FF2B5EF4-FFF2-40B4-BE49-F238E27FC236}">
                <a16:creationId xmlns:a16="http://schemas.microsoft.com/office/drawing/2014/main" id="{0D5D5045-C9E2-48CA-91AD-B53EAC15D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TextBox 6">
            <a:extLst>
              <a:ext uri="{FF2B5EF4-FFF2-40B4-BE49-F238E27FC236}">
                <a16:creationId xmlns:a16="http://schemas.microsoft.com/office/drawing/2014/main" id="{1B9E8FCF-4873-4D73-BD76-81BDE1C2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2030413"/>
            <a:ext cx="7978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/>
              <a:t>In pairs write down the effect that a, b and c </a:t>
            </a:r>
          </a:p>
          <a:p>
            <a:pPr eaLnBrk="1" hangingPunct="1"/>
            <a:r>
              <a:rPr lang="en-GB" altLang="en-US" sz="2800"/>
              <a:t>has on the quadratic of the form.</a:t>
            </a:r>
          </a:p>
        </p:txBody>
      </p:sp>
      <p:sp>
        <p:nvSpPr>
          <p:cNvPr id="111623" name="TextBox 7">
            <a:extLst>
              <a:ext uri="{FF2B5EF4-FFF2-40B4-BE49-F238E27FC236}">
                <a16:creationId xmlns:a16="http://schemas.microsoft.com/office/drawing/2014/main" id="{2DE6FE6C-746D-419D-BA31-EB4223D93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5" y="3389313"/>
            <a:ext cx="41862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4400"/>
              <a:t>y = </a:t>
            </a:r>
            <a:r>
              <a:rPr lang="en-GB" altLang="en-US" sz="4400">
                <a:solidFill>
                  <a:srgbClr val="FFFF00"/>
                </a:solidFill>
              </a:rPr>
              <a:t>a</a:t>
            </a:r>
            <a:r>
              <a:rPr lang="en-GB" altLang="en-US" sz="4400"/>
              <a:t>(x – </a:t>
            </a:r>
            <a:r>
              <a:rPr lang="en-GB" altLang="en-US" sz="4400">
                <a:solidFill>
                  <a:srgbClr val="FFFF00"/>
                </a:solidFill>
              </a:rPr>
              <a:t>b</a:t>
            </a:r>
            <a:r>
              <a:rPr lang="en-GB" altLang="en-US" sz="4400"/>
              <a:t>)</a:t>
            </a:r>
            <a:r>
              <a:rPr lang="en-GB" altLang="en-US" sz="4400" baseline="30000"/>
              <a:t>2</a:t>
            </a:r>
            <a:r>
              <a:rPr lang="en-GB" altLang="en-US" sz="4400"/>
              <a:t> + </a:t>
            </a:r>
            <a:r>
              <a:rPr lang="en-GB" altLang="en-US" sz="4400">
                <a:solidFill>
                  <a:srgbClr val="FFFF00"/>
                </a:solidFill>
              </a:rPr>
              <a:t>c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Office Objects 0572">
            <a:extLst>
              <a:ext uri="{FF2B5EF4-FFF2-40B4-BE49-F238E27FC236}">
                <a16:creationId xmlns:a16="http://schemas.microsoft.com/office/drawing/2014/main" id="{EE1ABB01-E6E8-4EA6-B228-894FFEDC1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B360620B-59C7-44D9-991A-15353AFA7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15F35DD4-E575-4B24-80D8-365E02613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0B4DA005-FD17-425F-98DF-7E7BD7623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3833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To know the properties of a quadratic function.</a:t>
            </a:r>
            <a:endParaRPr lang="en-GB" sz="36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12646" name="Line 6">
            <a:extLst>
              <a:ext uri="{FF2B5EF4-FFF2-40B4-BE49-F238E27FC236}">
                <a16:creationId xmlns:a16="http://schemas.microsoft.com/office/drawing/2014/main" id="{93E3EBE7-72F1-4B5E-840B-0C19B34AB4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9F33B8B2-2F48-4DFA-9456-02B21F8BD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1800">
                <a:solidFill>
                  <a:srgbClr val="FFFF00"/>
                </a:solidFill>
                <a:cs typeface="Arial" panose="020B0604020202020204" pitchFamily="34" charset="0"/>
              </a:rPr>
              <a:t>To explain the main properties of the basic quadratic function y = ax</a:t>
            </a:r>
            <a:r>
              <a:rPr lang="en-GB" altLang="en-US" sz="1800" baseline="3000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  <a:p>
            <a:pPr lvl="1" eaLnBrk="1" hangingPunct="1"/>
            <a:r>
              <a:rPr lang="en-GB" altLang="en-US" sz="1800">
                <a:solidFill>
                  <a:srgbClr val="FFFF00"/>
                </a:solidFill>
                <a:cs typeface="Arial" panose="020B0604020202020204" pitchFamily="34" charset="0"/>
              </a:rPr>
              <a:t>     using graphical methods.</a:t>
            </a:r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8CAB8E3C-92BC-4CB1-BD98-80067504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3894138"/>
            <a:ext cx="33607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GB" sz="18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Understand the links between graphs of  the form y = x</a:t>
            </a:r>
            <a:r>
              <a:rPr lang="en-GB" sz="1800" baseline="30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</a:t>
            </a:r>
            <a:r>
              <a:rPr lang="en-GB" sz="18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and </a:t>
            </a:r>
            <a:r>
              <a:rPr lang="en-GB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y = ax</a:t>
            </a:r>
            <a:r>
              <a:rPr lang="en-GB" sz="1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GB" sz="1800"/>
              <a:t> </a:t>
            </a:r>
          </a:p>
        </p:txBody>
      </p:sp>
      <p:pic>
        <p:nvPicPr>
          <p:cNvPr id="112649" name="Picture 10" descr="scottishflag">
            <a:extLst>
              <a:ext uri="{FF2B5EF4-FFF2-40B4-BE49-F238E27FC236}">
                <a16:creationId xmlns:a16="http://schemas.microsoft.com/office/drawing/2014/main" id="{3A0509D4-3E21-480A-9B92-7A19A363D9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Rectangle 13">
            <a:extLst>
              <a:ext uri="{FF2B5EF4-FFF2-40B4-BE49-F238E27FC236}">
                <a16:creationId xmlns:a16="http://schemas.microsoft.com/office/drawing/2014/main" id="{58C3629A-48C3-4E29-A830-7F9F5E945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Quadratic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3" grpId="0"/>
      <p:bldP spid="2458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9">
            <a:extLst>
              <a:ext uri="{FF2B5EF4-FFF2-40B4-BE49-F238E27FC236}">
                <a16:creationId xmlns:a16="http://schemas.microsoft.com/office/drawing/2014/main" id="{39DF3205-88DB-4E86-B189-EE0A66883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1993900"/>
            <a:ext cx="7226300" cy="2184400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124" name="Picture 5" descr="scottishflag">
            <a:extLst>
              <a:ext uri="{FF2B5EF4-FFF2-40B4-BE49-F238E27FC236}">
                <a16:creationId xmlns:a16="http://schemas.microsoft.com/office/drawing/2014/main" id="{1012E9B5-0814-4B89-A33A-9280A92DDE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Office Objects 0572">
            <a:extLst>
              <a:ext uri="{FF2B5EF4-FFF2-40B4-BE49-F238E27FC236}">
                <a16:creationId xmlns:a16="http://schemas.microsoft.com/office/drawing/2014/main" id="{EA58FA07-E527-4C71-96EB-A3C5CCFC4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scottishflag">
            <a:extLst>
              <a:ext uri="{FF2B5EF4-FFF2-40B4-BE49-F238E27FC236}">
                <a16:creationId xmlns:a16="http://schemas.microsoft.com/office/drawing/2014/main" id="{3CF471D4-BC33-4204-9660-DBB3C87748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Rectangle 10">
            <a:extLst>
              <a:ext uri="{FF2B5EF4-FFF2-40B4-BE49-F238E27FC236}">
                <a16:creationId xmlns:a16="http://schemas.microsoft.com/office/drawing/2014/main" id="{B7EBA298-92FE-433F-AF6B-6A1C55475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Quadratic Functions</a:t>
            </a:r>
          </a:p>
        </p:txBody>
      </p:sp>
      <p:sp>
        <p:nvSpPr>
          <p:cNvPr id="5128" name="Text Box 11">
            <a:extLst>
              <a:ext uri="{FF2B5EF4-FFF2-40B4-BE49-F238E27FC236}">
                <a16:creationId xmlns:a16="http://schemas.microsoft.com/office/drawing/2014/main" id="{7536927D-DFA4-40A6-A357-8BBF12CC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2001838"/>
            <a:ext cx="354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A function of the form </a:t>
            </a:r>
          </a:p>
        </p:txBody>
      </p:sp>
      <p:sp>
        <p:nvSpPr>
          <p:cNvPr id="5129" name="Text Box 12">
            <a:extLst>
              <a:ext uri="{FF2B5EF4-FFF2-40B4-BE49-F238E27FC236}">
                <a16:creationId xmlns:a16="http://schemas.microsoft.com/office/drawing/2014/main" id="{44F57992-E7C7-40AF-9E8A-A647437C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675" y="2636838"/>
            <a:ext cx="3844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f(x) = a x</a:t>
            </a:r>
            <a:r>
              <a:rPr lang="en-GB" altLang="en-US" sz="3200" baseline="30000">
                <a:solidFill>
                  <a:srgbClr val="FFFF00"/>
                </a:solidFill>
              </a:rPr>
              <a:t>2</a:t>
            </a:r>
            <a:r>
              <a:rPr lang="en-GB" altLang="en-US" sz="3200">
                <a:solidFill>
                  <a:srgbClr val="FFFF00"/>
                </a:solidFill>
              </a:rPr>
              <a:t> + b x + c</a:t>
            </a:r>
          </a:p>
        </p:txBody>
      </p:sp>
      <p:sp>
        <p:nvSpPr>
          <p:cNvPr id="5130" name="Text Box 13">
            <a:extLst>
              <a:ext uri="{FF2B5EF4-FFF2-40B4-BE49-F238E27FC236}">
                <a16:creationId xmlns:a16="http://schemas.microsoft.com/office/drawing/2014/main" id="{26D310BE-D56B-4487-A103-669C3F44A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3373438"/>
            <a:ext cx="428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is called a quadratic function</a:t>
            </a:r>
          </a:p>
        </p:txBody>
      </p:sp>
      <p:graphicFrame>
        <p:nvGraphicFramePr>
          <p:cNvPr id="5122" name="Object 15">
            <a:extLst>
              <a:ext uri="{FF2B5EF4-FFF2-40B4-BE49-F238E27FC236}">
                <a16:creationId xmlns:a16="http://schemas.microsoft.com/office/drawing/2014/main" id="{13007EE6-5A69-470E-901F-60423FCDA6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9100" y="2338388"/>
          <a:ext cx="1701800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080" imgH="1231560" progId="Equation.DSMT4">
                  <p:embed/>
                </p:oleObj>
              </mc:Choice>
              <mc:Fallback>
                <p:oleObj name="Equation" r:id="rId4" imgW="1981080" imgH="12315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100" y="2338388"/>
                        <a:ext cx="1701800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8" name="Text Box 16">
            <a:extLst>
              <a:ext uri="{FF2B5EF4-FFF2-40B4-BE49-F238E27FC236}">
                <a16:creationId xmlns:a16="http://schemas.microsoft.com/office/drawing/2014/main" id="{237E8162-6FC1-470F-8A4B-3BC5BAB66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4414838"/>
            <a:ext cx="568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The simplest quadratics have the form</a:t>
            </a:r>
          </a:p>
        </p:txBody>
      </p:sp>
      <p:sp>
        <p:nvSpPr>
          <p:cNvPr id="49169" name="Text Box 17">
            <a:extLst>
              <a:ext uri="{FF2B5EF4-FFF2-40B4-BE49-F238E27FC236}">
                <a16:creationId xmlns:a16="http://schemas.microsoft.com/office/drawing/2014/main" id="{9AF307C8-3EB8-4B8E-A3A2-8E07AE803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5062538"/>
            <a:ext cx="162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f(x) = a x</a:t>
            </a:r>
            <a:r>
              <a:rPr lang="en-GB" altLang="en-US" baseline="30000">
                <a:solidFill>
                  <a:srgbClr val="FFFF00"/>
                </a:solidFill>
              </a:rPr>
              <a:t>2</a:t>
            </a: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49170" name="Text Box 18">
            <a:extLst>
              <a:ext uri="{FF2B5EF4-FFF2-40B4-BE49-F238E27FC236}">
                <a16:creationId xmlns:a16="http://schemas.microsoft.com/office/drawing/2014/main" id="{B9DDD6B6-5A87-4C0C-94D0-3BC8CD7C1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725" y="5888038"/>
            <a:ext cx="246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Lets investigate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7A1CF3A-674B-4AE0-B10E-7EBAF07775CB}"/>
              </a:ext>
            </a:extLst>
          </p:cNvPr>
          <p:cNvSpPr/>
          <p:nvPr/>
        </p:nvSpPr>
        <p:spPr>
          <a:xfrm>
            <a:off x="7086600" y="5821363"/>
            <a:ext cx="1639888" cy="739775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+mj-lt"/>
                <a:hlinkClick r:id="rId6"/>
              </a:rPr>
              <a:t>Demo</a:t>
            </a:r>
            <a:endParaRPr lang="en-GB" dirty="0">
              <a:solidFill>
                <a:srgbClr val="080808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8" grpId="0"/>
      <p:bldP spid="49169" grpId="0"/>
      <p:bldP spid="4917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>
            <a:extLst>
              <a:ext uri="{FF2B5EF4-FFF2-40B4-BE49-F238E27FC236}">
                <a16:creationId xmlns:a16="http://schemas.microsoft.com/office/drawing/2014/main" id="{A05164DA-AE87-4F86-AF58-FEC1B4FC3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338"/>
            <a:ext cx="9144000" cy="62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 Box 3">
            <a:extLst>
              <a:ext uri="{FF2B5EF4-FFF2-40B4-BE49-F238E27FC236}">
                <a16:creationId xmlns:a16="http://schemas.microsoft.com/office/drawing/2014/main" id="{3C9AC3DB-9F0B-4DF3-9B47-1207019BD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163513"/>
            <a:ext cx="484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Quadratic of the form f(x) = ax</a:t>
            </a:r>
            <a:r>
              <a:rPr lang="en-GB" altLang="en-US" baseline="30000">
                <a:solidFill>
                  <a:srgbClr val="FFFF00"/>
                </a:solidFill>
              </a:rPr>
              <a:t>2</a:t>
            </a: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70660" name="AutoShape 4">
            <a:extLst>
              <a:ext uri="{FF2B5EF4-FFF2-40B4-BE49-F238E27FC236}">
                <a16:creationId xmlns:a16="http://schemas.microsoft.com/office/drawing/2014/main" id="{2DEC1E06-2D6F-4BEA-A8DA-B71C73389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620713"/>
            <a:ext cx="3744913" cy="1930400"/>
          </a:xfrm>
          <a:prstGeom prst="cloudCallout">
            <a:avLst>
              <a:gd name="adj1" fmla="val -56356"/>
              <a:gd name="adj2" fmla="val 6496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00066"/>
                </a:solidFill>
              </a:rPr>
              <a:t>Key Features</a:t>
            </a:r>
          </a:p>
          <a:p>
            <a:pPr algn="ctr" eaLnBrk="1" hangingPunct="1"/>
            <a:endParaRPr lang="en-GB" altLang="en-US" sz="1800">
              <a:solidFill>
                <a:srgbClr val="000066"/>
              </a:solidFill>
            </a:endParaRPr>
          </a:p>
          <a:p>
            <a:pPr algn="ctr" eaLnBrk="1" hangingPunct="1"/>
            <a:r>
              <a:rPr lang="en-GB" altLang="en-US" sz="1800">
                <a:solidFill>
                  <a:srgbClr val="000066"/>
                </a:solidFill>
              </a:rPr>
              <a:t>Symmetry about x =0</a:t>
            </a:r>
          </a:p>
          <a:p>
            <a:pPr algn="ctr" eaLnBrk="1" hangingPunct="1"/>
            <a:r>
              <a:rPr lang="en-GB" altLang="en-US" sz="1800">
                <a:solidFill>
                  <a:srgbClr val="000066"/>
                </a:solidFill>
              </a:rPr>
              <a:t>Vertex at (0,0)</a:t>
            </a:r>
          </a:p>
        </p:txBody>
      </p:sp>
      <p:sp>
        <p:nvSpPr>
          <p:cNvPr id="70661" name="AutoShape 5">
            <a:extLst>
              <a:ext uri="{FF2B5EF4-FFF2-40B4-BE49-F238E27FC236}">
                <a16:creationId xmlns:a16="http://schemas.microsoft.com/office/drawing/2014/main" id="{2B11893E-3A88-4A3F-B0AD-8A90BEA8D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775" y="4076700"/>
            <a:ext cx="3997325" cy="2708275"/>
          </a:xfrm>
          <a:prstGeom prst="cloudCallout">
            <a:avLst>
              <a:gd name="adj1" fmla="val -39199"/>
              <a:gd name="adj2" fmla="val -591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00066"/>
                </a:solidFill>
              </a:rPr>
              <a:t>The bigger the value of </a:t>
            </a:r>
            <a:r>
              <a:rPr lang="en-GB" altLang="en-US" sz="3200">
                <a:solidFill>
                  <a:srgbClr val="000066"/>
                </a:solidFill>
              </a:rPr>
              <a:t>a</a:t>
            </a:r>
            <a:r>
              <a:rPr lang="en-GB" altLang="en-US" sz="1800">
                <a:solidFill>
                  <a:srgbClr val="000066"/>
                </a:solidFill>
              </a:rPr>
              <a:t> the steeper the curve.</a:t>
            </a:r>
          </a:p>
          <a:p>
            <a:pPr algn="ctr" eaLnBrk="1" hangingPunct="1"/>
            <a:endParaRPr lang="en-GB" altLang="en-US" sz="1800">
              <a:solidFill>
                <a:srgbClr val="000066"/>
              </a:solidFill>
            </a:endParaRPr>
          </a:p>
          <a:p>
            <a:pPr algn="ctr" eaLnBrk="1" hangingPunct="1"/>
            <a:r>
              <a:rPr lang="en-GB" altLang="en-US" sz="1800">
                <a:solidFill>
                  <a:srgbClr val="000066"/>
                </a:solidFill>
              </a:rPr>
              <a:t>-x</a:t>
            </a:r>
            <a:r>
              <a:rPr lang="en-GB" altLang="en-US" sz="1800" baseline="30000">
                <a:solidFill>
                  <a:srgbClr val="000066"/>
                </a:solidFill>
              </a:rPr>
              <a:t>2 </a:t>
            </a:r>
            <a:r>
              <a:rPr lang="en-GB" altLang="en-US" sz="1800">
                <a:solidFill>
                  <a:srgbClr val="000066"/>
                </a:solidFill>
              </a:rPr>
              <a:t>flips the curve about x - 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5" descr="scottishflag">
            <a:extLst>
              <a:ext uri="{FF2B5EF4-FFF2-40B4-BE49-F238E27FC236}">
                <a16:creationId xmlns:a16="http://schemas.microsoft.com/office/drawing/2014/main" id="{92256AE8-6057-4C4A-B5D3-DABC849714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6" descr="Office Objects 0572">
            <a:extLst>
              <a:ext uri="{FF2B5EF4-FFF2-40B4-BE49-F238E27FC236}">
                <a16:creationId xmlns:a16="http://schemas.microsoft.com/office/drawing/2014/main" id="{58FD50E9-BA0D-438D-A86F-65A3106D8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7" descr="scottishflag">
            <a:extLst>
              <a:ext uri="{FF2B5EF4-FFF2-40B4-BE49-F238E27FC236}">
                <a16:creationId xmlns:a16="http://schemas.microsoft.com/office/drawing/2014/main" id="{623C3A4B-7110-4E85-8DB7-3339856244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8" name="Rectangle 10">
            <a:extLst>
              <a:ext uri="{FF2B5EF4-FFF2-40B4-BE49-F238E27FC236}">
                <a16:creationId xmlns:a16="http://schemas.microsoft.com/office/drawing/2014/main" id="{ED8BD4BA-D8D6-407F-B2D6-5731612DA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Quadratic Functions</a:t>
            </a:r>
          </a:p>
        </p:txBody>
      </p:sp>
      <p:sp>
        <p:nvSpPr>
          <p:cNvPr id="114694" name="Text Box 11">
            <a:extLst>
              <a:ext uri="{FF2B5EF4-FFF2-40B4-BE49-F238E27FC236}">
                <a16:creationId xmlns:a16="http://schemas.microsoft.com/office/drawing/2014/main" id="{742C5C77-8BB2-4AD3-994E-1328DAF62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1925638"/>
            <a:ext cx="1360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u="sng"/>
              <a:t>Example</a:t>
            </a:r>
          </a:p>
        </p:txBody>
      </p:sp>
      <p:sp>
        <p:nvSpPr>
          <p:cNvPr id="114695" name="Text Box 12">
            <a:extLst>
              <a:ext uri="{FF2B5EF4-FFF2-40B4-BE49-F238E27FC236}">
                <a16:creationId xmlns:a16="http://schemas.microsoft.com/office/drawing/2014/main" id="{2F853684-4EAC-4709-874F-5157DE59D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2420938"/>
            <a:ext cx="73485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The parabola has the form y = ax</a:t>
            </a:r>
            <a:r>
              <a:rPr lang="en-GB" altLang="en-US" baseline="30000"/>
              <a:t>2</a:t>
            </a:r>
            <a:r>
              <a:rPr lang="en-GB" altLang="en-US"/>
              <a:t> graph opposite. </a:t>
            </a:r>
          </a:p>
          <a:p>
            <a:pPr eaLnBrk="1" hangingPunct="1"/>
            <a:r>
              <a:rPr lang="en-GB" altLang="en-US"/>
              <a:t>The point (3,36) lies on the graph.</a:t>
            </a:r>
          </a:p>
          <a:p>
            <a:pPr eaLnBrk="1" hangingPunct="1"/>
            <a:r>
              <a:rPr lang="en-GB" altLang="en-US"/>
              <a:t>Find the equation of the function. </a:t>
            </a:r>
          </a:p>
        </p:txBody>
      </p:sp>
      <p:sp>
        <p:nvSpPr>
          <p:cNvPr id="83981" name="Text Box 13">
            <a:extLst>
              <a:ext uri="{FF2B5EF4-FFF2-40B4-BE49-F238E27FC236}">
                <a16:creationId xmlns:a16="http://schemas.microsoft.com/office/drawing/2014/main" id="{9C3EC44B-07DE-4106-935C-5A777FB7B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225" y="3754438"/>
            <a:ext cx="1347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u="sng">
                <a:solidFill>
                  <a:srgbClr val="FFFF00"/>
                </a:solidFill>
              </a:rPr>
              <a:t>Solution</a:t>
            </a:r>
          </a:p>
        </p:txBody>
      </p:sp>
      <p:sp>
        <p:nvSpPr>
          <p:cNvPr id="83982" name="Text Box 14">
            <a:extLst>
              <a:ext uri="{FF2B5EF4-FFF2-40B4-BE49-F238E27FC236}">
                <a16:creationId xmlns:a16="http://schemas.microsoft.com/office/drawing/2014/main" id="{C82EF42C-AB80-4E12-9CBB-34D40CE01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4033838"/>
            <a:ext cx="145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f(3) = 36</a:t>
            </a:r>
          </a:p>
        </p:txBody>
      </p:sp>
      <p:sp>
        <p:nvSpPr>
          <p:cNvPr id="83983" name="Text Box 15">
            <a:extLst>
              <a:ext uri="{FF2B5EF4-FFF2-40B4-BE49-F238E27FC236}">
                <a16:creationId xmlns:a16="http://schemas.microsoft.com/office/drawing/2014/main" id="{3FFFF945-3699-48DA-8DD9-975624117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4562475"/>
            <a:ext cx="159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36 = a x 9</a:t>
            </a:r>
          </a:p>
        </p:txBody>
      </p:sp>
      <p:sp>
        <p:nvSpPr>
          <p:cNvPr id="83984" name="Text Box 16">
            <a:extLst>
              <a:ext uri="{FF2B5EF4-FFF2-40B4-BE49-F238E27FC236}">
                <a16:creationId xmlns:a16="http://schemas.microsoft.com/office/drawing/2014/main" id="{5C8B7FAA-9FB3-4B7A-9735-1BC062DEF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5091113"/>
            <a:ext cx="160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a = 36 </a:t>
            </a:r>
            <a:r>
              <a:rPr lang="en-US" altLang="en-US">
                <a:solidFill>
                  <a:srgbClr val="FFFF0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÷</a:t>
            </a:r>
            <a:r>
              <a:rPr lang="en-GB" altLang="en-US">
                <a:solidFill>
                  <a:srgbClr val="FFFF00"/>
                </a:solidFill>
              </a:rPr>
              <a:t> 9</a:t>
            </a:r>
          </a:p>
        </p:txBody>
      </p:sp>
      <p:sp>
        <p:nvSpPr>
          <p:cNvPr id="83985" name="Text Box 17">
            <a:extLst>
              <a:ext uri="{FF2B5EF4-FFF2-40B4-BE49-F238E27FC236}">
                <a16:creationId xmlns:a16="http://schemas.microsoft.com/office/drawing/2014/main" id="{87DFA4A7-D23D-436E-8AC6-F2F9A722A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5621338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a = 4</a:t>
            </a:r>
          </a:p>
        </p:txBody>
      </p:sp>
      <p:sp>
        <p:nvSpPr>
          <p:cNvPr id="83986" name="Rectangle 18">
            <a:extLst>
              <a:ext uri="{FF2B5EF4-FFF2-40B4-BE49-F238E27FC236}">
                <a16:creationId xmlns:a16="http://schemas.microsoft.com/office/drawing/2014/main" id="{CE17454A-661C-423A-81C6-A6E25B695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5" y="5803900"/>
            <a:ext cx="1581150" cy="461963"/>
          </a:xfrm>
          <a:prstGeom prst="rect">
            <a:avLst/>
          </a:prstGeom>
          <a:solidFill>
            <a:srgbClr val="B2B2B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f(x) = 4x</a:t>
            </a:r>
            <a:r>
              <a:rPr lang="en-GB" altLang="en-US" baseline="30000">
                <a:solidFill>
                  <a:srgbClr val="080808"/>
                </a:solidFill>
              </a:rPr>
              <a:t>2</a:t>
            </a:r>
            <a:endParaRPr lang="en-GB" altLang="en-US">
              <a:solidFill>
                <a:srgbClr val="080808"/>
              </a:solidFill>
            </a:endParaRPr>
          </a:p>
        </p:txBody>
      </p:sp>
      <p:sp>
        <p:nvSpPr>
          <p:cNvPr id="114702" name="Line 19">
            <a:extLst>
              <a:ext uri="{FF2B5EF4-FFF2-40B4-BE49-F238E27FC236}">
                <a16:creationId xmlns:a16="http://schemas.microsoft.com/office/drawing/2014/main" id="{99C5582F-6F74-4736-8CA1-3CC9DA7411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2600" y="3479800"/>
            <a:ext cx="0" cy="210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3" name="Line 20">
            <a:extLst>
              <a:ext uri="{FF2B5EF4-FFF2-40B4-BE49-F238E27FC236}">
                <a16:creationId xmlns:a16="http://schemas.microsoft.com/office/drawing/2014/main" id="{F51A0488-1188-4501-839A-5A38D8800CD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048500" y="3695700"/>
            <a:ext cx="0" cy="210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4" name="Arc 21">
            <a:extLst>
              <a:ext uri="{FF2B5EF4-FFF2-40B4-BE49-F238E27FC236}">
                <a16:creationId xmlns:a16="http://schemas.microsoft.com/office/drawing/2014/main" id="{CE5BF9C1-7E21-424B-812E-F9F33CAE4822}"/>
              </a:ext>
            </a:extLst>
          </p:cNvPr>
          <p:cNvSpPr>
            <a:spLocks/>
          </p:cNvSpPr>
          <p:nvPr/>
        </p:nvSpPr>
        <p:spPr bwMode="auto">
          <a:xfrm rot="5400000">
            <a:off x="6357938" y="3656012"/>
            <a:ext cx="927100" cy="1228725"/>
          </a:xfrm>
          <a:custGeom>
            <a:avLst/>
            <a:gdLst>
              <a:gd name="T0" fmla="*/ 2147483647 w 21906"/>
              <a:gd name="T1" fmla="*/ 0 h 43200"/>
              <a:gd name="T2" fmla="*/ 0 w 21906"/>
              <a:gd name="T3" fmla="*/ 2147483647 h 43200"/>
              <a:gd name="T4" fmla="*/ 2147483647 w 21906"/>
              <a:gd name="T5" fmla="*/ 2147483647 h 43200"/>
              <a:gd name="T6" fmla="*/ 0 60000 65536"/>
              <a:gd name="T7" fmla="*/ 0 60000 65536"/>
              <a:gd name="T8" fmla="*/ 0 60000 65536"/>
              <a:gd name="T9" fmla="*/ 0 w 21906"/>
              <a:gd name="T10" fmla="*/ 0 h 43200"/>
              <a:gd name="T11" fmla="*/ 21906 w 2190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6" h="43200" fill="none" extrusionOk="0">
                <a:moveTo>
                  <a:pt x="305" y="0"/>
                </a:moveTo>
                <a:cubicBezTo>
                  <a:pt x="12235" y="0"/>
                  <a:pt x="21906" y="9670"/>
                  <a:pt x="21906" y="21600"/>
                </a:cubicBezTo>
                <a:cubicBezTo>
                  <a:pt x="21906" y="33529"/>
                  <a:pt x="12235" y="43200"/>
                  <a:pt x="306" y="43200"/>
                </a:cubicBezTo>
                <a:cubicBezTo>
                  <a:pt x="203" y="43200"/>
                  <a:pt x="101" y="43199"/>
                  <a:pt x="0" y="43197"/>
                </a:cubicBezTo>
              </a:path>
              <a:path w="21906" h="43200" stroke="0" extrusionOk="0">
                <a:moveTo>
                  <a:pt x="305" y="0"/>
                </a:moveTo>
                <a:cubicBezTo>
                  <a:pt x="12235" y="0"/>
                  <a:pt x="21906" y="9670"/>
                  <a:pt x="21906" y="21600"/>
                </a:cubicBezTo>
                <a:cubicBezTo>
                  <a:pt x="21906" y="33529"/>
                  <a:pt x="12235" y="43200"/>
                  <a:pt x="306" y="43200"/>
                </a:cubicBezTo>
                <a:cubicBezTo>
                  <a:pt x="203" y="43200"/>
                  <a:pt x="101" y="43199"/>
                  <a:pt x="0" y="43197"/>
                </a:cubicBezTo>
                <a:lnTo>
                  <a:pt x="306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05" name="Text Box 22">
            <a:extLst>
              <a:ext uri="{FF2B5EF4-FFF2-40B4-BE49-F238E27FC236}">
                <a16:creationId xmlns:a16="http://schemas.microsoft.com/office/drawing/2014/main" id="{02F2C442-5ABB-4401-A972-345078837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825" y="3551238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(3,36)</a:t>
            </a:r>
          </a:p>
        </p:txBody>
      </p:sp>
      <p:sp>
        <p:nvSpPr>
          <p:cNvPr id="114706" name="Oval 23">
            <a:extLst>
              <a:ext uri="{FF2B5EF4-FFF2-40B4-BE49-F238E27FC236}">
                <a16:creationId xmlns:a16="http://schemas.microsoft.com/office/drawing/2014/main" id="{ED2CA92A-1678-409C-B4A0-3CCEC88CB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4025900"/>
            <a:ext cx="114300" cy="127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1" grpId="0"/>
      <p:bldP spid="83982" grpId="0"/>
      <p:bldP spid="83983" grpId="0"/>
      <p:bldP spid="83984" grpId="0"/>
      <p:bldP spid="83985" grpId="0"/>
      <p:bldP spid="8398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7A242B72-5BF8-4771-B215-D60E55D8D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715" name="Text Box 3">
            <a:extLst>
              <a:ext uri="{FF2B5EF4-FFF2-40B4-BE49-F238E27FC236}">
                <a16:creationId xmlns:a16="http://schemas.microsoft.com/office/drawing/2014/main" id="{400B2DF6-85B7-46C3-8326-1DCBA74C1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511425"/>
            <a:ext cx="5195888" cy="230822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Now try N5 TJ </a:t>
            </a: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 Ex 19.4</a:t>
            </a: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 (page 191)</a:t>
            </a:r>
          </a:p>
          <a:p>
            <a:pPr algn="ctr" eaLnBrk="1" hangingPunct="1"/>
            <a:endParaRPr lang="en-GB" altLang="en-US" sz="3600">
              <a:cs typeface="Arial" panose="020B0604020202020204" pitchFamily="34" charset="0"/>
            </a:endParaRPr>
          </a:p>
        </p:txBody>
      </p:sp>
      <p:pic>
        <p:nvPicPr>
          <p:cNvPr id="115716" name="Picture 4" descr="ag00463_">
            <a:extLst>
              <a:ext uri="{FF2B5EF4-FFF2-40B4-BE49-F238E27FC236}">
                <a16:creationId xmlns:a16="http://schemas.microsoft.com/office/drawing/2014/main" id="{EA066C33-060A-44B0-94C0-145A8D2BDB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5" descr="scottishflag">
            <a:extLst>
              <a:ext uri="{FF2B5EF4-FFF2-40B4-BE49-F238E27FC236}">
                <a16:creationId xmlns:a16="http://schemas.microsoft.com/office/drawing/2014/main" id="{EA26ED2C-0756-4D40-A5B2-E368E1E9CB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6" descr="Office Objects 0572">
            <a:extLst>
              <a:ext uri="{FF2B5EF4-FFF2-40B4-BE49-F238E27FC236}">
                <a16:creationId xmlns:a16="http://schemas.microsoft.com/office/drawing/2014/main" id="{FC58B34D-4DC9-456D-8524-913857508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Picture 7" descr="scottishflag">
            <a:extLst>
              <a:ext uri="{FF2B5EF4-FFF2-40B4-BE49-F238E27FC236}">
                <a16:creationId xmlns:a16="http://schemas.microsoft.com/office/drawing/2014/main" id="{49511B27-8459-49F5-B7B4-716FDD7383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10">
            <a:extLst>
              <a:ext uri="{FF2B5EF4-FFF2-40B4-BE49-F238E27FC236}">
                <a16:creationId xmlns:a16="http://schemas.microsoft.com/office/drawing/2014/main" id="{9008A2EE-3101-42E6-A59E-EC7FF51F3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Quadratic Functions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scottishflag">
            <a:extLst>
              <a:ext uri="{FF2B5EF4-FFF2-40B4-BE49-F238E27FC236}">
                <a16:creationId xmlns:a16="http://schemas.microsoft.com/office/drawing/2014/main" id="{AB98A57C-97E3-4424-AE07-D93FEDE2AD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Office Objects 0572">
            <a:extLst>
              <a:ext uri="{FF2B5EF4-FFF2-40B4-BE49-F238E27FC236}">
                <a16:creationId xmlns:a16="http://schemas.microsoft.com/office/drawing/2014/main" id="{1DB932E7-6352-402A-8F7A-BA12CB4DB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scottishflag">
            <a:extLst>
              <a:ext uri="{FF2B5EF4-FFF2-40B4-BE49-F238E27FC236}">
                <a16:creationId xmlns:a16="http://schemas.microsoft.com/office/drawing/2014/main" id="{BC964DAA-314E-45DB-B514-CC0AB50F83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5" name="Rectangle 7">
            <a:extLst>
              <a:ext uri="{FF2B5EF4-FFF2-40B4-BE49-F238E27FC236}">
                <a16:creationId xmlns:a16="http://schemas.microsoft.com/office/drawing/2014/main" id="{D04F4F23-C432-441E-833E-D4D47BA95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Starter</a:t>
            </a:r>
          </a:p>
        </p:txBody>
      </p:sp>
      <p:sp>
        <p:nvSpPr>
          <p:cNvPr id="6151" name="Text Box 8">
            <a:extLst>
              <a:ext uri="{FF2B5EF4-FFF2-40B4-BE49-F238E27FC236}">
                <a16:creationId xmlns:a16="http://schemas.microsoft.com/office/drawing/2014/main" id="{7B158338-9F55-4184-9C82-14A96C6C8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1925638"/>
            <a:ext cx="675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Q1. Write down the equation of the quadratic.</a:t>
            </a:r>
          </a:p>
        </p:txBody>
      </p:sp>
      <p:sp>
        <p:nvSpPr>
          <p:cNvPr id="94218" name="Text Box 10">
            <a:extLst>
              <a:ext uri="{FF2B5EF4-FFF2-40B4-BE49-F238E27FC236}">
                <a16:creationId xmlns:a16="http://schemas.microsoft.com/office/drawing/2014/main" id="{6E690580-EFFD-45DE-BF86-5BAC5D66A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225" y="3025775"/>
            <a:ext cx="1347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u="sng">
                <a:solidFill>
                  <a:srgbClr val="FFFF00"/>
                </a:solidFill>
              </a:rPr>
              <a:t>Solution</a:t>
            </a:r>
          </a:p>
        </p:txBody>
      </p:sp>
      <p:sp>
        <p:nvSpPr>
          <p:cNvPr id="94219" name="Text Box 11">
            <a:extLst>
              <a:ext uri="{FF2B5EF4-FFF2-40B4-BE49-F238E27FC236}">
                <a16:creationId xmlns:a16="http://schemas.microsoft.com/office/drawing/2014/main" id="{F8DADA21-504F-4F6C-81D4-119180A5B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3305175"/>
            <a:ext cx="1592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f(2) = 100</a:t>
            </a:r>
          </a:p>
        </p:txBody>
      </p:sp>
      <p:sp>
        <p:nvSpPr>
          <p:cNvPr id="94220" name="Text Box 12">
            <a:extLst>
              <a:ext uri="{FF2B5EF4-FFF2-40B4-BE49-F238E27FC236}">
                <a16:creationId xmlns:a16="http://schemas.microsoft.com/office/drawing/2014/main" id="{C0572725-22B5-46B4-916D-7882BECE8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3833813"/>
            <a:ext cx="173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100 = a </a:t>
            </a:r>
            <a:r>
              <a:rPr lang="en-GB" altLang="en-US" sz="1800"/>
              <a:t>x</a:t>
            </a:r>
            <a:r>
              <a:rPr lang="en-GB" altLang="en-US">
                <a:solidFill>
                  <a:srgbClr val="FFFF00"/>
                </a:solidFill>
              </a:rPr>
              <a:t> 4</a:t>
            </a:r>
          </a:p>
        </p:txBody>
      </p:sp>
      <p:sp>
        <p:nvSpPr>
          <p:cNvPr id="94221" name="Text Box 13">
            <a:extLst>
              <a:ext uri="{FF2B5EF4-FFF2-40B4-BE49-F238E27FC236}">
                <a16:creationId xmlns:a16="http://schemas.microsoft.com/office/drawing/2014/main" id="{ED9B4CE1-9586-41E6-A5B4-FD2255BAC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4362450"/>
            <a:ext cx="174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a = 100 </a:t>
            </a:r>
            <a:r>
              <a:rPr lang="en-US" altLang="en-US">
                <a:solidFill>
                  <a:srgbClr val="FFFF0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÷</a:t>
            </a:r>
            <a:r>
              <a:rPr lang="en-GB" altLang="en-US">
                <a:solidFill>
                  <a:srgbClr val="FFFF00"/>
                </a:solidFill>
              </a:rPr>
              <a:t> 4</a:t>
            </a:r>
          </a:p>
        </p:txBody>
      </p:sp>
      <p:sp>
        <p:nvSpPr>
          <p:cNvPr id="94222" name="Text Box 14">
            <a:extLst>
              <a:ext uri="{FF2B5EF4-FFF2-40B4-BE49-F238E27FC236}">
                <a16:creationId xmlns:a16="http://schemas.microsoft.com/office/drawing/2014/main" id="{CD7EA48B-933F-4EA7-99A0-1B0B244A3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4892675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a = 25</a:t>
            </a:r>
          </a:p>
        </p:txBody>
      </p:sp>
      <p:sp>
        <p:nvSpPr>
          <p:cNvPr id="94223" name="Rectangle 15">
            <a:extLst>
              <a:ext uri="{FF2B5EF4-FFF2-40B4-BE49-F238E27FC236}">
                <a16:creationId xmlns:a16="http://schemas.microsoft.com/office/drawing/2014/main" id="{93AAF4D1-0329-40FA-8DF7-5C4F8CA5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5" y="5075238"/>
            <a:ext cx="1768475" cy="461962"/>
          </a:xfrm>
          <a:prstGeom prst="rect">
            <a:avLst/>
          </a:prstGeom>
          <a:solidFill>
            <a:srgbClr val="B2B2B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f(x) = 25x</a:t>
            </a:r>
            <a:r>
              <a:rPr lang="en-GB" altLang="en-US" baseline="30000">
                <a:solidFill>
                  <a:srgbClr val="080808"/>
                </a:solidFill>
              </a:rPr>
              <a:t>2</a:t>
            </a:r>
            <a:endParaRPr lang="en-GB" altLang="en-US">
              <a:solidFill>
                <a:srgbClr val="080808"/>
              </a:solidFill>
            </a:endParaRPr>
          </a:p>
        </p:txBody>
      </p:sp>
      <p:sp>
        <p:nvSpPr>
          <p:cNvPr id="6158" name="Line 16">
            <a:extLst>
              <a:ext uri="{FF2B5EF4-FFF2-40B4-BE49-F238E27FC236}">
                <a16:creationId xmlns:a16="http://schemas.microsoft.com/office/drawing/2014/main" id="{B05C082B-0D1B-4A40-8019-A2485F9C5C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2600" y="2751138"/>
            <a:ext cx="0" cy="210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Line 17">
            <a:extLst>
              <a:ext uri="{FF2B5EF4-FFF2-40B4-BE49-F238E27FC236}">
                <a16:creationId xmlns:a16="http://schemas.microsoft.com/office/drawing/2014/main" id="{295D18FD-6139-42BA-9446-E85DA62C52A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048500" y="2967038"/>
            <a:ext cx="0" cy="210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Arc 18">
            <a:extLst>
              <a:ext uri="{FF2B5EF4-FFF2-40B4-BE49-F238E27FC236}">
                <a16:creationId xmlns:a16="http://schemas.microsoft.com/office/drawing/2014/main" id="{03064815-C6FB-4A3D-A05C-D2C2AEF637B1}"/>
              </a:ext>
            </a:extLst>
          </p:cNvPr>
          <p:cNvSpPr>
            <a:spLocks/>
          </p:cNvSpPr>
          <p:nvPr/>
        </p:nvSpPr>
        <p:spPr bwMode="auto">
          <a:xfrm rot="5400000">
            <a:off x="6357938" y="2927350"/>
            <a:ext cx="927100" cy="1228725"/>
          </a:xfrm>
          <a:custGeom>
            <a:avLst/>
            <a:gdLst>
              <a:gd name="T0" fmla="*/ 2147483647 w 21906"/>
              <a:gd name="T1" fmla="*/ 0 h 43200"/>
              <a:gd name="T2" fmla="*/ 0 w 21906"/>
              <a:gd name="T3" fmla="*/ 2147483647 h 43200"/>
              <a:gd name="T4" fmla="*/ 2147483647 w 21906"/>
              <a:gd name="T5" fmla="*/ 2147483647 h 43200"/>
              <a:gd name="T6" fmla="*/ 0 60000 65536"/>
              <a:gd name="T7" fmla="*/ 0 60000 65536"/>
              <a:gd name="T8" fmla="*/ 0 60000 65536"/>
              <a:gd name="T9" fmla="*/ 0 w 21906"/>
              <a:gd name="T10" fmla="*/ 0 h 43200"/>
              <a:gd name="T11" fmla="*/ 21906 w 2190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6" h="43200" fill="none" extrusionOk="0">
                <a:moveTo>
                  <a:pt x="305" y="0"/>
                </a:moveTo>
                <a:cubicBezTo>
                  <a:pt x="12235" y="0"/>
                  <a:pt x="21906" y="9670"/>
                  <a:pt x="21906" y="21600"/>
                </a:cubicBezTo>
                <a:cubicBezTo>
                  <a:pt x="21906" y="33529"/>
                  <a:pt x="12235" y="43200"/>
                  <a:pt x="306" y="43200"/>
                </a:cubicBezTo>
                <a:cubicBezTo>
                  <a:pt x="203" y="43200"/>
                  <a:pt x="101" y="43199"/>
                  <a:pt x="0" y="43197"/>
                </a:cubicBezTo>
              </a:path>
              <a:path w="21906" h="43200" stroke="0" extrusionOk="0">
                <a:moveTo>
                  <a:pt x="305" y="0"/>
                </a:moveTo>
                <a:cubicBezTo>
                  <a:pt x="12235" y="0"/>
                  <a:pt x="21906" y="9670"/>
                  <a:pt x="21906" y="21600"/>
                </a:cubicBezTo>
                <a:cubicBezTo>
                  <a:pt x="21906" y="33529"/>
                  <a:pt x="12235" y="43200"/>
                  <a:pt x="306" y="43200"/>
                </a:cubicBezTo>
                <a:cubicBezTo>
                  <a:pt x="203" y="43200"/>
                  <a:pt x="101" y="43199"/>
                  <a:pt x="0" y="43197"/>
                </a:cubicBezTo>
                <a:lnTo>
                  <a:pt x="306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1" name="Text Box 19">
            <a:extLst>
              <a:ext uri="{FF2B5EF4-FFF2-40B4-BE49-F238E27FC236}">
                <a16:creationId xmlns:a16="http://schemas.microsoft.com/office/drawing/2014/main" id="{79D7BFC4-CF25-484D-A85E-27E7614C9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825" y="2822575"/>
            <a:ext cx="118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(2,100)</a:t>
            </a:r>
          </a:p>
        </p:txBody>
      </p:sp>
      <p:sp>
        <p:nvSpPr>
          <p:cNvPr id="6162" name="Oval 20">
            <a:extLst>
              <a:ext uri="{FF2B5EF4-FFF2-40B4-BE49-F238E27FC236}">
                <a16:creationId xmlns:a16="http://schemas.microsoft.com/office/drawing/2014/main" id="{682D2B75-26E1-4E24-B6A6-5F8EA2DE5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3297238"/>
            <a:ext cx="114300" cy="127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146" name="Object 21">
            <a:extLst>
              <a:ext uri="{FF2B5EF4-FFF2-40B4-BE49-F238E27FC236}">
                <a16:creationId xmlns:a16="http://schemas.microsoft.com/office/drawing/2014/main" id="{B6642343-7DF5-4691-B690-80EBAD7232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2375" y="5762625"/>
          <a:ext cx="45418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31760" imgH="317160" progId="Equation.DSMT4">
                  <p:embed/>
                </p:oleObj>
              </mc:Choice>
              <mc:Fallback>
                <p:oleObj name="Equation" r:id="rId4" imgW="2831760" imgH="3171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5762625"/>
                        <a:ext cx="454183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30" name="Text Box 22">
            <a:extLst>
              <a:ext uri="{FF2B5EF4-FFF2-40B4-BE49-F238E27FC236}">
                <a16:creationId xmlns:a16="http://schemas.microsoft.com/office/drawing/2014/main" id="{ECA91CF7-B96F-4C22-BA76-53130AFA9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5819775"/>
            <a:ext cx="161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(x-4)(x-3)</a:t>
            </a:r>
          </a:p>
        </p:txBody>
      </p:sp>
      <p:sp>
        <p:nvSpPr>
          <p:cNvPr id="6164" name="Rectangle 15">
            <a:extLst>
              <a:ext uri="{FF2B5EF4-FFF2-40B4-BE49-F238E27FC236}">
                <a16:creationId xmlns:a16="http://schemas.microsoft.com/office/drawing/2014/main" id="{845700F8-236C-4AB9-BC50-D0FA7BAC6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2470150"/>
            <a:ext cx="1549400" cy="461963"/>
          </a:xfrm>
          <a:prstGeom prst="rect">
            <a:avLst/>
          </a:prstGeom>
          <a:solidFill>
            <a:srgbClr val="B2B2B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f(x) = ax</a:t>
            </a:r>
            <a:r>
              <a:rPr lang="en-GB" altLang="en-US" baseline="30000">
                <a:solidFill>
                  <a:srgbClr val="080808"/>
                </a:solidFill>
              </a:rPr>
              <a:t>2</a:t>
            </a:r>
            <a:endParaRPr lang="en-GB" altLang="en-US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8" grpId="0"/>
      <p:bldP spid="94219" grpId="0"/>
      <p:bldP spid="94220" grpId="0"/>
      <p:bldP spid="94221" grpId="0"/>
      <p:bldP spid="94222" grpId="0"/>
      <p:bldP spid="94223" grpId="0" animBg="1"/>
      <p:bldP spid="942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9">
            <a:extLst>
              <a:ext uri="{FF2B5EF4-FFF2-40B4-BE49-F238E27FC236}">
                <a16:creationId xmlns:a16="http://schemas.microsoft.com/office/drawing/2014/main" id="{79354AF6-C3FD-4CBE-8A19-F777174CCE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pic>
        <p:nvPicPr>
          <p:cNvPr id="116739" name="Picture 2" descr="Office Objects 0572">
            <a:extLst>
              <a:ext uri="{FF2B5EF4-FFF2-40B4-BE49-F238E27FC236}">
                <a16:creationId xmlns:a16="http://schemas.microsoft.com/office/drawing/2014/main" id="{40BED461-1F97-41F5-93CE-0FE1D8F2B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3">
            <a:extLst>
              <a:ext uri="{FF2B5EF4-FFF2-40B4-BE49-F238E27FC236}">
                <a16:creationId xmlns:a16="http://schemas.microsoft.com/office/drawing/2014/main" id="{9585109F-C758-4DAC-9571-4D85066A2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id="{F85F58E1-3A6D-4B89-9E14-ADEED8445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22885" name="Text Box 5">
            <a:extLst>
              <a:ext uri="{FF2B5EF4-FFF2-40B4-BE49-F238E27FC236}">
                <a16:creationId xmlns:a16="http://schemas.microsoft.com/office/drawing/2014/main" id="{D59E6767-6C93-4FAC-A7C4-4E56174CE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38338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To be able to solve quadratic equations using quadratic formula.</a:t>
            </a:r>
            <a:endParaRPr lang="en-GB" sz="36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16743" name="Line 6">
            <a:extLst>
              <a:ext uri="{FF2B5EF4-FFF2-40B4-BE49-F238E27FC236}">
                <a16:creationId xmlns:a16="http://schemas.microsoft.com/office/drawing/2014/main" id="{36EEA972-EE5A-43A4-A319-A85DFAA0D4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Rectangle 7">
            <a:extLst>
              <a:ext uri="{FF2B5EF4-FFF2-40B4-BE49-F238E27FC236}">
                <a16:creationId xmlns:a16="http://schemas.microsoft.com/office/drawing/2014/main" id="{213372A0-6732-4076-9193-EDECCEED2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1800">
                <a:solidFill>
                  <a:srgbClr val="FFFF00"/>
                </a:solidFill>
                <a:cs typeface="Arial" panose="020B0604020202020204" pitchFamily="34" charset="0"/>
              </a:rPr>
              <a:t>To explain how to find the roots (solve) quadratic equations by use quadratic formula.</a:t>
            </a:r>
          </a:p>
        </p:txBody>
      </p:sp>
      <p:pic>
        <p:nvPicPr>
          <p:cNvPr id="116745" name="Picture 8" descr="scottishflag">
            <a:extLst>
              <a:ext uri="{FF2B5EF4-FFF2-40B4-BE49-F238E27FC236}">
                <a16:creationId xmlns:a16="http://schemas.microsoft.com/office/drawing/2014/main" id="{2748D1EA-BE6A-4EEC-BCA0-2E62339285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3BA587-EF6E-45D1-889E-D471F617B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Quadratic Formula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CBE392EF-1ACB-49F5-B068-1D8F08BC756B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549275"/>
            <a:ext cx="7086600" cy="711200"/>
          </a:xfrm>
        </p:spPr>
        <p:txBody>
          <a:bodyPr/>
          <a:lstStyle/>
          <a:p>
            <a:pPr algn="ctr"/>
            <a:r>
              <a:rPr lang="en-GB" altLang="en-US" sz="3200" b="0">
                <a:effectLst/>
              </a:rPr>
              <a:t>Completing the Square</a:t>
            </a:r>
          </a:p>
        </p:txBody>
      </p:sp>
      <p:sp>
        <p:nvSpPr>
          <p:cNvPr id="87043" name="TextBox 2">
            <a:extLst>
              <a:ext uri="{FF2B5EF4-FFF2-40B4-BE49-F238E27FC236}">
                <a16:creationId xmlns:a16="http://schemas.microsoft.com/office/drawing/2014/main" id="{1C903B6B-93E9-47DF-A01C-A713EB28E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2058988"/>
            <a:ext cx="78882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This is a method for changing the format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of a quadratic equation of the form </a:t>
            </a:r>
            <a:r>
              <a:rPr lang="en-GB" altLang="en-US"/>
              <a:t>f(x) = ax</a:t>
            </a:r>
            <a:r>
              <a:rPr lang="en-GB" altLang="en-US" baseline="30000"/>
              <a:t>2</a:t>
            </a:r>
            <a:r>
              <a:rPr lang="en-GB" altLang="en-US"/>
              <a:t> + bx +c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so we can easily sketch or read off key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D47F2-8BD6-4229-887A-B84EF408E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943350"/>
            <a:ext cx="6937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Completing the square format looks like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BE080-0B72-4611-A134-A4D218291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4781550"/>
            <a:ext cx="3290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f(x) = </a:t>
            </a:r>
            <a:r>
              <a:rPr lang="en-GB" altLang="en-US" sz="2800">
                <a:solidFill>
                  <a:srgbClr val="FFFFFF"/>
                </a:solidFill>
              </a:rPr>
              <a:t>a</a:t>
            </a:r>
            <a:r>
              <a:rPr lang="en-GB" altLang="en-US" sz="2800">
                <a:solidFill>
                  <a:srgbClr val="FFFF00"/>
                </a:solidFill>
              </a:rPr>
              <a:t>(x + </a:t>
            </a:r>
            <a:r>
              <a:rPr lang="en-GB" altLang="en-US" sz="2800">
                <a:solidFill>
                  <a:srgbClr val="FF66FF"/>
                </a:solidFill>
              </a:rPr>
              <a:t>b</a:t>
            </a:r>
            <a:r>
              <a:rPr lang="en-GB" altLang="en-US" sz="2800">
                <a:solidFill>
                  <a:srgbClr val="FFFF00"/>
                </a:solidFill>
              </a:rPr>
              <a:t>)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+ </a:t>
            </a:r>
            <a:r>
              <a:rPr lang="en-GB" altLang="en-US" sz="2800">
                <a:solidFill>
                  <a:srgbClr val="00FFFF"/>
                </a:solidFill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930C4-D893-46D4-A39A-F5AEF721B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5619750"/>
            <a:ext cx="7713663" cy="1016000"/>
          </a:xfrm>
          <a:prstGeom prst="rect">
            <a:avLst/>
          </a:prstGeom>
          <a:solidFill>
            <a:srgbClr val="0000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FF"/>
                </a:solidFill>
              </a:rPr>
              <a:t>Warning ! The a,b and c values are different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FFFF"/>
                </a:solidFill>
              </a:rPr>
              <a:t>from the a ,b and c in the general quadratic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D0896AB5-A482-45A4-8C3C-7D409F465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pic>
        <p:nvPicPr>
          <p:cNvPr id="7172" name="Picture 2" descr="scottishflag">
            <a:extLst>
              <a:ext uri="{FF2B5EF4-FFF2-40B4-BE49-F238E27FC236}">
                <a16:creationId xmlns:a16="http://schemas.microsoft.com/office/drawing/2014/main" id="{80342BE0-6C97-4B03-8E18-8424B1FE76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Office Objects 0572">
            <a:extLst>
              <a:ext uri="{FF2B5EF4-FFF2-40B4-BE49-F238E27FC236}">
                <a16:creationId xmlns:a16="http://schemas.microsoft.com/office/drawing/2014/main" id="{23C65FA4-1E44-4A46-998A-64B4717DD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scottishflag">
            <a:extLst>
              <a:ext uri="{FF2B5EF4-FFF2-40B4-BE49-F238E27FC236}">
                <a16:creationId xmlns:a16="http://schemas.microsoft.com/office/drawing/2014/main" id="{D0DE5902-E28A-45E7-9847-644CAE37E8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>
            <a:extLst>
              <a:ext uri="{FF2B5EF4-FFF2-40B4-BE49-F238E27FC236}">
                <a16:creationId xmlns:a16="http://schemas.microsoft.com/office/drawing/2014/main" id="{E2321236-CEE2-42D2-98D7-9FB16F800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0" y="2320925"/>
            <a:ext cx="75342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</a:rPr>
              <a:t>When we cannot factorise or solve graphically </a:t>
            </a:r>
          </a:p>
          <a:p>
            <a:pPr algn="ctr" eaLnBrk="1" hangingPunct="1"/>
            <a:r>
              <a:rPr lang="en-GB" altLang="en-US">
                <a:solidFill>
                  <a:srgbClr val="FFFFFF"/>
                </a:solidFill>
              </a:rPr>
              <a:t>quadratic equations we need to use the </a:t>
            </a:r>
          </a:p>
          <a:p>
            <a:pPr algn="ctr" eaLnBrk="1" hangingPunct="1"/>
            <a:r>
              <a:rPr lang="en-GB" altLang="en-US" sz="3600">
                <a:solidFill>
                  <a:srgbClr val="FFFF00"/>
                </a:solidFill>
              </a:rPr>
              <a:t>quadratic formula.</a:t>
            </a:r>
          </a:p>
        </p:txBody>
      </p:sp>
      <p:graphicFrame>
        <p:nvGraphicFramePr>
          <p:cNvPr id="123916" name="Object 12">
            <a:extLst>
              <a:ext uri="{FF2B5EF4-FFF2-40B4-BE49-F238E27FC236}">
                <a16:creationId xmlns:a16="http://schemas.microsoft.com/office/drawing/2014/main" id="{966083A0-AD32-46FA-87B3-3C0A35793B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1125" y="4802188"/>
          <a:ext cx="4297363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28720" imgH="825480" progId="Equation.DSMT4">
                  <p:embed/>
                </p:oleObj>
              </mc:Choice>
              <mc:Fallback>
                <p:oleObj name="Equation" r:id="rId4" imgW="2628720" imgH="825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4802188"/>
                        <a:ext cx="4297363" cy="1349375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 w="5715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13">
            <a:extLst>
              <a:ext uri="{FF2B5EF4-FFF2-40B4-BE49-F238E27FC236}">
                <a16:creationId xmlns:a16="http://schemas.microsoft.com/office/drawing/2014/main" id="{4B74C099-5B51-4873-B505-7BDF8B3A1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3821113"/>
            <a:ext cx="2365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FF"/>
                </a:solidFill>
              </a:rPr>
              <a:t>a</a:t>
            </a:r>
            <a:r>
              <a:rPr lang="en-GB" altLang="en-US" sz="3200">
                <a:solidFill>
                  <a:srgbClr val="FFFF00"/>
                </a:solidFill>
              </a:rPr>
              <a:t>x</a:t>
            </a:r>
            <a:r>
              <a:rPr lang="en-GB" altLang="en-US" sz="3200" baseline="30000">
                <a:solidFill>
                  <a:srgbClr val="FFFF00"/>
                </a:solidFill>
              </a:rPr>
              <a:t>2</a:t>
            </a:r>
            <a:r>
              <a:rPr lang="en-GB" altLang="en-US" sz="3200">
                <a:solidFill>
                  <a:srgbClr val="FFFFFF"/>
                </a:solidFill>
              </a:rPr>
              <a:t> + b</a:t>
            </a:r>
            <a:r>
              <a:rPr lang="en-GB" altLang="en-US" sz="3200">
                <a:solidFill>
                  <a:srgbClr val="FFFF00"/>
                </a:solidFill>
              </a:rPr>
              <a:t>x</a:t>
            </a:r>
            <a:r>
              <a:rPr lang="en-GB" altLang="en-US" sz="3200">
                <a:solidFill>
                  <a:srgbClr val="FFFFFF"/>
                </a:solidFill>
              </a:rPr>
              <a:t> + c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5E92F6F4-6A09-47CD-AA48-111750CC4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Quadratic Formula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C3B6BAAD-B1EC-4D91-BBC4-B285C1714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pic>
        <p:nvPicPr>
          <p:cNvPr id="8197" name="Picture 2" descr="scottishflag">
            <a:extLst>
              <a:ext uri="{FF2B5EF4-FFF2-40B4-BE49-F238E27FC236}">
                <a16:creationId xmlns:a16="http://schemas.microsoft.com/office/drawing/2014/main" id="{AF4E56FD-73FA-4E58-8063-548C2DABED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 descr="Office Objects 0572">
            <a:extLst>
              <a:ext uri="{FF2B5EF4-FFF2-40B4-BE49-F238E27FC236}">
                <a16:creationId xmlns:a16="http://schemas.microsoft.com/office/drawing/2014/main" id="{70A001FD-0006-4224-9658-C8026014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 descr="scottishflag">
            <a:extLst>
              <a:ext uri="{FF2B5EF4-FFF2-40B4-BE49-F238E27FC236}">
                <a16:creationId xmlns:a16="http://schemas.microsoft.com/office/drawing/2014/main" id="{D41599FD-7509-4AE3-B38C-A26D35E0DF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7">
            <a:extLst>
              <a:ext uri="{FF2B5EF4-FFF2-40B4-BE49-F238E27FC236}">
                <a16:creationId xmlns:a16="http://schemas.microsoft.com/office/drawing/2014/main" id="{10F99759-246B-4B95-86E6-E29B5A66F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1914525"/>
            <a:ext cx="753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</a:rPr>
              <a:t>Example : Solve </a:t>
            </a:r>
            <a:r>
              <a:rPr lang="en-GB" altLang="en-US">
                <a:solidFill>
                  <a:srgbClr val="FFFF00"/>
                </a:solidFill>
              </a:rPr>
              <a:t>x</a:t>
            </a:r>
            <a:r>
              <a:rPr lang="en-GB" altLang="en-US" baseline="30000">
                <a:solidFill>
                  <a:srgbClr val="FFFF00"/>
                </a:solidFill>
              </a:rPr>
              <a:t>2</a:t>
            </a:r>
            <a:r>
              <a:rPr lang="en-GB" altLang="en-US">
                <a:solidFill>
                  <a:srgbClr val="FFFFFF"/>
                </a:solidFill>
              </a:rPr>
              <a:t> + 3</a:t>
            </a:r>
            <a:r>
              <a:rPr lang="en-GB" altLang="en-US">
                <a:solidFill>
                  <a:srgbClr val="FFFF00"/>
                </a:solidFill>
              </a:rPr>
              <a:t>x</a:t>
            </a:r>
            <a:r>
              <a:rPr lang="en-GB" altLang="en-US">
                <a:solidFill>
                  <a:srgbClr val="FFFFFF"/>
                </a:solidFill>
              </a:rPr>
              <a:t> – 3 = 0  to 1 d.p.</a:t>
            </a:r>
            <a:endParaRPr lang="en-GB" altLang="en-US" sz="3600">
              <a:solidFill>
                <a:srgbClr val="FFFF00"/>
              </a:solidFill>
            </a:endParaRPr>
          </a:p>
        </p:txBody>
      </p:sp>
      <p:graphicFrame>
        <p:nvGraphicFramePr>
          <p:cNvPr id="129033" name="Object 9">
            <a:extLst>
              <a:ext uri="{FF2B5EF4-FFF2-40B4-BE49-F238E27FC236}">
                <a16:creationId xmlns:a16="http://schemas.microsoft.com/office/drawing/2014/main" id="{E1C66265-6420-4EC1-9496-486315890F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9813" y="4714875"/>
          <a:ext cx="5024437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57600" imgH="888840" progId="Equation.DSMT4">
                  <p:embed/>
                </p:oleObj>
              </mc:Choice>
              <mc:Fallback>
                <p:oleObj name="Equation" r:id="rId4" imgW="3657600" imgH="8888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4714875"/>
                        <a:ext cx="5024437" cy="1220788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 w="5715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10">
            <a:extLst>
              <a:ext uri="{FF2B5EF4-FFF2-40B4-BE49-F238E27FC236}">
                <a16:creationId xmlns:a16="http://schemas.microsoft.com/office/drawing/2014/main" id="{8545ED0D-CE88-4952-A4AE-AE17D3238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2878138"/>
            <a:ext cx="2365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FF"/>
                </a:solidFill>
              </a:rPr>
              <a:t>a</a:t>
            </a:r>
            <a:r>
              <a:rPr lang="en-GB" altLang="en-US" sz="3200">
                <a:solidFill>
                  <a:srgbClr val="FFFF00"/>
                </a:solidFill>
              </a:rPr>
              <a:t>x</a:t>
            </a:r>
            <a:r>
              <a:rPr lang="en-GB" altLang="en-US" sz="3200" baseline="30000">
                <a:solidFill>
                  <a:srgbClr val="FFFF00"/>
                </a:solidFill>
              </a:rPr>
              <a:t>2</a:t>
            </a:r>
            <a:r>
              <a:rPr lang="en-GB" altLang="en-US" sz="3200">
                <a:solidFill>
                  <a:srgbClr val="FFFFFF"/>
                </a:solidFill>
              </a:rPr>
              <a:t> + b</a:t>
            </a:r>
            <a:r>
              <a:rPr lang="en-GB" altLang="en-US" sz="3200">
                <a:solidFill>
                  <a:srgbClr val="FFFF00"/>
                </a:solidFill>
              </a:rPr>
              <a:t>x</a:t>
            </a:r>
            <a:r>
              <a:rPr lang="en-GB" altLang="en-US" sz="3200">
                <a:solidFill>
                  <a:srgbClr val="FFFFFF"/>
                </a:solidFill>
              </a:rPr>
              <a:t> + c</a:t>
            </a:r>
          </a:p>
        </p:txBody>
      </p:sp>
      <p:sp>
        <p:nvSpPr>
          <p:cNvPr id="129035" name="Line 11">
            <a:extLst>
              <a:ext uri="{FF2B5EF4-FFF2-40B4-BE49-F238E27FC236}">
                <a16:creationId xmlns:a16="http://schemas.microsoft.com/office/drawing/2014/main" id="{F6E036E1-0F0C-4839-9687-8FC67C5E0E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3663" y="3378200"/>
            <a:ext cx="0" cy="392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6" name="Line 12">
            <a:extLst>
              <a:ext uri="{FF2B5EF4-FFF2-40B4-BE49-F238E27FC236}">
                <a16:creationId xmlns:a16="http://schemas.microsoft.com/office/drawing/2014/main" id="{FA3FA431-3A42-4CFE-AFCD-E3AF942D6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8238" y="3378200"/>
            <a:ext cx="0" cy="392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7" name="Line 13">
            <a:extLst>
              <a:ext uri="{FF2B5EF4-FFF2-40B4-BE49-F238E27FC236}">
                <a16:creationId xmlns:a16="http://schemas.microsoft.com/office/drawing/2014/main" id="{ED0A5A9B-53A3-4B04-9A44-0610CDB2F2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5338" y="3378200"/>
            <a:ext cx="0" cy="392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8" name="Text Box 14">
            <a:extLst>
              <a:ext uri="{FF2B5EF4-FFF2-40B4-BE49-F238E27FC236}">
                <a16:creationId xmlns:a16="http://schemas.microsoft.com/office/drawing/2014/main" id="{799D4D17-C2C0-49E8-8025-CB0C3B8F5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3" y="375285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29039" name="Text Box 15">
            <a:extLst>
              <a:ext uri="{FF2B5EF4-FFF2-40B4-BE49-F238E27FC236}">
                <a16:creationId xmlns:a16="http://schemas.microsoft.com/office/drawing/2014/main" id="{1CB9B44E-8BAE-4582-B353-1D07BBFAD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375285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29040" name="Text Box 16">
            <a:extLst>
              <a:ext uri="{FF2B5EF4-FFF2-40B4-BE49-F238E27FC236}">
                <a16:creationId xmlns:a16="http://schemas.microsoft.com/office/drawing/2014/main" id="{DA4093A5-9211-4FE7-8F1D-236AF65F0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3752850"/>
            <a:ext cx="49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-3</a:t>
            </a:r>
          </a:p>
        </p:txBody>
      </p:sp>
      <p:graphicFrame>
        <p:nvGraphicFramePr>
          <p:cNvPr id="129041" name="Object 17">
            <a:extLst>
              <a:ext uri="{FF2B5EF4-FFF2-40B4-BE49-F238E27FC236}">
                <a16:creationId xmlns:a16="http://schemas.microsoft.com/office/drawing/2014/main" id="{B042C43E-53F6-4347-BB77-6248D61054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96063" y="4711700"/>
          <a:ext cx="2373312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280" imgH="787320" progId="Equation.DSMT4">
                  <p:embed/>
                </p:oleObj>
              </mc:Choice>
              <mc:Fallback>
                <p:oleObj name="Equation" r:id="rId6" imgW="1511280" imgH="7873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4711700"/>
                        <a:ext cx="2373312" cy="1233488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 w="5715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0">
            <a:extLst>
              <a:ext uri="{FF2B5EF4-FFF2-40B4-BE49-F238E27FC236}">
                <a16:creationId xmlns:a16="http://schemas.microsoft.com/office/drawing/2014/main" id="{1D1A97F1-D709-4EA0-9ED3-61793C675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Quadratic Formula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8" grpId="0"/>
      <p:bldP spid="129039" grpId="0"/>
      <p:bldP spid="12904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2C98F76-7872-4C97-A1AC-2B794F62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pic>
        <p:nvPicPr>
          <p:cNvPr id="9221" name="Picture 2" descr="scottishflag">
            <a:extLst>
              <a:ext uri="{FF2B5EF4-FFF2-40B4-BE49-F238E27FC236}">
                <a16:creationId xmlns:a16="http://schemas.microsoft.com/office/drawing/2014/main" id="{42ABFBD0-6F98-47A9-95C6-7C1B63115D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Office Objects 0572">
            <a:extLst>
              <a:ext uri="{FF2B5EF4-FFF2-40B4-BE49-F238E27FC236}">
                <a16:creationId xmlns:a16="http://schemas.microsoft.com/office/drawing/2014/main" id="{85DAF2D0-C2E9-48A5-B2A7-4D4D9EF67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scottishflag">
            <a:extLst>
              <a:ext uri="{FF2B5EF4-FFF2-40B4-BE49-F238E27FC236}">
                <a16:creationId xmlns:a16="http://schemas.microsoft.com/office/drawing/2014/main" id="{B68073DB-5D6B-4FC9-88F6-8A7ED9BB69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8" name="Object 9">
            <a:extLst>
              <a:ext uri="{FF2B5EF4-FFF2-40B4-BE49-F238E27FC236}">
                <a16:creationId xmlns:a16="http://schemas.microsoft.com/office/drawing/2014/main" id="{E5E9E151-A75A-4615-8854-86DB3C5C51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7038" y="2419350"/>
          <a:ext cx="24606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787320" progId="Equation.DSMT4">
                  <p:embed/>
                </p:oleObj>
              </mc:Choice>
              <mc:Fallback>
                <p:oleObj name="Equation" r:id="rId4" imgW="1790640" imgH="7873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419350"/>
                        <a:ext cx="2460625" cy="1081088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 w="5715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8">
            <a:extLst>
              <a:ext uri="{FF2B5EF4-FFF2-40B4-BE49-F238E27FC236}">
                <a16:creationId xmlns:a16="http://schemas.microsoft.com/office/drawing/2014/main" id="{D8800A72-B1CA-4F63-A6E2-F85E91FF22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7263" y="2417763"/>
          <a:ext cx="24257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65080" imgH="787320" progId="Equation.DSMT4">
                  <p:embed/>
                </p:oleObj>
              </mc:Choice>
              <mc:Fallback>
                <p:oleObj name="Equation" r:id="rId6" imgW="1765080" imgH="7873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3" y="2417763"/>
                        <a:ext cx="2425700" cy="1081087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 w="5715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19">
            <a:extLst>
              <a:ext uri="{FF2B5EF4-FFF2-40B4-BE49-F238E27FC236}">
                <a16:creationId xmlns:a16="http://schemas.microsoft.com/office/drawing/2014/main" id="{4F897E3A-C3D8-4E4D-A647-ACB825E3C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757488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</a:rPr>
              <a:t>and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4D353293-85AD-43CF-AFD6-B1709ED3F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Quadratic Formula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D484F1-A91C-41C5-8706-526E06D6B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3805238"/>
            <a:ext cx="1543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x = 0.79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975B4A-9A9A-4A79-956E-F96C8F5A5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263" y="3805238"/>
            <a:ext cx="1692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x = -3.79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67E81C-CC93-4EF0-A1C4-6129B25C9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8" y="4465638"/>
            <a:ext cx="1322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x = 0.8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E4D5C6-E7EC-4D96-A5CF-7568B2DC4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963" y="4465638"/>
            <a:ext cx="14716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x = -3.8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99D42881-84EA-4946-8FC1-14CEE773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117763" name="Text Box 2">
            <a:extLst>
              <a:ext uri="{FF2B5EF4-FFF2-40B4-BE49-F238E27FC236}">
                <a16:creationId xmlns:a16="http://schemas.microsoft.com/office/drawing/2014/main" id="{29CE947C-3ABD-405A-8EEA-D8CF7C44B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89138"/>
            <a:ext cx="806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EEF82A"/>
                </a:solidFill>
              </a:rPr>
              <a:t>Use quadratic formula to solve the following to 1 d.p.</a:t>
            </a:r>
          </a:p>
        </p:txBody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471FCB91-BB7D-4BF7-8FE3-0FD6CE3B2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913" y="3414713"/>
            <a:ext cx="2384425" cy="685800"/>
          </a:xfrm>
          <a:prstGeom prst="rect">
            <a:avLst/>
          </a:prstGeom>
          <a:solidFill>
            <a:srgbClr val="4D4D4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17765" name="Picture 4" descr="Office Objects 0572">
            <a:extLst>
              <a:ext uri="{FF2B5EF4-FFF2-40B4-BE49-F238E27FC236}">
                <a16:creationId xmlns:a16="http://schemas.microsoft.com/office/drawing/2014/main" id="{FD16080A-43EC-4482-80BC-20904C62C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5" descr="scottishflag">
            <a:extLst>
              <a:ext uri="{FF2B5EF4-FFF2-40B4-BE49-F238E27FC236}">
                <a16:creationId xmlns:a16="http://schemas.microsoft.com/office/drawing/2014/main" id="{BB45CE9F-4497-4BB2-AA64-5E0A99A9FC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7" name="Rectangle 7">
            <a:extLst>
              <a:ext uri="{FF2B5EF4-FFF2-40B4-BE49-F238E27FC236}">
                <a16:creationId xmlns:a16="http://schemas.microsoft.com/office/drawing/2014/main" id="{C6108154-1A16-483A-BC12-CBFE1467F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63" y="3398838"/>
            <a:ext cx="2341562" cy="715962"/>
          </a:xfrm>
          <a:prstGeom prst="rect">
            <a:avLst/>
          </a:prstGeom>
          <a:solidFill>
            <a:srgbClr val="4D4D4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7768" name="Rectangle 8">
            <a:extLst>
              <a:ext uri="{FF2B5EF4-FFF2-40B4-BE49-F238E27FC236}">
                <a16:creationId xmlns:a16="http://schemas.microsoft.com/office/drawing/2014/main" id="{8583F081-15C7-4ED5-945B-E28F9D175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5162550"/>
            <a:ext cx="2254250" cy="700088"/>
          </a:xfrm>
          <a:prstGeom prst="rect">
            <a:avLst/>
          </a:prstGeom>
          <a:solidFill>
            <a:srgbClr val="4D4D4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7769" name="Rectangle 9">
            <a:extLst>
              <a:ext uri="{FF2B5EF4-FFF2-40B4-BE49-F238E27FC236}">
                <a16:creationId xmlns:a16="http://schemas.microsoft.com/office/drawing/2014/main" id="{AC3EECF8-AF4D-4ADC-B09E-3247D77A3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5162550"/>
            <a:ext cx="2327275" cy="700088"/>
          </a:xfrm>
          <a:prstGeom prst="rect">
            <a:avLst/>
          </a:prstGeom>
          <a:solidFill>
            <a:srgbClr val="4D4D4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7770" name="Text Box 10">
            <a:extLst>
              <a:ext uri="{FF2B5EF4-FFF2-40B4-BE49-F238E27FC236}">
                <a16:creationId xmlns:a16="http://schemas.microsoft.com/office/drawing/2014/main" id="{49D1CF33-E8BF-4A4D-A033-3EE7CE4F4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2798763"/>
            <a:ext cx="235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</a:rPr>
              <a:t>2x</a:t>
            </a:r>
            <a:r>
              <a:rPr lang="en-GB" altLang="en-US" baseline="30000">
                <a:solidFill>
                  <a:srgbClr val="FFFFFF"/>
                </a:solidFill>
              </a:rPr>
              <a:t>2</a:t>
            </a:r>
            <a:r>
              <a:rPr lang="en-GB" altLang="en-US">
                <a:solidFill>
                  <a:srgbClr val="FFFFFF"/>
                </a:solidFill>
              </a:rPr>
              <a:t> + 4x + 1 = 0</a:t>
            </a:r>
          </a:p>
        </p:txBody>
      </p:sp>
      <p:sp>
        <p:nvSpPr>
          <p:cNvPr id="117771" name="Text Box 11">
            <a:extLst>
              <a:ext uri="{FF2B5EF4-FFF2-40B4-BE49-F238E27FC236}">
                <a16:creationId xmlns:a16="http://schemas.microsoft.com/office/drawing/2014/main" id="{9D7CD3A2-6B62-4BE4-8848-E33E1DB20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4598988"/>
            <a:ext cx="238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</a:rPr>
              <a:t>5x</a:t>
            </a:r>
            <a:r>
              <a:rPr lang="en-GB" altLang="en-US" baseline="30000">
                <a:solidFill>
                  <a:srgbClr val="FFFFFF"/>
                </a:solidFill>
              </a:rPr>
              <a:t>2</a:t>
            </a:r>
            <a:r>
              <a:rPr lang="en-GB" altLang="en-US">
                <a:solidFill>
                  <a:srgbClr val="FFFFFF"/>
                </a:solidFill>
              </a:rPr>
              <a:t> - 9x + 3 = 0</a:t>
            </a:r>
          </a:p>
        </p:txBody>
      </p:sp>
      <p:sp>
        <p:nvSpPr>
          <p:cNvPr id="117772" name="Text Box 12">
            <a:extLst>
              <a:ext uri="{FF2B5EF4-FFF2-40B4-BE49-F238E27FC236}">
                <a16:creationId xmlns:a16="http://schemas.microsoft.com/office/drawing/2014/main" id="{07544F72-1C46-4615-BA36-826E89E6C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975" y="4598988"/>
            <a:ext cx="237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</a:rPr>
              <a:t>3x</a:t>
            </a:r>
            <a:r>
              <a:rPr lang="en-GB" altLang="en-US" baseline="30000">
                <a:solidFill>
                  <a:srgbClr val="FFFFFF"/>
                </a:solidFill>
              </a:rPr>
              <a:t>2</a:t>
            </a:r>
            <a:r>
              <a:rPr lang="en-GB" altLang="en-US">
                <a:solidFill>
                  <a:srgbClr val="FFFFFF"/>
                </a:solidFill>
              </a:rPr>
              <a:t> - 3x – 5 = 0</a:t>
            </a:r>
          </a:p>
        </p:txBody>
      </p:sp>
      <p:sp>
        <p:nvSpPr>
          <p:cNvPr id="117773" name="Text Box 13">
            <a:extLst>
              <a:ext uri="{FF2B5EF4-FFF2-40B4-BE49-F238E27FC236}">
                <a16:creationId xmlns:a16="http://schemas.microsoft.com/office/drawing/2014/main" id="{AB5230E7-81E9-49D8-B225-09AF23F2C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525" y="2798763"/>
            <a:ext cx="220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</a:rPr>
              <a:t>x</a:t>
            </a:r>
            <a:r>
              <a:rPr lang="en-GB" altLang="en-US" baseline="30000">
                <a:solidFill>
                  <a:srgbClr val="FFFFFF"/>
                </a:solidFill>
              </a:rPr>
              <a:t>2</a:t>
            </a:r>
            <a:r>
              <a:rPr lang="en-GB" altLang="en-US">
                <a:solidFill>
                  <a:srgbClr val="FFFFFF"/>
                </a:solidFill>
              </a:rPr>
              <a:t> + 3x – 2 = 0</a:t>
            </a:r>
          </a:p>
        </p:txBody>
      </p:sp>
      <p:sp>
        <p:nvSpPr>
          <p:cNvPr id="125966" name="Text Box 14">
            <a:extLst>
              <a:ext uri="{FF2B5EF4-FFF2-40B4-BE49-F238E27FC236}">
                <a16:creationId xmlns:a16="http://schemas.microsoft.com/office/drawing/2014/main" id="{2D6240AE-9700-4680-B432-8A6D4A718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284788"/>
            <a:ext cx="184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x = 1.9, -0.9</a:t>
            </a:r>
          </a:p>
        </p:txBody>
      </p:sp>
      <p:sp>
        <p:nvSpPr>
          <p:cNvPr id="125967" name="Text Box 15">
            <a:extLst>
              <a:ext uri="{FF2B5EF4-FFF2-40B4-BE49-F238E27FC236}">
                <a16:creationId xmlns:a16="http://schemas.microsoft.com/office/drawing/2014/main" id="{5846474A-95BE-4112-9936-0FBE9C9C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3529013"/>
            <a:ext cx="1974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x = -1.7, -0.3</a:t>
            </a:r>
          </a:p>
        </p:txBody>
      </p:sp>
      <p:sp>
        <p:nvSpPr>
          <p:cNvPr id="125968" name="Text Box 16">
            <a:extLst>
              <a:ext uri="{FF2B5EF4-FFF2-40B4-BE49-F238E27FC236}">
                <a16:creationId xmlns:a16="http://schemas.microsoft.com/office/drawing/2014/main" id="{69056C97-D3D5-4CE4-8A19-A3345F3CA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513" y="3529013"/>
            <a:ext cx="1897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x = -3.6, 0.6</a:t>
            </a:r>
          </a:p>
        </p:txBody>
      </p:sp>
      <p:sp>
        <p:nvSpPr>
          <p:cNvPr id="125969" name="Text Box 17">
            <a:extLst>
              <a:ext uri="{FF2B5EF4-FFF2-40B4-BE49-F238E27FC236}">
                <a16:creationId xmlns:a16="http://schemas.microsoft.com/office/drawing/2014/main" id="{1B68F7FF-94FB-4199-B5D7-7BD49E7C4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5284788"/>
            <a:ext cx="172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x = 1.4, 0.4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ED02572C-A1F0-42CB-8E99-5B5D85AB8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Quadratic Formula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6" grpId="0"/>
      <p:bldP spid="125967" grpId="0"/>
      <p:bldP spid="125968" grpId="0"/>
      <p:bldP spid="12596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mso863A2">
            <a:extLst>
              <a:ext uri="{FF2B5EF4-FFF2-40B4-BE49-F238E27FC236}">
                <a16:creationId xmlns:a16="http://schemas.microsoft.com/office/drawing/2014/main" id="{8E6BFA97-0EE1-42CB-8F3C-480975BC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6" t="6116" r="43834" b="83545"/>
          <a:stretch>
            <a:fillRect/>
          </a:stretch>
        </p:blipFill>
        <p:spPr bwMode="auto">
          <a:xfrm>
            <a:off x="611188" y="476250"/>
            <a:ext cx="7273925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2066262-5C95-4455-BD82-182B89B5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E0E955EF-1818-4EF3-B720-D0F347C86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9812" name="Text Box 3">
            <a:extLst>
              <a:ext uri="{FF2B5EF4-FFF2-40B4-BE49-F238E27FC236}">
                <a16:creationId xmlns:a16="http://schemas.microsoft.com/office/drawing/2014/main" id="{C4107211-6E3E-4AE9-ABC9-5DFAEE64E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2374900"/>
            <a:ext cx="5272088" cy="237013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endParaRPr lang="en-GB" altLang="en-US" sz="400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3600">
                <a:solidFill>
                  <a:srgbClr val="FFFFFF"/>
                </a:solidFill>
                <a:cs typeface="Arial" panose="020B0604020202020204" pitchFamily="34" charset="0"/>
              </a:rPr>
              <a:t>Now try N5 TJ</a:t>
            </a:r>
          </a:p>
          <a:p>
            <a:pPr algn="ctr" eaLnBrk="1" hangingPunct="1"/>
            <a:r>
              <a:rPr lang="en-GB" altLang="en-US" sz="3600">
                <a:solidFill>
                  <a:srgbClr val="FFFFFF"/>
                </a:solidFill>
                <a:cs typeface="Arial" panose="020B0604020202020204" pitchFamily="34" charset="0"/>
              </a:rPr>
              <a:t> Ex19.5</a:t>
            </a:r>
          </a:p>
          <a:p>
            <a:pPr algn="ctr" eaLnBrk="1" hangingPunct="1"/>
            <a:r>
              <a:rPr lang="en-GB" altLang="en-US" sz="3600">
                <a:solidFill>
                  <a:srgbClr val="FFFFFF"/>
                </a:solidFill>
                <a:cs typeface="Arial" panose="020B0604020202020204" pitchFamily="34" charset="0"/>
              </a:rPr>
              <a:t> (page 193)</a:t>
            </a:r>
          </a:p>
        </p:txBody>
      </p:sp>
      <p:pic>
        <p:nvPicPr>
          <p:cNvPr id="119813" name="Picture 4" descr="ag00463_">
            <a:extLst>
              <a:ext uri="{FF2B5EF4-FFF2-40B4-BE49-F238E27FC236}">
                <a16:creationId xmlns:a16="http://schemas.microsoft.com/office/drawing/2014/main" id="{2AEB20A7-F6EA-46E1-BF99-D8952D77FE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4" name="Picture 5" descr="scottishflag">
            <a:extLst>
              <a:ext uri="{FF2B5EF4-FFF2-40B4-BE49-F238E27FC236}">
                <a16:creationId xmlns:a16="http://schemas.microsoft.com/office/drawing/2014/main" id="{86B4E322-AAE2-4FE6-827E-FE207476FF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5" name="Picture 6" descr="Office Objects 0572">
            <a:extLst>
              <a:ext uri="{FF2B5EF4-FFF2-40B4-BE49-F238E27FC236}">
                <a16:creationId xmlns:a16="http://schemas.microsoft.com/office/drawing/2014/main" id="{C6E10AFC-530F-40C8-8C1E-3685D87FD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6" name="Picture 7" descr="scottishflag">
            <a:extLst>
              <a:ext uri="{FF2B5EF4-FFF2-40B4-BE49-F238E27FC236}">
                <a16:creationId xmlns:a16="http://schemas.microsoft.com/office/drawing/2014/main" id="{DB02E262-381B-4341-9EFE-E26E14BB50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6" name="Rectangle 10">
            <a:extLst>
              <a:ext uri="{FF2B5EF4-FFF2-40B4-BE49-F238E27FC236}">
                <a16:creationId xmlns:a16="http://schemas.microsoft.com/office/drawing/2014/main" id="{5215B5B0-E092-4684-82BE-021F3948A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Quadratic Formula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9">
            <a:extLst>
              <a:ext uri="{FF2B5EF4-FFF2-40B4-BE49-F238E27FC236}">
                <a16:creationId xmlns:a16="http://schemas.microsoft.com/office/drawing/2014/main" id="{908192E0-1EBD-4E8C-87F9-81A8BFCAC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3D4DAEC-8500-4E98-9711-56EDEBF5C81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976438" y="414338"/>
            <a:ext cx="5113337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000">
                <a:solidFill>
                  <a:srgbClr val="FFFF00"/>
                </a:solidFill>
              </a:rPr>
              <a:t>Starter</a:t>
            </a:r>
          </a:p>
        </p:txBody>
      </p:sp>
      <p:sp>
        <p:nvSpPr>
          <p:cNvPr id="120836" name="Line 51">
            <a:extLst>
              <a:ext uri="{FF2B5EF4-FFF2-40B4-BE49-F238E27FC236}">
                <a16:creationId xmlns:a16="http://schemas.microsoft.com/office/drawing/2014/main" id="{A7D73AA3-BD25-4970-BE6B-04A0280F6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9938" y="3978275"/>
            <a:ext cx="0" cy="210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7" name="Text Box 54">
            <a:extLst>
              <a:ext uri="{FF2B5EF4-FFF2-40B4-BE49-F238E27FC236}">
                <a16:creationId xmlns:a16="http://schemas.microsoft.com/office/drawing/2014/main" id="{0B3F5143-7ED8-4028-8C20-72E359428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0" y="5680075"/>
            <a:ext cx="98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</a:rPr>
              <a:t>(2,-2)</a:t>
            </a:r>
          </a:p>
        </p:txBody>
      </p:sp>
      <p:pic>
        <p:nvPicPr>
          <p:cNvPr id="120838" name="Picture 3" descr="scottishflag">
            <a:extLst>
              <a:ext uri="{FF2B5EF4-FFF2-40B4-BE49-F238E27FC236}">
                <a16:creationId xmlns:a16="http://schemas.microsoft.com/office/drawing/2014/main" id="{9373B029-E4A5-44CE-8A51-2BC13DFEF6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9" name="Picture 5" descr="Office Objects 0572">
            <a:extLst>
              <a:ext uri="{FF2B5EF4-FFF2-40B4-BE49-F238E27FC236}">
                <a16:creationId xmlns:a16="http://schemas.microsoft.com/office/drawing/2014/main" id="{128422E0-117E-4C5C-899E-BAB59E4E7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Text Box 30">
            <a:extLst>
              <a:ext uri="{FF2B5EF4-FFF2-40B4-BE49-F238E27FC236}">
                <a16:creationId xmlns:a16="http://schemas.microsoft.com/office/drawing/2014/main" id="{DE230A8C-FC42-4E97-8084-D4CF9C4FC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30413"/>
            <a:ext cx="76168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</a:rPr>
              <a:t>Q.	Write down the function represented 	by the </a:t>
            </a:r>
          </a:p>
          <a:p>
            <a:pPr eaLnBrk="1" hangingPunct="1"/>
            <a:r>
              <a:rPr lang="en-GB" altLang="en-US">
                <a:solidFill>
                  <a:srgbClr val="FFFFFF"/>
                </a:solidFill>
              </a:rPr>
              <a:t>	graphs below given that they are of the form </a:t>
            </a:r>
          </a:p>
          <a:p>
            <a:pPr eaLnBrk="1" hangingPunct="1"/>
            <a:r>
              <a:rPr lang="en-GB" altLang="en-US">
                <a:solidFill>
                  <a:srgbClr val="FFFFFF"/>
                </a:solidFill>
              </a:rPr>
              <a:t>	and </a:t>
            </a:r>
            <a:r>
              <a:rPr lang="en-GB" altLang="en-US">
                <a:solidFill>
                  <a:srgbClr val="FFFF00"/>
                </a:solidFill>
              </a:rPr>
              <a:t>a</a:t>
            </a:r>
            <a:r>
              <a:rPr lang="en-GB" altLang="en-US">
                <a:solidFill>
                  <a:srgbClr val="FFFFFF"/>
                </a:solidFill>
              </a:rPr>
              <a:t> is either 1 or -1.</a:t>
            </a:r>
          </a:p>
        </p:txBody>
      </p:sp>
      <p:sp>
        <p:nvSpPr>
          <p:cNvPr id="120841" name="Line 33">
            <a:extLst>
              <a:ext uri="{FF2B5EF4-FFF2-40B4-BE49-F238E27FC236}">
                <a16:creationId xmlns:a16="http://schemas.microsoft.com/office/drawing/2014/main" id="{DF35DDCE-24C0-4DE8-991B-B003B8C604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8263" y="4052888"/>
            <a:ext cx="0" cy="210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2" name="Line 34">
            <a:extLst>
              <a:ext uri="{FF2B5EF4-FFF2-40B4-BE49-F238E27FC236}">
                <a16:creationId xmlns:a16="http://schemas.microsoft.com/office/drawing/2014/main" id="{4BCCDF4D-400F-4C7C-8529-66240888CBC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824163" y="4268788"/>
            <a:ext cx="0" cy="210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3" name="Arc 35">
            <a:extLst>
              <a:ext uri="{FF2B5EF4-FFF2-40B4-BE49-F238E27FC236}">
                <a16:creationId xmlns:a16="http://schemas.microsoft.com/office/drawing/2014/main" id="{96C571E9-A162-4F66-BC2F-70C86C8AF8E1}"/>
              </a:ext>
            </a:extLst>
          </p:cNvPr>
          <p:cNvSpPr>
            <a:spLocks/>
          </p:cNvSpPr>
          <p:nvPr/>
        </p:nvSpPr>
        <p:spPr bwMode="auto">
          <a:xfrm rot="5400000">
            <a:off x="2513013" y="4594225"/>
            <a:ext cx="927100" cy="1228725"/>
          </a:xfrm>
          <a:custGeom>
            <a:avLst/>
            <a:gdLst>
              <a:gd name="T0" fmla="*/ 2147483647 w 21906"/>
              <a:gd name="T1" fmla="*/ 0 h 43200"/>
              <a:gd name="T2" fmla="*/ 0 w 21906"/>
              <a:gd name="T3" fmla="*/ 2147483647 h 43200"/>
              <a:gd name="T4" fmla="*/ 2147483647 w 21906"/>
              <a:gd name="T5" fmla="*/ 2147483647 h 43200"/>
              <a:gd name="T6" fmla="*/ 0 60000 65536"/>
              <a:gd name="T7" fmla="*/ 0 60000 65536"/>
              <a:gd name="T8" fmla="*/ 0 60000 65536"/>
              <a:gd name="T9" fmla="*/ 0 w 21906"/>
              <a:gd name="T10" fmla="*/ 0 h 43200"/>
              <a:gd name="T11" fmla="*/ 21906 w 2190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6" h="43200" fill="none" extrusionOk="0">
                <a:moveTo>
                  <a:pt x="305" y="0"/>
                </a:moveTo>
                <a:cubicBezTo>
                  <a:pt x="12235" y="0"/>
                  <a:pt x="21906" y="9670"/>
                  <a:pt x="21906" y="21600"/>
                </a:cubicBezTo>
                <a:cubicBezTo>
                  <a:pt x="21906" y="33529"/>
                  <a:pt x="12235" y="43200"/>
                  <a:pt x="306" y="43200"/>
                </a:cubicBezTo>
                <a:cubicBezTo>
                  <a:pt x="203" y="43200"/>
                  <a:pt x="101" y="43199"/>
                  <a:pt x="0" y="43197"/>
                </a:cubicBezTo>
              </a:path>
              <a:path w="21906" h="43200" stroke="0" extrusionOk="0">
                <a:moveTo>
                  <a:pt x="305" y="0"/>
                </a:moveTo>
                <a:cubicBezTo>
                  <a:pt x="12235" y="0"/>
                  <a:pt x="21906" y="9670"/>
                  <a:pt x="21906" y="21600"/>
                </a:cubicBezTo>
                <a:cubicBezTo>
                  <a:pt x="21906" y="33529"/>
                  <a:pt x="12235" y="43200"/>
                  <a:pt x="306" y="43200"/>
                </a:cubicBezTo>
                <a:cubicBezTo>
                  <a:pt x="203" y="43200"/>
                  <a:pt x="101" y="43199"/>
                  <a:pt x="0" y="43197"/>
                </a:cubicBezTo>
                <a:lnTo>
                  <a:pt x="306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44" name="Text Box 36">
            <a:extLst>
              <a:ext uri="{FF2B5EF4-FFF2-40B4-BE49-F238E27FC236}">
                <a16:creationId xmlns:a16="http://schemas.microsoft.com/office/drawing/2014/main" id="{3124222C-F209-47C2-ABAC-D4ADF290F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564063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</a:rPr>
              <a:t>(1,4)</a:t>
            </a:r>
          </a:p>
        </p:txBody>
      </p:sp>
      <p:sp>
        <p:nvSpPr>
          <p:cNvPr id="120845" name="Oval 37">
            <a:extLst>
              <a:ext uri="{FF2B5EF4-FFF2-40B4-BE49-F238E27FC236}">
                <a16:creationId xmlns:a16="http://schemas.microsoft.com/office/drawing/2014/main" id="{0FC17EDF-FFF0-4919-995A-346A228DB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4891088"/>
            <a:ext cx="114300" cy="127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0846" name="Oval 38">
            <a:extLst>
              <a:ext uri="{FF2B5EF4-FFF2-40B4-BE49-F238E27FC236}">
                <a16:creationId xmlns:a16="http://schemas.microsoft.com/office/drawing/2014/main" id="{0BF8C800-0F96-4E40-A650-58DC68864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5616575"/>
            <a:ext cx="114300" cy="127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0847" name="Text Box 40">
            <a:extLst>
              <a:ext uri="{FF2B5EF4-FFF2-40B4-BE49-F238E27FC236}">
                <a16:creationId xmlns:a16="http://schemas.microsoft.com/office/drawing/2014/main" id="{50AB9BB9-CF79-4C4D-92D1-DF79F8EA7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225" y="3608388"/>
            <a:ext cx="741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</a:rPr>
              <a:t>f(x)</a:t>
            </a:r>
          </a:p>
        </p:txBody>
      </p:sp>
      <p:sp>
        <p:nvSpPr>
          <p:cNvPr id="120848" name="Text Box 41">
            <a:extLst>
              <a:ext uri="{FF2B5EF4-FFF2-40B4-BE49-F238E27FC236}">
                <a16:creationId xmlns:a16="http://schemas.microsoft.com/office/drawing/2014/main" id="{C96D222D-2B68-4632-85F3-B27D2F0F3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5245100"/>
            <a:ext cx="363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120849" name="Line 44">
            <a:extLst>
              <a:ext uri="{FF2B5EF4-FFF2-40B4-BE49-F238E27FC236}">
                <a16:creationId xmlns:a16="http://schemas.microsoft.com/office/drawing/2014/main" id="{0130800E-4B4D-47A2-993B-20040841B0F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016750" y="3786188"/>
            <a:ext cx="0" cy="210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0" name="Arc 45">
            <a:extLst>
              <a:ext uri="{FF2B5EF4-FFF2-40B4-BE49-F238E27FC236}">
                <a16:creationId xmlns:a16="http://schemas.microsoft.com/office/drawing/2014/main" id="{E692FEA1-8349-4C1B-B110-4DE965F335FE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684169" y="5336381"/>
            <a:ext cx="941388" cy="1228725"/>
          </a:xfrm>
          <a:custGeom>
            <a:avLst/>
            <a:gdLst>
              <a:gd name="T0" fmla="*/ 2147483647 w 21906"/>
              <a:gd name="T1" fmla="*/ 0 h 43200"/>
              <a:gd name="T2" fmla="*/ 0 w 21906"/>
              <a:gd name="T3" fmla="*/ 2147483647 h 43200"/>
              <a:gd name="T4" fmla="*/ 2147483647 w 21906"/>
              <a:gd name="T5" fmla="*/ 2147483647 h 43200"/>
              <a:gd name="T6" fmla="*/ 0 60000 65536"/>
              <a:gd name="T7" fmla="*/ 0 60000 65536"/>
              <a:gd name="T8" fmla="*/ 0 60000 65536"/>
              <a:gd name="T9" fmla="*/ 0 w 21906"/>
              <a:gd name="T10" fmla="*/ 0 h 43200"/>
              <a:gd name="T11" fmla="*/ 21906 w 2190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6" h="43200" fill="none" extrusionOk="0">
                <a:moveTo>
                  <a:pt x="305" y="0"/>
                </a:moveTo>
                <a:cubicBezTo>
                  <a:pt x="12235" y="0"/>
                  <a:pt x="21906" y="9670"/>
                  <a:pt x="21906" y="21600"/>
                </a:cubicBezTo>
                <a:cubicBezTo>
                  <a:pt x="21906" y="33529"/>
                  <a:pt x="12235" y="43200"/>
                  <a:pt x="306" y="43200"/>
                </a:cubicBezTo>
                <a:cubicBezTo>
                  <a:pt x="203" y="43200"/>
                  <a:pt x="101" y="43199"/>
                  <a:pt x="0" y="43197"/>
                </a:cubicBezTo>
              </a:path>
              <a:path w="21906" h="43200" stroke="0" extrusionOk="0">
                <a:moveTo>
                  <a:pt x="305" y="0"/>
                </a:moveTo>
                <a:cubicBezTo>
                  <a:pt x="12235" y="0"/>
                  <a:pt x="21906" y="9670"/>
                  <a:pt x="21906" y="21600"/>
                </a:cubicBezTo>
                <a:cubicBezTo>
                  <a:pt x="21906" y="33529"/>
                  <a:pt x="12235" y="43200"/>
                  <a:pt x="306" y="43200"/>
                </a:cubicBezTo>
                <a:cubicBezTo>
                  <a:pt x="203" y="43200"/>
                  <a:pt x="101" y="43199"/>
                  <a:pt x="0" y="43197"/>
                </a:cubicBezTo>
                <a:lnTo>
                  <a:pt x="306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51" name="Text Box 46">
            <a:extLst>
              <a:ext uri="{FF2B5EF4-FFF2-40B4-BE49-F238E27FC236}">
                <a16:creationId xmlns:a16="http://schemas.microsoft.com/office/drawing/2014/main" id="{7D5746EF-38E2-4F2C-AB00-F085BC36A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825" y="5110163"/>
            <a:ext cx="98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</a:rPr>
              <a:t>(0,-2)</a:t>
            </a:r>
          </a:p>
        </p:txBody>
      </p:sp>
      <p:sp>
        <p:nvSpPr>
          <p:cNvPr id="120852" name="Oval 47">
            <a:extLst>
              <a:ext uri="{FF2B5EF4-FFF2-40B4-BE49-F238E27FC236}">
                <a16:creationId xmlns:a16="http://schemas.microsoft.com/office/drawing/2014/main" id="{4613786E-9AD9-4852-8BFC-58FC1A89A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5408613"/>
            <a:ext cx="114300" cy="127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0853" name="Oval 48">
            <a:extLst>
              <a:ext uri="{FF2B5EF4-FFF2-40B4-BE49-F238E27FC236}">
                <a16:creationId xmlns:a16="http://schemas.microsoft.com/office/drawing/2014/main" id="{92FAC006-959A-4A98-8DF4-B1BFA68CD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725" y="5856288"/>
            <a:ext cx="114300" cy="127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0854" name="Text Box 49">
            <a:extLst>
              <a:ext uri="{FF2B5EF4-FFF2-40B4-BE49-F238E27FC236}">
                <a16:creationId xmlns:a16="http://schemas.microsoft.com/office/drawing/2014/main" id="{0E03138B-EBDF-46C5-8E2A-CCA8C715B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363" y="5453063"/>
            <a:ext cx="111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</a:rPr>
              <a:t>(-2,-4)</a:t>
            </a:r>
          </a:p>
        </p:txBody>
      </p:sp>
      <p:sp>
        <p:nvSpPr>
          <p:cNvPr id="120855" name="Text Box 50">
            <a:extLst>
              <a:ext uri="{FF2B5EF4-FFF2-40B4-BE49-F238E27FC236}">
                <a16:creationId xmlns:a16="http://schemas.microsoft.com/office/drawing/2014/main" id="{F4479551-8C84-494B-A850-E569B2186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950" y="3921125"/>
            <a:ext cx="741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</a:rPr>
              <a:t>f(x)</a:t>
            </a:r>
          </a:p>
        </p:txBody>
      </p:sp>
      <p:sp>
        <p:nvSpPr>
          <p:cNvPr id="120856" name="Text Box 52">
            <a:extLst>
              <a:ext uri="{FF2B5EF4-FFF2-40B4-BE49-F238E27FC236}">
                <a16:creationId xmlns:a16="http://schemas.microsoft.com/office/drawing/2014/main" id="{787410C9-378B-4818-9043-A33DB238B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3063" y="4776788"/>
            <a:ext cx="363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120857" name="Text Box 53">
            <a:extLst>
              <a:ext uri="{FF2B5EF4-FFF2-40B4-BE49-F238E27FC236}">
                <a16:creationId xmlns:a16="http://schemas.microsoft.com/office/drawing/2014/main" id="{36E9B783-7DE6-4636-8E31-6FDD7FA54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63" y="3178175"/>
            <a:ext cx="3019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y = a(x - b)</a:t>
            </a:r>
            <a:r>
              <a:rPr lang="en-GB" altLang="en-US" sz="3200" baseline="30000">
                <a:solidFill>
                  <a:srgbClr val="FFFF00"/>
                </a:solidFill>
              </a:rPr>
              <a:t>2 </a:t>
            </a:r>
            <a:r>
              <a:rPr lang="en-GB" altLang="en-US" sz="3200">
                <a:solidFill>
                  <a:srgbClr val="FFFF00"/>
                </a:solidFill>
              </a:rPr>
              <a:t>+ c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9">
            <a:extLst>
              <a:ext uri="{FF2B5EF4-FFF2-40B4-BE49-F238E27FC236}">
                <a16:creationId xmlns:a16="http://schemas.microsoft.com/office/drawing/2014/main" id="{668E3B75-4DE7-4FF7-ABB1-25F31F49C1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pic>
        <p:nvPicPr>
          <p:cNvPr id="121859" name="Picture 2" descr="Office Objects 0572">
            <a:extLst>
              <a:ext uri="{FF2B5EF4-FFF2-40B4-BE49-F238E27FC236}">
                <a16:creationId xmlns:a16="http://schemas.microsoft.com/office/drawing/2014/main" id="{6C583FC5-E11A-4D30-A7AB-8FB1AB24E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3">
            <a:extLst>
              <a:ext uri="{FF2B5EF4-FFF2-40B4-BE49-F238E27FC236}">
                <a16:creationId xmlns:a16="http://schemas.microsoft.com/office/drawing/2014/main" id="{E4A435F5-5F74-4528-A1D0-8D93F665D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id="{2716DE66-19C7-4770-9D78-B76ABF48D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22885" name="Text Box 5">
            <a:extLst>
              <a:ext uri="{FF2B5EF4-FFF2-40B4-BE49-F238E27FC236}">
                <a16:creationId xmlns:a16="http://schemas.microsoft.com/office/drawing/2014/main" id="{55406B1A-0FA8-49BC-8D1E-40A155DBE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411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To be able to determine the nature of the roots for any quadratic function.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21863" name="Line 6">
            <a:extLst>
              <a:ext uri="{FF2B5EF4-FFF2-40B4-BE49-F238E27FC236}">
                <a16:creationId xmlns:a16="http://schemas.microsoft.com/office/drawing/2014/main" id="{D5DC1CD6-88E0-427E-8E09-67EDE0876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Rectangle 7">
            <a:extLst>
              <a:ext uri="{FF2B5EF4-FFF2-40B4-BE49-F238E27FC236}">
                <a16:creationId xmlns:a16="http://schemas.microsoft.com/office/drawing/2014/main" id="{3C3CFA26-6AD9-46E3-AC93-2435817AD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1800">
                <a:solidFill>
                  <a:srgbClr val="FFFF00"/>
                </a:solidFill>
                <a:cs typeface="Arial" panose="020B0604020202020204" pitchFamily="34" charset="0"/>
              </a:rPr>
              <a:t>We are learning the usefulness of the discriminant.</a:t>
            </a:r>
          </a:p>
        </p:txBody>
      </p:sp>
      <p:pic>
        <p:nvPicPr>
          <p:cNvPr id="121865" name="Picture 8" descr="scottishflag">
            <a:extLst>
              <a:ext uri="{FF2B5EF4-FFF2-40B4-BE49-F238E27FC236}">
                <a16:creationId xmlns:a16="http://schemas.microsoft.com/office/drawing/2014/main" id="{686D8AC6-7667-4CC0-9ED2-C32662CE57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1" name="Rectangle 11">
            <a:extLst>
              <a:ext uri="{FF2B5EF4-FFF2-40B4-BE49-F238E27FC236}">
                <a16:creationId xmlns:a16="http://schemas.microsoft.com/office/drawing/2014/main" id="{0CE8DEB8-5026-47A3-98E2-41BEAC1A1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Discriminant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>
            <a:extLst>
              <a:ext uri="{FF2B5EF4-FFF2-40B4-BE49-F238E27FC236}">
                <a16:creationId xmlns:a16="http://schemas.microsoft.com/office/drawing/2014/main" id="{F004533C-689E-4DAB-9FAE-A2C249C01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1949450"/>
            <a:ext cx="8189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Given the general form for a quadratic function.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79F4D6FA-E149-40AA-8DBA-C93E65097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631825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Using Discriminants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F0044F49-5FFA-4489-B8ED-92F7FFA9E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38" y="2787650"/>
            <a:ext cx="7081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f(x) =  </a:t>
            </a:r>
            <a:r>
              <a:rPr lang="en-GB" sz="3200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GB" sz="3200" dirty="0">
                <a:latin typeface="+mj-lt"/>
              </a:rPr>
              <a:t>x</a:t>
            </a:r>
            <a:r>
              <a:rPr lang="en-GB" sz="3200" baseline="30000" dirty="0">
                <a:latin typeface="+mj-lt"/>
              </a:rPr>
              <a:t>2</a:t>
            </a:r>
            <a:r>
              <a:rPr lang="en-GB" sz="3200" dirty="0">
                <a:latin typeface="+mj-lt"/>
              </a:rPr>
              <a:t> + </a:t>
            </a:r>
            <a:r>
              <a:rPr lang="en-GB" sz="3200" dirty="0" err="1">
                <a:solidFill>
                  <a:srgbClr val="FFFF00"/>
                </a:solidFill>
                <a:latin typeface="+mj-lt"/>
              </a:rPr>
              <a:t>b</a:t>
            </a:r>
            <a:r>
              <a:rPr lang="en-GB" sz="3200" dirty="0" err="1">
                <a:latin typeface="+mj-lt"/>
              </a:rPr>
              <a:t>x</a:t>
            </a:r>
            <a:r>
              <a:rPr lang="en-GB" sz="3200" dirty="0">
                <a:latin typeface="+mj-lt"/>
              </a:rPr>
              <a:t> + </a:t>
            </a:r>
            <a:r>
              <a:rPr lang="en-GB" sz="3200" dirty="0">
                <a:solidFill>
                  <a:srgbClr val="FFFF00"/>
                </a:solidFill>
                <a:latin typeface="+mj-lt"/>
              </a:rPr>
              <a:t>c</a:t>
            </a:r>
            <a:endParaRPr lang="en-GB" sz="3200" dirty="0">
              <a:latin typeface="+mj-lt"/>
            </a:endParaRP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0629061A-313F-45C0-B1CB-789C0C4AE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3870325"/>
            <a:ext cx="81629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We can calculate the value of the discriminant </a:t>
            </a:r>
          </a:p>
          <a:p>
            <a:pPr algn="ctr">
              <a:defRPr/>
            </a:pPr>
            <a:endParaRPr lang="en-GB" sz="3200" dirty="0">
              <a:latin typeface="+mj-lt"/>
            </a:endParaRPr>
          </a:p>
          <a:p>
            <a:pPr algn="ctr">
              <a:defRPr/>
            </a:pPr>
            <a:r>
              <a:rPr lang="en-GB" sz="3200" dirty="0">
                <a:latin typeface="+mj-lt"/>
              </a:rPr>
              <a:t>b</a:t>
            </a:r>
            <a:r>
              <a:rPr lang="en-GB" sz="3200" baseline="30000" dirty="0">
                <a:latin typeface="+mj-lt"/>
              </a:rPr>
              <a:t>2</a:t>
            </a:r>
            <a:r>
              <a:rPr lang="en-GB" sz="3200" dirty="0">
                <a:latin typeface="+mj-lt"/>
              </a:rPr>
              <a:t> – 4ac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160BD26B-F3AA-401A-B6C5-9072AD23D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5445125"/>
            <a:ext cx="81486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This gives us valuable information about the roots of the quadratic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70" grpId="0" autoUpdateAnimBg="0"/>
      <p:bldP spid="15371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33597153-ADF1-4700-8AD9-39274EEA8E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49338" y="444500"/>
            <a:ext cx="68802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2800" b="0">
                <a:solidFill>
                  <a:srgbClr val="FFFF00"/>
                </a:solidFill>
                <a:effectLst/>
              </a:rPr>
              <a:t>Roots of a quadratic Function</a:t>
            </a:r>
          </a:p>
        </p:txBody>
      </p:sp>
      <p:sp>
        <p:nvSpPr>
          <p:cNvPr id="10253" name="Text Box 13">
            <a:extLst>
              <a:ext uri="{FF2B5EF4-FFF2-40B4-BE49-F238E27FC236}">
                <a16:creationId xmlns:a16="http://schemas.microsoft.com/office/drawing/2014/main" id="{1936C765-8435-419A-80C7-505A6F75D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63" y="194151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There are 3 possible scenarios</a:t>
            </a:r>
          </a:p>
        </p:txBody>
      </p:sp>
      <p:sp>
        <p:nvSpPr>
          <p:cNvPr id="10260" name="Text Box 20">
            <a:extLst>
              <a:ext uri="{FF2B5EF4-FFF2-40B4-BE49-F238E27FC236}">
                <a16:creationId xmlns:a16="http://schemas.microsoft.com/office/drawing/2014/main" id="{3B3C8CC4-5452-4A8C-A553-AB505FE89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4252913"/>
            <a:ext cx="284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2 real and </a:t>
            </a:r>
          </a:p>
          <a:p>
            <a:pPr algn="ctr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distinct roots</a:t>
            </a:r>
          </a:p>
        </p:txBody>
      </p:sp>
      <p:sp>
        <p:nvSpPr>
          <p:cNvPr id="10261" name="Text Box 21">
            <a:extLst>
              <a:ext uri="{FF2B5EF4-FFF2-40B4-BE49-F238E27FC236}">
                <a16:creationId xmlns:a16="http://schemas.microsoft.com/office/drawing/2014/main" id="{DE138064-A515-4EE1-9680-6297F4957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588" y="4252913"/>
            <a:ext cx="321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2 equal real roots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262" name="Text Box 22">
            <a:extLst>
              <a:ext uri="{FF2B5EF4-FFF2-40B4-BE49-F238E27FC236}">
                <a16:creationId xmlns:a16="http://schemas.microsoft.com/office/drawing/2014/main" id="{CA540F39-F945-42A6-90C6-A9E2C9CEA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252913"/>
            <a:ext cx="2197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No  real roots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2" name="Group 37">
            <a:extLst>
              <a:ext uri="{FF2B5EF4-FFF2-40B4-BE49-F238E27FC236}">
                <a16:creationId xmlns:a16="http://schemas.microsoft.com/office/drawing/2014/main" id="{34C66774-EE68-4525-A1CE-A61B03D2C5B8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293938"/>
            <a:ext cx="1874838" cy="1927225"/>
            <a:chOff x="929640" y="2050574"/>
            <a:chExt cx="1874520" cy="1926105"/>
          </a:xfrm>
        </p:grpSpPr>
        <p:cxnSp>
          <p:nvCxnSpPr>
            <p:cNvPr id="123928" name="Straight Arrow Connector 26">
              <a:extLst>
                <a:ext uri="{FF2B5EF4-FFF2-40B4-BE49-F238E27FC236}">
                  <a16:creationId xmlns:a16="http://schemas.microsoft.com/office/drawing/2014/main" id="{1FBBDE4A-A3F6-4244-8621-A105A1658F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167640" y="2987040"/>
              <a:ext cx="1874520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929" name="Straight Arrow Connector 25">
              <a:extLst>
                <a:ext uri="{FF2B5EF4-FFF2-40B4-BE49-F238E27FC236}">
                  <a16:creationId xmlns:a16="http://schemas.microsoft.com/office/drawing/2014/main" id="{9333EA34-14C6-498E-9999-9A3E7889F1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9640" y="3246120"/>
              <a:ext cx="1874520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930" name="Freeform 23">
              <a:extLst>
                <a:ext uri="{FF2B5EF4-FFF2-40B4-BE49-F238E27FC236}">
                  <a16:creationId xmlns:a16="http://schemas.microsoft.com/office/drawing/2014/main" id="{85735D9B-8D76-4CAC-A9D5-5EEF81D58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560" y="2392679"/>
              <a:ext cx="1341120" cy="1584000"/>
            </a:xfrm>
            <a:custGeom>
              <a:avLst/>
              <a:gdLst>
                <a:gd name="T0" fmla="*/ 0 w 1264920"/>
                <a:gd name="T1" fmla="*/ 0 h 1696720"/>
                <a:gd name="T2" fmla="*/ 2399241 w 1264920"/>
                <a:gd name="T3" fmla="*/ 348051 h 1696720"/>
                <a:gd name="T4" fmla="*/ 4856977 w 1264920"/>
                <a:gd name="T5" fmla="*/ 6272 h 1696720"/>
                <a:gd name="T6" fmla="*/ 0 60000 65536"/>
                <a:gd name="T7" fmla="*/ 0 60000 65536"/>
                <a:gd name="T8" fmla="*/ 0 60000 65536"/>
                <a:gd name="T9" fmla="*/ 0 w 1264920"/>
                <a:gd name="T10" fmla="*/ 0 h 1696720"/>
                <a:gd name="T11" fmla="*/ 1264920 w 1264920"/>
                <a:gd name="T12" fmla="*/ 1696720 h 1696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4920" h="1696720">
                  <a:moveTo>
                    <a:pt x="0" y="0"/>
                  </a:moveTo>
                  <a:cubicBezTo>
                    <a:pt x="207010" y="843280"/>
                    <a:pt x="414020" y="1686560"/>
                    <a:pt x="624840" y="1691640"/>
                  </a:cubicBezTo>
                  <a:cubicBezTo>
                    <a:pt x="835660" y="1696720"/>
                    <a:pt x="1050290" y="863600"/>
                    <a:pt x="1264920" y="30480"/>
                  </a:cubicBezTo>
                </a:path>
              </a:pathLst>
            </a:cu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31" name="Oval 14">
              <a:extLst>
                <a:ext uri="{FF2B5EF4-FFF2-40B4-BE49-F238E27FC236}">
                  <a16:creationId xmlns:a16="http://schemas.microsoft.com/office/drawing/2014/main" id="{ECD94539-28FD-4A57-A66E-946787603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963" y="3187700"/>
              <a:ext cx="120650" cy="106363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32" name="Oval 15">
              <a:extLst>
                <a:ext uri="{FF2B5EF4-FFF2-40B4-BE49-F238E27FC236}">
                  <a16:creationId xmlns:a16="http://schemas.microsoft.com/office/drawing/2014/main" id="{5A7F2C9F-B272-45A0-B00C-FA7AF7362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340" y="3186113"/>
              <a:ext cx="122238" cy="107950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40A073F-E435-4A20-8276-3243866A1F46}"/>
              </a:ext>
            </a:extLst>
          </p:cNvPr>
          <p:cNvSpPr txBox="1"/>
          <p:nvPr/>
        </p:nvSpPr>
        <p:spPr>
          <a:xfrm>
            <a:off x="1509713" y="5319713"/>
            <a:ext cx="16430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(b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- 4ac &gt; 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7E7A68-2E6E-40AD-BABE-5BCF0A501EED}"/>
              </a:ext>
            </a:extLst>
          </p:cNvPr>
          <p:cNvSpPr txBox="1"/>
          <p:nvPr/>
        </p:nvSpPr>
        <p:spPr>
          <a:xfrm>
            <a:off x="4106863" y="5319713"/>
            <a:ext cx="16779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(b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- 4ac = 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03A48-9F47-4EBA-BDAC-91A859392048}"/>
              </a:ext>
            </a:extLst>
          </p:cNvPr>
          <p:cNvSpPr txBox="1"/>
          <p:nvPr/>
        </p:nvSpPr>
        <p:spPr>
          <a:xfrm>
            <a:off x="6992938" y="5319713"/>
            <a:ext cx="16430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(b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- 4ac &lt; 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FAE304-AA0C-4DB2-99F9-2BFB2D70E09F}"/>
              </a:ext>
            </a:extLst>
          </p:cNvPr>
          <p:cNvSpPr txBox="1"/>
          <p:nvPr/>
        </p:nvSpPr>
        <p:spPr>
          <a:xfrm>
            <a:off x="1519238" y="4976813"/>
            <a:ext cx="16510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discriminant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CB9FB3-3561-4E2B-B84D-116B0AE379FA}"/>
              </a:ext>
            </a:extLst>
          </p:cNvPr>
          <p:cNvSpPr txBox="1"/>
          <p:nvPr/>
        </p:nvSpPr>
        <p:spPr>
          <a:xfrm>
            <a:off x="4121150" y="4975225"/>
            <a:ext cx="1651000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discriminant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F8D4E1-F5BF-4106-83BB-2FF680C22F39}"/>
              </a:ext>
            </a:extLst>
          </p:cNvPr>
          <p:cNvSpPr txBox="1"/>
          <p:nvPr/>
        </p:nvSpPr>
        <p:spPr>
          <a:xfrm>
            <a:off x="6989763" y="4976813"/>
            <a:ext cx="16510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discriminant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6FF74556-3B69-4BEF-8D00-FF68ADA74BDA}"/>
              </a:ext>
            </a:extLst>
          </p:cNvPr>
          <p:cNvGrpSpPr>
            <a:grpSpLocks/>
          </p:cNvGrpSpPr>
          <p:nvPr/>
        </p:nvGrpSpPr>
        <p:grpSpPr bwMode="auto">
          <a:xfrm>
            <a:off x="4084638" y="2309813"/>
            <a:ext cx="1874837" cy="1874837"/>
            <a:chOff x="3870960" y="2309654"/>
            <a:chExt cx="1874520" cy="1874520"/>
          </a:xfrm>
        </p:grpSpPr>
        <p:cxnSp>
          <p:nvCxnSpPr>
            <p:cNvPr id="123924" name="Straight Arrow Connector 28">
              <a:extLst>
                <a:ext uri="{FF2B5EF4-FFF2-40B4-BE49-F238E27FC236}">
                  <a16:creationId xmlns:a16="http://schemas.microsoft.com/office/drawing/2014/main" id="{2A6FFBA7-FBA9-42DC-8538-C552CAD42D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70960" y="3505200"/>
              <a:ext cx="1874520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925" name="Freeform 29">
              <a:extLst>
                <a:ext uri="{FF2B5EF4-FFF2-40B4-BE49-F238E27FC236}">
                  <a16:creationId xmlns:a16="http://schemas.microsoft.com/office/drawing/2014/main" id="{4509F656-37D0-4FE7-A239-EE2D02A73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360" y="2636518"/>
              <a:ext cx="1341120" cy="864000"/>
            </a:xfrm>
            <a:custGeom>
              <a:avLst/>
              <a:gdLst>
                <a:gd name="T0" fmla="*/ 0 w 1264920"/>
                <a:gd name="T1" fmla="*/ 0 h 1696720"/>
                <a:gd name="T2" fmla="*/ 2399241 w 1264920"/>
                <a:gd name="T3" fmla="*/ 1 h 1696720"/>
                <a:gd name="T4" fmla="*/ 4856977 w 1264920"/>
                <a:gd name="T5" fmla="*/ 1 h 1696720"/>
                <a:gd name="T6" fmla="*/ 0 60000 65536"/>
                <a:gd name="T7" fmla="*/ 0 60000 65536"/>
                <a:gd name="T8" fmla="*/ 0 60000 65536"/>
                <a:gd name="T9" fmla="*/ 0 w 1264920"/>
                <a:gd name="T10" fmla="*/ 0 h 1696720"/>
                <a:gd name="T11" fmla="*/ 1264920 w 1264920"/>
                <a:gd name="T12" fmla="*/ 1696720 h 1696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4920" h="1696720">
                  <a:moveTo>
                    <a:pt x="0" y="0"/>
                  </a:moveTo>
                  <a:cubicBezTo>
                    <a:pt x="207010" y="843280"/>
                    <a:pt x="414020" y="1686560"/>
                    <a:pt x="624840" y="1691640"/>
                  </a:cubicBezTo>
                  <a:cubicBezTo>
                    <a:pt x="835660" y="1696720"/>
                    <a:pt x="1050290" y="863600"/>
                    <a:pt x="1264920" y="30480"/>
                  </a:cubicBezTo>
                </a:path>
              </a:pathLst>
            </a:cu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6" name="Oval 16">
              <a:extLst>
                <a:ext uri="{FF2B5EF4-FFF2-40B4-BE49-F238E27FC236}">
                  <a16:creationId xmlns:a16="http://schemas.microsoft.com/office/drawing/2014/main" id="{713320BD-122F-41E9-AAE0-8054F73DD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260" y="3458210"/>
              <a:ext cx="120650" cy="107950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23927" name="Straight Arrow Connector 27">
              <a:extLst>
                <a:ext uri="{FF2B5EF4-FFF2-40B4-BE49-F238E27FC236}">
                  <a16:creationId xmlns:a16="http://schemas.microsoft.com/office/drawing/2014/main" id="{D5F288EA-992E-4A00-A8C0-0275DEE950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3108960" y="3246120"/>
              <a:ext cx="1874520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36">
            <a:extLst>
              <a:ext uri="{FF2B5EF4-FFF2-40B4-BE49-F238E27FC236}">
                <a16:creationId xmlns:a16="http://schemas.microsoft.com/office/drawing/2014/main" id="{A31D582C-5510-4807-B1C0-26983DBDAF8E}"/>
              </a:ext>
            </a:extLst>
          </p:cNvPr>
          <p:cNvGrpSpPr>
            <a:grpSpLocks/>
          </p:cNvGrpSpPr>
          <p:nvPr/>
        </p:nvGrpSpPr>
        <p:grpSpPr bwMode="auto">
          <a:xfrm>
            <a:off x="6918325" y="2325688"/>
            <a:ext cx="1874838" cy="1873250"/>
            <a:chOff x="6918960" y="2324894"/>
            <a:chExt cx="1874520" cy="1874520"/>
          </a:xfrm>
        </p:grpSpPr>
        <p:cxnSp>
          <p:nvCxnSpPr>
            <p:cNvPr id="123921" name="Straight Arrow Connector 32">
              <a:extLst>
                <a:ext uri="{FF2B5EF4-FFF2-40B4-BE49-F238E27FC236}">
                  <a16:creationId xmlns:a16="http://schemas.microsoft.com/office/drawing/2014/main" id="{F5AE097E-E924-48F1-9E69-0E2EE21411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18960" y="3520440"/>
              <a:ext cx="1874520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922" name="Freeform 33">
              <a:extLst>
                <a:ext uri="{FF2B5EF4-FFF2-40B4-BE49-F238E27FC236}">
                  <a16:creationId xmlns:a16="http://schemas.microsoft.com/office/drawing/2014/main" id="{F820805E-FD58-4E98-9F83-980B6DBD8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1360" y="2453504"/>
              <a:ext cx="1341120" cy="864000"/>
            </a:xfrm>
            <a:custGeom>
              <a:avLst/>
              <a:gdLst>
                <a:gd name="T0" fmla="*/ 0 w 1264920"/>
                <a:gd name="T1" fmla="*/ 0 h 1696720"/>
                <a:gd name="T2" fmla="*/ 2399241 w 1264920"/>
                <a:gd name="T3" fmla="*/ 1 h 1696720"/>
                <a:gd name="T4" fmla="*/ 4856977 w 1264920"/>
                <a:gd name="T5" fmla="*/ 1 h 1696720"/>
                <a:gd name="T6" fmla="*/ 0 60000 65536"/>
                <a:gd name="T7" fmla="*/ 0 60000 65536"/>
                <a:gd name="T8" fmla="*/ 0 60000 65536"/>
                <a:gd name="T9" fmla="*/ 0 w 1264920"/>
                <a:gd name="T10" fmla="*/ 0 h 1696720"/>
                <a:gd name="T11" fmla="*/ 1264920 w 1264920"/>
                <a:gd name="T12" fmla="*/ 1696720 h 1696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4920" h="1696720">
                  <a:moveTo>
                    <a:pt x="0" y="0"/>
                  </a:moveTo>
                  <a:cubicBezTo>
                    <a:pt x="207010" y="843280"/>
                    <a:pt x="414020" y="1686560"/>
                    <a:pt x="624840" y="1691640"/>
                  </a:cubicBezTo>
                  <a:cubicBezTo>
                    <a:pt x="835660" y="1696720"/>
                    <a:pt x="1050290" y="863600"/>
                    <a:pt x="1264920" y="30480"/>
                  </a:cubicBezTo>
                </a:path>
              </a:pathLst>
            </a:cu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23923" name="Straight Arrow Connector 35">
              <a:extLst>
                <a:ext uri="{FF2B5EF4-FFF2-40B4-BE49-F238E27FC236}">
                  <a16:creationId xmlns:a16="http://schemas.microsoft.com/office/drawing/2014/main" id="{5B5C43FE-C6EA-4FDE-893E-6F57342686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6156960" y="3261360"/>
              <a:ext cx="1874520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Text Box 24">
            <a:extLst>
              <a:ext uri="{FF2B5EF4-FFF2-40B4-BE49-F238E27FC236}">
                <a16:creationId xmlns:a16="http://schemas.microsoft.com/office/drawing/2014/main" id="{C041C810-D799-45BE-B16F-0BF9252C8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5922963"/>
            <a:ext cx="8096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To determine whether a quadratic function has 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2 real roots</a:t>
            </a:r>
            <a:r>
              <a:rPr lang="en-GB" sz="2000" dirty="0">
                <a:latin typeface="+mj-lt"/>
              </a:rPr>
              <a:t>, </a:t>
            </a:r>
          </a:p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2 equal real roots </a:t>
            </a:r>
            <a:r>
              <a:rPr lang="en-GB" sz="2000" dirty="0">
                <a:latin typeface="+mj-lt"/>
              </a:rPr>
              <a:t>or 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no real roots </a:t>
            </a:r>
            <a:r>
              <a:rPr lang="en-GB" sz="2000" dirty="0">
                <a:latin typeface="+mj-lt"/>
              </a:rPr>
              <a:t>we calculate the 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discriminant.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" grpId="0" autoUpdateAnimBg="0"/>
      <p:bldP spid="10261" grpId="0" autoUpdateAnimBg="0"/>
      <p:bldP spid="10262" grpId="0" autoUpdateAnimBg="0"/>
      <p:bldP spid="18" grpId="0"/>
      <p:bldP spid="19" grpId="0"/>
      <p:bldP spid="20" grpId="0"/>
      <p:bldP spid="21" grpId="0"/>
      <p:bldP spid="22" grpId="0"/>
      <p:bldP spid="23" grpId="0"/>
      <p:bldP spid="2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19F71B86-BB32-4707-924F-5686D329087F}"/>
              </a:ext>
            </a:extLst>
          </p:cNvPr>
          <p:cNvSpPr/>
          <p:nvPr/>
        </p:nvSpPr>
        <p:spPr bwMode="auto">
          <a:xfrm>
            <a:off x="0" y="4008438"/>
            <a:ext cx="3967163" cy="1827212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Half the x term and square the coefficient.</a:t>
            </a: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0D7477E3-A4E9-4DAE-923D-E4434D6091E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549275"/>
            <a:ext cx="7086600" cy="711200"/>
          </a:xfrm>
        </p:spPr>
        <p:txBody>
          <a:bodyPr/>
          <a:lstStyle/>
          <a:p>
            <a:pPr algn="ctr"/>
            <a:r>
              <a:rPr lang="en-GB" altLang="en-US" sz="3200" b="0">
                <a:effectLst/>
              </a:rPr>
              <a:t>Completing the Square</a:t>
            </a:r>
          </a:p>
        </p:txBody>
      </p:sp>
      <p:sp>
        <p:nvSpPr>
          <p:cNvPr id="88068" name="TextBox 3">
            <a:extLst>
              <a:ext uri="{FF2B5EF4-FFF2-40B4-BE49-F238E27FC236}">
                <a16:creationId xmlns:a16="http://schemas.microsoft.com/office/drawing/2014/main" id="{95C1A96F-BFF5-497B-8E3C-E80BE0E76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1862138"/>
            <a:ext cx="64547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Complete the square for </a:t>
            </a:r>
            <a:r>
              <a:rPr lang="en-GB" altLang="en-US" sz="2800">
                <a:solidFill>
                  <a:srgbClr val="FFFF00"/>
                </a:solidFill>
              </a:rPr>
              <a:t>x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+ 2x + 3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and hence sketch function.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720A6-636C-49F1-9843-18094FE71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3173413"/>
            <a:ext cx="3290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f(x) = </a:t>
            </a:r>
            <a:r>
              <a:rPr lang="en-GB" altLang="en-US" sz="2800">
                <a:solidFill>
                  <a:srgbClr val="FFFFFF"/>
                </a:solidFill>
              </a:rPr>
              <a:t>a</a:t>
            </a:r>
            <a:r>
              <a:rPr lang="en-GB" altLang="en-US" sz="2800">
                <a:solidFill>
                  <a:srgbClr val="FFFF00"/>
                </a:solidFill>
              </a:rPr>
              <a:t>(x + </a:t>
            </a:r>
            <a:r>
              <a:rPr lang="en-GB" altLang="en-US" sz="2800">
                <a:solidFill>
                  <a:srgbClr val="FF66FF"/>
                </a:solidFill>
              </a:rPr>
              <a:t>b</a:t>
            </a:r>
            <a:r>
              <a:rPr lang="en-GB" altLang="en-US" sz="2800">
                <a:solidFill>
                  <a:srgbClr val="FFFF00"/>
                </a:solidFill>
              </a:rPr>
              <a:t>)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+ </a:t>
            </a:r>
            <a:r>
              <a:rPr lang="en-GB" altLang="en-US" sz="2800">
                <a:solidFill>
                  <a:srgbClr val="00FFFF"/>
                </a:solidFill>
              </a:rPr>
              <a:t>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127F72-0D76-4342-904E-5E0C6A0F2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3852863"/>
            <a:ext cx="2076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x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+ 2x + 3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43DA4B-498B-484D-9720-08CF2D1E2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4533900"/>
            <a:ext cx="2505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x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+ </a:t>
            </a:r>
            <a:r>
              <a:rPr lang="en-GB" altLang="en-US" sz="2800">
                <a:solidFill>
                  <a:srgbClr val="FFFFFF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x     + 3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CAC7E4-6BA6-4862-B8D6-6CCE4C8E9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325" y="5213350"/>
            <a:ext cx="3640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(x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+ 2x + 1)  </a:t>
            </a:r>
            <a:r>
              <a:rPr lang="en-GB" altLang="en-US" sz="2800">
                <a:solidFill>
                  <a:srgbClr val="FFFFFF"/>
                </a:solidFill>
              </a:rPr>
              <a:t>      </a:t>
            </a:r>
            <a:r>
              <a:rPr lang="en-GB" altLang="en-US" sz="2800">
                <a:solidFill>
                  <a:srgbClr val="FFFF00"/>
                </a:solidFill>
              </a:rPr>
              <a:t>+</a:t>
            </a:r>
            <a:r>
              <a:rPr lang="en-GB" altLang="en-US" sz="2800">
                <a:solidFill>
                  <a:srgbClr val="FFFFFF"/>
                </a:solidFill>
              </a:rPr>
              <a:t> </a:t>
            </a:r>
            <a:r>
              <a:rPr lang="en-GB" altLang="en-US" sz="2800">
                <a:solidFill>
                  <a:srgbClr val="FFFF00"/>
                </a:solidFill>
              </a:rPr>
              <a:t>3 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1AD7509B-6C52-48D4-B912-110D5B33F94E}"/>
              </a:ext>
            </a:extLst>
          </p:cNvPr>
          <p:cNvSpPr/>
          <p:nvPr/>
        </p:nvSpPr>
        <p:spPr bwMode="auto">
          <a:xfrm>
            <a:off x="0" y="5018088"/>
            <a:ext cx="3557588" cy="703262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Compensate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5BD1E9-EC95-406B-B14B-F214915F1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5894388"/>
            <a:ext cx="22844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(x + </a:t>
            </a:r>
            <a:r>
              <a:rPr lang="en-GB" altLang="en-US" sz="2800">
                <a:solidFill>
                  <a:srgbClr val="FF66FF"/>
                </a:solidFill>
              </a:rPr>
              <a:t>1</a:t>
            </a:r>
            <a:r>
              <a:rPr lang="en-GB" altLang="en-US" sz="2800">
                <a:solidFill>
                  <a:srgbClr val="FFFF00"/>
                </a:solidFill>
              </a:rPr>
              <a:t>)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  +</a:t>
            </a:r>
            <a:r>
              <a:rPr lang="en-GB" altLang="en-US" sz="2800">
                <a:solidFill>
                  <a:srgbClr val="FFFFFF"/>
                </a:solidFill>
              </a:rPr>
              <a:t> </a:t>
            </a:r>
            <a:r>
              <a:rPr lang="en-GB" altLang="en-US" sz="2800">
                <a:solidFill>
                  <a:srgbClr val="00FFFF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3EB94B-6351-47CD-8555-CE15C46DD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425" y="4903788"/>
            <a:ext cx="985838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a = 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66FF"/>
                </a:solidFill>
              </a:rPr>
              <a:t>b = 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00FFFF"/>
                </a:solidFill>
              </a:rPr>
              <a:t>c =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53C283-AB2A-44E3-9C1E-893A1876D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5210175"/>
            <a:ext cx="496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-1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D138DD71-DAC6-4066-AD26-870613027335}"/>
              </a:ext>
            </a:extLst>
          </p:cNvPr>
          <p:cNvSpPr/>
          <p:nvPr/>
        </p:nvSpPr>
        <p:spPr bwMode="auto">
          <a:xfrm>
            <a:off x="152400" y="5170488"/>
            <a:ext cx="2749550" cy="703262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Tidy up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5" grpId="0"/>
      <p:bldP spid="7" grpId="0"/>
      <p:bldP spid="8" grpId="0"/>
      <p:bldP spid="9" grpId="0"/>
      <p:bldP spid="12" grpId="0" animBg="1"/>
      <p:bldP spid="12" grpId="1" animBg="1"/>
      <p:bldP spid="13" grpId="0"/>
      <p:bldP spid="14" grpId="0"/>
      <p:bldP spid="15" grpId="0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98ADC736-50F7-4B3C-95D5-A50CBB15BFCF}"/>
              </a:ext>
            </a:extLst>
          </p:cNvPr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2057400" y="549275"/>
            <a:ext cx="7086600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3200" b="0">
                <a:effectLst/>
              </a:rPr>
              <a:t>Discriminant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409AF-586A-4B1A-B799-B33D46031322}"/>
              </a:ext>
            </a:extLst>
          </p:cNvPr>
          <p:cNvSpPr txBox="1"/>
          <p:nvPr/>
        </p:nvSpPr>
        <p:spPr>
          <a:xfrm>
            <a:off x="833438" y="1862138"/>
            <a:ext cx="8342312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600" dirty="0">
                <a:latin typeface="+mj-lt"/>
              </a:rPr>
              <a:t>Determine the nature of the roots of x</a:t>
            </a:r>
            <a:r>
              <a:rPr lang="en-GB" sz="2600" baseline="30000" dirty="0">
                <a:latin typeface="+mj-lt"/>
              </a:rPr>
              <a:t>2</a:t>
            </a:r>
            <a:r>
              <a:rPr lang="en-GB" sz="2600" dirty="0">
                <a:latin typeface="+mj-lt"/>
              </a:rPr>
              <a:t> + 2x + 3 = 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55B99A-2E50-4513-8410-8B254CE8FAF2}"/>
              </a:ext>
            </a:extLst>
          </p:cNvPr>
          <p:cNvSpPr/>
          <p:nvPr/>
        </p:nvSpPr>
        <p:spPr>
          <a:xfrm>
            <a:off x="3511550" y="3187700"/>
            <a:ext cx="3132138" cy="2308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>
                <a:latin typeface="+mj-lt"/>
              </a:rPr>
              <a:t>b</a:t>
            </a:r>
            <a:r>
              <a:rPr lang="en-GB" sz="3600" baseline="30000" dirty="0">
                <a:latin typeface="+mj-lt"/>
              </a:rPr>
              <a:t>2</a:t>
            </a:r>
            <a:r>
              <a:rPr lang="en-GB" sz="3600" dirty="0">
                <a:latin typeface="+mj-lt"/>
              </a:rPr>
              <a:t> – 4ac </a:t>
            </a:r>
          </a:p>
          <a:p>
            <a:pPr>
              <a:defRPr/>
            </a:pPr>
            <a:r>
              <a:rPr lang="en-GB" sz="3600" dirty="0">
                <a:latin typeface="+mj-lt"/>
              </a:rPr>
              <a:t>= 2</a:t>
            </a:r>
            <a:r>
              <a:rPr lang="en-GB" sz="3600" baseline="30000" dirty="0">
                <a:latin typeface="+mj-lt"/>
              </a:rPr>
              <a:t>2</a:t>
            </a:r>
            <a:r>
              <a:rPr lang="en-GB" sz="3600" dirty="0">
                <a:latin typeface="+mj-lt"/>
              </a:rPr>
              <a:t> – 4 </a:t>
            </a:r>
            <a:r>
              <a:rPr lang="en-GB" sz="2000" dirty="0">
                <a:latin typeface="+mj-lt"/>
              </a:rPr>
              <a:t>x</a:t>
            </a:r>
            <a:r>
              <a:rPr lang="en-GB" sz="3600" dirty="0">
                <a:latin typeface="+mj-lt"/>
              </a:rPr>
              <a:t> 1 </a:t>
            </a:r>
            <a:r>
              <a:rPr lang="en-GB" sz="2000" dirty="0">
                <a:latin typeface="+mj-lt"/>
              </a:rPr>
              <a:t>x</a:t>
            </a:r>
            <a:r>
              <a:rPr lang="en-GB" sz="3600" dirty="0">
                <a:latin typeface="+mj-lt"/>
              </a:rPr>
              <a:t> 3</a:t>
            </a:r>
          </a:p>
          <a:p>
            <a:pPr>
              <a:defRPr/>
            </a:pPr>
            <a:r>
              <a:rPr lang="en-GB" sz="3600" dirty="0">
                <a:latin typeface="+mj-lt"/>
              </a:rPr>
              <a:t>= 4 – 12</a:t>
            </a:r>
          </a:p>
          <a:p>
            <a:pPr>
              <a:defRPr/>
            </a:pPr>
            <a:r>
              <a:rPr lang="en-GB" sz="3600" dirty="0">
                <a:latin typeface="+mj-lt"/>
              </a:rPr>
              <a:t>= -8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A54F8E-8745-4810-99C6-076FD5BA1B15}"/>
              </a:ext>
            </a:extLst>
          </p:cNvPr>
          <p:cNvSpPr txBox="1"/>
          <p:nvPr/>
        </p:nvSpPr>
        <p:spPr>
          <a:xfrm>
            <a:off x="2301875" y="2439988"/>
            <a:ext cx="57959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a = 1	 	b = 2 		c =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19D685-4B5D-401F-B0CD-EF1DCD095458}"/>
              </a:ext>
            </a:extLst>
          </p:cNvPr>
          <p:cNvSpPr txBox="1"/>
          <p:nvPr/>
        </p:nvSpPr>
        <p:spPr>
          <a:xfrm>
            <a:off x="2227263" y="5716588"/>
            <a:ext cx="5529262" cy="523875"/>
          </a:xfrm>
          <a:prstGeom prst="rect">
            <a:avLst/>
          </a:prstGeom>
          <a:solidFill>
            <a:srgbClr val="000000"/>
          </a:solidFill>
          <a:ln w="381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Since b</a:t>
            </a:r>
            <a:r>
              <a:rPr lang="en-GB" sz="2800" baseline="30000" dirty="0">
                <a:latin typeface="+mj-lt"/>
              </a:rPr>
              <a:t>2</a:t>
            </a:r>
            <a:r>
              <a:rPr lang="en-GB" sz="2800" dirty="0">
                <a:latin typeface="+mj-lt"/>
              </a:rPr>
              <a:t> – 4ac &lt; 0  no real roots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8" grpId="0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F3C13184-CDA5-4210-9D8D-FA2637E90B4A}"/>
              </a:ext>
            </a:extLst>
          </p:cNvPr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2057400" y="549275"/>
            <a:ext cx="7086600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3200" b="0">
                <a:effectLst/>
              </a:rPr>
              <a:t>Discriminant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E2275D-ED8A-4A53-9ACC-98A4645AFC18}"/>
              </a:ext>
            </a:extLst>
          </p:cNvPr>
          <p:cNvSpPr txBox="1"/>
          <p:nvPr/>
        </p:nvSpPr>
        <p:spPr>
          <a:xfrm>
            <a:off x="833438" y="1862138"/>
            <a:ext cx="8321675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600" dirty="0">
                <a:latin typeface="+mj-lt"/>
              </a:rPr>
              <a:t>Determine the nature of the roots of x</a:t>
            </a:r>
            <a:r>
              <a:rPr lang="en-GB" sz="2600" baseline="30000" dirty="0">
                <a:latin typeface="+mj-lt"/>
              </a:rPr>
              <a:t>2</a:t>
            </a:r>
            <a:r>
              <a:rPr lang="en-GB" sz="2600" dirty="0">
                <a:latin typeface="+mj-lt"/>
              </a:rPr>
              <a:t> + 5x - 6 = 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4E43E9-0903-4554-8810-66A9269001B0}"/>
              </a:ext>
            </a:extLst>
          </p:cNvPr>
          <p:cNvSpPr/>
          <p:nvPr/>
        </p:nvSpPr>
        <p:spPr>
          <a:xfrm>
            <a:off x="3511550" y="3187700"/>
            <a:ext cx="3660775" cy="2308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>
                <a:latin typeface="+mj-lt"/>
              </a:rPr>
              <a:t>b</a:t>
            </a:r>
            <a:r>
              <a:rPr lang="en-GB" sz="3600" baseline="30000" dirty="0">
                <a:latin typeface="+mj-lt"/>
              </a:rPr>
              <a:t>2</a:t>
            </a:r>
            <a:r>
              <a:rPr lang="en-GB" sz="3600" dirty="0">
                <a:latin typeface="+mj-lt"/>
              </a:rPr>
              <a:t> – 4ac </a:t>
            </a:r>
          </a:p>
          <a:p>
            <a:pPr>
              <a:defRPr/>
            </a:pPr>
            <a:r>
              <a:rPr lang="en-GB" sz="3600" dirty="0">
                <a:latin typeface="+mj-lt"/>
              </a:rPr>
              <a:t>= 5</a:t>
            </a:r>
            <a:r>
              <a:rPr lang="en-GB" sz="3600" baseline="30000" dirty="0">
                <a:latin typeface="+mj-lt"/>
              </a:rPr>
              <a:t>2</a:t>
            </a:r>
            <a:r>
              <a:rPr lang="en-GB" sz="3600" dirty="0">
                <a:latin typeface="+mj-lt"/>
              </a:rPr>
              <a:t> – 4 </a:t>
            </a:r>
            <a:r>
              <a:rPr lang="en-GB" sz="2000" dirty="0">
                <a:latin typeface="+mj-lt"/>
              </a:rPr>
              <a:t>x</a:t>
            </a:r>
            <a:r>
              <a:rPr lang="en-GB" sz="3600" dirty="0">
                <a:latin typeface="+mj-lt"/>
              </a:rPr>
              <a:t> 1 </a:t>
            </a:r>
            <a:r>
              <a:rPr lang="en-GB" sz="2000" dirty="0">
                <a:latin typeface="+mj-lt"/>
              </a:rPr>
              <a:t>x</a:t>
            </a:r>
            <a:r>
              <a:rPr lang="en-GB" sz="3600" dirty="0">
                <a:latin typeface="+mj-lt"/>
              </a:rPr>
              <a:t> (-6)</a:t>
            </a:r>
          </a:p>
          <a:p>
            <a:pPr>
              <a:defRPr/>
            </a:pPr>
            <a:r>
              <a:rPr lang="en-GB" sz="3600" dirty="0">
                <a:latin typeface="+mj-lt"/>
              </a:rPr>
              <a:t>= 25 + 24</a:t>
            </a:r>
          </a:p>
          <a:p>
            <a:pPr>
              <a:defRPr/>
            </a:pPr>
            <a:r>
              <a:rPr lang="en-GB" sz="3600" dirty="0">
                <a:latin typeface="+mj-lt"/>
              </a:rPr>
              <a:t>= 49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C913BB-A210-4C66-8C76-B30A567394CE}"/>
              </a:ext>
            </a:extLst>
          </p:cNvPr>
          <p:cNvSpPr txBox="1"/>
          <p:nvPr/>
        </p:nvSpPr>
        <p:spPr>
          <a:xfrm>
            <a:off x="2301875" y="2439988"/>
            <a:ext cx="59721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a = 1	 	b = 5 		c = -6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10E15C-7A13-477C-AB28-8BBC6AEFDD25}"/>
              </a:ext>
            </a:extLst>
          </p:cNvPr>
          <p:cNvSpPr txBox="1"/>
          <p:nvPr/>
        </p:nvSpPr>
        <p:spPr>
          <a:xfrm>
            <a:off x="1030288" y="5716588"/>
            <a:ext cx="7880350" cy="523875"/>
          </a:xfrm>
          <a:prstGeom prst="rect">
            <a:avLst/>
          </a:prstGeom>
          <a:solidFill>
            <a:srgbClr val="000000"/>
          </a:solidFill>
          <a:ln w="381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Since b</a:t>
            </a:r>
            <a:r>
              <a:rPr lang="en-GB" sz="2800" baseline="30000" dirty="0">
                <a:latin typeface="+mj-lt"/>
              </a:rPr>
              <a:t>2</a:t>
            </a:r>
            <a:r>
              <a:rPr lang="en-GB" sz="2800" dirty="0">
                <a:latin typeface="+mj-lt"/>
              </a:rPr>
              <a:t> – 4ac &gt; 0  two real and distinct roots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8" grpId="0"/>
      <p:bldP spid="2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802B61C4-AAB6-4074-A7AA-23E5FA0B00B5}"/>
              </a:ext>
            </a:extLst>
          </p:cNvPr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2057400" y="549275"/>
            <a:ext cx="7086600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3200" b="0">
                <a:effectLst/>
              </a:rPr>
              <a:t>Discriminant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92491C-A2FF-4725-839B-00687090B30D}"/>
              </a:ext>
            </a:extLst>
          </p:cNvPr>
          <p:cNvSpPr txBox="1"/>
          <p:nvPr/>
        </p:nvSpPr>
        <p:spPr>
          <a:xfrm>
            <a:off x="833438" y="1862138"/>
            <a:ext cx="8342312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600" dirty="0">
                <a:latin typeface="+mj-lt"/>
              </a:rPr>
              <a:t>Determine the nature of the roots of x</a:t>
            </a:r>
            <a:r>
              <a:rPr lang="en-GB" sz="2600" baseline="30000" dirty="0">
                <a:latin typeface="+mj-lt"/>
              </a:rPr>
              <a:t>2</a:t>
            </a:r>
            <a:r>
              <a:rPr lang="en-GB" sz="2600" dirty="0">
                <a:latin typeface="+mj-lt"/>
              </a:rPr>
              <a:t> + 6x + 9 = 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88861A-B0DE-4591-A58C-B353831E57B9}"/>
              </a:ext>
            </a:extLst>
          </p:cNvPr>
          <p:cNvSpPr/>
          <p:nvPr/>
        </p:nvSpPr>
        <p:spPr>
          <a:xfrm>
            <a:off x="3511550" y="3187700"/>
            <a:ext cx="3132138" cy="2308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>
                <a:latin typeface="+mj-lt"/>
              </a:rPr>
              <a:t>b</a:t>
            </a:r>
            <a:r>
              <a:rPr lang="en-GB" sz="3600" baseline="30000" dirty="0">
                <a:latin typeface="+mj-lt"/>
              </a:rPr>
              <a:t>2</a:t>
            </a:r>
            <a:r>
              <a:rPr lang="en-GB" sz="3600" dirty="0">
                <a:latin typeface="+mj-lt"/>
              </a:rPr>
              <a:t> – 4ac </a:t>
            </a:r>
          </a:p>
          <a:p>
            <a:pPr>
              <a:defRPr/>
            </a:pPr>
            <a:r>
              <a:rPr lang="en-GB" sz="3600" dirty="0">
                <a:latin typeface="+mj-lt"/>
              </a:rPr>
              <a:t>= 6</a:t>
            </a:r>
            <a:r>
              <a:rPr lang="en-GB" sz="3600" baseline="30000" dirty="0">
                <a:latin typeface="+mj-lt"/>
              </a:rPr>
              <a:t>2</a:t>
            </a:r>
            <a:r>
              <a:rPr lang="en-GB" sz="3600" dirty="0">
                <a:latin typeface="+mj-lt"/>
              </a:rPr>
              <a:t> – 4 </a:t>
            </a:r>
            <a:r>
              <a:rPr lang="en-GB" sz="2000" dirty="0">
                <a:latin typeface="+mj-lt"/>
              </a:rPr>
              <a:t>x</a:t>
            </a:r>
            <a:r>
              <a:rPr lang="en-GB" sz="3600" dirty="0">
                <a:latin typeface="+mj-lt"/>
              </a:rPr>
              <a:t> 1 </a:t>
            </a:r>
            <a:r>
              <a:rPr lang="en-GB" sz="2000" dirty="0">
                <a:latin typeface="+mj-lt"/>
              </a:rPr>
              <a:t>x</a:t>
            </a:r>
            <a:r>
              <a:rPr lang="en-GB" sz="3600" dirty="0">
                <a:latin typeface="+mj-lt"/>
              </a:rPr>
              <a:t> 9</a:t>
            </a:r>
          </a:p>
          <a:p>
            <a:pPr>
              <a:defRPr/>
            </a:pPr>
            <a:r>
              <a:rPr lang="en-GB" sz="3600" dirty="0">
                <a:latin typeface="+mj-lt"/>
              </a:rPr>
              <a:t>= 36 – 36</a:t>
            </a:r>
          </a:p>
          <a:p>
            <a:pPr>
              <a:defRPr/>
            </a:pPr>
            <a:r>
              <a:rPr lang="en-GB" sz="3600" dirty="0">
                <a:latin typeface="+mj-lt"/>
              </a:rPr>
              <a:t>=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DB63D1-08B7-41EC-80A5-D7DB3A6F6C76}"/>
              </a:ext>
            </a:extLst>
          </p:cNvPr>
          <p:cNvSpPr txBox="1"/>
          <p:nvPr/>
        </p:nvSpPr>
        <p:spPr>
          <a:xfrm>
            <a:off x="2301875" y="2439988"/>
            <a:ext cx="57959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a = 1	 	b = 6 		c = 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B78F49-E9CD-43FF-9BEB-EE9AC6B102F4}"/>
              </a:ext>
            </a:extLst>
          </p:cNvPr>
          <p:cNvSpPr txBox="1"/>
          <p:nvPr/>
        </p:nvSpPr>
        <p:spPr>
          <a:xfrm>
            <a:off x="1347788" y="5716588"/>
            <a:ext cx="7493000" cy="523875"/>
          </a:xfrm>
          <a:prstGeom prst="rect">
            <a:avLst/>
          </a:prstGeom>
          <a:solidFill>
            <a:srgbClr val="000000"/>
          </a:solidFill>
          <a:ln w="381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Since b</a:t>
            </a:r>
            <a:r>
              <a:rPr lang="en-GB" sz="2800" baseline="30000" dirty="0">
                <a:latin typeface="+mj-lt"/>
              </a:rPr>
              <a:t>2</a:t>
            </a:r>
            <a:r>
              <a:rPr lang="en-GB" sz="2800" dirty="0">
                <a:latin typeface="+mj-lt"/>
              </a:rPr>
              <a:t> – 4ac = 0  hence 2 equal real roots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8" grpId="0"/>
      <p:bldP spid="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F55AA39C-87BB-48C8-A0C3-67A5CB25970B}"/>
              </a:ext>
            </a:extLst>
          </p:cNvPr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2057400" y="549275"/>
            <a:ext cx="7086600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3200" b="0">
                <a:effectLst/>
              </a:rPr>
              <a:t>Discriminant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DF3D3C-877E-41B5-95B9-E97C0D99F0D2}"/>
              </a:ext>
            </a:extLst>
          </p:cNvPr>
          <p:cNvSpPr txBox="1"/>
          <p:nvPr/>
        </p:nvSpPr>
        <p:spPr>
          <a:xfrm>
            <a:off x="833438" y="1862138"/>
            <a:ext cx="83756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Find the value p given that 2x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+ 4x + p = 0 has real roots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AC662E-51E7-4701-9B07-8F4A949A17A7}"/>
              </a:ext>
            </a:extLst>
          </p:cNvPr>
          <p:cNvSpPr/>
          <p:nvPr/>
        </p:nvSpPr>
        <p:spPr>
          <a:xfrm>
            <a:off x="1260475" y="3117850"/>
            <a:ext cx="45735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For real roots 	</a:t>
            </a:r>
            <a:r>
              <a:rPr lang="en-GB" sz="2800" dirty="0">
                <a:latin typeface="+mj-lt"/>
              </a:rPr>
              <a:t>b</a:t>
            </a:r>
            <a:r>
              <a:rPr lang="en-GB" sz="2800" baseline="30000" dirty="0">
                <a:latin typeface="+mj-lt"/>
              </a:rPr>
              <a:t>2</a:t>
            </a:r>
            <a:r>
              <a:rPr lang="en-GB" sz="2800" dirty="0">
                <a:latin typeface="+mj-lt"/>
              </a:rPr>
              <a:t> – 4ac </a:t>
            </a:r>
            <a:r>
              <a:rPr lang="en-GB" sz="2800" dirty="0">
                <a:latin typeface="Times New Roman"/>
                <a:cs typeface="Times New Roman"/>
              </a:rPr>
              <a:t>≥</a:t>
            </a:r>
            <a:r>
              <a:rPr lang="en-GB" sz="2800" dirty="0">
                <a:latin typeface="+mj-lt"/>
              </a:rPr>
              <a:t>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18EB94-4D0C-4CA9-8283-7B36D7AC24CE}"/>
              </a:ext>
            </a:extLst>
          </p:cNvPr>
          <p:cNvSpPr txBox="1"/>
          <p:nvPr/>
        </p:nvSpPr>
        <p:spPr>
          <a:xfrm>
            <a:off x="2301875" y="2439988"/>
            <a:ext cx="46513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a = 2	 	b = 4 		c = 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D11C44-4271-4812-B51D-974E002B1053}"/>
              </a:ext>
            </a:extLst>
          </p:cNvPr>
          <p:cNvSpPr/>
          <p:nvPr/>
        </p:nvSpPr>
        <p:spPr>
          <a:xfrm>
            <a:off x="3827463" y="3827463"/>
            <a:ext cx="1982787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16 – 8p </a:t>
            </a:r>
            <a:r>
              <a:rPr lang="en-GB" sz="2800" dirty="0">
                <a:solidFill>
                  <a:srgbClr val="FFFF00"/>
                </a:solidFill>
                <a:latin typeface="Times New Roman"/>
                <a:cs typeface="Times New Roman"/>
              </a:rPr>
              <a:t>≥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A996E9-4C87-4E03-85D7-33F613A95856}"/>
              </a:ext>
            </a:extLst>
          </p:cNvPr>
          <p:cNvSpPr/>
          <p:nvPr/>
        </p:nvSpPr>
        <p:spPr>
          <a:xfrm>
            <a:off x="4441825" y="4537075"/>
            <a:ext cx="16891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-8p </a:t>
            </a:r>
            <a:r>
              <a:rPr lang="en-GB" sz="2800" dirty="0">
                <a:solidFill>
                  <a:srgbClr val="FFFF00"/>
                </a:solidFill>
                <a:latin typeface="Times New Roman"/>
                <a:cs typeface="Times New Roman"/>
              </a:rPr>
              <a:t>≥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-16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DA5C61-4AFA-48C9-A82E-F1AFF3DE0C6B}"/>
              </a:ext>
            </a:extLst>
          </p:cNvPr>
          <p:cNvSpPr/>
          <p:nvPr/>
        </p:nvSpPr>
        <p:spPr>
          <a:xfrm>
            <a:off x="4768850" y="5246688"/>
            <a:ext cx="9921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p </a:t>
            </a:r>
            <a:r>
              <a:rPr lang="en-GB" sz="2800" dirty="0">
                <a:solidFill>
                  <a:srgbClr val="FFFF00"/>
                </a:solidFill>
                <a:latin typeface="Times New Roman"/>
                <a:cs typeface="Times New Roman"/>
              </a:rPr>
              <a:t>≤ </a:t>
            </a:r>
            <a:r>
              <a:rPr lang="en-GB" sz="2800" dirty="0">
                <a:solidFill>
                  <a:srgbClr val="FFFF00"/>
                </a:solidFill>
                <a:latin typeface="+mj-lt"/>
                <a:cs typeface="Times New Roman"/>
              </a:rPr>
              <a:t>2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10795C-BF8C-4F85-A1CF-727ED5B42C1D}"/>
              </a:ext>
            </a:extLst>
          </p:cNvPr>
          <p:cNvSpPr txBox="1"/>
          <p:nvPr/>
        </p:nvSpPr>
        <p:spPr>
          <a:xfrm>
            <a:off x="1270000" y="5956300"/>
            <a:ext cx="6788150" cy="523875"/>
          </a:xfrm>
          <a:prstGeom prst="rect">
            <a:avLst/>
          </a:prstGeom>
          <a:solidFill>
            <a:srgbClr val="000000"/>
          </a:solidFill>
          <a:ln w="381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The equation has real roots when p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GB" sz="2800" dirty="0">
                <a:latin typeface="+mj-lt"/>
              </a:rPr>
              <a:t>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0" grpId="0"/>
      <p:bldP spid="21" grpId="0"/>
      <p:bldP spid="2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BF94A1F-E972-4466-9EDA-E0ACBD4E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96AF4A89-F324-4465-95AC-DE5482669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9028" name="Text Box 3">
            <a:extLst>
              <a:ext uri="{FF2B5EF4-FFF2-40B4-BE49-F238E27FC236}">
                <a16:creationId xmlns:a16="http://schemas.microsoft.com/office/drawing/2014/main" id="{0F106F11-7772-45B0-8C29-EE19B3081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2374900"/>
            <a:ext cx="5272088" cy="237013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endParaRPr lang="en-GB" altLang="en-US" sz="400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3600">
                <a:solidFill>
                  <a:srgbClr val="FFFFFF"/>
                </a:solidFill>
                <a:cs typeface="Arial" panose="020B0604020202020204" pitchFamily="34" charset="0"/>
              </a:rPr>
              <a:t>Now try N5 TJ </a:t>
            </a:r>
          </a:p>
          <a:p>
            <a:pPr algn="ctr" eaLnBrk="1" hangingPunct="1"/>
            <a:r>
              <a:rPr lang="en-GB" altLang="en-US" sz="3600">
                <a:solidFill>
                  <a:srgbClr val="FFFFFF"/>
                </a:solidFill>
                <a:cs typeface="Arial" panose="020B0604020202020204" pitchFamily="34" charset="0"/>
              </a:rPr>
              <a:t>Ex19.6</a:t>
            </a:r>
          </a:p>
          <a:p>
            <a:pPr algn="ctr" eaLnBrk="1" hangingPunct="1"/>
            <a:r>
              <a:rPr lang="en-GB" altLang="en-US" sz="3600">
                <a:solidFill>
                  <a:srgbClr val="FFFFFF"/>
                </a:solidFill>
                <a:cs typeface="Arial" panose="020B0604020202020204" pitchFamily="34" charset="0"/>
              </a:rPr>
              <a:t> (page 194)</a:t>
            </a:r>
          </a:p>
        </p:txBody>
      </p:sp>
      <p:pic>
        <p:nvPicPr>
          <p:cNvPr id="129029" name="Picture 4" descr="ag00463_">
            <a:extLst>
              <a:ext uri="{FF2B5EF4-FFF2-40B4-BE49-F238E27FC236}">
                <a16:creationId xmlns:a16="http://schemas.microsoft.com/office/drawing/2014/main" id="{C9239200-F41B-4B91-90F2-C514A0CD96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0" name="Picture 5" descr="scottishflag">
            <a:extLst>
              <a:ext uri="{FF2B5EF4-FFF2-40B4-BE49-F238E27FC236}">
                <a16:creationId xmlns:a16="http://schemas.microsoft.com/office/drawing/2014/main" id="{D53B21C9-73FF-4ADE-ACC4-F6AA3CD7B9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Picture 6" descr="Office Objects 0572">
            <a:extLst>
              <a:ext uri="{FF2B5EF4-FFF2-40B4-BE49-F238E27FC236}">
                <a16:creationId xmlns:a16="http://schemas.microsoft.com/office/drawing/2014/main" id="{B908441A-352C-4DEC-94CD-6985A5A7B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Picture 7" descr="scottishflag">
            <a:extLst>
              <a:ext uri="{FF2B5EF4-FFF2-40B4-BE49-F238E27FC236}">
                <a16:creationId xmlns:a16="http://schemas.microsoft.com/office/drawing/2014/main" id="{50E2C691-1DA6-4CD0-824B-D0B527BDF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6" name="Rectangle 10">
            <a:extLst>
              <a:ext uri="{FF2B5EF4-FFF2-40B4-BE49-F238E27FC236}">
                <a16:creationId xmlns:a16="http://schemas.microsoft.com/office/drawing/2014/main" id="{6421EF6B-75AB-4EE9-859D-AA180BC27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Discriminant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msoD5A61">
            <a:extLst>
              <a:ext uri="{FF2B5EF4-FFF2-40B4-BE49-F238E27FC236}">
                <a16:creationId xmlns:a16="http://schemas.microsoft.com/office/drawing/2014/main" id="{300FE1A0-ED40-47FC-B491-4D4142535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8" t="5310" r="21371" b="47389"/>
          <a:stretch>
            <a:fillRect/>
          </a:stretch>
        </p:blipFill>
        <p:spPr bwMode="auto">
          <a:xfrm>
            <a:off x="1116013" y="115888"/>
            <a:ext cx="642461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>
            <a:extLst>
              <a:ext uri="{FF2B5EF4-FFF2-40B4-BE49-F238E27FC236}">
                <a16:creationId xmlns:a16="http://schemas.microsoft.com/office/drawing/2014/main" id="{210788BC-04DB-4A2B-BB16-C078612EB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6192837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3">
            <a:extLst>
              <a:ext uri="{FF2B5EF4-FFF2-40B4-BE49-F238E27FC236}">
                <a16:creationId xmlns:a16="http://schemas.microsoft.com/office/drawing/2014/main" id="{06737077-866F-4527-B566-60A46E1D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6868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>
            <a:extLst>
              <a:ext uri="{FF2B5EF4-FFF2-40B4-BE49-F238E27FC236}">
                <a16:creationId xmlns:a16="http://schemas.microsoft.com/office/drawing/2014/main" id="{1EFFBF1E-22B5-4E94-8500-FF5EE2A0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7053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3" name="Picture 3">
            <a:extLst>
              <a:ext uri="{FF2B5EF4-FFF2-40B4-BE49-F238E27FC236}">
                <a16:creationId xmlns:a16="http://schemas.microsoft.com/office/drawing/2014/main" id="{6C658B87-7B7A-4F85-B1F5-C65D3F8B4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2322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4" name="Picture 4">
            <a:extLst>
              <a:ext uri="{FF2B5EF4-FFF2-40B4-BE49-F238E27FC236}">
                <a16:creationId xmlns:a16="http://schemas.microsoft.com/office/drawing/2014/main" id="{9762ACB7-210E-45B8-8E72-41B4A932D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639921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>
            <a:extLst>
              <a:ext uri="{FF2B5EF4-FFF2-40B4-BE49-F238E27FC236}">
                <a16:creationId xmlns:a16="http://schemas.microsoft.com/office/drawing/2014/main" id="{99BC394B-286E-48D2-B230-17DD2DA89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60575"/>
            <a:ext cx="64277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7" name="Picture 3">
            <a:extLst>
              <a:ext uri="{FF2B5EF4-FFF2-40B4-BE49-F238E27FC236}">
                <a16:creationId xmlns:a16="http://schemas.microsoft.com/office/drawing/2014/main" id="{F0AE8D59-80B2-4B03-A3CB-837A77B7B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429000"/>
            <a:ext cx="384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81DB81B2-3C74-48C2-AC6A-B893618839D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549275"/>
            <a:ext cx="7086600" cy="711200"/>
          </a:xfrm>
        </p:spPr>
        <p:txBody>
          <a:bodyPr/>
          <a:lstStyle/>
          <a:p>
            <a:pPr algn="ctr"/>
            <a:r>
              <a:rPr lang="en-GB" altLang="en-US" sz="3200" b="0">
                <a:effectLst/>
              </a:rPr>
              <a:t>Completing the Square</a:t>
            </a:r>
          </a:p>
        </p:txBody>
      </p:sp>
      <p:sp>
        <p:nvSpPr>
          <p:cNvPr id="89091" name="TextBox 3">
            <a:extLst>
              <a:ext uri="{FF2B5EF4-FFF2-40B4-BE49-F238E27FC236}">
                <a16:creationId xmlns:a16="http://schemas.microsoft.com/office/drawing/2014/main" id="{035F7BBF-2B23-4DA7-A06E-06E434B42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2120900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sketch function.</a:t>
            </a:r>
          </a:p>
        </p:txBody>
      </p:sp>
      <p:sp>
        <p:nvSpPr>
          <p:cNvPr id="89092" name="TextBox 4">
            <a:extLst>
              <a:ext uri="{FF2B5EF4-FFF2-40B4-BE49-F238E27FC236}">
                <a16:creationId xmlns:a16="http://schemas.microsoft.com/office/drawing/2014/main" id="{04C6F35C-0AB3-4AED-9C99-4282BFD89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2624138"/>
            <a:ext cx="329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f(x) = </a:t>
            </a:r>
            <a:r>
              <a:rPr lang="en-GB" altLang="en-US" sz="2800">
                <a:solidFill>
                  <a:srgbClr val="FFFFFF"/>
                </a:solidFill>
              </a:rPr>
              <a:t>a</a:t>
            </a:r>
            <a:r>
              <a:rPr lang="en-GB" altLang="en-US" sz="2800">
                <a:solidFill>
                  <a:srgbClr val="FFFF00"/>
                </a:solidFill>
              </a:rPr>
              <a:t>(x + </a:t>
            </a:r>
            <a:r>
              <a:rPr lang="en-GB" altLang="en-US" sz="2800">
                <a:solidFill>
                  <a:srgbClr val="FF66FF"/>
                </a:solidFill>
              </a:rPr>
              <a:t>b</a:t>
            </a:r>
            <a:r>
              <a:rPr lang="en-GB" altLang="en-US" sz="2800">
                <a:solidFill>
                  <a:srgbClr val="FFFF00"/>
                </a:solidFill>
              </a:rPr>
              <a:t>)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+ </a:t>
            </a:r>
            <a:r>
              <a:rPr lang="en-GB" altLang="en-US" sz="2800">
                <a:solidFill>
                  <a:srgbClr val="00FFFF"/>
                </a:solidFill>
              </a:rPr>
              <a:t>c</a:t>
            </a:r>
          </a:p>
        </p:txBody>
      </p:sp>
      <p:sp>
        <p:nvSpPr>
          <p:cNvPr id="89093" name="Rectangle 12">
            <a:extLst>
              <a:ext uri="{FF2B5EF4-FFF2-40B4-BE49-F238E27FC236}">
                <a16:creationId xmlns:a16="http://schemas.microsoft.com/office/drawing/2014/main" id="{723E5A46-528A-4D5F-B95A-5509F8300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00" y="3197225"/>
            <a:ext cx="2574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= (x + </a:t>
            </a:r>
            <a:r>
              <a:rPr lang="en-GB" altLang="en-US" sz="2800">
                <a:solidFill>
                  <a:srgbClr val="FF66FF"/>
                </a:solidFill>
              </a:rPr>
              <a:t>1</a:t>
            </a:r>
            <a:r>
              <a:rPr lang="en-GB" altLang="en-US" sz="2800">
                <a:solidFill>
                  <a:srgbClr val="FFFF00"/>
                </a:solidFill>
              </a:rPr>
              <a:t>)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  +</a:t>
            </a:r>
            <a:r>
              <a:rPr lang="en-GB" altLang="en-US" sz="2800">
                <a:solidFill>
                  <a:srgbClr val="FFFFFF"/>
                </a:solidFill>
              </a:rPr>
              <a:t> </a:t>
            </a:r>
            <a:r>
              <a:rPr lang="en-GB" altLang="en-US" sz="2800">
                <a:solidFill>
                  <a:srgbClr val="00FFFF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63490" name="Picture 2">
            <a:extLst>
              <a:ext uri="{FF2B5EF4-FFF2-40B4-BE49-F238E27FC236}">
                <a16:creationId xmlns:a16="http://schemas.microsoft.com/office/drawing/2014/main" id="{0729112D-EC8F-4540-9EF5-BF67DFF14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9565" t="37284" r="36767" b="20043"/>
          <a:stretch>
            <a:fillRect/>
          </a:stretch>
        </p:blipFill>
        <p:spPr bwMode="auto">
          <a:xfrm>
            <a:off x="4178300" y="2286000"/>
            <a:ext cx="4859338" cy="36957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6AD1A2-C92C-4DC4-8560-7D69F2CF7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4389438"/>
            <a:ext cx="27511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Mini. Pt. ( </a:t>
            </a:r>
            <a:r>
              <a:rPr lang="en-GB" altLang="en-US" sz="2800">
                <a:solidFill>
                  <a:srgbClr val="FF66FF"/>
                </a:solidFill>
              </a:rPr>
              <a:t>-1</a:t>
            </a:r>
            <a:r>
              <a:rPr lang="en-GB" altLang="en-US" sz="2800">
                <a:solidFill>
                  <a:srgbClr val="FFFFFF"/>
                </a:solidFill>
              </a:rPr>
              <a:t>, </a:t>
            </a:r>
            <a:r>
              <a:rPr lang="en-GB" altLang="en-US" sz="2800">
                <a:solidFill>
                  <a:srgbClr val="00FFFF"/>
                </a:solidFill>
              </a:rPr>
              <a:t>2</a:t>
            </a:r>
            <a:r>
              <a:rPr lang="en-GB" altLang="en-US" sz="280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A595C8A-6F39-44E4-9352-AAD21AAB9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5" y="4237038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31CFC4-C667-4FD6-826F-981A0782A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419600"/>
            <a:ext cx="947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00"/>
                </a:solidFill>
              </a:rPr>
              <a:t>(-1,2)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850EE6B-F290-47E1-9B9B-015A9CE0B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3" y="3825875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F65056-2FD0-4227-884D-3B8D4DE83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813" y="3687763"/>
            <a:ext cx="868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00"/>
                </a:solidFill>
              </a:rPr>
              <a:t>(0,3)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FE58651-9711-48D7-8EF8-A4DD5D7021FE}"/>
              </a:ext>
            </a:extLst>
          </p:cNvPr>
          <p:cNvSpPr/>
          <p:nvPr/>
        </p:nvSpPr>
        <p:spPr>
          <a:xfrm>
            <a:off x="2017713" y="5956300"/>
            <a:ext cx="1639887" cy="739775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+mj-lt"/>
                <a:hlinkClick r:id="rId3"/>
              </a:rPr>
              <a:t>Demo</a:t>
            </a:r>
            <a:endParaRPr lang="en-GB" dirty="0">
              <a:solidFill>
                <a:srgbClr val="080808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 animBg="1"/>
      <p:bldP spid="2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>
            <a:extLst>
              <a:ext uri="{FF2B5EF4-FFF2-40B4-BE49-F238E27FC236}">
                <a16:creationId xmlns:a16="http://schemas.microsoft.com/office/drawing/2014/main" id="{E12E64B7-CF4B-4451-B14A-22FD76817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56213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mso484BC">
            <a:extLst>
              <a:ext uri="{FF2B5EF4-FFF2-40B4-BE49-F238E27FC236}">
                <a16:creationId xmlns:a16="http://schemas.microsoft.com/office/drawing/2014/main" id="{7567D7A1-C8EF-4752-B254-7B0E83F88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8" t="45058" r="40466" b="43025"/>
          <a:stretch>
            <a:fillRect/>
          </a:stretch>
        </p:blipFill>
        <p:spPr bwMode="auto">
          <a:xfrm>
            <a:off x="684213" y="549275"/>
            <a:ext cx="734377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>
            <a:extLst>
              <a:ext uri="{FF2B5EF4-FFF2-40B4-BE49-F238E27FC236}">
                <a16:creationId xmlns:a16="http://schemas.microsoft.com/office/drawing/2014/main" id="{F5D02DA1-F102-4753-AFDD-282204D72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6518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3">
            <a:extLst>
              <a:ext uri="{FF2B5EF4-FFF2-40B4-BE49-F238E27FC236}">
                <a16:creationId xmlns:a16="http://schemas.microsoft.com/office/drawing/2014/main" id="{CC4D682F-71EA-4D18-BE9C-5D53D89BA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31527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0" name="Picture 4">
            <a:extLst>
              <a:ext uri="{FF2B5EF4-FFF2-40B4-BE49-F238E27FC236}">
                <a16:creationId xmlns:a16="http://schemas.microsoft.com/office/drawing/2014/main" id="{7883103F-49AF-4AEC-BF6A-3DABC6699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16563"/>
            <a:ext cx="84867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>
            <a:extLst>
              <a:ext uri="{FF2B5EF4-FFF2-40B4-BE49-F238E27FC236}">
                <a16:creationId xmlns:a16="http://schemas.microsoft.com/office/drawing/2014/main" id="{84F1264B-AB09-420B-AC9D-0FF31D11D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92150"/>
            <a:ext cx="663416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mso7440">
            <a:extLst>
              <a:ext uri="{FF2B5EF4-FFF2-40B4-BE49-F238E27FC236}">
                <a16:creationId xmlns:a16="http://schemas.microsoft.com/office/drawing/2014/main" id="{ED7ADCC3-7EA6-473E-87A4-174378089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t="52208" r="30362" b="12811"/>
          <a:stretch>
            <a:fillRect/>
          </a:stretch>
        </p:blipFill>
        <p:spPr bwMode="auto">
          <a:xfrm>
            <a:off x="468313" y="188913"/>
            <a:ext cx="7416800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>
            <a:extLst>
              <a:ext uri="{FF2B5EF4-FFF2-40B4-BE49-F238E27FC236}">
                <a16:creationId xmlns:a16="http://schemas.microsoft.com/office/drawing/2014/main" id="{202E7B27-5D8C-4D54-84C9-BA344B380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76327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mso596EB">
            <a:extLst>
              <a:ext uri="{FF2B5EF4-FFF2-40B4-BE49-F238E27FC236}">
                <a16:creationId xmlns:a16="http://schemas.microsoft.com/office/drawing/2014/main" id="{29235FD4-5F3E-402B-9F72-C297DC01B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6" t="65721" r="43834" b="24728"/>
          <a:stretch>
            <a:fillRect/>
          </a:stretch>
        </p:blipFill>
        <p:spPr bwMode="auto">
          <a:xfrm>
            <a:off x="611188" y="620713"/>
            <a:ext cx="6840537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msoDA46F">
            <a:extLst>
              <a:ext uri="{FF2B5EF4-FFF2-40B4-BE49-F238E27FC236}">
                <a16:creationId xmlns:a16="http://schemas.microsoft.com/office/drawing/2014/main" id="{6021CA59-1A44-4E8A-B4BB-159995B7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6" t="5310" r="17384" b="37469"/>
          <a:stretch>
            <a:fillRect/>
          </a:stretch>
        </p:blipFill>
        <p:spPr bwMode="auto">
          <a:xfrm>
            <a:off x="468313" y="188913"/>
            <a:ext cx="669607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mso17068">
            <a:extLst>
              <a:ext uri="{FF2B5EF4-FFF2-40B4-BE49-F238E27FC236}">
                <a16:creationId xmlns:a16="http://schemas.microsoft.com/office/drawing/2014/main" id="{95FA66AB-7D7A-427F-AF74-AA958120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7693" r="18004" b="85962"/>
          <a:stretch>
            <a:fillRect/>
          </a:stretch>
        </p:blipFill>
        <p:spPr bwMode="auto">
          <a:xfrm>
            <a:off x="395288" y="476250"/>
            <a:ext cx="84978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msoEB230">
            <a:extLst>
              <a:ext uri="{FF2B5EF4-FFF2-40B4-BE49-F238E27FC236}">
                <a16:creationId xmlns:a16="http://schemas.microsoft.com/office/drawing/2014/main" id="{66D41722-D7E5-4985-9750-33DA765A5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t="5696" r="42720" b="83176"/>
          <a:stretch>
            <a:fillRect/>
          </a:stretch>
        </p:blipFill>
        <p:spPr bwMode="auto">
          <a:xfrm>
            <a:off x="468313" y="404813"/>
            <a:ext cx="7704137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B815EE80-0A07-4E0F-A235-AA45EEBF5BDF}"/>
              </a:ext>
            </a:extLst>
          </p:cNvPr>
          <p:cNvSpPr/>
          <p:nvPr/>
        </p:nvSpPr>
        <p:spPr bwMode="auto">
          <a:xfrm>
            <a:off x="0" y="4008438"/>
            <a:ext cx="3967163" cy="1827212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Half the x term and square the coefficient.</a:t>
            </a: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97FAB293-ED50-4B3D-B65E-2A616ACC7AE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549275"/>
            <a:ext cx="7086600" cy="711200"/>
          </a:xfrm>
        </p:spPr>
        <p:txBody>
          <a:bodyPr/>
          <a:lstStyle/>
          <a:p>
            <a:pPr algn="ctr"/>
            <a:r>
              <a:rPr lang="en-GB" altLang="en-US" sz="3200" b="0">
                <a:effectLst/>
              </a:rPr>
              <a:t>Completing the Square</a:t>
            </a:r>
          </a:p>
        </p:txBody>
      </p:sp>
      <p:sp>
        <p:nvSpPr>
          <p:cNvPr id="90116" name="TextBox 3">
            <a:extLst>
              <a:ext uri="{FF2B5EF4-FFF2-40B4-BE49-F238E27FC236}">
                <a16:creationId xmlns:a16="http://schemas.microsoft.com/office/drawing/2014/main" id="{857BEAE7-AF10-468F-8A4E-9B83627E8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1862138"/>
            <a:ext cx="64611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Complete the square for </a:t>
            </a:r>
            <a:r>
              <a:rPr lang="en-GB" altLang="en-US" sz="2800">
                <a:solidFill>
                  <a:srgbClr val="FFFF00"/>
                </a:solidFill>
              </a:rPr>
              <a:t>x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- 4x + 6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and hence sketch function.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C5C97-79F5-446E-BEC5-C0F54728D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3173413"/>
            <a:ext cx="3290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f(x) = </a:t>
            </a:r>
            <a:r>
              <a:rPr lang="en-GB" altLang="en-US" sz="2800">
                <a:solidFill>
                  <a:srgbClr val="FFFFFF"/>
                </a:solidFill>
              </a:rPr>
              <a:t>a</a:t>
            </a:r>
            <a:r>
              <a:rPr lang="en-GB" altLang="en-US" sz="2800">
                <a:solidFill>
                  <a:srgbClr val="FFFF00"/>
                </a:solidFill>
              </a:rPr>
              <a:t>(x + </a:t>
            </a:r>
            <a:r>
              <a:rPr lang="en-GB" altLang="en-US" sz="2800">
                <a:solidFill>
                  <a:srgbClr val="FF66FF"/>
                </a:solidFill>
              </a:rPr>
              <a:t>b</a:t>
            </a:r>
            <a:r>
              <a:rPr lang="en-GB" altLang="en-US" sz="2800">
                <a:solidFill>
                  <a:srgbClr val="FFFF00"/>
                </a:solidFill>
              </a:rPr>
              <a:t>)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+ </a:t>
            </a:r>
            <a:r>
              <a:rPr lang="en-GB" altLang="en-US" sz="2800">
                <a:solidFill>
                  <a:srgbClr val="00FFFF"/>
                </a:solidFill>
              </a:rPr>
              <a:t>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D21FA0-D89D-488B-A0C8-1BC06D951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852863"/>
            <a:ext cx="205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x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- 4x + 6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0367F6-8CC1-4F56-A8A6-8C0EDA08B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4533900"/>
            <a:ext cx="2482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x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- </a:t>
            </a:r>
            <a:r>
              <a:rPr lang="en-GB" altLang="en-US" sz="2800">
                <a:solidFill>
                  <a:srgbClr val="FFFFFF"/>
                </a:solidFill>
              </a:rPr>
              <a:t>4</a:t>
            </a:r>
            <a:r>
              <a:rPr lang="en-GB" altLang="en-US" sz="2800">
                <a:solidFill>
                  <a:srgbClr val="FFFF00"/>
                </a:solidFill>
              </a:rPr>
              <a:t>x     + 6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3D1C26-E540-4AE1-9C76-7B33895A6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5213350"/>
            <a:ext cx="3675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(x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- 4x + 4)  </a:t>
            </a:r>
            <a:r>
              <a:rPr lang="en-GB" altLang="en-US" sz="2800">
                <a:solidFill>
                  <a:srgbClr val="FFFFFF"/>
                </a:solidFill>
              </a:rPr>
              <a:t>      </a:t>
            </a:r>
            <a:r>
              <a:rPr lang="en-GB" altLang="en-US" sz="2800">
                <a:solidFill>
                  <a:srgbClr val="FFFF00"/>
                </a:solidFill>
              </a:rPr>
              <a:t>+</a:t>
            </a:r>
            <a:r>
              <a:rPr lang="en-GB" altLang="en-US" sz="2800">
                <a:solidFill>
                  <a:srgbClr val="FFFFFF"/>
                </a:solidFill>
              </a:rPr>
              <a:t> 6</a:t>
            </a:r>
            <a:r>
              <a:rPr lang="en-GB" altLang="en-US" sz="28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8A4ADD78-9A14-433A-86DE-67917A161AC0}"/>
              </a:ext>
            </a:extLst>
          </p:cNvPr>
          <p:cNvSpPr/>
          <p:nvPr/>
        </p:nvSpPr>
        <p:spPr bwMode="auto">
          <a:xfrm>
            <a:off x="0" y="5018088"/>
            <a:ext cx="3557588" cy="703262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Compensate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371F20-B658-4465-9895-BBD913EFC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138" y="5894388"/>
            <a:ext cx="2319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(x - </a:t>
            </a:r>
            <a:r>
              <a:rPr lang="en-GB" altLang="en-US" sz="2800">
                <a:solidFill>
                  <a:srgbClr val="FF66FF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)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  +</a:t>
            </a:r>
            <a:r>
              <a:rPr lang="en-GB" altLang="en-US" sz="2800">
                <a:solidFill>
                  <a:srgbClr val="00FFFF"/>
                </a:solidFill>
              </a:rPr>
              <a:t> 2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D3CBB1-E4AC-495B-A73E-8E83D256F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138" y="4903788"/>
            <a:ext cx="10144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a = 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66FF"/>
                </a:solidFill>
              </a:rPr>
              <a:t>b = 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00FFFF"/>
                </a:solidFill>
              </a:rPr>
              <a:t>c =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3F29E2-74BB-4BBD-AF9B-120A7FAF5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75" y="5210175"/>
            <a:ext cx="661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- 4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45B770AB-378E-41F0-89F4-36FBEEB953BA}"/>
              </a:ext>
            </a:extLst>
          </p:cNvPr>
          <p:cNvSpPr/>
          <p:nvPr/>
        </p:nvSpPr>
        <p:spPr bwMode="auto">
          <a:xfrm>
            <a:off x="152400" y="5170488"/>
            <a:ext cx="2749550" cy="703262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Tidy up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5" grpId="0"/>
      <p:bldP spid="7" grpId="0"/>
      <p:bldP spid="8" grpId="0"/>
      <p:bldP spid="9" grpId="0"/>
      <p:bldP spid="12" grpId="0" animBg="1"/>
      <p:bldP spid="12" grpId="1" animBg="1"/>
      <p:bldP spid="13" grpId="0"/>
      <p:bldP spid="14" grpId="0"/>
      <p:bldP spid="15" grpId="0"/>
      <p:bldP spid="1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>
            <a:extLst>
              <a:ext uri="{FF2B5EF4-FFF2-40B4-BE49-F238E27FC236}">
                <a16:creationId xmlns:a16="http://schemas.microsoft.com/office/drawing/2014/main" id="{FD8F3654-19CD-4C84-90FF-DA9950F3F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7196137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msoD9241">
            <a:extLst>
              <a:ext uri="{FF2B5EF4-FFF2-40B4-BE49-F238E27FC236}">
                <a16:creationId xmlns:a16="http://schemas.microsoft.com/office/drawing/2014/main" id="{6781EC45-BB2A-477A-8B92-F80FBFBB1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8" t="6116" r="20258" b="55714"/>
          <a:stretch>
            <a:fillRect/>
          </a:stretch>
        </p:blipFill>
        <p:spPr bwMode="auto">
          <a:xfrm>
            <a:off x="539750" y="188913"/>
            <a:ext cx="73453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mso882B2">
            <a:extLst>
              <a:ext uri="{FF2B5EF4-FFF2-40B4-BE49-F238E27FC236}">
                <a16:creationId xmlns:a16="http://schemas.microsoft.com/office/drawing/2014/main" id="{42AAEAF0-4CC9-4FB8-9AB9-549D94498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8" t="5310" r="24739" b="45006"/>
          <a:stretch>
            <a:fillRect/>
          </a:stretch>
        </p:blipFill>
        <p:spPr bwMode="auto">
          <a:xfrm>
            <a:off x="1042988" y="188913"/>
            <a:ext cx="6624637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msoE552A">
            <a:extLst>
              <a:ext uri="{FF2B5EF4-FFF2-40B4-BE49-F238E27FC236}">
                <a16:creationId xmlns:a16="http://schemas.microsoft.com/office/drawing/2014/main" id="{F778BB08-C007-4665-8A8F-CFE63C1A7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8" t="63336" r="46088" b="26323"/>
          <a:stretch>
            <a:fillRect/>
          </a:stretch>
        </p:blipFill>
        <p:spPr bwMode="auto">
          <a:xfrm>
            <a:off x="684213" y="333375"/>
            <a:ext cx="6624637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3">
            <a:extLst>
              <a:ext uri="{FF2B5EF4-FFF2-40B4-BE49-F238E27FC236}">
                <a16:creationId xmlns:a16="http://schemas.microsoft.com/office/drawing/2014/main" id="{C3EDDF1A-B977-4C69-AAB7-689DA23EA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6877050" cy="60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>
            <a:extLst>
              <a:ext uri="{FF2B5EF4-FFF2-40B4-BE49-F238E27FC236}">
                <a16:creationId xmlns:a16="http://schemas.microsoft.com/office/drawing/2014/main" id="{7D6AE88C-AAB1-4FB8-A543-06B50BF03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2143125"/>
            <a:ext cx="7521575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4" name="Group 2">
            <a:extLst>
              <a:ext uri="{FF2B5EF4-FFF2-40B4-BE49-F238E27FC236}">
                <a16:creationId xmlns:a16="http://schemas.microsoft.com/office/drawing/2014/main" id="{08709A32-1034-4279-81A0-F189E5C97A06}"/>
              </a:ext>
            </a:extLst>
          </p:cNvPr>
          <p:cNvGrpSpPr>
            <a:grpSpLocks/>
          </p:cNvGrpSpPr>
          <p:nvPr/>
        </p:nvGrpSpPr>
        <p:grpSpPr bwMode="auto">
          <a:xfrm>
            <a:off x="444500" y="44450"/>
            <a:ext cx="6553200" cy="6413500"/>
            <a:chOff x="700" y="720"/>
            <a:chExt cx="10320" cy="10100"/>
          </a:xfrm>
        </p:grpSpPr>
        <p:pic>
          <p:nvPicPr>
            <p:cNvPr id="151555" name="Picture 3">
              <a:extLst>
                <a:ext uri="{FF2B5EF4-FFF2-40B4-BE49-F238E27FC236}">
                  <a16:creationId xmlns:a16="http://schemas.microsoft.com/office/drawing/2014/main" id="{1CD7FA6B-3080-474B-83C2-9D22C0A0A6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720"/>
              <a:ext cx="10300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56" name="Picture 4">
              <a:extLst>
                <a:ext uri="{FF2B5EF4-FFF2-40B4-BE49-F238E27FC236}">
                  <a16:creationId xmlns:a16="http://schemas.microsoft.com/office/drawing/2014/main" id="{88D484AC-C46F-4102-AD8F-BF39FBEDE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2700"/>
              <a:ext cx="5720" cy="5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57" name="Picture 5">
              <a:extLst>
                <a:ext uri="{FF2B5EF4-FFF2-40B4-BE49-F238E27FC236}">
                  <a16:creationId xmlns:a16="http://schemas.microsoft.com/office/drawing/2014/main" id="{E7756845-143B-4884-99EC-07A4C9926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" y="8000"/>
              <a:ext cx="9340" cy="2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>
            <a:extLst>
              <a:ext uri="{FF2B5EF4-FFF2-40B4-BE49-F238E27FC236}">
                <a16:creationId xmlns:a16="http://schemas.microsoft.com/office/drawing/2014/main" id="{0277CC8C-1EE0-4543-9EF3-5F50B029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5344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>
            <a:extLst>
              <a:ext uri="{FF2B5EF4-FFF2-40B4-BE49-F238E27FC236}">
                <a16:creationId xmlns:a16="http://schemas.microsoft.com/office/drawing/2014/main" id="{0B933D35-D4E2-4030-A3A0-3E19C15BF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7127875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>
            <a:extLst>
              <a:ext uri="{FF2B5EF4-FFF2-40B4-BE49-F238E27FC236}">
                <a16:creationId xmlns:a16="http://schemas.microsoft.com/office/drawing/2014/main" id="{4F3E8392-3078-4F30-A4A7-51ADF1183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/>
          <a:stretch>
            <a:fillRect/>
          </a:stretch>
        </p:blipFill>
        <p:spPr bwMode="auto">
          <a:xfrm>
            <a:off x="468313" y="260350"/>
            <a:ext cx="755967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>
            <a:extLst>
              <a:ext uri="{FF2B5EF4-FFF2-40B4-BE49-F238E27FC236}">
                <a16:creationId xmlns:a16="http://schemas.microsoft.com/office/drawing/2014/main" id="{275FAEBF-5621-4BDB-88CD-7CC3762F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40933" t="18882" r="33538" b="29941"/>
          <a:stretch>
            <a:fillRect/>
          </a:stretch>
        </p:blipFill>
        <p:spPr bwMode="auto">
          <a:xfrm>
            <a:off x="5033963" y="1936750"/>
            <a:ext cx="3778250" cy="4732338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91139" name="Rectangle 2">
            <a:extLst>
              <a:ext uri="{FF2B5EF4-FFF2-40B4-BE49-F238E27FC236}">
                <a16:creationId xmlns:a16="http://schemas.microsoft.com/office/drawing/2014/main" id="{A75310E0-B2FD-4F6F-B314-47D644ECCE31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549275"/>
            <a:ext cx="7086600" cy="711200"/>
          </a:xfrm>
        </p:spPr>
        <p:txBody>
          <a:bodyPr/>
          <a:lstStyle/>
          <a:p>
            <a:pPr algn="ctr"/>
            <a:r>
              <a:rPr lang="en-GB" altLang="en-US" sz="3200" b="0">
                <a:effectLst/>
              </a:rPr>
              <a:t>Completing the Square</a:t>
            </a:r>
          </a:p>
        </p:txBody>
      </p:sp>
      <p:sp>
        <p:nvSpPr>
          <p:cNvPr id="91140" name="TextBox 3">
            <a:extLst>
              <a:ext uri="{FF2B5EF4-FFF2-40B4-BE49-F238E27FC236}">
                <a16:creationId xmlns:a16="http://schemas.microsoft.com/office/drawing/2014/main" id="{C36D8FC1-8B0F-46D4-AAE7-FD838D020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2120900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sketch function.</a:t>
            </a:r>
          </a:p>
        </p:txBody>
      </p:sp>
      <p:sp>
        <p:nvSpPr>
          <p:cNvPr id="91141" name="TextBox 4">
            <a:extLst>
              <a:ext uri="{FF2B5EF4-FFF2-40B4-BE49-F238E27FC236}">
                <a16:creationId xmlns:a16="http://schemas.microsoft.com/office/drawing/2014/main" id="{95B72A94-5CA2-40D0-AB9B-A533F6A26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2624138"/>
            <a:ext cx="3224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f(x) = </a:t>
            </a:r>
            <a:r>
              <a:rPr lang="en-GB" altLang="en-US" sz="2800">
                <a:solidFill>
                  <a:srgbClr val="FFFFFF"/>
                </a:solidFill>
              </a:rPr>
              <a:t>a</a:t>
            </a:r>
            <a:r>
              <a:rPr lang="en-GB" altLang="en-US" sz="2800">
                <a:solidFill>
                  <a:srgbClr val="FFFF00"/>
                </a:solidFill>
              </a:rPr>
              <a:t>(x + </a:t>
            </a:r>
            <a:r>
              <a:rPr lang="en-GB" altLang="en-US" sz="2800">
                <a:solidFill>
                  <a:srgbClr val="FF66FF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)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+ </a:t>
            </a:r>
            <a:r>
              <a:rPr lang="en-GB" altLang="en-US" sz="2800">
                <a:solidFill>
                  <a:srgbClr val="00FFFF"/>
                </a:solidFill>
              </a:rPr>
              <a:t>c</a:t>
            </a:r>
          </a:p>
        </p:txBody>
      </p:sp>
      <p:sp>
        <p:nvSpPr>
          <p:cNvPr id="91142" name="Rectangle 12">
            <a:extLst>
              <a:ext uri="{FF2B5EF4-FFF2-40B4-BE49-F238E27FC236}">
                <a16:creationId xmlns:a16="http://schemas.microsoft.com/office/drawing/2014/main" id="{344A77A7-C34C-4CB8-9DEA-7A4AA47BA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038" y="3197225"/>
            <a:ext cx="2608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= (x - </a:t>
            </a:r>
            <a:r>
              <a:rPr lang="en-GB" altLang="en-US" sz="2800">
                <a:solidFill>
                  <a:srgbClr val="FF66FF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)</a:t>
            </a:r>
            <a:r>
              <a:rPr lang="en-GB" altLang="en-US" sz="2800" baseline="30000">
                <a:solidFill>
                  <a:srgbClr val="FFFF00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  +</a:t>
            </a:r>
            <a:r>
              <a:rPr lang="en-GB" altLang="en-US" sz="2800">
                <a:solidFill>
                  <a:srgbClr val="FFFFFF"/>
                </a:solidFill>
              </a:rPr>
              <a:t> </a:t>
            </a:r>
            <a:r>
              <a:rPr lang="en-GB" altLang="en-US" sz="2800">
                <a:solidFill>
                  <a:srgbClr val="00FFFF"/>
                </a:solidFill>
              </a:rPr>
              <a:t>2</a:t>
            </a:r>
            <a:r>
              <a:rPr lang="en-GB" altLang="en-US" sz="28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263324-C360-40C0-82EE-DAA5D104B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4389438"/>
            <a:ext cx="2767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FF"/>
                </a:solidFill>
              </a:rPr>
              <a:t>Mini. Pt.  ( </a:t>
            </a:r>
            <a:r>
              <a:rPr lang="en-GB" altLang="en-US" sz="2800">
                <a:solidFill>
                  <a:srgbClr val="FF66FF"/>
                </a:solidFill>
              </a:rPr>
              <a:t>2</a:t>
            </a:r>
            <a:r>
              <a:rPr lang="en-GB" altLang="en-US" sz="2800">
                <a:solidFill>
                  <a:srgbClr val="FFFFFF"/>
                </a:solidFill>
              </a:rPr>
              <a:t>, </a:t>
            </a:r>
            <a:r>
              <a:rPr lang="en-GB" altLang="en-US" sz="2800">
                <a:solidFill>
                  <a:srgbClr val="00FFFF"/>
                </a:solidFill>
              </a:rPr>
              <a:t>2</a:t>
            </a:r>
            <a:r>
              <a:rPr lang="en-GB" altLang="en-US" sz="280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FFA04E-2674-485C-88DF-46F720C71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3" y="4713288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B79B11-D75C-4F7A-8611-7E23B99F7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4181475"/>
            <a:ext cx="868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00"/>
                </a:solidFill>
              </a:rPr>
              <a:t>(2,2)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B34C4B-20C4-4480-A059-62F681A81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2408238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12A016-CF11-4FED-B553-4300ABD96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2254250"/>
            <a:ext cx="868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00"/>
                </a:solidFill>
              </a:rPr>
              <a:t>(0,6)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2438FAD-0250-43D2-8FB3-16ECFBB1A960}"/>
              </a:ext>
            </a:extLst>
          </p:cNvPr>
          <p:cNvSpPr/>
          <p:nvPr/>
        </p:nvSpPr>
        <p:spPr>
          <a:xfrm>
            <a:off x="2017713" y="5956300"/>
            <a:ext cx="1639887" cy="739775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+mj-lt"/>
                <a:hlinkClick r:id="rId3"/>
              </a:rPr>
              <a:t>Demo</a:t>
            </a:r>
            <a:endParaRPr lang="en-GB" dirty="0">
              <a:solidFill>
                <a:srgbClr val="080808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1" grpId="0" animBg="1"/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7D9690E2-7B11-4BD0-84F0-8BE91F1F6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75057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>
            <a:extLst>
              <a:ext uri="{FF2B5EF4-FFF2-40B4-BE49-F238E27FC236}">
                <a16:creationId xmlns:a16="http://schemas.microsoft.com/office/drawing/2014/main" id="{6B6810E5-2970-45E2-8D70-396D2388C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4518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>
            <a:extLst>
              <a:ext uri="{FF2B5EF4-FFF2-40B4-BE49-F238E27FC236}">
                <a16:creationId xmlns:a16="http://schemas.microsoft.com/office/drawing/2014/main" id="{6EB25FDE-FEAF-457F-AC06-5E7BE259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786923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3">
            <a:extLst>
              <a:ext uri="{FF2B5EF4-FFF2-40B4-BE49-F238E27FC236}">
                <a16:creationId xmlns:a16="http://schemas.microsoft.com/office/drawing/2014/main" id="{263A66D7-4333-4EA3-B9B6-80AA6348D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b="17459"/>
          <a:stretch>
            <a:fillRect/>
          </a:stretch>
        </p:blipFill>
        <p:spPr bwMode="auto">
          <a:xfrm>
            <a:off x="827088" y="0"/>
            <a:ext cx="7273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3" name="Picture 4">
            <a:extLst>
              <a:ext uri="{FF2B5EF4-FFF2-40B4-BE49-F238E27FC236}">
                <a16:creationId xmlns:a16="http://schemas.microsoft.com/office/drawing/2014/main" id="{22BA391C-7E11-488A-B581-B480BB635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79550"/>
            <a:ext cx="3743325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4" name="Picture 5">
            <a:extLst>
              <a:ext uri="{FF2B5EF4-FFF2-40B4-BE49-F238E27FC236}">
                <a16:creationId xmlns:a16="http://schemas.microsoft.com/office/drawing/2014/main" id="{BA4D78C4-101A-41BF-AAE8-1CCC2022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4" b="4297"/>
          <a:stretch>
            <a:fillRect/>
          </a:stretch>
        </p:blipFill>
        <p:spPr bwMode="auto">
          <a:xfrm>
            <a:off x="827088" y="4292600"/>
            <a:ext cx="6616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5" name="Picture 6">
            <a:extLst>
              <a:ext uri="{FF2B5EF4-FFF2-40B4-BE49-F238E27FC236}">
                <a16:creationId xmlns:a16="http://schemas.microsoft.com/office/drawing/2014/main" id="{A65D3FCB-D614-4037-95B5-32AFE476E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85" r="58636" b="43282"/>
          <a:stretch>
            <a:fillRect/>
          </a:stretch>
        </p:blipFill>
        <p:spPr bwMode="auto">
          <a:xfrm>
            <a:off x="827088" y="3284538"/>
            <a:ext cx="27368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6" name="Picture 7">
            <a:extLst>
              <a:ext uri="{FF2B5EF4-FFF2-40B4-BE49-F238E27FC236}">
                <a16:creationId xmlns:a16="http://schemas.microsoft.com/office/drawing/2014/main" id="{83BE91E0-F202-4BE5-847E-45EF8306E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4" b="78671"/>
          <a:stretch>
            <a:fillRect/>
          </a:stretch>
        </p:blipFill>
        <p:spPr bwMode="auto">
          <a:xfrm>
            <a:off x="827088" y="2565400"/>
            <a:ext cx="352901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msoA255E">
            <a:extLst>
              <a:ext uri="{FF2B5EF4-FFF2-40B4-BE49-F238E27FC236}">
                <a16:creationId xmlns:a16="http://schemas.microsoft.com/office/drawing/2014/main" id="{06A31CF9-80EC-4C96-B50A-742A7AE3F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86832" r="21129"/>
          <a:stretch>
            <a:fillRect/>
          </a:stretch>
        </p:blipFill>
        <p:spPr bwMode="auto">
          <a:xfrm>
            <a:off x="395288" y="333375"/>
            <a:ext cx="77057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3" descr="87EBF845">
            <a:extLst>
              <a:ext uri="{FF2B5EF4-FFF2-40B4-BE49-F238E27FC236}">
                <a16:creationId xmlns:a16="http://schemas.microsoft.com/office/drawing/2014/main" id="{0CE854CF-B105-44E9-BE76-06B9A4200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3804" b="52396"/>
          <a:stretch>
            <a:fillRect/>
          </a:stretch>
        </p:blipFill>
        <p:spPr bwMode="auto">
          <a:xfrm>
            <a:off x="611188" y="260350"/>
            <a:ext cx="7272337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Text Box 4">
            <a:extLst>
              <a:ext uri="{FF2B5EF4-FFF2-40B4-BE49-F238E27FC236}">
                <a16:creationId xmlns:a16="http://schemas.microsoft.com/office/drawing/2014/main" id="{ABAD6D06-9022-4288-807A-56681B4CD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661025"/>
            <a:ext cx="337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</a:rPr>
              <a:t>Second part is on the next slide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87EBF845">
            <a:extLst>
              <a:ext uri="{FF2B5EF4-FFF2-40B4-BE49-F238E27FC236}">
                <a16:creationId xmlns:a16="http://schemas.microsoft.com/office/drawing/2014/main" id="{C516B55C-D64E-459E-B703-D5A6CE9D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t="50812" b="1892"/>
          <a:stretch>
            <a:fillRect/>
          </a:stretch>
        </p:blipFill>
        <p:spPr bwMode="auto">
          <a:xfrm>
            <a:off x="323850" y="188913"/>
            <a:ext cx="72009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msoEE095">
            <a:extLst>
              <a:ext uri="{FF2B5EF4-FFF2-40B4-BE49-F238E27FC236}">
                <a16:creationId xmlns:a16="http://schemas.microsoft.com/office/drawing/2014/main" id="{BDA38DC6-DB95-4AE1-B05E-F85FA843C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498" r="38847" b="66539"/>
          <a:stretch>
            <a:fillRect/>
          </a:stretch>
        </p:blipFill>
        <p:spPr bwMode="auto">
          <a:xfrm>
            <a:off x="468313" y="404813"/>
            <a:ext cx="78486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mso2A67C">
            <a:extLst>
              <a:ext uri="{FF2B5EF4-FFF2-40B4-BE49-F238E27FC236}">
                <a16:creationId xmlns:a16="http://schemas.microsoft.com/office/drawing/2014/main" id="{C1000BC6-1CD0-4AFE-97C4-25DFD72F7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t="7074" r="18823" b="52393"/>
          <a:stretch>
            <a:fillRect/>
          </a:stretch>
        </p:blipFill>
        <p:spPr bwMode="auto">
          <a:xfrm>
            <a:off x="468313" y="188913"/>
            <a:ext cx="7272337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mso551D0">
            <a:extLst>
              <a:ext uri="{FF2B5EF4-FFF2-40B4-BE49-F238E27FC236}">
                <a16:creationId xmlns:a16="http://schemas.microsoft.com/office/drawing/2014/main" id="{10772BF1-0747-46A6-BB94-E347284B3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3" t="8034" r="16969" b="84467"/>
          <a:stretch>
            <a:fillRect/>
          </a:stretch>
        </p:blipFill>
        <p:spPr bwMode="auto">
          <a:xfrm>
            <a:off x="323850" y="188913"/>
            <a:ext cx="792003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7" name="Picture 3" descr="mso551D0">
            <a:extLst>
              <a:ext uri="{FF2B5EF4-FFF2-40B4-BE49-F238E27FC236}">
                <a16:creationId xmlns:a16="http://schemas.microsoft.com/office/drawing/2014/main" id="{1FE0894A-8B3D-4F91-9EC6-EC0DA69E8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17207" r="16969" b="62775"/>
          <a:stretch>
            <a:fillRect/>
          </a:stretch>
        </p:blipFill>
        <p:spPr bwMode="auto">
          <a:xfrm>
            <a:off x="971550" y="1412875"/>
            <a:ext cx="6840538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8" name="Picture 4" descr="mso551D0">
            <a:extLst>
              <a:ext uri="{FF2B5EF4-FFF2-40B4-BE49-F238E27FC236}">
                <a16:creationId xmlns:a16="http://schemas.microsoft.com/office/drawing/2014/main" id="{D7013670-D851-4D0A-8E3D-FAEB74A75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3" t="43898" r="46465" b="50275"/>
          <a:stretch>
            <a:fillRect/>
          </a:stretch>
        </p:blipFill>
        <p:spPr bwMode="auto">
          <a:xfrm>
            <a:off x="468313" y="4076700"/>
            <a:ext cx="576103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1">
            <a:extLst>
              <a:ext uri="{FF2B5EF4-FFF2-40B4-BE49-F238E27FC236}">
                <a16:creationId xmlns:a16="http://schemas.microsoft.com/office/drawing/2014/main" id="{351FC447-08A4-4B26-A227-6A26DBD40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1047750"/>
            <a:ext cx="81692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Given                                      ,         express             in the form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00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000000"/>
                </a:solidFill>
                <a:latin typeface="Arial Narrow" panose="020B0606020202030204" pitchFamily="34" charset="0"/>
              </a:rPr>
              <a:t>Hence sketch function.  </a:t>
            </a:r>
          </a:p>
        </p:txBody>
      </p:sp>
      <p:pic>
        <p:nvPicPr>
          <p:cNvPr id="107528" name="Picture 8" descr="tick">
            <a:extLst>
              <a:ext uri="{FF2B5EF4-FFF2-40B4-BE49-F238E27FC236}">
                <a16:creationId xmlns:a16="http://schemas.microsoft.com/office/drawing/2014/main" id="{28387DB9-D9D6-4EFD-9DCC-4FA602BF6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972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14">
            <a:extLst>
              <a:ext uri="{FF2B5EF4-FFF2-40B4-BE49-F238E27FC236}">
                <a16:creationId xmlns:a16="http://schemas.microsoft.com/office/drawing/2014/main" id="{F2509777-8A1B-4B4D-8D2B-2A063B890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Quadratic Theory                                                                                      Nat 5	</a:t>
            </a:r>
          </a:p>
        </p:txBody>
      </p:sp>
      <p:sp>
        <p:nvSpPr>
          <p:cNvPr id="1033" name="Rectangle 16">
            <a:extLst>
              <a:ext uri="{FF2B5EF4-FFF2-40B4-BE49-F238E27FC236}">
                <a16:creationId xmlns:a16="http://schemas.microsoft.com/office/drawing/2014/main" id="{19B315F6-9BA4-4EB8-B377-64C0997F2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26" name="Object 15">
            <a:extLst>
              <a:ext uri="{FF2B5EF4-FFF2-40B4-BE49-F238E27FC236}">
                <a16:creationId xmlns:a16="http://schemas.microsoft.com/office/drawing/2014/main" id="{AE6082A0-DCAD-4F7A-962A-440C86E281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3488" y="1006475"/>
          <a:ext cx="22558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30300" imgH="228600" progId="Equation.DSMT4">
                  <p:embed/>
                </p:oleObj>
              </mc:Choice>
              <mc:Fallback>
                <p:oleObj name="Equation" r:id="rId3" imgW="11303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1006475"/>
                        <a:ext cx="2255837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7">
            <a:extLst>
              <a:ext uri="{FF2B5EF4-FFF2-40B4-BE49-F238E27FC236}">
                <a16:creationId xmlns:a16="http://schemas.microsoft.com/office/drawing/2014/main" id="{4F703D4F-7641-4BA2-8D0D-641E24A518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1988" y="1065213"/>
          <a:ext cx="6905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751" imgH="203112" progId="Equation.DSMT4">
                  <p:embed/>
                </p:oleObj>
              </mc:Choice>
              <mc:Fallback>
                <p:oleObj name="Equation" r:id="rId5" imgW="342751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1065213"/>
                        <a:ext cx="690562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9">
            <a:extLst>
              <a:ext uri="{FF2B5EF4-FFF2-40B4-BE49-F238E27FC236}">
                <a16:creationId xmlns:a16="http://schemas.microsoft.com/office/drawing/2014/main" id="{B7CF8CF3-82F0-4667-BD94-14CB94B732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8113" y="925513"/>
          <a:ext cx="15811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279400" progId="Equation.DSMT4">
                  <p:embed/>
                </p:oleObj>
              </mc:Choice>
              <mc:Fallback>
                <p:oleObj name="Equation" r:id="rId7" imgW="736600" imgH="279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113" y="925513"/>
                        <a:ext cx="1581150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2" name="Object 22">
            <a:extLst>
              <a:ext uri="{FF2B5EF4-FFF2-40B4-BE49-F238E27FC236}">
                <a16:creationId xmlns:a16="http://schemas.microsoft.com/office/drawing/2014/main" id="{9A24B47E-94A0-4768-B0DD-76A633E8F4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1025" y="3084513"/>
          <a:ext cx="22542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30040" imgH="228600" progId="Equation.DSMT4">
                  <p:embed/>
                </p:oleObj>
              </mc:Choice>
              <mc:Fallback>
                <p:oleObj name="Equation" r:id="rId9" imgW="113004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3084513"/>
                        <a:ext cx="2254250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5" name="Picture 11">
            <a:extLst>
              <a:ext uri="{FF2B5EF4-FFF2-40B4-BE49-F238E27FC236}">
                <a16:creationId xmlns:a16="http://schemas.microsoft.com/office/drawing/2014/main" id="{A6D069FE-EC4C-49A7-B79D-936CE1D6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 l="27500" t="14978" r="32026" b="30000"/>
          <a:stretch>
            <a:fillRect/>
          </a:stretch>
        </p:blipFill>
        <p:spPr bwMode="auto">
          <a:xfrm>
            <a:off x="3468688" y="1797050"/>
            <a:ext cx="5476875" cy="4467225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858ED02-D1ED-4E6A-BBDA-C43DB042C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2163" y="5119688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2F656-5AA4-482B-B5D2-9F0C4183E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213" y="5302250"/>
            <a:ext cx="979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(-1,-9)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67F624-00CE-4251-9B56-2801DF12B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0" y="4967288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13F96C-C374-4433-9116-576257484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613" y="4524375"/>
            <a:ext cx="877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(0,-8)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>
            <a:extLst>
              <a:ext uri="{FF2B5EF4-FFF2-40B4-BE49-F238E27FC236}">
                <a16:creationId xmlns:a16="http://schemas.microsoft.com/office/drawing/2014/main" id="{62B28AB2-B833-4D0C-A184-97DD10803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78486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mso47436">
            <a:extLst>
              <a:ext uri="{FF2B5EF4-FFF2-40B4-BE49-F238E27FC236}">
                <a16:creationId xmlns:a16="http://schemas.microsoft.com/office/drawing/2014/main" id="{0E853EA6-193C-420A-8BC7-2DF059422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7" t="7500" r="42256" b="83327"/>
          <a:stretch>
            <a:fillRect/>
          </a:stretch>
        </p:blipFill>
        <p:spPr bwMode="auto">
          <a:xfrm>
            <a:off x="395288" y="333375"/>
            <a:ext cx="78486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>
            <a:extLst>
              <a:ext uri="{FF2B5EF4-FFF2-40B4-BE49-F238E27FC236}">
                <a16:creationId xmlns:a16="http://schemas.microsoft.com/office/drawing/2014/main" id="{BE877403-C235-47C5-A13B-CD323839A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732948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3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Maths_starter</Template>
  <TotalTime>2176</TotalTime>
  <Words>2515</Words>
  <Application>Microsoft Office PowerPoint</Application>
  <PresentationFormat>On-screen Show (4:3)</PresentationFormat>
  <Paragraphs>469</Paragraphs>
  <Slides>92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92</vt:i4>
      </vt:variant>
    </vt:vector>
  </HeadingPairs>
  <TitlesOfParts>
    <vt:vector size="149" baseType="lpstr">
      <vt:lpstr>Comic Sans MS</vt:lpstr>
      <vt:lpstr>Arial</vt:lpstr>
      <vt:lpstr>Wingdings</vt:lpstr>
      <vt:lpstr>Calibri</vt:lpstr>
      <vt:lpstr>Tahoma</vt:lpstr>
      <vt:lpstr>Times New Roman</vt:lpstr>
      <vt:lpstr>Arial Narrow</vt:lpstr>
      <vt:lpstr>Shruti</vt:lpstr>
      <vt:lpstr>1_Shimmer</vt:lpstr>
      <vt:lpstr>2_Shimmer</vt:lpstr>
      <vt:lpstr>4_Shimmer</vt:lpstr>
      <vt:lpstr>6_Shimmer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32_Default Design</vt:lpstr>
      <vt:lpstr>33_Default Design</vt:lpstr>
      <vt:lpstr>34_Default Design</vt:lpstr>
      <vt:lpstr>35_Default Design</vt:lpstr>
      <vt:lpstr>36_Default Design</vt:lpstr>
      <vt:lpstr>37_Default Design</vt:lpstr>
      <vt:lpstr>38_Default Design</vt:lpstr>
      <vt:lpstr>39_Default Design</vt:lpstr>
      <vt:lpstr>40_Default Design</vt:lpstr>
      <vt:lpstr>41_Default Design</vt:lpstr>
      <vt:lpstr>3_Shimmer</vt:lpstr>
      <vt:lpstr>MathType 5.0 Equation</vt:lpstr>
      <vt:lpstr>MathType 6.0 Equation</vt:lpstr>
      <vt:lpstr>PowerPoint Presentation</vt:lpstr>
      <vt:lpstr>Starter</vt:lpstr>
      <vt:lpstr>PowerPoint Presentation</vt:lpstr>
      <vt:lpstr>Completing the Square</vt:lpstr>
      <vt:lpstr>Completing the Square</vt:lpstr>
      <vt:lpstr>Completing the Square</vt:lpstr>
      <vt:lpstr>Completing the Square</vt:lpstr>
      <vt:lpstr>Completing the Square</vt:lpstr>
      <vt:lpstr>PowerPoint Presentation</vt:lpstr>
      <vt:lpstr>PowerPoint Presentation</vt:lpstr>
      <vt:lpstr>PowerPoint Presentation</vt:lpstr>
      <vt:lpstr>Starter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Starter</vt:lpstr>
      <vt:lpstr>PowerPoint Presentation</vt:lpstr>
      <vt:lpstr>PowerPoint Presentation</vt:lpstr>
      <vt:lpstr>Completing the Square</vt:lpstr>
      <vt:lpstr>Completing the Square</vt:lpstr>
      <vt:lpstr>Completing the Square</vt:lpstr>
      <vt:lpstr>Completing the Square</vt:lpstr>
      <vt:lpstr>PowerPoint Presentation</vt:lpstr>
      <vt:lpstr>PowerPoint Presentation</vt:lpstr>
      <vt:lpstr>PowerPoint Presentation</vt:lpstr>
      <vt:lpstr>Starter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Starter</vt:lpstr>
      <vt:lpstr>PowerPoint Presentation</vt:lpstr>
      <vt:lpstr>PowerPoint Presentation</vt:lpstr>
      <vt:lpstr>Roots of a quadratic Function</vt:lpstr>
      <vt:lpstr>Discriminant</vt:lpstr>
      <vt:lpstr>Discriminant</vt:lpstr>
      <vt:lpstr>Discriminant</vt:lpstr>
      <vt:lpstr>Discriminant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 of Prisms</dc:title>
  <dc:creator>Steve Dowd</dc:creator>
  <cp:lastModifiedBy>app</cp:lastModifiedBy>
  <cp:revision>160</cp:revision>
  <dcterms:created xsi:type="dcterms:W3CDTF">2004-12-02T17:29:52Z</dcterms:created>
  <dcterms:modified xsi:type="dcterms:W3CDTF">2026-07-11T16:22:21Z</dcterms:modified>
</cp:coreProperties>
</file>