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theme/theme9.xml" ContentType="application/vnd.openxmlformats-officedocument.theme+xml"/>
  <Override PartName="/ppt/slideLayouts/slideLayout20.xml" ContentType="application/vnd.openxmlformats-officedocument.presentationml.slideLayout+xml"/>
  <Override PartName="/ppt/theme/theme10.xml" ContentType="application/vnd.openxmlformats-officedocument.theme+xml"/>
  <Override PartName="/ppt/slideLayouts/slideLayout21.xml" ContentType="application/vnd.openxmlformats-officedocument.presentationml.slideLayout+xml"/>
  <Override PartName="/ppt/theme/theme11.xml" ContentType="application/vnd.openxmlformats-officedocument.theme+xml"/>
  <Override PartName="/ppt/slideLayouts/slideLayout22.xml" ContentType="application/vnd.openxmlformats-officedocument.presentationml.slideLayout+xml"/>
  <Override PartName="/ppt/theme/theme12.xml" ContentType="application/vnd.openxmlformats-officedocument.theme+xml"/>
  <Override PartName="/ppt/slideLayouts/slideLayout23.xml" ContentType="application/vnd.openxmlformats-officedocument.presentationml.slideLayout+xml"/>
  <Override PartName="/ppt/theme/theme13.xml" ContentType="application/vnd.openxmlformats-officedocument.theme+xml"/>
  <Override PartName="/ppt/slideLayouts/slideLayout24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3"/>
    <p:sldMasterId id="2147483733" r:id="rId4"/>
    <p:sldMasterId id="2147483735" r:id="rId5"/>
    <p:sldMasterId id="2147483737" r:id="rId6"/>
    <p:sldMasterId id="2147483739" r:id="rId7"/>
    <p:sldMasterId id="2147483741" r:id="rId8"/>
    <p:sldMasterId id="2147483743" r:id="rId9"/>
    <p:sldMasterId id="2147483745" r:id="rId10"/>
    <p:sldMasterId id="2147483747" r:id="rId11"/>
    <p:sldMasterId id="2147483749" r:id="rId12"/>
    <p:sldMasterId id="2147483751" r:id="rId13"/>
    <p:sldMasterId id="2147483753" r:id="rId14"/>
    <p:sldMasterId id="2147483755" r:id="rId15"/>
    <p:sldMasterId id="2147483757" r:id="rId16"/>
  </p:sldMasterIdLst>
  <p:notesMasterIdLst>
    <p:notesMasterId r:id="rId69"/>
  </p:notesMasterIdLst>
  <p:sldIdLst>
    <p:sldId id="258" r:id="rId17"/>
    <p:sldId id="280" r:id="rId18"/>
    <p:sldId id="399" r:id="rId19"/>
    <p:sldId id="330" r:id="rId20"/>
    <p:sldId id="351" r:id="rId21"/>
    <p:sldId id="391" r:id="rId22"/>
    <p:sldId id="261" r:id="rId23"/>
    <p:sldId id="259" r:id="rId24"/>
    <p:sldId id="400" r:id="rId25"/>
    <p:sldId id="325" r:id="rId26"/>
    <p:sldId id="326" r:id="rId27"/>
    <p:sldId id="381" r:id="rId28"/>
    <p:sldId id="401" r:id="rId29"/>
    <p:sldId id="382" r:id="rId30"/>
    <p:sldId id="383" r:id="rId31"/>
    <p:sldId id="404" r:id="rId32"/>
    <p:sldId id="345" r:id="rId33"/>
    <p:sldId id="343" r:id="rId34"/>
    <p:sldId id="322" r:id="rId35"/>
    <p:sldId id="384" r:id="rId36"/>
    <p:sldId id="341" r:id="rId37"/>
    <p:sldId id="385" r:id="rId38"/>
    <p:sldId id="386" r:id="rId39"/>
    <p:sldId id="387" r:id="rId40"/>
    <p:sldId id="388" r:id="rId41"/>
    <p:sldId id="389" r:id="rId42"/>
    <p:sldId id="405" r:id="rId43"/>
    <p:sldId id="342" r:id="rId44"/>
    <p:sldId id="356" r:id="rId45"/>
    <p:sldId id="407" r:id="rId46"/>
    <p:sldId id="408" r:id="rId47"/>
    <p:sldId id="406" r:id="rId48"/>
    <p:sldId id="368" r:id="rId49"/>
    <p:sldId id="410" r:id="rId50"/>
    <p:sldId id="393" r:id="rId51"/>
    <p:sldId id="392" r:id="rId52"/>
    <p:sldId id="362" r:id="rId53"/>
    <p:sldId id="394" r:id="rId54"/>
    <p:sldId id="396" r:id="rId55"/>
    <p:sldId id="363" r:id="rId56"/>
    <p:sldId id="409" r:id="rId57"/>
    <p:sldId id="411" r:id="rId58"/>
    <p:sldId id="412" r:id="rId59"/>
    <p:sldId id="413" r:id="rId60"/>
    <p:sldId id="414" r:id="rId61"/>
    <p:sldId id="415" r:id="rId62"/>
    <p:sldId id="416" r:id="rId63"/>
    <p:sldId id="417" r:id="rId64"/>
    <p:sldId id="418" r:id="rId65"/>
    <p:sldId id="419" r:id="rId66"/>
    <p:sldId id="420" r:id="rId67"/>
    <p:sldId id="421" r:id="rId6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80808"/>
    <a:srgbClr val="00FF00"/>
    <a:srgbClr val="FF0066"/>
    <a:srgbClr val="FF3300"/>
    <a:srgbClr val="800000"/>
    <a:srgbClr val="B2B2B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5672" autoAdjust="0"/>
  </p:normalViewPr>
  <p:slideViewPr>
    <p:cSldViewPr snapToGrid="0">
      <p:cViewPr varScale="1">
        <p:scale>
          <a:sx n="64" d="100"/>
          <a:sy n="64" d="100"/>
        </p:scale>
        <p:origin x="13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0.xml"/><Relationship Id="rId21" Type="http://schemas.openxmlformats.org/officeDocument/2006/relationships/slide" Target="slides/slide5.xml"/><Relationship Id="rId42" Type="http://schemas.openxmlformats.org/officeDocument/2006/relationships/slide" Target="slides/slide26.xml"/><Relationship Id="rId47" Type="http://schemas.openxmlformats.org/officeDocument/2006/relationships/slide" Target="slides/slide31.xml"/><Relationship Id="rId63" Type="http://schemas.openxmlformats.org/officeDocument/2006/relationships/slide" Target="slides/slide47.xml"/><Relationship Id="rId68" Type="http://schemas.openxmlformats.org/officeDocument/2006/relationships/slide" Target="slides/slide52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4.xml"/><Relationship Id="rId29" Type="http://schemas.openxmlformats.org/officeDocument/2006/relationships/slide" Target="slides/slide13.xml"/><Relationship Id="rId11" Type="http://schemas.openxmlformats.org/officeDocument/2006/relationships/slideMaster" Target="slideMasters/slideMaster9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slide" Target="slides/slide21.xml"/><Relationship Id="rId40" Type="http://schemas.openxmlformats.org/officeDocument/2006/relationships/slide" Target="slides/slide24.xml"/><Relationship Id="rId45" Type="http://schemas.openxmlformats.org/officeDocument/2006/relationships/slide" Target="slides/slide29.xml"/><Relationship Id="rId53" Type="http://schemas.openxmlformats.org/officeDocument/2006/relationships/slide" Target="slides/slide37.xml"/><Relationship Id="rId58" Type="http://schemas.openxmlformats.org/officeDocument/2006/relationships/slide" Target="slides/slide42.xml"/><Relationship Id="rId66" Type="http://schemas.openxmlformats.org/officeDocument/2006/relationships/slide" Target="slides/slide50.xml"/><Relationship Id="rId5" Type="http://schemas.openxmlformats.org/officeDocument/2006/relationships/slideMaster" Target="slideMasters/slideMaster3.xml"/><Relationship Id="rId61" Type="http://schemas.openxmlformats.org/officeDocument/2006/relationships/slide" Target="slides/slide45.xml"/><Relationship Id="rId19" Type="http://schemas.openxmlformats.org/officeDocument/2006/relationships/slide" Target="slides/slide3.xml"/><Relationship Id="rId14" Type="http://schemas.openxmlformats.org/officeDocument/2006/relationships/slideMaster" Target="slideMasters/slideMaster12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slide" Target="slides/slide19.xml"/><Relationship Id="rId43" Type="http://schemas.openxmlformats.org/officeDocument/2006/relationships/slide" Target="slides/slide27.xml"/><Relationship Id="rId48" Type="http://schemas.openxmlformats.org/officeDocument/2006/relationships/slide" Target="slides/slide32.xml"/><Relationship Id="rId56" Type="http://schemas.openxmlformats.org/officeDocument/2006/relationships/slide" Target="slides/slide40.xml"/><Relationship Id="rId64" Type="http://schemas.openxmlformats.org/officeDocument/2006/relationships/slide" Target="slides/slide48.xml"/><Relationship Id="rId69" Type="http://schemas.openxmlformats.org/officeDocument/2006/relationships/notesMaster" Target="notesMasters/notesMaster1.xml"/><Relationship Id="rId8" Type="http://schemas.openxmlformats.org/officeDocument/2006/relationships/slideMaster" Target="slideMasters/slideMaster6.xml"/><Relationship Id="rId51" Type="http://schemas.openxmlformats.org/officeDocument/2006/relationships/slide" Target="slides/slide35.xml"/><Relationship Id="rId72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12" Type="http://schemas.openxmlformats.org/officeDocument/2006/relationships/slideMaster" Target="slideMasters/slideMaster10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slide" Target="slides/slide17.xml"/><Relationship Id="rId38" Type="http://schemas.openxmlformats.org/officeDocument/2006/relationships/slide" Target="slides/slide22.xml"/><Relationship Id="rId46" Type="http://schemas.openxmlformats.org/officeDocument/2006/relationships/slide" Target="slides/slide30.xml"/><Relationship Id="rId59" Type="http://schemas.openxmlformats.org/officeDocument/2006/relationships/slide" Target="slides/slide43.xml"/><Relationship Id="rId67" Type="http://schemas.openxmlformats.org/officeDocument/2006/relationships/slide" Target="slides/slide51.xml"/><Relationship Id="rId20" Type="http://schemas.openxmlformats.org/officeDocument/2006/relationships/slide" Target="slides/slide4.xml"/><Relationship Id="rId41" Type="http://schemas.openxmlformats.org/officeDocument/2006/relationships/slide" Target="slides/slide25.xml"/><Relationship Id="rId54" Type="http://schemas.openxmlformats.org/officeDocument/2006/relationships/slide" Target="slides/slide38.xml"/><Relationship Id="rId62" Type="http://schemas.openxmlformats.org/officeDocument/2006/relationships/slide" Target="slides/slide46.xml"/><Relationship Id="rId7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4.xml"/><Relationship Id="rId15" Type="http://schemas.openxmlformats.org/officeDocument/2006/relationships/slideMaster" Target="slideMasters/slideMaster13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slide" Target="slides/slide20.xml"/><Relationship Id="rId49" Type="http://schemas.openxmlformats.org/officeDocument/2006/relationships/slide" Target="slides/slide33.xml"/><Relationship Id="rId57" Type="http://schemas.openxmlformats.org/officeDocument/2006/relationships/slide" Target="slides/slide41.xml"/><Relationship Id="rId10" Type="http://schemas.openxmlformats.org/officeDocument/2006/relationships/slideMaster" Target="slideMasters/slideMaster8.xml"/><Relationship Id="rId31" Type="http://schemas.openxmlformats.org/officeDocument/2006/relationships/slide" Target="slides/slide15.xml"/><Relationship Id="rId44" Type="http://schemas.openxmlformats.org/officeDocument/2006/relationships/slide" Target="slides/slide28.xml"/><Relationship Id="rId52" Type="http://schemas.openxmlformats.org/officeDocument/2006/relationships/slide" Target="slides/slide36.xml"/><Relationship Id="rId60" Type="http://schemas.openxmlformats.org/officeDocument/2006/relationships/slide" Target="slides/slide44.xml"/><Relationship Id="rId65" Type="http://schemas.openxmlformats.org/officeDocument/2006/relationships/slide" Target="slides/slide49.xml"/><Relationship Id="rId73" Type="http://schemas.openxmlformats.org/officeDocument/2006/relationships/tableStyles" Target="tableStyles.xml"/><Relationship Id="rId4" Type="http://schemas.openxmlformats.org/officeDocument/2006/relationships/slideMaster" Target="slideMasters/slideMaster2.xml"/><Relationship Id="rId9" Type="http://schemas.openxmlformats.org/officeDocument/2006/relationships/slideMaster" Target="slideMasters/slideMaster7.xml"/><Relationship Id="rId13" Type="http://schemas.openxmlformats.org/officeDocument/2006/relationships/slideMaster" Target="slideMasters/slideMaster11.xml"/><Relationship Id="rId18" Type="http://schemas.openxmlformats.org/officeDocument/2006/relationships/slide" Target="slides/slide2.xml"/><Relationship Id="rId39" Type="http://schemas.openxmlformats.org/officeDocument/2006/relationships/slide" Target="slides/slide23.xml"/><Relationship Id="rId34" Type="http://schemas.openxmlformats.org/officeDocument/2006/relationships/slide" Target="slides/slide18.xml"/><Relationship Id="rId50" Type="http://schemas.openxmlformats.org/officeDocument/2006/relationships/slide" Target="slides/slide34.xml"/><Relationship Id="rId55" Type="http://schemas.openxmlformats.org/officeDocument/2006/relationships/slide" Target="slides/slide39.xml"/><Relationship Id="rId7" Type="http://schemas.openxmlformats.org/officeDocument/2006/relationships/slideMaster" Target="slideMasters/slideMaster5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A7146F0B-DAD5-40E4-A6EC-E0029BEC9C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FA3ECBA1-601E-4C37-B706-B9722F95BE0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44FDE490-60DC-4EAE-8BB9-AD462CFCB06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9" name="Rectangle 5">
            <a:extLst>
              <a:ext uri="{FF2B5EF4-FFF2-40B4-BE49-F238E27FC236}">
                <a16:creationId xmlns:a16="http://schemas.microsoft.com/office/drawing/2014/main" id="{F67B38B7-3C0A-4756-AB2B-528C77D8869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3670" name="Rectangle 6">
            <a:extLst>
              <a:ext uri="{FF2B5EF4-FFF2-40B4-BE49-F238E27FC236}">
                <a16:creationId xmlns:a16="http://schemas.microsoft.com/office/drawing/2014/main" id="{1EC6A3E5-2946-45C3-8B71-64A42A8FA61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3671" name="Rectangle 7">
            <a:extLst>
              <a:ext uri="{FF2B5EF4-FFF2-40B4-BE49-F238E27FC236}">
                <a16:creationId xmlns:a16="http://schemas.microsoft.com/office/drawing/2014/main" id="{0B33A520-023A-4DD4-A7DE-5E3FC7FE32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E49793BB-6D1E-4B0C-A8B2-26FBFCE371E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>
            <a:extLst>
              <a:ext uri="{FF2B5EF4-FFF2-40B4-BE49-F238E27FC236}">
                <a16:creationId xmlns:a16="http://schemas.microsoft.com/office/drawing/2014/main" id="{B79E5BFD-1543-4053-A1E1-BC3904C294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>
            <a:extLst>
              <a:ext uri="{FF2B5EF4-FFF2-40B4-BE49-F238E27FC236}">
                <a16:creationId xmlns:a16="http://schemas.microsoft.com/office/drawing/2014/main" id="{1EE647EC-5D66-4AB9-9722-DDAF7CB30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2708" name="Slide Number Placeholder 3">
            <a:extLst>
              <a:ext uri="{FF2B5EF4-FFF2-40B4-BE49-F238E27FC236}">
                <a16:creationId xmlns:a16="http://schemas.microsoft.com/office/drawing/2014/main" id="{D7BE08F1-7960-449E-ADB6-8CEA545381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39318D18-66F1-45E3-8424-9DD7EC52F9E1}" type="slidenum">
              <a:rPr lang="en-GB" altLang="en-US" sz="1200">
                <a:latin typeface="Times New Roman" panose="02020603050405020304" pitchFamily="18" charset="0"/>
              </a:rPr>
              <a:pPr eaLnBrk="1" hangingPunct="1"/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>
            <a:extLst>
              <a:ext uri="{FF2B5EF4-FFF2-40B4-BE49-F238E27FC236}">
                <a16:creationId xmlns:a16="http://schemas.microsoft.com/office/drawing/2014/main" id="{64E2497A-94F4-4669-A245-7F1738229F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>
            <a:extLst>
              <a:ext uri="{FF2B5EF4-FFF2-40B4-BE49-F238E27FC236}">
                <a16:creationId xmlns:a16="http://schemas.microsoft.com/office/drawing/2014/main" id="{C8A73AD2-9ACA-45A4-B275-120DF3E65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3732" name="Slide Number Placeholder 3">
            <a:extLst>
              <a:ext uri="{FF2B5EF4-FFF2-40B4-BE49-F238E27FC236}">
                <a16:creationId xmlns:a16="http://schemas.microsoft.com/office/drawing/2014/main" id="{97A34D0A-13C1-47BD-AD50-299659974B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fld id="{BB379C6F-6AA3-4721-A73E-230E7784017D}" type="slidenum">
              <a:rPr lang="en-GB" altLang="en-US" sz="1200">
                <a:latin typeface="Times New Roman" panose="02020603050405020304" pitchFamily="18" charset="0"/>
              </a:rPr>
              <a:pPr eaLnBrk="1" hangingPunct="1"/>
              <a:t>2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61CCFEB-AD89-4D17-A1BA-9DC5BF2684D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1827D67D-FBB0-4A49-B0C0-B92FE8F596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954492E0-D3E3-48F0-A746-6A1F7A11B96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122BA382-12F6-48D3-8345-D28A9BAC730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BCEE21A-6A1A-40B7-BCB2-D5E65C00D2C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E7C9C90C-8556-49A1-A46B-03F76D91C45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27A1A07F-1520-4764-875C-1242A3D85A8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529BC9AC-ECA9-492B-BEF7-E8B4FB8426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162BB1A9-7BC0-4A14-9E2B-C7637336494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8787009C-53DA-424C-8585-614F0DE01A3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297EC31A-279F-40D6-8B0A-B60EBB0875A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B622A067-4FCE-4759-ABA5-083895362C8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36C7E8CA-E824-44F2-B5C8-3E210337D4C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63AB515F-297D-4131-BFB3-84DC26A62D9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20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86102D9A-3143-400A-945D-873927297D3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BFEF69B0-3CBC-47E2-99D1-A193002B11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A9D29889-18B6-4704-8B2C-F32F57CA1B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4B4451A6-4597-4807-843B-8BF1AFA9D2E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326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71859F33-603A-4FCA-8766-5E030D2549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D872BF81-51EE-4EBE-8FCF-394E7F5C6E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E1524A5-90C3-4DC4-B39E-79CBCAC464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271CB5-93BF-48D0-8627-3B74ECE1BA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225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B357417-E4A1-4EF3-9B41-6DC8B2C18B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EE6A8A5-C758-437D-A739-E24BCEF80A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6788030-36D3-4927-A52E-4E294DC555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3E326-9617-488B-A5A3-9C91CA0013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2352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E26F7B39-2801-441F-B414-56084B93EF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9DE48D0B-D288-4307-B0B2-C790E59795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5C890B64-1B2F-4D45-978A-DB0571BB95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fld id="{F63AE0D7-E8C4-4AEF-AED3-F33A66957AF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7057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4DADE59E-9C63-4C9E-8757-384502CB54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F16B469D-D3B1-44C7-9081-2AA7116703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19B99DFF-4715-401E-9203-F85F2F29CF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fld id="{624881D5-093A-4ECC-B557-9EDC8B00DD6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8222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E26BB58-80DC-483E-A032-320C42B500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8E47993-5E8F-46FE-AA30-0716770020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2C747C3-10A2-4182-AC7A-2B36DBB670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ED1755-082F-40A2-AA6F-6EDF41A87F6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1856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A7F5883-9F67-4E51-997B-B3A74ABB64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477B83A-1D01-45BE-8092-83539C8840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BD726FC-A812-44D4-8F1E-4E18779956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EC2CD1-71C7-4B4E-8C89-F5F476759C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862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97C6136-D61B-4929-A5F0-4A14978D90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7AC235D-51B9-45C5-8F35-19D7E6C612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18F54AF-45DE-4CFC-9F67-80C1295511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6F6D51-0601-42D2-8F27-7B83B1FE284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93203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3266F48-F79D-47C4-8671-9E4F38368C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F41C2CA-023C-465C-9740-2E0364A484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827F772-AB4B-43AB-8C67-93ECCFB9BB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5557DD-08B2-4061-AFE1-99CE7A9572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95615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7B3F214-CF83-4C83-9873-26DE04F1D8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A9C174F-EE92-40EB-9523-8594A062D4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5A36617-C606-4E49-AB16-B12ECD3246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62248-4737-4697-A857-A7AF5706AB1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91216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104E06C-9C13-4E48-B7AA-80C15D84A3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632BF31-A042-40CF-9186-F02A0756FF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3AB7E4D-7763-43C6-A2A2-7CF0D2D3E8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66F92E-319E-429C-8850-DCFDFE83C6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1516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F1928672-3EE8-4A5B-B059-B5CCC15D85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A0D15826-C5FC-4FE6-A966-A6A45EBA06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05CD8E5-ED58-436F-82DE-9DC732D2B6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ADD13D-2952-4A11-B5B6-F1BBEA9C0F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714748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99C2ABE-E055-43A5-B0DA-0AEB587BF2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7CB8FCF-A33C-4911-B97B-2E2B6F785C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E070D3B-122B-4B1C-B3C4-509445F19D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57927F-9FAD-4092-8AC8-F0F6C8771C1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79481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70E0B8A-3374-4DEA-9243-82B8E0D000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DF9F5F2-A94E-48EC-8F2B-8D6681A1DA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284EC86-C4E6-43FE-A054-59083B438B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44727-A665-43EF-A872-13D418E140C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47302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73E9F45-92CA-47D2-9AAC-A7235BEBB9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8AC41A3-4020-4976-9A33-AE16EF891B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267CAD2-8ECA-43BE-9230-BC7C80EE9A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032582-582C-4F44-8DFA-3059FA1DA4B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60122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747619-6D94-4170-97F2-391F529FA4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BDDFA35-7ABC-4DBE-90A9-17606B528B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420F00F-C147-4B8E-BD24-7DDF80BAC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52FE25-7CBE-4E4D-850C-1EE273438F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7435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1146A1A-EEBA-4143-988E-76732C89D7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7EFE3FD-666D-4DC0-828D-97B15ED34F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D87A5A8-D9DA-468F-8985-B978896E47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E22DD8-9726-4078-97CF-24DAB4FBF4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89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86928515-CAA2-40EE-B619-E3265E6DB3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3293BB1F-6A22-4D9E-B287-076ABEAC09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8BCC890-734A-4F97-A206-859A3F9E71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AE21F4-0261-4BEC-9211-AF1D4EAB608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697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3CDFF5B2-ECCB-4C4B-B39A-94420DA684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3A736153-A535-471D-9C35-CF1A7177A9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BBBC30A-06DA-4658-BDD5-489E08196F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1160C4-611C-411D-8EE4-D0E063797FC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5868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CD489CC3-F3CF-4068-80C1-F178719BD6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C56C450D-C22D-4FFE-92CF-3B2AE8642A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F2E10CBE-DCDB-4F4A-B8BD-C2749643A6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00FDAF-F1C3-404F-8688-F03EFE8B0E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0624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93EFE635-49A9-4A1A-8665-867732891D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2436AEA4-F4EF-449A-99CB-78858E0AC3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EA0674E-87A3-45AE-ADE6-DD61A70986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C7BC32-CF73-48F9-B9B2-DFC4753FD7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145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F548BB49-E4C0-442F-B86E-0CCF4547A3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E6388194-8822-4A2A-B4E0-87024DD69B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421D38D3-4C88-47E8-AEC1-75FEE2C13F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73DF2-5CC8-43B6-874E-BF4C3A8C4A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9122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7255B936-EFF4-44DD-A9E9-F237F18205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10F93A42-C9FC-4A73-BB5F-2BDC0B8824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138162C-2AFE-4657-A383-8127578AA6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1315EA-86E6-4E71-BDCD-5AA52444A8A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843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AA11CCE-D2C5-4E44-9721-1DF9EB12A1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4724EEE-BB08-4468-B6D8-62A8BA34A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0C57AA8A-8F6C-4852-995F-6219E6AA12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B71584-5C77-49E7-8391-DBE21ACB29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429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B582258C-A486-44D6-8B03-1269B37729F7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7171" name="Freeform 3">
              <a:extLst>
                <a:ext uri="{FF2B5EF4-FFF2-40B4-BE49-F238E27FC236}">
                  <a16:creationId xmlns:a16="http://schemas.microsoft.com/office/drawing/2014/main" id="{54BC7C44-200A-449B-9ABE-D2CE220CEB6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172" name="Freeform 4">
              <a:extLst>
                <a:ext uri="{FF2B5EF4-FFF2-40B4-BE49-F238E27FC236}">
                  <a16:creationId xmlns:a16="http://schemas.microsoft.com/office/drawing/2014/main" id="{24F358FF-0FD2-46C6-9A43-97977431E0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5130" name="Group 5">
              <a:extLst>
                <a:ext uri="{FF2B5EF4-FFF2-40B4-BE49-F238E27FC236}">
                  <a16:creationId xmlns:a16="http://schemas.microsoft.com/office/drawing/2014/main" id="{ED36D03A-DA69-47B1-A3F0-69F0CF8ACCD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7174" name="Freeform 6">
                <a:extLst>
                  <a:ext uri="{FF2B5EF4-FFF2-40B4-BE49-F238E27FC236}">
                    <a16:creationId xmlns:a16="http://schemas.microsoft.com/office/drawing/2014/main" id="{1B282765-1D56-48FA-9015-1DE2CBA3B3B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75" name="Freeform 7">
                <a:extLst>
                  <a:ext uri="{FF2B5EF4-FFF2-40B4-BE49-F238E27FC236}">
                    <a16:creationId xmlns:a16="http://schemas.microsoft.com/office/drawing/2014/main" id="{7CD3C314-09C5-44A8-A44B-A897E576FAE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76" name="Freeform 8">
                <a:extLst>
                  <a:ext uri="{FF2B5EF4-FFF2-40B4-BE49-F238E27FC236}">
                    <a16:creationId xmlns:a16="http://schemas.microsoft.com/office/drawing/2014/main" id="{AF76FE22-1EB6-4E2D-BB90-3E64A8F7051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77" name="Freeform 9">
                <a:extLst>
                  <a:ext uri="{FF2B5EF4-FFF2-40B4-BE49-F238E27FC236}">
                    <a16:creationId xmlns:a16="http://schemas.microsoft.com/office/drawing/2014/main" id="{650AED24-AC35-404F-A2A5-6FAD66A3D89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78" name="Freeform 10">
                <a:extLst>
                  <a:ext uri="{FF2B5EF4-FFF2-40B4-BE49-F238E27FC236}">
                    <a16:creationId xmlns:a16="http://schemas.microsoft.com/office/drawing/2014/main" id="{169D42BB-D0CF-4569-AC5A-4F431C69312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79" name="Freeform 11">
                <a:extLst>
                  <a:ext uri="{FF2B5EF4-FFF2-40B4-BE49-F238E27FC236}">
                    <a16:creationId xmlns:a16="http://schemas.microsoft.com/office/drawing/2014/main" id="{F9A6FE26-B81E-4D2C-A138-BF84BFD1600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80" name="Freeform 12">
                <a:extLst>
                  <a:ext uri="{FF2B5EF4-FFF2-40B4-BE49-F238E27FC236}">
                    <a16:creationId xmlns:a16="http://schemas.microsoft.com/office/drawing/2014/main" id="{E5824BAD-74EE-4ACD-859C-47A77A01A71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81" name="Freeform 13">
                <a:extLst>
                  <a:ext uri="{FF2B5EF4-FFF2-40B4-BE49-F238E27FC236}">
                    <a16:creationId xmlns:a16="http://schemas.microsoft.com/office/drawing/2014/main" id="{BDA1CA00-DCA7-46FD-8CAC-9D7897AB57A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7182" name="Freeform 14">
                <a:extLst>
                  <a:ext uri="{FF2B5EF4-FFF2-40B4-BE49-F238E27FC236}">
                    <a16:creationId xmlns:a16="http://schemas.microsoft.com/office/drawing/2014/main" id="{E7EFC106-0BA7-436D-8198-51E40229528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7183" name="Rectangle 15">
            <a:extLst>
              <a:ext uri="{FF2B5EF4-FFF2-40B4-BE49-F238E27FC236}">
                <a16:creationId xmlns:a16="http://schemas.microsoft.com/office/drawing/2014/main" id="{AFD1A7EC-46D1-442E-BE9B-117A3C73AC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7184" name="Rectangle 16">
            <a:extLst>
              <a:ext uri="{FF2B5EF4-FFF2-40B4-BE49-F238E27FC236}">
                <a16:creationId xmlns:a16="http://schemas.microsoft.com/office/drawing/2014/main" id="{A0A289AE-AA95-44DE-AA7D-98B1ACD716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185" name="Rectangle 17">
            <a:extLst>
              <a:ext uri="{FF2B5EF4-FFF2-40B4-BE49-F238E27FC236}">
                <a16:creationId xmlns:a16="http://schemas.microsoft.com/office/drawing/2014/main" id="{C1861090-2CF7-404E-9F6B-452A3451010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86" name="Rectangle 18">
            <a:extLst>
              <a:ext uri="{FF2B5EF4-FFF2-40B4-BE49-F238E27FC236}">
                <a16:creationId xmlns:a16="http://schemas.microsoft.com/office/drawing/2014/main" id="{F1CB461D-67E7-4718-9BB5-A06BB9E95A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187" name="Rectangle 19">
            <a:extLst>
              <a:ext uri="{FF2B5EF4-FFF2-40B4-BE49-F238E27FC236}">
                <a16:creationId xmlns:a16="http://schemas.microsoft.com/office/drawing/2014/main" id="{101F8E22-E645-4D85-8744-AFFC36286D8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FCFDABD-D88B-483A-95B4-AF9E3E962F2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99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13F1863-30A2-4E2B-9F55-B1C1886C11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B986FF9-9AB1-477A-B11E-30B3775908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17CC0A5-FACA-49B5-866B-9724178130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19ADE59-E980-494F-81B4-E7FE86B7546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955B083-3368-4E5C-854F-85CA985AB9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5E0693A9-89D3-40E1-A159-4F5CAE14AD4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3501AFA-5C49-4B4D-AEC2-A09C415E89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5FFCDFA-5BEB-452D-A63D-41D18B527E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157ABDE-B8AF-41A8-B9A0-C07C0B1F6B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79ACE21-9061-46B6-8ACE-35100933BE7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4BB401D-0401-430B-A5D6-8F930F4129A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523B98E8-00C2-4008-B9C6-C7AEA2D07A9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E7963CE-80F0-4E4E-98FF-7B7FC4FA4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51F3377-63AA-4531-BE89-5A75D570C7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3AFE1EF-86FF-464A-9856-006C8B80C11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D6DAE54-2BB9-4769-B6D2-74655B9685C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B6F84A7-0E4B-4D29-A379-EF993ABB8B4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87FDE92A-840A-42A2-9269-F5E8CEEB5C0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6690CC2-E076-422D-A55A-ECEE349DA8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282D2CF-8E27-4FCC-BA18-82D2C98333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75A3353-18E6-412E-BD2C-FF8C2997667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58EDB1-C864-4CD3-8CD8-B781BB64C44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FACA27F-7803-4661-B0DE-8B9A7BC6706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1B05D8A1-12D6-4B1E-9E8E-13E4B993DBA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C9570C8-A062-4AD1-9B78-2D9384BFC6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B11970D-7505-4024-AF3A-ECE5E09B84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2077B70-F843-4231-8318-A322269D7E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509F18D-5053-405C-8E0B-69BE60AE98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ACF36E9-21EF-4AC8-AAE7-1CEFB844F7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4E1ED9DB-0C80-4B69-8389-DF3704D72E3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702598C9-8ECF-4163-B1B8-A68F7698BFF0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7171" name="Freeform 3">
              <a:extLst>
                <a:ext uri="{FF2B5EF4-FFF2-40B4-BE49-F238E27FC236}">
                  <a16:creationId xmlns:a16="http://schemas.microsoft.com/office/drawing/2014/main" id="{30134AEA-E169-497B-B480-2358F058AB0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172" name="Freeform 4">
              <a:extLst>
                <a:ext uri="{FF2B5EF4-FFF2-40B4-BE49-F238E27FC236}">
                  <a16:creationId xmlns:a16="http://schemas.microsoft.com/office/drawing/2014/main" id="{B2929169-1E8D-4321-BE4C-A9B945E2FD1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grpSp>
          <p:nvGrpSpPr>
            <p:cNvPr id="6154" name="Group 5">
              <a:extLst>
                <a:ext uri="{FF2B5EF4-FFF2-40B4-BE49-F238E27FC236}">
                  <a16:creationId xmlns:a16="http://schemas.microsoft.com/office/drawing/2014/main" id="{EAC3F6A2-A425-4097-81F0-6C1BBB6D87E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7174" name="Freeform 6">
                <a:extLst>
                  <a:ext uri="{FF2B5EF4-FFF2-40B4-BE49-F238E27FC236}">
                    <a16:creationId xmlns:a16="http://schemas.microsoft.com/office/drawing/2014/main" id="{CD491BB8-F8AA-43A8-99F8-E23FBD8B5DB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75" name="Freeform 7">
                <a:extLst>
                  <a:ext uri="{FF2B5EF4-FFF2-40B4-BE49-F238E27FC236}">
                    <a16:creationId xmlns:a16="http://schemas.microsoft.com/office/drawing/2014/main" id="{CEA12320-2E2D-4257-91FC-E6962FF21E8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76" name="Freeform 8">
                <a:extLst>
                  <a:ext uri="{FF2B5EF4-FFF2-40B4-BE49-F238E27FC236}">
                    <a16:creationId xmlns:a16="http://schemas.microsoft.com/office/drawing/2014/main" id="{581286A4-DE99-4857-BF7E-FBD5E043BE4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77" name="Freeform 9">
                <a:extLst>
                  <a:ext uri="{FF2B5EF4-FFF2-40B4-BE49-F238E27FC236}">
                    <a16:creationId xmlns:a16="http://schemas.microsoft.com/office/drawing/2014/main" id="{628C8743-074B-4057-A4FA-DDFB986EBA8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78" name="Freeform 10">
                <a:extLst>
                  <a:ext uri="{FF2B5EF4-FFF2-40B4-BE49-F238E27FC236}">
                    <a16:creationId xmlns:a16="http://schemas.microsoft.com/office/drawing/2014/main" id="{B991BC4C-5B80-4F77-9A35-545F225101D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79" name="Freeform 11">
                <a:extLst>
                  <a:ext uri="{FF2B5EF4-FFF2-40B4-BE49-F238E27FC236}">
                    <a16:creationId xmlns:a16="http://schemas.microsoft.com/office/drawing/2014/main" id="{9F55601C-58AB-490A-A179-3BAB93009CB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80" name="Freeform 12">
                <a:extLst>
                  <a:ext uri="{FF2B5EF4-FFF2-40B4-BE49-F238E27FC236}">
                    <a16:creationId xmlns:a16="http://schemas.microsoft.com/office/drawing/2014/main" id="{3FC8BA04-7CF9-46CB-8E06-3E0376EA94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81" name="Freeform 13">
                <a:extLst>
                  <a:ext uri="{FF2B5EF4-FFF2-40B4-BE49-F238E27FC236}">
                    <a16:creationId xmlns:a16="http://schemas.microsoft.com/office/drawing/2014/main" id="{D1A7EA1D-DDC7-4584-9B7C-80E522AF690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82" name="Freeform 14">
                <a:extLst>
                  <a:ext uri="{FF2B5EF4-FFF2-40B4-BE49-F238E27FC236}">
                    <a16:creationId xmlns:a16="http://schemas.microsoft.com/office/drawing/2014/main" id="{FF1F37B4-B681-4247-9102-6F32AFEE3BA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7183" name="Rectangle 15">
            <a:extLst>
              <a:ext uri="{FF2B5EF4-FFF2-40B4-BE49-F238E27FC236}">
                <a16:creationId xmlns:a16="http://schemas.microsoft.com/office/drawing/2014/main" id="{EEF3993D-5BC9-4356-BE6E-9B5B2FD41C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7184" name="Rectangle 16">
            <a:extLst>
              <a:ext uri="{FF2B5EF4-FFF2-40B4-BE49-F238E27FC236}">
                <a16:creationId xmlns:a16="http://schemas.microsoft.com/office/drawing/2014/main" id="{11F8F4B0-5240-4759-949A-36804E0081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185" name="Rectangle 17">
            <a:extLst>
              <a:ext uri="{FF2B5EF4-FFF2-40B4-BE49-F238E27FC236}">
                <a16:creationId xmlns:a16="http://schemas.microsoft.com/office/drawing/2014/main" id="{3A80DC93-5BEB-437B-B248-1ED46686465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86" name="Rectangle 18">
            <a:extLst>
              <a:ext uri="{FF2B5EF4-FFF2-40B4-BE49-F238E27FC236}">
                <a16:creationId xmlns:a16="http://schemas.microsoft.com/office/drawing/2014/main" id="{C27D9055-82AF-4EE0-B10F-DF11C39BAF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187" name="Rectangle 19">
            <a:extLst>
              <a:ext uri="{FF2B5EF4-FFF2-40B4-BE49-F238E27FC236}">
                <a16:creationId xmlns:a16="http://schemas.microsoft.com/office/drawing/2014/main" id="{E9E0E193-88BC-438F-9DAF-021B2B4A071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B516CD6-6B22-493F-8EE9-1156EF6A31C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0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61870CD1-23DC-40A7-812D-27C463E26538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7171" name="Freeform 3">
              <a:extLst>
                <a:ext uri="{FF2B5EF4-FFF2-40B4-BE49-F238E27FC236}">
                  <a16:creationId xmlns:a16="http://schemas.microsoft.com/office/drawing/2014/main" id="{D8F922DC-D43C-40EC-A880-0D4B93A0455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172" name="Freeform 4">
              <a:extLst>
                <a:ext uri="{FF2B5EF4-FFF2-40B4-BE49-F238E27FC236}">
                  <a16:creationId xmlns:a16="http://schemas.microsoft.com/office/drawing/2014/main" id="{0EA5D986-249D-4E53-B737-A3A751CFE8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grpSp>
          <p:nvGrpSpPr>
            <p:cNvPr id="7178" name="Group 5">
              <a:extLst>
                <a:ext uri="{FF2B5EF4-FFF2-40B4-BE49-F238E27FC236}">
                  <a16:creationId xmlns:a16="http://schemas.microsoft.com/office/drawing/2014/main" id="{551C08CA-CC45-4BFB-A3FA-2539EB66E42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7174" name="Freeform 6">
                <a:extLst>
                  <a:ext uri="{FF2B5EF4-FFF2-40B4-BE49-F238E27FC236}">
                    <a16:creationId xmlns:a16="http://schemas.microsoft.com/office/drawing/2014/main" id="{17EE6830-326A-411F-A1D5-D04F0FE7D92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75" name="Freeform 7">
                <a:extLst>
                  <a:ext uri="{FF2B5EF4-FFF2-40B4-BE49-F238E27FC236}">
                    <a16:creationId xmlns:a16="http://schemas.microsoft.com/office/drawing/2014/main" id="{AC523BEF-8342-4386-8928-2238985C6AF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76" name="Freeform 8">
                <a:extLst>
                  <a:ext uri="{FF2B5EF4-FFF2-40B4-BE49-F238E27FC236}">
                    <a16:creationId xmlns:a16="http://schemas.microsoft.com/office/drawing/2014/main" id="{7BF16FE6-0560-48F7-ACC8-2C81BD84535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77" name="Freeform 9">
                <a:extLst>
                  <a:ext uri="{FF2B5EF4-FFF2-40B4-BE49-F238E27FC236}">
                    <a16:creationId xmlns:a16="http://schemas.microsoft.com/office/drawing/2014/main" id="{5088D382-B2C9-422D-997E-66FB0CFD50F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6CFADFC5-77BA-49DC-917F-CC3BDDE4DAC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79" name="Freeform 11">
                <a:extLst>
                  <a:ext uri="{FF2B5EF4-FFF2-40B4-BE49-F238E27FC236}">
                    <a16:creationId xmlns:a16="http://schemas.microsoft.com/office/drawing/2014/main" id="{7A0D4378-36B9-47DE-B996-381D6AAF22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80" name="Freeform 12">
                <a:extLst>
                  <a:ext uri="{FF2B5EF4-FFF2-40B4-BE49-F238E27FC236}">
                    <a16:creationId xmlns:a16="http://schemas.microsoft.com/office/drawing/2014/main" id="{57397276-D20F-4383-847F-2B915DADFF3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81" name="Freeform 13">
                <a:extLst>
                  <a:ext uri="{FF2B5EF4-FFF2-40B4-BE49-F238E27FC236}">
                    <a16:creationId xmlns:a16="http://schemas.microsoft.com/office/drawing/2014/main" id="{2070A896-7271-410C-BD56-D43078533F9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182" name="Freeform 14">
                <a:extLst>
                  <a:ext uri="{FF2B5EF4-FFF2-40B4-BE49-F238E27FC236}">
                    <a16:creationId xmlns:a16="http://schemas.microsoft.com/office/drawing/2014/main" id="{B1661DBF-DC90-4354-9104-F1D13838FF7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7183" name="Rectangle 15">
            <a:extLst>
              <a:ext uri="{FF2B5EF4-FFF2-40B4-BE49-F238E27FC236}">
                <a16:creationId xmlns:a16="http://schemas.microsoft.com/office/drawing/2014/main" id="{7603C8A1-920E-4AAE-A58A-EB2046724C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7184" name="Rectangle 16">
            <a:extLst>
              <a:ext uri="{FF2B5EF4-FFF2-40B4-BE49-F238E27FC236}">
                <a16:creationId xmlns:a16="http://schemas.microsoft.com/office/drawing/2014/main" id="{C1935288-91A5-49EE-9C8C-ABDF5D5DAA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185" name="Rectangle 17">
            <a:extLst>
              <a:ext uri="{FF2B5EF4-FFF2-40B4-BE49-F238E27FC236}">
                <a16:creationId xmlns:a16="http://schemas.microsoft.com/office/drawing/2014/main" id="{D5EFAAB5-DF04-40DB-85CC-60DAD058426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86" name="Rectangle 18">
            <a:extLst>
              <a:ext uri="{FF2B5EF4-FFF2-40B4-BE49-F238E27FC236}">
                <a16:creationId xmlns:a16="http://schemas.microsoft.com/office/drawing/2014/main" id="{B2F2F3DC-E853-4E24-AAA9-BA8894F5CDB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7187" name="Rectangle 19">
            <a:extLst>
              <a:ext uri="{FF2B5EF4-FFF2-40B4-BE49-F238E27FC236}">
                <a16:creationId xmlns:a16="http://schemas.microsoft.com/office/drawing/2014/main" id="{568B8014-CBFA-49D1-8D39-2FFB9FE704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70CBEEB-6DF8-428D-8EE1-13FFA443989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1" r:id="rId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2CD1C32-E2E6-4CE3-BD30-18C8EFC0BB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2972B5D-6FC8-4AED-B942-9F16035FFA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B35886A-AF49-43F9-8276-E25245D9D2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5160D5E-9500-4849-9EAF-A7331B85136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371E66C-F2FF-489B-9F3D-CCF8CDBD1D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407620D6-F4F5-47BB-9B83-42D9634C9FF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1739394-5859-40F2-B323-C181C321AE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712EDE8-2B79-4C41-92B9-CCBA8B23A6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CCD4BC6-B5C0-45B0-99A8-7D7BE93C07E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E697A28-1947-45B6-8697-02267CFFB2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B9B6D97-2F24-4D5F-B607-FFF2DD29D4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9958FEF9-09F2-4086-BB67-4DEB224E84C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CB77F50-C9A8-4DC5-84DB-DADC89E281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74DF838-5B08-46D3-9776-026C85F4C3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04FFEC7-93F1-4844-BD83-AEEFA1F03D6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392AD26-F029-4EAC-A62F-C2DCA2BCCD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C25EA6D-2381-4E06-A59C-593D214D057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B14005A1-B588-4E4C-A79A-DBB39299FFC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4FC3033-F0C2-40B6-B1DD-607A7220C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11C1627-41BF-42CE-822E-DBB73604EB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E4668EE-C256-49DD-91B6-B9601B57A2D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E88EA5D-2B65-4D85-9929-E12756ED49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26E9CA3-6DDB-475E-B973-24D7910932E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C6268516-A318-482B-BBEF-9782E1820FF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5450D21-FD91-4A88-888E-C1F705C309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040442A-F9BC-459B-853B-642CBAD5ED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093918-EA6D-46A4-88C8-857FFC77BF5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E20046C-678C-46A1-B2E8-4D73CE37431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79155CF-F6B7-4B38-85F7-987BD71371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A214B5FA-5D7F-4E88-8D5C-043040E3C40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C0B7781-CA55-49D8-9868-F540548970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2C4C010-83D4-4B98-AF35-52BC68055F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4C69AAF-C510-4D17-A7CF-31156898D44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0163E8-6AC6-454B-A1C8-E56D80383D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38AE534-345F-4985-8EF2-D065793590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fld id="{0EC6CEF8-6476-4AFA-BE7B-605A430D0C5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image" Target="../media/image1.png"/><Relationship Id="rId7" Type="http://schemas.openxmlformats.org/officeDocument/2006/relationships/slide" Target="slide3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5" Type="http://schemas.openxmlformats.org/officeDocument/2006/relationships/image" Target="../media/image2.gif"/><Relationship Id="rId10" Type="http://schemas.openxmlformats.org/officeDocument/2006/relationships/slide" Target="slide2.xml"/><Relationship Id="rId4" Type="http://schemas.openxmlformats.org/officeDocument/2006/relationships/slide" Target="slide7.xml"/><Relationship Id="rId9" Type="http://schemas.openxmlformats.org/officeDocument/2006/relationships/slide" Target="slide4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ggbtu.be/ma35fSfZ7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ggbtu.be/ma35fSfZ7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ggbm.at/WY70l6wV" TargetMode="External"/><Relationship Id="rId3" Type="http://schemas.openxmlformats.org/officeDocument/2006/relationships/image" Target="../media/image2.gif"/><Relationship Id="rId7" Type="http://schemas.openxmlformats.org/officeDocument/2006/relationships/hyperlink" Target="https://ggbm.at/GwBwdI5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ggbm.at/MsmMVvE7" TargetMode="External"/><Relationship Id="rId5" Type="http://schemas.openxmlformats.org/officeDocument/2006/relationships/hyperlink" Target="http://ggbtu.be/ma35fSfZ7" TargetMode="Externa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ggbtu.be/ma35fSfZ7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ggbtu.be/ma35fSfZ7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ggbtu.be/ma35fSfZ7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mathsrevision.com/index_files/Maths/Geogebra/Composite_Function_Trig.html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0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ggbtu.be/ma35fSfZ7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9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9">
            <a:extLst>
              <a:ext uri="{FF2B5EF4-FFF2-40B4-BE49-F238E27FC236}">
                <a16:creationId xmlns:a16="http://schemas.microsoft.com/office/drawing/2014/main" id="{A38A9F06-28BA-4C4D-B1E2-35BFE8FB0A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22531" name="Picture 5" descr="Office Objects 0572">
            <a:extLst>
              <a:ext uri="{FF2B5EF4-FFF2-40B4-BE49-F238E27FC236}">
                <a16:creationId xmlns:a16="http://schemas.microsoft.com/office/drawing/2014/main" id="{698B5C1B-F5DD-4FBA-B7DA-9CA08D75A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 Box 6">
            <a:extLst>
              <a:ext uri="{FF2B5EF4-FFF2-40B4-BE49-F238E27FC236}">
                <a16:creationId xmlns:a16="http://schemas.microsoft.com/office/drawing/2014/main" id="{B5300AC7-69A6-4A03-A676-8CDE43EEE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313" y="2752725"/>
            <a:ext cx="50022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  <a:cs typeface="Arial" panose="020B0604020202020204" pitchFamily="34" charset="0"/>
              </a:rPr>
              <a:t>Graphs of the form y = a sin x</a:t>
            </a:r>
            <a:r>
              <a:rPr lang="en-GB" altLang="en-US" b="1" baseline="30000">
                <a:solidFill>
                  <a:srgbClr val="F9F911"/>
                </a:solidFill>
                <a:cs typeface="Arial" panose="020B0604020202020204" pitchFamily="34" charset="0"/>
              </a:rPr>
              <a:t>o</a:t>
            </a:r>
            <a:endParaRPr lang="en-GB" altLang="en-US" b="1">
              <a:solidFill>
                <a:srgbClr val="F9F911"/>
              </a:solidFill>
              <a:cs typeface="Arial" panose="020B0604020202020204" pitchFamily="34" charset="0"/>
            </a:endParaRPr>
          </a:p>
        </p:txBody>
      </p:sp>
      <p:sp>
        <p:nvSpPr>
          <p:cNvPr id="22533" name="AutoShape 9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BA7E5EE2-0E4A-48F5-A9A3-FC1F53703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463" y="2786063"/>
            <a:ext cx="479425" cy="388937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2" name="Rectangle 12">
            <a:extLst>
              <a:ext uri="{FF2B5EF4-FFF2-40B4-BE49-F238E27FC236}">
                <a16:creationId xmlns:a16="http://schemas.microsoft.com/office/drawing/2014/main" id="{E2DE6AD4-B49C-4AB2-A44E-CA0D00B0C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Trigonometry Graphs </a:t>
            </a:r>
          </a:p>
        </p:txBody>
      </p:sp>
      <p:pic>
        <p:nvPicPr>
          <p:cNvPr id="22535" name="Picture 13" descr="scottishflag">
            <a:extLst>
              <a:ext uri="{FF2B5EF4-FFF2-40B4-BE49-F238E27FC236}">
                <a16:creationId xmlns:a16="http://schemas.microsoft.com/office/drawing/2014/main" id="{4A7EF225-DB68-47F3-902B-CD728D531C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Text Box 14">
            <a:extLst>
              <a:ext uri="{FF2B5EF4-FFF2-40B4-BE49-F238E27FC236}">
                <a16:creationId xmlns:a16="http://schemas.microsoft.com/office/drawing/2014/main" id="{F786DD20-B97B-4109-A776-1C8C5309F15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2537" name="Text Box 15">
            <a:extLst>
              <a:ext uri="{FF2B5EF4-FFF2-40B4-BE49-F238E27FC236}">
                <a16:creationId xmlns:a16="http://schemas.microsoft.com/office/drawing/2014/main" id="{01101BEB-E4EE-4CEA-800D-7727292FE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22538" name="Text Box 22">
            <a:extLst>
              <a:ext uri="{FF2B5EF4-FFF2-40B4-BE49-F238E27FC236}">
                <a16:creationId xmlns:a16="http://schemas.microsoft.com/office/drawing/2014/main" id="{66479178-D02A-40AD-9347-C2C6EAE69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313" y="3375025"/>
            <a:ext cx="51863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  <a:cs typeface="Arial" panose="020B0604020202020204" pitchFamily="34" charset="0"/>
              </a:rPr>
              <a:t>Graphs of the form y = a sin bx</a:t>
            </a:r>
            <a:r>
              <a:rPr lang="en-GB" altLang="en-US" b="1" baseline="30000">
                <a:solidFill>
                  <a:srgbClr val="F9F911"/>
                </a:solidFill>
                <a:cs typeface="Arial" panose="020B0604020202020204" pitchFamily="34" charset="0"/>
              </a:rPr>
              <a:t>o</a:t>
            </a:r>
            <a:endParaRPr lang="en-GB" altLang="en-US" b="1">
              <a:solidFill>
                <a:srgbClr val="F9F911"/>
              </a:solidFill>
              <a:cs typeface="Arial" panose="020B0604020202020204" pitchFamily="34" charset="0"/>
            </a:endParaRPr>
          </a:p>
        </p:txBody>
      </p:sp>
      <p:sp>
        <p:nvSpPr>
          <p:cNvPr id="22539" name="AutoShape 23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7DDF848E-E36A-421D-938F-3EF6374DB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463" y="3406775"/>
            <a:ext cx="479425" cy="388938"/>
          </a:xfrm>
          <a:prstGeom prst="actionButtonForwardNex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0" name="Text Box 24">
            <a:extLst>
              <a:ext uri="{FF2B5EF4-FFF2-40B4-BE49-F238E27FC236}">
                <a16:creationId xmlns:a16="http://schemas.microsoft.com/office/drawing/2014/main" id="{8293B25C-54BA-48F9-8C88-1EA70F6F3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313" y="4438650"/>
            <a:ext cx="4670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  <a:cs typeface="Arial" panose="020B0604020202020204" pitchFamily="34" charset="0"/>
              </a:rPr>
              <a:t>Phase angle  y = a sin(x + d) </a:t>
            </a:r>
          </a:p>
        </p:txBody>
      </p:sp>
      <p:sp>
        <p:nvSpPr>
          <p:cNvPr id="22541" name="AutoShape 25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4AA7A8CB-3ED5-4161-A841-9DEC7417F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463" y="4467225"/>
            <a:ext cx="479425" cy="388938"/>
          </a:xfrm>
          <a:prstGeom prst="actionButtonForwardNex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2" name="Text Box 26">
            <a:extLst>
              <a:ext uri="{FF2B5EF4-FFF2-40B4-BE49-F238E27FC236}">
                <a16:creationId xmlns:a16="http://schemas.microsoft.com/office/drawing/2014/main" id="{CA165A8F-49CF-4E9C-BAA3-D5D543F59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313" y="3883025"/>
            <a:ext cx="57546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  <a:cs typeface="Arial" panose="020B0604020202020204" pitchFamily="34" charset="0"/>
              </a:rPr>
              <a:t>Graphs of the form y = a sin bx</a:t>
            </a:r>
            <a:r>
              <a:rPr lang="en-GB" altLang="en-US" b="1" baseline="30000">
                <a:solidFill>
                  <a:srgbClr val="F9F911"/>
                </a:solidFill>
                <a:cs typeface="Arial" panose="020B0604020202020204" pitchFamily="34" charset="0"/>
              </a:rPr>
              <a:t>o </a:t>
            </a:r>
            <a:r>
              <a:rPr lang="en-GB" altLang="en-US" b="1">
                <a:solidFill>
                  <a:srgbClr val="F9F911"/>
                </a:solidFill>
                <a:cs typeface="Arial" panose="020B0604020202020204" pitchFamily="34" charset="0"/>
              </a:rPr>
              <a:t>+ c</a:t>
            </a:r>
          </a:p>
        </p:txBody>
      </p:sp>
      <p:sp>
        <p:nvSpPr>
          <p:cNvPr id="22543" name="AutoShape 27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812D10DD-9F76-4DD0-BBC5-16CA02FEB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463" y="3914775"/>
            <a:ext cx="479425" cy="388938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4" name="Text Box 28">
            <a:extLst>
              <a:ext uri="{FF2B5EF4-FFF2-40B4-BE49-F238E27FC236}">
                <a16:creationId xmlns:a16="http://schemas.microsoft.com/office/drawing/2014/main" id="{850AD0A2-B204-4F65-AEB3-87B611333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313" y="5476875"/>
            <a:ext cx="34099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  <a:cs typeface="Arial" panose="020B0604020202020204" pitchFamily="34" charset="0"/>
              </a:rPr>
              <a:t>Exam Type Questions</a:t>
            </a:r>
          </a:p>
        </p:txBody>
      </p:sp>
      <p:sp>
        <p:nvSpPr>
          <p:cNvPr id="22545" name="AutoShape 29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A4D2885C-7A97-4B9D-A379-C945AFDF8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463" y="5510213"/>
            <a:ext cx="479425" cy="388937"/>
          </a:xfrm>
          <a:prstGeom prst="actionButtonForwardNext">
            <a:avLst/>
          </a:prstGeom>
          <a:solidFill>
            <a:srgbClr val="CC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6" name="Text Box 6">
            <a:extLst>
              <a:ext uri="{FF2B5EF4-FFF2-40B4-BE49-F238E27FC236}">
                <a16:creationId xmlns:a16="http://schemas.microsoft.com/office/drawing/2014/main" id="{03459C9B-A0EE-4DE7-9FB7-75390AB53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0438" y="2189163"/>
            <a:ext cx="5040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  <a:cs typeface="Arial" panose="020B0604020202020204" pitchFamily="34" charset="0"/>
              </a:rPr>
              <a:t>Creation of BASIC Trig Graphs</a:t>
            </a:r>
          </a:p>
        </p:txBody>
      </p:sp>
      <p:sp>
        <p:nvSpPr>
          <p:cNvPr id="19" name="AutoShape 9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8DE567AC-B137-4749-BB19-312785913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2588" y="2222500"/>
            <a:ext cx="479425" cy="388938"/>
          </a:xfrm>
          <a:prstGeom prst="actionButtonForwardNext">
            <a:avLst/>
          </a:prstGeom>
          <a:solidFill>
            <a:schemeClr val="tx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44A9B02-F9D2-4B10-9BFA-47C116FB0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30723" name="Picture 2" descr="scottishflag">
            <a:extLst>
              <a:ext uri="{FF2B5EF4-FFF2-40B4-BE49-F238E27FC236}">
                <a16:creationId xmlns:a16="http://schemas.microsoft.com/office/drawing/2014/main" id="{0EB23A41-3DFD-4E2B-8A79-4E4D4DCF12E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3" descr="Office Objects 0572">
            <a:extLst>
              <a:ext uri="{FF2B5EF4-FFF2-40B4-BE49-F238E27FC236}">
                <a16:creationId xmlns:a16="http://schemas.microsoft.com/office/drawing/2014/main" id="{32955BB8-B6FC-42E7-BDE3-C3471543A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4" descr="scottishflag">
            <a:extLst>
              <a:ext uri="{FF2B5EF4-FFF2-40B4-BE49-F238E27FC236}">
                <a16:creationId xmlns:a16="http://schemas.microsoft.com/office/drawing/2014/main" id="{B65C4A19-3A70-4547-A2F0-F7F66F1A5AB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Text Box 5">
            <a:extLst>
              <a:ext uri="{FF2B5EF4-FFF2-40B4-BE49-F238E27FC236}">
                <a16:creationId xmlns:a16="http://schemas.microsoft.com/office/drawing/2014/main" id="{E2C8AC64-F4A0-47AF-8A00-CE6062A1A61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0727" name="Text Box 6">
            <a:extLst>
              <a:ext uri="{FF2B5EF4-FFF2-40B4-BE49-F238E27FC236}">
                <a16:creationId xmlns:a16="http://schemas.microsoft.com/office/drawing/2014/main" id="{10D6BFA3-D14C-4F3F-BAC7-B3B4347DF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99DFC144-1464-42C6-A66C-738724B74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Sine Graph </a:t>
            </a: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F5648DD5-E962-4487-BF95-46ABA5F4B1C8}"/>
              </a:ext>
            </a:extLst>
          </p:cNvPr>
          <p:cNvSpPr/>
          <p:nvPr/>
        </p:nvSpPr>
        <p:spPr>
          <a:xfrm>
            <a:off x="2395538" y="3440113"/>
            <a:ext cx="5761037" cy="1423987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730" name="TextBox 19">
            <a:extLst>
              <a:ext uri="{FF2B5EF4-FFF2-40B4-BE49-F238E27FC236}">
                <a16:creationId xmlns:a16="http://schemas.microsoft.com/office/drawing/2014/main" id="{F62B87B9-9CF5-4A7C-B785-E19712324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3178175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30731" name="TextBox 20">
            <a:extLst>
              <a:ext uri="{FF2B5EF4-FFF2-40B4-BE49-F238E27FC236}">
                <a16:creationId xmlns:a16="http://schemas.microsoft.com/office/drawing/2014/main" id="{799A14E0-B558-47D1-9950-B9AA6860D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7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30732" name="TextBox 21">
            <a:extLst>
              <a:ext uri="{FF2B5EF4-FFF2-40B4-BE49-F238E27FC236}">
                <a16:creationId xmlns:a16="http://schemas.microsoft.com/office/drawing/2014/main" id="{A2EF9E56-9346-4DCC-ADBF-C8A61E842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1785938"/>
            <a:ext cx="37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30733" name="TextBox 22">
            <a:extLst>
              <a:ext uri="{FF2B5EF4-FFF2-40B4-BE49-F238E27FC236}">
                <a16:creationId xmlns:a16="http://schemas.microsoft.com/office/drawing/2014/main" id="{DFC5A662-FCBF-4DF3-82E5-1675D933B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6002338"/>
            <a:ext cx="501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-3</a:t>
            </a:r>
          </a:p>
        </p:txBody>
      </p:sp>
      <p:sp>
        <p:nvSpPr>
          <p:cNvPr id="30734" name="TextBox 23">
            <a:extLst>
              <a:ext uri="{FF2B5EF4-FFF2-40B4-BE49-F238E27FC236}">
                <a16:creationId xmlns:a16="http://schemas.microsoft.com/office/drawing/2014/main" id="{8E56FF77-6300-4077-A818-A118DA42F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50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-2</a:t>
            </a:r>
          </a:p>
        </p:txBody>
      </p:sp>
      <p:sp>
        <p:nvSpPr>
          <p:cNvPr id="30735" name="TextBox 24">
            <a:extLst>
              <a:ext uri="{FF2B5EF4-FFF2-40B4-BE49-F238E27FC236}">
                <a16:creationId xmlns:a16="http://schemas.microsoft.com/office/drawing/2014/main" id="{6F2DC4FB-C770-4CEB-B084-F1BF991E4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608513"/>
            <a:ext cx="45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-1</a:t>
            </a:r>
          </a:p>
        </p:txBody>
      </p:sp>
      <p:sp>
        <p:nvSpPr>
          <p:cNvPr id="30736" name="TextBox 25">
            <a:extLst>
              <a:ext uri="{FF2B5EF4-FFF2-40B4-BE49-F238E27FC236}">
                <a16:creationId xmlns:a16="http://schemas.microsoft.com/office/drawing/2014/main" id="{4FDFCF24-89EE-4FCB-8F9B-60A3B89C3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30737" name="TextBox 26">
            <a:extLst>
              <a:ext uri="{FF2B5EF4-FFF2-40B4-BE49-F238E27FC236}">
                <a16:creationId xmlns:a16="http://schemas.microsoft.com/office/drawing/2014/main" id="{291F62D5-439C-45F3-A9EA-1577EC931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0738" name="TextBox 27">
            <a:extLst>
              <a:ext uri="{FF2B5EF4-FFF2-40B4-BE49-F238E27FC236}">
                <a16:creationId xmlns:a16="http://schemas.microsoft.com/office/drawing/2014/main" id="{434ADDBC-CBD9-449A-B619-0A9529D64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0739" name="TextBox 28">
            <a:extLst>
              <a:ext uri="{FF2B5EF4-FFF2-40B4-BE49-F238E27FC236}">
                <a16:creationId xmlns:a16="http://schemas.microsoft.com/office/drawing/2014/main" id="{25AFEB9F-3C65-4A8E-9DC2-D52DFE54B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E552473-96BC-4784-A33A-4FCDEAD4F9B4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727FCE9-5786-4E54-9635-FE50CF9C6543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5FF66AE-2FB5-4701-AD4A-804FC8B32ECD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10ECDFE-8178-4902-AD0D-AA516E845D56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 39">
            <a:extLst>
              <a:ext uri="{FF2B5EF4-FFF2-40B4-BE49-F238E27FC236}">
                <a16:creationId xmlns:a16="http://schemas.microsoft.com/office/drawing/2014/main" id="{9F48974F-A89D-4430-BE53-93BDFCBC8532}"/>
              </a:ext>
            </a:extLst>
          </p:cNvPr>
          <p:cNvSpPr/>
          <p:nvPr/>
        </p:nvSpPr>
        <p:spPr>
          <a:xfrm>
            <a:off x="2387600" y="2728913"/>
            <a:ext cx="5783263" cy="2844800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F0A2FC02-810D-4F6E-B4B1-C30BFF143538}"/>
              </a:ext>
            </a:extLst>
          </p:cNvPr>
          <p:cNvSpPr/>
          <p:nvPr/>
        </p:nvSpPr>
        <p:spPr>
          <a:xfrm>
            <a:off x="2409825" y="1973263"/>
            <a:ext cx="5791200" cy="4340225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746" name="TextBox 29">
            <a:extLst>
              <a:ext uri="{FF2B5EF4-FFF2-40B4-BE49-F238E27FC236}">
                <a16:creationId xmlns:a16="http://schemas.microsoft.com/office/drawing/2014/main" id="{1C53F97C-9CB4-4E9C-AF90-D7F0A2A71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DBD9836A-8BD5-404A-900B-69117FEBF006}"/>
              </a:ext>
            </a:extLst>
          </p:cNvPr>
          <p:cNvSpPr/>
          <p:nvPr/>
        </p:nvSpPr>
        <p:spPr>
          <a:xfrm>
            <a:off x="2446338" y="3759200"/>
            <a:ext cx="5761037" cy="725488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26F9545-687A-47F8-8D0A-041237C037EA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 43">
            <a:extLst>
              <a:ext uri="{FF2B5EF4-FFF2-40B4-BE49-F238E27FC236}">
                <a16:creationId xmlns:a16="http://schemas.microsoft.com/office/drawing/2014/main" id="{5F6BAC4F-DCD0-404A-BADF-3BA40F429ADB}"/>
              </a:ext>
            </a:extLst>
          </p:cNvPr>
          <p:cNvSpPr/>
          <p:nvPr/>
        </p:nvSpPr>
        <p:spPr>
          <a:xfrm>
            <a:off x="5457825" y="0"/>
            <a:ext cx="3686175" cy="3279775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y = </a:t>
            </a:r>
            <a:r>
              <a:rPr lang="en-GB" sz="2000" dirty="0" err="1">
                <a:solidFill>
                  <a:schemeClr val="tx1"/>
                </a:solidFill>
              </a:rPr>
              <a:t>sinx</a:t>
            </a:r>
            <a:r>
              <a:rPr lang="en-GB" sz="2000" baseline="30000" dirty="0" err="1">
                <a:solidFill>
                  <a:schemeClr val="tx1"/>
                </a:solidFill>
              </a:rPr>
              <a:t>o</a:t>
            </a:r>
            <a:endParaRPr lang="en-GB" sz="20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FF0000"/>
                </a:solidFill>
              </a:rPr>
              <a:t>y = 2sinx</a:t>
            </a:r>
            <a:r>
              <a:rPr lang="en-GB" sz="2000" baseline="30000" dirty="0">
                <a:solidFill>
                  <a:srgbClr val="FF0000"/>
                </a:solidFill>
              </a:rPr>
              <a:t>o</a:t>
            </a:r>
            <a:endParaRPr lang="en-GB" sz="200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00"/>
                </a:solidFill>
              </a:rPr>
              <a:t>y = 3sinx</a:t>
            </a:r>
            <a:r>
              <a:rPr lang="en-GB" sz="2000" baseline="30000" dirty="0">
                <a:solidFill>
                  <a:srgbClr val="00FF00"/>
                </a:solidFill>
              </a:rPr>
              <a:t>o</a:t>
            </a: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FF0066"/>
                </a:solidFill>
              </a:rPr>
              <a:t>y = 0.5sinx</a:t>
            </a:r>
            <a:r>
              <a:rPr lang="en-GB" sz="2000" baseline="30000" dirty="0">
                <a:solidFill>
                  <a:srgbClr val="FF0066"/>
                </a:solidFill>
              </a:rPr>
              <a:t>o</a:t>
            </a:r>
          </a:p>
          <a:p>
            <a:pPr algn="ctr">
              <a:defRPr/>
            </a:pPr>
            <a:endParaRPr lang="en-GB" sz="1000" dirty="0">
              <a:solidFill>
                <a:srgbClr val="00FFFF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FF"/>
                </a:solidFill>
              </a:rPr>
              <a:t>y = -</a:t>
            </a:r>
            <a:r>
              <a:rPr lang="en-GB" sz="2000" dirty="0" err="1">
                <a:solidFill>
                  <a:srgbClr val="00FFFF"/>
                </a:solidFill>
              </a:rPr>
              <a:t>sinx</a:t>
            </a:r>
            <a:r>
              <a:rPr lang="en-GB" sz="2000" baseline="30000" dirty="0" err="1">
                <a:solidFill>
                  <a:srgbClr val="00FFFF"/>
                </a:solidFill>
              </a:rPr>
              <a:t>o</a:t>
            </a:r>
            <a:endParaRPr lang="en-GB" sz="2000" dirty="0">
              <a:solidFill>
                <a:srgbClr val="00FFFF"/>
              </a:solidFill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C9B71C0F-B509-481D-9C4E-A89CBB180D9D}"/>
              </a:ext>
            </a:extLst>
          </p:cNvPr>
          <p:cNvSpPr/>
          <p:nvPr/>
        </p:nvSpPr>
        <p:spPr>
          <a:xfrm flipV="1">
            <a:off x="2430463" y="3389313"/>
            <a:ext cx="5762625" cy="1423987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41ADD74-8E00-4F0F-82F2-337B71763F2F}"/>
              </a:ext>
            </a:extLst>
          </p:cNvPr>
          <p:cNvCxnSpPr/>
          <p:nvPr/>
        </p:nvCxnSpPr>
        <p:spPr>
          <a:xfrm flipV="1">
            <a:off x="2379663" y="4122738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1" name="AutoShape 12">
            <a:extLst>
              <a:ext uri="{FF2B5EF4-FFF2-40B4-BE49-F238E27FC236}">
                <a16:creationId xmlns:a16="http://schemas.microsoft.com/office/drawing/2014/main" id="{62C759F0-8C4E-4EDF-8597-A9A95D7F8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90863" cy="2074863"/>
          </a:xfrm>
          <a:prstGeom prst="cloudCallout">
            <a:avLst>
              <a:gd name="adj1" fmla="val 8838"/>
              <a:gd name="adj2" fmla="val 84616"/>
            </a:avLst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80808"/>
                </a:solidFill>
              </a:rPr>
              <a:t>What effect does the number at the front have on the graphs ?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38000B88-05FE-491B-9DA8-3289044AA8C3}"/>
              </a:ext>
            </a:extLst>
          </p:cNvPr>
          <p:cNvSpPr/>
          <p:nvPr/>
        </p:nvSpPr>
        <p:spPr>
          <a:xfrm>
            <a:off x="7102475" y="5959475"/>
            <a:ext cx="2041525" cy="898525"/>
          </a:xfrm>
          <a:prstGeom prst="roundRect">
            <a:avLst/>
          </a:prstGeom>
          <a:solidFill>
            <a:schemeClr val="tx1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hlinkClick r:id="rId4"/>
              </a:rPr>
              <a:t>Demo</a:t>
            </a:r>
            <a:endParaRPr lang="en-GB" dirty="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9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uild="allAtOnce" animBg="1"/>
      <p:bldP spid="133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F7519F0F-7B9C-4983-B2B0-A18D6C05A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118801" name="Rectangle 17">
            <a:extLst>
              <a:ext uri="{FF2B5EF4-FFF2-40B4-BE49-F238E27FC236}">
                <a16:creationId xmlns:a16="http://schemas.microsoft.com/office/drawing/2014/main" id="{2D97AE86-E174-4582-AB20-42DB9CCEF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Sine Graph </a:t>
            </a:r>
          </a:p>
        </p:txBody>
      </p:sp>
      <p:pic>
        <p:nvPicPr>
          <p:cNvPr id="31748" name="Picture 2" descr="scottishflag">
            <a:extLst>
              <a:ext uri="{FF2B5EF4-FFF2-40B4-BE49-F238E27FC236}">
                <a16:creationId xmlns:a16="http://schemas.microsoft.com/office/drawing/2014/main" id="{70ECEC55-1955-4733-A7F4-2B8CA5B84FB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3" descr="Office Objects 0572">
            <a:extLst>
              <a:ext uri="{FF2B5EF4-FFF2-40B4-BE49-F238E27FC236}">
                <a16:creationId xmlns:a16="http://schemas.microsoft.com/office/drawing/2014/main" id="{602B5028-5604-409D-AD9A-9405509AA1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4" descr="scottishflag">
            <a:extLst>
              <a:ext uri="{FF2B5EF4-FFF2-40B4-BE49-F238E27FC236}">
                <a16:creationId xmlns:a16="http://schemas.microsoft.com/office/drawing/2014/main" id="{E884AD6E-12B0-4950-8682-150AED8F03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1" name="Text Box 5">
            <a:extLst>
              <a:ext uri="{FF2B5EF4-FFF2-40B4-BE49-F238E27FC236}">
                <a16:creationId xmlns:a16="http://schemas.microsoft.com/office/drawing/2014/main" id="{C294BBA8-1962-4E35-A4D8-C08EAE6777E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1752" name="Text Box 6">
            <a:extLst>
              <a:ext uri="{FF2B5EF4-FFF2-40B4-BE49-F238E27FC236}">
                <a16:creationId xmlns:a16="http://schemas.microsoft.com/office/drawing/2014/main" id="{968A114E-5B5F-4D19-B1C4-C65235C49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31753" name="Text Box 11">
            <a:extLst>
              <a:ext uri="{FF2B5EF4-FFF2-40B4-BE49-F238E27FC236}">
                <a16:creationId xmlns:a16="http://schemas.microsoft.com/office/drawing/2014/main" id="{3CC90E3C-8D02-4B5F-B81D-456179B1E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613" y="2011363"/>
            <a:ext cx="29067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/>
              <a:t>y = </a:t>
            </a:r>
            <a:r>
              <a:rPr lang="en-GB" altLang="en-US" sz="4000">
                <a:solidFill>
                  <a:srgbClr val="FFFF00"/>
                </a:solidFill>
              </a:rPr>
              <a:t>a</a:t>
            </a:r>
            <a:r>
              <a:rPr lang="en-GB" altLang="en-US" sz="4000"/>
              <a:t> sin (x)</a:t>
            </a:r>
          </a:p>
        </p:txBody>
      </p:sp>
      <p:sp>
        <p:nvSpPr>
          <p:cNvPr id="118796" name="Line 12">
            <a:extLst>
              <a:ext uri="{FF2B5EF4-FFF2-40B4-BE49-F238E27FC236}">
                <a16:creationId xmlns:a16="http://schemas.microsoft.com/office/drawing/2014/main" id="{B397C8E4-2164-4598-A2AC-A2F14614B0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14738" y="2613025"/>
            <a:ext cx="739775" cy="17129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7" name="Text Box 13">
            <a:extLst>
              <a:ext uri="{FF2B5EF4-FFF2-40B4-BE49-F238E27FC236}">
                <a16:creationId xmlns:a16="http://schemas.microsoft.com/office/drawing/2014/main" id="{53DC21DE-C9FB-48A3-88CA-AF23C2E32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8550" y="4395788"/>
            <a:ext cx="7138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&gt; 1 stretches graph in the y-axis direction </a:t>
            </a:r>
          </a:p>
        </p:txBody>
      </p:sp>
      <p:sp>
        <p:nvSpPr>
          <p:cNvPr id="118798" name="Text Box 14">
            <a:extLst>
              <a:ext uri="{FF2B5EF4-FFF2-40B4-BE49-F238E27FC236}">
                <a16:creationId xmlns:a16="http://schemas.microsoft.com/office/drawing/2014/main" id="{88343E4E-7CEB-40E6-A7DC-0E1C14D5D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8550" y="4945063"/>
            <a:ext cx="8042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0 &lt;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&lt; 1 compresses graph in the y - axis direction </a:t>
            </a:r>
          </a:p>
        </p:txBody>
      </p:sp>
      <p:sp>
        <p:nvSpPr>
          <p:cNvPr id="118800" name="Text Box 16">
            <a:extLst>
              <a:ext uri="{FF2B5EF4-FFF2-40B4-BE49-F238E27FC236}">
                <a16:creationId xmlns:a16="http://schemas.microsoft.com/office/drawing/2014/main" id="{832145CD-4E48-422E-A1FA-3E0B21B84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8550" y="5494338"/>
            <a:ext cx="6181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 negative flips graph in the x – axis.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7" grpId="0"/>
      <p:bldP spid="118798" grpId="0"/>
      <p:bldP spid="11880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E140720D-063A-43C0-8444-DE2878FD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32771" name="Picture 2" descr="scottishflag">
            <a:extLst>
              <a:ext uri="{FF2B5EF4-FFF2-40B4-BE49-F238E27FC236}">
                <a16:creationId xmlns:a16="http://schemas.microsoft.com/office/drawing/2014/main" id="{C50584ED-4F3C-4DE8-BF95-FE13DC15785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3" descr="Office Objects 0572">
            <a:extLst>
              <a:ext uri="{FF2B5EF4-FFF2-40B4-BE49-F238E27FC236}">
                <a16:creationId xmlns:a16="http://schemas.microsoft.com/office/drawing/2014/main" id="{9CA1358B-26D6-4139-ACAA-3A35734B5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4" descr="scottishflag">
            <a:extLst>
              <a:ext uri="{FF2B5EF4-FFF2-40B4-BE49-F238E27FC236}">
                <a16:creationId xmlns:a16="http://schemas.microsoft.com/office/drawing/2014/main" id="{8E62E7FD-7954-4664-9D54-252A722AD37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Text Box 5">
            <a:extLst>
              <a:ext uri="{FF2B5EF4-FFF2-40B4-BE49-F238E27FC236}">
                <a16:creationId xmlns:a16="http://schemas.microsoft.com/office/drawing/2014/main" id="{ED1756A5-CFE3-49BF-8E99-B70C762990B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2775" name="Text Box 6">
            <a:extLst>
              <a:ext uri="{FF2B5EF4-FFF2-40B4-BE49-F238E27FC236}">
                <a16:creationId xmlns:a16="http://schemas.microsoft.com/office/drawing/2014/main" id="{AE10CE13-4422-4D50-BB79-C28CB73D1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66DE93AA-1764-4AF7-A407-E175F69F8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Sine Graph </a:t>
            </a:r>
          </a:p>
        </p:txBody>
      </p:sp>
      <p:sp>
        <p:nvSpPr>
          <p:cNvPr id="32777" name="TextBox 19">
            <a:extLst>
              <a:ext uri="{FF2B5EF4-FFF2-40B4-BE49-F238E27FC236}">
                <a16:creationId xmlns:a16="http://schemas.microsoft.com/office/drawing/2014/main" id="{C82BF6F6-9EFA-4311-86BD-448B2D507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3178175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32778" name="TextBox 20">
            <a:extLst>
              <a:ext uri="{FF2B5EF4-FFF2-40B4-BE49-F238E27FC236}">
                <a16:creationId xmlns:a16="http://schemas.microsoft.com/office/drawing/2014/main" id="{1A186B5B-E313-49F4-8BE2-1E447EAA3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7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32779" name="TextBox 21">
            <a:extLst>
              <a:ext uri="{FF2B5EF4-FFF2-40B4-BE49-F238E27FC236}">
                <a16:creationId xmlns:a16="http://schemas.microsoft.com/office/drawing/2014/main" id="{350D4EDF-1AEE-44D2-AF03-A33D3D3FC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1785938"/>
            <a:ext cx="37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32780" name="TextBox 22">
            <a:extLst>
              <a:ext uri="{FF2B5EF4-FFF2-40B4-BE49-F238E27FC236}">
                <a16:creationId xmlns:a16="http://schemas.microsoft.com/office/drawing/2014/main" id="{A190F178-6915-41D4-AE2F-F79BB1866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6002338"/>
            <a:ext cx="501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-6</a:t>
            </a:r>
          </a:p>
        </p:txBody>
      </p:sp>
      <p:sp>
        <p:nvSpPr>
          <p:cNvPr id="32781" name="TextBox 23">
            <a:extLst>
              <a:ext uri="{FF2B5EF4-FFF2-40B4-BE49-F238E27FC236}">
                <a16:creationId xmlns:a16="http://schemas.microsoft.com/office/drawing/2014/main" id="{8BAA7EC1-37BF-438A-924B-397298D0D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50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-4</a:t>
            </a:r>
          </a:p>
        </p:txBody>
      </p:sp>
      <p:sp>
        <p:nvSpPr>
          <p:cNvPr id="32782" name="TextBox 24">
            <a:extLst>
              <a:ext uri="{FF2B5EF4-FFF2-40B4-BE49-F238E27FC236}">
                <a16:creationId xmlns:a16="http://schemas.microsoft.com/office/drawing/2014/main" id="{2D51C39D-44AE-4864-B597-6AF3B64C1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608513"/>
            <a:ext cx="5000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-2</a:t>
            </a:r>
          </a:p>
        </p:txBody>
      </p:sp>
      <p:sp>
        <p:nvSpPr>
          <p:cNvPr id="32783" name="TextBox 25">
            <a:extLst>
              <a:ext uri="{FF2B5EF4-FFF2-40B4-BE49-F238E27FC236}">
                <a16:creationId xmlns:a16="http://schemas.microsoft.com/office/drawing/2014/main" id="{24E30F3F-4295-44EA-99BE-9D6A99819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32784" name="TextBox 26">
            <a:extLst>
              <a:ext uri="{FF2B5EF4-FFF2-40B4-BE49-F238E27FC236}">
                <a16:creationId xmlns:a16="http://schemas.microsoft.com/office/drawing/2014/main" id="{EB4C75EC-A13D-4E3B-BDDD-267A1A3EF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2785" name="TextBox 27">
            <a:extLst>
              <a:ext uri="{FF2B5EF4-FFF2-40B4-BE49-F238E27FC236}">
                <a16:creationId xmlns:a16="http://schemas.microsoft.com/office/drawing/2014/main" id="{6C613B86-0AF9-4CBE-A3EE-9FD9D2C09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2786" name="TextBox 28">
            <a:extLst>
              <a:ext uri="{FF2B5EF4-FFF2-40B4-BE49-F238E27FC236}">
                <a16:creationId xmlns:a16="http://schemas.microsoft.com/office/drawing/2014/main" id="{FAF95040-DC01-44A4-95AA-A0E6A6A82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7F88324-5CB9-4737-A571-7D395EAD7E75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13C9C88-026B-4DD5-B150-7902D62EFFF5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A725DA8-BEEF-4CAA-842C-65536BFC1C65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 39">
            <a:extLst>
              <a:ext uri="{FF2B5EF4-FFF2-40B4-BE49-F238E27FC236}">
                <a16:creationId xmlns:a16="http://schemas.microsoft.com/office/drawing/2014/main" id="{5DA75914-22BC-4D62-868E-098BA0DDBAD1}"/>
              </a:ext>
            </a:extLst>
          </p:cNvPr>
          <p:cNvSpPr/>
          <p:nvPr/>
        </p:nvSpPr>
        <p:spPr>
          <a:xfrm>
            <a:off x="2387600" y="2278063"/>
            <a:ext cx="5783263" cy="364331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D464A9C6-E97E-49FB-B7B5-D8670377BC9F}"/>
              </a:ext>
            </a:extLst>
          </p:cNvPr>
          <p:cNvSpPr/>
          <p:nvPr/>
        </p:nvSpPr>
        <p:spPr>
          <a:xfrm>
            <a:off x="2409825" y="2655888"/>
            <a:ext cx="5791200" cy="2917825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2792" name="TextBox 29">
            <a:extLst>
              <a:ext uri="{FF2B5EF4-FFF2-40B4-BE49-F238E27FC236}">
                <a16:creationId xmlns:a16="http://schemas.microsoft.com/office/drawing/2014/main" id="{34AF5252-0D92-4C2C-87D8-3CAD520D2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168B5436-9FD4-4EC4-B402-F3A7F1EBA429}"/>
              </a:ext>
            </a:extLst>
          </p:cNvPr>
          <p:cNvSpPr/>
          <p:nvPr/>
        </p:nvSpPr>
        <p:spPr>
          <a:xfrm>
            <a:off x="2446338" y="3759200"/>
            <a:ext cx="5761037" cy="725488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27960B2-435D-475E-99DD-9E72E2EC1A5C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 43">
            <a:extLst>
              <a:ext uri="{FF2B5EF4-FFF2-40B4-BE49-F238E27FC236}">
                <a16:creationId xmlns:a16="http://schemas.microsoft.com/office/drawing/2014/main" id="{804C69E0-B3CC-418A-9AA0-CC358098C344}"/>
              </a:ext>
            </a:extLst>
          </p:cNvPr>
          <p:cNvSpPr/>
          <p:nvPr/>
        </p:nvSpPr>
        <p:spPr>
          <a:xfrm>
            <a:off x="5457825" y="0"/>
            <a:ext cx="3686175" cy="2684463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FF0000"/>
                </a:solidFill>
              </a:rPr>
              <a:t>y = 5sinx</a:t>
            </a:r>
            <a:r>
              <a:rPr lang="en-GB" sz="2000" baseline="30000" dirty="0">
                <a:solidFill>
                  <a:srgbClr val="FF0000"/>
                </a:solidFill>
              </a:rPr>
              <a:t>o</a:t>
            </a:r>
            <a:endParaRPr lang="en-GB" sz="200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00"/>
                </a:solidFill>
              </a:rPr>
              <a:t>y = 4sinx</a:t>
            </a:r>
            <a:r>
              <a:rPr lang="en-GB" sz="2000" baseline="30000" dirty="0">
                <a:solidFill>
                  <a:srgbClr val="00FF00"/>
                </a:solidFill>
              </a:rPr>
              <a:t>o</a:t>
            </a: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FF0066"/>
                </a:solidFill>
              </a:rPr>
              <a:t>y = </a:t>
            </a:r>
            <a:r>
              <a:rPr lang="en-GB" sz="2000" dirty="0" err="1">
                <a:solidFill>
                  <a:srgbClr val="FF0066"/>
                </a:solidFill>
              </a:rPr>
              <a:t>sinx</a:t>
            </a:r>
            <a:r>
              <a:rPr lang="en-GB" sz="2000" baseline="30000" dirty="0" err="1">
                <a:solidFill>
                  <a:srgbClr val="FF0066"/>
                </a:solidFill>
              </a:rPr>
              <a:t>o</a:t>
            </a:r>
            <a:endParaRPr lang="en-GB" sz="2000" baseline="30000" dirty="0">
              <a:solidFill>
                <a:srgbClr val="FF0066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0FFFF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FF"/>
                </a:solidFill>
              </a:rPr>
              <a:t>y = -6sinx</a:t>
            </a:r>
            <a:r>
              <a:rPr lang="en-GB" sz="2000" baseline="30000" dirty="0">
                <a:solidFill>
                  <a:srgbClr val="00FFFF"/>
                </a:solidFill>
              </a:rPr>
              <a:t>o</a:t>
            </a:r>
            <a:endParaRPr lang="en-GB" sz="2000" dirty="0">
              <a:solidFill>
                <a:srgbClr val="00FFFF"/>
              </a:solidFill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2D36DD54-821D-4F75-891A-CA8D5743CA6B}"/>
              </a:ext>
            </a:extLst>
          </p:cNvPr>
          <p:cNvSpPr/>
          <p:nvPr/>
        </p:nvSpPr>
        <p:spPr>
          <a:xfrm flipV="1">
            <a:off x="2430463" y="1981200"/>
            <a:ext cx="5762625" cy="4251325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9F41052-DDED-4E38-89DC-A8A834F10E69}"/>
              </a:ext>
            </a:extLst>
          </p:cNvPr>
          <p:cNvCxnSpPr/>
          <p:nvPr/>
        </p:nvCxnSpPr>
        <p:spPr>
          <a:xfrm flipV="1">
            <a:off x="2379663" y="4106863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4FF7287-5C5E-4AF8-B8DC-773755C6A78C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13">
            <a:extLst>
              <a:ext uri="{FF2B5EF4-FFF2-40B4-BE49-F238E27FC236}">
                <a16:creationId xmlns:a16="http://schemas.microsoft.com/office/drawing/2014/main" id="{342C7F49-062E-4E9A-909C-BE58455C6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0" y="1970088"/>
            <a:ext cx="7402513" cy="488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9">
            <a:extLst>
              <a:ext uri="{FF2B5EF4-FFF2-40B4-BE49-F238E27FC236}">
                <a16:creationId xmlns:a16="http://schemas.microsoft.com/office/drawing/2014/main" id="{D37C7939-E3CE-4C24-B2FE-7B94F33788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33796" name="Picture 2" descr="Office Objects 0572">
            <a:extLst>
              <a:ext uri="{FF2B5EF4-FFF2-40B4-BE49-F238E27FC236}">
                <a16:creationId xmlns:a16="http://schemas.microsoft.com/office/drawing/2014/main" id="{37539D75-481F-4737-84EF-D312EADE8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8" descr="scottishflag">
            <a:extLst>
              <a:ext uri="{FF2B5EF4-FFF2-40B4-BE49-F238E27FC236}">
                <a16:creationId xmlns:a16="http://schemas.microsoft.com/office/drawing/2014/main" id="{C0BD3E79-BCB1-4159-867E-E06C62F8BE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8" name="Text Box 9">
            <a:extLst>
              <a:ext uri="{FF2B5EF4-FFF2-40B4-BE49-F238E27FC236}">
                <a16:creationId xmlns:a16="http://schemas.microsoft.com/office/drawing/2014/main" id="{4C8D9225-F2E6-44F0-B668-39480DACE62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3799" name="Text Box 10">
            <a:extLst>
              <a:ext uri="{FF2B5EF4-FFF2-40B4-BE49-F238E27FC236}">
                <a16:creationId xmlns:a16="http://schemas.microsoft.com/office/drawing/2014/main" id="{82C4B5A8-4401-4DE4-AA4D-9998878FB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22891" name="Rectangle 11">
            <a:extLst>
              <a:ext uri="{FF2B5EF4-FFF2-40B4-BE49-F238E27FC236}">
                <a16:creationId xmlns:a16="http://schemas.microsoft.com/office/drawing/2014/main" id="{392CF53E-59D4-45C8-8F56-76627346C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Cosine Graphs </a:t>
            </a:r>
          </a:p>
        </p:txBody>
      </p:sp>
      <p:sp>
        <p:nvSpPr>
          <p:cNvPr id="122894" name="AutoShape 14">
            <a:extLst>
              <a:ext uri="{FF2B5EF4-FFF2-40B4-BE49-F238E27FC236}">
                <a16:creationId xmlns:a16="http://schemas.microsoft.com/office/drawing/2014/main" id="{FEAB5B17-535A-452D-B3DD-209D31B15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30625"/>
            <a:ext cx="4673600" cy="2917825"/>
          </a:xfrm>
          <a:prstGeom prst="cloudCallout">
            <a:avLst>
              <a:gd name="adj1" fmla="val 64778"/>
              <a:gd name="adj2" fmla="val -15995"/>
            </a:avLst>
          </a:prstGeom>
          <a:solidFill>
            <a:schemeClr val="accent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GB" sz="1800" u="sng">
                <a:solidFill>
                  <a:srgbClr val="080808"/>
                </a:solidFill>
              </a:rPr>
              <a:t>Key Features</a:t>
            </a:r>
          </a:p>
        </p:txBody>
      </p:sp>
      <p:sp>
        <p:nvSpPr>
          <p:cNvPr id="122895" name="AutoShape 15">
            <a:extLst>
              <a:ext uri="{FF2B5EF4-FFF2-40B4-BE49-F238E27FC236}">
                <a16:creationId xmlns:a16="http://schemas.microsoft.com/office/drawing/2014/main" id="{C702C329-F2F3-4385-BA1A-F1563CAA4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613" y="0"/>
            <a:ext cx="4673600" cy="2917825"/>
          </a:xfrm>
          <a:prstGeom prst="cloudCallout">
            <a:avLst>
              <a:gd name="adj1" fmla="val -27139"/>
              <a:gd name="adj2" fmla="val 62514"/>
            </a:avLst>
          </a:prstGeom>
          <a:solidFill>
            <a:schemeClr val="accent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GB" sz="1800" u="sng">
                <a:solidFill>
                  <a:srgbClr val="080808"/>
                </a:solidFill>
              </a:rPr>
              <a:t>Key Features</a:t>
            </a:r>
          </a:p>
        </p:txBody>
      </p:sp>
      <p:sp>
        <p:nvSpPr>
          <p:cNvPr id="122897" name="Rectangle 17">
            <a:extLst>
              <a:ext uri="{FF2B5EF4-FFF2-40B4-BE49-F238E27FC236}">
                <a16:creationId xmlns:a16="http://schemas.microsoft.com/office/drawing/2014/main" id="{5385E9B5-42DC-4BCC-A028-B8CA928DF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275" y="4560888"/>
            <a:ext cx="3051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(repeats itself every 360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r>
              <a:rPr lang="en-GB" altLang="en-US" sz="1800">
                <a:solidFill>
                  <a:srgbClr val="080808"/>
                </a:solidFill>
              </a:rPr>
              <a:t>)</a:t>
            </a:r>
          </a:p>
        </p:txBody>
      </p:sp>
      <p:sp>
        <p:nvSpPr>
          <p:cNvPr id="122898" name="Rectangle 18">
            <a:extLst>
              <a:ext uri="{FF2B5EF4-FFF2-40B4-BE49-F238E27FC236}">
                <a16:creationId xmlns:a16="http://schemas.microsoft.com/office/drawing/2014/main" id="{455C6330-B4B8-4AC7-B100-541019A1B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150" y="4892675"/>
            <a:ext cx="22558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Maximum value of 1</a:t>
            </a:r>
          </a:p>
        </p:txBody>
      </p:sp>
      <p:sp>
        <p:nvSpPr>
          <p:cNvPr id="122899" name="Rectangle 19">
            <a:extLst>
              <a:ext uri="{FF2B5EF4-FFF2-40B4-BE49-F238E27FC236}">
                <a16:creationId xmlns:a16="http://schemas.microsoft.com/office/drawing/2014/main" id="{70DDAF2A-9DEA-4273-AD67-18122C382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5240338"/>
            <a:ext cx="2281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Minimum value of -1</a:t>
            </a:r>
          </a:p>
        </p:txBody>
      </p:sp>
      <p:sp>
        <p:nvSpPr>
          <p:cNvPr id="122900" name="Rectangle 20">
            <a:extLst>
              <a:ext uri="{FF2B5EF4-FFF2-40B4-BE49-F238E27FC236}">
                <a16:creationId xmlns:a16="http://schemas.microsoft.com/office/drawing/2014/main" id="{EABE1EC1-1776-4584-BACC-78D562A54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831850"/>
            <a:ext cx="2560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Zeros at 90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r>
              <a:rPr lang="en-GB" altLang="en-US" sz="1800">
                <a:solidFill>
                  <a:srgbClr val="080808"/>
                </a:solidFill>
              </a:rPr>
              <a:t> and 270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  <p:sp>
        <p:nvSpPr>
          <p:cNvPr id="122901" name="Rectangle 21">
            <a:extLst>
              <a:ext uri="{FF2B5EF4-FFF2-40B4-BE49-F238E27FC236}">
                <a16:creationId xmlns:a16="http://schemas.microsoft.com/office/drawing/2014/main" id="{F7C530BC-38AC-4E3E-A1D8-EEDD1A695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0838" y="1222375"/>
            <a:ext cx="3194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Max value at x = 0</a:t>
            </a:r>
            <a:r>
              <a:rPr lang="en-GB" altLang="en-US" sz="1800" baseline="30000">
                <a:solidFill>
                  <a:srgbClr val="080808"/>
                </a:solidFill>
              </a:rPr>
              <a:t>o </a:t>
            </a:r>
            <a:r>
              <a:rPr lang="en-GB" altLang="en-US" sz="1800">
                <a:solidFill>
                  <a:srgbClr val="080808"/>
                </a:solidFill>
              </a:rPr>
              <a:t>and 360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  <p:sp>
        <p:nvSpPr>
          <p:cNvPr id="122902" name="Rectangle 22">
            <a:extLst>
              <a:ext uri="{FF2B5EF4-FFF2-40B4-BE49-F238E27FC236}">
                <a16:creationId xmlns:a16="http://schemas.microsoft.com/office/drawing/2014/main" id="{3F5FFB33-761C-4044-8365-3350E7B12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88" y="1728788"/>
            <a:ext cx="292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Minimum value at x = 180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4" grpId="0" animBg="1"/>
      <p:bldP spid="122895" grpId="0" animBg="1"/>
      <p:bldP spid="122897" grpId="0"/>
      <p:bldP spid="122898" grpId="0"/>
      <p:bldP spid="122899" grpId="0"/>
      <p:bldP spid="122900" grpId="0"/>
      <p:bldP spid="122901" grpId="0"/>
      <p:bldP spid="12290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49">
            <a:extLst>
              <a:ext uri="{FF2B5EF4-FFF2-40B4-BE49-F238E27FC236}">
                <a16:creationId xmlns:a16="http://schemas.microsoft.com/office/drawing/2014/main" id="{394108F6-F30D-4B6C-A8EB-DAB0CEB0206D}"/>
              </a:ext>
            </a:extLst>
          </p:cNvPr>
          <p:cNvSpPr/>
          <p:nvPr/>
        </p:nvSpPr>
        <p:spPr>
          <a:xfrm>
            <a:off x="2409825" y="3395663"/>
            <a:ext cx="5761038" cy="1466850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AA8F18F-8BAA-40E9-B213-4C2191A82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34820" name="Picture 2" descr="scottishflag">
            <a:extLst>
              <a:ext uri="{FF2B5EF4-FFF2-40B4-BE49-F238E27FC236}">
                <a16:creationId xmlns:a16="http://schemas.microsoft.com/office/drawing/2014/main" id="{F322E18E-F07B-4FF6-8E50-DD825FF5055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3" descr="Office Objects 0572">
            <a:extLst>
              <a:ext uri="{FF2B5EF4-FFF2-40B4-BE49-F238E27FC236}">
                <a16:creationId xmlns:a16="http://schemas.microsoft.com/office/drawing/2014/main" id="{D78B9BF7-DC0C-4287-BC1E-857F55D39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4" descr="scottishflag">
            <a:extLst>
              <a:ext uri="{FF2B5EF4-FFF2-40B4-BE49-F238E27FC236}">
                <a16:creationId xmlns:a16="http://schemas.microsoft.com/office/drawing/2014/main" id="{D9F2AB97-4096-4254-8647-7F703EE28D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Text Box 5">
            <a:extLst>
              <a:ext uri="{FF2B5EF4-FFF2-40B4-BE49-F238E27FC236}">
                <a16:creationId xmlns:a16="http://schemas.microsoft.com/office/drawing/2014/main" id="{11534C19-FE81-4E55-A0B0-AFF5BACBDF7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4824" name="Text Box 6">
            <a:extLst>
              <a:ext uri="{FF2B5EF4-FFF2-40B4-BE49-F238E27FC236}">
                <a16:creationId xmlns:a16="http://schemas.microsoft.com/office/drawing/2014/main" id="{106E04E4-AE57-4C57-9FE4-D079F1ADC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41F0690A-DE10-4B0A-9F50-F4D61067C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Cosine</a:t>
            </a:r>
          </a:p>
        </p:txBody>
      </p:sp>
      <p:sp>
        <p:nvSpPr>
          <p:cNvPr id="34826" name="TextBox 19">
            <a:extLst>
              <a:ext uri="{FF2B5EF4-FFF2-40B4-BE49-F238E27FC236}">
                <a16:creationId xmlns:a16="http://schemas.microsoft.com/office/drawing/2014/main" id="{2F43A270-50E8-4F8D-B0B0-973756FF3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3178175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34827" name="TextBox 20">
            <a:extLst>
              <a:ext uri="{FF2B5EF4-FFF2-40B4-BE49-F238E27FC236}">
                <a16:creationId xmlns:a16="http://schemas.microsoft.com/office/drawing/2014/main" id="{57316118-2CCE-4716-BDC9-908B19637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7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34828" name="TextBox 21">
            <a:extLst>
              <a:ext uri="{FF2B5EF4-FFF2-40B4-BE49-F238E27FC236}">
                <a16:creationId xmlns:a16="http://schemas.microsoft.com/office/drawing/2014/main" id="{6A2306EB-BC0C-4ECD-AE69-94CB00ABA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1785938"/>
            <a:ext cx="37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34829" name="TextBox 22">
            <a:extLst>
              <a:ext uri="{FF2B5EF4-FFF2-40B4-BE49-F238E27FC236}">
                <a16:creationId xmlns:a16="http://schemas.microsoft.com/office/drawing/2014/main" id="{0B4F0BC9-37F8-4D3B-9A56-C6FFE5D1F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6002338"/>
            <a:ext cx="501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-3</a:t>
            </a:r>
          </a:p>
        </p:txBody>
      </p:sp>
      <p:sp>
        <p:nvSpPr>
          <p:cNvPr id="34830" name="TextBox 23">
            <a:extLst>
              <a:ext uri="{FF2B5EF4-FFF2-40B4-BE49-F238E27FC236}">
                <a16:creationId xmlns:a16="http://schemas.microsoft.com/office/drawing/2014/main" id="{FEAD2C68-06EE-4EC3-B6C2-868359535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50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-2</a:t>
            </a:r>
          </a:p>
        </p:txBody>
      </p:sp>
      <p:sp>
        <p:nvSpPr>
          <p:cNvPr id="34831" name="TextBox 24">
            <a:extLst>
              <a:ext uri="{FF2B5EF4-FFF2-40B4-BE49-F238E27FC236}">
                <a16:creationId xmlns:a16="http://schemas.microsoft.com/office/drawing/2014/main" id="{E168A87A-4B9A-44E0-923B-208362D9A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608513"/>
            <a:ext cx="45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-1</a:t>
            </a:r>
          </a:p>
        </p:txBody>
      </p:sp>
      <p:sp>
        <p:nvSpPr>
          <p:cNvPr id="34832" name="TextBox 25">
            <a:extLst>
              <a:ext uri="{FF2B5EF4-FFF2-40B4-BE49-F238E27FC236}">
                <a16:creationId xmlns:a16="http://schemas.microsoft.com/office/drawing/2014/main" id="{051C2081-9F6E-41DB-B90E-B567CC00D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34833" name="TextBox 26">
            <a:extLst>
              <a:ext uri="{FF2B5EF4-FFF2-40B4-BE49-F238E27FC236}">
                <a16:creationId xmlns:a16="http://schemas.microsoft.com/office/drawing/2014/main" id="{9F5BE5E7-BC3D-44E6-988D-9C51FDCDC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4834" name="TextBox 27">
            <a:extLst>
              <a:ext uri="{FF2B5EF4-FFF2-40B4-BE49-F238E27FC236}">
                <a16:creationId xmlns:a16="http://schemas.microsoft.com/office/drawing/2014/main" id="{C30B9DCC-30C1-4738-AF1D-B5F156FBF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4835" name="TextBox 28">
            <a:extLst>
              <a:ext uri="{FF2B5EF4-FFF2-40B4-BE49-F238E27FC236}">
                <a16:creationId xmlns:a16="http://schemas.microsoft.com/office/drawing/2014/main" id="{8548B689-54AA-4E34-AF9B-C8A40E6FA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4FF7672-D5E5-40D3-826E-118E8BDD0A17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11F907E-AEF5-4960-AA37-C8D7AAD9D028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20402F3-65AD-4606-8FD4-21D0774003C5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2679188-141D-4285-B182-A96AC2BD9AA2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40" name="TextBox 29">
            <a:extLst>
              <a:ext uri="{FF2B5EF4-FFF2-40B4-BE49-F238E27FC236}">
                <a16:creationId xmlns:a16="http://schemas.microsoft.com/office/drawing/2014/main" id="{DDCF037B-E789-4B0D-8D64-D6FA37504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CA4A5A2-2393-4C93-B082-0D612E1E4BBC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 43">
            <a:extLst>
              <a:ext uri="{FF2B5EF4-FFF2-40B4-BE49-F238E27FC236}">
                <a16:creationId xmlns:a16="http://schemas.microsoft.com/office/drawing/2014/main" id="{473EE96F-16E2-4958-9CA5-1D92EA5B96E9}"/>
              </a:ext>
            </a:extLst>
          </p:cNvPr>
          <p:cNvSpPr/>
          <p:nvPr/>
        </p:nvSpPr>
        <p:spPr>
          <a:xfrm>
            <a:off x="3933825" y="0"/>
            <a:ext cx="3686175" cy="3279775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y = </a:t>
            </a:r>
            <a:r>
              <a:rPr lang="en-GB" sz="2000" dirty="0" err="1">
                <a:solidFill>
                  <a:schemeClr val="tx1"/>
                </a:solidFill>
              </a:rPr>
              <a:t>cosx</a:t>
            </a:r>
            <a:r>
              <a:rPr lang="en-GB" sz="2000" baseline="30000" dirty="0" err="1">
                <a:solidFill>
                  <a:schemeClr val="tx1"/>
                </a:solidFill>
              </a:rPr>
              <a:t>o</a:t>
            </a:r>
            <a:endParaRPr lang="en-GB" sz="20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FF0000"/>
                </a:solidFill>
              </a:rPr>
              <a:t>y = 2cosx</a:t>
            </a:r>
            <a:r>
              <a:rPr lang="en-GB" sz="2000" baseline="30000" dirty="0">
                <a:solidFill>
                  <a:srgbClr val="FF0000"/>
                </a:solidFill>
              </a:rPr>
              <a:t>o</a:t>
            </a:r>
            <a:endParaRPr lang="en-GB" sz="200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00"/>
                </a:solidFill>
              </a:rPr>
              <a:t>y = 3cosx</a:t>
            </a:r>
            <a:r>
              <a:rPr lang="en-GB" sz="2000" baseline="30000" dirty="0">
                <a:solidFill>
                  <a:srgbClr val="00FF00"/>
                </a:solidFill>
              </a:rPr>
              <a:t>o</a:t>
            </a: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FF0066"/>
                </a:solidFill>
              </a:rPr>
              <a:t>y = 0.5cosx</a:t>
            </a:r>
            <a:r>
              <a:rPr lang="en-GB" sz="2000" baseline="30000" dirty="0">
                <a:solidFill>
                  <a:srgbClr val="FF0066"/>
                </a:solidFill>
              </a:rPr>
              <a:t>o</a:t>
            </a:r>
          </a:p>
          <a:p>
            <a:pPr algn="ctr">
              <a:defRPr/>
            </a:pPr>
            <a:endParaRPr lang="en-GB" sz="1000" dirty="0">
              <a:solidFill>
                <a:srgbClr val="00FFFF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FF"/>
                </a:solidFill>
              </a:rPr>
              <a:t>y = -</a:t>
            </a:r>
            <a:r>
              <a:rPr lang="en-GB" sz="2000" dirty="0" err="1">
                <a:solidFill>
                  <a:srgbClr val="00FFFF"/>
                </a:solidFill>
              </a:rPr>
              <a:t>cosx</a:t>
            </a:r>
            <a:r>
              <a:rPr lang="en-GB" sz="2000" baseline="30000" dirty="0" err="1">
                <a:solidFill>
                  <a:srgbClr val="00FFFF"/>
                </a:solidFill>
              </a:rPr>
              <a:t>o</a:t>
            </a:r>
            <a:endParaRPr lang="en-GB" sz="2000" dirty="0">
              <a:solidFill>
                <a:srgbClr val="00FFFF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290F23A-8440-4AB1-A7BC-16AB5EC581FF}"/>
              </a:ext>
            </a:extLst>
          </p:cNvPr>
          <p:cNvCxnSpPr/>
          <p:nvPr/>
        </p:nvCxnSpPr>
        <p:spPr>
          <a:xfrm flipV="1">
            <a:off x="2379663" y="4122738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1" name="AutoShape 12">
            <a:extLst>
              <a:ext uri="{FF2B5EF4-FFF2-40B4-BE49-F238E27FC236}">
                <a16:creationId xmlns:a16="http://schemas.microsoft.com/office/drawing/2014/main" id="{F54C396D-3592-45D6-8094-57BBB1A45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90863" cy="2074863"/>
          </a:xfrm>
          <a:prstGeom prst="cloudCallout">
            <a:avLst>
              <a:gd name="adj1" fmla="val 8838"/>
              <a:gd name="adj2" fmla="val 84616"/>
            </a:avLst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80808"/>
                </a:solidFill>
              </a:rPr>
              <a:t>What effect does the number at the front have on the graphs ?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BBC4C6ED-13EE-4BE5-956B-E1A5EAF7720E}"/>
              </a:ext>
            </a:extLst>
          </p:cNvPr>
          <p:cNvSpPr/>
          <p:nvPr/>
        </p:nvSpPr>
        <p:spPr>
          <a:xfrm>
            <a:off x="2395538" y="2684463"/>
            <a:ext cx="5791200" cy="2889250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B55AA8E1-0523-4157-A30B-7298B6B2FE04}"/>
              </a:ext>
            </a:extLst>
          </p:cNvPr>
          <p:cNvSpPr/>
          <p:nvPr/>
        </p:nvSpPr>
        <p:spPr>
          <a:xfrm>
            <a:off x="2344738" y="1973263"/>
            <a:ext cx="5826125" cy="4325937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32D6817E-D1B1-45B1-A5BC-815E99F0D201}"/>
              </a:ext>
            </a:extLst>
          </p:cNvPr>
          <p:cNvSpPr/>
          <p:nvPr/>
        </p:nvSpPr>
        <p:spPr>
          <a:xfrm>
            <a:off x="2365375" y="3773488"/>
            <a:ext cx="5791200" cy="755650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A074EDC1-D3ED-4026-BF9D-EA3C022CEA1D}"/>
              </a:ext>
            </a:extLst>
          </p:cNvPr>
          <p:cNvSpPr/>
          <p:nvPr/>
        </p:nvSpPr>
        <p:spPr>
          <a:xfrm flipV="1">
            <a:off x="2401888" y="3425825"/>
            <a:ext cx="5791200" cy="1414463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E0789484-0BE8-4C40-9614-3A467FA9EAA7}"/>
              </a:ext>
            </a:extLst>
          </p:cNvPr>
          <p:cNvSpPr/>
          <p:nvPr/>
        </p:nvSpPr>
        <p:spPr>
          <a:xfrm>
            <a:off x="7102475" y="5959475"/>
            <a:ext cx="2041525" cy="898525"/>
          </a:xfrm>
          <a:prstGeom prst="roundRect">
            <a:avLst/>
          </a:prstGeom>
          <a:solidFill>
            <a:schemeClr val="tx1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hlinkClick r:id="rId4"/>
              </a:rPr>
              <a:t>Demo</a:t>
            </a:r>
            <a:endParaRPr lang="en-GB" dirty="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9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uild="allAtOnce" animBg="1"/>
      <p:bldP spid="133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49">
            <a:extLst>
              <a:ext uri="{FF2B5EF4-FFF2-40B4-BE49-F238E27FC236}">
                <a16:creationId xmlns:a16="http://schemas.microsoft.com/office/drawing/2014/main" id="{E8BF1B4D-CED8-455A-8800-1EF343C67784}"/>
              </a:ext>
            </a:extLst>
          </p:cNvPr>
          <p:cNvSpPr/>
          <p:nvPr/>
        </p:nvSpPr>
        <p:spPr>
          <a:xfrm>
            <a:off x="2409825" y="3395663"/>
            <a:ext cx="5761038" cy="1466850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1E94E2D-F00A-4C06-BCA3-A298062D3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35844" name="Picture 2" descr="scottishflag">
            <a:extLst>
              <a:ext uri="{FF2B5EF4-FFF2-40B4-BE49-F238E27FC236}">
                <a16:creationId xmlns:a16="http://schemas.microsoft.com/office/drawing/2014/main" id="{FD643CE0-04C6-4E7A-BDA9-A9893732692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3" descr="Office Objects 0572">
            <a:extLst>
              <a:ext uri="{FF2B5EF4-FFF2-40B4-BE49-F238E27FC236}">
                <a16:creationId xmlns:a16="http://schemas.microsoft.com/office/drawing/2014/main" id="{720EA19C-2478-4D78-8356-2C4E42375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4" descr="scottishflag">
            <a:extLst>
              <a:ext uri="{FF2B5EF4-FFF2-40B4-BE49-F238E27FC236}">
                <a16:creationId xmlns:a16="http://schemas.microsoft.com/office/drawing/2014/main" id="{A3514821-CD5E-4866-B9DF-CD56EB06D6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7" name="Text Box 5">
            <a:extLst>
              <a:ext uri="{FF2B5EF4-FFF2-40B4-BE49-F238E27FC236}">
                <a16:creationId xmlns:a16="http://schemas.microsoft.com/office/drawing/2014/main" id="{D677E2A6-DD59-4FEC-8A64-B40740262E8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5848" name="Text Box 6">
            <a:extLst>
              <a:ext uri="{FF2B5EF4-FFF2-40B4-BE49-F238E27FC236}">
                <a16:creationId xmlns:a16="http://schemas.microsoft.com/office/drawing/2014/main" id="{6D97F217-59A6-444A-9E79-A1318FF51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67E00872-2C1C-4E83-9D66-85994495A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Cosine Graph </a:t>
            </a:r>
          </a:p>
        </p:txBody>
      </p:sp>
      <p:sp>
        <p:nvSpPr>
          <p:cNvPr id="35850" name="TextBox 19">
            <a:extLst>
              <a:ext uri="{FF2B5EF4-FFF2-40B4-BE49-F238E27FC236}">
                <a16:creationId xmlns:a16="http://schemas.microsoft.com/office/drawing/2014/main" id="{726EA2F3-0F12-4944-9580-EF441F095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3178175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35851" name="TextBox 20">
            <a:extLst>
              <a:ext uri="{FF2B5EF4-FFF2-40B4-BE49-F238E27FC236}">
                <a16:creationId xmlns:a16="http://schemas.microsoft.com/office/drawing/2014/main" id="{C3FB4A5F-A120-4AC5-B9E9-6A116D68B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7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4</a:t>
            </a:r>
          </a:p>
        </p:txBody>
      </p:sp>
      <p:sp>
        <p:nvSpPr>
          <p:cNvPr id="35852" name="TextBox 21">
            <a:extLst>
              <a:ext uri="{FF2B5EF4-FFF2-40B4-BE49-F238E27FC236}">
                <a16:creationId xmlns:a16="http://schemas.microsoft.com/office/drawing/2014/main" id="{6F47C611-BCC3-4CBB-9C9E-A24BF1A8D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1785938"/>
            <a:ext cx="37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6</a:t>
            </a:r>
          </a:p>
        </p:txBody>
      </p:sp>
      <p:sp>
        <p:nvSpPr>
          <p:cNvPr id="35853" name="TextBox 22">
            <a:extLst>
              <a:ext uri="{FF2B5EF4-FFF2-40B4-BE49-F238E27FC236}">
                <a16:creationId xmlns:a16="http://schemas.microsoft.com/office/drawing/2014/main" id="{F6D82AC7-39BA-45FD-96C4-E991A0F07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6002338"/>
            <a:ext cx="501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-6</a:t>
            </a:r>
          </a:p>
        </p:txBody>
      </p:sp>
      <p:sp>
        <p:nvSpPr>
          <p:cNvPr id="35854" name="TextBox 23">
            <a:extLst>
              <a:ext uri="{FF2B5EF4-FFF2-40B4-BE49-F238E27FC236}">
                <a16:creationId xmlns:a16="http://schemas.microsoft.com/office/drawing/2014/main" id="{9AB5D393-3719-47A7-86CF-343470BB8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50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-4</a:t>
            </a:r>
          </a:p>
        </p:txBody>
      </p:sp>
      <p:sp>
        <p:nvSpPr>
          <p:cNvPr id="35855" name="TextBox 24">
            <a:extLst>
              <a:ext uri="{FF2B5EF4-FFF2-40B4-BE49-F238E27FC236}">
                <a16:creationId xmlns:a16="http://schemas.microsoft.com/office/drawing/2014/main" id="{58FBD5BD-7924-4C08-B10E-DCE3E2D5DB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608513"/>
            <a:ext cx="5000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-2</a:t>
            </a:r>
          </a:p>
        </p:txBody>
      </p:sp>
      <p:sp>
        <p:nvSpPr>
          <p:cNvPr id="35856" name="TextBox 25">
            <a:extLst>
              <a:ext uri="{FF2B5EF4-FFF2-40B4-BE49-F238E27FC236}">
                <a16:creationId xmlns:a16="http://schemas.microsoft.com/office/drawing/2014/main" id="{15C9F4EA-D86A-4C59-87FD-E53201B9F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35857" name="TextBox 26">
            <a:extLst>
              <a:ext uri="{FF2B5EF4-FFF2-40B4-BE49-F238E27FC236}">
                <a16:creationId xmlns:a16="http://schemas.microsoft.com/office/drawing/2014/main" id="{6C05D349-930C-4006-8F4B-D0ED3AB3F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5858" name="TextBox 27">
            <a:extLst>
              <a:ext uri="{FF2B5EF4-FFF2-40B4-BE49-F238E27FC236}">
                <a16:creationId xmlns:a16="http://schemas.microsoft.com/office/drawing/2014/main" id="{E425A0AB-D55C-4066-B082-D5782A629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5859" name="TextBox 28">
            <a:extLst>
              <a:ext uri="{FF2B5EF4-FFF2-40B4-BE49-F238E27FC236}">
                <a16:creationId xmlns:a16="http://schemas.microsoft.com/office/drawing/2014/main" id="{EF5A116B-CCA7-45E5-B0CC-54B09516D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37891C2-5CAF-4746-92B3-883B413D10C7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E1F31EC-3B4F-416C-8397-1EF837E49A23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478454A-5338-4B00-8B07-DC88DBF81D4E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8AA2F90-1393-4B2B-B137-C1D9C157924E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64" name="TextBox 29">
            <a:extLst>
              <a:ext uri="{FF2B5EF4-FFF2-40B4-BE49-F238E27FC236}">
                <a16:creationId xmlns:a16="http://schemas.microsoft.com/office/drawing/2014/main" id="{AF6B14CA-7311-450A-815F-5E54855FA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DE7F2B8-7B3E-4CC6-8DE5-B2367A295DD2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 43">
            <a:extLst>
              <a:ext uri="{FF2B5EF4-FFF2-40B4-BE49-F238E27FC236}">
                <a16:creationId xmlns:a16="http://schemas.microsoft.com/office/drawing/2014/main" id="{7E3DE1DF-009C-457B-AB40-EFED59A4467A}"/>
              </a:ext>
            </a:extLst>
          </p:cNvPr>
          <p:cNvSpPr/>
          <p:nvPr/>
        </p:nvSpPr>
        <p:spPr>
          <a:xfrm>
            <a:off x="3933825" y="0"/>
            <a:ext cx="3686175" cy="3279775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y = </a:t>
            </a:r>
            <a:r>
              <a:rPr lang="en-GB" sz="2000" dirty="0" err="1">
                <a:solidFill>
                  <a:schemeClr val="tx1"/>
                </a:solidFill>
              </a:rPr>
              <a:t>cosx</a:t>
            </a:r>
            <a:r>
              <a:rPr lang="en-GB" sz="2000" baseline="30000" dirty="0" err="1">
                <a:solidFill>
                  <a:schemeClr val="tx1"/>
                </a:solidFill>
              </a:rPr>
              <a:t>o</a:t>
            </a:r>
            <a:endParaRPr lang="en-GB" sz="20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FF0000"/>
                </a:solidFill>
              </a:rPr>
              <a:t>y = 4cosx</a:t>
            </a:r>
            <a:r>
              <a:rPr lang="en-GB" sz="2000" baseline="30000" dirty="0">
                <a:solidFill>
                  <a:srgbClr val="FF0000"/>
                </a:solidFill>
              </a:rPr>
              <a:t>o</a:t>
            </a:r>
            <a:endParaRPr lang="en-GB" sz="200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00"/>
                </a:solidFill>
              </a:rPr>
              <a:t>y = 6cosx</a:t>
            </a:r>
            <a:r>
              <a:rPr lang="en-GB" sz="2000" baseline="30000" dirty="0">
                <a:solidFill>
                  <a:srgbClr val="00FF00"/>
                </a:solidFill>
              </a:rPr>
              <a:t>o</a:t>
            </a: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FF0066"/>
                </a:solidFill>
              </a:rPr>
              <a:t>y = </a:t>
            </a:r>
            <a:r>
              <a:rPr lang="en-GB" sz="2000" dirty="0" err="1">
                <a:solidFill>
                  <a:srgbClr val="FF0066"/>
                </a:solidFill>
              </a:rPr>
              <a:t>cosx</a:t>
            </a:r>
            <a:r>
              <a:rPr lang="en-GB" sz="2000" baseline="30000" dirty="0" err="1">
                <a:solidFill>
                  <a:srgbClr val="FF0066"/>
                </a:solidFill>
              </a:rPr>
              <a:t>o</a:t>
            </a:r>
            <a:endParaRPr lang="en-GB" sz="2000" baseline="30000" dirty="0">
              <a:solidFill>
                <a:srgbClr val="FF0066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0FFFF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FF"/>
                </a:solidFill>
              </a:rPr>
              <a:t>y = -</a:t>
            </a:r>
            <a:r>
              <a:rPr lang="en-GB" sz="2000" dirty="0" err="1">
                <a:solidFill>
                  <a:srgbClr val="00FFFF"/>
                </a:solidFill>
              </a:rPr>
              <a:t>cosx</a:t>
            </a:r>
            <a:r>
              <a:rPr lang="en-GB" sz="2000" baseline="30000" dirty="0" err="1">
                <a:solidFill>
                  <a:srgbClr val="00FFFF"/>
                </a:solidFill>
              </a:rPr>
              <a:t>o</a:t>
            </a:r>
            <a:endParaRPr lang="en-GB" sz="2000" dirty="0">
              <a:solidFill>
                <a:srgbClr val="00FFFF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A4006F4-C2D1-42DB-A523-560B851FDCF9}"/>
              </a:ext>
            </a:extLst>
          </p:cNvPr>
          <p:cNvCxnSpPr/>
          <p:nvPr/>
        </p:nvCxnSpPr>
        <p:spPr>
          <a:xfrm flipV="1">
            <a:off x="2379663" y="4122738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reeform 50">
            <a:extLst>
              <a:ext uri="{FF2B5EF4-FFF2-40B4-BE49-F238E27FC236}">
                <a16:creationId xmlns:a16="http://schemas.microsoft.com/office/drawing/2014/main" id="{6B2BA195-8EEC-4B12-8D13-EC391C40C7B8}"/>
              </a:ext>
            </a:extLst>
          </p:cNvPr>
          <p:cNvSpPr/>
          <p:nvPr/>
        </p:nvSpPr>
        <p:spPr>
          <a:xfrm>
            <a:off x="2395538" y="2684463"/>
            <a:ext cx="5791200" cy="2889250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245B2EC9-A0FF-4DAC-8E7A-7E3CB40CA16A}"/>
              </a:ext>
            </a:extLst>
          </p:cNvPr>
          <p:cNvSpPr/>
          <p:nvPr/>
        </p:nvSpPr>
        <p:spPr>
          <a:xfrm>
            <a:off x="2344738" y="1973263"/>
            <a:ext cx="5826125" cy="4325937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BE0CD3B6-2132-495E-AE5E-6E384267B052}"/>
              </a:ext>
            </a:extLst>
          </p:cNvPr>
          <p:cNvSpPr/>
          <p:nvPr/>
        </p:nvSpPr>
        <p:spPr>
          <a:xfrm flipV="1">
            <a:off x="2401888" y="3817938"/>
            <a:ext cx="5791200" cy="796925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447B099E-C9F3-4D66-8816-2D2B7218236A}"/>
              </a:ext>
            </a:extLst>
          </p:cNvPr>
          <p:cNvSpPr/>
          <p:nvPr/>
        </p:nvSpPr>
        <p:spPr>
          <a:xfrm>
            <a:off x="2365375" y="3773488"/>
            <a:ext cx="5791200" cy="812800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0C1F0EF-9B07-4DA3-8D8A-EC8111D03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84036A91-C1CD-44C4-AE87-6C55B691F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868" name="Text Box 3">
            <a:extLst>
              <a:ext uri="{FF2B5EF4-FFF2-40B4-BE49-F238E27FC236}">
                <a16:creationId xmlns:a16="http://schemas.microsoft.com/office/drawing/2014/main" id="{0C97590E-8240-45B7-B932-E8352D784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175" y="2209800"/>
            <a:ext cx="5272088" cy="25241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N5 TJ </a:t>
            </a:r>
          </a:p>
          <a:p>
            <a:pPr algn="ctr" eaLnBrk="1" hangingPunct="1"/>
            <a:endParaRPr lang="en-GB" altLang="en-US" sz="1800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3600">
                <a:cs typeface="Arial" panose="020B0604020202020204" pitchFamily="34" charset="0"/>
              </a:rPr>
              <a:t>Ex 16.4</a:t>
            </a:r>
          </a:p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(Page 161)</a:t>
            </a:r>
            <a:endParaRPr lang="en-GB" altLang="en-US" sz="3600">
              <a:cs typeface="Arial" panose="020B0604020202020204" pitchFamily="34" charset="0"/>
            </a:endParaRPr>
          </a:p>
        </p:txBody>
      </p:sp>
      <p:pic>
        <p:nvPicPr>
          <p:cNvPr id="36869" name="Picture 4" descr="ag00463_">
            <a:extLst>
              <a:ext uri="{FF2B5EF4-FFF2-40B4-BE49-F238E27FC236}">
                <a16:creationId xmlns:a16="http://schemas.microsoft.com/office/drawing/2014/main" id="{D90861F9-35E3-4A53-AC64-595E6B37FD3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5" descr="scottishflag">
            <a:extLst>
              <a:ext uri="{FF2B5EF4-FFF2-40B4-BE49-F238E27FC236}">
                <a16:creationId xmlns:a16="http://schemas.microsoft.com/office/drawing/2014/main" id="{C54940F3-E1CC-4600-B46F-E70299DBACB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1" name="Picture 6" descr="Office Objects 0572">
            <a:extLst>
              <a:ext uri="{FF2B5EF4-FFF2-40B4-BE49-F238E27FC236}">
                <a16:creationId xmlns:a16="http://schemas.microsoft.com/office/drawing/2014/main" id="{A2E0F79B-D486-4A27-AA61-A74ED4ABB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2" name="Picture 7" descr="scottishflag">
            <a:extLst>
              <a:ext uri="{FF2B5EF4-FFF2-40B4-BE49-F238E27FC236}">
                <a16:creationId xmlns:a16="http://schemas.microsoft.com/office/drawing/2014/main" id="{49A3CC02-D555-4C7D-8AFE-2980367726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3" name="Text Box 8">
            <a:extLst>
              <a:ext uri="{FF2B5EF4-FFF2-40B4-BE49-F238E27FC236}">
                <a16:creationId xmlns:a16="http://schemas.microsoft.com/office/drawing/2014/main" id="{0B05BB96-FF80-482E-82CE-0F9A044A011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6874" name="Text Box 9">
            <a:extLst>
              <a:ext uri="{FF2B5EF4-FFF2-40B4-BE49-F238E27FC236}">
                <a16:creationId xmlns:a16="http://schemas.microsoft.com/office/drawing/2014/main" id="{95D2B3CD-CD87-4DC9-A295-77A688D6A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54634" name="Rectangle 10">
            <a:extLst>
              <a:ext uri="{FF2B5EF4-FFF2-40B4-BE49-F238E27FC236}">
                <a16:creationId xmlns:a16="http://schemas.microsoft.com/office/drawing/2014/main" id="{A41F2E23-4470-4263-8DBF-5EB04E448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Trig Graphs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9">
            <a:extLst>
              <a:ext uri="{FF2B5EF4-FFF2-40B4-BE49-F238E27FC236}">
                <a16:creationId xmlns:a16="http://schemas.microsoft.com/office/drawing/2014/main" id="{2C12DFF8-0B5C-40B8-B3B0-09B3BF123E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138242" name="Rectangle 2">
            <a:extLst>
              <a:ext uri="{FF2B5EF4-FFF2-40B4-BE49-F238E27FC236}">
                <a16:creationId xmlns:a16="http://schemas.microsoft.com/office/drawing/2014/main" id="{F566B1A0-4FFA-4BE3-BAA9-AD8AC2EBEB7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</a:t>
            </a:r>
          </a:p>
        </p:txBody>
      </p:sp>
      <p:pic>
        <p:nvPicPr>
          <p:cNvPr id="2053" name="Picture 3" descr="scottishflag">
            <a:extLst>
              <a:ext uri="{FF2B5EF4-FFF2-40B4-BE49-F238E27FC236}">
                <a16:creationId xmlns:a16="http://schemas.microsoft.com/office/drawing/2014/main" id="{C6E7BE33-0F84-432B-A790-58561977EA0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0" name="Object 4">
            <a:extLst>
              <a:ext uri="{FF2B5EF4-FFF2-40B4-BE49-F238E27FC236}">
                <a16:creationId xmlns:a16="http://schemas.microsoft.com/office/drawing/2014/main" id="{9A547EA9-0DE2-4BE2-9DB8-302ECE5B65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65238" y="2122488"/>
          <a:ext cx="5772150" cy="386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36680" imgH="2019240" progId="Equation.DSMT4">
                  <p:embed/>
                </p:oleObj>
              </mc:Choice>
              <mc:Fallback>
                <p:oleObj name="Equation" r:id="rId3" imgW="3136680" imgH="2019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238" y="2122488"/>
                        <a:ext cx="5772150" cy="386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4" name="Picture 5" descr="Office Objects 0572">
            <a:extLst>
              <a:ext uri="{FF2B5EF4-FFF2-40B4-BE49-F238E27FC236}">
                <a16:creationId xmlns:a16="http://schemas.microsoft.com/office/drawing/2014/main" id="{C4B1F845-CAF1-45B9-BF49-9C2A5C69F1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6">
            <a:extLst>
              <a:ext uri="{FF2B5EF4-FFF2-40B4-BE49-F238E27FC236}">
                <a16:creationId xmlns:a16="http://schemas.microsoft.com/office/drawing/2014/main" id="{EA773A01-E62C-4B97-ADB3-541137E2779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056" name="Text Box 7">
            <a:extLst>
              <a:ext uri="{FF2B5EF4-FFF2-40B4-BE49-F238E27FC236}">
                <a16:creationId xmlns:a16="http://schemas.microsoft.com/office/drawing/2014/main" id="{F6C59694-46FA-4591-BBDA-A30E3F5EB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67E449AB-2982-435C-9F66-9FE4DA2D1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37891" name="Picture 2" descr="Office Objects 0572">
            <a:extLst>
              <a:ext uri="{FF2B5EF4-FFF2-40B4-BE49-F238E27FC236}">
                <a16:creationId xmlns:a16="http://schemas.microsoft.com/office/drawing/2014/main" id="{561E45A3-F47D-4474-BE23-E7160C5F7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195" name="Rectangle 3">
            <a:extLst>
              <a:ext uri="{FF2B5EF4-FFF2-40B4-BE49-F238E27FC236}">
                <a16:creationId xmlns:a16="http://schemas.microsoft.com/office/drawing/2014/main" id="{2E7C6A0B-352C-44D9-83F6-1A41DC3AE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36196" name="Rectangle 4">
            <a:extLst>
              <a:ext uri="{FF2B5EF4-FFF2-40B4-BE49-F238E27FC236}">
                <a16:creationId xmlns:a16="http://schemas.microsoft.com/office/drawing/2014/main" id="{9519B499-0714-4833-B1F8-7901B0974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id="{2F091F71-A884-47EE-A6B2-F8835A1A60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6199" name="Rectangle 7">
            <a:extLst>
              <a:ext uri="{FF2B5EF4-FFF2-40B4-BE49-F238E27FC236}">
                <a16:creationId xmlns:a16="http://schemas.microsoft.com/office/drawing/2014/main" id="{56FF64C3-DCDF-4D14-8148-7C8CA3BA5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To investigate  graphs of the form</a:t>
            </a:r>
          </a:p>
          <a:p>
            <a:pPr lvl="1" eaLnBrk="1" hangingPunct="1"/>
            <a:endParaRPr lang="en-GB" altLang="en-US" sz="18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algn="ctr" eaLnBrk="1" hangingPunct="1"/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y = a sin bx</a:t>
            </a:r>
            <a:r>
              <a:rPr lang="en-GB" altLang="en-US" sz="18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</a:p>
          <a:p>
            <a:pPr lvl="1" algn="ctr" eaLnBrk="1" hangingPunct="1"/>
            <a:endParaRPr lang="en-GB" altLang="en-US" sz="1800" baseline="300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algn="ctr" eaLnBrk="1" hangingPunct="1"/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y = a cos bx</a:t>
            </a:r>
            <a:r>
              <a:rPr lang="en-GB" altLang="en-US" sz="18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  </a:t>
            </a:r>
          </a:p>
          <a:p>
            <a:pPr lvl="1" eaLnBrk="1" hangingPunct="1"/>
            <a:endParaRPr lang="en-GB" altLang="en-US" sz="18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eaLnBrk="1" hangingPunct="1"/>
            <a:endParaRPr lang="en-GB" altLang="en-US" sz="1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pic>
        <p:nvPicPr>
          <p:cNvPr id="37896" name="Picture 8" descr="scottishflag">
            <a:extLst>
              <a:ext uri="{FF2B5EF4-FFF2-40B4-BE49-F238E27FC236}">
                <a16:creationId xmlns:a16="http://schemas.microsoft.com/office/drawing/2014/main" id="{406FCEA1-CF5A-496D-8767-2242B46252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Text Box 9">
            <a:extLst>
              <a:ext uri="{FF2B5EF4-FFF2-40B4-BE49-F238E27FC236}">
                <a16:creationId xmlns:a16="http://schemas.microsoft.com/office/drawing/2014/main" id="{32031218-ECE1-4071-ADF8-213DE3952D7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7898" name="Text Box 10">
            <a:extLst>
              <a:ext uri="{FF2B5EF4-FFF2-40B4-BE49-F238E27FC236}">
                <a16:creationId xmlns:a16="http://schemas.microsoft.com/office/drawing/2014/main" id="{44D8F264-2447-431D-B31F-4BF293762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36203" name="Rectangle 11">
            <a:extLst>
              <a:ext uri="{FF2B5EF4-FFF2-40B4-BE49-F238E27FC236}">
                <a16:creationId xmlns:a16="http://schemas.microsoft.com/office/drawing/2014/main" id="{023F64AD-891B-4D27-8531-A25CF105C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Trig Graphs 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C5C06676-2AB1-4415-8D24-238F1420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Identify the key points for various trig graphs including</a:t>
            </a:r>
          </a:p>
          <a:p>
            <a:pPr marL="800100" lvl="1" indent="-342900">
              <a:defRPr/>
            </a:pP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Amplitude</a:t>
            </a:r>
          </a:p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Period</a:t>
            </a:r>
          </a:p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Roots.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9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4A45CC3D-CC07-46BF-AE7A-A604EFAB2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38915" name="Picture 5" descr="scottishflag">
            <a:extLst>
              <a:ext uri="{FF2B5EF4-FFF2-40B4-BE49-F238E27FC236}">
                <a16:creationId xmlns:a16="http://schemas.microsoft.com/office/drawing/2014/main" id="{0CDD8D04-C2A4-4649-A9CD-747EA12EBC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6" descr="Office Objects 0572">
            <a:extLst>
              <a:ext uri="{FF2B5EF4-FFF2-40B4-BE49-F238E27FC236}">
                <a16:creationId xmlns:a16="http://schemas.microsoft.com/office/drawing/2014/main" id="{05DC3757-7094-462D-A079-A091EF4C8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7" descr="scottishflag">
            <a:extLst>
              <a:ext uri="{FF2B5EF4-FFF2-40B4-BE49-F238E27FC236}">
                <a16:creationId xmlns:a16="http://schemas.microsoft.com/office/drawing/2014/main" id="{02BB8E5F-C866-40C9-9365-EA12E16E5C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8" name="Text Box 8">
            <a:extLst>
              <a:ext uri="{FF2B5EF4-FFF2-40B4-BE49-F238E27FC236}">
                <a16:creationId xmlns:a16="http://schemas.microsoft.com/office/drawing/2014/main" id="{05ABB04F-AD61-4750-B516-235DB5AB7FE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8919" name="Text Box 9">
            <a:extLst>
              <a:ext uri="{FF2B5EF4-FFF2-40B4-BE49-F238E27FC236}">
                <a16:creationId xmlns:a16="http://schemas.microsoft.com/office/drawing/2014/main" id="{56328AF8-646F-4124-BEB1-9868185C9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38920" name="Text Box 11">
            <a:extLst>
              <a:ext uri="{FF2B5EF4-FFF2-40B4-BE49-F238E27FC236}">
                <a16:creationId xmlns:a16="http://schemas.microsoft.com/office/drawing/2014/main" id="{ED651840-F227-4015-B633-4849B429B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7475" y="2030413"/>
            <a:ext cx="665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/>
              <a:t>When a pattern repeats itself over and over, </a:t>
            </a:r>
          </a:p>
          <a:p>
            <a:pPr algn="ctr" eaLnBrk="1" hangingPunct="1"/>
            <a:r>
              <a:rPr lang="en-GB" altLang="en-US"/>
              <a:t>it is said to be periodic.</a:t>
            </a:r>
          </a:p>
        </p:txBody>
      </p:sp>
      <p:sp>
        <p:nvSpPr>
          <p:cNvPr id="38921" name="Text Box 14">
            <a:extLst>
              <a:ext uri="{FF2B5EF4-FFF2-40B4-BE49-F238E27FC236}">
                <a16:creationId xmlns:a16="http://schemas.microsoft.com/office/drawing/2014/main" id="{81C7D47A-A05A-4A2E-8A16-4FDBC1CF2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2988" y="3041650"/>
            <a:ext cx="5048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Sine function has a period of 360</a:t>
            </a:r>
            <a:r>
              <a:rPr lang="en-GB" altLang="en-US" baseline="30000">
                <a:solidFill>
                  <a:srgbClr val="FFFF00"/>
                </a:solidFill>
              </a:rPr>
              <a:t>o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111631" name="Rectangle 15">
            <a:extLst>
              <a:ext uri="{FF2B5EF4-FFF2-40B4-BE49-F238E27FC236}">
                <a16:creationId xmlns:a16="http://schemas.microsoft.com/office/drawing/2014/main" id="{3D618BFC-13FC-4402-ADB3-62C482189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Period of a Function</a:t>
            </a:r>
          </a:p>
        </p:txBody>
      </p:sp>
      <p:sp>
        <p:nvSpPr>
          <p:cNvPr id="38923" name="Text Box 16">
            <a:extLst>
              <a:ext uri="{FF2B5EF4-FFF2-40B4-BE49-F238E27FC236}">
                <a16:creationId xmlns:a16="http://schemas.microsoft.com/office/drawing/2014/main" id="{A93192DC-748C-4892-8B26-7C4E64618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4251325"/>
            <a:ext cx="4514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Let’s investigate the function</a:t>
            </a:r>
          </a:p>
        </p:txBody>
      </p:sp>
      <p:sp>
        <p:nvSpPr>
          <p:cNvPr id="38924" name="Text Box 18">
            <a:extLst>
              <a:ext uri="{FF2B5EF4-FFF2-40B4-BE49-F238E27FC236}">
                <a16:creationId xmlns:a16="http://schemas.microsoft.com/office/drawing/2014/main" id="{F1B8600A-14FE-4ACA-B983-F6EE1C66D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9163" y="4967288"/>
            <a:ext cx="24463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>
                <a:solidFill>
                  <a:srgbClr val="FFFF00"/>
                </a:solidFill>
              </a:rPr>
              <a:t>y = sin bx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2A4E9235-01D2-4ACD-AE82-DB5F39C9E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</a:t>
            </a:r>
          </a:p>
        </p:txBody>
      </p:sp>
      <p:pic>
        <p:nvPicPr>
          <p:cNvPr id="23555" name="Picture 5" descr="scottishflag">
            <a:extLst>
              <a:ext uri="{FF2B5EF4-FFF2-40B4-BE49-F238E27FC236}">
                <a16:creationId xmlns:a16="http://schemas.microsoft.com/office/drawing/2014/main" id="{95A13042-D071-4258-A89F-0C2589C641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6" descr="Office Objects 0572">
            <a:extLst>
              <a:ext uri="{FF2B5EF4-FFF2-40B4-BE49-F238E27FC236}">
                <a16:creationId xmlns:a16="http://schemas.microsoft.com/office/drawing/2014/main" id="{7792514A-0292-4A23-97AD-A2C1D968B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7" descr="scottishflag">
            <a:extLst>
              <a:ext uri="{FF2B5EF4-FFF2-40B4-BE49-F238E27FC236}">
                <a16:creationId xmlns:a16="http://schemas.microsoft.com/office/drawing/2014/main" id="{61D761BD-EA9B-4CF0-9A05-9FB1E92B2E5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Text Box 8">
            <a:extLst>
              <a:ext uri="{FF2B5EF4-FFF2-40B4-BE49-F238E27FC236}">
                <a16:creationId xmlns:a16="http://schemas.microsoft.com/office/drawing/2014/main" id="{AD97C3D8-08AB-457B-AE9D-3FA36B8B73B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3559" name="Text Box 9">
            <a:extLst>
              <a:ext uri="{FF2B5EF4-FFF2-40B4-BE49-F238E27FC236}">
                <a16:creationId xmlns:a16="http://schemas.microsoft.com/office/drawing/2014/main" id="{E6EC433F-6665-413A-BBA0-508E92A35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46090" name="Rectangle 10">
            <a:extLst>
              <a:ext uri="{FF2B5EF4-FFF2-40B4-BE49-F238E27FC236}">
                <a16:creationId xmlns:a16="http://schemas.microsoft.com/office/drawing/2014/main" id="{802B2EDE-65BA-4768-ABB3-4E566E638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4762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Trig Graphs </a:t>
            </a:r>
          </a:p>
        </p:txBody>
      </p:sp>
      <p:sp>
        <p:nvSpPr>
          <p:cNvPr id="23561" name="TextBox 19">
            <a:extLst>
              <a:ext uri="{FF2B5EF4-FFF2-40B4-BE49-F238E27FC236}">
                <a16:creationId xmlns:a16="http://schemas.microsoft.com/office/drawing/2014/main" id="{54AAFB50-B401-47AD-ACC1-A988D0533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5249863"/>
            <a:ext cx="3730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600"/>
              <a:t>Let’s investigate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0AF61FD6-A9C0-497A-80B6-4C484C1A8262}"/>
              </a:ext>
            </a:extLst>
          </p:cNvPr>
          <p:cNvSpPr/>
          <p:nvPr/>
        </p:nvSpPr>
        <p:spPr>
          <a:xfrm>
            <a:off x="6865938" y="5122863"/>
            <a:ext cx="2041525" cy="900112"/>
          </a:xfrm>
          <a:prstGeom prst="roundRect">
            <a:avLst/>
          </a:prstGeom>
          <a:solidFill>
            <a:schemeClr val="tx1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hlinkClick r:id="rId5"/>
              </a:rPr>
              <a:t>Graphs</a:t>
            </a:r>
            <a:endParaRPr lang="en-GB" dirty="0">
              <a:solidFill>
                <a:srgbClr val="080808"/>
              </a:solidFill>
            </a:endParaRPr>
          </a:p>
        </p:txBody>
      </p:sp>
      <p:sp>
        <p:nvSpPr>
          <p:cNvPr id="23563" name="TextBox 21">
            <a:extLst>
              <a:ext uri="{FF2B5EF4-FFF2-40B4-BE49-F238E27FC236}">
                <a16:creationId xmlns:a16="http://schemas.microsoft.com/office/drawing/2014/main" id="{BA902017-B6A8-4040-BE53-6777E869C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101850"/>
            <a:ext cx="53324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600"/>
              <a:t>Creation of a sine graph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1A803DFA-5334-4B00-8A02-9DFEA7153E74}"/>
              </a:ext>
            </a:extLst>
          </p:cNvPr>
          <p:cNvSpPr/>
          <p:nvPr/>
        </p:nvSpPr>
        <p:spPr>
          <a:xfrm>
            <a:off x="6850063" y="1974850"/>
            <a:ext cx="2041525" cy="898525"/>
          </a:xfrm>
          <a:prstGeom prst="roundRect">
            <a:avLst/>
          </a:prstGeom>
          <a:solidFill>
            <a:schemeClr val="tx1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hlinkClick r:id="rId6"/>
              </a:rPr>
              <a:t>Sine Graph</a:t>
            </a:r>
            <a:endParaRPr lang="en-GB" dirty="0">
              <a:solidFill>
                <a:srgbClr val="080808"/>
              </a:solidFill>
            </a:endParaRPr>
          </a:p>
        </p:txBody>
      </p:sp>
      <p:sp>
        <p:nvSpPr>
          <p:cNvPr id="23565" name="TextBox 24">
            <a:extLst>
              <a:ext uri="{FF2B5EF4-FFF2-40B4-BE49-F238E27FC236}">
                <a16:creationId xmlns:a16="http://schemas.microsoft.com/office/drawing/2014/main" id="{1C86A9D8-83D4-4DF4-A5A1-BA9BA1AA8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3151188"/>
            <a:ext cx="58118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600"/>
              <a:t>Creation of a cosine graph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D3E3B4C0-8ED5-47DC-9BFC-5951B5381A7D}"/>
              </a:ext>
            </a:extLst>
          </p:cNvPr>
          <p:cNvSpPr/>
          <p:nvPr/>
        </p:nvSpPr>
        <p:spPr>
          <a:xfrm>
            <a:off x="6850063" y="3024188"/>
            <a:ext cx="2041525" cy="900112"/>
          </a:xfrm>
          <a:prstGeom prst="roundRect">
            <a:avLst/>
          </a:prstGeom>
          <a:solidFill>
            <a:schemeClr val="tx1">
              <a:lumMod val="95000"/>
            </a:schemeClr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hlinkClick r:id="rId7"/>
              </a:rPr>
              <a:t>Cosine Graph</a:t>
            </a:r>
            <a:endParaRPr lang="en-GB" sz="2000" dirty="0">
              <a:solidFill>
                <a:srgbClr val="080808"/>
              </a:solidFill>
            </a:endParaRPr>
          </a:p>
        </p:txBody>
      </p:sp>
      <p:sp>
        <p:nvSpPr>
          <p:cNvPr id="23567" name="TextBox 26">
            <a:extLst>
              <a:ext uri="{FF2B5EF4-FFF2-40B4-BE49-F238E27FC236}">
                <a16:creationId xmlns:a16="http://schemas.microsoft.com/office/drawing/2014/main" id="{ADD2E610-50CC-4788-A163-077DD9548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5" y="4200525"/>
            <a:ext cx="51800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3600"/>
              <a:t>Creation of a tan graph</a:t>
            </a: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504BF74B-F205-4AE7-89D4-B67CF0EE7C63}"/>
              </a:ext>
            </a:extLst>
          </p:cNvPr>
          <p:cNvSpPr/>
          <p:nvPr/>
        </p:nvSpPr>
        <p:spPr>
          <a:xfrm>
            <a:off x="6865938" y="4073525"/>
            <a:ext cx="2041525" cy="900113"/>
          </a:xfrm>
          <a:prstGeom prst="roundRect">
            <a:avLst/>
          </a:prstGeom>
          <a:solidFill>
            <a:schemeClr val="tx1">
              <a:lumMod val="95000"/>
            </a:schemeClr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hlinkClick r:id="rId8"/>
              </a:rPr>
              <a:t>Tan Graph</a:t>
            </a:r>
            <a:endParaRPr lang="en-GB" dirty="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A1BD1C3D-F49E-4BD5-893D-AAD98C0A0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39939" name="Picture 2" descr="scottishflag">
            <a:extLst>
              <a:ext uri="{FF2B5EF4-FFF2-40B4-BE49-F238E27FC236}">
                <a16:creationId xmlns:a16="http://schemas.microsoft.com/office/drawing/2014/main" id="{C287AF75-1C71-4B53-A9DF-07C95914211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3" descr="Office Objects 0572">
            <a:extLst>
              <a:ext uri="{FF2B5EF4-FFF2-40B4-BE49-F238E27FC236}">
                <a16:creationId xmlns:a16="http://schemas.microsoft.com/office/drawing/2014/main" id="{6925BEA3-C1CE-458E-8D03-2BF201A9A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4" descr="scottishflag">
            <a:extLst>
              <a:ext uri="{FF2B5EF4-FFF2-40B4-BE49-F238E27FC236}">
                <a16:creationId xmlns:a16="http://schemas.microsoft.com/office/drawing/2014/main" id="{A3B8E3C6-6943-431D-B3EE-E7CED1BEBF2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2" name="Text Box 5">
            <a:extLst>
              <a:ext uri="{FF2B5EF4-FFF2-40B4-BE49-F238E27FC236}">
                <a16:creationId xmlns:a16="http://schemas.microsoft.com/office/drawing/2014/main" id="{F92BE4D0-8BBE-4D60-AEEA-E993034861F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9943" name="Text Box 6">
            <a:extLst>
              <a:ext uri="{FF2B5EF4-FFF2-40B4-BE49-F238E27FC236}">
                <a16:creationId xmlns:a16="http://schemas.microsoft.com/office/drawing/2014/main" id="{F2954BA2-38B2-48C2-80F2-3D121F79C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B44ACAD6-B70C-46B3-A5E6-96761DCD07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Sine Graph </a:t>
            </a: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DA04BFB1-BAF0-4D04-AD78-43CBBEC3A39A}"/>
              </a:ext>
            </a:extLst>
          </p:cNvPr>
          <p:cNvSpPr/>
          <p:nvPr/>
        </p:nvSpPr>
        <p:spPr>
          <a:xfrm>
            <a:off x="2395538" y="3440113"/>
            <a:ext cx="5761037" cy="1423987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946" name="TextBox 19">
            <a:extLst>
              <a:ext uri="{FF2B5EF4-FFF2-40B4-BE49-F238E27FC236}">
                <a16:creationId xmlns:a16="http://schemas.microsoft.com/office/drawing/2014/main" id="{B8FC0D2C-EF48-4903-BB06-7795BA04E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3178175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39947" name="TextBox 20">
            <a:extLst>
              <a:ext uri="{FF2B5EF4-FFF2-40B4-BE49-F238E27FC236}">
                <a16:creationId xmlns:a16="http://schemas.microsoft.com/office/drawing/2014/main" id="{18C95A5A-0F54-402C-8851-231FB3DDC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7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39948" name="TextBox 21">
            <a:extLst>
              <a:ext uri="{FF2B5EF4-FFF2-40B4-BE49-F238E27FC236}">
                <a16:creationId xmlns:a16="http://schemas.microsoft.com/office/drawing/2014/main" id="{52822335-F68F-4E79-AD76-BFF1C4D4C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1785938"/>
            <a:ext cx="37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39949" name="TextBox 22">
            <a:extLst>
              <a:ext uri="{FF2B5EF4-FFF2-40B4-BE49-F238E27FC236}">
                <a16:creationId xmlns:a16="http://schemas.microsoft.com/office/drawing/2014/main" id="{2AB98ACB-579C-4FE4-A8FD-015BD2FBF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6002338"/>
            <a:ext cx="501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-3</a:t>
            </a:r>
          </a:p>
        </p:txBody>
      </p:sp>
      <p:sp>
        <p:nvSpPr>
          <p:cNvPr id="39950" name="TextBox 23">
            <a:extLst>
              <a:ext uri="{FF2B5EF4-FFF2-40B4-BE49-F238E27FC236}">
                <a16:creationId xmlns:a16="http://schemas.microsoft.com/office/drawing/2014/main" id="{E67E8E86-A056-47B8-B839-303361BB8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50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-2</a:t>
            </a:r>
          </a:p>
        </p:txBody>
      </p:sp>
      <p:sp>
        <p:nvSpPr>
          <p:cNvPr id="39951" name="TextBox 24">
            <a:extLst>
              <a:ext uri="{FF2B5EF4-FFF2-40B4-BE49-F238E27FC236}">
                <a16:creationId xmlns:a16="http://schemas.microsoft.com/office/drawing/2014/main" id="{CBDBFD19-8C40-4358-B569-5886D83A7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608513"/>
            <a:ext cx="45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-1</a:t>
            </a:r>
          </a:p>
        </p:txBody>
      </p:sp>
      <p:sp>
        <p:nvSpPr>
          <p:cNvPr id="39952" name="TextBox 25">
            <a:extLst>
              <a:ext uri="{FF2B5EF4-FFF2-40B4-BE49-F238E27FC236}">
                <a16:creationId xmlns:a16="http://schemas.microsoft.com/office/drawing/2014/main" id="{1981FCD8-754C-456E-A06B-C8D1DB2A3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39953" name="TextBox 26">
            <a:extLst>
              <a:ext uri="{FF2B5EF4-FFF2-40B4-BE49-F238E27FC236}">
                <a16:creationId xmlns:a16="http://schemas.microsoft.com/office/drawing/2014/main" id="{591AE2D2-CBFE-45DF-B7E0-9ADFF476F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9954" name="TextBox 27">
            <a:extLst>
              <a:ext uri="{FF2B5EF4-FFF2-40B4-BE49-F238E27FC236}">
                <a16:creationId xmlns:a16="http://schemas.microsoft.com/office/drawing/2014/main" id="{D092D981-6054-42F1-83B9-1B51804DA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9955" name="TextBox 28">
            <a:extLst>
              <a:ext uri="{FF2B5EF4-FFF2-40B4-BE49-F238E27FC236}">
                <a16:creationId xmlns:a16="http://schemas.microsoft.com/office/drawing/2014/main" id="{042FE755-1B61-46CA-9E27-063A27510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FAE83C1-6927-467B-B584-E29068166FD3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90F3B4B-C566-48B0-9A20-633DCAAB0416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DF42C72-DA75-4AA1-A4B1-35C7313FAF4B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A70AD97-592F-4288-AC51-66ACE43AA472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 39">
            <a:extLst>
              <a:ext uri="{FF2B5EF4-FFF2-40B4-BE49-F238E27FC236}">
                <a16:creationId xmlns:a16="http://schemas.microsoft.com/office/drawing/2014/main" id="{3E0D7A0D-F835-4AC4-A8CF-E3373D8C6300}"/>
              </a:ext>
            </a:extLst>
          </p:cNvPr>
          <p:cNvSpPr/>
          <p:nvPr/>
        </p:nvSpPr>
        <p:spPr>
          <a:xfrm>
            <a:off x="2387600" y="3440113"/>
            <a:ext cx="2909888" cy="1393825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C640F384-DC93-4A1D-9AC3-F61C58003193}"/>
              </a:ext>
            </a:extLst>
          </p:cNvPr>
          <p:cNvSpPr/>
          <p:nvPr/>
        </p:nvSpPr>
        <p:spPr>
          <a:xfrm>
            <a:off x="2409825" y="3411538"/>
            <a:ext cx="1422400" cy="1422400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9962" name="TextBox 29">
            <a:extLst>
              <a:ext uri="{FF2B5EF4-FFF2-40B4-BE49-F238E27FC236}">
                <a16:creationId xmlns:a16="http://schemas.microsoft.com/office/drawing/2014/main" id="{352DF2BB-FB4F-45BF-8214-A0E569A1D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9157440-19A9-49D5-82C5-ADABC93570BE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 43">
            <a:extLst>
              <a:ext uri="{FF2B5EF4-FFF2-40B4-BE49-F238E27FC236}">
                <a16:creationId xmlns:a16="http://schemas.microsoft.com/office/drawing/2014/main" id="{C7120FF1-E166-4CD9-9751-ADB0930F8CEC}"/>
              </a:ext>
            </a:extLst>
          </p:cNvPr>
          <p:cNvSpPr/>
          <p:nvPr/>
        </p:nvSpPr>
        <p:spPr>
          <a:xfrm>
            <a:off x="5457825" y="0"/>
            <a:ext cx="3686175" cy="3279775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y = </a:t>
            </a:r>
            <a:r>
              <a:rPr lang="en-GB" sz="2000" dirty="0" err="1">
                <a:solidFill>
                  <a:schemeClr val="tx1"/>
                </a:solidFill>
              </a:rPr>
              <a:t>sinx</a:t>
            </a:r>
            <a:r>
              <a:rPr lang="en-GB" sz="2000" baseline="30000" dirty="0" err="1">
                <a:solidFill>
                  <a:schemeClr val="tx1"/>
                </a:solidFill>
              </a:rPr>
              <a:t>o</a:t>
            </a:r>
            <a:endParaRPr lang="en-GB" sz="2000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FF0000"/>
                </a:solidFill>
              </a:rPr>
              <a:t>y = sin2x</a:t>
            </a:r>
            <a:r>
              <a:rPr lang="en-GB" sz="2000" baseline="30000" dirty="0">
                <a:solidFill>
                  <a:srgbClr val="FF0000"/>
                </a:solidFill>
              </a:rPr>
              <a:t>o</a:t>
            </a:r>
            <a:endParaRPr lang="en-GB" sz="200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00"/>
                </a:solidFill>
              </a:rPr>
              <a:t>y = sin4x</a:t>
            </a:r>
            <a:r>
              <a:rPr lang="en-GB" sz="2000" baseline="30000" dirty="0">
                <a:solidFill>
                  <a:srgbClr val="00FF00"/>
                </a:solidFill>
              </a:rPr>
              <a:t>o</a:t>
            </a:r>
            <a:endParaRPr lang="en-GB" sz="2000" baseline="30000" dirty="0">
              <a:solidFill>
                <a:srgbClr val="FF0066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0FFFF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FF"/>
                </a:solidFill>
              </a:rPr>
              <a:t>y = sin0.5x</a:t>
            </a:r>
            <a:r>
              <a:rPr lang="en-GB" sz="2000" baseline="30000" dirty="0">
                <a:solidFill>
                  <a:srgbClr val="00FFFF"/>
                </a:solidFill>
              </a:rPr>
              <a:t>o</a:t>
            </a:r>
            <a:endParaRPr lang="en-GB" sz="2000" dirty="0">
              <a:solidFill>
                <a:srgbClr val="00FFFF"/>
              </a:solidFill>
            </a:endParaRPr>
          </a:p>
        </p:txBody>
      </p:sp>
      <p:sp>
        <p:nvSpPr>
          <p:cNvPr id="13321" name="AutoShape 12">
            <a:extLst>
              <a:ext uri="{FF2B5EF4-FFF2-40B4-BE49-F238E27FC236}">
                <a16:creationId xmlns:a16="http://schemas.microsoft.com/office/drawing/2014/main" id="{33633F7B-4FED-46A1-9385-EDA91674C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90863" cy="2074863"/>
          </a:xfrm>
          <a:prstGeom prst="cloudCallout">
            <a:avLst>
              <a:gd name="adj1" fmla="val 8838"/>
              <a:gd name="adj2" fmla="val 84616"/>
            </a:avLst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80808"/>
                </a:solidFill>
              </a:rPr>
              <a:t>What effect does the number in front of x have on the graphs ?</a:t>
            </a: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92F8DE6B-AAEE-4773-BD11-75675AEFD279}"/>
              </a:ext>
            </a:extLst>
          </p:cNvPr>
          <p:cNvSpPr/>
          <p:nvPr/>
        </p:nvSpPr>
        <p:spPr>
          <a:xfrm>
            <a:off x="5311775" y="3462338"/>
            <a:ext cx="2909888" cy="1392237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1F00B547-16C5-45F9-BEE4-DA8DD3157B75}"/>
              </a:ext>
            </a:extLst>
          </p:cNvPr>
          <p:cNvSpPr/>
          <p:nvPr/>
        </p:nvSpPr>
        <p:spPr>
          <a:xfrm>
            <a:off x="3852863" y="3411538"/>
            <a:ext cx="1422400" cy="1422400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51AE2D54-B11F-4849-99A6-05E18E39E680}"/>
              </a:ext>
            </a:extLst>
          </p:cNvPr>
          <p:cNvSpPr/>
          <p:nvPr/>
        </p:nvSpPr>
        <p:spPr>
          <a:xfrm>
            <a:off x="5275263" y="3411538"/>
            <a:ext cx="1422400" cy="1422400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C4D4B6DE-771C-4058-9AA0-3101BE8753D1}"/>
              </a:ext>
            </a:extLst>
          </p:cNvPr>
          <p:cNvSpPr/>
          <p:nvPr/>
        </p:nvSpPr>
        <p:spPr>
          <a:xfrm>
            <a:off x="6734175" y="3411538"/>
            <a:ext cx="1422400" cy="1422400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BF023B5F-A93E-4A11-A4D0-267A795E3DD1}"/>
              </a:ext>
            </a:extLst>
          </p:cNvPr>
          <p:cNvSpPr/>
          <p:nvPr/>
        </p:nvSpPr>
        <p:spPr>
          <a:xfrm>
            <a:off x="2395538" y="3406775"/>
            <a:ext cx="5746750" cy="715963"/>
          </a:xfrm>
          <a:custGeom>
            <a:avLst/>
            <a:gdLst>
              <a:gd name="connsiteX0" fmla="*/ 0 w 5747657"/>
              <a:gd name="connsiteY0" fmla="*/ 716038 h 716038"/>
              <a:gd name="connsiteX1" fmla="*/ 2888343 w 5747657"/>
              <a:gd name="connsiteY1" fmla="*/ 4838 h 716038"/>
              <a:gd name="connsiteX2" fmla="*/ 5747657 w 5747657"/>
              <a:gd name="connsiteY2" fmla="*/ 687010 h 716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47657" h="716038">
                <a:moveTo>
                  <a:pt x="0" y="716038"/>
                </a:moveTo>
                <a:cubicBezTo>
                  <a:pt x="965200" y="362857"/>
                  <a:pt x="1930400" y="9676"/>
                  <a:pt x="2888343" y="4838"/>
                </a:cubicBezTo>
                <a:cubicBezTo>
                  <a:pt x="3846286" y="0"/>
                  <a:pt x="4796971" y="343505"/>
                  <a:pt x="5747657" y="687010"/>
                </a:cubicBez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8F1D381-A61B-4294-AE9E-FCF169B39A2C}"/>
              </a:ext>
            </a:extLst>
          </p:cNvPr>
          <p:cNvCxnSpPr/>
          <p:nvPr/>
        </p:nvCxnSpPr>
        <p:spPr>
          <a:xfrm flipV="1">
            <a:off x="2379663" y="4122738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9F4623CC-A4C5-4BA3-8975-475AA63682F7}"/>
              </a:ext>
            </a:extLst>
          </p:cNvPr>
          <p:cNvSpPr/>
          <p:nvPr/>
        </p:nvSpPr>
        <p:spPr>
          <a:xfrm>
            <a:off x="7102475" y="5959475"/>
            <a:ext cx="2041525" cy="898525"/>
          </a:xfrm>
          <a:prstGeom prst="roundRect">
            <a:avLst/>
          </a:prstGeom>
          <a:solidFill>
            <a:schemeClr val="tx1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hlinkClick r:id="rId4"/>
              </a:rPr>
              <a:t>Demo</a:t>
            </a:r>
            <a:endParaRPr lang="en-GB" dirty="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uild="p" animBg="1"/>
      <p:bldP spid="133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91DEE3C9-FE6E-4995-A73E-3677870FC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</a:t>
            </a:r>
          </a:p>
        </p:txBody>
      </p:sp>
      <p:pic>
        <p:nvPicPr>
          <p:cNvPr id="40963" name="Picture 2" descr="scottishflag">
            <a:extLst>
              <a:ext uri="{FF2B5EF4-FFF2-40B4-BE49-F238E27FC236}">
                <a16:creationId xmlns:a16="http://schemas.microsoft.com/office/drawing/2014/main" id="{04337CE4-DA35-497D-8264-E695F23DE1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3" descr="Office Objects 0572">
            <a:extLst>
              <a:ext uri="{FF2B5EF4-FFF2-40B4-BE49-F238E27FC236}">
                <a16:creationId xmlns:a16="http://schemas.microsoft.com/office/drawing/2014/main" id="{5442EBC8-AB2F-4625-A10A-8A670B005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4" descr="scottishflag">
            <a:extLst>
              <a:ext uri="{FF2B5EF4-FFF2-40B4-BE49-F238E27FC236}">
                <a16:creationId xmlns:a16="http://schemas.microsoft.com/office/drawing/2014/main" id="{EA51863F-D526-4E22-8F0B-0921C6AEAD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Text Box 5">
            <a:extLst>
              <a:ext uri="{FF2B5EF4-FFF2-40B4-BE49-F238E27FC236}">
                <a16:creationId xmlns:a16="http://schemas.microsoft.com/office/drawing/2014/main" id="{158EB7CF-BA19-445B-AB31-D614CA9A2C6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0967" name="Text Box 6">
            <a:extLst>
              <a:ext uri="{FF2B5EF4-FFF2-40B4-BE49-F238E27FC236}">
                <a16:creationId xmlns:a16="http://schemas.microsoft.com/office/drawing/2014/main" id="{F2E9AC5A-2D55-4F41-B185-F5F0DBBCB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34151" name="Rectangle 7">
            <a:extLst>
              <a:ext uri="{FF2B5EF4-FFF2-40B4-BE49-F238E27FC236}">
                <a16:creationId xmlns:a16="http://schemas.microsoft.com/office/drawing/2014/main" id="{8DDFE6C3-EB72-4D98-BB3C-63DA35B22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4889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Trigonometry Graphs </a:t>
            </a:r>
          </a:p>
        </p:txBody>
      </p:sp>
      <p:sp>
        <p:nvSpPr>
          <p:cNvPr id="40969" name="Text Box 8">
            <a:extLst>
              <a:ext uri="{FF2B5EF4-FFF2-40B4-BE49-F238E27FC236}">
                <a16:creationId xmlns:a16="http://schemas.microsoft.com/office/drawing/2014/main" id="{6CF6CAB6-44CE-43CE-85A8-386C3A624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613" y="2011363"/>
            <a:ext cx="32083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/>
              <a:t>y = </a:t>
            </a:r>
            <a:r>
              <a:rPr lang="en-GB" altLang="en-US" sz="4000">
                <a:solidFill>
                  <a:srgbClr val="FFFF00"/>
                </a:solidFill>
              </a:rPr>
              <a:t>a</a:t>
            </a:r>
            <a:r>
              <a:rPr lang="en-GB" altLang="en-US" sz="4000"/>
              <a:t> sin (</a:t>
            </a:r>
            <a:r>
              <a:rPr lang="en-GB" altLang="en-US" sz="4000">
                <a:solidFill>
                  <a:srgbClr val="00FFFF"/>
                </a:solidFill>
              </a:rPr>
              <a:t>b</a:t>
            </a:r>
            <a:r>
              <a:rPr lang="en-GB" altLang="en-US" sz="4000"/>
              <a:t>x)</a:t>
            </a:r>
          </a:p>
        </p:txBody>
      </p:sp>
      <p:sp>
        <p:nvSpPr>
          <p:cNvPr id="134153" name="Line 9">
            <a:extLst>
              <a:ext uri="{FF2B5EF4-FFF2-40B4-BE49-F238E27FC236}">
                <a16:creationId xmlns:a16="http://schemas.microsoft.com/office/drawing/2014/main" id="{414F546E-454B-4CEC-AD63-B292B00D83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14738" y="2613025"/>
            <a:ext cx="739775" cy="17129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4" name="Text Box 10">
            <a:extLst>
              <a:ext uri="{FF2B5EF4-FFF2-40B4-BE49-F238E27FC236}">
                <a16:creationId xmlns:a16="http://schemas.microsoft.com/office/drawing/2014/main" id="{13E20ED0-3AC8-4BD3-ACB7-62161DE44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75" y="4395788"/>
            <a:ext cx="7138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&gt; 1 stretches graph in the y-axis direction </a:t>
            </a:r>
          </a:p>
        </p:txBody>
      </p:sp>
      <p:sp>
        <p:nvSpPr>
          <p:cNvPr id="134155" name="Text Box 11">
            <a:extLst>
              <a:ext uri="{FF2B5EF4-FFF2-40B4-BE49-F238E27FC236}">
                <a16:creationId xmlns:a16="http://schemas.microsoft.com/office/drawing/2014/main" id="{CB45E2DB-2DBF-4B29-B18E-66621811E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75" y="4945063"/>
            <a:ext cx="8058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0 &lt;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&lt; 1 compresses graph in the y - axis direction </a:t>
            </a:r>
          </a:p>
        </p:txBody>
      </p:sp>
      <p:sp>
        <p:nvSpPr>
          <p:cNvPr id="134157" name="Text Box 13">
            <a:extLst>
              <a:ext uri="{FF2B5EF4-FFF2-40B4-BE49-F238E27FC236}">
                <a16:creationId xmlns:a16="http://schemas.microsoft.com/office/drawing/2014/main" id="{08C529E4-D19D-4962-A14A-524D61AA3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8875" y="5494338"/>
            <a:ext cx="6346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  negative flips graph in the x – axis.</a:t>
            </a:r>
          </a:p>
        </p:txBody>
      </p:sp>
      <p:sp>
        <p:nvSpPr>
          <p:cNvPr id="134158" name="Line 14">
            <a:extLst>
              <a:ext uri="{FF2B5EF4-FFF2-40B4-BE49-F238E27FC236}">
                <a16:creationId xmlns:a16="http://schemas.microsoft.com/office/drawing/2014/main" id="{000B9617-64FE-4366-9541-63FBCA37C4D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18188" y="2598738"/>
            <a:ext cx="973137" cy="973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9" name="Text Box 15">
            <a:extLst>
              <a:ext uri="{FF2B5EF4-FFF2-40B4-BE49-F238E27FC236}">
                <a16:creationId xmlns:a16="http://schemas.microsoft.com/office/drawing/2014/main" id="{7CCAC6FA-0D1F-4B29-A446-A557053B9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0650" y="2843213"/>
            <a:ext cx="25701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FFFF"/>
                </a:solidFill>
              </a:rPr>
              <a:t>How many times </a:t>
            </a:r>
          </a:p>
          <a:p>
            <a:pPr algn="ctr" eaLnBrk="1" hangingPunct="1"/>
            <a:r>
              <a:rPr lang="en-GB" altLang="en-US">
                <a:solidFill>
                  <a:srgbClr val="00FFFF"/>
                </a:solidFill>
              </a:rPr>
              <a:t>it repeats</a:t>
            </a:r>
          </a:p>
          <a:p>
            <a:pPr algn="ctr" eaLnBrk="1" hangingPunct="1"/>
            <a:r>
              <a:rPr lang="en-GB" altLang="en-US">
                <a:solidFill>
                  <a:srgbClr val="00FFFF"/>
                </a:solidFill>
              </a:rPr>
              <a:t>itself in 360</a:t>
            </a:r>
            <a:r>
              <a:rPr lang="en-GB" altLang="en-US" baseline="30000">
                <a:solidFill>
                  <a:srgbClr val="00FFFF"/>
                </a:solidFill>
              </a:rPr>
              <a:t>o</a:t>
            </a:r>
            <a:endParaRPr lang="en-GB" altLang="en-US">
              <a:solidFill>
                <a:srgbClr val="00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4" grpId="0"/>
      <p:bldP spid="134155" grpId="0"/>
      <p:bldP spid="134157" grpId="0"/>
      <p:bldP spid="13415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49">
            <a:extLst>
              <a:ext uri="{FF2B5EF4-FFF2-40B4-BE49-F238E27FC236}">
                <a16:creationId xmlns:a16="http://schemas.microsoft.com/office/drawing/2014/main" id="{4FB01656-9076-4F61-AE0F-4A70737A1513}"/>
              </a:ext>
            </a:extLst>
          </p:cNvPr>
          <p:cNvSpPr/>
          <p:nvPr/>
        </p:nvSpPr>
        <p:spPr>
          <a:xfrm>
            <a:off x="2409825" y="3367088"/>
            <a:ext cx="5767388" cy="1495425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3056F48B-D176-4759-BE3F-A98484DEE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41988" name="Picture 2" descr="scottishflag">
            <a:extLst>
              <a:ext uri="{FF2B5EF4-FFF2-40B4-BE49-F238E27FC236}">
                <a16:creationId xmlns:a16="http://schemas.microsoft.com/office/drawing/2014/main" id="{2CF12A7F-F612-47A6-B259-B35234E38BD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3" descr="Office Objects 0572">
            <a:extLst>
              <a:ext uri="{FF2B5EF4-FFF2-40B4-BE49-F238E27FC236}">
                <a16:creationId xmlns:a16="http://schemas.microsoft.com/office/drawing/2014/main" id="{1F1C608E-7F68-4A72-A9B5-BA7183661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4" descr="scottishflag">
            <a:extLst>
              <a:ext uri="{FF2B5EF4-FFF2-40B4-BE49-F238E27FC236}">
                <a16:creationId xmlns:a16="http://schemas.microsoft.com/office/drawing/2014/main" id="{433EEA3C-60A5-4E00-988D-DE40B2A7911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Text Box 5">
            <a:extLst>
              <a:ext uri="{FF2B5EF4-FFF2-40B4-BE49-F238E27FC236}">
                <a16:creationId xmlns:a16="http://schemas.microsoft.com/office/drawing/2014/main" id="{EF88A3AB-18F4-4D79-B3ED-D8035454AD5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1992" name="Text Box 6">
            <a:extLst>
              <a:ext uri="{FF2B5EF4-FFF2-40B4-BE49-F238E27FC236}">
                <a16:creationId xmlns:a16="http://schemas.microsoft.com/office/drawing/2014/main" id="{F4ECC30E-C06E-44D4-9F04-E93DC70E7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0919A192-93B4-4857-9141-1F64B92F0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Cosine</a:t>
            </a:r>
          </a:p>
        </p:txBody>
      </p:sp>
      <p:sp>
        <p:nvSpPr>
          <p:cNvPr id="41994" name="TextBox 19">
            <a:extLst>
              <a:ext uri="{FF2B5EF4-FFF2-40B4-BE49-F238E27FC236}">
                <a16:creationId xmlns:a16="http://schemas.microsoft.com/office/drawing/2014/main" id="{F25D9052-B36B-4737-9278-F6DB8605C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3178175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41995" name="TextBox 20">
            <a:extLst>
              <a:ext uri="{FF2B5EF4-FFF2-40B4-BE49-F238E27FC236}">
                <a16:creationId xmlns:a16="http://schemas.microsoft.com/office/drawing/2014/main" id="{0D39EBE2-E69A-42A0-9C25-8CC2F1E1E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7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41996" name="TextBox 21">
            <a:extLst>
              <a:ext uri="{FF2B5EF4-FFF2-40B4-BE49-F238E27FC236}">
                <a16:creationId xmlns:a16="http://schemas.microsoft.com/office/drawing/2014/main" id="{BBFC095B-E9E5-4510-81F2-4624D821F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1785938"/>
            <a:ext cx="37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41997" name="TextBox 22">
            <a:extLst>
              <a:ext uri="{FF2B5EF4-FFF2-40B4-BE49-F238E27FC236}">
                <a16:creationId xmlns:a16="http://schemas.microsoft.com/office/drawing/2014/main" id="{7EB77005-358C-4DAF-8AE5-A61048AA1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6002338"/>
            <a:ext cx="501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-3</a:t>
            </a:r>
          </a:p>
        </p:txBody>
      </p:sp>
      <p:sp>
        <p:nvSpPr>
          <p:cNvPr id="41998" name="TextBox 23">
            <a:extLst>
              <a:ext uri="{FF2B5EF4-FFF2-40B4-BE49-F238E27FC236}">
                <a16:creationId xmlns:a16="http://schemas.microsoft.com/office/drawing/2014/main" id="{23BEF546-4718-4D17-953F-C75721C92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50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-2</a:t>
            </a:r>
          </a:p>
        </p:txBody>
      </p:sp>
      <p:sp>
        <p:nvSpPr>
          <p:cNvPr id="41999" name="TextBox 24">
            <a:extLst>
              <a:ext uri="{FF2B5EF4-FFF2-40B4-BE49-F238E27FC236}">
                <a16:creationId xmlns:a16="http://schemas.microsoft.com/office/drawing/2014/main" id="{E19107F6-AFC7-4048-997E-B82BDE008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608513"/>
            <a:ext cx="45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-1</a:t>
            </a:r>
          </a:p>
        </p:txBody>
      </p:sp>
      <p:sp>
        <p:nvSpPr>
          <p:cNvPr id="42000" name="TextBox 25">
            <a:extLst>
              <a:ext uri="{FF2B5EF4-FFF2-40B4-BE49-F238E27FC236}">
                <a16:creationId xmlns:a16="http://schemas.microsoft.com/office/drawing/2014/main" id="{B278633A-539C-449B-A8F0-3A13CC309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42001" name="TextBox 26">
            <a:extLst>
              <a:ext uri="{FF2B5EF4-FFF2-40B4-BE49-F238E27FC236}">
                <a16:creationId xmlns:a16="http://schemas.microsoft.com/office/drawing/2014/main" id="{1C00051A-3BC0-4822-B3FD-F1CA5A361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42002" name="TextBox 27">
            <a:extLst>
              <a:ext uri="{FF2B5EF4-FFF2-40B4-BE49-F238E27FC236}">
                <a16:creationId xmlns:a16="http://schemas.microsoft.com/office/drawing/2014/main" id="{5958C1F0-21D4-404C-9062-6EC6FAB41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42003" name="TextBox 28">
            <a:extLst>
              <a:ext uri="{FF2B5EF4-FFF2-40B4-BE49-F238E27FC236}">
                <a16:creationId xmlns:a16="http://schemas.microsoft.com/office/drawing/2014/main" id="{2BAD137D-5DFE-4962-9BC6-8B204C27D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813740C-7F22-402E-8236-05BD3062ECB9}"/>
              </a:ext>
            </a:extLst>
          </p:cNvPr>
          <p:cNvCxnSpPr/>
          <p:nvPr/>
        </p:nvCxnSpPr>
        <p:spPr>
          <a:xfrm rot="5400000">
            <a:off x="3688556" y="4117182"/>
            <a:ext cx="276225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BA190B8-EAB4-4A01-8CC2-63053D00E4A1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7F2F3F3-AE4D-40C1-A30E-260DEC7A21EE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56C45A1-E613-4A28-B096-F45C05379942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08" name="TextBox 29">
            <a:extLst>
              <a:ext uri="{FF2B5EF4-FFF2-40B4-BE49-F238E27FC236}">
                <a16:creationId xmlns:a16="http://schemas.microsoft.com/office/drawing/2014/main" id="{E5E8C055-F368-4EEC-89CF-0033CD924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44" name="Cloud 43">
            <a:extLst>
              <a:ext uri="{FF2B5EF4-FFF2-40B4-BE49-F238E27FC236}">
                <a16:creationId xmlns:a16="http://schemas.microsoft.com/office/drawing/2014/main" id="{FEEA9FEB-9690-4112-AFB4-AFAB00973583}"/>
              </a:ext>
            </a:extLst>
          </p:cNvPr>
          <p:cNvSpPr/>
          <p:nvPr/>
        </p:nvSpPr>
        <p:spPr>
          <a:xfrm>
            <a:off x="4064000" y="203200"/>
            <a:ext cx="2932113" cy="2497138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chemeClr val="tx1"/>
                </a:solidFill>
              </a:rPr>
              <a:t>y = </a:t>
            </a:r>
            <a:r>
              <a:rPr lang="en-GB" sz="2000" dirty="0" err="1">
                <a:solidFill>
                  <a:schemeClr val="tx1"/>
                </a:solidFill>
              </a:rPr>
              <a:t>cosx</a:t>
            </a:r>
            <a:r>
              <a:rPr lang="en-GB" sz="2000" baseline="30000" dirty="0" err="1">
                <a:solidFill>
                  <a:schemeClr val="tx1"/>
                </a:solidFill>
              </a:rPr>
              <a:t>o</a:t>
            </a:r>
            <a:endParaRPr lang="en-GB" sz="200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00"/>
                </a:solidFill>
              </a:rPr>
              <a:t>y = cos2x</a:t>
            </a:r>
            <a:r>
              <a:rPr lang="en-GB" sz="2000" baseline="30000" dirty="0">
                <a:solidFill>
                  <a:srgbClr val="00FF00"/>
                </a:solidFill>
              </a:rPr>
              <a:t>o</a:t>
            </a: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FF0066"/>
                </a:solidFill>
              </a:rPr>
              <a:t>y = cos3x</a:t>
            </a:r>
            <a:r>
              <a:rPr lang="en-GB" sz="2000" baseline="30000" dirty="0">
                <a:solidFill>
                  <a:srgbClr val="FF0066"/>
                </a:solidFill>
              </a:rPr>
              <a:t>o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FF4C83-2C37-4318-8DAB-E505993943A5}"/>
              </a:ext>
            </a:extLst>
          </p:cNvPr>
          <p:cNvCxnSpPr/>
          <p:nvPr/>
        </p:nvCxnSpPr>
        <p:spPr>
          <a:xfrm flipV="1">
            <a:off x="2379663" y="4122738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11" name="AutoShape 12">
            <a:extLst>
              <a:ext uri="{FF2B5EF4-FFF2-40B4-BE49-F238E27FC236}">
                <a16:creationId xmlns:a16="http://schemas.microsoft.com/office/drawing/2014/main" id="{BDAC2359-DDAC-426F-8FC5-CDB8DDB0A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90863" cy="2074863"/>
          </a:xfrm>
          <a:prstGeom prst="cloudCallout">
            <a:avLst>
              <a:gd name="adj1" fmla="val 8838"/>
              <a:gd name="adj2" fmla="val 84616"/>
            </a:avLst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80808"/>
                </a:solidFill>
              </a:rPr>
              <a:t>What effect does the number at the front have on the graphs ?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11C5E7F2-5D10-46E6-A096-574B6266143E}"/>
              </a:ext>
            </a:extLst>
          </p:cNvPr>
          <p:cNvSpPr/>
          <p:nvPr/>
        </p:nvSpPr>
        <p:spPr>
          <a:xfrm>
            <a:off x="2395538" y="3381375"/>
            <a:ext cx="1871662" cy="1481138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9A3CB224-8439-41E5-942C-0E15AFE22DEC}"/>
              </a:ext>
            </a:extLst>
          </p:cNvPr>
          <p:cNvSpPr/>
          <p:nvPr/>
        </p:nvSpPr>
        <p:spPr>
          <a:xfrm>
            <a:off x="2344738" y="3367088"/>
            <a:ext cx="2952750" cy="1481137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772C614D-2790-4CD4-986E-DAF4CF71DF9D}"/>
              </a:ext>
            </a:extLst>
          </p:cNvPr>
          <p:cNvSpPr/>
          <p:nvPr/>
        </p:nvSpPr>
        <p:spPr>
          <a:xfrm>
            <a:off x="5287963" y="3357563"/>
            <a:ext cx="2903537" cy="1444625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08B1E7FC-4CBB-47E4-B093-5B8C075EC936}"/>
              </a:ext>
            </a:extLst>
          </p:cNvPr>
          <p:cNvSpPr/>
          <p:nvPr/>
        </p:nvSpPr>
        <p:spPr>
          <a:xfrm>
            <a:off x="4257675" y="3376613"/>
            <a:ext cx="1893888" cy="1481137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379D8A0D-FF3E-40B7-A63A-CDDC342406E5}"/>
              </a:ext>
            </a:extLst>
          </p:cNvPr>
          <p:cNvSpPr/>
          <p:nvPr/>
        </p:nvSpPr>
        <p:spPr>
          <a:xfrm>
            <a:off x="6143625" y="3367088"/>
            <a:ext cx="2032000" cy="1481137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5BE0C55-32FA-4B4F-A50A-1B134C391BC7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95F99C5A-9CB6-4E65-BEB6-BDDDDBC9A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43011" name="Picture 2" descr="scottishflag">
            <a:extLst>
              <a:ext uri="{FF2B5EF4-FFF2-40B4-BE49-F238E27FC236}">
                <a16:creationId xmlns:a16="http://schemas.microsoft.com/office/drawing/2014/main" id="{8CA829BB-2609-4365-85A4-D6DF0B7F289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3" descr="Office Objects 0572">
            <a:extLst>
              <a:ext uri="{FF2B5EF4-FFF2-40B4-BE49-F238E27FC236}">
                <a16:creationId xmlns:a16="http://schemas.microsoft.com/office/drawing/2014/main" id="{00D34CFD-745F-4119-9887-4120BA76E5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4" descr="scottishflag">
            <a:extLst>
              <a:ext uri="{FF2B5EF4-FFF2-40B4-BE49-F238E27FC236}">
                <a16:creationId xmlns:a16="http://schemas.microsoft.com/office/drawing/2014/main" id="{199FF668-DAF7-4BDF-8F90-4388354AF7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4" name="Text Box 5">
            <a:extLst>
              <a:ext uri="{FF2B5EF4-FFF2-40B4-BE49-F238E27FC236}">
                <a16:creationId xmlns:a16="http://schemas.microsoft.com/office/drawing/2014/main" id="{C6CD1D86-836D-4A5F-BC05-885D2FCCCFD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3015" name="Text Box 6">
            <a:extLst>
              <a:ext uri="{FF2B5EF4-FFF2-40B4-BE49-F238E27FC236}">
                <a16:creationId xmlns:a16="http://schemas.microsoft.com/office/drawing/2014/main" id="{8347E0C6-E4A7-4F94-AB5D-D8601F9A1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34151" name="Rectangle 7">
            <a:extLst>
              <a:ext uri="{FF2B5EF4-FFF2-40B4-BE49-F238E27FC236}">
                <a16:creationId xmlns:a16="http://schemas.microsoft.com/office/drawing/2014/main" id="{A7C93206-4A32-4CC9-8C9E-89D2534A1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4889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Trigonometry Graphs </a:t>
            </a:r>
          </a:p>
        </p:txBody>
      </p:sp>
      <p:sp>
        <p:nvSpPr>
          <p:cNvPr id="43017" name="Text Box 8">
            <a:extLst>
              <a:ext uri="{FF2B5EF4-FFF2-40B4-BE49-F238E27FC236}">
                <a16:creationId xmlns:a16="http://schemas.microsoft.com/office/drawing/2014/main" id="{66F4D13E-FEB5-4C37-9708-B2A0A2B6D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613" y="2011363"/>
            <a:ext cx="3357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/>
              <a:t>y = </a:t>
            </a:r>
            <a:r>
              <a:rPr lang="en-GB" altLang="en-US" sz="4000">
                <a:solidFill>
                  <a:srgbClr val="FFFF00"/>
                </a:solidFill>
              </a:rPr>
              <a:t>a</a:t>
            </a:r>
            <a:r>
              <a:rPr lang="en-GB" altLang="en-US" sz="4000"/>
              <a:t> cos (</a:t>
            </a:r>
            <a:r>
              <a:rPr lang="en-GB" altLang="en-US" sz="4000">
                <a:solidFill>
                  <a:srgbClr val="00FFFF"/>
                </a:solidFill>
              </a:rPr>
              <a:t>b</a:t>
            </a:r>
            <a:r>
              <a:rPr lang="en-GB" altLang="en-US" sz="4000"/>
              <a:t>x)</a:t>
            </a:r>
          </a:p>
        </p:txBody>
      </p:sp>
      <p:sp>
        <p:nvSpPr>
          <p:cNvPr id="134153" name="Line 9">
            <a:extLst>
              <a:ext uri="{FF2B5EF4-FFF2-40B4-BE49-F238E27FC236}">
                <a16:creationId xmlns:a16="http://schemas.microsoft.com/office/drawing/2014/main" id="{7B7C1BCC-B7E9-4FD0-8D2A-32B45CEFE3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14738" y="2613025"/>
            <a:ext cx="739775" cy="17129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4" name="Text Box 10">
            <a:extLst>
              <a:ext uri="{FF2B5EF4-FFF2-40B4-BE49-F238E27FC236}">
                <a16:creationId xmlns:a16="http://schemas.microsoft.com/office/drawing/2014/main" id="{2AC6CFBD-2339-4FA8-8BE0-40D184FEF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713" y="4395788"/>
            <a:ext cx="7138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&gt; 1 stretches graph in the y-axis direction </a:t>
            </a:r>
          </a:p>
        </p:txBody>
      </p:sp>
      <p:sp>
        <p:nvSpPr>
          <p:cNvPr id="134155" name="Text Box 11">
            <a:extLst>
              <a:ext uri="{FF2B5EF4-FFF2-40B4-BE49-F238E27FC236}">
                <a16:creationId xmlns:a16="http://schemas.microsoft.com/office/drawing/2014/main" id="{CAD71956-FFD2-44D7-B1AD-50AE0FCD7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713" y="4945063"/>
            <a:ext cx="80565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0 &lt;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&lt; 1 compresses graph in the y - axis direction </a:t>
            </a:r>
          </a:p>
        </p:txBody>
      </p:sp>
      <p:sp>
        <p:nvSpPr>
          <p:cNvPr id="134157" name="Text Box 13">
            <a:extLst>
              <a:ext uri="{FF2B5EF4-FFF2-40B4-BE49-F238E27FC236}">
                <a16:creationId xmlns:a16="http://schemas.microsoft.com/office/drawing/2014/main" id="{DC3E193C-BC52-41CE-BAF8-C83979FDF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713" y="5494338"/>
            <a:ext cx="6346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  negative flips graph in the x – axis.</a:t>
            </a:r>
          </a:p>
        </p:txBody>
      </p:sp>
      <p:sp>
        <p:nvSpPr>
          <p:cNvPr id="134158" name="Line 14">
            <a:extLst>
              <a:ext uri="{FF2B5EF4-FFF2-40B4-BE49-F238E27FC236}">
                <a16:creationId xmlns:a16="http://schemas.microsoft.com/office/drawing/2014/main" id="{A0431D98-E5BF-4A34-98AA-E077F94B5FC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18188" y="2598738"/>
            <a:ext cx="973137" cy="973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9" name="Text Box 15">
            <a:extLst>
              <a:ext uri="{FF2B5EF4-FFF2-40B4-BE49-F238E27FC236}">
                <a16:creationId xmlns:a16="http://schemas.microsoft.com/office/drawing/2014/main" id="{ADEE9EE1-F403-415F-B837-2DF3F7D75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0650" y="2843213"/>
            <a:ext cx="25701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FFFF"/>
                </a:solidFill>
              </a:rPr>
              <a:t>How many times </a:t>
            </a:r>
          </a:p>
          <a:p>
            <a:pPr algn="ctr" eaLnBrk="1" hangingPunct="1"/>
            <a:r>
              <a:rPr lang="en-GB" altLang="en-US">
                <a:solidFill>
                  <a:srgbClr val="00FFFF"/>
                </a:solidFill>
              </a:rPr>
              <a:t>it repeats</a:t>
            </a:r>
          </a:p>
          <a:p>
            <a:pPr algn="ctr" eaLnBrk="1" hangingPunct="1"/>
            <a:r>
              <a:rPr lang="en-GB" altLang="en-US">
                <a:solidFill>
                  <a:srgbClr val="00FFFF"/>
                </a:solidFill>
              </a:rPr>
              <a:t>itself in 360</a:t>
            </a:r>
            <a:r>
              <a:rPr lang="en-GB" altLang="en-US" baseline="30000">
                <a:solidFill>
                  <a:srgbClr val="00FFFF"/>
                </a:solidFill>
              </a:rPr>
              <a:t>o</a:t>
            </a:r>
            <a:endParaRPr lang="en-GB" altLang="en-US">
              <a:solidFill>
                <a:srgbClr val="00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4" grpId="0"/>
      <p:bldP spid="134155" grpId="0"/>
      <p:bldP spid="134157" grpId="0"/>
      <p:bldP spid="13415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8BE07CBA-36C4-4977-BFFC-13E079C7D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44035" name="Picture 2" descr="scottishflag">
            <a:extLst>
              <a:ext uri="{FF2B5EF4-FFF2-40B4-BE49-F238E27FC236}">
                <a16:creationId xmlns:a16="http://schemas.microsoft.com/office/drawing/2014/main" id="{5A216BBD-501E-4284-84F4-80AC3DFC7E8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3" descr="Office Objects 0572">
            <a:extLst>
              <a:ext uri="{FF2B5EF4-FFF2-40B4-BE49-F238E27FC236}">
                <a16:creationId xmlns:a16="http://schemas.microsoft.com/office/drawing/2014/main" id="{F831DEFD-2DAB-43AD-A60C-61103DB41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4" descr="scottishflag">
            <a:extLst>
              <a:ext uri="{FF2B5EF4-FFF2-40B4-BE49-F238E27FC236}">
                <a16:creationId xmlns:a16="http://schemas.microsoft.com/office/drawing/2014/main" id="{A60EE19E-F03F-4388-A9C2-6361E727D34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8" name="Text Box 5">
            <a:extLst>
              <a:ext uri="{FF2B5EF4-FFF2-40B4-BE49-F238E27FC236}">
                <a16:creationId xmlns:a16="http://schemas.microsoft.com/office/drawing/2014/main" id="{26279DBE-164A-4B77-B3AD-EFB1D35B653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4039" name="Text Box 6">
            <a:extLst>
              <a:ext uri="{FF2B5EF4-FFF2-40B4-BE49-F238E27FC236}">
                <a16:creationId xmlns:a16="http://schemas.microsoft.com/office/drawing/2014/main" id="{8BA1D58B-321C-4793-8ED3-47CCD5D5F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34151" name="Rectangle 7">
            <a:extLst>
              <a:ext uri="{FF2B5EF4-FFF2-40B4-BE49-F238E27FC236}">
                <a16:creationId xmlns:a16="http://schemas.microsoft.com/office/drawing/2014/main" id="{68055A93-A113-4303-B224-7FEED6684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4889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Trigonometry Graphs </a:t>
            </a:r>
          </a:p>
        </p:txBody>
      </p:sp>
      <p:sp>
        <p:nvSpPr>
          <p:cNvPr id="44041" name="Text Box 8">
            <a:extLst>
              <a:ext uri="{FF2B5EF4-FFF2-40B4-BE49-F238E27FC236}">
                <a16:creationId xmlns:a16="http://schemas.microsoft.com/office/drawing/2014/main" id="{19BBD88B-12E1-490D-8802-75F98136F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613" y="2011363"/>
            <a:ext cx="33496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/>
              <a:t>y = </a:t>
            </a:r>
            <a:r>
              <a:rPr lang="en-GB" altLang="en-US" sz="4000">
                <a:solidFill>
                  <a:srgbClr val="FFFF00"/>
                </a:solidFill>
              </a:rPr>
              <a:t>a</a:t>
            </a:r>
            <a:r>
              <a:rPr lang="en-GB" altLang="en-US" sz="4000"/>
              <a:t> tan (</a:t>
            </a:r>
            <a:r>
              <a:rPr lang="en-GB" altLang="en-US" sz="4000">
                <a:solidFill>
                  <a:srgbClr val="00FFFF"/>
                </a:solidFill>
              </a:rPr>
              <a:t>b</a:t>
            </a:r>
            <a:r>
              <a:rPr lang="en-GB" altLang="en-US" sz="4000"/>
              <a:t>x)</a:t>
            </a:r>
          </a:p>
        </p:txBody>
      </p:sp>
      <p:sp>
        <p:nvSpPr>
          <p:cNvPr id="134153" name="Line 9">
            <a:extLst>
              <a:ext uri="{FF2B5EF4-FFF2-40B4-BE49-F238E27FC236}">
                <a16:creationId xmlns:a16="http://schemas.microsoft.com/office/drawing/2014/main" id="{C884127C-727B-41A9-8B80-32317D037C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14738" y="2613025"/>
            <a:ext cx="739775" cy="17129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4" name="Text Box 10">
            <a:extLst>
              <a:ext uri="{FF2B5EF4-FFF2-40B4-BE49-F238E27FC236}">
                <a16:creationId xmlns:a16="http://schemas.microsoft.com/office/drawing/2014/main" id="{FE12BC36-AF36-44A0-A0F0-4CF0FA384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675" y="4395788"/>
            <a:ext cx="7138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&gt; 1 stretches graph in the y-axis direction </a:t>
            </a:r>
          </a:p>
        </p:txBody>
      </p:sp>
      <p:sp>
        <p:nvSpPr>
          <p:cNvPr id="134155" name="Text Box 11">
            <a:extLst>
              <a:ext uri="{FF2B5EF4-FFF2-40B4-BE49-F238E27FC236}">
                <a16:creationId xmlns:a16="http://schemas.microsoft.com/office/drawing/2014/main" id="{E57D1F3D-89DE-45A2-A5FD-39CD4AC0F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675" y="4945063"/>
            <a:ext cx="8058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0 &lt;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&lt; 1 compresses graph in the y - axis direction </a:t>
            </a:r>
          </a:p>
        </p:txBody>
      </p:sp>
      <p:sp>
        <p:nvSpPr>
          <p:cNvPr id="134157" name="Text Box 13">
            <a:extLst>
              <a:ext uri="{FF2B5EF4-FFF2-40B4-BE49-F238E27FC236}">
                <a16:creationId xmlns:a16="http://schemas.microsoft.com/office/drawing/2014/main" id="{CD6F5974-36AD-41A3-99F1-77A0905B4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675" y="5494338"/>
            <a:ext cx="6346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  negative flips graph in the x – axis.</a:t>
            </a:r>
          </a:p>
        </p:txBody>
      </p:sp>
      <p:sp>
        <p:nvSpPr>
          <p:cNvPr id="134158" name="Line 14">
            <a:extLst>
              <a:ext uri="{FF2B5EF4-FFF2-40B4-BE49-F238E27FC236}">
                <a16:creationId xmlns:a16="http://schemas.microsoft.com/office/drawing/2014/main" id="{047D2E65-A307-4284-8BDC-681B8F78874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18188" y="2598738"/>
            <a:ext cx="973137" cy="9731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9" name="Text Box 15">
            <a:extLst>
              <a:ext uri="{FF2B5EF4-FFF2-40B4-BE49-F238E27FC236}">
                <a16:creationId xmlns:a16="http://schemas.microsoft.com/office/drawing/2014/main" id="{603FFBC8-3087-44F4-8AF5-2A2471BD7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1763" y="2843213"/>
            <a:ext cx="2571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FFFF"/>
                </a:solidFill>
              </a:rPr>
              <a:t>How many times </a:t>
            </a:r>
          </a:p>
          <a:p>
            <a:pPr algn="ctr" eaLnBrk="1" hangingPunct="1"/>
            <a:r>
              <a:rPr lang="en-GB" altLang="en-US">
                <a:solidFill>
                  <a:srgbClr val="00FFFF"/>
                </a:solidFill>
              </a:rPr>
              <a:t>it repeats</a:t>
            </a:r>
          </a:p>
          <a:p>
            <a:pPr algn="ctr" eaLnBrk="1" hangingPunct="1"/>
            <a:r>
              <a:rPr lang="en-GB" altLang="en-US">
                <a:solidFill>
                  <a:srgbClr val="00FFFF"/>
                </a:solidFill>
              </a:rPr>
              <a:t>itself in 180</a:t>
            </a:r>
            <a:r>
              <a:rPr lang="en-GB" altLang="en-US" baseline="30000">
                <a:solidFill>
                  <a:srgbClr val="00FFFF"/>
                </a:solidFill>
              </a:rPr>
              <a:t>o</a:t>
            </a:r>
            <a:endParaRPr lang="en-GB" altLang="en-US">
              <a:solidFill>
                <a:srgbClr val="00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4" grpId="0"/>
      <p:bldP spid="134155" grpId="0"/>
      <p:bldP spid="134157" grpId="0"/>
      <p:bldP spid="13415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3" descr="Office Objects 0572">
            <a:extLst>
              <a:ext uri="{FF2B5EF4-FFF2-40B4-BE49-F238E27FC236}">
                <a16:creationId xmlns:a16="http://schemas.microsoft.com/office/drawing/2014/main" id="{BCB19FB8-C6EC-4B8A-9557-7092603FA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Cloud 43">
            <a:extLst>
              <a:ext uri="{FF2B5EF4-FFF2-40B4-BE49-F238E27FC236}">
                <a16:creationId xmlns:a16="http://schemas.microsoft.com/office/drawing/2014/main" id="{343BD63B-3228-4432-9B5D-69B605873292}"/>
              </a:ext>
            </a:extLst>
          </p:cNvPr>
          <p:cNvSpPr/>
          <p:nvPr/>
        </p:nvSpPr>
        <p:spPr>
          <a:xfrm>
            <a:off x="6049963" y="0"/>
            <a:ext cx="3094037" cy="2392363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FF0000"/>
                </a:solidFill>
              </a:rPr>
              <a:t>y = 0.5sin2x</a:t>
            </a:r>
            <a:r>
              <a:rPr lang="en-GB" sz="2000" baseline="30000" dirty="0">
                <a:solidFill>
                  <a:srgbClr val="FF0000"/>
                </a:solidFill>
              </a:rPr>
              <a:t>o</a:t>
            </a:r>
            <a:endParaRPr lang="en-GB" sz="2000" dirty="0">
              <a:solidFill>
                <a:srgbClr val="FF0000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00"/>
                </a:solidFill>
              </a:rPr>
              <a:t>y = 2sin4x</a:t>
            </a:r>
            <a:r>
              <a:rPr lang="en-GB" sz="2000" baseline="30000" dirty="0">
                <a:solidFill>
                  <a:srgbClr val="00FF00"/>
                </a:solidFill>
              </a:rPr>
              <a:t>o</a:t>
            </a:r>
            <a:endParaRPr lang="en-GB" sz="2000" baseline="30000" dirty="0">
              <a:solidFill>
                <a:srgbClr val="FF0066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0FFFF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FF"/>
                </a:solidFill>
              </a:rPr>
              <a:t>y = -3sin0.5x</a:t>
            </a:r>
            <a:r>
              <a:rPr lang="en-GB" sz="2000" baseline="30000" dirty="0">
                <a:solidFill>
                  <a:srgbClr val="00FFFF"/>
                </a:solidFill>
              </a:rPr>
              <a:t>o</a:t>
            </a:r>
            <a:endParaRPr lang="en-GB" sz="2000" dirty="0">
              <a:solidFill>
                <a:srgbClr val="00FFFF"/>
              </a:solidFill>
            </a:endParaRPr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9B2EEA1-1460-4B8E-ACD9-C0AA1AD99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45061" name="Picture 2" descr="scottishflag">
            <a:extLst>
              <a:ext uri="{FF2B5EF4-FFF2-40B4-BE49-F238E27FC236}">
                <a16:creationId xmlns:a16="http://schemas.microsoft.com/office/drawing/2014/main" id="{AF68C42A-0475-4139-8326-91856D3879C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4" descr="scottishflag">
            <a:extLst>
              <a:ext uri="{FF2B5EF4-FFF2-40B4-BE49-F238E27FC236}">
                <a16:creationId xmlns:a16="http://schemas.microsoft.com/office/drawing/2014/main" id="{F8F2D752-8726-4A1C-A90E-CBDB86298AD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3" name="Text Box 5">
            <a:extLst>
              <a:ext uri="{FF2B5EF4-FFF2-40B4-BE49-F238E27FC236}">
                <a16:creationId xmlns:a16="http://schemas.microsoft.com/office/drawing/2014/main" id="{EB5B180A-8466-4AFF-ABFE-B17E4D0D9EE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5064" name="Text Box 6">
            <a:extLst>
              <a:ext uri="{FF2B5EF4-FFF2-40B4-BE49-F238E27FC236}">
                <a16:creationId xmlns:a16="http://schemas.microsoft.com/office/drawing/2014/main" id="{C41E600C-22EE-4B9D-83EA-AA56C119A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BCE3705B-FF7F-429F-8D8C-18C853E2C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Trig Graph </a:t>
            </a:r>
          </a:p>
        </p:txBody>
      </p:sp>
      <p:sp>
        <p:nvSpPr>
          <p:cNvPr id="45066" name="TextBox 19">
            <a:extLst>
              <a:ext uri="{FF2B5EF4-FFF2-40B4-BE49-F238E27FC236}">
                <a16:creationId xmlns:a16="http://schemas.microsoft.com/office/drawing/2014/main" id="{4FFC857C-5893-4A88-8C62-A1CFBBE43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3178175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45067" name="TextBox 20">
            <a:extLst>
              <a:ext uri="{FF2B5EF4-FFF2-40B4-BE49-F238E27FC236}">
                <a16:creationId xmlns:a16="http://schemas.microsoft.com/office/drawing/2014/main" id="{08CF9320-6380-4157-A24C-8FE055374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7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45068" name="TextBox 21">
            <a:extLst>
              <a:ext uri="{FF2B5EF4-FFF2-40B4-BE49-F238E27FC236}">
                <a16:creationId xmlns:a16="http://schemas.microsoft.com/office/drawing/2014/main" id="{1A734861-7C30-4F36-B0A4-CB461D463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1785938"/>
            <a:ext cx="37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45069" name="TextBox 22">
            <a:extLst>
              <a:ext uri="{FF2B5EF4-FFF2-40B4-BE49-F238E27FC236}">
                <a16:creationId xmlns:a16="http://schemas.microsoft.com/office/drawing/2014/main" id="{9ED6CB30-A089-48BB-BF49-3F846CBD9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6002338"/>
            <a:ext cx="501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-3</a:t>
            </a:r>
          </a:p>
        </p:txBody>
      </p:sp>
      <p:sp>
        <p:nvSpPr>
          <p:cNvPr id="45070" name="TextBox 23">
            <a:extLst>
              <a:ext uri="{FF2B5EF4-FFF2-40B4-BE49-F238E27FC236}">
                <a16:creationId xmlns:a16="http://schemas.microsoft.com/office/drawing/2014/main" id="{B8A292FD-FD19-4FE7-96F4-AC88827EE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50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-2</a:t>
            </a:r>
          </a:p>
        </p:txBody>
      </p:sp>
      <p:sp>
        <p:nvSpPr>
          <p:cNvPr id="45071" name="TextBox 24">
            <a:extLst>
              <a:ext uri="{FF2B5EF4-FFF2-40B4-BE49-F238E27FC236}">
                <a16:creationId xmlns:a16="http://schemas.microsoft.com/office/drawing/2014/main" id="{24D0C777-F194-44E8-A80D-243C12792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608513"/>
            <a:ext cx="45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-1</a:t>
            </a:r>
          </a:p>
        </p:txBody>
      </p:sp>
      <p:sp>
        <p:nvSpPr>
          <p:cNvPr id="45072" name="TextBox 25">
            <a:extLst>
              <a:ext uri="{FF2B5EF4-FFF2-40B4-BE49-F238E27FC236}">
                <a16:creationId xmlns:a16="http://schemas.microsoft.com/office/drawing/2014/main" id="{8A5BC18A-0FAE-41D3-88AE-9F8A31AB9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45073" name="TextBox 26">
            <a:extLst>
              <a:ext uri="{FF2B5EF4-FFF2-40B4-BE49-F238E27FC236}">
                <a16:creationId xmlns:a16="http://schemas.microsoft.com/office/drawing/2014/main" id="{6C92F09E-A4B5-45BD-8F0B-BC547C033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45074" name="TextBox 27">
            <a:extLst>
              <a:ext uri="{FF2B5EF4-FFF2-40B4-BE49-F238E27FC236}">
                <a16:creationId xmlns:a16="http://schemas.microsoft.com/office/drawing/2014/main" id="{8EF6891F-F66B-4378-B88A-648FF194B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45075" name="TextBox 28">
            <a:extLst>
              <a:ext uri="{FF2B5EF4-FFF2-40B4-BE49-F238E27FC236}">
                <a16:creationId xmlns:a16="http://schemas.microsoft.com/office/drawing/2014/main" id="{7BDCD9B3-0BF0-48B5-94ED-DAA1A8BC8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53BBEF2-38E8-4733-BBD3-F4AC1E8F7CFD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E3F6061-1D6E-484A-97E7-9BE8EBAA4F58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16D0755-505A-481B-90D9-949854BDA019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 39">
            <a:extLst>
              <a:ext uri="{FF2B5EF4-FFF2-40B4-BE49-F238E27FC236}">
                <a16:creationId xmlns:a16="http://schemas.microsoft.com/office/drawing/2014/main" id="{F6A7FFC1-AC89-4140-999F-E5506163F337}"/>
              </a:ext>
            </a:extLst>
          </p:cNvPr>
          <p:cNvSpPr/>
          <p:nvPr/>
        </p:nvSpPr>
        <p:spPr>
          <a:xfrm>
            <a:off x="2387600" y="3749675"/>
            <a:ext cx="2909888" cy="776288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9E8204AF-9A1C-4917-B3F9-E2011586FAC7}"/>
              </a:ext>
            </a:extLst>
          </p:cNvPr>
          <p:cNvSpPr/>
          <p:nvPr/>
        </p:nvSpPr>
        <p:spPr>
          <a:xfrm>
            <a:off x="2409825" y="2713038"/>
            <a:ext cx="1422400" cy="284956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5081" name="TextBox 29">
            <a:extLst>
              <a:ext uri="{FF2B5EF4-FFF2-40B4-BE49-F238E27FC236}">
                <a16:creationId xmlns:a16="http://schemas.microsoft.com/office/drawing/2014/main" id="{378CB0AE-E359-40A1-9283-569799159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13321" name="AutoShape 12">
            <a:extLst>
              <a:ext uri="{FF2B5EF4-FFF2-40B4-BE49-F238E27FC236}">
                <a16:creationId xmlns:a16="http://schemas.microsoft.com/office/drawing/2014/main" id="{A67B12E3-D5B2-45A7-816B-341C79B33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90863" cy="1554163"/>
          </a:xfrm>
          <a:prstGeom prst="cloudCallout">
            <a:avLst>
              <a:gd name="adj1" fmla="val 8838"/>
              <a:gd name="adj2" fmla="val 84616"/>
            </a:avLst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80808"/>
                </a:solidFill>
              </a:rPr>
              <a:t>Write down equations for graphs shown ?</a:t>
            </a: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6D72825F-6549-4D19-B39D-E4676FC5B329}"/>
              </a:ext>
            </a:extLst>
          </p:cNvPr>
          <p:cNvSpPr/>
          <p:nvPr/>
        </p:nvSpPr>
        <p:spPr>
          <a:xfrm>
            <a:off x="5311775" y="3763963"/>
            <a:ext cx="2909888" cy="74771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26A6A26B-2140-4A20-BDB0-4A246CA2E52B}"/>
              </a:ext>
            </a:extLst>
          </p:cNvPr>
          <p:cNvSpPr/>
          <p:nvPr/>
        </p:nvSpPr>
        <p:spPr>
          <a:xfrm>
            <a:off x="3810000" y="2727325"/>
            <a:ext cx="1465263" cy="2835275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66B26D3E-1958-4A2C-B72D-858E39B4635D}"/>
              </a:ext>
            </a:extLst>
          </p:cNvPr>
          <p:cNvSpPr/>
          <p:nvPr/>
        </p:nvSpPr>
        <p:spPr>
          <a:xfrm>
            <a:off x="5275263" y="2713038"/>
            <a:ext cx="1422400" cy="284956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055E49F4-1F3E-4C2F-BD97-0BA1261F7516}"/>
              </a:ext>
            </a:extLst>
          </p:cNvPr>
          <p:cNvSpPr/>
          <p:nvPr/>
        </p:nvSpPr>
        <p:spPr>
          <a:xfrm>
            <a:off x="6704013" y="2713038"/>
            <a:ext cx="1509712" cy="284956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6" name="Freeform 45">
            <a:extLst>
              <a:ext uri="{FF2B5EF4-FFF2-40B4-BE49-F238E27FC236}">
                <a16:creationId xmlns:a16="http://schemas.microsoft.com/office/drawing/2014/main" id="{DE832BD1-04BF-478B-B06C-52AD7DEC7086}"/>
              </a:ext>
            </a:extLst>
          </p:cNvPr>
          <p:cNvSpPr/>
          <p:nvPr/>
        </p:nvSpPr>
        <p:spPr>
          <a:xfrm flipV="1">
            <a:off x="2346325" y="4054475"/>
            <a:ext cx="5853113" cy="2239963"/>
          </a:xfrm>
          <a:custGeom>
            <a:avLst/>
            <a:gdLst>
              <a:gd name="connsiteX0" fmla="*/ 0 w 5747657"/>
              <a:gd name="connsiteY0" fmla="*/ 716038 h 716038"/>
              <a:gd name="connsiteX1" fmla="*/ 2888343 w 5747657"/>
              <a:gd name="connsiteY1" fmla="*/ 4838 h 716038"/>
              <a:gd name="connsiteX2" fmla="*/ 5747657 w 5747657"/>
              <a:gd name="connsiteY2" fmla="*/ 687010 h 716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47657" h="716038">
                <a:moveTo>
                  <a:pt x="0" y="716038"/>
                </a:moveTo>
                <a:cubicBezTo>
                  <a:pt x="965200" y="362857"/>
                  <a:pt x="1930400" y="9676"/>
                  <a:pt x="2888343" y="4838"/>
                </a:cubicBezTo>
                <a:cubicBezTo>
                  <a:pt x="3846286" y="0"/>
                  <a:pt x="4796971" y="343505"/>
                  <a:pt x="5747657" y="687010"/>
                </a:cubicBez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5088" name="TextBox 41">
            <a:extLst>
              <a:ext uri="{FF2B5EF4-FFF2-40B4-BE49-F238E27FC236}">
                <a16:creationId xmlns:a16="http://schemas.microsoft.com/office/drawing/2014/main" id="{EB8F97ED-81E1-4356-B4B9-C3F58D449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075" y="1265238"/>
            <a:ext cx="2062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Combinations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25B203D-2C04-42FE-BABA-E52B13D606B8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400DDC8-3854-4498-B4DB-8C0267BB43B3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4D0B81C-8739-4066-B073-A115DA1A97BF}"/>
              </a:ext>
            </a:extLst>
          </p:cNvPr>
          <p:cNvCxnSpPr/>
          <p:nvPr/>
        </p:nvCxnSpPr>
        <p:spPr>
          <a:xfrm flipV="1">
            <a:off x="2379663" y="4122738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FCA621ED-47E2-4E21-8666-78DAC5FEDE42}"/>
              </a:ext>
            </a:extLst>
          </p:cNvPr>
          <p:cNvSpPr/>
          <p:nvPr/>
        </p:nvSpPr>
        <p:spPr>
          <a:xfrm>
            <a:off x="7102475" y="5959475"/>
            <a:ext cx="2041525" cy="898525"/>
          </a:xfrm>
          <a:prstGeom prst="roundRect">
            <a:avLst/>
          </a:prstGeom>
          <a:solidFill>
            <a:schemeClr val="tx1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hlinkClick r:id="rId4"/>
              </a:rPr>
              <a:t>Demo</a:t>
            </a:r>
            <a:endParaRPr lang="en-GB" dirty="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uild="p" animBg="1"/>
      <p:bldP spid="133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59393EBB-3138-4A8E-8304-AA37A332D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</a:t>
            </a:r>
          </a:p>
        </p:txBody>
      </p:sp>
      <p:pic>
        <p:nvPicPr>
          <p:cNvPr id="46083" name="Picture 2" descr="scottishflag">
            <a:extLst>
              <a:ext uri="{FF2B5EF4-FFF2-40B4-BE49-F238E27FC236}">
                <a16:creationId xmlns:a16="http://schemas.microsoft.com/office/drawing/2014/main" id="{BF31406B-902C-449C-A0FC-59B6CFDFD9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4" name="Picture 3" descr="Office Objects 0572">
            <a:extLst>
              <a:ext uri="{FF2B5EF4-FFF2-40B4-BE49-F238E27FC236}">
                <a16:creationId xmlns:a16="http://schemas.microsoft.com/office/drawing/2014/main" id="{BB132DF0-0E7A-4326-825C-C8378A6808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4" descr="scottishflag">
            <a:extLst>
              <a:ext uri="{FF2B5EF4-FFF2-40B4-BE49-F238E27FC236}">
                <a16:creationId xmlns:a16="http://schemas.microsoft.com/office/drawing/2014/main" id="{EF1E5153-1BEF-4DD2-B756-13629AE108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6" name="Text Box 5">
            <a:extLst>
              <a:ext uri="{FF2B5EF4-FFF2-40B4-BE49-F238E27FC236}">
                <a16:creationId xmlns:a16="http://schemas.microsoft.com/office/drawing/2014/main" id="{60BA9754-C76A-4CCE-894C-47477CCB9C3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6087" name="Text Box 6">
            <a:extLst>
              <a:ext uri="{FF2B5EF4-FFF2-40B4-BE49-F238E27FC236}">
                <a16:creationId xmlns:a16="http://schemas.microsoft.com/office/drawing/2014/main" id="{42581C06-9522-4804-AFB1-F36BC08EB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5B0B1145-782E-43D1-82A2-52718A096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Cosine</a:t>
            </a:r>
          </a:p>
        </p:txBody>
      </p:sp>
      <p:sp>
        <p:nvSpPr>
          <p:cNvPr id="46089" name="TextBox 19">
            <a:extLst>
              <a:ext uri="{FF2B5EF4-FFF2-40B4-BE49-F238E27FC236}">
                <a16:creationId xmlns:a16="http://schemas.microsoft.com/office/drawing/2014/main" id="{7DD13E59-4A0A-48EA-AFA9-5D1D57B33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3178175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46090" name="TextBox 20">
            <a:extLst>
              <a:ext uri="{FF2B5EF4-FFF2-40B4-BE49-F238E27FC236}">
                <a16:creationId xmlns:a16="http://schemas.microsoft.com/office/drawing/2014/main" id="{97E574EE-72C1-4488-B5CB-D99C21E6A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7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2</a:t>
            </a:r>
          </a:p>
        </p:txBody>
      </p:sp>
      <p:sp>
        <p:nvSpPr>
          <p:cNvPr id="46091" name="TextBox 21">
            <a:extLst>
              <a:ext uri="{FF2B5EF4-FFF2-40B4-BE49-F238E27FC236}">
                <a16:creationId xmlns:a16="http://schemas.microsoft.com/office/drawing/2014/main" id="{081153DC-B08E-441C-9E36-68F52EC5A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1785938"/>
            <a:ext cx="37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3</a:t>
            </a:r>
          </a:p>
        </p:txBody>
      </p:sp>
      <p:sp>
        <p:nvSpPr>
          <p:cNvPr id="46092" name="TextBox 22">
            <a:extLst>
              <a:ext uri="{FF2B5EF4-FFF2-40B4-BE49-F238E27FC236}">
                <a16:creationId xmlns:a16="http://schemas.microsoft.com/office/drawing/2014/main" id="{5053A925-968E-4BFE-AD20-608D6AC62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6002338"/>
            <a:ext cx="501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-3</a:t>
            </a:r>
          </a:p>
        </p:txBody>
      </p:sp>
      <p:sp>
        <p:nvSpPr>
          <p:cNvPr id="46093" name="TextBox 23">
            <a:extLst>
              <a:ext uri="{FF2B5EF4-FFF2-40B4-BE49-F238E27FC236}">
                <a16:creationId xmlns:a16="http://schemas.microsoft.com/office/drawing/2014/main" id="{350A980A-B66C-41A6-BF80-5CD0AD3AE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50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-2</a:t>
            </a:r>
          </a:p>
        </p:txBody>
      </p:sp>
      <p:sp>
        <p:nvSpPr>
          <p:cNvPr id="46094" name="TextBox 24">
            <a:extLst>
              <a:ext uri="{FF2B5EF4-FFF2-40B4-BE49-F238E27FC236}">
                <a16:creationId xmlns:a16="http://schemas.microsoft.com/office/drawing/2014/main" id="{10CD7FF1-C0CE-4BA5-9174-073F343C0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608513"/>
            <a:ext cx="45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-1</a:t>
            </a:r>
          </a:p>
        </p:txBody>
      </p:sp>
      <p:sp>
        <p:nvSpPr>
          <p:cNvPr id="46095" name="TextBox 25">
            <a:extLst>
              <a:ext uri="{FF2B5EF4-FFF2-40B4-BE49-F238E27FC236}">
                <a16:creationId xmlns:a16="http://schemas.microsoft.com/office/drawing/2014/main" id="{67C95AFA-5AC9-4B60-9284-9C4081DD8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46096" name="TextBox 26">
            <a:extLst>
              <a:ext uri="{FF2B5EF4-FFF2-40B4-BE49-F238E27FC236}">
                <a16:creationId xmlns:a16="http://schemas.microsoft.com/office/drawing/2014/main" id="{B9217FB5-A518-4186-8F60-0D79C65D7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46097" name="TextBox 27">
            <a:extLst>
              <a:ext uri="{FF2B5EF4-FFF2-40B4-BE49-F238E27FC236}">
                <a16:creationId xmlns:a16="http://schemas.microsoft.com/office/drawing/2014/main" id="{60392723-21B6-4DD9-8414-1D52F87AD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46098" name="TextBox 28">
            <a:extLst>
              <a:ext uri="{FF2B5EF4-FFF2-40B4-BE49-F238E27FC236}">
                <a16:creationId xmlns:a16="http://schemas.microsoft.com/office/drawing/2014/main" id="{C84709C7-32E7-4AB9-B5E0-5784F1DCC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6E4EF95-3099-4378-A7BB-5F48408939AE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93FF1D0-6D1E-4287-A242-7C2A377526B4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5BFCAC4-2261-40AF-A79A-C6C19E92E93D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B79C761-E07F-4AD5-A0CA-3672D8C2E31D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03" name="TextBox 29">
            <a:extLst>
              <a:ext uri="{FF2B5EF4-FFF2-40B4-BE49-F238E27FC236}">
                <a16:creationId xmlns:a16="http://schemas.microsoft.com/office/drawing/2014/main" id="{53B74E8E-4D54-4E93-8A51-4F5782ED0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F510B09-6E4F-42DB-8CB8-3DCAA9BB31C4}"/>
              </a:ext>
            </a:extLst>
          </p:cNvPr>
          <p:cNvCxnSpPr/>
          <p:nvPr/>
        </p:nvCxnSpPr>
        <p:spPr>
          <a:xfrm flipV="1">
            <a:off x="2379663" y="4122738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05" name="AutoShape 12">
            <a:extLst>
              <a:ext uri="{FF2B5EF4-FFF2-40B4-BE49-F238E27FC236}">
                <a16:creationId xmlns:a16="http://schemas.microsoft.com/office/drawing/2014/main" id="{BE5CB475-878B-4B86-B1A9-301392199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489325" cy="1768475"/>
          </a:xfrm>
          <a:prstGeom prst="cloudCallout">
            <a:avLst>
              <a:gd name="adj1" fmla="val 319"/>
              <a:gd name="adj2" fmla="val 93236"/>
            </a:avLst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80808"/>
                </a:solidFill>
              </a:rPr>
              <a:t>Write down equations for the graphs shown?</a:t>
            </a:r>
          </a:p>
        </p:txBody>
      </p:sp>
      <p:sp>
        <p:nvSpPr>
          <p:cNvPr id="53" name="Freeform 52">
            <a:extLst>
              <a:ext uri="{FF2B5EF4-FFF2-40B4-BE49-F238E27FC236}">
                <a16:creationId xmlns:a16="http://schemas.microsoft.com/office/drawing/2014/main" id="{70BD5473-B931-4728-8984-3D87A7E5D0E5}"/>
              </a:ext>
            </a:extLst>
          </p:cNvPr>
          <p:cNvSpPr/>
          <p:nvPr/>
        </p:nvSpPr>
        <p:spPr>
          <a:xfrm>
            <a:off x="2365375" y="3727450"/>
            <a:ext cx="1460500" cy="755650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C531D646-A5A5-44E1-85F3-EBD19BC42252}"/>
              </a:ext>
            </a:extLst>
          </p:cNvPr>
          <p:cNvSpPr/>
          <p:nvPr/>
        </p:nvSpPr>
        <p:spPr>
          <a:xfrm flipV="1">
            <a:off x="2401888" y="2713038"/>
            <a:ext cx="2871787" cy="2865437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978DDF14-56E0-48F0-9F80-F3BB717A54FB}"/>
              </a:ext>
            </a:extLst>
          </p:cNvPr>
          <p:cNvSpPr/>
          <p:nvPr/>
        </p:nvSpPr>
        <p:spPr>
          <a:xfrm>
            <a:off x="5284788" y="3032125"/>
            <a:ext cx="2868612" cy="2195513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D75B774F-2244-4F16-B717-5A4A5A49D3F8}"/>
              </a:ext>
            </a:extLst>
          </p:cNvPr>
          <p:cNvSpPr/>
          <p:nvPr/>
        </p:nvSpPr>
        <p:spPr>
          <a:xfrm>
            <a:off x="2344738" y="3048000"/>
            <a:ext cx="2973387" cy="2179638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E6C9D8D-881E-4D9D-A18B-F450D412BB0A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33">
            <a:extLst>
              <a:ext uri="{FF2B5EF4-FFF2-40B4-BE49-F238E27FC236}">
                <a16:creationId xmlns:a16="http://schemas.microsoft.com/office/drawing/2014/main" id="{0E8A6A23-0113-48BA-B6B2-79E0BC40FDC8}"/>
              </a:ext>
            </a:extLst>
          </p:cNvPr>
          <p:cNvSpPr/>
          <p:nvPr/>
        </p:nvSpPr>
        <p:spPr>
          <a:xfrm flipV="1">
            <a:off x="5251450" y="2713038"/>
            <a:ext cx="2871788" cy="2879725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F2F660B8-A04C-4A02-8597-AF03A8B41CDA}"/>
              </a:ext>
            </a:extLst>
          </p:cNvPr>
          <p:cNvSpPr/>
          <p:nvPr/>
        </p:nvSpPr>
        <p:spPr>
          <a:xfrm>
            <a:off x="3813175" y="3727450"/>
            <a:ext cx="1460500" cy="755650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243D6108-65E4-4087-A723-557EC0626D37}"/>
              </a:ext>
            </a:extLst>
          </p:cNvPr>
          <p:cNvSpPr/>
          <p:nvPr/>
        </p:nvSpPr>
        <p:spPr>
          <a:xfrm>
            <a:off x="5276850" y="3727450"/>
            <a:ext cx="1458913" cy="755650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DAA8B052-A0C7-4673-A6DA-91A110A812F5}"/>
              </a:ext>
            </a:extLst>
          </p:cNvPr>
          <p:cNvSpPr/>
          <p:nvPr/>
        </p:nvSpPr>
        <p:spPr>
          <a:xfrm>
            <a:off x="6724650" y="3727450"/>
            <a:ext cx="1458913" cy="755650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66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6115" name="TextBox 41">
            <a:extLst>
              <a:ext uri="{FF2B5EF4-FFF2-40B4-BE49-F238E27FC236}">
                <a16:creationId xmlns:a16="http://schemas.microsoft.com/office/drawing/2014/main" id="{43C15892-6F63-4822-B0F8-02C358ACA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075" y="1265238"/>
            <a:ext cx="2062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Combinations</a:t>
            </a:r>
          </a:p>
        </p:txBody>
      </p:sp>
      <p:sp>
        <p:nvSpPr>
          <p:cNvPr id="44" name="Cloud 43">
            <a:extLst>
              <a:ext uri="{FF2B5EF4-FFF2-40B4-BE49-F238E27FC236}">
                <a16:creationId xmlns:a16="http://schemas.microsoft.com/office/drawing/2014/main" id="{312FB2F2-EC15-4894-878A-61FCE594C2AB}"/>
              </a:ext>
            </a:extLst>
          </p:cNvPr>
          <p:cNvSpPr/>
          <p:nvPr/>
        </p:nvSpPr>
        <p:spPr>
          <a:xfrm>
            <a:off x="5014913" y="0"/>
            <a:ext cx="3687762" cy="2759075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0FF00"/>
                </a:solidFill>
              </a:rPr>
              <a:t>y = 1.5cos2x</a:t>
            </a:r>
            <a:r>
              <a:rPr lang="en-GB" sz="2000" baseline="30000" dirty="0">
                <a:solidFill>
                  <a:srgbClr val="00FF00"/>
                </a:solidFill>
              </a:rPr>
              <a:t>o</a:t>
            </a:r>
            <a:endParaRPr lang="en-GB" sz="2000" dirty="0">
              <a:solidFill>
                <a:srgbClr val="00FF00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FF"/>
                </a:solidFill>
              </a:rPr>
              <a:t>y = -2cos2x</a:t>
            </a:r>
            <a:r>
              <a:rPr lang="en-GB" sz="2000" baseline="30000" dirty="0">
                <a:solidFill>
                  <a:srgbClr val="00FFFF"/>
                </a:solidFill>
              </a:rPr>
              <a:t>o</a:t>
            </a: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FF0066"/>
                </a:solidFill>
              </a:rPr>
              <a:t>y = 0.5cos4x</a:t>
            </a:r>
            <a:r>
              <a:rPr lang="en-GB" sz="2000" baseline="30000" dirty="0">
                <a:solidFill>
                  <a:srgbClr val="FF0066"/>
                </a:solidFill>
              </a:rPr>
              <a:t>o</a:t>
            </a:r>
          </a:p>
          <a:p>
            <a:pPr algn="ctr">
              <a:defRPr/>
            </a:pPr>
            <a:endParaRPr lang="en-GB" sz="1000" dirty="0">
              <a:solidFill>
                <a:srgbClr val="00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0C11654E-DED2-4441-9509-18A00E01A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BC3F1CE5-2765-462B-AB71-9D4947BEC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08" name="Text Box 3">
            <a:extLst>
              <a:ext uri="{FF2B5EF4-FFF2-40B4-BE49-F238E27FC236}">
                <a16:creationId xmlns:a16="http://schemas.microsoft.com/office/drawing/2014/main" id="{C0749CFE-1C4C-49B2-8AB7-C69E3006C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175" y="2209800"/>
            <a:ext cx="5272088" cy="25241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N5 TJ </a:t>
            </a:r>
          </a:p>
          <a:p>
            <a:pPr algn="ctr" eaLnBrk="1" hangingPunct="1"/>
            <a:endParaRPr lang="en-GB" altLang="en-US" sz="1800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3600">
                <a:cs typeface="Arial" panose="020B0604020202020204" pitchFamily="34" charset="0"/>
              </a:rPr>
              <a:t>Ex 16.5</a:t>
            </a:r>
          </a:p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(Page 163)</a:t>
            </a:r>
            <a:endParaRPr lang="en-GB" altLang="en-US" sz="3600">
              <a:cs typeface="Arial" panose="020B0604020202020204" pitchFamily="34" charset="0"/>
            </a:endParaRPr>
          </a:p>
        </p:txBody>
      </p:sp>
      <p:pic>
        <p:nvPicPr>
          <p:cNvPr id="47109" name="Picture 4" descr="ag00463_">
            <a:extLst>
              <a:ext uri="{FF2B5EF4-FFF2-40B4-BE49-F238E27FC236}">
                <a16:creationId xmlns:a16="http://schemas.microsoft.com/office/drawing/2014/main" id="{EF1AD91A-6394-4B7D-A1CA-51F2A3D7D2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0" name="Picture 5" descr="scottishflag">
            <a:extLst>
              <a:ext uri="{FF2B5EF4-FFF2-40B4-BE49-F238E27FC236}">
                <a16:creationId xmlns:a16="http://schemas.microsoft.com/office/drawing/2014/main" id="{DD1A3018-580E-4096-A705-52C9317173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1" name="Picture 6" descr="Office Objects 0572">
            <a:extLst>
              <a:ext uri="{FF2B5EF4-FFF2-40B4-BE49-F238E27FC236}">
                <a16:creationId xmlns:a16="http://schemas.microsoft.com/office/drawing/2014/main" id="{2626639C-5BC0-4392-92C6-5AF1ECC8D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2" name="Picture 7" descr="scottishflag">
            <a:extLst>
              <a:ext uri="{FF2B5EF4-FFF2-40B4-BE49-F238E27FC236}">
                <a16:creationId xmlns:a16="http://schemas.microsoft.com/office/drawing/2014/main" id="{5E58B6BA-6F44-4884-ABB5-A011E332A94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3" name="Text Box 8">
            <a:extLst>
              <a:ext uri="{FF2B5EF4-FFF2-40B4-BE49-F238E27FC236}">
                <a16:creationId xmlns:a16="http://schemas.microsoft.com/office/drawing/2014/main" id="{B11F04EF-294A-4024-8ACF-8B9A873C1D3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7114" name="Text Box 9">
            <a:extLst>
              <a:ext uri="{FF2B5EF4-FFF2-40B4-BE49-F238E27FC236}">
                <a16:creationId xmlns:a16="http://schemas.microsoft.com/office/drawing/2014/main" id="{4A487B75-9E37-4F8C-9E0F-AF06629E0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54634" name="Rectangle 10">
            <a:extLst>
              <a:ext uri="{FF2B5EF4-FFF2-40B4-BE49-F238E27FC236}">
                <a16:creationId xmlns:a16="http://schemas.microsoft.com/office/drawing/2014/main" id="{2F9C47F1-E5FB-4DF4-9C24-0EB402FBB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Trig Graphs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9">
            <a:extLst>
              <a:ext uri="{FF2B5EF4-FFF2-40B4-BE49-F238E27FC236}">
                <a16:creationId xmlns:a16="http://schemas.microsoft.com/office/drawing/2014/main" id="{B5624DC6-774E-47A2-B50A-E6F41253E1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135170" name="Rectangle 2">
            <a:extLst>
              <a:ext uri="{FF2B5EF4-FFF2-40B4-BE49-F238E27FC236}">
                <a16:creationId xmlns:a16="http://schemas.microsoft.com/office/drawing/2014/main" id="{3282081C-A77C-4197-8A79-B83ABE17883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</a:t>
            </a:r>
          </a:p>
        </p:txBody>
      </p:sp>
      <p:pic>
        <p:nvPicPr>
          <p:cNvPr id="3077" name="Picture 3" descr="scottishflag">
            <a:extLst>
              <a:ext uri="{FF2B5EF4-FFF2-40B4-BE49-F238E27FC236}">
                <a16:creationId xmlns:a16="http://schemas.microsoft.com/office/drawing/2014/main" id="{E5C69F9B-B4B6-44A4-AE2B-CF48235ABF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4" name="Object 4">
            <a:extLst>
              <a:ext uri="{FF2B5EF4-FFF2-40B4-BE49-F238E27FC236}">
                <a16:creationId xmlns:a16="http://schemas.microsoft.com/office/drawing/2014/main" id="{323215B5-6DDF-42ED-B75A-982F653B6D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9663" y="2085975"/>
          <a:ext cx="7942262" cy="312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94160" imgH="1663560" progId="Equation.DSMT4">
                  <p:embed/>
                </p:oleObj>
              </mc:Choice>
              <mc:Fallback>
                <p:oleObj name="Equation" r:id="rId3" imgW="4394160" imgH="1663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2085975"/>
                        <a:ext cx="7942262" cy="312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8" name="Picture 5" descr="Office Objects 0572">
            <a:extLst>
              <a:ext uri="{FF2B5EF4-FFF2-40B4-BE49-F238E27FC236}">
                <a16:creationId xmlns:a16="http://schemas.microsoft.com/office/drawing/2014/main" id="{E292C2DC-45FB-4936-911D-7931C18FD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6">
            <a:extLst>
              <a:ext uri="{FF2B5EF4-FFF2-40B4-BE49-F238E27FC236}">
                <a16:creationId xmlns:a16="http://schemas.microsoft.com/office/drawing/2014/main" id="{E0354490-0A71-4A45-969C-F3815AC5286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3080" name="Text Box 7">
            <a:extLst>
              <a:ext uri="{FF2B5EF4-FFF2-40B4-BE49-F238E27FC236}">
                <a16:creationId xmlns:a16="http://schemas.microsoft.com/office/drawing/2014/main" id="{C4DA6BDD-8D61-45C2-8759-5983692A9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2CE85660-B81F-4326-BD4C-A06139676D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48131" name="Picture 2" descr="Office Objects 0572">
            <a:extLst>
              <a:ext uri="{FF2B5EF4-FFF2-40B4-BE49-F238E27FC236}">
                <a16:creationId xmlns:a16="http://schemas.microsoft.com/office/drawing/2014/main" id="{116E4FF5-558B-4AD6-866E-950E55170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9507" name="Rectangle 3">
            <a:extLst>
              <a:ext uri="{FF2B5EF4-FFF2-40B4-BE49-F238E27FC236}">
                <a16:creationId xmlns:a16="http://schemas.microsoft.com/office/drawing/2014/main" id="{7C4D1FE1-10BD-4F95-95F0-4FC435A36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49508" name="Rectangle 4">
            <a:extLst>
              <a:ext uri="{FF2B5EF4-FFF2-40B4-BE49-F238E27FC236}">
                <a16:creationId xmlns:a16="http://schemas.microsoft.com/office/drawing/2014/main" id="{39F545A6-5172-4A14-BDFF-B1BF420D0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8134" name="Line 6">
            <a:extLst>
              <a:ext uri="{FF2B5EF4-FFF2-40B4-BE49-F238E27FC236}">
                <a16:creationId xmlns:a16="http://schemas.microsoft.com/office/drawing/2014/main" id="{0F34DF3E-6432-41CF-B0CE-747DBDE09C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9511" name="Rectangle 7">
            <a:extLst>
              <a:ext uri="{FF2B5EF4-FFF2-40B4-BE49-F238E27FC236}">
                <a16:creationId xmlns:a16="http://schemas.microsoft.com/office/drawing/2014/main" id="{03FBFAEA-A24C-42FB-9125-A7A6DEADF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We are learning how to sketch graphs of the type</a:t>
            </a:r>
          </a:p>
          <a:p>
            <a:pPr lvl="1" eaLnBrk="1" hangingPunct="1">
              <a:buFontTx/>
              <a:buAutoNum type="arabicPeriod"/>
            </a:pPr>
            <a:endParaRPr lang="en-GB" altLang="en-US" sz="18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algn="ctr" eaLnBrk="1" hangingPunct="1"/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y = asin(bx)</a:t>
            </a:r>
            <a:r>
              <a:rPr lang="en-GB" altLang="en-US" sz="18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 + c</a:t>
            </a:r>
          </a:p>
          <a:p>
            <a:pPr lvl="1" algn="ctr" eaLnBrk="1" hangingPunct="1"/>
            <a:endParaRPr lang="en-GB" altLang="en-US" sz="18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algn="ctr" eaLnBrk="1" hangingPunct="1"/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y = acos(bx)</a:t>
            </a:r>
            <a:r>
              <a:rPr lang="en-GB" altLang="en-US" sz="18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 + c</a:t>
            </a:r>
          </a:p>
          <a:p>
            <a:pPr lvl="1" algn="ctr" eaLnBrk="1" hangingPunct="1"/>
            <a:endParaRPr lang="en-GB" altLang="en-US" sz="1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pic>
        <p:nvPicPr>
          <p:cNvPr id="48136" name="Picture 8" descr="scottishflag">
            <a:extLst>
              <a:ext uri="{FF2B5EF4-FFF2-40B4-BE49-F238E27FC236}">
                <a16:creationId xmlns:a16="http://schemas.microsoft.com/office/drawing/2014/main" id="{924C1954-9D9F-4372-B3E0-B06031113B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7" name="Text Box 9">
            <a:extLst>
              <a:ext uri="{FF2B5EF4-FFF2-40B4-BE49-F238E27FC236}">
                <a16:creationId xmlns:a16="http://schemas.microsoft.com/office/drawing/2014/main" id="{6FB9FE5B-86ED-405B-B6B0-969701C8093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8138" name="Text Box 10">
            <a:extLst>
              <a:ext uri="{FF2B5EF4-FFF2-40B4-BE49-F238E27FC236}">
                <a16:creationId xmlns:a16="http://schemas.microsoft.com/office/drawing/2014/main" id="{6A9CD4B9-2B3F-4377-A497-5D12A6AEC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49515" name="Rectangle 11">
            <a:extLst>
              <a:ext uri="{FF2B5EF4-FFF2-40B4-BE49-F238E27FC236}">
                <a16:creationId xmlns:a16="http://schemas.microsoft.com/office/drawing/2014/main" id="{E8E9C6B8-35EA-4D92-BF5A-519B0A452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 = </a:t>
            </a:r>
            <a:r>
              <a:rPr lang="en-GB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asin</a:t>
            </a: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GB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bx</a:t>
            </a: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en-GB" sz="4000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+ c 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37EF6B38-5890-4AFC-ACF8-6766ECDBA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Identify and sketch the key points for various trig graphs including</a:t>
            </a:r>
          </a:p>
          <a:p>
            <a:pPr marL="800100" lvl="1" indent="-342900">
              <a:defRPr/>
            </a:pP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Amplitude</a:t>
            </a:r>
          </a:p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Period</a:t>
            </a:r>
          </a:p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Roots.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1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78708A4C-188D-4E2A-9D5B-46F8964D5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24579" name="Picture 54">
            <a:extLst>
              <a:ext uri="{FF2B5EF4-FFF2-40B4-BE49-F238E27FC236}">
                <a16:creationId xmlns:a16="http://schemas.microsoft.com/office/drawing/2014/main" id="{579FFBD3-14EF-4A42-B81D-71C283948B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1711325"/>
            <a:ext cx="7596188" cy="502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5" descr="scottishflag">
            <a:extLst>
              <a:ext uri="{FF2B5EF4-FFF2-40B4-BE49-F238E27FC236}">
                <a16:creationId xmlns:a16="http://schemas.microsoft.com/office/drawing/2014/main" id="{FF34AF1A-40B8-4B79-A068-BF9908EE92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6" descr="Office Objects 0572">
            <a:extLst>
              <a:ext uri="{FF2B5EF4-FFF2-40B4-BE49-F238E27FC236}">
                <a16:creationId xmlns:a16="http://schemas.microsoft.com/office/drawing/2014/main" id="{F214BAB0-FB0D-4E45-9611-8C8D9CD0AD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7" descr="scottishflag">
            <a:extLst>
              <a:ext uri="{FF2B5EF4-FFF2-40B4-BE49-F238E27FC236}">
                <a16:creationId xmlns:a16="http://schemas.microsoft.com/office/drawing/2014/main" id="{36283DDD-9DD2-41CA-894B-8E3CFADF794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Text Box 8">
            <a:extLst>
              <a:ext uri="{FF2B5EF4-FFF2-40B4-BE49-F238E27FC236}">
                <a16:creationId xmlns:a16="http://schemas.microsoft.com/office/drawing/2014/main" id="{269931F9-2567-4D69-984D-EC9196B1941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4584" name="Text Box 9">
            <a:extLst>
              <a:ext uri="{FF2B5EF4-FFF2-40B4-BE49-F238E27FC236}">
                <a16:creationId xmlns:a16="http://schemas.microsoft.com/office/drawing/2014/main" id="{65E81802-E38C-4709-8258-3E0518939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46090" name="Rectangle 10">
            <a:extLst>
              <a:ext uri="{FF2B5EF4-FFF2-40B4-BE49-F238E27FC236}">
                <a16:creationId xmlns:a16="http://schemas.microsoft.com/office/drawing/2014/main" id="{D9B16F2B-A61D-4E03-945D-2D0B5E1F6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4762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Sine Graph </a:t>
            </a:r>
          </a:p>
        </p:txBody>
      </p:sp>
      <p:sp>
        <p:nvSpPr>
          <p:cNvPr id="46125" name="AutoShape 45">
            <a:extLst>
              <a:ext uri="{FF2B5EF4-FFF2-40B4-BE49-F238E27FC236}">
                <a16:creationId xmlns:a16="http://schemas.microsoft.com/office/drawing/2014/main" id="{232563C2-6980-4827-8044-A77B0E769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00463"/>
            <a:ext cx="5181600" cy="2303462"/>
          </a:xfrm>
          <a:prstGeom prst="cloudCallout">
            <a:avLst>
              <a:gd name="adj1" fmla="val 32886"/>
              <a:gd name="adj2" fmla="val -91730"/>
            </a:avLst>
          </a:prstGeom>
          <a:solidFill>
            <a:schemeClr val="tx1">
              <a:lumMod val="95000"/>
            </a:schemeClr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GB" sz="1800" u="sng">
                <a:solidFill>
                  <a:srgbClr val="080808"/>
                </a:solidFill>
              </a:rPr>
              <a:t>Key Features</a:t>
            </a:r>
          </a:p>
        </p:txBody>
      </p:sp>
      <p:sp>
        <p:nvSpPr>
          <p:cNvPr id="46127" name="Rectangle 47">
            <a:extLst>
              <a:ext uri="{FF2B5EF4-FFF2-40B4-BE49-F238E27FC236}">
                <a16:creationId xmlns:a16="http://schemas.microsoft.com/office/drawing/2014/main" id="{E814B768-6786-4842-984B-D1E0ECFA4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400" y="4514850"/>
            <a:ext cx="2517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(Period is every 360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r>
              <a:rPr lang="en-GB" altLang="en-US" sz="1800">
                <a:solidFill>
                  <a:srgbClr val="080808"/>
                </a:solidFill>
              </a:rPr>
              <a:t>)</a:t>
            </a:r>
          </a:p>
        </p:txBody>
      </p:sp>
      <p:sp>
        <p:nvSpPr>
          <p:cNvPr id="46128" name="Rectangle 48">
            <a:extLst>
              <a:ext uri="{FF2B5EF4-FFF2-40B4-BE49-F238E27FC236}">
                <a16:creationId xmlns:a16="http://schemas.microsoft.com/office/drawing/2014/main" id="{9AF88AF3-1D30-4AC1-A163-F9D94EE35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" y="4862513"/>
            <a:ext cx="38941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Maximum value of 1 - AMPLITUDE</a:t>
            </a:r>
          </a:p>
        </p:txBody>
      </p:sp>
      <p:sp>
        <p:nvSpPr>
          <p:cNvPr id="46129" name="Rectangle 49">
            <a:extLst>
              <a:ext uri="{FF2B5EF4-FFF2-40B4-BE49-F238E27FC236}">
                <a16:creationId xmlns:a16="http://schemas.microsoft.com/office/drawing/2014/main" id="{D661A3C0-49DD-4B58-B5DD-2C3741D31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5240338"/>
            <a:ext cx="2281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Minimum value of -1</a:t>
            </a:r>
          </a:p>
        </p:txBody>
      </p:sp>
      <p:sp>
        <p:nvSpPr>
          <p:cNvPr id="46130" name="AutoShape 50">
            <a:extLst>
              <a:ext uri="{FF2B5EF4-FFF2-40B4-BE49-F238E27FC236}">
                <a16:creationId xmlns:a16="http://schemas.microsoft.com/office/drawing/2014/main" id="{87F548E1-5730-404D-8FAD-5F3C956A4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4188" y="0"/>
            <a:ext cx="4673600" cy="2917825"/>
          </a:xfrm>
          <a:prstGeom prst="cloudCallout">
            <a:avLst>
              <a:gd name="adj1" fmla="val -27139"/>
              <a:gd name="adj2" fmla="val 62514"/>
            </a:avLst>
          </a:prstGeom>
          <a:solidFill>
            <a:schemeClr val="tx1">
              <a:lumMod val="95000"/>
            </a:schemeClr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GB" sz="1800" u="sng">
                <a:solidFill>
                  <a:srgbClr val="080808"/>
                </a:solidFill>
              </a:rPr>
              <a:t>Key Features</a:t>
            </a:r>
          </a:p>
        </p:txBody>
      </p:sp>
      <p:sp>
        <p:nvSpPr>
          <p:cNvPr id="46131" name="Rectangle 51">
            <a:extLst>
              <a:ext uri="{FF2B5EF4-FFF2-40B4-BE49-F238E27FC236}">
                <a16:creationId xmlns:a16="http://schemas.microsoft.com/office/drawing/2014/main" id="{B19317B4-1913-49F2-BEFD-2548E276E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1100" y="831850"/>
            <a:ext cx="3673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Zeros (Root) at 0, 180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r>
              <a:rPr lang="en-GB" altLang="en-US" sz="1800">
                <a:solidFill>
                  <a:srgbClr val="080808"/>
                </a:solidFill>
              </a:rPr>
              <a:t> and 360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  <p:sp>
        <p:nvSpPr>
          <p:cNvPr id="46132" name="Rectangle 52">
            <a:extLst>
              <a:ext uri="{FF2B5EF4-FFF2-40B4-BE49-F238E27FC236}">
                <a16:creationId xmlns:a16="http://schemas.microsoft.com/office/drawing/2014/main" id="{24F2332F-485D-4300-B99F-86E95DA8D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9513" y="1252538"/>
            <a:ext cx="3141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Max value occurs at x = 90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  <p:sp>
        <p:nvSpPr>
          <p:cNvPr id="46133" name="Rectangle 53">
            <a:extLst>
              <a:ext uri="{FF2B5EF4-FFF2-40B4-BE49-F238E27FC236}">
                <a16:creationId xmlns:a16="http://schemas.microsoft.com/office/drawing/2014/main" id="{6E511630-A60E-48BE-B8D0-A46AE6AB5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4750" y="1728788"/>
            <a:ext cx="3276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Mini value occurs at x = 270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6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6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6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6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6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6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6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6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6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6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6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6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46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46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46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25" grpId="0" animBg="1"/>
      <p:bldP spid="46127" grpId="0"/>
      <p:bldP spid="46128" grpId="0"/>
      <p:bldP spid="46129" grpId="0"/>
      <p:bldP spid="46130" grpId="0" animBg="1"/>
      <p:bldP spid="46131" grpId="0"/>
      <p:bldP spid="46132" grpId="0"/>
      <p:bldP spid="4613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8E0B161-8443-48CF-8419-DF9B4E965435}"/>
              </a:ext>
            </a:extLst>
          </p:cNvPr>
          <p:cNvCxnSpPr/>
          <p:nvPr/>
        </p:nvCxnSpPr>
        <p:spPr>
          <a:xfrm flipV="1">
            <a:off x="2379663" y="4122738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155" name="Picture 3" descr="Office Objects 0572">
            <a:extLst>
              <a:ext uri="{FF2B5EF4-FFF2-40B4-BE49-F238E27FC236}">
                <a16:creationId xmlns:a16="http://schemas.microsoft.com/office/drawing/2014/main" id="{53AF477D-475A-47A6-ADDA-5185AC744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10B1D3B7-B1C3-4CD4-83E1-7F762339D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49157" name="Picture 2" descr="scottishflag">
            <a:extLst>
              <a:ext uri="{FF2B5EF4-FFF2-40B4-BE49-F238E27FC236}">
                <a16:creationId xmlns:a16="http://schemas.microsoft.com/office/drawing/2014/main" id="{50005013-7F1F-47A8-BE8F-0B158BE062E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8" name="Picture 4" descr="scottishflag">
            <a:extLst>
              <a:ext uri="{FF2B5EF4-FFF2-40B4-BE49-F238E27FC236}">
                <a16:creationId xmlns:a16="http://schemas.microsoft.com/office/drawing/2014/main" id="{D2851B04-1426-4EE0-801D-257E3ED624D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9" name="Text Box 5">
            <a:extLst>
              <a:ext uri="{FF2B5EF4-FFF2-40B4-BE49-F238E27FC236}">
                <a16:creationId xmlns:a16="http://schemas.microsoft.com/office/drawing/2014/main" id="{3DA5D555-474F-4359-B12D-EA3B613DF5C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037AF000-94C0-456C-8F0C-01E08D9DB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Trig Graph </a:t>
            </a:r>
          </a:p>
        </p:txBody>
      </p:sp>
      <p:sp>
        <p:nvSpPr>
          <p:cNvPr id="49161" name="TextBox 19">
            <a:extLst>
              <a:ext uri="{FF2B5EF4-FFF2-40B4-BE49-F238E27FC236}">
                <a16:creationId xmlns:a16="http://schemas.microsoft.com/office/drawing/2014/main" id="{AC9EC961-6AD2-41E8-BB81-9B8A0D263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3178175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49162" name="TextBox 20">
            <a:extLst>
              <a:ext uri="{FF2B5EF4-FFF2-40B4-BE49-F238E27FC236}">
                <a16:creationId xmlns:a16="http://schemas.microsoft.com/office/drawing/2014/main" id="{98D709F2-AEA0-4D82-854C-2997F4F75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7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49163" name="TextBox 21">
            <a:extLst>
              <a:ext uri="{FF2B5EF4-FFF2-40B4-BE49-F238E27FC236}">
                <a16:creationId xmlns:a16="http://schemas.microsoft.com/office/drawing/2014/main" id="{03D44572-B5FF-4333-9CB9-7384A0BBE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1785938"/>
            <a:ext cx="37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49164" name="TextBox 22">
            <a:extLst>
              <a:ext uri="{FF2B5EF4-FFF2-40B4-BE49-F238E27FC236}">
                <a16:creationId xmlns:a16="http://schemas.microsoft.com/office/drawing/2014/main" id="{CB5A13A6-D610-4306-A2DC-3D8A955A5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6002338"/>
            <a:ext cx="501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-3</a:t>
            </a:r>
          </a:p>
        </p:txBody>
      </p:sp>
      <p:sp>
        <p:nvSpPr>
          <p:cNvPr id="49165" name="TextBox 23">
            <a:extLst>
              <a:ext uri="{FF2B5EF4-FFF2-40B4-BE49-F238E27FC236}">
                <a16:creationId xmlns:a16="http://schemas.microsoft.com/office/drawing/2014/main" id="{1A977D0B-FFD2-43DA-B58E-FAE3C8B8F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50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-2</a:t>
            </a:r>
          </a:p>
        </p:txBody>
      </p:sp>
      <p:sp>
        <p:nvSpPr>
          <p:cNvPr id="49166" name="TextBox 24">
            <a:extLst>
              <a:ext uri="{FF2B5EF4-FFF2-40B4-BE49-F238E27FC236}">
                <a16:creationId xmlns:a16="http://schemas.microsoft.com/office/drawing/2014/main" id="{79E9F5C0-1B5E-44B4-A4B7-FFE6089CC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608513"/>
            <a:ext cx="45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-1</a:t>
            </a:r>
          </a:p>
        </p:txBody>
      </p:sp>
      <p:sp>
        <p:nvSpPr>
          <p:cNvPr id="49167" name="TextBox 25">
            <a:extLst>
              <a:ext uri="{FF2B5EF4-FFF2-40B4-BE49-F238E27FC236}">
                <a16:creationId xmlns:a16="http://schemas.microsoft.com/office/drawing/2014/main" id="{3B4EA514-2234-485E-9D06-CC1700AEE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0</a:t>
            </a:r>
          </a:p>
        </p:txBody>
      </p:sp>
      <p:sp>
        <p:nvSpPr>
          <p:cNvPr id="49168" name="TextBox 26">
            <a:extLst>
              <a:ext uri="{FF2B5EF4-FFF2-40B4-BE49-F238E27FC236}">
                <a16:creationId xmlns:a16="http://schemas.microsoft.com/office/drawing/2014/main" id="{4B56C629-D576-47BB-AAE3-7DA30E24C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  <a:cs typeface="Arial" panose="020B0604020202020204" pitchFamily="34" charset="0"/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</a:p>
        </p:txBody>
      </p:sp>
      <p:sp>
        <p:nvSpPr>
          <p:cNvPr id="49169" name="TextBox 27">
            <a:extLst>
              <a:ext uri="{FF2B5EF4-FFF2-40B4-BE49-F238E27FC236}">
                <a16:creationId xmlns:a16="http://schemas.microsoft.com/office/drawing/2014/main" id="{B93D21D1-28B1-4170-A93D-ACCB38A7F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  <a:cs typeface="Arial" panose="020B0604020202020204" pitchFamily="34" charset="0"/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</a:p>
        </p:txBody>
      </p:sp>
      <p:sp>
        <p:nvSpPr>
          <p:cNvPr id="49170" name="TextBox 28">
            <a:extLst>
              <a:ext uri="{FF2B5EF4-FFF2-40B4-BE49-F238E27FC236}">
                <a16:creationId xmlns:a16="http://schemas.microsoft.com/office/drawing/2014/main" id="{BA9F5F1D-CAF1-43EF-AF61-356C8894C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  <a:cs typeface="Arial" panose="020B0604020202020204" pitchFamily="34" charset="0"/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51A075A-2374-4B9A-AC31-352A6BA310AA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B2190B-12A3-4086-AB23-615812EF929F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8940695-5F41-4831-AC08-3C933AA7630A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 39">
            <a:extLst>
              <a:ext uri="{FF2B5EF4-FFF2-40B4-BE49-F238E27FC236}">
                <a16:creationId xmlns:a16="http://schemas.microsoft.com/office/drawing/2014/main" id="{05D73B78-5790-441F-8815-DD8932173B65}"/>
              </a:ext>
            </a:extLst>
          </p:cNvPr>
          <p:cNvSpPr/>
          <p:nvPr/>
        </p:nvSpPr>
        <p:spPr>
          <a:xfrm>
            <a:off x="2387600" y="3352800"/>
            <a:ext cx="2909888" cy="776288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49E871F9-5332-474B-BF53-7E9F8E6B115F}"/>
              </a:ext>
            </a:extLst>
          </p:cNvPr>
          <p:cNvSpPr/>
          <p:nvPr/>
        </p:nvSpPr>
        <p:spPr>
          <a:xfrm>
            <a:off x="2390775" y="3414713"/>
            <a:ext cx="1422400" cy="284956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9176" name="TextBox 29">
            <a:extLst>
              <a:ext uri="{FF2B5EF4-FFF2-40B4-BE49-F238E27FC236}">
                <a16:creationId xmlns:a16="http://schemas.microsoft.com/office/drawing/2014/main" id="{BEB4966E-7430-4063-8B17-BEB2359BF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  <a:cs typeface="Arial" panose="020B0604020202020204" pitchFamily="34" charset="0"/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</a:p>
        </p:txBody>
      </p:sp>
      <p:sp>
        <p:nvSpPr>
          <p:cNvPr id="13321" name="AutoShape 12">
            <a:extLst>
              <a:ext uri="{FF2B5EF4-FFF2-40B4-BE49-F238E27FC236}">
                <a16:creationId xmlns:a16="http://schemas.microsoft.com/office/drawing/2014/main" id="{90707BCF-E501-4B84-8B1F-FDA3A1E03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90863" cy="1554163"/>
          </a:xfrm>
          <a:prstGeom prst="cloudCallout">
            <a:avLst>
              <a:gd name="adj1" fmla="val 8838"/>
              <a:gd name="adj2" fmla="val 84616"/>
            </a:avLst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80808"/>
                </a:solidFill>
                <a:cs typeface="Arial" panose="020B0604020202020204" pitchFamily="34" charset="0"/>
              </a:rPr>
              <a:t>Write down equations for graphs shown ?</a:t>
            </a: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F7915CF9-27DC-4543-90FC-180159193317}"/>
              </a:ext>
            </a:extLst>
          </p:cNvPr>
          <p:cNvSpPr/>
          <p:nvPr/>
        </p:nvSpPr>
        <p:spPr>
          <a:xfrm>
            <a:off x="5287963" y="3367088"/>
            <a:ext cx="2909887" cy="74771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2995C2ED-5822-4BBC-9E5B-15A27D12F596}"/>
              </a:ext>
            </a:extLst>
          </p:cNvPr>
          <p:cNvSpPr/>
          <p:nvPr/>
        </p:nvSpPr>
        <p:spPr>
          <a:xfrm>
            <a:off x="3810000" y="3429000"/>
            <a:ext cx="1465263" cy="2835275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D2BB401A-60E9-4C57-B2E9-E3EF684A98D4}"/>
              </a:ext>
            </a:extLst>
          </p:cNvPr>
          <p:cNvSpPr/>
          <p:nvPr/>
        </p:nvSpPr>
        <p:spPr>
          <a:xfrm>
            <a:off x="5275263" y="3414713"/>
            <a:ext cx="1422400" cy="284956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9C51354A-9725-4FAE-8F03-A5E9E224A647}"/>
              </a:ext>
            </a:extLst>
          </p:cNvPr>
          <p:cNvSpPr/>
          <p:nvPr/>
        </p:nvSpPr>
        <p:spPr>
          <a:xfrm>
            <a:off x="6689725" y="3414713"/>
            <a:ext cx="1509713" cy="284956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9182" name="TextBox 41">
            <a:extLst>
              <a:ext uri="{FF2B5EF4-FFF2-40B4-BE49-F238E27FC236}">
                <a16:creationId xmlns:a16="http://schemas.microsoft.com/office/drawing/2014/main" id="{15C31BB3-29F4-4E75-AC25-132DB41B1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075" y="1265238"/>
            <a:ext cx="2062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Combinations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9721EC7-25E4-4930-9359-EC74EB0A84FA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05E831F-1CEF-4F02-BAB0-57E56A814793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85" name="Text Box 15">
            <a:extLst>
              <a:ext uri="{FF2B5EF4-FFF2-40B4-BE49-F238E27FC236}">
                <a16:creationId xmlns:a16="http://schemas.microsoft.com/office/drawing/2014/main" id="{39F919C6-A033-4A54-880D-BECAF31C7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8" y="1522413"/>
            <a:ext cx="7556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400">
                <a:solidFill>
                  <a:srgbClr val="F9F911"/>
                </a:solidFill>
                <a:cs typeface="Arial" panose="020B0604020202020204" pitchFamily="34" charset="0"/>
              </a:rPr>
              <a:t>Higher</a:t>
            </a:r>
          </a:p>
        </p:txBody>
      </p:sp>
      <p:sp>
        <p:nvSpPr>
          <p:cNvPr id="44" name="Cloud 43">
            <a:extLst>
              <a:ext uri="{FF2B5EF4-FFF2-40B4-BE49-F238E27FC236}">
                <a16:creationId xmlns:a16="http://schemas.microsoft.com/office/drawing/2014/main" id="{F0326806-6FF0-46F9-9AD1-98207BC6B4C5}"/>
              </a:ext>
            </a:extLst>
          </p:cNvPr>
          <p:cNvSpPr/>
          <p:nvPr/>
        </p:nvSpPr>
        <p:spPr>
          <a:xfrm>
            <a:off x="4754563" y="0"/>
            <a:ext cx="4389437" cy="2392363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FF0000"/>
                </a:solidFill>
              </a:rPr>
              <a:t>y = 0.5sin2x</a:t>
            </a:r>
            <a:r>
              <a:rPr lang="en-GB" baseline="30000" dirty="0">
                <a:solidFill>
                  <a:srgbClr val="FF0000"/>
                </a:solidFill>
              </a:rPr>
              <a:t>o</a:t>
            </a:r>
            <a:r>
              <a:rPr lang="en-GB" dirty="0">
                <a:solidFill>
                  <a:srgbClr val="FF0000"/>
                </a:solidFill>
              </a:rPr>
              <a:t> + 0.5</a:t>
            </a: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dirty="0">
                <a:solidFill>
                  <a:srgbClr val="00FF00"/>
                </a:solidFill>
              </a:rPr>
              <a:t>y = 2sin4x</a:t>
            </a:r>
            <a:r>
              <a:rPr lang="en-GB" baseline="30000" dirty="0">
                <a:solidFill>
                  <a:srgbClr val="00FF00"/>
                </a:solidFill>
              </a:rPr>
              <a:t>o</a:t>
            </a:r>
            <a:r>
              <a:rPr lang="en-GB" dirty="0">
                <a:solidFill>
                  <a:srgbClr val="00FF00"/>
                </a:solidFill>
              </a:rPr>
              <a:t>- 1</a:t>
            </a:r>
            <a:endParaRPr lang="en-GB" baseline="30000" dirty="0">
              <a:solidFill>
                <a:srgbClr val="00FF00"/>
              </a:solidFill>
            </a:endParaRP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D3683455-A9A4-473A-9805-20405A76294D}"/>
              </a:ext>
            </a:extLst>
          </p:cNvPr>
          <p:cNvSpPr/>
          <p:nvPr/>
        </p:nvSpPr>
        <p:spPr>
          <a:xfrm>
            <a:off x="0" y="5959475"/>
            <a:ext cx="2041525" cy="898525"/>
          </a:xfrm>
          <a:prstGeom prst="roundRect">
            <a:avLst/>
          </a:prstGeom>
          <a:solidFill>
            <a:schemeClr val="tx1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hlinkClick r:id="rId4"/>
              </a:rPr>
              <a:t>Demo</a:t>
            </a:r>
            <a:endParaRPr lang="en-GB" dirty="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 animBg="1"/>
      <p:bldP spid="13321" grpId="1" animBg="1"/>
      <p:bldP spid="44" grpId="0" build="p" animBg="1"/>
      <p:bldP spid="44" grpId="1" build="allAtOnce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548D3950-8D08-4DA8-995D-EBE4EDBB525B}"/>
              </a:ext>
            </a:extLst>
          </p:cNvPr>
          <p:cNvSpPr/>
          <p:nvPr/>
        </p:nvSpPr>
        <p:spPr>
          <a:xfrm>
            <a:off x="990600" y="1054100"/>
            <a:ext cx="1422400" cy="723900"/>
          </a:xfrm>
          <a:prstGeom prst="rect">
            <a:avLst/>
          </a:prstGeom>
          <a:solidFill>
            <a:srgbClr val="0000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  <a:hlinkClick r:id="rId2"/>
              </a:rPr>
              <a:t>DEMO</a:t>
            </a:r>
            <a:endParaRPr lang="en-GB" sz="2800" dirty="0">
              <a:solidFill>
                <a:srgbClr val="FFFF00"/>
              </a:solidFill>
            </a:endParaRPr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0D12A7A2-874C-454B-A960-0ACBA3BF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</a:t>
            </a:r>
          </a:p>
        </p:txBody>
      </p:sp>
      <p:pic>
        <p:nvPicPr>
          <p:cNvPr id="50180" name="Picture 2" descr="scottishflag">
            <a:extLst>
              <a:ext uri="{FF2B5EF4-FFF2-40B4-BE49-F238E27FC236}">
                <a16:creationId xmlns:a16="http://schemas.microsoft.com/office/drawing/2014/main" id="{4CBE4F74-C03A-4542-A942-3E7491C598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Picture 3" descr="Office Objects 0572">
            <a:extLst>
              <a:ext uri="{FF2B5EF4-FFF2-40B4-BE49-F238E27FC236}">
                <a16:creationId xmlns:a16="http://schemas.microsoft.com/office/drawing/2014/main" id="{15434166-4905-4806-A4EA-E0E121C80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2" name="Picture 4" descr="scottishflag">
            <a:extLst>
              <a:ext uri="{FF2B5EF4-FFF2-40B4-BE49-F238E27FC236}">
                <a16:creationId xmlns:a16="http://schemas.microsoft.com/office/drawing/2014/main" id="{62D2E09B-6ECE-4559-812C-1A5E5B51F51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3" name="Text Box 5">
            <a:extLst>
              <a:ext uri="{FF2B5EF4-FFF2-40B4-BE49-F238E27FC236}">
                <a16:creationId xmlns:a16="http://schemas.microsoft.com/office/drawing/2014/main" id="{CB71FCD6-9910-46AA-906E-926494B632C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40AD377D-26E1-441F-8CD3-0277C7E65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Trig Graphs</a:t>
            </a:r>
          </a:p>
        </p:txBody>
      </p:sp>
      <p:sp>
        <p:nvSpPr>
          <p:cNvPr id="50185" name="TextBox 19">
            <a:extLst>
              <a:ext uri="{FF2B5EF4-FFF2-40B4-BE49-F238E27FC236}">
                <a16:creationId xmlns:a16="http://schemas.microsoft.com/office/drawing/2014/main" id="{A5DF2E91-CC36-4211-91F7-F06C3415C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63" y="3178175"/>
            <a:ext cx="322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50186" name="TextBox 20">
            <a:extLst>
              <a:ext uri="{FF2B5EF4-FFF2-40B4-BE49-F238E27FC236}">
                <a16:creationId xmlns:a16="http://schemas.microsoft.com/office/drawing/2014/main" id="{B2C31F43-F3AE-41A5-97EB-194083572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7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50187" name="TextBox 21">
            <a:extLst>
              <a:ext uri="{FF2B5EF4-FFF2-40B4-BE49-F238E27FC236}">
                <a16:creationId xmlns:a16="http://schemas.microsoft.com/office/drawing/2014/main" id="{A26740AD-3979-4CDA-8223-1059A4EE0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1785938"/>
            <a:ext cx="3730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50188" name="TextBox 22">
            <a:extLst>
              <a:ext uri="{FF2B5EF4-FFF2-40B4-BE49-F238E27FC236}">
                <a16:creationId xmlns:a16="http://schemas.microsoft.com/office/drawing/2014/main" id="{D1826C96-967E-4B57-B72B-6D59A7F46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6002338"/>
            <a:ext cx="501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-3</a:t>
            </a:r>
          </a:p>
        </p:txBody>
      </p:sp>
      <p:sp>
        <p:nvSpPr>
          <p:cNvPr id="50189" name="TextBox 23">
            <a:extLst>
              <a:ext uri="{FF2B5EF4-FFF2-40B4-BE49-F238E27FC236}">
                <a16:creationId xmlns:a16="http://schemas.microsoft.com/office/drawing/2014/main" id="{02F203FB-3ECD-4AA0-8E44-458174F87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501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-2</a:t>
            </a:r>
          </a:p>
        </p:txBody>
      </p:sp>
      <p:sp>
        <p:nvSpPr>
          <p:cNvPr id="50190" name="TextBox 24">
            <a:extLst>
              <a:ext uri="{FF2B5EF4-FFF2-40B4-BE49-F238E27FC236}">
                <a16:creationId xmlns:a16="http://schemas.microsoft.com/office/drawing/2014/main" id="{F26F9F30-B721-4721-95EA-A260BB5A4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608513"/>
            <a:ext cx="45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-1</a:t>
            </a:r>
          </a:p>
        </p:txBody>
      </p:sp>
      <p:sp>
        <p:nvSpPr>
          <p:cNvPr id="50191" name="TextBox 25">
            <a:extLst>
              <a:ext uri="{FF2B5EF4-FFF2-40B4-BE49-F238E27FC236}">
                <a16:creationId xmlns:a16="http://schemas.microsoft.com/office/drawing/2014/main" id="{F278586C-9B59-4DD3-997F-147D4090F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0</a:t>
            </a:r>
          </a:p>
        </p:txBody>
      </p:sp>
      <p:sp>
        <p:nvSpPr>
          <p:cNvPr id="50192" name="TextBox 26">
            <a:extLst>
              <a:ext uri="{FF2B5EF4-FFF2-40B4-BE49-F238E27FC236}">
                <a16:creationId xmlns:a16="http://schemas.microsoft.com/office/drawing/2014/main" id="{78AAFF75-03F8-4DFD-80B3-BCB97C1B3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  <a:cs typeface="Arial" panose="020B0604020202020204" pitchFamily="34" charset="0"/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</a:p>
        </p:txBody>
      </p:sp>
      <p:sp>
        <p:nvSpPr>
          <p:cNvPr id="50193" name="TextBox 27">
            <a:extLst>
              <a:ext uri="{FF2B5EF4-FFF2-40B4-BE49-F238E27FC236}">
                <a16:creationId xmlns:a16="http://schemas.microsoft.com/office/drawing/2014/main" id="{35625E08-D189-49B1-8D29-42A3A6513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  <a:cs typeface="Arial" panose="020B0604020202020204" pitchFamily="34" charset="0"/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</a:p>
        </p:txBody>
      </p:sp>
      <p:sp>
        <p:nvSpPr>
          <p:cNvPr id="50194" name="TextBox 28">
            <a:extLst>
              <a:ext uri="{FF2B5EF4-FFF2-40B4-BE49-F238E27FC236}">
                <a16:creationId xmlns:a16="http://schemas.microsoft.com/office/drawing/2014/main" id="{57638E5E-75E6-484C-8CCB-4902ECA97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  <a:cs typeface="Arial" panose="020B0604020202020204" pitchFamily="34" charset="0"/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D27EEA9-A7EE-4680-9146-F7F061B58EC4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8624B77-536E-4730-8A4C-0EC34EAF6E5C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FEE5B89-A1A8-4800-9E86-107BE59E91FB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0B037E1-974B-4171-911B-F6C9AD207A5F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99" name="TextBox 29">
            <a:extLst>
              <a:ext uri="{FF2B5EF4-FFF2-40B4-BE49-F238E27FC236}">
                <a16:creationId xmlns:a16="http://schemas.microsoft.com/office/drawing/2014/main" id="{F00E043E-2226-4A32-A0D3-998757F3C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  <a:cs typeface="Arial" panose="020B0604020202020204" pitchFamily="34" charset="0"/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0DE5849-24BC-491E-BD49-B891F5AE31A6}"/>
              </a:ext>
            </a:extLst>
          </p:cNvPr>
          <p:cNvCxnSpPr/>
          <p:nvPr/>
        </p:nvCxnSpPr>
        <p:spPr>
          <a:xfrm flipV="1">
            <a:off x="2379663" y="4122738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Freeform 53">
            <a:extLst>
              <a:ext uri="{FF2B5EF4-FFF2-40B4-BE49-F238E27FC236}">
                <a16:creationId xmlns:a16="http://schemas.microsoft.com/office/drawing/2014/main" id="{04D7A2C4-6602-45C6-B524-1075B6798C89}"/>
              </a:ext>
            </a:extLst>
          </p:cNvPr>
          <p:cNvSpPr/>
          <p:nvPr/>
        </p:nvSpPr>
        <p:spPr>
          <a:xfrm flipV="1">
            <a:off x="2401888" y="3368675"/>
            <a:ext cx="2871787" cy="2865438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905F9BBB-1ABC-426F-9EDF-476EF3A8E582}"/>
              </a:ext>
            </a:extLst>
          </p:cNvPr>
          <p:cNvSpPr/>
          <p:nvPr/>
        </p:nvSpPr>
        <p:spPr>
          <a:xfrm>
            <a:off x="5284788" y="2667000"/>
            <a:ext cx="2868612" cy="1401763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5695CC8A-DDB0-408B-AB87-DAAEC503BAB0}"/>
              </a:ext>
            </a:extLst>
          </p:cNvPr>
          <p:cNvSpPr/>
          <p:nvPr/>
        </p:nvSpPr>
        <p:spPr>
          <a:xfrm>
            <a:off x="2344738" y="2682875"/>
            <a:ext cx="2973387" cy="1447800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764BEF9-D7B9-4DB9-8FEB-0EC7FAD23722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 33">
            <a:extLst>
              <a:ext uri="{FF2B5EF4-FFF2-40B4-BE49-F238E27FC236}">
                <a16:creationId xmlns:a16="http://schemas.microsoft.com/office/drawing/2014/main" id="{DFF12649-9BBD-4954-B734-06C7D394A6B7}"/>
              </a:ext>
            </a:extLst>
          </p:cNvPr>
          <p:cNvSpPr/>
          <p:nvPr/>
        </p:nvSpPr>
        <p:spPr>
          <a:xfrm flipV="1">
            <a:off x="5251450" y="3368675"/>
            <a:ext cx="2871788" cy="2879725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0206" name="TextBox 41">
            <a:extLst>
              <a:ext uri="{FF2B5EF4-FFF2-40B4-BE49-F238E27FC236}">
                <a16:creationId xmlns:a16="http://schemas.microsoft.com/office/drawing/2014/main" id="{BDC4183E-88A2-4CF8-9CD8-D733A87FD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075" y="1265238"/>
            <a:ext cx="2062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cs typeface="Arial" panose="020B0604020202020204" pitchFamily="34" charset="0"/>
              </a:rPr>
              <a:t>Combinations</a:t>
            </a:r>
          </a:p>
        </p:txBody>
      </p:sp>
      <p:sp>
        <p:nvSpPr>
          <p:cNvPr id="44" name="Cloud 43">
            <a:extLst>
              <a:ext uri="{FF2B5EF4-FFF2-40B4-BE49-F238E27FC236}">
                <a16:creationId xmlns:a16="http://schemas.microsoft.com/office/drawing/2014/main" id="{22BD4A29-C090-4F65-B5C1-EBCB353619B0}"/>
              </a:ext>
            </a:extLst>
          </p:cNvPr>
          <p:cNvSpPr/>
          <p:nvPr/>
        </p:nvSpPr>
        <p:spPr>
          <a:xfrm>
            <a:off x="5014913" y="427038"/>
            <a:ext cx="3687762" cy="1752600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0FF00"/>
                </a:solidFill>
              </a:rPr>
              <a:t>y = cos2x</a:t>
            </a:r>
            <a:r>
              <a:rPr lang="en-GB" sz="2000" baseline="30000" dirty="0">
                <a:solidFill>
                  <a:srgbClr val="00FF00"/>
                </a:solidFill>
              </a:rPr>
              <a:t>o </a:t>
            </a:r>
            <a:r>
              <a:rPr lang="en-GB" sz="2000" dirty="0">
                <a:solidFill>
                  <a:srgbClr val="00FF00"/>
                </a:solidFill>
              </a:rPr>
              <a:t>+ 1</a:t>
            </a: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r>
              <a:rPr lang="en-GB" sz="2000" dirty="0">
                <a:solidFill>
                  <a:srgbClr val="00FFFF"/>
                </a:solidFill>
              </a:rPr>
              <a:t>y = -2cos2x</a:t>
            </a:r>
            <a:r>
              <a:rPr lang="en-GB" sz="2000" baseline="30000" dirty="0">
                <a:solidFill>
                  <a:srgbClr val="00FFFF"/>
                </a:solidFill>
              </a:rPr>
              <a:t>o</a:t>
            </a:r>
            <a:r>
              <a:rPr lang="en-GB" sz="2000" dirty="0">
                <a:solidFill>
                  <a:srgbClr val="00FFFF"/>
                </a:solidFill>
              </a:rPr>
              <a:t> - 1</a:t>
            </a:r>
            <a:endParaRPr lang="en-GB" sz="2000" baseline="30000" dirty="0">
              <a:solidFill>
                <a:srgbClr val="00FFFF"/>
              </a:solidFill>
            </a:endParaRPr>
          </a:p>
        </p:txBody>
      </p:sp>
      <p:sp>
        <p:nvSpPr>
          <p:cNvPr id="50208" name="Text Box 15">
            <a:extLst>
              <a:ext uri="{FF2B5EF4-FFF2-40B4-BE49-F238E27FC236}">
                <a16:creationId xmlns:a16="http://schemas.microsoft.com/office/drawing/2014/main" id="{DC3B7237-9965-47E8-9846-26E4A766C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8" y="1522413"/>
            <a:ext cx="7556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400">
                <a:solidFill>
                  <a:srgbClr val="F9F911"/>
                </a:solidFill>
                <a:cs typeface="Arial" panose="020B0604020202020204" pitchFamily="34" charset="0"/>
              </a:rPr>
              <a:t>Higher</a:t>
            </a:r>
          </a:p>
        </p:txBody>
      </p:sp>
      <p:sp>
        <p:nvSpPr>
          <p:cNvPr id="46112" name="AutoShape 12">
            <a:extLst>
              <a:ext uri="{FF2B5EF4-FFF2-40B4-BE49-F238E27FC236}">
                <a16:creationId xmlns:a16="http://schemas.microsoft.com/office/drawing/2014/main" id="{33946FC7-D146-47AB-9CB4-25458ABBB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489325" cy="1768475"/>
          </a:xfrm>
          <a:prstGeom prst="cloudCallout">
            <a:avLst>
              <a:gd name="adj1" fmla="val 319"/>
              <a:gd name="adj2" fmla="val 93236"/>
            </a:avLst>
          </a:prstGeom>
          <a:solidFill>
            <a:schemeClr val="accent1"/>
          </a:solidFill>
          <a:ln w="38100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1800">
                <a:solidFill>
                  <a:srgbClr val="080808"/>
                </a:solidFill>
                <a:cs typeface="Arial" panose="020B0604020202020204" pitchFamily="34" charset="0"/>
              </a:rPr>
              <a:t>Write down the equations for the graphs shown?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46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uild="p" animBg="1"/>
      <p:bldP spid="44" grpId="1" build="allAtOnce" animBg="1"/>
      <p:bldP spid="461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98399D2F-D67F-45DD-96B2-386C49ED9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7720535F-517B-47FC-BE66-E3E6D425F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4" name="Text Box 3">
            <a:extLst>
              <a:ext uri="{FF2B5EF4-FFF2-40B4-BE49-F238E27FC236}">
                <a16:creationId xmlns:a16="http://schemas.microsoft.com/office/drawing/2014/main" id="{23F1F6B9-4DAE-4A6C-BECB-B4DF9B2E4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175" y="2209800"/>
            <a:ext cx="5272088" cy="25241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N5 TJ </a:t>
            </a:r>
          </a:p>
          <a:p>
            <a:pPr algn="ctr" eaLnBrk="1" hangingPunct="1"/>
            <a:endParaRPr lang="en-GB" altLang="en-US" sz="1800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3600">
                <a:cs typeface="Arial" panose="020B0604020202020204" pitchFamily="34" charset="0"/>
              </a:rPr>
              <a:t>Ex 16.6</a:t>
            </a:r>
          </a:p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(Page 165)</a:t>
            </a:r>
            <a:endParaRPr lang="en-GB" altLang="en-US" sz="3600">
              <a:cs typeface="Arial" panose="020B0604020202020204" pitchFamily="34" charset="0"/>
            </a:endParaRPr>
          </a:p>
        </p:txBody>
      </p:sp>
      <p:pic>
        <p:nvPicPr>
          <p:cNvPr id="51205" name="Picture 4" descr="ag00463_">
            <a:extLst>
              <a:ext uri="{FF2B5EF4-FFF2-40B4-BE49-F238E27FC236}">
                <a16:creationId xmlns:a16="http://schemas.microsoft.com/office/drawing/2014/main" id="{13C2079E-FA55-451B-A739-260846F281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6" name="Picture 5" descr="scottishflag">
            <a:extLst>
              <a:ext uri="{FF2B5EF4-FFF2-40B4-BE49-F238E27FC236}">
                <a16:creationId xmlns:a16="http://schemas.microsoft.com/office/drawing/2014/main" id="{39C1D173-6F73-41E0-BE73-608C5D71693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7" name="Picture 6" descr="Office Objects 0572">
            <a:extLst>
              <a:ext uri="{FF2B5EF4-FFF2-40B4-BE49-F238E27FC236}">
                <a16:creationId xmlns:a16="http://schemas.microsoft.com/office/drawing/2014/main" id="{23F6EA12-0853-43FE-840F-7FFB128C0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8" name="Picture 7" descr="scottishflag">
            <a:extLst>
              <a:ext uri="{FF2B5EF4-FFF2-40B4-BE49-F238E27FC236}">
                <a16:creationId xmlns:a16="http://schemas.microsoft.com/office/drawing/2014/main" id="{BFB384D3-914F-421C-951D-FF9A99C81E3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9" name="Text Box 8">
            <a:extLst>
              <a:ext uri="{FF2B5EF4-FFF2-40B4-BE49-F238E27FC236}">
                <a16:creationId xmlns:a16="http://schemas.microsoft.com/office/drawing/2014/main" id="{D53E8BF8-01AB-4031-BB0B-A8B31DF43BB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1210" name="Text Box 9">
            <a:extLst>
              <a:ext uri="{FF2B5EF4-FFF2-40B4-BE49-F238E27FC236}">
                <a16:creationId xmlns:a16="http://schemas.microsoft.com/office/drawing/2014/main" id="{6E4BCF22-86BB-4005-9BE0-5057275FC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54634" name="Rectangle 10">
            <a:extLst>
              <a:ext uri="{FF2B5EF4-FFF2-40B4-BE49-F238E27FC236}">
                <a16:creationId xmlns:a16="http://schemas.microsoft.com/office/drawing/2014/main" id="{4C35288D-66BB-49DA-90B2-A8F958DFF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Trig Graphs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9">
            <a:extLst>
              <a:ext uri="{FF2B5EF4-FFF2-40B4-BE49-F238E27FC236}">
                <a16:creationId xmlns:a16="http://schemas.microsoft.com/office/drawing/2014/main" id="{3A7AD089-FEFF-4CE5-B2B5-7E149D18AD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161794" name="Rectangle 2">
            <a:extLst>
              <a:ext uri="{FF2B5EF4-FFF2-40B4-BE49-F238E27FC236}">
                <a16:creationId xmlns:a16="http://schemas.microsoft.com/office/drawing/2014/main" id="{8676FE51-98DF-4ED1-B410-53BC7DF5CC5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</a:t>
            </a:r>
          </a:p>
        </p:txBody>
      </p:sp>
      <p:pic>
        <p:nvPicPr>
          <p:cNvPr id="4101" name="Picture 3" descr="scottishflag">
            <a:extLst>
              <a:ext uri="{FF2B5EF4-FFF2-40B4-BE49-F238E27FC236}">
                <a16:creationId xmlns:a16="http://schemas.microsoft.com/office/drawing/2014/main" id="{620E6CDC-D777-4031-A55E-FA8515EE8E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098" name="Object 4">
            <a:extLst>
              <a:ext uri="{FF2B5EF4-FFF2-40B4-BE49-F238E27FC236}">
                <a16:creationId xmlns:a16="http://schemas.microsoft.com/office/drawing/2014/main" id="{0C8EECD2-33FD-49F8-A317-60E11B424F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7925" y="1943100"/>
          <a:ext cx="6742113" cy="432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95680" imgH="2768400" progId="Equation.DSMT4">
                  <p:embed/>
                </p:oleObj>
              </mc:Choice>
              <mc:Fallback>
                <p:oleObj name="Equation" r:id="rId3" imgW="4495680" imgH="2768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925" y="1943100"/>
                        <a:ext cx="6742113" cy="432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2" name="Picture 5" descr="Office Objects 0572">
            <a:extLst>
              <a:ext uri="{FF2B5EF4-FFF2-40B4-BE49-F238E27FC236}">
                <a16:creationId xmlns:a16="http://schemas.microsoft.com/office/drawing/2014/main" id="{04912757-E0EA-4320-9C7E-0035705F3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6">
            <a:extLst>
              <a:ext uri="{FF2B5EF4-FFF2-40B4-BE49-F238E27FC236}">
                <a16:creationId xmlns:a16="http://schemas.microsoft.com/office/drawing/2014/main" id="{F407A7CE-9732-458C-B971-915197CE505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4104" name="Text Box 7">
            <a:extLst>
              <a:ext uri="{FF2B5EF4-FFF2-40B4-BE49-F238E27FC236}">
                <a16:creationId xmlns:a16="http://schemas.microsoft.com/office/drawing/2014/main" id="{28004B35-320A-416A-9F1C-C8C385881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8A5C3C5B-2020-4779-96D6-75C369C2CA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52227" name="Picture 2" descr="Office Objects 0572">
            <a:extLst>
              <a:ext uri="{FF2B5EF4-FFF2-40B4-BE49-F238E27FC236}">
                <a16:creationId xmlns:a16="http://schemas.microsoft.com/office/drawing/2014/main" id="{9078EBA1-D160-4D02-AE6E-695880A92F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6195" name="Rectangle 3">
            <a:extLst>
              <a:ext uri="{FF2B5EF4-FFF2-40B4-BE49-F238E27FC236}">
                <a16:creationId xmlns:a16="http://schemas.microsoft.com/office/drawing/2014/main" id="{7CAB33F1-6723-4CB1-86FE-C252253BE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36196" name="Rectangle 4">
            <a:extLst>
              <a:ext uri="{FF2B5EF4-FFF2-40B4-BE49-F238E27FC236}">
                <a16:creationId xmlns:a16="http://schemas.microsoft.com/office/drawing/2014/main" id="{EB60826B-FEBE-4ED6-B8E1-CD6F6FFBE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2230" name="Line 6">
            <a:extLst>
              <a:ext uri="{FF2B5EF4-FFF2-40B4-BE49-F238E27FC236}">
                <a16:creationId xmlns:a16="http://schemas.microsoft.com/office/drawing/2014/main" id="{1CE3D300-237D-481C-BB20-98219CC6F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6199" name="Rectangle 7">
            <a:extLst>
              <a:ext uri="{FF2B5EF4-FFF2-40B4-BE49-F238E27FC236}">
                <a16:creationId xmlns:a16="http://schemas.microsoft.com/office/drawing/2014/main" id="{DCB8605A-6684-47F3-8338-F8E4D8B7C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To investigate  graphs of the form</a:t>
            </a:r>
          </a:p>
          <a:p>
            <a:pPr lvl="1" eaLnBrk="1" hangingPunct="1"/>
            <a:endParaRPr lang="en-GB" altLang="en-US" sz="18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algn="ctr" eaLnBrk="1" hangingPunct="1"/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y = asin(x</a:t>
            </a:r>
            <a:r>
              <a:rPr lang="en-GB" altLang="en-US" sz="18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 + d)</a:t>
            </a:r>
            <a:endParaRPr lang="en-GB" altLang="en-US" sz="1800" baseline="300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algn="ctr" eaLnBrk="1" hangingPunct="1"/>
            <a:endParaRPr lang="en-GB" altLang="en-US" sz="1800" baseline="300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algn="ctr" eaLnBrk="1" hangingPunct="1"/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y = acos(x</a:t>
            </a:r>
            <a:r>
              <a:rPr lang="en-GB" altLang="en-US" sz="18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 + d)</a:t>
            </a:r>
            <a:endParaRPr lang="en-GB" altLang="en-US" sz="1800" baseline="300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eaLnBrk="1" hangingPunct="1"/>
            <a:endParaRPr lang="en-GB" altLang="en-US" sz="18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eaLnBrk="1" hangingPunct="1"/>
            <a:endParaRPr lang="en-GB" altLang="en-US" sz="1800">
              <a:solidFill>
                <a:srgbClr val="FFFF00"/>
              </a:solidFill>
              <a:cs typeface="Arial" panose="020B0604020202020204" pitchFamily="34" charset="0"/>
            </a:endParaRPr>
          </a:p>
        </p:txBody>
      </p:sp>
      <p:pic>
        <p:nvPicPr>
          <p:cNvPr id="52232" name="Picture 8" descr="scottishflag">
            <a:extLst>
              <a:ext uri="{FF2B5EF4-FFF2-40B4-BE49-F238E27FC236}">
                <a16:creationId xmlns:a16="http://schemas.microsoft.com/office/drawing/2014/main" id="{C402BA2A-B8DA-40D6-ACEE-21643BC80C2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3" name="Text Box 9">
            <a:extLst>
              <a:ext uri="{FF2B5EF4-FFF2-40B4-BE49-F238E27FC236}">
                <a16:creationId xmlns:a16="http://schemas.microsoft.com/office/drawing/2014/main" id="{05987C44-0EA4-4657-A3E6-EF76012CB95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2234" name="Text Box 10">
            <a:extLst>
              <a:ext uri="{FF2B5EF4-FFF2-40B4-BE49-F238E27FC236}">
                <a16:creationId xmlns:a16="http://schemas.microsoft.com/office/drawing/2014/main" id="{BB8186B9-FC7B-442D-8505-71BFB3092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36203" name="Rectangle 11">
            <a:extLst>
              <a:ext uri="{FF2B5EF4-FFF2-40B4-BE49-F238E27FC236}">
                <a16:creationId xmlns:a16="http://schemas.microsoft.com/office/drawing/2014/main" id="{2667E566-5F6F-455B-A575-163C5AE78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Phase Angle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A8D8EBA6-A856-4A7F-84C5-7D7A54DF2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Identify and sketch the key points for trig graphs of the form </a:t>
            </a:r>
          </a:p>
          <a:p>
            <a:pPr marL="800100" lvl="1" indent="-342900" algn="ctr">
              <a:defRPr/>
            </a:pPr>
            <a:endParaRPr lang="en-GB" sz="1800" dirty="0">
              <a:solidFill>
                <a:srgbClr val="FFFF00"/>
              </a:solidFill>
              <a:cs typeface="Arial" charset="0"/>
            </a:endParaRPr>
          </a:p>
          <a:p>
            <a:pPr marL="800100" lvl="1" indent="-342900" algn="ctr"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y = </a:t>
            </a:r>
            <a:r>
              <a:rPr lang="en-GB" sz="1800" dirty="0" err="1">
                <a:solidFill>
                  <a:srgbClr val="FFFF00"/>
                </a:solidFill>
                <a:cs typeface="Arial" charset="0"/>
              </a:rPr>
              <a:t>asin</a:t>
            </a:r>
            <a:r>
              <a:rPr lang="en-GB" sz="1800" dirty="0">
                <a:solidFill>
                  <a:srgbClr val="FFFF00"/>
                </a:solidFill>
                <a:cs typeface="Arial" charset="0"/>
              </a:rPr>
              <a:t>(x</a:t>
            </a:r>
            <a:r>
              <a:rPr lang="en-GB" sz="1800" baseline="30000" dirty="0">
                <a:solidFill>
                  <a:srgbClr val="FFFF00"/>
                </a:solidFill>
                <a:cs typeface="Arial" charset="0"/>
              </a:rPr>
              <a:t>o</a:t>
            </a:r>
            <a:r>
              <a:rPr lang="en-GB" sz="1800" dirty="0">
                <a:solidFill>
                  <a:srgbClr val="FFFF00"/>
                </a:solidFill>
                <a:cs typeface="Arial" charset="0"/>
              </a:rPr>
              <a:t> + d)</a:t>
            </a:r>
            <a:endParaRPr lang="en-GB" sz="1800" baseline="30000" dirty="0">
              <a:solidFill>
                <a:srgbClr val="FFFF00"/>
              </a:solidFill>
              <a:cs typeface="Arial" charset="0"/>
            </a:endParaRPr>
          </a:p>
          <a:p>
            <a:pPr marL="800100" lvl="1" indent="-342900" algn="ctr">
              <a:defRPr/>
            </a:pPr>
            <a:endParaRPr lang="en-GB" sz="1800" baseline="30000" dirty="0">
              <a:solidFill>
                <a:srgbClr val="FFFF00"/>
              </a:solidFill>
              <a:cs typeface="Arial" charset="0"/>
            </a:endParaRPr>
          </a:p>
          <a:p>
            <a:pPr marL="800100" lvl="1" indent="-342900" algn="ctr"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y = </a:t>
            </a:r>
            <a:r>
              <a:rPr lang="en-GB" sz="1800" dirty="0" err="1">
                <a:solidFill>
                  <a:srgbClr val="FFFF00"/>
                </a:solidFill>
                <a:cs typeface="Arial" charset="0"/>
              </a:rPr>
              <a:t>acos</a:t>
            </a:r>
            <a:r>
              <a:rPr lang="en-GB" sz="1800" dirty="0">
                <a:solidFill>
                  <a:srgbClr val="FFFF00"/>
                </a:solidFill>
                <a:cs typeface="Arial" charset="0"/>
              </a:rPr>
              <a:t>(x</a:t>
            </a:r>
            <a:r>
              <a:rPr lang="en-GB" sz="1800" baseline="30000" dirty="0">
                <a:solidFill>
                  <a:srgbClr val="FFFF00"/>
                </a:solidFill>
                <a:cs typeface="Arial" charset="0"/>
              </a:rPr>
              <a:t>o</a:t>
            </a:r>
            <a:r>
              <a:rPr lang="en-GB" sz="1800" dirty="0">
                <a:solidFill>
                  <a:srgbClr val="FFFF00"/>
                </a:solidFill>
                <a:cs typeface="Arial" charset="0"/>
              </a:rPr>
              <a:t> + d)</a:t>
            </a:r>
            <a:endParaRPr lang="en-GB" sz="1800" baseline="300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9" grpId="0"/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0">
            <a:extLst>
              <a:ext uri="{FF2B5EF4-FFF2-40B4-BE49-F238E27FC236}">
                <a16:creationId xmlns:a16="http://schemas.microsoft.com/office/drawing/2014/main" id="{BBC0F0C3-A005-484C-BEE6-6B43A11F74E3}"/>
              </a:ext>
            </a:extLst>
          </p:cNvPr>
          <p:cNvSpPr/>
          <p:nvPr/>
        </p:nvSpPr>
        <p:spPr>
          <a:xfrm>
            <a:off x="1244600" y="2697163"/>
            <a:ext cx="5783263" cy="288131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08E616EB-6560-4A91-BDAA-254ACFC76D13}"/>
              </a:ext>
            </a:extLst>
          </p:cNvPr>
          <p:cNvSpPr/>
          <p:nvPr/>
        </p:nvSpPr>
        <p:spPr>
          <a:xfrm>
            <a:off x="2387600" y="2697163"/>
            <a:ext cx="5783263" cy="288131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F5107639-4B5D-4BE5-98A1-2AF44AF55721}"/>
              </a:ext>
            </a:extLst>
          </p:cNvPr>
          <p:cNvSpPr/>
          <p:nvPr/>
        </p:nvSpPr>
        <p:spPr>
          <a:xfrm>
            <a:off x="2387600" y="2697163"/>
            <a:ext cx="5783263" cy="288131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ABD99B1A-39E1-4073-B4E2-530B6642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53254" name="Picture 2" descr="scottishflag">
            <a:extLst>
              <a:ext uri="{FF2B5EF4-FFF2-40B4-BE49-F238E27FC236}">
                <a16:creationId xmlns:a16="http://schemas.microsoft.com/office/drawing/2014/main" id="{F51F20C1-2CCF-4ED4-A9A3-000A8865DAE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5" name="Picture 3" descr="Office Objects 0572">
            <a:extLst>
              <a:ext uri="{FF2B5EF4-FFF2-40B4-BE49-F238E27FC236}">
                <a16:creationId xmlns:a16="http://schemas.microsoft.com/office/drawing/2014/main" id="{F883C8C1-ECBA-4800-ACED-5F95A4A698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6" name="Picture 4" descr="scottishflag">
            <a:extLst>
              <a:ext uri="{FF2B5EF4-FFF2-40B4-BE49-F238E27FC236}">
                <a16:creationId xmlns:a16="http://schemas.microsoft.com/office/drawing/2014/main" id="{BD27D291-9AD0-4120-898E-4E770FB212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7" name="Text Box 5">
            <a:extLst>
              <a:ext uri="{FF2B5EF4-FFF2-40B4-BE49-F238E27FC236}">
                <a16:creationId xmlns:a16="http://schemas.microsoft.com/office/drawing/2014/main" id="{3E39CA60-06FC-4287-BCBC-C0857BF1058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3258" name="Text Box 6">
            <a:extLst>
              <a:ext uri="{FF2B5EF4-FFF2-40B4-BE49-F238E27FC236}">
                <a16:creationId xmlns:a16="http://schemas.microsoft.com/office/drawing/2014/main" id="{FE6E2176-6465-4117-9294-25A98621E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AEE722C1-859A-4D26-8D37-A469DB551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Phase Angle</a:t>
            </a:r>
          </a:p>
        </p:txBody>
      </p:sp>
      <p:sp>
        <p:nvSpPr>
          <p:cNvPr id="53260" name="TextBox 20">
            <a:extLst>
              <a:ext uri="{FF2B5EF4-FFF2-40B4-BE49-F238E27FC236}">
                <a16:creationId xmlns:a16="http://schemas.microsoft.com/office/drawing/2014/main" id="{367328A9-00D5-40AA-8BD8-6A9319C89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23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53261" name="TextBox 23">
            <a:extLst>
              <a:ext uri="{FF2B5EF4-FFF2-40B4-BE49-F238E27FC236}">
                <a16:creationId xmlns:a16="http://schemas.microsoft.com/office/drawing/2014/main" id="{B47191DC-95B6-4A44-8470-1AF989E25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450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-1</a:t>
            </a:r>
          </a:p>
        </p:txBody>
      </p:sp>
      <p:sp>
        <p:nvSpPr>
          <p:cNvPr id="53262" name="TextBox 25">
            <a:extLst>
              <a:ext uri="{FF2B5EF4-FFF2-40B4-BE49-F238E27FC236}">
                <a16:creationId xmlns:a16="http://schemas.microsoft.com/office/drawing/2014/main" id="{19AEE3F7-8245-49EC-A753-5C9FE9B28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4094163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53263" name="TextBox 26">
            <a:extLst>
              <a:ext uri="{FF2B5EF4-FFF2-40B4-BE49-F238E27FC236}">
                <a16:creationId xmlns:a16="http://schemas.microsoft.com/office/drawing/2014/main" id="{4E280F6E-12E5-45BE-825E-3AA8D5632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3264" name="TextBox 27">
            <a:extLst>
              <a:ext uri="{FF2B5EF4-FFF2-40B4-BE49-F238E27FC236}">
                <a16:creationId xmlns:a16="http://schemas.microsoft.com/office/drawing/2014/main" id="{ACDE8530-5F0D-4778-BAC9-F78E489CB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3265" name="TextBox 28">
            <a:extLst>
              <a:ext uri="{FF2B5EF4-FFF2-40B4-BE49-F238E27FC236}">
                <a16:creationId xmlns:a16="http://schemas.microsoft.com/office/drawing/2014/main" id="{FD33AB28-0FD8-4A9B-A05C-5A9EFBC82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4C7144A-7F10-4A0A-BFB1-364000C087C0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204B731-A607-4A52-ABC7-34C16ED9A3EF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FB1E5CF-9CE4-496A-B24A-A1154496175B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269" name="TextBox 29">
            <a:extLst>
              <a:ext uri="{FF2B5EF4-FFF2-40B4-BE49-F238E27FC236}">
                <a16:creationId xmlns:a16="http://schemas.microsoft.com/office/drawing/2014/main" id="{C35C97FF-F54F-4966-A0AA-931F1C511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80C666A-64E5-4A2E-9199-F1E9C5E6646B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51F65A1-BAB5-4622-A906-5328CE00BE88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272" name="TextBox 31">
            <a:extLst>
              <a:ext uri="{FF2B5EF4-FFF2-40B4-BE49-F238E27FC236}">
                <a16:creationId xmlns:a16="http://schemas.microsoft.com/office/drawing/2014/main" id="{39097D9D-722B-4FF6-BCBF-B8B6B6AD4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275" y="4179888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-60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A1D43E5-7B78-4627-9939-CDCC2F38DAE5}"/>
              </a:ext>
            </a:extLst>
          </p:cNvPr>
          <p:cNvCxnSpPr/>
          <p:nvPr/>
        </p:nvCxnSpPr>
        <p:spPr>
          <a:xfrm flipV="1">
            <a:off x="1401763" y="3992563"/>
            <a:ext cx="900112" cy="15875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8FD362C-A953-4DAC-B9D3-EFACE4150DB1}"/>
              </a:ext>
            </a:extLst>
          </p:cNvPr>
          <p:cNvCxnSpPr/>
          <p:nvPr/>
        </p:nvCxnSpPr>
        <p:spPr>
          <a:xfrm flipV="1">
            <a:off x="898525" y="4106863"/>
            <a:ext cx="7983538" cy="23812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loud 41">
            <a:extLst>
              <a:ext uri="{FF2B5EF4-FFF2-40B4-BE49-F238E27FC236}">
                <a16:creationId xmlns:a16="http://schemas.microsoft.com/office/drawing/2014/main" id="{BC5C311F-3C1C-4DFA-9495-02E98B12A02C}"/>
              </a:ext>
            </a:extLst>
          </p:cNvPr>
          <p:cNvSpPr/>
          <p:nvPr/>
        </p:nvSpPr>
        <p:spPr>
          <a:xfrm>
            <a:off x="5059363" y="1431925"/>
            <a:ext cx="4084637" cy="1252538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000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GB" sz="2800" dirty="0">
                <a:solidFill>
                  <a:srgbClr val="00FFFF"/>
                </a:solidFill>
              </a:rPr>
              <a:t>y = sin(x + 60)</a:t>
            </a:r>
            <a:r>
              <a:rPr lang="en-GB" sz="2800" baseline="30000" dirty="0">
                <a:solidFill>
                  <a:srgbClr val="00FFFF"/>
                </a:solidFill>
              </a:rPr>
              <a:t>o</a:t>
            </a:r>
            <a:endParaRPr lang="en-GB" sz="2800" dirty="0">
              <a:solidFill>
                <a:srgbClr val="00FFFF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endParaRPr lang="en-GB" sz="2000" dirty="0">
              <a:solidFill>
                <a:srgbClr val="00FFFF"/>
              </a:solidFill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2CF1AB12-A3CA-4284-9379-F90CC65A995D}"/>
              </a:ext>
            </a:extLst>
          </p:cNvPr>
          <p:cNvCxnSpPr/>
          <p:nvPr/>
        </p:nvCxnSpPr>
        <p:spPr>
          <a:xfrm flipV="1">
            <a:off x="7116763" y="2225675"/>
            <a:ext cx="168275" cy="10048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C3EF2ACA-AFBE-49CB-BCBC-85C559DA9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216275"/>
            <a:ext cx="22669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To the left “+”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D4011C5-CCF8-4C68-80DD-F13DFD166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588" y="3614738"/>
            <a:ext cx="798512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2000"/>
              <a:t>60</a:t>
            </a:r>
            <a:r>
              <a:rPr lang="en-GB" altLang="en-US" sz="2000" baseline="30000"/>
              <a:t>o</a:t>
            </a:r>
          </a:p>
        </p:txBody>
      </p:sp>
      <p:sp>
        <p:nvSpPr>
          <p:cNvPr id="32" name="Cloud 31">
            <a:extLst>
              <a:ext uri="{FF2B5EF4-FFF2-40B4-BE49-F238E27FC236}">
                <a16:creationId xmlns:a16="http://schemas.microsoft.com/office/drawing/2014/main" id="{64B73D95-0E1F-4B80-BF3E-EEBED2FAE2F6}"/>
              </a:ext>
            </a:extLst>
          </p:cNvPr>
          <p:cNvSpPr/>
          <p:nvPr/>
        </p:nvSpPr>
        <p:spPr>
          <a:xfrm>
            <a:off x="0" y="198438"/>
            <a:ext cx="4999038" cy="1889125"/>
          </a:xfrm>
          <a:prstGeom prst="cloud">
            <a:avLst/>
          </a:prstGeom>
          <a:ln w="3810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</a:rPr>
              <a:t>By how much do we have to move the standard sine curve so it fits on the other sine curve?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8 -7.40741E-7 L -0.12361 -0.0020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7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build="p" animBg="1"/>
      <p:bldP spid="45" grpId="0"/>
      <p:bldP spid="46" grpId="0"/>
      <p:bldP spid="3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0">
            <a:extLst>
              <a:ext uri="{FF2B5EF4-FFF2-40B4-BE49-F238E27FC236}">
                <a16:creationId xmlns:a16="http://schemas.microsoft.com/office/drawing/2014/main" id="{FFD8500A-5C70-40F9-91C0-019BA8740D01}"/>
              </a:ext>
            </a:extLst>
          </p:cNvPr>
          <p:cNvSpPr/>
          <p:nvPr/>
        </p:nvSpPr>
        <p:spPr>
          <a:xfrm>
            <a:off x="3073400" y="2697163"/>
            <a:ext cx="5783263" cy="288131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C19B7CD9-736A-4727-B38C-46D2944945E1}"/>
              </a:ext>
            </a:extLst>
          </p:cNvPr>
          <p:cNvSpPr/>
          <p:nvPr/>
        </p:nvSpPr>
        <p:spPr>
          <a:xfrm>
            <a:off x="2387600" y="2697163"/>
            <a:ext cx="5783263" cy="288131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61E710B0-EE1C-495D-92DD-3C2E4D43F135}"/>
              </a:ext>
            </a:extLst>
          </p:cNvPr>
          <p:cNvSpPr/>
          <p:nvPr/>
        </p:nvSpPr>
        <p:spPr>
          <a:xfrm>
            <a:off x="2387600" y="2697163"/>
            <a:ext cx="5783263" cy="2881312"/>
          </a:xfrm>
          <a:custGeom>
            <a:avLst/>
            <a:gdLst>
              <a:gd name="connsiteX0" fmla="*/ 0 w 5762172"/>
              <a:gd name="connsiteY0" fmla="*/ 711200 h 1424819"/>
              <a:gd name="connsiteX1" fmla="*/ 1407886 w 5762172"/>
              <a:gd name="connsiteY1" fmla="*/ 0 h 1424819"/>
              <a:gd name="connsiteX2" fmla="*/ 2873829 w 5762172"/>
              <a:gd name="connsiteY2" fmla="*/ 711200 h 1424819"/>
              <a:gd name="connsiteX3" fmla="*/ 4325257 w 5762172"/>
              <a:gd name="connsiteY3" fmla="*/ 1422400 h 1424819"/>
              <a:gd name="connsiteX4" fmla="*/ 5762172 w 5762172"/>
              <a:gd name="connsiteY4" fmla="*/ 696685 h 142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62172" h="1424819">
                <a:moveTo>
                  <a:pt x="0" y="711200"/>
                </a:moveTo>
                <a:cubicBezTo>
                  <a:pt x="464457" y="355600"/>
                  <a:pt x="928915" y="0"/>
                  <a:pt x="1407886" y="0"/>
                </a:cubicBezTo>
                <a:cubicBezTo>
                  <a:pt x="1886857" y="0"/>
                  <a:pt x="2873829" y="711200"/>
                  <a:pt x="2873829" y="711200"/>
                </a:cubicBezTo>
                <a:cubicBezTo>
                  <a:pt x="3360058" y="948267"/>
                  <a:pt x="3843867" y="1424819"/>
                  <a:pt x="4325257" y="1422400"/>
                </a:cubicBezTo>
                <a:cubicBezTo>
                  <a:pt x="4806647" y="1419981"/>
                  <a:pt x="5284409" y="1058333"/>
                  <a:pt x="5762172" y="696685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9602D72D-A58E-4B95-9F98-11942FE23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54278" name="Picture 2" descr="scottishflag">
            <a:extLst>
              <a:ext uri="{FF2B5EF4-FFF2-40B4-BE49-F238E27FC236}">
                <a16:creationId xmlns:a16="http://schemas.microsoft.com/office/drawing/2014/main" id="{1EFDC490-0C5A-4BB0-93F6-2B7863422F3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9" name="Picture 3" descr="Office Objects 0572">
            <a:extLst>
              <a:ext uri="{FF2B5EF4-FFF2-40B4-BE49-F238E27FC236}">
                <a16:creationId xmlns:a16="http://schemas.microsoft.com/office/drawing/2014/main" id="{0A3079B7-5411-4D28-B124-39819C5F2E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80" name="Picture 4" descr="scottishflag">
            <a:extLst>
              <a:ext uri="{FF2B5EF4-FFF2-40B4-BE49-F238E27FC236}">
                <a16:creationId xmlns:a16="http://schemas.microsoft.com/office/drawing/2014/main" id="{C2F2F51B-CC9B-48F1-ACFD-3F41117DDEC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1" name="Text Box 5">
            <a:extLst>
              <a:ext uri="{FF2B5EF4-FFF2-40B4-BE49-F238E27FC236}">
                <a16:creationId xmlns:a16="http://schemas.microsoft.com/office/drawing/2014/main" id="{4B3BF007-BB02-468D-9DBF-C6EE5DCF35D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4282" name="Text Box 6">
            <a:extLst>
              <a:ext uri="{FF2B5EF4-FFF2-40B4-BE49-F238E27FC236}">
                <a16:creationId xmlns:a16="http://schemas.microsoft.com/office/drawing/2014/main" id="{F89DE1C7-3437-4B36-8CAE-227FDBEAA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84F7C0B5-84B5-4A50-B3B8-76A8229B4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Phase Angle</a:t>
            </a:r>
          </a:p>
        </p:txBody>
      </p:sp>
      <p:sp>
        <p:nvSpPr>
          <p:cNvPr id="54284" name="TextBox 20">
            <a:extLst>
              <a:ext uri="{FF2B5EF4-FFF2-40B4-BE49-F238E27FC236}">
                <a16:creationId xmlns:a16="http://schemas.microsoft.com/office/drawing/2014/main" id="{EC7ACFB4-9420-4CF0-ABD2-8BCE603CD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23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54285" name="TextBox 23">
            <a:extLst>
              <a:ext uri="{FF2B5EF4-FFF2-40B4-BE49-F238E27FC236}">
                <a16:creationId xmlns:a16="http://schemas.microsoft.com/office/drawing/2014/main" id="{51EAE396-400C-4AC8-9BA8-F64A48250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450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-1</a:t>
            </a:r>
          </a:p>
        </p:txBody>
      </p:sp>
      <p:sp>
        <p:nvSpPr>
          <p:cNvPr id="54286" name="TextBox 25">
            <a:extLst>
              <a:ext uri="{FF2B5EF4-FFF2-40B4-BE49-F238E27FC236}">
                <a16:creationId xmlns:a16="http://schemas.microsoft.com/office/drawing/2014/main" id="{65AF3C15-8831-433B-8FA4-7C3820452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54287" name="TextBox 26">
            <a:extLst>
              <a:ext uri="{FF2B5EF4-FFF2-40B4-BE49-F238E27FC236}">
                <a16:creationId xmlns:a16="http://schemas.microsoft.com/office/drawing/2014/main" id="{80905482-2418-475C-B4E0-6CC93A5B5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4288" name="TextBox 27">
            <a:extLst>
              <a:ext uri="{FF2B5EF4-FFF2-40B4-BE49-F238E27FC236}">
                <a16:creationId xmlns:a16="http://schemas.microsoft.com/office/drawing/2014/main" id="{52BB721D-D729-4E17-A90C-857E16345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4289" name="TextBox 28">
            <a:extLst>
              <a:ext uri="{FF2B5EF4-FFF2-40B4-BE49-F238E27FC236}">
                <a16:creationId xmlns:a16="http://schemas.microsoft.com/office/drawing/2014/main" id="{5401635A-76DF-4769-8128-3D9DB8B65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B00A212-4537-4B13-8F20-81243AF64C47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31B628A-3A40-4554-9811-72BFE51929B2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2AA745A-72A5-42FE-83B7-A91446EEED20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93" name="TextBox 29">
            <a:extLst>
              <a:ext uri="{FF2B5EF4-FFF2-40B4-BE49-F238E27FC236}">
                <a16:creationId xmlns:a16="http://schemas.microsoft.com/office/drawing/2014/main" id="{37C40C31-2ED6-4FFE-9AFA-613F8E10D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51B4D40-898B-4DC5-9333-CDF414018A82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 43">
            <a:extLst>
              <a:ext uri="{FF2B5EF4-FFF2-40B4-BE49-F238E27FC236}">
                <a16:creationId xmlns:a16="http://schemas.microsoft.com/office/drawing/2014/main" id="{BADD769C-761C-4B35-BB26-E755F8A5F9D5}"/>
              </a:ext>
            </a:extLst>
          </p:cNvPr>
          <p:cNvSpPr/>
          <p:nvPr/>
        </p:nvSpPr>
        <p:spPr>
          <a:xfrm>
            <a:off x="4770438" y="1431925"/>
            <a:ext cx="4373562" cy="1252538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000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GB" sz="2800" dirty="0">
                <a:solidFill>
                  <a:srgbClr val="00FFFF"/>
                </a:solidFill>
              </a:rPr>
              <a:t>y = sin(x - 45)</a:t>
            </a:r>
            <a:r>
              <a:rPr lang="en-GB" sz="2800" baseline="30000" dirty="0">
                <a:solidFill>
                  <a:srgbClr val="00FFFF"/>
                </a:solidFill>
              </a:rPr>
              <a:t>o</a:t>
            </a:r>
            <a:endParaRPr lang="en-GB" sz="2800" dirty="0">
              <a:solidFill>
                <a:srgbClr val="00FFFF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endParaRPr lang="en-GB" sz="2000" dirty="0">
              <a:solidFill>
                <a:srgbClr val="00FFFF"/>
              </a:solidFill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DFB9C0B-23A7-47D7-88DB-13094D0DCD0C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97" name="TextBox 31">
            <a:extLst>
              <a:ext uri="{FF2B5EF4-FFF2-40B4-BE49-F238E27FC236}">
                <a16:creationId xmlns:a16="http://schemas.microsoft.com/office/drawing/2014/main" id="{128BCC8E-1982-489D-AB09-A7B4CCA6D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275" y="4179888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45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6C84E41-2AC9-4308-9021-84EE731FA0E0}"/>
              </a:ext>
            </a:extLst>
          </p:cNvPr>
          <p:cNvCxnSpPr/>
          <p:nvPr/>
        </p:nvCxnSpPr>
        <p:spPr>
          <a:xfrm>
            <a:off x="2484438" y="3978275"/>
            <a:ext cx="700087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A0B6EB3-DDF0-4E5B-9351-CC1A39FA6BC1}"/>
              </a:ext>
            </a:extLst>
          </p:cNvPr>
          <p:cNvCxnSpPr/>
          <p:nvPr/>
        </p:nvCxnSpPr>
        <p:spPr>
          <a:xfrm flipV="1">
            <a:off x="2379663" y="4106863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861815E-E945-4D1B-B376-C16AD7F4C4C7}"/>
              </a:ext>
            </a:extLst>
          </p:cNvPr>
          <p:cNvCxnSpPr/>
          <p:nvPr/>
        </p:nvCxnSpPr>
        <p:spPr>
          <a:xfrm flipV="1">
            <a:off x="7116763" y="2103438"/>
            <a:ext cx="61912" cy="11271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8C76F959-B8C6-4F56-91F9-A130CB779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216275"/>
            <a:ext cx="2413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To the right “-”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2E144F0-5EF6-4531-B13B-4B38900F4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2713" y="3614738"/>
            <a:ext cx="8001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45</a:t>
            </a:r>
            <a:r>
              <a:rPr lang="en-GB" altLang="en-US" sz="2000" baseline="30000"/>
              <a:t>o</a:t>
            </a:r>
          </a:p>
        </p:txBody>
      </p:sp>
      <p:sp>
        <p:nvSpPr>
          <p:cNvPr id="32" name="Cloud 31">
            <a:extLst>
              <a:ext uri="{FF2B5EF4-FFF2-40B4-BE49-F238E27FC236}">
                <a16:creationId xmlns:a16="http://schemas.microsoft.com/office/drawing/2014/main" id="{7F17A888-03B7-47AC-A8DD-C8415DBFC794}"/>
              </a:ext>
            </a:extLst>
          </p:cNvPr>
          <p:cNvSpPr/>
          <p:nvPr/>
        </p:nvSpPr>
        <p:spPr>
          <a:xfrm>
            <a:off x="0" y="198438"/>
            <a:ext cx="4999038" cy="1889125"/>
          </a:xfrm>
          <a:prstGeom prst="cloud">
            <a:avLst/>
          </a:prstGeom>
          <a:ln w="3810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</a:rPr>
              <a:t>By how much do we have to move the standard sine curve so it fits on the other sine curve?</a:t>
            </a:r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B5A4E873-356A-4C6C-807F-657C45F218DD}"/>
              </a:ext>
            </a:extLst>
          </p:cNvPr>
          <p:cNvSpPr/>
          <p:nvPr/>
        </p:nvSpPr>
        <p:spPr>
          <a:xfrm>
            <a:off x="7102475" y="5959475"/>
            <a:ext cx="2041525" cy="898525"/>
          </a:xfrm>
          <a:prstGeom prst="roundRect">
            <a:avLst/>
          </a:prstGeom>
          <a:solidFill>
            <a:schemeClr val="tx1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hlinkClick r:id="rId4"/>
              </a:rPr>
              <a:t>Demo</a:t>
            </a:r>
            <a:endParaRPr lang="en-GB" dirty="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7.40741E-7 L 0.075 -7.40741E-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uild="p" animBg="1"/>
      <p:bldP spid="49" grpId="0"/>
      <p:bldP spid="50" grpId="0"/>
      <p:bldP spid="3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092579B5-113C-4A62-A2E3-4312599AA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55299" name="Picture 2" descr="scottishflag">
            <a:extLst>
              <a:ext uri="{FF2B5EF4-FFF2-40B4-BE49-F238E27FC236}">
                <a16:creationId xmlns:a16="http://schemas.microsoft.com/office/drawing/2014/main" id="{9FC559B1-C482-4AAF-816B-DAF8DA40D22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0" name="Picture 3" descr="Office Objects 0572">
            <a:extLst>
              <a:ext uri="{FF2B5EF4-FFF2-40B4-BE49-F238E27FC236}">
                <a16:creationId xmlns:a16="http://schemas.microsoft.com/office/drawing/2014/main" id="{DFFB26CE-EB09-449B-A745-5DABA5961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1" name="Picture 4" descr="scottishflag">
            <a:extLst>
              <a:ext uri="{FF2B5EF4-FFF2-40B4-BE49-F238E27FC236}">
                <a16:creationId xmlns:a16="http://schemas.microsoft.com/office/drawing/2014/main" id="{78EA6742-03F0-481C-83F7-1D3D878CBF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2" name="Text Box 5">
            <a:extLst>
              <a:ext uri="{FF2B5EF4-FFF2-40B4-BE49-F238E27FC236}">
                <a16:creationId xmlns:a16="http://schemas.microsoft.com/office/drawing/2014/main" id="{9ADB01C1-E8EA-4B60-93A0-FF7B9951A0A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5303" name="Text Box 6">
            <a:extLst>
              <a:ext uri="{FF2B5EF4-FFF2-40B4-BE49-F238E27FC236}">
                <a16:creationId xmlns:a16="http://schemas.microsoft.com/office/drawing/2014/main" id="{689AF1BE-1071-48A6-9B60-A8D179895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55655" name="Rectangle 7">
            <a:extLst>
              <a:ext uri="{FF2B5EF4-FFF2-40B4-BE49-F238E27FC236}">
                <a16:creationId xmlns:a16="http://schemas.microsoft.com/office/drawing/2014/main" id="{294715E4-1066-40BC-B2FC-07B9CCC4B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4889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Phase Angle </a:t>
            </a:r>
          </a:p>
        </p:txBody>
      </p:sp>
      <p:sp>
        <p:nvSpPr>
          <p:cNvPr id="55305" name="Text Box 8">
            <a:extLst>
              <a:ext uri="{FF2B5EF4-FFF2-40B4-BE49-F238E27FC236}">
                <a16:creationId xmlns:a16="http://schemas.microsoft.com/office/drawing/2014/main" id="{6D3895AA-82FD-4049-834A-693FE5868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6613" y="2011363"/>
            <a:ext cx="35274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/>
              <a:t>y =  sin (x + </a:t>
            </a:r>
            <a:r>
              <a:rPr lang="en-GB" altLang="en-US" sz="4000">
                <a:solidFill>
                  <a:srgbClr val="00FFFF"/>
                </a:solidFill>
              </a:rPr>
              <a:t>d</a:t>
            </a:r>
            <a:r>
              <a:rPr lang="en-GB" altLang="en-US" sz="4000"/>
              <a:t>)</a:t>
            </a:r>
          </a:p>
        </p:txBody>
      </p:sp>
      <p:sp>
        <p:nvSpPr>
          <p:cNvPr id="155658" name="Text Box 10">
            <a:extLst>
              <a:ext uri="{FF2B5EF4-FFF2-40B4-BE49-F238E27FC236}">
                <a16:creationId xmlns:a16="http://schemas.microsoft.com/office/drawing/2014/main" id="{6643D833-7C7F-476D-B0F9-2F62F2F52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150" y="4953000"/>
            <a:ext cx="7164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d &gt; 0 moves graph to the left along x – axis </a:t>
            </a:r>
          </a:p>
        </p:txBody>
      </p:sp>
      <p:sp>
        <p:nvSpPr>
          <p:cNvPr id="155659" name="Text Box 11">
            <a:extLst>
              <a:ext uri="{FF2B5EF4-FFF2-40B4-BE49-F238E27FC236}">
                <a16:creationId xmlns:a16="http://schemas.microsoft.com/office/drawing/2014/main" id="{A81BD009-BD1D-4D10-96F9-3B76F7680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150" y="5502275"/>
            <a:ext cx="7329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d &lt; 0 moves graph to the right along x – axis</a:t>
            </a:r>
            <a:r>
              <a:rPr lang="en-GB" altLang="en-US"/>
              <a:t> </a:t>
            </a:r>
          </a:p>
        </p:txBody>
      </p:sp>
      <p:sp>
        <p:nvSpPr>
          <p:cNvPr id="155661" name="Line 13">
            <a:extLst>
              <a:ext uri="{FF2B5EF4-FFF2-40B4-BE49-F238E27FC236}">
                <a16:creationId xmlns:a16="http://schemas.microsoft.com/office/drawing/2014/main" id="{1C535B1D-C981-4273-A43F-26F580EC9F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43663" y="2714625"/>
            <a:ext cx="347662" cy="8572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662" name="Text Box 14">
            <a:extLst>
              <a:ext uri="{FF2B5EF4-FFF2-40B4-BE49-F238E27FC236}">
                <a16:creationId xmlns:a16="http://schemas.microsoft.com/office/drawing/2014/main" id="{BB170622-8B04-45E0-A0E6-3442D4BB98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0213" y="3171825"/>
            <a:ext cx="2079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FFFF"/>
                </a:solidFill>
              </a:rPr>
              <a:t>Moves graph </a:t>
            </a:r>
          </a:p>
          <a:p>
            <a:pPr algn="ctr" eaLnBrk="1" hangingPunct="1"/>
            <a:r>
              <a:rPr lang="en-GB" altLang="en-US">
                <a:solidFill>
                  <a:srgbClr val="00FFFF"/>
                </a:solidFill>
              </a:rPr>
              <a:t>along x - axis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5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56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8" grpId="0"/>
      <p:bldP spid="155659" grpId="0"/>
      <p:bldP spid="15566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34BFC75E-988A-4540-BDAB-618AD28A6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2075" y="3614738"/>
            <a:ext cx="8001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70</a:t>
            </a:r>
            <a:r>
              <a:rPr lang="en-GB" altLang="en-US" sz="2000" baseline="30000"/>
              <a:t>o</a:t>
            </a:r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55B6A99-753D-4740-8863-220AB1CA1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56324" name="Picture 2" descr="scottishflag">
            <a:extLst>
              <a:ext uri="{FF2B5EF4-FFF2-40B4-BE49-F238E27FC236}">
                <a16:creationId xmlns:a16="http://schemas.microsoft.com/office/drawing/2014/main" id="{E0DD3E6A-B5BE-4359-B536-D4C4FE3F10C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5" name="Picture 3" descr="Office Objects 0572">
            <a:extLst>
              <a:ext uri="{FF2B5EF4-FFF2-40B4-BE49-F238E27FC236}">
                <a16:creationId xmlns:a16="http://schemas.microsoft.com/office/drawing/2014/main" id="{AB7C165F-1224-4001-AB2C-4AF42784B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6" name="Picture 4" descr="scottishflag">
            <a:extLst>
              <a:ext uri="{FF2B5EF4-FFF2-40B4-BE49-F238E27FC236}">
                <a16:creationId xmlns:a16="http://schemas.microsoft.com/office/drawing/2014/main" id="{C8D65C33-6FD0-4DCA-8A09-002C069440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7" name="Text Box 5">
            <a:extLst>
              <a:ext uri="{FF2B5EF4-FFF2-40B4-BE49-F238E27FC236}">
                <a16:creationId xmlns:a16="http://schemas.microsoft.com/office/drawing/2014/main" id="{B49A5606-C3B0-45E9-93E8-C97DC9656BB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6328" name="Text Box 6">
            <a:extLst>
              <a:ext uri="{FF2B5EF4-FFF2-40B4-BE49-F238E27FC236}">
                <a16:creationId xmlns:a16="http://schemas.microsoft.com/office/drawing/2014/main" id="{53E4E8B0-BF70-4F06-8871-05AFF2328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BCA380F2-7010-4293-A34C-6F83CE9EB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Phase Angle </a:t>
            </a:r>
          </a:p>
        </p:txBody>
      </p:sp>
      <p:sp>
        <p:nvSpPr>
          <p:cNvPr id="56330" name="TextBox 20">
            <a:extLst>
              <a:ext uri="{FF2B5EF4-FFF2-40B4-BE49-F238E27FC236}">
                <a16:creationId xmlns:a16="http://schemas.microsoft.com/office/drawing/2014/main" id="{C7D55DD7-F0CF-4D92-A993-BE835AA10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23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56331" name="TextBox 23">
            <a:extLst>
              <a:ext uri="{FF2B5EF4-FFF2-40B4-BE49-F238E27FC236}">
                <a16:creationId xmlns:a16="http://schemas.microsoft.com/office/drawing/2014/main" id="{7FF3A36B-2343-4B99-8D89-8A8252FFD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450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-1</a:t>
            </a:r>
          </a:p>
        </p:txBody>
      </p:sp>
      <p:sp>
        <p:nvSpPr>
          <p:cNvPr id="56332" name="TextBox 25">
            <a:extLst>
              <a:ext uri="{FF2B5EF4-FFF2-40B4-BE49-F238E27FC236}">
                <a16:creationId xmlns:a16="http://schemas.microsoft.com/office/drawing/2014/main" id="{0B965013-3A5F-48E1-86CC-5622F4831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56333" name="TextBox 26">
            <a:extLst>
              <a:ext uri="{FF2B5EF4-FFF2-40B4-BE49-F238E27FC236}">
                <a16:creationId xmlns:a16="http://schemas.microsoft.com/office/drawing/2014/main" id="{857A2565-ACD3-40A5-AEF1-68F48F23E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31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6334" name="TextBox 27">
            <a:extLst>
              <a:ext uri="{FF2B5EF4-FFF2-40B4-BE49-F238E27FC236}">
                <a16:creationId xmlns:a16="http://schemas.microsoft.com/office/drawing/2014/main" id="{3EF3CD53-C51D-4082-B2EF-94CDCFBBA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6335" name="TextBox 28">
            <a:extLst>
              <a:ext uri="{FF2B5EF4-FFF2-40B4-BE49-F238E27FC236}">
                <a16:creationId xmlns:a16="http://schemas.microsoft.com/office/drawing/2014/main" id="{009C09D5-8DEB-42DF-AEE3-150373A82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B2BE11B-920E-4AE6-9F81-469CD3FED7B9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1865B44-4953-4684-99AF-E979A04162FC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F719019-6E34-4B04-AAB6-CA9F39D0B615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39" name="TextBox 29">
            <a:extLst>
              <a:ext uri="{FF2B5EF4-FFF2-40B4-BE49-F238E27FC236}">
                <a16:creationId xmlns:a16="http://schemas.microsoft.com/office/drawing/2014/main" id="{6B132FA1-BFE5-4964-9E61-7FB229A09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753CC7D-A564-4E44-9DCE-F8B49DDBC7C5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 43">
            <a:extLst>
              <a:ext uri="{FF2B5EF4-FFF2-40B4-BE49-F238E27FC236}">
                <a16:creationId xmlns:a16="http://schemas.microsoft.com/office/drawing/2014/main" id="{A4BB96D9-CC12-4BB3-B1E2-0904AA792C08}"/>
              </a:ext>
            </a:extLst>
          </p:cNvPr>
          <p:cNvSpPr/>
          <p:nvPr/>
        </p:nvSpPr>
        <p:spPr>
          <a:xfrm>
            <a:off x="4511675" y="1431925"/>
            <a:ext cx="4632325" cy="1252538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000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GB" sz="2800" dirty="0">
                <a:solidFill>
                  <a:srgbClr val="00FFFF"/>
                </a:solidFill>
              </a:rPr>
              <a:t>y = cos(x - 70)</a:t>
            </a:r>
            <a:r>
              <a:rPr lang="en-GB" sz="2800" baseline="30000" dirty="0">
                <a:solidFill>
                  <a:srgbClr val="00FFFF"/>
                </a:solidFill>
              </a:rPr>
              <a:t>o</a:t>
            </a:r>
            <a:endParaRPr lang="en-GB" dirty="0">
              <a:solidFill>
                <a:srgbClr val="00FFFF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endParaRPr lang="en-GB" sz="2000" dirty="0">
              <a:solidFill>
                <a:srgbClr val="00FFFF"/>
              </a:solidFill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6D57547-8D02-4389-A175-0E1424AE1D8A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43" name="TextBox 31">
            <a:extLst>
              <a:ext uri="{FF2B5EF4-FFF2-40B4-BE49-F238E27FC236}">
                <a16:creationId xmlns:a16="http://schemas.microsoft.com/office/drawing/2014/main" id="{A708DF1A-B19B-4953-B049-A30C3F72B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0" y="4133850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E9E4FEF5-6929-4ED1-A8CD-5CB9643E2B64}"/>
              </a:ext>
            </a:extLst>
          </p:cNvPr>
          <p:cNvCxnSpPr/>
          <p:nvPr/>
        </p:nvCxnSpPr>
        <p:spPr>
          <a:xfrm>
            <a:off x="3810000" y="3962400"/>
            <a:ext cx="777875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309B4BF-E9D0-42AC-9427-7DDE1C59FAAD}"/>
              </a:ext>
            </a:extLst>
          </p:cNvPr>
          <p:cNvCxnSpPr/>
          <p:nvPr/>
        </p:nvCxnSpPr>
        <p:spPr>
          <a:xfrm flipV="1">
            <a:off x="2379663" y="4106863"/>
            <a:ext cx="6502400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9E3531B-0AE6-4183-B9A4-37D2A6F19C96}"/>
              </a:ext>
            </a:extLst>
          </p:cNvPr>
          <p:cNvCxnSpPr/>
          <p:nvPr/>
        </p:nvCxnSpPr>
        <p:spPr>
          <a:xfrm flipV="1">
            <a:off x="5837238" y="2117725"/>
            <a:ext cx="1203325" cy="6413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21C2F15-C8E4-448B-B3AB-77AFA912C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0275" y="2803525"/>
            <a:ext cx="2411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To the right “-”</a:t>
            </a: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502A193B-7E84-4C3D-96D5-83BB716AC545}"/>
              </a:ext>
            </a:extLst>
          </p:cNvPr>
          <p:cNvSpPr/>
          <p:nvPr/>
        </p:nvSpPr>
        <p:spPr>
          <a:xfrm>
            <a:off x="2409825" y="2697163"/>
            <a:ext cx="5761038" cy="2865437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98E23771-DFCA-4F09-8619-C83267E983A8}"/>
              </a:ext>
            </a:extLst>
          </p:cNvPr>
          <p:cNvSpPr/>
          <p:nvPr/>
        </p:nvSpPr>
        <p:spPr>
          <a:xfrm>
            <a:off x="3338513" y="2697163"/>
            <a:ext cx="5762625" cy="2865437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DB9518AA-13AD-44F2-8B95-C1D93EA704FD}"/>
              </a:ext>
            </a:extLst>
          </p:cNvPr>
          <p:cNvSpPr/>
          <p:nvPr/>
        </p:nvSpPr>
        <p:spPr>
          <a:xfrm>
            <a:off x="1981200" y="2713038"/>
            <a:ext cx="1355725" cy="776287"/>
          </a:xfrm>
          <a:custGeom>
            <a:avLst/>
            <a:gdLst>
              <a:gd name="connsiteX0" fmla="*/ 1356360 w 1356360"/>
              <a:gd name="connsiteY0" fmla="*/ 0 h 777240"/>
              <a:gd name="connsiteX1" fmla="*/ 670560 w 1356360"/>
              <a:gd name="connsiteY1" fmla="*/ 152400 h 777240"/>
              <a:gd name="connsiteX2" fmla="*/ 0 w 1356360"/>
              <a:gd name="connsiteY2" fmla="*/ 77724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56360" h="777240">
                <a:moveTo>
                  <a:pt x="1356360" y="0"/>
                </a:moveTo>
                <a:cubicBezTo>
                  <a:pt x="1126490" y="11430"/>
                  <a:pt x="896620" y="22860"/>
                  <a:pt x="670560" y="152400"/>
                </a:cubicBezTo>
                <a:cubicBezTo>
                  <a:pt x="444500" y="281940"/>
                  <a:pt x="222250" y="529590"/>
                  <a:pt x="0" y="777240"/>
                </a:cubicBezTo>
              </a:path>
            </a:pathLst>
          </a:cu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15CAED79-B6A8-4533-A904-B8906AE16C27}"/>
              </a:ext>
            </a:extLst>
          </p:cNvPr>
          <p:cNvSpPr/>
          <p:nvPr/>
        </p:nvSpPr>
        <p:spPr>
          <a:xfrm>
            <a:off x="2409825" y="2697163"/>
            <a:ext cx="5761038" cy="2865437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2" name="Cloud 31">
            <a:extLst>
              <a:ext uri="{FF2B5EF4-FFF2-40B4-BE49-F238E27FC236}">
                <a16:creationId xmlns:a16="http://schemas.microsoft.com/office/drawing/2014/main" id="{36326084-D405-4C14-8754-920C759C241D}"/>
              </a:ext>
            </a:extLst>
          </p:cNvPr>
          <p:cNvSpPr/>
          <p:nvPr/>
        </p:nvSpPr>
        <p:spPr>
          <a:xfrm>
            <a:off x="0" y="198438"/>
            <a:ext cx="4999038" cy="1889125"/>
          </a:xfrm>
          <a:prstGeom prst="cloud">
            <a:avLst/>
          </a:prstGeom>
          <a:ln w="3810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</a:rPr>
              <a:t>By how much do we have to move the standard cosine curve so it fits on the other cosine curve?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33333E-6 L 0.1 -0.0020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4" grpId="0" build="p" animBg="1"/>
      <p:bldP spid="49" grpId="0"/>
      <p:bldP spid="3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D385F745-FE5A-45E5-9C26-9F5EBA8F8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275" y="3614738"/>
            <a:ext cx="8001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/>
              <a:t>56</a:t>
            </a:r>
            <a:r>
              <a:rPr lang="en-GB" altLang="en-US" sz="2000" baseline="30000"/>
              <a:t>o</a:t>
            </a:r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00ABFC6-B8DD-4362-AAEE-439FCA65B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57348" name="Picture 2" descr="scottishflag">
            <a:extLst>
              <a:ext uri="{FF2B5EF4-FFF2-40B4-BE49-F238E27FC236}">
                <a16:creationId xmlns:a16="http://schemas.microsoft.com/office/drawing/2014/main" id="{A36E5D13-3BE1-4281-8638-0D5AAB59E7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49" name="Picture 3" descr="Office Objects 0572">
            <a:extLst>
              <a:ext uri="{FF2B5EF4-FFF2-40B4-BE49-F238E27FC236}">
                <a16:creationId xmlns:a16="http://schemas.microsoft.com/office/drawing/2014/main" id="{B6E3CD7B-CC39-400E-9935-1A79B73F4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0" name="Picture 4" descr="scottishflag">
            <a:extLst>
              <a:ext uri="{FF2B5EF4-FFF2-40B4-BE49-F238E27FC236}">
                <a16:creationId xmlns:a16="http://schemas.microsoft.com/office/drawing/2014/main" id="{7CA206E4-FCBF-4156-8388-A16802E8121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1" name="Text Box 5">
            <a:extLst>
              <a:ext uri="{FF2B5EF4-FFF2-40B4-BE49-F238E27FC236}">
                <a16:creationId xmlns:a16="http://schemas.microsoft.com/office/drawing/2014/main" id="{42300B1F-524A-4288-9FA0-1BE658101BC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7352" name="Text Box 6">
            <a:extLst>
              <a:ext uri="{FF2B5EF4-FFF2-40B4-BE49-F238E27FC236}">
                <a16:creationId xmlns:a16="http://schemas.microsoft.com/office/drawing/2014/main" id="{CBED12BA-4DFF-43E0-AEE2-2D50D0E5F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5725" name="Rectangle 13">
            <a:extLst>
              <a:ext uri="{FF2B5EF4-FFF2-40B4-BE49-F238E27FC236}">
                <a16:creationId xmlns:a16="http://schemas.microsoft.com/office/drawing/2014/main" id="{7E05FF09-03C4-4941-A969-97F17F8BC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Phase Angle </a:t>
            </a:r>
          </a:p>
        </p:txBody>
      </p:sp>
      <p:sp>
        <p:nvSpPr>
          <p:cNvPr id="57354" name="TextBox 20">
            <a:extLst>
              <a:ext uri="{FF2B5EF4-FFF2-40B4-BE49-F238E27FC236}">
                <a16:creationId xmlns:a16="http://schemas.microsoft.com/office/drawing/2014/main" id="{DC8A11E8-B9B1-4CB8-BF97-1A147DB59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489200"/>
            <a:ext cx="323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1</a:t>
            </a:r>
          </a:p>
        </p:txBody>
      </p:sp>
      <p:sp>
        <p:nvSpPr>
          <p:cNvPr id="57355" name="TextBox 23">
            <a:extLst>
              <a:ext uri="{FF2B5EF4-FFF2-40B4-BE49-F238E27FC236}">
                <a16:creationId xmlns:a16="http://schemas.microsoft.com/office/drawing/2014/main" id="{FEB0B59B-5EDC-4B79-BB38-9A4679407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5311775"/>
            <a:ext cx="450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-1</a:t>
            </a:r>
          </a:p>
        </p:txBody>
      </p:sp>
      <p:sp>
        <p:nvSpPr>
          <p:cNvPr id="57356" name="TextBox 25">
            <a:extLst>
              <a:ext uri="{FF2B5EF4-FFF2-40B4-BE49-F238E27FC236}">
                <a16:creationId xmlns:a16="http://schemas.microsoft.com/office/drawing/2014/main" id="{3902294F-36C2-46FF-BCDC-ECD510FDA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350" y="392588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0</a:t>
            </a:r>
          </a:p>
        </p:txBody>
      </p:sp>
      <p:sp>
        <p:nvSpPr>
          <p:cNvPr id="57357" name="TextBox 26">
            <a:extLst>
              <a:ext uri="{FF2B5EF4-FFF2-40B4-BE49-F238E27FC236}">
                <a16:creationId xmlns:a16="http://schemas.microsoft.com/office/drawing/2014/main" id="{41EF69B8-A4F6-40F0-9A06-DA52F7DF2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0750" y="4194175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90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7358" name="TextBox 27">
            <a:extLst>
              <a:ext uri="{FF2B5EF4-FFF2-40B4-BE49-F238E27FC236}">
                <a16:creationId xmlns:a16="http://schemas.microsoft.com/office/drawing/2014/main" id="{173BEF3E-FE99-4D72-B62D-AA14EA22F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4194175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180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7359" name="TextBox 28">
            <a:extLst>
              <a:ext uri="{FF2B5EF4-FFF2-40B4-BE49-F238E27FC236}">
                <a16:creationId xmlns:a16="http://schemas.microsoft.com/office/drawing/2014/main" id="{D5C96885-11D7-4AC8-99E7-1BC70D06D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4194175"/>
            <a:ext cx="930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270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A7070E3-DEA6-44E0-8F3F-2DA797C0B6C9}"/>
              </a:ext>
            </a:extLst>
          </p:cNvPr>
          <p:cNvCxnSpPr/>
          <p:nvPr/>
        </p:nvCxnSpPr>
        <p:spPr>
          <a:xfrm rot="5400000">
            <a:off x="36933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8CE9F64-787D-41C3-AF31-451120027CA5}"/>
              </a:ext>
            </a:extLst>
          </p:cNvPr>
          <p:cNvCxnSpPr/>
          <p:nvPr/>
        </p:nvCxnSpPr>
        <p:spPr>
          <a:xfrm rot="5400000">
            <a:off x="516651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C8B2653-E13F-4BF3-B893-E1824140B732}"/>
              </a:ext>
            </a:extLst>
          </p:cNvPr>
          <p:cNvCxnSpPr/>
          <p:nvPr/>
        </p:nvCxnSpPr>
        <p:spPr>
          <a:xfrm rot="5400000">
            <a:off x="6582569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63" name="TextBox 29">
            <a:extLst>
              <a:ext uri="{FF2B5EF4-FFF2-40B4-BE49-F238E27FC236}">
                <a16:creationId xmlns:a16="http://schemas.microsoft.com/office/drawing/2014/main" id="{F25D98C0-86E7-4CFE-B6EC-555DAE3EE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2575" y="4194175"/>
            <a:ext cx="928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360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56FAE56-39A8-4A83-B140-AE1C8783A838}"/>
              </a:ext>
            </a:extLst>
          </p:cNvPr>
          <p:cNvCxnSpPr/>
          <p:nvPr/>
        </p:nvCxnSpPr>
        <p:spPr>
          <a:xfrm rot="16200000" flipV="1">
            <a:off x="-57944" y="3845719"/>
            <a:ext cx="4868863" cy="22225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 43">
            <a:extLst>
              <a:ext uri="{FF2B5EF4-FFF2-40B4-BE49-F238E27FC236}">
                <a16:creationId xmlns:a16="http://schemas.microsoft.com/office/drawing/2014/main" id="{F7924A1E-5CD4-4344-96E0-87F77AA7DE16}"/>
              </a:ext>
            </a:extLst>
          </p:cNvPr>
          <p:cNvSpPr/>
          <p:nvPr/>
        </p:nvSpPr>
        <p:spPr>
          <a:xfrm>
            <a:off x="4784725" y="1431925"/>
            <a:ext cx="4359275" cy="1252538"/>
          </a:xfrm>
          <a:prstGeom prst="cloud">
            <a:avLst/>
          </a:prstGeom>
          <a:solidFill>
            <a:srgbClr val="08080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00FFFF"/>
              </a:solidFill>
            </a:endParaRPr>
          </a:p>
          <a:p>
            <a:pPr algn="ctr">
              <a:defRPr/>
            </a:pPr>
            <a:r>
              <a:rPr lang="en-GB" sz="2800" dirty="0">
                <a:solidFill>
                  <a:srgbClr val="00FFFF"/>
                </a:solidFill>
              </a:rPr>
              <a:t>y = cos(x + 56)</a:t>
            </a:r>
            <a:r>
              <a:rPr lang="en-GB" sz="2800" baseline="30000" dirty="0">
                <a:solidFill>
                  <a:srgbClr val="00FFFF"/>
                </a:solidFill>
              </a:rPr>
              <a:t>o</a:t>
            </a:r>
            <a:endParaRPr lang="en-GB" sz="2800" dirty="0">
              <a:solidFill>
                <a:srgbClr val="00FFFF"/>
              </a:solidFill>
            </a:endParaRPr>
          </a:p>
          <a:p>
            <a:pPr algn="ctr">
              <a:defRPr/>
            </a:pPr>
            <a:endParaRPr lang="en-GB" sz="1000" dirty="0">
              <a:solidFill>
                <a:srgbClr val="080808"/>
              </a:solidFill>
            </a:endParaRPr>
          </a:p>
          <a:p>
            <a:pPr algn="ctr">
              <a:defRPr/>
            </a:pPr>
            <a:endParaRPr lang="en-GB" sz="2000" dirty="0">
              <a:solidFill>
                <a:srgbClr val="00FFFF"/>
              </a:solidFill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77DA1A8-8359-4996-AAB8-7C14C8BCA5F6}"/>
              </a:ext>
            </a:extLst>
          </p:cNvPr>
          <p:cNvCxnSpPr/>
          <p:nvPr/>
        </p:nvCxnSpPr>
        <p:spPr>
          <a:xfrm rot="5400000">
            <a:off x="8039894" y="4121944"/>
            <a:ext cx="276225" cy="15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367" name="TextBox 31">
            <a:extLst>
              <a:ext uri="{FF2B5EF4-FFF2-40B4-BE49-F238E27FC236}">
                <a16:creationId xmlns:a16="http://schemas.microsoft.com/office/drawing/2014/main" id="{093E1CD0-7AF2-4261-BCB7-AAC30BB11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4148138"/>
            <a:ext cx="8001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FF00"/>
                </a:solidFill>
              </a:rPr>
              <a:t>34</a:t>
            </a:r>
            <a:r>
              <a:rPr lang="en-GB" altLang="en-US" sz="2000" baseline="30000">
                <a:solidFill>
                  <a:srgbClr val="FFFF00"/>
                </a:solidFill>
              </a:rPr>
              <a:t>o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CB4A608-2962-4786-853A-46C6A1CDC55E}"/>
              </a:ext>
            </a:extLst>
          </p:cNvPr>
          <p:cNvCxnSpPr/>
          <p:nvPr/>
        </p:nvCxnSpPr>
        <p:spPr>
          <a:xfrm flipH="1">
            <a:off x="2925763" y="3992563"/>
            <a:ext cx="777875" cy="1587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F86DDC9-2B17-41DC-929B-43DC69C5E47B}"/>
              </a:ext>
            </a:extLst>
          </p:cNvPr>
          <p:cNvCxnSpPr/>
          <p:nvPr/>
        </p:nvCxnSpPr>
        <p:spPr>
          <a:xfrm flipV="1">
            <a:off x="533400" y="4106863"/>
            <a:ext cx="8348663" cy="7937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39D2C44-578E-4166-8491-D0F9DBFA59B8}"/>
              </a:ext>
            </a:extLst>
          </p:cNvPr>
          <p:cNvCxnSpPr/>
          <p:nvPr/>
        </p:nvCxnSpPr>
        <p:spPr>
          <a:xfrm flipV="1">
            <a:off x="5668963" y="2163763"/>
            <a:ext cx="1401762" cy="7159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0D9D9EE1-734E-4976-9168-7EADA2129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3075" y="2849563"/>
            <a:ext cx="2266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To the left “+”</a:t>
            </a: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003835A6-04C8-4B12-A3D8-8C105A505B28}"/>
              </a:ext>
            </a:extLst>
          </p:cNvPr>
          <p:cNvSpPr/>
          <p:nvPr/>
        </p:nvSpPr>
        <p:spPr>
          <a:xfrm>
            <a:off x="2409825" y="2697163"/>
            <a:ext cx="5761038" cy="2865437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57373" name="Group 32">
            <a:extLst>
              <a:ext uri="{FF2B5EF4-FFF2-40B4-BE49-F238E27FC236}">
                <a16:creationId xmlns:a16="http://schemas.microsoft.com/office/drawing/2014/main" id="{7B0B2811-486F-4164-83A8-3084970BCFDE}"/>
              </a:ext>
            </a:extLst>
          </p:cNvPr>
          <p:cNvGrpSpPr>
            <a:grpSpLocks/>
          </p:cNvGrpSpPr>
          <p:nvPr/>
        </p:nvGrpSpPr>
        <p:grpSpPr bwMode="auto">
          <a:xfrm>
            <a:off x="182563" y="2697163"/>
            <a:ext cx="7119937" cy="2865437"/>
            <a:chOff x="1981200" y="2697480"/>
            <a:chExt cx="7119983" cy="2865119"/>
          </a:xfrm>
        </p:grpSpPr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9C5D0DD-634E-443C-BB4D-6AFE73DD7F4F}"/>
                </a:ext>
              </a:extLst>
            </p:cNvPr>
            <p:cNvSpPr/>
            <p:nvPr/>
          </p:nvSpPr>
          <p:spPr>
            <a:xfrm>
              <a:off x="3338521" y="2697480"/>
              <a:ext cx="5762662" cy="2865119"/>
            </a:xfrm>
            <a:custGeom>
              <a:avLst/>
              <a:gdLst>
                <a:gd name="connsiteX0" fmla="*/ 0 w 5675086"/>
                <a:gd name="connsiteY0" fmla="*/ 21771 h 4148666"/>
                <a:gd name="connsiteX1" fmla="*/ 769258 w 5675086"/>
                <a:gd name="connsiteY1" fmla="*/ 689428 h 4148666"/>
                <a:gd name="connsiteX2" fmla="*/ 2032000 w 5675086"/>
                <a:gd name="connsiteY2" fmla="*/ 3360057 h 4148666"/>
                <a:gd name="connsiteX3" fmla="*/ 2830286 w 5675086"/>
                <a:gd name="connsiteY3" fmla="*/ 4143828 h 4148666"/>
                <a:gd name="connsiteX4" fmla="*/ 3686629 w 5675086"/>
                <a:gd name="connsiteY4" fmla="*/ 3331028 h 4148666"/>
                <a:gd name="connsiteX5" fmla="*/ 4731658 w 5675086"/>
                <a:gd name="connsiteY5" fmla="*/ 1008743 h 4148666"/>
                <a:gd name="connsiteX6" fmla="*/ 5355772 w 5675086"/>
                <a:gd name="connsiteY6" fmla="*/ 166914 h 4148666"/>
                <a:gd name="connsiteX7" fmla="*/ 5675086 w 5675086"/>
                <a:gd name="connsiteY7" fmla="*/ 7257 h 4148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675086" h="4148666">
                  <a:moveTo>
                    <a:pt x="0" y="21771"/>
                  </a:moveTo>
                  <a:cubicBezTo>
                    <a:pt x="215295" y="77409"/>
                    <a:pt x="430591" y="133047"/>
                    <a:pt x="769258" y="689428"/>
                  </a:cubicBezTo>
                  <a:cubicBezTo>
                    <a:pt x="1107925" y="1245809"/>
                    <a:pt x="1688495" y="2784324"/>
                    <a:pt x="2032000" y="3360057"/>
                  </a:cubicBezTo>
                  <a:cubicBezTo>
                    <a:pt x="2375505" y="3935790"/>
                    <a:pt x="2554515" y="4148666"/>
                    <a:pt x="2830286" y="4143828"/>
                  </a:cubicBezTo>
                  <a:cubicBezTo>
                    <a:pt x="3106057" y="4138990"/>
                    <a:pt x="3369734" y="3853542"/>
                    <a:pt x="3686629" y="3331028"/>
                  </a:cubicBezTo>
                  <a:cubicBezTo>
                    <a:pt x="4003524" y="2808514"/>
                    <a:pt x="4453468" y="1536095"/>
                    <a:pt x="4731658" y="1008743"/>
                  </a:cubicBezTo>
                  <a:cubicBezTo>
                    <a:pt x="5009848" y="481391"/>
                    <a:pt x="5198534" y="333828"/>
                    <a:pt x="5355772" y="166914"/>
                  </a:cubicBezTo>
                  <a:cubicBezTo>
                    <a:pt x="5513010" y="0"/>
                    <a:pt x="5594048" y="3628"/>
                    <a:pt x="5675086" y="7257"/>
                  </a:cubicBezTo>
                </a:path>
              </a:pathLst>
            </a:custGeom>
            <a:ln w="5715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30EFE77E-EBC8-433F-9413-2AEFF0C0C991}"/>
                </a:ext>
              </a:extLst>
            </p:cNvPr>
            <p:cNvSpPr/>
            <p:nvPr/>
          </p:nvSpPr>
          <p:spPr>
            <a:xfrm>
              <a:off x="1981200" y="2713353"/>
              <a:ext cx="1355734" cy="776201"/>
            </a:xfrm>
            <a:custGeom>
              <a:avLst/>
              <a:gdLst>
                <a:gd name="connsiteX0" fmla="*/ 1356360 w 1356360"/>
                <a:gd name="connsiteY0" fmla="*/ 0 h 777240"/>
                <a:gd name="connsiteX1" fmla="*/ 670560 w 1356360"/>
                <a:gd name="connsiteY1" fmla="*/ 152400 h 777240"/>
                <a:gd name="connsiteX2" fmla="*/ 0 w 1356360"/>
                <a:gd name="connsiteY2" fmla="*/ 777240 h 777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56360" h="777240">
                  <a:moveTo>
                    <a:pt x="1356360" y="0"/>
                  </a:moveTo>
                  <a:cubicBezTo>
                    <a:pt x="1126490" y="11430"/>
                    <a:pt x="896620" y="22860"/>
                    <a:pt x="670560" y="152400"/>
                  </a:cubicBezTo>
                  <a:cubicBezTo>
                    <a:pt x="444500" y="281940"/>
                    <a:pt x="222250" y="529590"/>
                    <a:pt x="0" y="777240"/>
                  </a:cubicBezTo>
                </a:path>
              </a:pathLst>
            </a:cu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41" name="Freeform 40">
            <a:extLst>
              <a:ext uri="{FF2B5EF4-FFF2-40B4-BE49-F238E27FC236}">
                <a16:creationId xmlns:a16="http://schemas.microsoft.com/office/drawing/2014/main" id="{9CC8EF78-D0F7-419F-B475-D9F6F13B3426}"/>
              </a:ext>
            </a:extLst>
          </p:cNvPr>
          <p:cNvSpPr/>
          <p:nvPr/>
        </p:nvSpPr>
        <p:spPr>
          <a:xfrm>
            <a:off x="2409825" y="2697163"/>
            <a:ext cx="5761038" cy="2865437"/>
          </a:xfrm>
          <a:custGeom>
            <a:avLst/>
            <a:gdLst>
              <a:gd name="connsiteX0" fmla="*/ 0 w 5675086"/>
              <a:gd name="connsiteY0" fmla="*/ 21771 h 4148666"/>
              <a:gd name="connsiteX1" fmla="*/ 769258 w 5675086"/>
              <a:gd name="connsiteY1" fmla="*/ 689428 h 4148666"/>
              <a:gd name="connsiteX2" fmla="*/ 2032000 w 5675086"/>
              <a:gd name="connsiteY2" fmla="*/ 3360057 h 4148666"/>
              <a:gd name="connsiteX3" fmla="*/ 2830286 w 5675086"/>
              <a:gd name="connsiteY3" fmla="*/ 4143828 h 4148666"/>
              <a:gd name="connsiteX4" fmla="*/ 3686629 w 5675086"/>
              <a:gd name="connsiteY4" fmla="*/ 3331028 h 4148666"/>
              <a:gd name="connsiteX5" fmla="*/ 4731658 w 5675086"/>
              <a:gd name="connsiteY5" fmla="*/ 1008743 h 4148666"/>
              <a:gd name="connsiteX6" fmla="*/ 5355772 w 5675086"/>
              <a:gd name="connsiteY6" fmla="*/ 166914 h 4148666"/>
              <a:gd name="connsiteX7" fmla="*/ 5675086 w 5675086"/>
              <a:gd name="connsiteY7" fmla="*/ 7257 h 414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675086" h="4148666">
                <a:moveTo>
                  <a:pt x="0" y="21771"/>
                </a:moveTo>
                <a:cubicBezTo>
                  <a:pt x="215295" y="77409"/>
                  <a:pt x="430591" y="133047"/>
                  <a:pt x="769258" y="689428"/>
                </a:cubicBezTo>
                <a:cubicBezTo>
                  <a:pt x="1107925" y="1245809"/>
                  <a:pt x="1688495" y="2784324"/>
                  <a:pt x="2032000" y="3360057"/>
                </a:cubicBezTo>
                <a:cubicBezTo>
                  <a:pt x="2375505" y="3935790"/>
                  <a:pt x="2554515" y="4148666"/>
                  <a:pt x="2830286" y="4143828"/>
                </a:cubicBezTo>
                <a:cubicBezTo>
                  <a:pt x="3106057" y="4138990"/>
                  <a:pt x="3369734" y="3853542"/>
                  <a:pt x="3686629" y="3331028"/>
                </a:cubicBezTo>
                <a:cubicBezTo>
                  <a:pt x="4003524" y="2808514"/>
                  <a:pt x="4453468" y="1536095"/>
                  <a:pt x="4731658" y="1008743"/>
                </a:cubicBezTo>
                <a:cubicBezTo>
                  <a:pt x="5009848" y="481391"/>
                  <a:pt x="5198534" y="333828"/>
                  <a:pt x="5355772" y="166914"/>
                </a:cubicBezTo>
                <a:cubicBezTo>
                  <a:pt x="5513010" y="0"/>
                  <a:pt x="5594048" y="3628"/>
                  <a:pt x="5675086" y="7257"/>
                </a:cubicBezTo>
              </a:path>
            </a:pathLst>
          </a:custGeom>
          <a:ln w="57150">
            <a:solidFill>
              <a:srgbClr val="00FF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3" name="Cloud 32">
            <a:extLst>
              <a:ext uri="{FF2B5EF4-FFF2-40B4-BE49-F238E27FC236}">
                <a16:creationId xmlns:a16="http://schemas.microsoft.com/office/drawing/2014/main" id="{04C73005-5B85-4590-95EA-DF76296A33EC}"/>
              </a:ext>
            </a:extLst>
          </p:cNvPr>
          <p:cNvSpPr/>
          <p:nvPr/>
        </p:nvSpPr>
        <p:spPr>
          <a:xfrm>
            <a:off x="0" y="198438"/>
            <a:ext cx="4999038" cy="1889125"/>
          </a:xfrm>
          <a:prstGeom prst="cloud">
            <a:avLst/>
          </a:prstGeom>
          <a:ln w="3810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</a:rPr>
              <a:t>By how much do we have to move the standard cosine curve so it fits on the other cosine curve?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-3.33333E-6 L -0.09514 -0.0020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4" grpId="0" build="p" animBg="1"/>
      <p:bldP spid="49" grpId="0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3">
            <a:extLst>
              <a:ext uri="{FF2B5EF4-FFF2-40B4-BE49-F238E27FC236}">
                <a16:creationId xmlns:a16="http://schemas.microsoft.com/office/drawing/2014/main" id="{2BA04546-E770-4E14-B5E6-25F999CAE7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0" y="1970088"/>
            <a:ext cx="7402513" cy="488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9">
            <a:extLst>
              <a:ext uri="{FF2B5EF4-FFF2-40B4-BE49-F238E27FC236}">
                <a16:creationId xmlns:a16="http://schemas.microsoft.com/office/drawing/2014/main" id="{AA56A239-3E34-4E8C-A17D-C599CE1C0B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25604" name="Picture 2" descr="Office Objects 0572">
            <a:extLst>
              <a:ext uri="{FF2B5EF4-FFF2-40B4-BE49-F238E27FC236}">
                <a16:creationId xmlns:a16="http://schemas.microsoft.com/office/drawing/2014/main" id="{58C32EE2-7046-41AE-9549-07A1B9C2F2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8" descr="scottishflag">
            <a:extLst>
              <a:ext uri="{FF2B5EF4-FFF2-40B4-BE49-F238E27FC236}">
                <a16:creationId xmlns:a16="http://schemas.microsoft.com/office/drawing/2014/main" id="{2D5FDA6B-113C-43E7-989C-BCE6509F353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 Box 9">
            <a:extLst>
              <a:ext uri="{FF2B5EF4-FFF2-40B4-BE49-F238E27FC236}">
                <a16:creationId xmlns:a16="http://schemas.microsoft.com/office/drawing/2014/main" id="{A8C82ADE-5238-48C1-A53B-663749E7525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5607" name="Text Box 10">
            <a:extLst>
              <a:ext uri="{FF2B5EF4-FFF2-40B4-BE49-F238E27FC236}">
                <a16:creationId xmlns:a16="http://schemas.microsoft.com/office/drawing/2014/main" id="{81B96FC6-4838-44A8-A70A-74B4639D4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22891" name="Rectangle 11">
            <a:extLst>
              <a:ext uri="{FF2B5EF4-FFF2-40B4-BE49-F238E27FC236}">
                <a16:creationId xmlns:a16="http://schemas.microsoft.com/office/drawing/2014/main" id="{BA62C4E6-00C0-4705-96D4-B57599B4E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Cosine Graphs </a:t>
            </a:r>
          </a:p>
        </p:txBody>
      </p:sp>
      <p:sp>
        <p:nvSpPr>
          <p:cNvPr id="122894" name="AutoShape 14">
            <a:extLst>
              <a:ext uri="{FF2B5EF4-FFF2-40B4-BE49-F238E27FC236}">
                <a16:creationId xmlns:a16="http://schemas.microsoft.com/office/drawing/2014/main" id="{437D00EE-2D17-4EA7-A84F-35E3EA3A4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30625"/>
            <a:ext cx="5303838" cy="2822575"/>
          </a:xfrm>
          <a:prstGeom prst="cloudCallout">
            <a:avLst>
              <a:gd name="adj1" fmla="val -1601"/>
              <a:gd name="adj2" fmla="val -94341"/>
            </a:avLst>
          </a:prstGeom>
          <a:solidFill>
            <a:schemeClr val="tx1">
              <a:lumMod val="95000"/>
            </a:schemeClr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GB" sz="1800" u="sng" dirty="0">
                <a:solidFill>
                  <a:srgbClr val="080808"/>
                </a:solidFill>
              </a:rPr>
              <a:t>Key Features</a:t>
            </a:r>
          </a:p>
        </p:txBody>
      </p:sp>
      <p:sp>
        <p:nvSpPr>
          <p:cNvPr id="122895" name="AutoShape 15">
            <a:extLst>
              <a:ext uri="{FF2B5EF4-FFF2-40B4-BE49-F238E27FC236}">
                <a16:creationId xmlns:a16="http://schemas.microsoft.com/office/drawing/2014/main" id="{73AD1421-084E-4170-B39D-954EAAC81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613" y="0"/>
            <a:ext cx="4673600" cy="2917825"/>
          </a:xfrm>
          <a:prstGeom prst="cloudCallout">
            <a:avLst>
              <a:gd name="adj1" fmla="val -726"/>
              <a:gd name="adj2" fmla="val 91763"/>
            </a:avLst>
          </a:prstGeom>
          <a:solidFill>
            <a:schemeClr val="tx1">
              <a:lumMod val="95000"/>
            </a:schemeClr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GB" sz="1800" u="sng">
                <a:solidFill>
                  <a:srgbClr val="080808"/>
                </a:solidFill>
              </a:rPr>
              <a:t>Key Features</a:t>
            </a:r>
          </a:p>
        </p:txBody>
      </p:sp>
      <p:sp>
        <p:nvSpPr>
          <p:cNvPr id="122897" name="Rectangle 17">
            <a:extLst>
              <a:ext uri="{FF2B5EF4-FFF2-40B4-BE49-F238E27FC236}">
                <a16:creationId xmlns:a16="http://schemas.microsoft.com/office/drawing/2014/main" id="{DDABC4A6-AA47-4AB6-AFC6-6F7081855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4591050"/>
            <a:ext cx="1851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(Period is 360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r>
              <a:rPr lang="en-GB" altLang="en-US" sz="1800">
                <a:solidFill>
                  <a:srgbClr val="080808"/>
                </a:solidFill>
              </a:rPr>
              <a:t>)</a:t>
            </a:r>
          </a:p>
        </p:txBody>
      </p:sp>
      <p:sp>
        <p:nvSpPr>
          <p:cNvPr id="122898" name="Rectangle 18">
            <a:extLst>
              <a:ext uri="{FF2B5EF4-FFF2-40B4-BE49-F238E27FC236}">
                <a16:creationId xmlns:a16="http://schemas.microsoft.com/office/drawing/2014/main" id="{95259D2F-EA4F-496A-A253-E90A21144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" y="4938713"/>
            <a:ext cx="38941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Maximum value of 1 - AMPLITUDE</a:t>
            </a:r>
          </a:p>
        </p:txBody>
      </p:sp>
      <p:sp>
        <p:nvSpPr>
          <p:cNvPr id="122899" name="Rectangle 19">
            <a:extLst>
              <a:ext uri="{FF2B5EF4-FFF2-40B4-BE49-F238E27FC236}">
                <a16:creationId xmlns:a16="http://schemas.microsoft.com/office/drawing/2014/main" id="{F81328E9-72E9-43DE-BD4E-5555898F9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5330825"/>
            <a:ext cx="2281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Minimum value of -1</a:t>
            </a:r>
          </a:p>
        </p:txBody>
      </p:sp>
      <p:sp>
        <p:nvSpPr>
          <p:cNvPr id="122900" name="Rectangle 20">
            <a:extLst>
              <a:ext uri="{FF2B5EF4-FFF2-40B4-BE49-F238E27FC236}">
                <a16:creationId xmlns:a16="http://schemas.microsoft.com/office/drawing/2014/main" id="{A47E39C3-C9E0-47E1-BBF2-1F1F322A6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25" y="831850"/>
            <a:ext cx="3408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Zeros (Roots) at 90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r>
              <a:rPr lang="en-GB" altLang="en-US" sz="1800">
                <a:solidFill>
                  <a:srgbClr val="080808"/>
                </a:solidFill>
              </a:rPr>
              <a:t> and 270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  <p:sp>
        <p:nvSpPr>
          <p:cNvPr id="122901" name="Rectangle 21">
            <a:extLst>
              <a:ext uri="{FF2B5EF4-FFF2-40B4-BE49-F238E27FC236}">
                <a16:creationId xmlns:a16="http://schemas.microsoft.com/office/drawing/2014/main" id="{C4283C8E-9B86-403A-8851-A395D69AF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1222375"/>
            <a:ext cx="3995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Max value occurs at x = 0</a:t>
            </a:r>
            <a:r>
              <a:rPr lang="en-GB" altLang="en-US" sz="1800" baseline="30000">
                <a:solidFill>
                  <a:srgbClr val="080808"/>
                </a:solidFill>
              </a:rPr>
              <a:t>o </a:t>
            </a:r>
            <a:r>
              <a:rPr lang="en-GB" altLang="en-US" sz="1800">
                <a:solidFill>
                  <a:srgbClr val="080808"/>
                </a:solidFill>
              </a:rPr>
              <a:t>and 360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  <p:sp>
        <p:nvSpPr>
          <p:cNvPr id="122902" name="Rectangle 22">
            <a:extLst>
              <a:ext uri="{FF2B5EF4-FFF2-40B4-BE49-F238E27FC236}">
                <a16:creationId xmlns:a16="http://schemas.microsoft.com/office/drawing/2014/main" id="{60F8A32C-ADE7-4ED7-A382-79BACC16C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0" y="1728788"/>
            <a:ext cx="3719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Minimum value occurs at x = 180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4" grpId="0" animBg="1"/>
      <p:bldP spid="122895" grpId="0" animBg="1"/>
      <p:bldP spid="122897" grpId="0"/>
      <p:bldP spid="122898" grpId="0"/>
      <p:bldP spid="122899" grpId="0"/>
      <p:bldP spid="122900" grpId="0"/>
      <p:bldP spid="122901" grpId="0"/>
      <p:bldP spid="12290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84" name="Line 12">
            <a:extLst>
              <a:ext uri="{FF2B5EF4-FFF2-40B4-BE49-F238E27FC236}">
                <a16:creationId xmlns:a16="http://schemas.microsoft.com/office/drawing/2014/main" id="{961EE400-B997-4F38-8CF7-B9210818553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75413" y="2414588"/>
            <a:ext cx="258762" cy="6191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ooter Placeholder 2">
            <a:extLst>
              <a:ext uri="{FF2B5EF4-FFF2-40B4-BE49-F238E27FC236}">
                <a16:creationId xmlns:a16="http://schemas.microsoft.com/office/drawing/2014/main" id="{FA9AF915-D767-4094-91B4-BF6B4CB1D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58372" name="Picture 2" descr="scottishflag">
            <a:extLst>
              <a:ext uri="{FF2B5EF4-FFF2-40B4-BE49-F238E27FC236}">
                <a16:creationId xmlns:a16="http://schemas.microsoft.com/office/drawing/2014/main" id="{F5382F85-A4E3-4DF9-B3C2-FDF679ED39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3" name="Picture 3" descr="Office Objects 0572">
            <a:extLst>
              <a:ext uri="{FF2B5EF4-FFF2-40B4-BE49-F238E27FC236}">
                <a16:creationId xmlns:a16="http://schemas.microsoft.com/office/drawing/2014/main" id="{772FC1EB-0517-468B-9969-B49EF81CEE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4" name="Picture 4" descr="scottishflag">
            <a:extLst>
              <a:ext uri="{FF2B5EF4-FFF2-40B4-BE49-F238E27FC236}">
                <a16:creationId xmlns:a16="http://schemas.microsoft.com/office/drawing/2014/main" id="{9FB80E5C-98A6-403E-878E-CD646941A9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5" name="Text Box 5">
            <a:extLst>
              <a:ext uri="{FF2B5EF4-FFF2-40B4-BE49-F238E27FC236}">
                <a16:creationId xmlns:a16="http://schemas.microsoft.com/office/drawing/2014/main" id="{B607482B-293D-4494-B2E4-33A7492E576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8376" name="Text Box 6">
            <a:extLst>
              <a:ext uri="{FF2B5EF4-FFF2-40B4-BE49-F238E27FC236}">
                <a16:creationId xmlns:a16="http://schemas.microsoft.com/office/drawing/2014/main" id="{6B3C2F6C-7F87-458A-9396-B482327F2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56679" name="Rectangle 7">
            <a:extLst>
              <a:ext uri="{FF2B5EF4-FFF2-40B4-BE49-F238E27FC236}">
                <a16:creationId xmlns:a16="http://schemas.microsoft.com/office/drawing/2014/main" id="{C0BB198D-960A-4E99-8FD4-98F1B3417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88" y="4889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Summary of work So far</a:t>
            </a:r>
          </a:p>
        </p:txBody>
      </p:sp>
      <p:sp>
        <p:nvSpPr>
          <p:cNvPr id="58378" name="Text Box 8">
            <a:extLst>
              <a:ext uri="{FF2B5EF4-FFF2-40B4-BE49-F238E27FC236}">
                <a16:creationId xmlns:a16="http://schemas.microsoft.com/office/drawing/2014/main" id="{4DDD7DE6-9082-4253-9ECF-E8701A5F1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6588" y="1725613"/>
            <a:ext cx="37893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4000"/>
              <a:t>y = </a:t>
            </a:r>
            <a:r>
              <a:rPr lang="en-GB" altLang="en-US" sz="4000">
                <a:solidFill>
                  <a:srgbClr val="FFFF00"/>
                </a:solidFill>
              </a:rPr>
              <a:t>a</a:t>
            </a:r>
            <a:r>
              <a:rPr lang="en-GB" altLang="en-US" sz="4000"/>
              <a:t> sin (x + d)</a:t>
            </a:r>
          </a:p>
        </p:txBody>
      </p:sp>
      <p:sp>
        <p:nvSpPr>
          <p:cNvPr id="156681" name="Line 9">
            <a:extLst>
              <a:ext uri="{FF2B5EF4-FFF2-40B4-BE49-F238E27FC236}">
                <a16:creationId xmlns:a16="http://schemas.microsoft.com/office/drawing/2014/main" id="{9F301872-7C0B-412F-A504-AC18A74815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0463" y="2327275"/>
            <a:ext cx="454025" cy="5905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682" name="Text Box 10">
            <a:extLst>
              <a:ext uri="{FF2B5EF4-FFF2-40B4-BE49-F238E27FC236}">
                <a16:creationId xmlns:a16="http://schemas.microsoft.com/office/drawing/2014/main" id="{AB4C4060-BA79-462B-8F88-6F9EE962B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875" y="3016250"/>
            <a:ext cx="37909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/>
              <a:t>For d &gt; 0 moves graph to </a:t>
            </a:r>
          </a:p>
          <a:p>
            <a:pPr eaLnBrk="1" hangingPunct="1"/>
            <a:r>
              <a:rPr lang="en-GB" altLang="en-US"/>
              <a:t>the left along  x – axis </a:t>
            </a:r>
          </a:p>
        </p:txBody>
      </p:sp>
      <p:sp>
        <p:nvSpPr>
          <p:cNvPr id="156683" name="Text Box 11">
            <a:extLst>
              <a:ext uri="{FF2B5EF4-FFF2-40B4-BE49-F238E27FC236}">
                <a16:creationId xmlns:a16="http://schemas.microsoft.com/office/drawing/2014/main" id="{32F999B6-687D-4A00-A18B-F03C2EDF9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88" y="4029075"/>
            <a:ext cx="37909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tx2"/>
                </a:solidFill>
              </a:rPr>
              <a:t>For d &lt; 0 moves graph to </a:t>
            </a:r>
          </a:p>
          <a:p>
            <a:pPr eaLnBrk="1" hangingPunct="1"/>
            <a:r>
              <a:rPr lang="en-GB" altLang="en-US">
                <a:solidFill>
                  <a:schemeClr val="tx2"/>
                </a:solidFill>
              </a:rPr>
              <a:t>the right along  x – axis </a:t>
            </a:r>
          </a:p>
        </p:txBody>
      </p:sp>
      <p:sp>
        <p:nvSpPr>
          <p:cNvPr id="156687" name="Text Box 15">
            <a:extLst>
              <a:ext uri="{FF2B5EF4-FFF2-40B4-BE49-F238E27FC236}">
                <a16:creationId xmlns:a16="http://schemas.microsoft.com/office/drawing/2014/main" id="{685771E4-67B5-402F-A76D-EB0FDF965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2922588"/>
            <a:ext cx="3860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&gt; 1 stretches graph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in the y-axis direction </a:t>
            </a:r>
          </a:p>
        </p:txBody>
      </p:sp>
      <p:sp>
        <p:nvSpPr>
          <p:cNvPr id="156688" name="Text Box 16">
            <a:extLst>
              <a:ext uri="{FF2B5EF4-FFF2-40B4-BE49-F238E27FC236}">
                <a16:creationId xmlns:a16="http://schemas.microsoft.com/office/drawing/2014/main" id="{97C0FA97-8090-4647-832B-F383576E4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4024313"/>
            <a:ext cx="45958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0 &lt;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&lt; 1 compresses graph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in the y - axis direction </a:t>
            </a:r>
          </a:p>
        </p:txBody>
      </p:sp>
      <p:sp>
        <p:nvSpPr>
          <p:cNvPr id="156690" name="Text Box 18">
            <a:extLst>
              <a:ext uri="{FF2B5EF4-FFF2-40B4-BE49-F238E27FC236}">
                <a16:creationId xmlns:a16="http://schemas.microsoft.com/office/drawing/2014/main" id="{39F5DB3F-8636-4C66-85EB-2F760B285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5127625"/>
            <a:ext cx="41687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For </a:t>
            </a:r>
            <a:r>
              <a:rPr lang="en-GB" altLang="en-US" b="1">
                <a:solidFill>
                  <a:srgbClr val="FFFF00"/>
                </a:solidFill>
              </a:rPr>
              <a:t>a</a:t>
            </a:r>
            <a:r>
              <a:rPr lang="en-GB" altLang="en-US">
                <a:solidFill>
                  <a:srgbClr val="FFFF00"/>
                </a:solidFill>
              </a:rPr>
              <a:t> - negative flips graph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in the x – axis.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A7C0DEE-2E9F-4672-82C7-9CB5E44D2DB0}"/>
              </a:ext>
            </a:extLst>
          </p:cNvPr>
          <p:cNvCxnSpPr/>
          <p:nvPr/>
        </p:nvCxnSpPr>
        <p:spPr>
          <a:xfrm rot="5400000">
            <a:off x="3863182" y="4455319"/>
            <a:ext cx="3163887" cy="3175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66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66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66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566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56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56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566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2" grpId="0"/>
      <p:bldP spid="156683" grpId="0"/>
      <p:bldP spid="156687" grpId="0"/>
      <p:bldP spid="156688" grpId="0"/>
      <p:bldP spid="15669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65479716-3599-4517-A583-A8686E8F7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C77B14DB-824E-4888-858C-385E7F110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396" name="Text Box 3">
            <a:extLst>
              <a:ext uri="{FF2B5EF4-FFF2-40B4-BE49-F238E27FC236}">
                <a16:creationId xmlns:a16="http://schemas.microsoft.com/office/drawing/2014/main" id="{12ADE98D-BD1B-4F1B-95B1-2B9179F02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175" y="2209800"/>
            <a:ext cx="5272088" cy="25241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Now try N5 TJ </a:t>
            </a:r>
          </a:p>
          <a:p>
            <a:pPr algn="ctr" eaLnBrk="1" hangingPunct="1"/>
            <a:endParaRPr lang="en-GB" altLang="en-US" sz="1800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3600">
                <a:cs typeface="Arial" panose="020B0604020202020204" pitchFamily="34" charset="0"/>
              </a:rPr>
              <a:t>Ex 16.7</a:t>
            </a:r>
          </a:p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(Page 168)</a:t>
            </a:r>
            <a:endParaRPr lang="en-GB" altLang="en-US" sz="3600">
              <a:cs typeface="Arial" panose="020B0604020202020204" pitchFamily="34" charset="0"/>
            </a:endParaRPr>
          </a:p>
        </p:txBody>
      </p:sp>
      <p:pic>
        <p:nvPicPr>
          <p:cNvPr id="59397" name="Picture 4" descr="ag00463_">
            <a:extLst>
              <a:ext uri="{FF2B5EF4-FFF2-40B4-BE49-F238E27FC236}">
                <a16:creationId xmlns:a16="http://schemas.microsoft.com/office/drawing/2014/main" id="{15F32CAA-A361-4D0D-9EF8-58CB2333C1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8" name="Picture 5" descr="scottishflag">
            <a:extLst>
              <a:ext uri="{FF2B5EF4-FFF2-40B4-BE49-F238E27FC236}">
                <a16:creationId xmlns:a16="http://schemas.microsoft.com/office/drawing/2014/main" id="{BCCC9F3F-1703-4FEC-B561-A4D328B377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9" name="Picture 6" descr="Office Objects 0572">
            <a:extLst>
              <a:ext uri="{FF2B5EF4-FFF2-40B4-BE49-F238E27FC236}">
                <a16:creationId xmlns:a16="http://schemas.microsoft.com/office/drawing/2014/main" id="{E20D9FEE-0399-4F72-9432-C713B41122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00" name="Picture 7" descr="scottishflag">
            <a:extLst>
              <a:ext uri="{FF2B5EF4-FFF2-40B4-BE49-F238E27FC236}">
                <a16:creationId xmlns:a16="http://schemas.microsoft.com/office/drawing/2014/main" id="{2BEA8ED5-C5C8-4185-A011-5B0528C7FC8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1" name="Text Box 8">
            <a:extLst>
              <a:ext uri="{FF2B5EF4-FFF2-40B4-BE49-F238E27FC236}">
                <a16:creationId xmlns:a16="http://schemas.microsoft.com/office/drawing/2014/main" id="{72299675-C456-4731-AE6D-326E1FBF728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59402" name="Text Box 9">
            <a:extLst>
              <a:ext uri="{FF2B5EF4-FFF2-40B4-BE49-F238E27FC236}">
                <a16:creationId xmlns:a16="http://schemas.microsoft.com/office/drawing/2014/main" id="{C9485E79-D559-480B-9C87-7F29CE968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54634" name="Rectangle 10">
            <a:extLst>
              <a:ext uri="{FF2B5EF4-FFF2-40B4-BE49-F238E27FC236}">
                <a16:creationId xmlns:a16="http://schemas.microsoft.com/office/drawing/2014/main" id="{B7076CC0-FA74-4853-BB6B-EECE2DEEC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Phase Angle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mso76AE0">
            <a:extLst>
              <a:ext uri="{FF2B5EF4-FFF2-40B4-BE49-F238E27FC236}">
                <a16:creationId xmlns:a16="http://schemas.microsoft.com/office/drawing/2014/main" id="{CA925BCD-AC8E-423C-8B65-C891EAEB8203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22" t="6245" r="20998" b="63161"/>
          <a:stretch>
            <a:fillRect/>
          </a:stretch>
        </p:blipFill>
        <p:spPr>
          <a:xfrm>
            <a:off x="304800" y="0"/>
            <a:ext cx="8332788" cy="5486400"/>
          </a:xfr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msoA0C53">
            <a:extLst>
              <a:ext uri="{FF2B5EF4-FFF2-40B4-BE49-F238E27FC236}">
                <a16:creationId xmlns:a16="http://schemas.microsoft.com/office/drawing/2014/main" id="{9C990AD0-5D7F-447C-B90F-6D98C5EC18D2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77" t="6270" r="26241" b="57162"/>
          <a:stretch>
            <a:fillRect/>
          </a:stretch>
        </p:blipFill>
        <p:spPr>
          <a:xfrm>
            <a:off x="792163" y="0"/>
            <a:ext cx="7666037" cy="6572250"/>
          </a:xfrm>
          <a:noFill/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>
            <a:extLst>
              <a:ext uri="{FF2B5EF4-FFF2-40B4-BE49-F238E27FC236}">
                <a16:creationId xmlns:a16="http://schemas.microsoft.com/office/drawing/2014/main" id="{D6519FD7-34A7-47F3-A2A5-4720D649B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" y="0"/>
            <a:ext cx="8697913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>
            <a:extLst>
              <a:ext uri="{FF2B5EF4-FFF2-40B4-BE49-F238E27FC236}">
                <a16:creationId xmlns:a16="http://schemas.microsoft.com/office/drawing/2014/main" id="{9A92A4D8-2D00-4A23-9F10-193E79ACD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88" y="0"/>
            <a:ext cx="8316912" cy="621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>
            <a:extLst>
              <a:ext uri="{FF2B5EF4-FFF2-40B4-BE49-F238E27FC236}">
                <a16:creationId xmlns:a16="http://schemas.microsoft.com/office/drawing/2014/main" id="{33CC856E-4D7E-4E9C-80E4-667AED943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316913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>
            <a:extLst>
              <a:ext uri="{FF2B5EF4-FFF2-40B4-BE49-F238E27FC236}">
                <a16:creationId xmlns:a16="http://schemas.microsoft.com/office/drawing/2014/main" id="{1271BD24-D65D-42BE-8165-3DDBC3D92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13" y="0"/>
            <a:ext cx="6967537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>
            <a:extLst>
              <a:ext uri="{FF2B5EF4-FFF2-40B4-BE49-F238E27FC236}">
                <a16:creationId xmlns:a16="http://schemas.microsoft.com/office/drawing/2014/main" id="{8091A4C1-8D9B-4DFB-8706-8FCE8074F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858"/>
          <a:stretch>
            <a:fillRect/>
          </a:stretch>
        </p:blipFill>
        <p:spPr bwMode="auto">
          <a:xfrm>
            <a:off x="381000" y="0"/>
            <a:ext cx="855027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msoAD104">
            <a:extLst>
              <a:ext uri="{FF2B5EF4-FFF2-40B4-BE49-F238E27FC236}">
                <a16:creationId xmlns:a16="http://schemas.microsoft.com/office/drawing/2014/main" id="{B84EBA1B-ED55-4988-AEEB-5DE3D61A0EB1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94" t="20673" r="27196" b="68231"/>
          <a:stretch>
            <a:fillRect/>
          </a:stretch>
        </p:blipFill>
        <p:spPr>
          <a:xfrm>
            <a:off x="0" y="0"/>
            <a:ext cx="9063038" cy="2392363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9">
            <a:extLst>
              <a:ext uri="{FF2B5EF4-FFF2-40B4-BE49-F238E27FC236}">
                <a16:creationId xmlns:a16="http://schemas.microsoft.com/office/drawing/2014/main" id="{277C767D-F674-4F44-8D03-01B7C508D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26627" name="Picture 2" descr="Office Objects 0572">
            <a:extLst>
              <a:ext uri="{FF2B5EF4-FFF2-40B4-BE49-F238E27FC236}">
                <a16:creationId xmlns:a16="http://schemas.microsoft.com/office/drawing/2014/main" id="{6FE60BA3-3EFA-4901-BD7C-6C28CEBE8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3" descr="scottishflag">
            <a:extLst>
              <a:ext uri="{FF2B5EF4-FFF2-40B4-BE49-F238E27FC236}">
                <a16:creationId xmlns:a16="http://schemas.microsoft.com/office/drawing/2014/main" id="{8FD5958B-74C8-4E0D-BDED-3FE0B4B0B8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4">
            <a:extLst>
              <a:ext uri="{FF2B5EF4-FFF2-40B4-BE49-F238E27FC236}">
                <a16:creationId xmlns:a16="http://schemas.microsoft.com/office/drawing/2014/main" id="{A6402F63-FEFD-46D9-A4A1-792493CE2F2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6630" name="Text Box 5">
            <a:extLst>
              <a:ext uri="{FF2B5EF4-FFF2-40B4-BE49-F238E27FC236}">
                <a16:creationId xmlns:a16="http://schemas.microsoft.com/office/drawing/2014/main" id="{A52160C7-42A7-4C78-8BA2-07247B907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44390" name="Rectangle 6">
            <a:extLst>
              <a:ext uri="{FF2B5EF4-FFF2-40B4-BE49-F238E27FC236}">
                <a16:creationId xmlns:a16="http://schemas.microsoft.com/office/drawing/2014/main" id="{508E3BBD-DC05-4082-8DC5-A10EFD237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Tangent Graphs </a:t>
            </a:r>
          </a:p>
        </p:txBody>
      </p:sp>
      <p:pic>
        <p:nvPicPr>
          <p:cNvPr id="26632" name="Picture 8">
            <a:extLst>
              <a:ext uri="{FF2B5EF4-FFF2-40B4-BE49-F238E27FC236}">
                <a16:creationId xmlns:a16="http://schemas.microsoft.com/office/drawing/2014/main" id="{27E0135E-F13F-4E3F-B88D-087AB1AD1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850" y="1893888"/>
            <a:ext cx="7473950" cy="496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9" descr="Office Objects 0572">
            <a:extLst>
              <a:ext uri="{FF2B5EF4-FFF2-40B4-BE49-F238E27FC236}">
                <a16:creationId xmlns:a16="http://schemas.microsoft.com/office/drawing/2014/main" id="{15B9E88B-4FB7-40A5-9056-64250C6664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4" name="Picture 10" descr="scottishflag">
            <a:extLst>
              <a:ext uri="{FF2B5EF4-FFF2-40B4-BE49-F238E27FC236}">
                <a16:creationId xmlns:a16="http://schemas.microsoft.com/office/drawing/2014/main" id="{8C347AC7-423E-4AD7-83BF-7B43790006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395" name="AutoShape 11">
            <a:extLst>
              <a:ext uri="{FF2B5EF4-FFF2-40B4-BE49-F238E27FC236}">
                <a16:creationId xmlns:a16="http://schemas.microsoft.com/office/drawing/2014/main" id="{E06CFF5A-F150-472A-B0DE-39599A969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30625"/>
            <a:ext cx="4673600" cy="1374775"/>
          </a:xfrm>
          <a:prstGeom prst="cloudCallout">
            <a:avLst>
              <a:gd name="adj1" fmla="val 64778"/>
              <a:gd name="adj2" fmla="val -2032"/>
            </a:avLst>
          </a:prstGeom>
          <a:solidFill>
            <a:schemeClr val="tx1">
              <a:lumMod val="95000"/>
            </a:schemeClr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GB" sz="1800" u="sng">
                <a:solidFill>
                  <a:srgbClr val="080808"/>
                </a:solidFill>
              </a:rPr>
              <a:t>Key Features</a:t>
            </a:r>
          </a:p>
        </p:txBody>
      </p:sp>
      <p:sp>
        <p:nvSpPr>
          <p:cNvPr id="144396" name="AutoShape 12">
            <a:extLst>
              <a:ext uri="{FF2B5EF4-FFF2-40B4-BE49-F238E27FC236}">
                <a16:creationId xmlns:a16="http://schemas.microsoft.com/office/drawing/2014/main" id="{781510C9-FA82-4059-8330-59299CFC6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613" y="0"/>
            <a:ext cx="4673600" cy="1393825"/>
          </a:xfrm>
          <a:prstGeom prst="cloudCallout">
            <a:avLst>
              <a:gd name="adj1" fmla="val -27139"/>
              <a:gd name="adj2" fmla="val 185537"/>
            </a:avLst>
          </a:prstGeom>
          <a:solidFill>
            <a:schemeClr val="tx1">
              <a:lumMod val="95000"/>
            </a:schemeClr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GB" sz="1800" u="sng">
                <a:solidFill>
                  <a:srgbClr val="080808"/>
                </a:solidFill>
              </a:rPr>
              <a:t>Key Features</a:t>
            </a:r>
          </a:p>
        </p:txBody>
      </p:sp>
      <p:sp>
        <p:nvSpPr>
          <p:cNvPr id="144398" name="Rectangle 14">
            <a:extLst>
              <a:ext uri="{FF2B5EF4-FFF2-40B4-BE49-F238E27FC236}">
                <a16:creationId xmlns:a16="http://schemas.microsoft.com/office/drawing/2014/main" id="{1ECCFB04-54FF-496A-A95A-FDA0C917F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963" y="4378325"/>
            <a:ext cx="1816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(Period is 180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r>
              <a:rPr lang="en-GB" altLang="en-US" sz="1800">
                <a:solidFill>
                  <a:srgbClr val="080808"/>
                </a:solidFill>
              </a:rPr>
              <a:t>)</a:t>
            </a:r>
          </a:p>
        </p:txBody>
      </p:sp>
      <p:sp>
        <p:nvSpPr>
          <p:cNvPr id="144401" name="Rectangle 17">
            <a:extLst>
              <a:ext uri="{FF2B5EF4-FFF2-40B4-BE49-F238E27FC236}">
                <a16:creationId xmlns:a16="http://schemas.microsoft.com/office/drawing/2014/main" id="{57D7AA85-9918-4D84-A160-D4BFF6731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9813" y="642938"/>
            <a:ext cx="314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Zeros (Roots) at 0 and 180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5" grpId="0" animBg="1"/>
      <p:bldP spid="144396" grpId="0" animBg="1"/>
      <p:bldP spid="144398" grpId="0"/>
      <p:bldP spid="144401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>
            <a:extLst>
              <a:ext uri="{FF2B5EF4-FFF2-40B4-BE49-F238E27FC236}">
                <a16:creationId xmlns:a16="http://schemas.microsoft.com/office/drawing/2014/main" id="{C19ACB5F-4484-4AAC-B72E-A667400D1F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0"/>
            <a:ext cx="8259763" cy="565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 descr="msoB6095">
            <a:extLst>
              <a:ext uri="{FF2B5EF4-FFF2-40B4-BE49-F238E27FC236}">
                <a16:creationId xmlns:a16="http://schemas.microsoft.com/office/drawing/2014/main" id="{DBE8C6B6-01F9-4F32-97BD-2E394E683162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32" t="4694" r="16948" b="65790"/>
          <a:stretch>
            <a:fillRect/>
          </a:stretch>
        </p:blipFill>
        <p:spPr>
          <a:xfrm>
            <a:off x="57150" y="28575"/>
            <a:ext cx="8990013" cy="5259388"/>
          </a:xfrm>
          <a:noFill/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 descr="msoD9241">
            <a:extLst>
              <a:ext uri="{FF2B5EF4-FFF2-40B4-BE49-F238E27FC236}">
                <a16:creationId xmlns:a16="http://schemas.microsoft.com/office/drawing/2014/main" id="{BCC4C5BA-F618-438B-8061-F197BF60AD30}"/>
              </a:ext>
            </a:extLst>
          </p:cNvPr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32" t="47565" r="59331" b="42091"/>
          <a:stretch>
            <a:fillRect/>
          </a:stretch>
        </p:blipFill>
        <p:spPr>
          <a:xfrm>
            <a:off x="847725" y="0"/>
            <a:ext cx="6608763" cy="3338513"/>
          </a:xfr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D614F03B-1B93-4077-9BE2-8E7C9DA51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8F06C110-75FA-46F2-9C4A-C8F535C43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2" name="Text Box 3">
            <a:extLst>
              <a:ext uri="{FF2B5EF4-FFF2-40B4-BE49-F238E27FC236}">
                <a16:creationId xmlns:a16="http://schemas.microsoft.com/office/drawing/2014/main" id="{3B401383-75A5-4623-AB9C-A04575520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9175" y="2209800"/>
            <a:ext cx="5272088" cy="25241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Work through N5 TJ </a:t>
            </a:r>
          </a:p>
          <a:p>
            <a:pPr algn="ctr" eaLnBrk="1" hangingPunct="1"/>
            <a:endParaRPr lang="en-GB" altLang="en-US" sz="1800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3600">
                <a:cs typeface="Arial" panose="020B0604020202020204" pitchFamily="34" charset="0"/>
              </a:rPr>
              <a:t>Ex 16.1 , 16.2 and 16.3</a:t>
            </a:r>
          </a:p>
          <a:p>
            <a:pPr algn="ctr" eaLnBrk="1" hangingPunct="1"/>
            <a:endParaRPr lang="en-GB" altLang="en-US">
              <a:cs typeface="Arial" panose="020B0604020202020204" pitchFamily="34" charset="0"/>
            </a:endParaRPr>
          </a:p>
          <a:p>
            <a:pPr algn="ctr" eaLnBrk="1" hangingPunct="1"/>
            <a:r>
              <a:rPr lang="en-GB" altLang="en-US" sz="4000">
                <a:cs typeface="Arial" panose="020B0604020202020204" pitchFamily="34" charset="0"/>
              </a:rPr>
              <a:t>(Page 157)</a:t>
            </a:r>
            <a:endParaRPr lang="en-GB" altLang="en-US" sz="3600">
              <a:cs typeface="Arial" panose="020B0604020202020204" pitchFamily="34" charset="0"/>
            </a:endParaRPr>
          </a:p>
        </p:txBody>
      </p:sp>
      <p:pic>
        <p:nvPicPr>
          <p:cNvPr id="27653" name="Picture 4" descr="ag00463_">
            <a:extLst>
              <a:ext uri="{FF2B5EF4-FFF2-40B4-BE49-F238E27FC236}">
                <a16:creationId xmlns:a16="http://schemas.microsoft.com/office/drawing/2014/main" id="{55750B5F-E087-4FAF-A658-9E4D8061D7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5" descr="scottishflag">
            <a:extLst>
              <a:ext uri="{FF2B5EF4-FFF2-40B4-BE49-F238E27FC236}">
                <a16:creationId xmlns:a16="http://schemas.microsoft.com/office/drawing/2014/main" id="{5CB78DD6-7EAC-4EE5-9442-F2F8A8B607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6" descr="Office Objects 0572">
            <a:extLst>
              <a:ext uri="{FF2B5EF4-FFF2-40B4-BE49-F238E27FC236}">
                <a16:creationId xmlns:a16="http://schemas.microsoft.com/office/drawing/2014/main" id="{A493C1C9-DA4A-4EC2-ABA2-044C7D1E0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7" descr="scottishflag">
            <a:extLst>
              <a:ext uri="{FF2B5EF4-FFF2-40B4-BE49-F238E27FC236}">
                <a16:creationId xmlns:a16="http://schemas.microsoft.com/office/drawing/2014/main" id="{383B6616-5529-430A-A270-395640EB18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Text Box 8">
            <a:extLst>
              <a:ext uri="{FF2B5EF4-FFF2-40B4-BE49-F238E27FC236}">
                <a16:creationId xmlns:a16="http://schemas.microsoft.com/office/drawing/2014/main" id="{64122392-EE58-4D1F-9393-453E91631D0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7658" name="Text Box 9">
            <a:extLst>
              <a:ext uri="{FF2B5EF4-FFF2-40B4-BE49-F238E27FC236}">
                <a16:creationId xmlns:a16="http://schemas.microsoft.com/office/drawing/2014/main" id="{82B5EBD6-F1D0-4F86-825B-4F8625837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54634" name="Rectangle 10">
            <a:extLst>
              <a:ext uri="{FF2B5EF4-FFF2-40B4-BE49-F238E27FC236}">
                <a16:creationId xmlns:a16="http://schemas.microsoft.com/office/drawing/2014/main" id="{110A7523-0F14-4FAA-A63E-B91BB06B4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Trig Graphs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9">
            <a:extLst>
              <a:ext uri="{FF2B5EF4-FFF2-40B4-BE49-F238E27FC236}">
                <a16:creationId xmlns:a16="http://schemas.microsoft.com/office/drawing/2014/main" id="{FF2FAFF1-E186-4C43-9FF5-34E115D071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D33F0486-2730-4287-A71E-54BF27CE214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</a:rPr>
              <a:t>Starter</a:t>
            </a:r>
          </a:p>
        </p:txBody>
      </p:sp>
      <p:pic>
        <p:nvPicPr>
          <p:cNvPr id="1029" name="Picture 3" descr="scottishflag">
            <a:extLst>
              <a:ext uri="{FF2B5EF4-FFF2-40B4-BE49-F238E27FC236}">
                <a16:creationId xmlns:a16="http://schemas.microsoft.com/office/drawing/2014/main" id="{1479507C-DD7F-42ED-B8DE-1EA786ADAB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5">
            <a:extLst>
              <a:ext uri="{FF2B5EF4-FFF2-40B4-BE49-F238E27FC236}">
                <a16:creationId xmlns:a16="http://schemas.microsoft.com/office/drawing/2014/main" id="{C17F75B5-3943-44F2-B839-0D93443941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7288" y="2093913"/>
          <a:ext cx="6869112" cy="400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05240" imgH="2412720" progId="Equation.DSMT4">
                  <p:embed/>
                </p:oleObj>
              </mc:Choice>
              <mc:Fallback>
                <p:oleObj name="Equation" r:id="rId3" imgW="4305240" imgH="2412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288" y="2093913"/>
                        <a:ext cx="6869112" cy="400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0" name="Picture 12" descr="Office Objects 0572">
            <a:extLst>
              <a:ext uri="{FF2B5EF4-FFF2-40B4-BE49-F238E27FC236}">
                <a16:creationId xmlns:a16="http://schemas.microsoft.com/office/drawing/2014/main" id="{C897559E-FF25-4E8A-9EC0-7104168E1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22">
            <a:extLst>
              <a:ext uri="{FF2B5EF4-FFF2-40B4-BE49-F238E27FC236}">
                <a16:creationId xmlns:a16="http://schemas.microsoft.com/office/drawing/2014/main" id="{22D82033-E910-4E54-93D9-9D0A3BFC4FC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1032" name="Text Box 23">
            <a:extLst>
              <a:ext uri="{FF2B5EF4-FFF2-40B4-BE49-F238E27FC236}">
                <a16:creationId xmlns:a16="http://schemas.microsoft.com/office/drawing/2014/main" id="{89BF4E31-24EB-4DF7-A9F8-A3CD3B5CE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6ED32DF8-0952-423D-8186-997044AE5A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28675" name="Picture 5" descr="Office Objects 0572">
            <a:extLst>
              <a:ext uri="{FF2B5EF4-FFF2-40B4-BE49-F238E27FC236}">
                <a16:creationId xmlns:a16="http://schemas.microsoft.com/office/drawing/2014/main" id="{85539D72-D3AB-47D3-9F1C-49039AADB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Rectangle 6">
            <a:extLst>
              <a:ext uri="{FF2B5EF4-FFF2-40B4-BE49-F238E27FC236}">
                <a16:creationId xmlns:a16="http://schemas.microsoft.com/office/drawing/2014/main" id="{7AD65F44-7D39-4826-B0FF-2888133DA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C7C4E479-6699-48F0-97C8-F325EB239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1400BA1C-283F-4BB8-A9BF-540FC3BD5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Identify the key points for various trig graphs including</a:t>
            </a:r>
          </a:p>
          <a:p>
            <a:pPr marL="800100" lvl="1" indent="-342900">
              <a:defRPr/>
            </a:pP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Amplitude</a:t>
            </a:r>
          </a:p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Period</a:t>
            </a:r>
          </a:p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Roots.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8679" name="Line 9">
            <a:extLst>
              <a:ext uri="{FF2B5EF4-FFF2-40B4-BE49-F238E27FC236}">
                <a16:creationId xmlns:a16="http://schemas.microsoft.com/office/drawing/2014/main" id="{18EFDBE7-7F95-4CF5-A07F-AA5D914A52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Rectangle 10">
            <a:extLst>
              <a:ext uri="{FF2B5EF4-FFF2-40B4-BE49-F238E27FC236}">
                <a16:creationId xmlns:a16="http://schemas.microsoft.com/office/drawing/2014/main" id="{4CFBD894-C25A-4330-9DF2-11345B01D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To investigate graphs of the form </a:t>
            </a:r>
          </a:p>
          <a:p>
            <a:pPr lvl="1" eaLnBrk="1" hangingPunct="1"/>
            <a:endParaRPr lang="en-GB" altLang="en-US" sz="18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algn="ctr" eaLnBrk="1" hangingPunct="1"/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y = a sin x</a:t>
            </a:r>
            <a:r>
              <a:rPr lang="en-GB" altLang="en-US" sz="18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</a:p>
          <a:p>
            <a:pPr lvl="1" algn="ctr" eaLnBrk="1" hangingPunct="1"/>
            <a:endParaRPr lang="en-GB" altLang="en-US" sz="1800" baseline="3000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lvl="1" algn="ctr" eaLnBrk="1" hangingPunct="1"/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y = a cos x</a:t>
            </a:r>
            <a:r>
              <a:rPr lang="en-GB" altLang="en-US" sz="1800" baseline="30000">
                <a:solidFill>
                  <a:srgbClr val="FFFF00"/>
                </a:solidFill>
                <a:cs typeface="Arial" panose="020B0604020202020204" pitchFamily="34" charset="0"/>
              </a:rPr>
              <a:t>o</a:t>
            </a:r>
            <a:r>
              <a:rPr lang="en-GB" altLang="en-US" sz="180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8681" name="Picture 17" descr="scottishflag">
            <a:extLst>
              <a:ext uri="{FF2B5EF4-FFF2-40B4-BE49-F238E27FC236}">
                <a16:creationId xmlns:a16="http://schemas.microsoft.com/office/drawing/2014/main" id="{E0C6E07F-35AB-40B3-8F8D-F971E5183E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2" name="Text Box 18">
            <a:extLst>
              <a:ext uri="{FF2B5EF4-FFF2-40B4-BE49-F238E27FC236}">
                <a16:creationId xmlns:a16="http://schemas.microsoft.com/office/drawing/2014/main" id="{AB23DEF0-CBBE-4FE0-8020-345C08CD71D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8683" name="Text Box 19">
            <a:extLst>
              <a:ext uri="{FF2B5EF4-FFF2-40B4-BE49-F238E27FC236}">
                <a16:creationId xmlns:a16="http://schemas.microsoft.com/office/drawing/2014/main" id="{2F6560D1-0A87-4252-A4A8-3816A388C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11284" name="Rectangle 20">
            <a:extLst>
              <a:ext uri="{FF2B5EF4-FFF2-40B4-BE49-F238E27FC236}">
                <a16:creationId xmlns:a16="http://schemas.microsoft.com/office/drawing/2014/main" id="{B2A0B2C0-C8C8-49C0-A2F8-5639714B7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Sine &amp; Cosine Graph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A8B9C7EB-158C-42CF-827C-C3DD5C979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</a:t>
            </a:r>
          </a:p>
        </p:txBody>
      </p:sp>
      <p:pic>
        <p:nvPicPr>
          <p:cNvPr id="29699" name="Picture 54">
            <a:extLst>
              <a:ext uri="{FF2B5EF4-FFF2-40B4-BE49-F238E27FC236}">
                <a16:creationId xmlns:a16="http://schemas.microsoft.com/office/drawing/2014/main" id="{13AAF6F6-8F46-4A04-9181-FA88A228FD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1711325"/>
            <a:ext cx="7596188" cy="502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5" descr="scottishflag">
            <a:extLst>
              <a:ext uri="{FF2B5EF4-FFF2-40B4-BE49-F238E27FC236}">
                <a16:creationId xmlns:a16="http://schemas.microsoft.com/office/drawing/2014/main" id="{2D024B2E-5644-4D7B-8270-E0CD688B96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6" descr="Office Objects 0572">
            <a:extLst>
              <a:ext uri="{FF2B5EF4-FFF2-40B4-BE49-F238E27FC236}">
                <a16:creationId xmlns:a16="http://schemas.microsoft.com/office/drawing/2014/main" id="{F99F9400-3F53-4237-949A-5FDE55863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7" descr="scottishflag">
            <a:extLst>
              <a:ext uri="{FF2B5EF4-FFF2-40B4-BE49-F238E27FC236}">
                <a16:creationId xmlns:a16="http://schemas.microsoft.com/office/drawing/2014/main" id="{1379353B-2E28-46F7-9FA1-4FDC5C8B4CC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3" name="Text Box 8">
            <a:extLst>
              <a:ext uri="{FF2B5EF4-FFF2-40B4-BE49-F238E27FC236}">
                <a16:creationId xmlns:a16="http://schemas.microsoft.com/office/drawing/2014/main" id="{A487F043-EFD4-40DC-B49D-AC8A67C77A3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  <a:cs typeface="Arial" panose="020B0604020202020204" pitchFamily="34" charset="0"/>
              </a:rPr>
              <a:t>www.mathsrevision.com</a:t>
            </a:r>
          </a:p>
        </p:txBody>
      </p:sp>
      <p:sp>
        <p:nvSpPr>
          <p:cNvPr id="29704" name="Text Box 9">
            <a:extLst>
              <a:ext uri="{FF2B5EF4-FFF2-40B4-BE49-F238E27FC236}">
                <a16:creationId xmlns:a16="http://schemas.microsoft.com/office/drawing/2014/main" id="{2E8645AA-9F0B-4AC2-A065-3449F8191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54138"/>
            <a:ext cx="84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 b="1">
                <a:solidFill>
                  <a:srgbClr val="F9F911"/>
                </a:solidFill>
                <a:cs typeface="Arial" panose="020B0604020202020204" pitchFamily="34" charset="0"/>
              </a:rPr>
              <a:t>Nat 5</a:t>
            </a:r>
          </a:p>
        </p:txBody>
      </p:sp>
      <p:sp>
        <p:nvSpPr>
          <p:cNvPr id="46090" name="Rectangle 10">
            <a:extLst>
              <a:ext uri="{FF2B5EF4-FFF2-40B4-BE49-F238E27FC236}">
                <a16:creationId xmlns:a16="http://schemas.microsoft.com/office/drawing/2014/main" id="{85B61F11-8562-45E3-BBB1-4FDA7AC63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4762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Sine Graph </a:t>
            </a:r>
          </a:p>
        </p:txBody>
      </p:sp>
      <p:sp>
        <p:nvSpPr>
          <p:cNvPr id="46125" name="AutoShape 45">
            <a:extLst>
              <a:ext uri="{FF2B5EF4-FFF2-40B4-BE49-F238E27FC236}">
                <a16:creationId xmlns:a16="http://schemas.microsoft.com/office/drawing/2014/main" id="{6652888F-A27B-4426-BB20-EEDEB5285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30625"/>
            <a:ext cx="4673600" cy="2471738"/>
          </a:xfrm>
          <a:prstGeom prst="cloudCallout">
            <a:avLst>
              <a:gd name="adj1" fmla="val 64778"/>
              <a:gd name="adj2" fmla="val -15995"/>
            </a:avLst>
          </a:prstGeom>
          <a:solidFill>
            <a:schemeClr val="accent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GB" sz="1800" u="sng">
                <a:solidFill>
                  <a:srgbClr val="080808"/>
                </a:solidFill>
              </a:rPr>
              <a:t>Key Features</a:t>
            </a:r>
          </a:p>
        </p:txBody>
      </p:sp>
      <p:sp>
        <p:nvSpPr>
          <p:cNvPr id="46127" name="Rectangle 47">
            <a:extLst>
              <a:ext uri="{FF2B5EF4-FFF2-40B4-BE49-F238E27FC236}">
                <a16:creationId xmlns:a16="http://schemas.microsoft.com/office/drawing/2014/main" id="{85F310B0-AF38-48C7-9346-BF361F0CA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275" y="4560888"/>
            <a:ext cx="3051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(repeats itself every 360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r>
              <a:rPr lang="en-GB" altLang="en-US" sz="1800">
                <a:solidFill>
                  <a:srgbClr val="080808"/>
                </a:solidFill>
              </a:rPr>
              <a:t>)</a:t>
            </a:r>
          </a:p>
        </p:txBody>
      </p:sp>
      <p:sp>
        <p:nvSpPr>
          <p:cNvPr id="46128" name="Rectangle 48">
            <a:extLst>
              <a:ext uri="{FF2B5EF4-FFF2-40B4-BE49-F238E27FC236}">
                <a16:creationId xmlns:a16="http://schemas.microsoft.com/office/drawing/2014/main" id="{106E7865-9B52-4109-91BC-340007347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150" y="4938713"/>
            <a:ext cx="22558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Maximum value of 1</a:t>
            </a:r>
          </a:p>
        </p:txBody>
      </p:sp>
      <p:sp>
        <p:nvSpPr>
          <p:cNvPr id="46129" name="Rectangle 49">
            <a:extLst>
              <a:ext uri="{FF2B5EF4-FFF2-40B4-BE49-F238E27FC236}">
                <a16:creationId xmlns:a16="http://schemas.microsoft.com/office/drawing/2014/main" id="{0E24EEEE-7073-42F4-94D8-BE42BA1E4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5316538"/>
            <a:ext cx="2281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Minimum value of -1</a:t>
            </a:r>
          </a:p>
        </p:txBody>
      </p:sp>
      <p:sp>
        <p:nvSpPr>
          <p:cNvPr id="46130" name="AutoShape 50">
            <a:extLst>
              <a:ext uri="{FF2B5EF4-FFF2-40B4-BE49-F238E27FC236}">
                <a16:creationId xmlns:a16="http://schemas.microsoft.com/office/drawing/2014/main" id="{DCA91458-3CE0-4607-930D-F7F0D34B4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4188" y="0"/>
            <a:ext cx="4673600" cy="2917825"/>
          </a:xfrm>
          <a:prstGeom prst="cloudCallout">
            <a:avLst>
              <a:gd name="adj1" fmla="val -27139"/>
              <a:gd name="adj2" fmla="val 62514"/>
            </a:avLst>
          </a:prstGeom>
          <a:solidFill>
            <a:schemeClr val="accent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GB" sz="1800" u="sng">
                <a:solidFill>
                  <a:srgbClr val="080808"/>
                </a:solidFill>
              </a:rPr>
              <a:t>Key Features</a:t>
            </a:r>
          </a:p>
        </p:txBody>
      </p:sp>
      <p:sp>
        <p:nvSpPr>
          <p:cNvPr id="46131" name="Rectangle 51">
            <a:extLst>
              <a:ext uri="{FF2B5EF4-FFF2-40B4-BE49-F238E27FC236}">
                <a16:creationId xmlns:a16="http://schemas.microsoft.com/office/drawing/2014/main" id="{8245F05E-169F-4D8C-BE3E-B448C0969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831850"/>
            <a:ext cx="2911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Zeros at 0, 180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r>
              <a:rPr lang="en-GB" altLang="en-US" sz="1800">
                <a:solidFill>
                  <a:srgbClr val="080808"/>
                </a:solidFill>
              </a:rPr>
              <a:t> and 360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  <p:sp>
        <p:nvSpPr>
          <p:cNvPr id="46132" name="Rectangle 52">
            <a:extLst>
              <a:ext uri="{FF2B5EF4-FFF2-40B4-BE49-F238E27FC236}">
                <a16:creationId xmlns:a16="http://schemas.microsoft.com/office/drawing/2014/main" id="{AF53D78E-4D23-4243-9E51-CE54D17E1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0838" y="1222375"/>
            <a:ext cx="2349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Max value at x = 90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  <p:sp>
        <p:nvSpPr>
          <p:cNvPr id="46133" name="Rectangle 53">
            <a:extLst>
              <a:ext uri="{FF2B5EF4-FFF2-40B4-BE49-F238E27FC236}">
                <a16:creationId xmlns:a16="http://schemas.microsoft.com/office/drawing/2014/main" id="{1A1ABE91-79E5-4E64-B699-A142BEB83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3188" y="1728788"/>
            <a:ext cx="29575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080808"/>
                </a:solidFill>
              </a:rPr>
              <a:t>Minimum value at x = 270</a:t>
            </a:r>
            <a:r>
              <a:rPr lang="en-GB" altLang="en-US" sz="1800" baseline="30000">
                <a:solidFill>
                  <a:srgbClr val="080808"/>
                </a:solidFill>
              </a:rPr>
              <a:t>o</a:t>
            </a:r>
            <a:endParaRPr lang="en-GB" altLang="en-US" sz="180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6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6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6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6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6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6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6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6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6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6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46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46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46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46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46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25" grpId="0" animBg="1"/>
      <p:bldP spid="46127" grpId="0"/>
      <p:bldP spid="46128" grpId="0"/>
      <p:bldP spid="46129" grpId="0"/>
      <p:bldP spid="46130" grpId="0" animBg="1"/>
      <p:bldP spid="46131" grpId="0"/>
      <p:bldP spid="46132" grpId="0"/>
      <p:bldP spid="46133" grpId="0"/>
    </p:bldLst>
  </p:timing>
</p:sld>
</file>

<file path=ppt/theme/theme1.xml><?xml version="1.0" encoding="utf-8"?>
<a:theme xmlns:a="http://schemas.openxmlformats.org/drawingml/2006/main" name="1_Shimmer">
  <a:themeElements>
    <a:clrScheme name="Custom 1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000033"/>
      </a:hlink>
      <a:folHlink>
        <a:srgbClr val="171717"/>
      </a:folHlink>
    </a:clrScheme>
    <a:fontScheme name="1_Shimmer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0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4B9AE978E66D40A21BA1AC6CFD5641" ma:contentTypeVersion="0" ma:contentTypeDescription="Create a new document." ma:contentTypeScope="" ma:versionID="a2e9e7bf741c08c1e74fa2003dfef99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e29265bace113893870a73cd1e62d6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8EB156-DE49-4327-88CC-0AB86D84B3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5D4465D-62AF-4F13-A1BF-6E7B9FCBF8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2258</TotalTime>
  <Words>1933</Words>
  <Application>Microsoft Office PowerPoint</Application>
  <PresentationFormat>On-screen Show (4:3)</PresentationFormat>
  <Paragraphs>578</Paragraphs>
  <Slides>52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14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73" baseType="lpstr">
      <vt:lpstr>Comic Sans MS</vt:lpstr>
      <vt:lpstr>Arial</vt:lpstr>
      <vt:lpstr>Wingdings</vt:lpstr>
      <vt:lpstr>Times New Roman</vt:lpstr>
      <vt:lpstr>Arial Narrow</vt:lpstr>
      <vt:lpstr>1_Shimmer</vt:lpstr>
      <vt:lpstr>3_Shimmer</vt:lpstr>
      <vt:lpstr>4_Shimmer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7_Default Design</vt:lpstr>
      <vt:lpstr>8_Default Design</vt:lpstr>
      <vt:lpstr>9_Default Design</vt:lpstr>
      <vt:lpstr>10_Default Design</vt:lpstr>
      <vt:lpstr>MathType 5.0 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</vt:lpstr>
      <vt:lpstr>PowerPoint Presentation</vt:lpstr>
      <vt:lpstr>PowerPoint Presentation</vt:lpstr>
      <vt:lpstr>PowerPoint Presentation</vt:lpstr>
      <vt:lpstr>PowerPoint Presentation</vt:lpstr>
      <vt:lpstr>Starter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Volume of Prisms</dc:title>
  <dc:creator>Steve Dowd</dc:creator>
  <cp:lastModifiedBy>app</cp:lastModifiedBy>
  <cp:revision>220</cp:revision>
  <dcterms:created xsi:type="dcterms:W3CDTF">2004-12-02T17:29:52Z</dcterms:created>
  <dcterms:modified xsi:type="dcterms:W3CDTF">2026-07-11T16:56:48Z</dcterms:modified>
</cp:coreProperties>
</file>