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689" r:id="rId2"/>
  </p:sldMasterIdLst>
  <p:notesMasterIdLst>
    <p:notesMasterId r:id="rId52"/>
  </p:notesMasterIdLst>
  <p:sldIdLst>
    <p:sldId id="272" r:id="rId3"/>
    <p:sldId id="273" r:id="rId4"/>
    <p:sldId id="274" r:id="rId5"/>
    <p:sldId id="275" r:id="rId6"/>
    <p:sldId id="276" r:id="rId7"/>
    <p:sldId id="280" r:id="rId8"/>
    <p:sldId id="281" r:id="rId9"/>
    <p:sldId id="376" r:id="rId10"/>
    <p:sldId id="377" r:id="rId11"/>
    <p:sldId id="282" r:id="rId12"/>
    <p:sldId id="283" r:id="rId13"/>
    <p:sldId id="284" r:id="rId14"/>
    <p:sldId id="285" r:id="rId15"/>
    <p:sldId id="286" r:id="rId16"/>
    <p:sldId id="289" r:id="rId17"/>
    <p:sldId id="287" r:id="rId18"/>
    <p:sldId id="385" r:id="rId19"/>
    <p:sldId id="296" r:id="rId20"/>
    <p:sldId id="298" r:id="rId21"/>
    <p:sldId id="299" r:id="rId22"/>
    <p:sldId id="300" r:id="rId23"/>
    <p:sldId id="301" r:id="rId24"/>
    <p:sldId id="386" r:id="rId25"/>
    <p:sldId id="277" r:id="rId26"/>
    <p:sldId id="278" r:id="rId27"/>
    <p:sldId id="279" r:id="rId28"/>
    <p:sldId id="387" r:id="rId29"/>
    <p:sldId id="389" r:id="rId30"/>
    <p:sldId id="391" r:id="rId31"/>
    <p:sldId id="392" r:id="rId32"/>
    <p:sldId id="390" r:id="rId33"/>
    <p:sldId id="310" r:id="rId34"/>
    <p:sldId id="311" r:id="rId35"/>
    <p:sldId id="315" r:id="rId36"/>
    <p:sldId id="317" r:id="rId37"/>
    <p:sldId id="318" r:id="rId38"/>
    <p:sldId id="316" r:id="rId39"/>
    <p:sldId id="320" r:id="rId40"/>
    <p:sldId id="321" r:id="rId41"/>
    <p:sldId id="324" r:id="rId42"/>
    <p:sldId id="325" r:id="rId43"/>
    <p:sldId id="388" r:id="rId44"/>
    <p:sldId id="375" r:id="rId45"/>
    <p:sldId id="380" r:id="rId46"/>
    <p:sldId id="381" r:id="rId47"/>
    <p:sldId id="382" r:id="rId48"/>
    <p:sldId id="383" r:id="rId49"/>
    <p:sldId id="384" r:id="rId50"/>
    <p:sldId id="379" r:id="rId51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80808"/>
    <a:srgbClr val="000000"/>
    <a:srgbClr val="00FFFF"/>
    <a:srgbClr val="FF0000"/>
    <a:srgbClr val="FF00FF"/>
    <a:srgbClr val="00FF00"/>
    <a:srgbClr val="FF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19" autoAdjust="0"/>
    <p:restoredTop sz="84331" autoAdjust="0"/>
  </p:normalViewPr>
  <p:slideViewPr>
    <p:cSldViewPr snapToGrid="0">
      <p:cViewPr varScale="1">
        <p:scale>
          <a:sx n="63" d="100"/>
          <a:sy n="63" d="100"/>
        </p:scale>
        <p:origin x="672" y="78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424F81-6D00-4C50-BE48-E5540DD634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61DDFB-24B7-4F46-B8B7-184E41B6BFC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A23CDBE-9081-444C-9107-CCEC647EDBAE}" type="datetimeFigureOut">
              <a:rPr lang="en-US"/>
              <a:pPr>
                <a:defRPr/>
              </a:pPr>
              <a:t>7/11/2026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8F6997A-3B28-4903-A685-8610E0F724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F34DDFA-E956-4596-8DFA-670731014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7F8D5-81FC-4C25-AEC0-D348111519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D96DA-FC14-483F-BE70-24A723EF5E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80F11A-7046-48DA-B1D7-00B0B4B2DA2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4692CB1E-FFDF-4201-8847-D6504A2ED3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85178C2C-4017-4142-8AB7-5A597D3598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82612C54-942E-4423-8353-B3138ECCC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4C9E84F9-A3E1-4AF4-9A15-FFFE9D06EE48}" type="slidenum">
              <a:rPr lang="en-GB" altLang="en-US" sz="1200"/>
              <a:pPr eaLnBrk="1" hangingPunct="1"/>
              <a:t>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5C5B77DB-13DA-454B-8EAB-6EA78E16CD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0E22BA6A-68F2-4CA3-A1F9-402A270E24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B756C5DB-A4D8-458D-BABB-A147C4A85C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3C2549D2-36C2-41AE-938E-EE84FD8356D7}" type="slidenum">
              <a:rPr lang="en-GB" altLang="en-US" sz="1200"/>
              <a:pPr eaLnBrk="1" hangingPunct="1"/>
              <a:t>21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0C903409-ED4B-403F-A9EF-3F7CA38438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36DAC2A2-5390-4A4C-BCE3-E7F4817332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C08C7E21-F6F3-48DA-8065-5E03A8A7FC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443BCAF2-0803-4E5C-85E6-0FCA989A38C8}" type="slidenum">
              <a:rPr lang="en-GB" altLang="en-US" sz="1200"/>
              <a:pPr eaLnBrk="1" hangingPunct="1"/>
              <a:t>22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93B064F8-6B22-47C1-9C1F-8399E60C6F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635462C-FBE0-44EF-9740-899ACDA2B3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FA5F0B4-E02F-4232-8D44-C6755ECC1E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16CB45AD-5FE0-49FF-9FD9-EEEE107B3DF8}" type="slidenum">
              <a:rPr lang="en-GB" altLang="en-US" sz="1200"/>
              <a:pPr eaLnBrk="1" hangingPunct="1"/>
              <a:t>32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0228C04D-F73A-4FB4-A367-6CE56DE5BB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7A87F7E5-88FD-4376-9689-C506C12CB0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D6D76052-B2C2-4C83-AC36-AC20B25409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17B8AC95-F016-431B-BD98-FBFA024173C0}" type="slidenum">
              <a:rPr lang="en-GB" altLang="en-US" sz="1200"/>
              <a:pPr eaLnBrk="1" hangingPunct="1"/>
              <a:t>33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445C9F11-CF68-4BB0-B9B4-9D20AEF2D1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77764BCB-194E-4102-914C-51FA186D8D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7E05F4B6-0D25-4EF3-A56B-7B4ECD2774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C74C9168-FECF-4D3C-BEA2-0915A8E7A79E}" type="slidenum">
              <a:rPr lang="en-GB" altLang="en-US" sz="1200"/>
              <a:pPr eaLnBrk="1" hangingPunct="1"/>
              <a:t>34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scottishflag">
            <a:extLst>
              <a:ext uri="{FF2B5EF4-FFF2-40B4-BE49-F238E27FC236}">
                <a16:creationId xmlns:a16="http://schemas.microsoft.com/office/drawing/2014/main" id="{43C1DB7C-D42F-4DB5-AEE2-07A437B908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2">
            <a:extLst>
              <a:ext uri="{FF2B5EF4-FFF2-40B4-BE49-F238E27FC236}">
                <a16:creationId xmlns:a16="http://schemas.microsoft.com/office/drawing/2014/main" id="{6CA5F54C-8FED-47AA-8ED9-DF60C6853F3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 pitchFamily="66" charset="0"/>
              </a:rPr>
              <a:t>www.mathsrevision.com</a:t>
            </a:r>
          </a:p>
        </p:txBody>
      </p:sp>
      <p:pic>
        <p:nvPicPr>
          <p:cNvPr id="5" name="Picture 23" descr="Office Objects 0572">
            <a:extLst>
              <a:ext uri="{FF2B5EF4-FFF2-40B4-BE49-F238E27FC236}">
                <a16:creationId xmlns:a16="http://schemas.microsoft.com/office/drawing/2014/main" id="{E95A2329-7A8C-4CE3-AB4E-B4CB30B70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EE5F62-1107-4B96-A937-18F964991E17}"/>
              </a:ext>
            </a:extLst>
          </p:cNvPr>
          <p:cNvSpPr txBox="1"/>
          <p:nvPr userDrawn="1"/>
        </p:nvSpPr>
        <p:spPr>
          <a:xfrm>
            <a:off x="38100" y="1498600"/>
            <a:ext cx="7366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Nat 5</a:t>
            </a:r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269875"/>
            <a:ext cx="7086600" cy="1310952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255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365BA69-8D55-4E25-BA1B-CD03486054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7C023258-EA54-4845-8462-0B20F3947C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F03D88D1-4666-43E4-8BDD-5272A8C251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B4AA1-4032-4C75-B115-7836B33010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042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52399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52523229-B566-4E60-92BF-67EB6232C5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EA6334D5-68B7-4571-AE47-E3365E495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B2CEFED0-2093-4CC3-8B9A-FB347CC47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8F160-4FBC-4987-80FB-5BA0B600A8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4922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A6585D90-8F93-4028-AF2B-81649A1BEF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E6DEA0AA-2145-4062-92FD-518EB70AB2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87A59F21-CB23-430C-A1EE-C28D162C56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12D42-C139-427A-9633-E25D56D9D0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7291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3AB834B-CE2E-4357-8B5B-0267DA41E6D1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C20732EC-326A-4737-8050-EDB5E1B2F31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C642839F-5CF3-47BB-A349-F43D7653B99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E6D8C5D7-5C02-40B0-B689-F0D1EF6817D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B52D08B9-4E5D-41FD-AEF9-FFCA0BD2F2E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AA12CDB5-486F-48C9-B571-5375858BB9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8" name="Freeform 10">
                <a:extLst>
                  <a:ext uri="{FF2B5EF4-FFF2-40B4-BE49-F238E27FC236}">
                    <a16:creationId xmlns:a16="http://schemas.microsoft.com/office/drawing/2014/main" id="{038C9D06-0D77-4979-ABD2-E7BF7984A39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A95AF0BC-0218-4A10-AE5F-FA067A1D9A3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3756A7B5-29BF-43AE-BCE4-0F6EED436F9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A770087F-C43D-4575-BEBE-7E9D2E930BA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2927CA8E-ADFF-43A4-B1BF-D2DF3229E25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2C91E690-EBA0-494A-B9D1-7FE65D66126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</p:grpSp>
      <p:pic>
        <p:nvPicPr>
          <p:cNvPr id="14" name="Picture 21" descr="scottishflag">
            <a:extLst>
              <a:ext uri="{FF2B5EF4-FFF2-40B4-BE49-F238E27FC236}">
                <a16:creationId xmlns:a16="http://schemas.microsoft.com/office/drawing/2014/main" id="{AD4A8030-71D0-4BC1-87FF-B8BA9C4E5A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2">
            <a:extLst>
              <a:ext uri="{FF2B5EF4-FFF2-40B4-BE49-F238E27FC236}">
                <a16:creationId xmlns:a16="http://schemas.microsoft.com/office/drawing/2014/main" id="{EB42C4A0-3562-406E-BFB9-A0A43F000AE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 pitchFamily="66" charset="0"/>
              </a:rPr>
              <a:t>www.mathsrevision.com</a:t>
            </a:r>
          </a:p>
        </p:txBody>
      </p:sp>
      <p:pic>
        <p:nvPicPr>
          <p:cNvPr id="16" name="Picture 23" descr="Office Objects 0572">
            <a:extLst>
              <a:ext uri="{FF2B5EF4-FFF2-40B4-BE49-F238E27FC236}">
                <a16:creationId xmlns:a16="http://schemas.microsoft.com/office/drawing/2014/main" id="{AF24352C-C450-4937-8F6C-C6B3725F5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577E62B-7816-43CE-9716-E6B6AF7B918A}"/>
              </a:ext>
            </a:extLst>
          </p:cNvPr>
          <p:cNvSpPr txBox="1"/>
          <p:nvPr userDrawn="1"/>
        </p:nvSpPr>
        <p:spPr>
          <a:xfrm>
            <a:off x="123825" y="1463675"/>
            <a:ext cx="6651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FFFF00"/>
                </a:solidFill>
                <a:latin typeface="+mj-lt"/>
              </a:rPr>
              <a:t>Nat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9BB121-CFE7-4B35-8213-D8E0FC3D088A}"/>
              </a:ext>
            </a:extLst>
          </p:cNvPr>
          <p:cNvSpPr txBox="1"/>
          <p:nvPr userDrawn="1"/>
        </p:nvSpPr>
        <p:spPr>
          <a:xfrm>
            <a:off x="3576638" y="1347788"/>
            <a:ext cx="14414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Outcome 1</a:t>
            </a:r>
          </a:p>
        </p:txBody>
      </p:sp>
    </p:spTree>
    <p:extLst>
      <p:ext uri="{BB962C8B-B14F-4D97-AF65-F5344CB8AC3E}">
        <p14:creationId xmlns:p14="http://schemas.microsoft.com/office/powerpoint/2010/main" val="2529292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>
            <a:extLst>
              <a:ext uri="{FF2B5EF4-FFF2-40B4-BE49-F238E27FC236}">
                <a16:creationId xmlns:a16="http://schemas.microsoft.com/office/drawing/2014/main" id="{7B0D7B73-7E98-4EF2-A6D6-9DA2E6CDC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8045B-47A8-4140-BA21-FEBB24905DAF}" type="datetimeFigureOut">
              <a:rPr lang="en-US"/>
              <a:pPr>
                <a:defRPr/>
              </a:pPr>
              <a:t>7/11/2026</a:t>
            </a:fld>
            <a:endParaRPr lang="en-GB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D7ECFA45-4AE2-4296-865C-31F16F73E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1">
            <a:extLst>
              <a:ext uri="{FF2B5EF4-FFF2-40B4-BE49-F238E27FC236}">
                <a16:creationId xmlns:a16="http://schemas.microsoft.com/office/drawing/2014/main" id="{EBF544B1-47B3-42C7-B7BB-6A57445B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71CB0-70D7-49E1-8C83-C81B56C49D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6369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15A68-93C6-42B2-8D96-0236D7651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/>
            </a:lvl1pPr>
          </a:lstStyle>
          <a:p>
            <a:pPr>
              <a:defRPr/>
            </a:pPr>
            <a:fld id="{2555C69D-2130-4D66-9726-436796DF18FA}" type="datetime1">
              <a:rPr lang="en-US"/>
              <a:pPr>
                <a:defRPr/>
              </a:pPr>
              <a:t>7/11/2026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F32EC-0443-4E0E-9679-23ECE5A27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68A3-EAFE-4E37-AF0D-DA889320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7470EA54-E665-4801-8F57-B7DB137F4D1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636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75DCC3A0-9462-4549-9742-1601B6159E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517A5A5B-DAD4-48BC-B642-0ED2FB05D5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A3D2D373-34BF-4854-8B92-F137B4D19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3DF75-7EAA-4ED5-94C2-11E41D2D93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041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604542BF-8DFF-447A-A26E-C3A380608F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34E6F9E4-B265-4A14-BD94-236193E03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F5975FA6-CB56-44E0-98A8-5AFDE20CA8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C4862-4EF4-40EB-87B8-85D652D3CF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510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D73B3EEB-DC49-487F-9A64-C9A4FFB126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B6C1EB11-F65C-4329-A3BE-392DDD9702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D9250D0E-2E23-49F9-B7D5-1FBCE1E88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2FA60-C2AB-427F-89E1-5B9F964CB0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853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BCA0539D-C3B6-4C49-A082-CDD552E8B6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E078D84E-8DC9-48E9-B797-646BA70D3A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F52B7169-7214-4D6F-8531-A48FA90501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4A99F-7A28-4194-834B-1137BDDE60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501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812CB9CF-08D0-4803-A11D-71FFF180AD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FE9462D0-8CF2-4658-96D9-5F717C1790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4CD9FB6A-3669-4686-84B6-267C815EED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ADFBDF-465C-4845-A0AF-08F16862A9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0279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80778A88-ECED-46DA-88F1-F7F3E4B4AB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84555CBC-B978-4E3E-9BB4-A7A13EAE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F32BA227-D655-455C-9A38-F6510D5672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BB8F7-FEF2-43E0-8F9C-D6C0B4DC6A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29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DBBE4B18-B90E-456F-B5F8-263EDC141E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152AFD61-8864-44D9-8B4D-6565D53E90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91106D2C-1C11-4D56-9FA1-B2BB3B77EB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8B93A7-A127-46F1-8907-CD3B41006F7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4795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8542359E-B22F-4821-B538-CB1FB9A673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2D297B64-CC41-401C-A868-22FF5DE6FB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345706F5-84E9-4929-991A-537DD82E4D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DA6CA-2E4B-4880-B0A0-5184193CA8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548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>
            <a:extLst>
              <a:ext uri="{FF2B5EF4-FFF2-40B4-BE49-F238E27FC236}">
                <a16:creationId xmlns:a16="http://schemas.microsoft.com/office/drawing/2014/main" id="{E404D2B3-AAFC-4993-8FE4-6E4DE4013A1B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0483" name="Freeform 3">
              <a:extLst>
                <a:ext uri="{FF2B5EF4-FFF2-40B4-BE49-F238E27FC236}">
                  <a16:creationId xmlns:a16="http://schemas.microsoft.com/office/drawing/2014/main" id="{1E6233F6-E4DC-420F-A177-4BE80033BB6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0484" name="Freeform 4">
              <a:extLst>
                <a:ext uri="{FF2B5EF4-FFF2-40B4-BE49-F238E27FC236}">
                  <a16:creationId xmlns:a16="http://schemas.microsoft.com/office/drawing/2014/main" id="{B914BD96-9915-4B50-9B0D-706C8118E1F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27663" name="Group 5">
              <a:extLst>
                <a:ext uri="{FF2B5EF4-FFF2-40B4-BE49-F238E27FC236}">
                  <a16:creationId xmlns:a16="http://schemas.microsoft.com/office/drawing/2014/main" id="{99FA460F-2C51-4317-B70C-48498F5F334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0486" name="Freeform 6">
                <a:extLst>
                  <a:ext uri="{FF2B5EF4-FFF2-40B4-BE49-F238E27FC236}">
                    <a16:creationId xmlns:a16="http://schemas.microsoft.com/office/drawing/2014/main" id="{58090006-0E70-447C-8BDD-1DA38FBCE3E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87" name="Freeform 7">
                <a:extLst>
                  <a:ext uri="{FF2B5EF4-FFF2-40B4-BE49-F238E27FC236}">
                    <a16:creationId xmlns:a16="http://schemas.microsoft.com/office/drawing/2014/main" id="{C091CB17-9E81-432C-9779-1CBFC50B5CD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88" name="Freeform 8">
                <a:extLst>
                  <a:ext uri="{FF2B5EF4-FFF2-40B4-BE49-F238E27FC236}">
                    <a16:creationId xmlns:a16="http://schemas.microsoft.com/office/drawing/2014/main" id="{068F5400-8308-4A3F-A58D-0E4624294FB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89" name="Freeform 9">
                <a:extLst>
                  <a:ext uri="{FF2B5EF4-FFF2-40B4-BE49-F238E27FC236}">
                    <a16:creationId xmlns:a16="http://schemas.microsoft.com/office/drawing/2014/main" id="{13C48CBE-AE8F-4DCB-895D-09A1F431E41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90" name="Freeform 10">
                <a:extLst>
                  <a:ext uri="{FF2B5EF4-FFF2-40B4-BE49-F238E27FC236}">
                    <a16:creationId xmlns:a16="http://schemas.microsoft.com/office/drawing/2014/main" id="{651F51A0-22C6-498A-9F89-3C2EBA6B4E0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91" name="Freeform 11">
                <a:extLst>
                  <a:ext uri="{FF2B5EF4-FFF2-40B4-BE49-F238E27FC236}">
                    <a16:creationId xmlns:a16="http://schemas.microsoft.com/office/drawing/2014/main" id="{CF5C9EFD-1E0F-4456-A097-7C8C8E4B764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92" name="Freeform 12">
                <a:extLst>
                  <a:ext uri="{FF2B5EF4-FFF2-40B4-BE49-F238E27FC236}">
                    <a16:creationId xmlns:a16="http://schemas.microsoft.com/office/drawing/2014/main" id="{57DDB0D5-DE85-4F0F-B87A-63C1C55E371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93" name="Freeform 13">
                <a:extLst>
                  <a:ext uri="{FF2B5EF4-FFF2-40B4-BE49-F238E27FC236}">
                    <a16:creationId xmlns:a16="http://schemas.microsoft.com/office/drawing/2014/main" id="{90E0E26A-A8D6-4465-A301-1CFA66EC7D2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94" name="Freeform 14">
                <a:extLst>
                  <a:ext uri="{FF2B5EF4-FFF2-40B4-BE49-F238E27FC236}">
                    <a16:creationId xmlns:a16="http://schemas.microsoft.com/office/drawing/2014/main" id="{668DE758-64FC-4D86-8A93-38977416E57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</p:grpSp>
      <p:sp>
        <p:nvSpPr>
          <p:cNvPr id="20495" name="Rectangle 15">
            <a:extLst>
              <a:ext uri="{FF2B5EF4-FFF2-40B4-BE49-F238E27FC236}">
                <a16:creationId xmlns:a16="http://schemas.microsoft.com/office/drawing/2014/main" id="{62E99401-08F1-4142-AAF0-6F4218528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496" name="Rectangle 16">
            <a:extLst>
              <a:ext uri="{FF2B5EF4-FFF2-40B4-BE49-F238E27FC236}">
                <a16:creationId xmlns:a16="http://schemas.microsoft.com/office/drawing/2014/main" id="{083231BA-DFF3-4153-A45C-2E892905D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497" name="Rectangle 17">
            <a:extLst>
              <a:ext uri="{FF2B5EF4-FFF2-40B4-BE49-F238E27FC236}">
                <a16:creationId xmlns:a16="http://schemas.microsoft.com/office/drawing/2014/main" id="{D81CD2EC-6E12-4989-83AF-2F55249F5B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98" name="Rectangle 18">
            <a:extLst>
              <a:ext uri="{FF2B5EF4-FFF2-40B4-BE49-F238E27FC236}">
                <a16:creationId xmlns:a16="http://schemas.microsoft.com/office/drawing/2014/main" id="{F2B137C2-DB0D-4D2C-9DC0-ECF1675D75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0499" name="Rectangle 19">
            <a:extLst>
              <a:ext uri="{FF2B5EF4-FFF2-40B4-BE49-F238E27FC236}">
                <a16:creationId xmlns:a16="http://schemas.microsoft.com/office/drawing/2014/main" id="{E8FE3486-774B-4EA5-8131-1E73C665D6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415DC4FA-01FC-46B3-AD5B-6EC2440CBF76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0500" name="Text Box 20">
            <a:extLst>
              <a:ext uri="{FF2B5EF4-FFF2-40B4-BE49-F238E27FC236}">
                <a16:creationId xmlns:a16="http://schemas.microsoft.com/office/drawing/2014/main" id="{11BE8988-D406-42B7-AAE7-2E2321A194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-1589087" y="4030662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GB" sz="2800" dirty="0">
                <a:solidFill>
                  <a:srgbClr val="EEF82A"/>
                </a:solidFill>
                <a:latin typeface="Comic Sans MS" pitchFamily="66" charset="0"/>
              </a:rPr>
              <a:t>www.mathsrevision.com</a:t>
            </a:r>
          </a:p>
        </p:txBody>
      </p:sp>
      <p:pic>
        <p:nvPicPr>
          <p:cNvPr id="27657" name="Picture 21" descr="scottishflag">
            <a:extLst>
              <a:ext uri="{FF2B5EF4-FFF2-40B4-BE49-F238E27FC236}">
                <a16:creationId xmlns:a16="http://schemas.microsoft.com/office/drawing/2014/main" id="{F7916694-5CE7-4FA9-B9F3-83FBDE9CB7E6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22" descr="Office Objects 0572">
            <a:extLst>
              <a:ext uri="{FF2B5EF4-FFF2-40B4-BE49-F238E27FC236}">
                <a16:creationId xmlns:a16="http://schemas.microsoft.com/office/drawing/2014/main" id="{A16179AA-F97D-4EAB-B7BF-FCA1FAD44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0911995-08F3-424C-95D1-7167A9C3E09A}"/>
              </a:ext>
            </a:extLst>
          </p:cNvPr>
          <p:cNvSpPr txBox="1"/>
          <p:nvPr userDrawn="1"/>
        </p:nvSpPr>
        <p:spPr>
          <a:xfrm>
            <a:off x="142875" y="1428750"/>
            <a:ext cx="6651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FFFF00"/>
                </a:solidFill>
                <a:latin typeface="+mj-lt"/>
              </a:rPr>
              <a:t>Nat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B6B85B-E611-407E-A4CE-4C1C8DE1521C}"/>
              </a:ext>
            </a:extLst>
          </p:cNvPr>
          <p:cNvSpPr txBox="1"/>
          <p:nvPr userDrawn="1"/>
        </p:nvSpPr>
        <p:spPr>
          <a:xfrm>
            <a:off x="3857625" y="1323975"/>
            <a:ext cx="16922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Outcome 1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65" r:id="rId1"/>
    <p:sldLayoutId id="2147484754" r:id="rId2"/>
    <p:sldLayoutId id="2147484755" r:id="rId3"/>
    <p:sldLayoutId id="2147484756" r:id="rId4"/>
    <p:sldLayoutId id="2147484757" r:id="rId5"/>
    <p:sldLayoutId id="2147484758" r:id="rId6"/>
    <p:sldLayoutId id="2147484759" r:id="rId7"/>
    <p:sldLayoutId id="2147484760" r:id="rId8"/>
    <p:sldLayoutId id="2147484761" r:id="rId9"/>
    <p:sldLayoutId id="2147484762" r:id="rId10"/>
    <p:sldLayoutId id="2147484763" r:id="rId11"/>
    <p:sldLayoutId id="2147484764" r:id="rId12"/>
    <p:sldLayoutId id="2147484766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Placeholder 1">
            <a:extLst>
              <a:ext uri="{FF2B5EF4-FFF2-40B4-BE49-F238E27FC236}">
                <a16:creationId xmlns:a16="http://schemas.microsoft.com/office/drawing/2014/main" id="{7BE4D1EC-29DB-4B4B-BC05-D40597D8B9A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8675" name="Text Placeholder 2">
            <a:extLst>
              <a:ext uri="{FF2B5EF4-FFF2-40B4-BE49-F238E27FC236}">
                <a16:creationId xmlns:a16="http://schemas.microsoft.com/office/drawing/2014/main" id="{4507E541-CEBB-4973-B6B7-DC34003D00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62267-D1E4-4EBF-BA26-D5FC9F02B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ABCE3F76-30D9-4075-A91A-2A5DB325A6EB}" type="datetime1">
              <a:rPr lang="en-US"/>
              <a:pPr>
                <a:defRPr/>
              </a:pPr>
              <a:t>7/11/2026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78AEE-25F4-4C24-8685-0E7C6DE22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85A61-702D-4906-A761-E588075E7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29A6FFC-1D8C-434E-886B-B14F17AB817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2.png"/><Relationship Id="rId7" Type="http://schemas.openxmlformats.org/officeDocument/2006/relationships/slide" Target="slide4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0.xml"/><Relationship Id="rId10" Type="http://schemas.openxmlformats.org/officeDocument/2006/relationships/slide" Target="slide24.xml"/><Relationship Id="rId4" Type="http://schemas.openxmlformats.org/officeDocument/2006/relationships/slide" Target="slide2.xml"/><Relationship Id="rId9" Type="http://schemas.openxmlformats.org/officeDocument/2006/relationships/slide" Target="slide2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4.wmf"/><Relationship Id="rId10" Type="http://schemas.openxmlformats.org/officeDocument/2006/relationships/image" Target="../media/image27.wmf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4.wmf"/><Relationship Id="rId10" Type="http://schemas.openxmlformats.org/officeDocument/2006/relationships/image" Target="../media/image37.wmf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47.wmf"/><Relationship Id="rId3" Type="http://schemas.openxmlformats.org/officeDocument/2006/relationships/image" Target="../media/image39.wmf"/><Relationship Id="rId7" Type="http://schemas.openxmlformats.org/officeDocument/2006/relationships/image" Target="../media/image41.wmf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36.bin"/><Relationship Id="rId2" Type="http://schemas.openxmlformats.org/officeDocument/2006/relationships/oleObject" Target="../embeddings/oleObject29.bin"/><Relationship Id="rId16" Type="http://schemas.openxmlformats.org/officeDocument/2006/relationships/image" Target="../media/image46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40.wmf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43.wmf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4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42.bin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51.wmf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4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5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48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wmf"/><Relationship Id="rId4" Type="http://schemas.openxmlformats.org/officeDocument/2006/relationships/oleObject" Target="../embeddings/oleObject5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67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66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55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72.w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71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60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6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image" Target="../media/image75.wmf"/><Relationship Id="rId7" Type="http://schemas.openxmlformats.org/officeDocument/2006/relationships/image" Target="../media/image77.w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78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7" Type="http://schemas.openxmlformats.org/officeDocument/2006/relationships/image" Target="../media/image82.wmf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6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wmf"/><Relationship Id="rId4" Type="http://schemas.openxmlformats.org/officeDocument/2006/relationships/oleObject" Target="../embeddings/oleObject72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image" Target="../media/image85.wmf"/><Relationship Id="rId7" Type="http://schemas.openxmlformats.org/officeDocument/2006/relationships/image" Target="../media/image87.wmf"/><Relationship Id="rId2" Type="http://schemas.openxmlformats.org/officeDocument/2006/relationships/oleObject" Target="../embeddings/oleObject7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86.wmf"/><Relationship Id="rId4" Type="http://schemas.openxmlformats.org/officeDocument/2006/relationships/oleObject" Target="../embeddings/oleObject74.bin"/><Relationship Id="rId9" Type="http://schemas.openxmlformats.org/officeDocument/2006/relationships/image" Target="../media/image8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7" Type="http://schemas.openxmlformats.org/officeDocument/2006/relationships/image" Target="../media/image91.wmf"/><Relationship Id="rId2" Type="http://schemas.openxmlformats.org/officeDocument/2006/relationships/oleObject" Target="../embeddings/oleObject77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90.wmf"/><Relationship Id="rId4" Type="http://schemas.openxmlformats.org/officeDocument/2006/relationships/oleObject" Target="../embeddings/oleObject7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wmf"/><Relationship Id="rId4" Type="http://schemas.openxmlformats.org/officeDocument/2006/relationships/oleObject" Target="../embeddings/oleObject8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oleObject" Target="../embeddings/oleObject82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5.wmf"/><Relationship Id="rId4" Type="http://schemas.openxmlformats.org/officeDocument/2006/relationships/oleObject" Target="../embeddings/oleObject8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oleObject" Target="../embeddings/oleObject84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7.wmf"/><Relationship Id="rId4" Type="http://schemas.openxmlformats.org/officeDocument/2006/relationships/oleObject" Target="../embeddings/oleObject85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revision.com/index_files/Maths/Presentations/S5_Higher_Course/Vectors_Past_Papers_Unit_3_outcome_1.pdf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E14DCB75-E9FF-4259-A4FA-BB9F63D82537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269875"/>
            <a:ext cx="7086600" cy="13112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4800" dirty="0">
                <a:solidFill>
                  <a:srgbClr val="FFFF00"/>
                </a:solidFill>
              </a:rPr>
              <a:t>Vectors</a:t>
            </a:r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9416D8CE-8C77-4040-85D0-AA4CAD8FD9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40075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GB" dirty="0"/>
              <a:t>www.mathsrevision.com</a:t>
            </a:r>
          </a:p>
        </p:txBody>
      </p:sp>
      <p:pic>
        <p:nvPicPr>
          <p:cNvPr id="33796" name="Picture 4" descr="Office Objects 0572">
            <a:extLst>
              <a:ext uri="{FF2B5EF4-FFF2-40B4-BE49-F238E27FC236}">
                <a16:creationId xmlns:a16="http://schemas.microsoft.com/office/drawing/2014/main" id="{E5F8419D-DF53-4BDA-A173-F5A900F69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>
            <a:extLst>
              <a:ext uri="{FF2B5EF4-FFF2-40B4-BE49-F238E27FC236}">
                <a16:creationId xmlns:a16="http://schemas.microsoft.com/office/drawing/2014/main" id="{D2729B0E-5B01-4639-ACE8-59E3EEE1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132013"/>
            <a:ext cx="3227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Vectors and Scalars</a:t>
            </a:r>
          </a:p>
        </p:txBody>
      </p:sp>
      <p:sp>
        <p:nvSpPr>
          <p:cNvPr id="33798" name="AutoShape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D106930-7F42-463B-9D47-174F3AFBE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25" y="2205038"/>
            <a:ext cx="409575" cy="268287"/>
          </a:xfrm>
          <a:prstGeom prst="actionButtonForwardNext">
            <a:avLst/>
          </a:pr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9" name="Text Box 10">
            <a:extLst>
              <a:ext uri="{FF2B5EF4-FFF2-40B4-BE49-F238E27FC236}">
                <a16:creationId xmlns:a16="http://schemas.microsoft.com/office/drawing/2014/main" id="{8DF91328-FE22-44EA-8DB8-03340A987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601913"/>
            <a:ext cx="3821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Adding / Sub of vectors</a:t>
            </a:r>
          </a:p>
        </p:txBody>
      </p:sp>
      <p:sp>
        <p:nvSpPr>
          <p:cNvPr id="33800" name="AutoShape 1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A29CA2A3-C105-4F31-A317-389FA0375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25" y="2674938"/>
            <a:ext cx="415925" cy="277812"/>
          </a:xfrm>
          <a:prstGeom prst="actionButtonForwardNex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1" name="Text Box 10">
            <a:extLst>
              <a:ext uri="{FF2B5EF4-FFF2-40B4-BE49-F238E27FC236}">
                <a16:creationId xmlns:a16="http://schemas.microsoft.com/office/drawing/2014/main" id="{54D38181-C01B-441D-A70E-80A2B6AF9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3073400"/>
            <a:ext cx="2541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Position Vector</a:t>
            </a:r>
          </a:p>
        </p:txBody>
      </p:sp>
      <p:sp>
        <p:nvSpPr>
          <p:cNvPr id="33802" name="AutoShape 7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FC757A12-21AE-4B50-8F4B-755DF9385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25" y="3154363"/>
            <a:ext cx="409575" cy="268287"/>
          </a:xfrm>
          <a:prstGeom prst="actionButtonForwardNex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3" name="AutoShape 1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B41BD812-DF93-4030-99BD-727C23F60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5737225"/>
            <a:ext cx="542925" cy="436563"/>
          </a:xfrm>
          <a:prstGeom prst="actionButtonForwardNex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4" name="Text Box 10">
            <a:extLst>
              <a:ext uri="{FF2B5EF4-FFF2-40B4-BE49-F238E27FC236}">
                <a16:creationId xmlns:a16="http://schemas.microsoft.com/office/drawing/2014/main" id="{4432CFE8-962F-45B4-9C36-E69DD294E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722938"/>
            <a:ext cx="3495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Exam Type Questions</a:t>
            </a:r>
          </a:p>
        </p:txBody>
      </p:sp>
      <p:sp>
        <p:nvSpPr>
          <p:cNvPr id="33805" name="Text Box 5">
            <a:extLst>
              <a:ext uri="{FF2B5EF4-FFF2-40B4-BE49-F238E27FC236}">
                <a16:creationId xmlns:a16="http://schemas.microsoft.com/office/drawing/2014/main" id="{09DF71BA-CE7A-4BBB-8E89-7C25438A8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4486275"/>
            <a:ext cx="2282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3D Vectors</a:t>
            </a:r>
          </a:p>
        </p:txBody>
      </p:sp>
      <p:sp>
        <p:nvSpPr>
          <p:cNvPr id="33806" name="AutoShape 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F9349CA2-3F73-4DCC-B012-2EF362517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913" y="4564063"/>
            <a:ext cx="409575" cy="268287"/>
          </a:xfrm>
          <a:prstGeom prst="actionButtonForwardNext">
            <a:avLst/>
          </a:pr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7" name="Text Box 10">
            <a:extLst>
              <a:ext uri="{FF2B5EF4-FFF2-40B4-BE49-F238E27FC236}">
                <a16:creationId xmlns:a16="http://schemas.microsoft.com/office/drawing/2014/main" id="{EF34E194-CE7E-454A-8FA5-EF2190A0E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4014788"/>
            <a:ext cx="424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Vector Journeys</a:t>
            </a:r>
          </a:p>
        </p:txBody>
      </p:sp>
      <p:sp>
        <p:nvSpPr>
          <p:cNvPr id="40" name="AutoShape 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D9569A60-CA1E-4F25-BB5A-D642FDC88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25" y="4094163"/>
            <a:ext cx="409575" cy="268287"/>
          </a:xfrm>
          <a:prstGeom prst="actionButtonForwardNex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9" name="Text Box 10">
            <a:extLst>
              <a:ext uri="{FF2B5EF4-FFF2-40B4-BE49-F238E27FC236}">
                <a16:creationId xmlns:a16="http://schemas.microsoft.com/office/drawing/2014/main" id="{6044B474-CEB3-4AD4-8E33-CF39B0F36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35433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Magnitude of a Vector</a:t>
            </a:r>
          </a:p>
        </p:txBody>
      </p:sp>
      <p:sp>
        <p:nvSpPr>
          <p:cNvPr id="33810" name="AutoShape 7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93895E1D-9494-4EC4-BD72-73CE8A41E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25" y="3624263"/>
            <a:ext cx="409575" cy="268287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8">
            <a:extLst>
              <a:ext uri="{FF2B5EF4-FFF2-40B4-BE49-F238E27FC236}">
                <a16:creationId xmlns:a16="http://schemas.microsoft.com/office/drawing/2014/main" id="{01148790-3B07-4A52-A3B6-8CC6F6E51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31250" r="48793" b="24167"/>
          <a:stretch>
            <a:fillRect/>
          </a:stretch>
        </p:blipFill>
        <p:spPr bwMode="auto">
          <a:xfrm>
            <a:off x="1812925" y="2422525"/>
            <a:ext cx="5807075" cy="4146550"/>
          </a:xfrm>
          <a:prstGeom prst="rect">
            <a:avLst/>
          </a:prstGeom>
          <a:noFill/>
          <a:ln w="508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Text Box 4">
            <a:extLst>
              <a:ext uri="{FF2B5EF4-FFF2-40B4-BE49-F238E27FC236}">
                <a16:creationId xmlns:a16="http://schemas.microsoft.com/office/drawing/2014/main" id="{30A8C6B3-FAD3-4205-8910-04CDD8A99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Addition of Vectors</a:t>
            </a:r>
          </a:p>
        </p:txBody>
      </p:sp>
      <p:sp>
        <p:nvSpPr>
          <p:cNvPr id="1028" name="Text Box 5">
            <a:extLst>
              <a:ext uri="{FF2B5EF4-FFF2-40B4-BE49-F238E27FC236}">
                <a16:creationId xmlns:a16="http://schemas.microsoft.com/office/drawing/2014/main" id="{97BE3EC5-DB09-4F13-90F5-12809648E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8" y="1819275"/>
            <a:ext cx="8229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Any two vectors can be added in this way</a:t>
            </a:r>
            <a:endParaRPr lang="en-GB" sz="26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4F06F2-62CF-4756-9087-B52D213D5B05}"/>
              </a:ext>
            </a:extLst>
          </p:cNvPr>
          <p:cNvSpPr txBox="1"/>
          <p:nvPr/>
        </p:nvSpPr>
        <p:spPr>
          <a:xfrm>
            <a:off x="2682875" y="4921250"/>
            <a:ext cx="3413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000000"/>
                </a:solidFill>
                <a:latin typeface="+mj-lt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8CFB9C-A96B-463D-9759-C7E5BADA2BD8}"/>
              </a:ext>
            </a:extLst>
          </p:cNvPr>
          <p:cNvSpPr txBox="1"/>
          <p:nvPr/>
        </p:nvSpPr>
        <p:spPr>
          <a:xfrm>
            <a:off x="4435475" y="2941638"/>
            <a:ext cx="3667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000000"/>
                </a:solidFill>
                <a:latin typeface="+mj-lt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CF2233-1F44-46CA-B642-76E279B2C7E6}"/>
              </a:ext>
            </a:extLst>
          </p:cNvPr>
          <p:cNvSpPr txBox="1"/>
          <p:nvPr/>
        </p:nvSpPr>
        <p:spPr>
          <a:xfrm>
            <a:off x="3816350" y="5919788"/>
            <a:ext cx="8556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000000"/>
                </a:solidFill>
                <a:latin typeface="+mj-lt"/>
              </a:rPr>
              <a:t>a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+ </a:t>
            </a:r>
            <a:r>
              <a:rPr lang="en-GB" u="sng" dirty="0">
                <a:solidFill>
                  <a:srgbClr val="000000"/>
                </a:solidFill>
                <a:latin typeface="+mj-lt"/>
              </a:rPr>
              <a:t>b</a:t>
            </a:r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7E9F513C-0930-48C5-89D2-A9543A779DB7}"/>
              </a:ext>
            </a:extLst>
          </p:cNvPr>
          <p:cNvGrpSpPr>
            <a:grpSpLocks/>
          </p:cNvGrpSpPr>
          <p:nvPr/>
        </p:nvGrpSpPr>
        <p:grpSpPr bwMode="auto">
          <a:xfrm>
            <a:off x="3040063" y="2873375"/>
            <a:ext cx="2759075" cy="1385888"/>
            <a:chOff x="3040380" y="2872740"/>
            <a:chExt cx="2758440" cy="1386840"/>
          </a:xfrm>
        </p:grpSpPr>
        <p:cxnSp>
          <p:nvCxnSpPr>
            <p:cNvPr id="3090" name="Straight Connector 11">
              <a:extLst>
                <a:ext uri="{FF2B5EF4-FFF2-40B4-BE49-F238E27FC236}">
                  <a16:creationId xmlns:a16="http://schemas.microsoft.com/office/drawing/2014/main" id="{ECBB2A1E-1961-4778-BE82-D0B48C04AB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40380" y="2872740"/>
              <a:ext cx="2758440" cy="1386840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1" name="Straight Connector 15">
              <a:extLst>
                <a:ext uri="{FF2B5EF4-FFF2-40B4-BE49-F238E27FC236}">
                  <a16:creationId xmlns:a16="http://schemas.microsoft.com/office/drawing/2014/main" id="{0E4B8252-D04C-46F6-95C0-FCCF921A36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4495800" y="3550920"/>
              <a:ext cx="182880" cy="15240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2" name="Straight Connector 17">
              <a:extLst>
                <a:ext uri="{FF2B5EF4-FFF2-40B4-BE49-F238E27FC236}">
                  <a16:creationId xmlns:a16="http://schemas.microsoft.com/office/drawing/2014/main" id="{41611BC0-0504-402F-9F06-90180EB0F7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4427220" y="3657600"/>
              <a:ext cx="167640" cy="60960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A9B9A94-2AD2-4DF4-9AE8-990E7AED95DB}"/>
              </a:ext>
            </a:extLst>
          </p:cNvPr>
          <p:cNvSpPr txBox="1"/>
          <p:nvPr/>
        </p:nvSpPr>
        <p:spPr>
          <a:xfrm>
            <a:off x="4435475" y="2947988"/>
            <a:ext cx="3667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000000"/>
                </a:solidFill>
                <a:latin typeface="+mj-lt"/>
              </a:rPr>
              <a:t>b</a:t>
            </a:r>
          </a:p>
        </p:txBody>
      </p:sp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F4D74798-6B39-48C0-9D2B-CA23B9FAFF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33700" y="4770438"/>
          <a:ext cx="7254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3480" imgH="457200" progId="Equation.DSMT4">
                  <p:embed/>
                </p:oleObj>
              </mc:Choice>
              <mc:Fallback>
                <p:oleObj name="Equation" r:id="rId3" imgW="39348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4770438"/>
                        <a:ext cx="72548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66843925-2CA5-4734-AC8A-E40CAB0427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05350" y="4173538"/>
          <a:ext cx="8651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9800" imgH="457200" progId="Equation.DSMT4">
                  <p:embed/>
                </p:oleObj>
              </mc:Choice>
              <mc:Fallback>
                <p:oleObj name="Equation" r:id="rId5" imgW="4698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4173538"/>
                        <a:ext cx="86518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4F57D7FA-CF97-4141-9C39-957BCE8445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00575" y="5754688"/>
          <a:ext cx="7016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0880" imgH="457200" progId="Equation.DSMT4">
                  <p:embed/>
                </p:oleObj>
              </mc:Choice>
              <mc:Fallback>
                <p:oleObj name="Equation" r:id="rId7" imgW="38088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575" y="5754688"/>
                        <a:ext cx="70167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loud 23">
            <a:extLst>
              <a:ext uri="{FF2B5EF4-FFF2-40B4-BE49-F238E27FC236}">
                <a16:creationId xmlns:a16="http://schemas.microsoft.com/office/drawing/2014/main" id="{3BFFAF66-F95F-4BB8-8CE8-9DE77C8AA9BC}"/>
              </a:ext>
            </a:extLst>
          </p:cNvPr>
          <p:cNvSpPr/>
          <p:nvPr/>
        </p:nvSpPr>
        <p:spPr bwMode="auto">
          <a:xfrm>
            <a:off x="0" y="2941638"/>
            <a:ext cx="2955925" cy="1827212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Arrows must be nose to tail</a:t>
            </a:r>
          </a:p>
        </p:txBody>
      </p:sp>
      <p:grpSp>
        <p:nvGrpSpPr>
          <p:cNvPr id="5" name="Group 29">
            <a:extLst>
              <a:ext uri="{FF2B5EF4-FFF2-40B4-BE49-F238E27FC236}">
                <a16:creationId xmlns:a16="http://schemas.microsoft.com/office/drawing/2014/main" id="{34CE0D43-2300-48FF-A078-4C521ACE56CC}"/>
              </a:ext>
            </a:extLst>
          </p:cNvPr>
          <p:cNvGrpSpPr>
            <a:grpSpLocks/>
          </p:cNvGrpSpPr>
          <p:nvPr/>
        </p:nvGrpSpPr>
        <p:grpSpPr bwMode="auto">
          <a:xfrm>
            <a:off x="2125663" y="5638800"/>
            <a:ext cx="3665537" cy="449263"/>
            <a:chOff x="2125980" y="5638800"/>
            <a:chExt cx="3665220" cy="449580"/>
          </a:xfrm>
        </p:grpSpPr>
        <p:cxnSp>
          <p:nvCxnSpPr>
            <p:cNvPr id="3087" name="Straight Connector 22">
              <a:extLst>
                <a:ext uri="{FF2B5EF4-FFF2-40B4-BE49-F238E27FC236}">
                  <a16:creationId xmlns:a16="http://schemas.microsoft.com/office/drawing/2014/main" id="{9BF08EF8-A5C5-483D-9A15-320C6D8FF2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125980" y="5638800"/>
              <a:ext cx="3665220" cy="44958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8" name="Straight Connector 25">
              <a:extLst>
                <a:ext uri="{FF2B5EF4-FFF2-40B4-BE49-F238E27FC236}">
                  <a16:creationId xmlns:a16="http://schemas.microsoft.com/office/drawing/2014/main" id="{BE421129-D679-463E-B4DF-0067678B84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3985260" y="5760720"/>
              <a:ext cx="91440" cy="8382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9" name="Straight Connector 26">
              <a:extLst>
                <a:ext uri="{FF2B5EF4-FFF2-40B4-BE49-F238E27FC236}">
                  <a16:creationId xmlns:a16="http://schemas.microsoft.com/office/drawing/2014/main" id="{45C4CF5B-C805-4466-87F0-E681E9E5C3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89070" y="5855970"/>
              <a:ext cx="106680" cy="9906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3.33333E-6 0.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-4.72222E-6 0.202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7">
            <a:extLst>
              <a:ext uri="{FF2B5EF4-FFF2-40B4-BE49-F238E27FC236}">
                <a16:creationId xmlns:a16="http://schemas.microsoft.com/office/drawing/2014/main" id="{477BF60C-91B6-4AA8-828D-8E484E9C5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5750" t="45833" r="63500" b="20625"/>
          <a:stretch>
            <a:fillRect/>
          </a:stretch>
        </p:blipFill>
        <p:spPr bwMode="auto">
          <a:xfrm>
            <a:off x="1006475" y="2484438"/>
            <a:ext cx="3692525" cy="3581400"/>
          </a:xfrm>
          <a:prstGeom prst="rect">
            <a:avLst/>
          </a:prstGeom>
          <a:noFill/>
          <a:ln w="50800" cap="flat" cmpd="sng" algn="ctr">
            <a:solidFill>
              <a:schemeClr val="tx2">
                <a:lumMod val="25000"/>
              </a:schemeClr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1027" name="Text Box 4">
            <a:extLst>
              <a:ext uri="{FF2B5EF4-FFF2-40B4-BE49-F238E27FC236}">
                <a16:creationId xmlns:a16="http://schemas.microsoft.com/office/drawing/2014/main" id="{C16A097F-08AB-4278-87C2-3506C68FB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Addition of Vectors</a:t>
            </a:r>
          </a:p>
        </p:txBody>
      </p:sp>
      <p:sp>
        <p:nvSpPr>
          <p:cNvPr id="1028" name="Text Box 5">
            <a:extLst>
              <a:ext uri="{FF2B5EF4-FFF2-40B4-BE49-F238E27FC236}">
                <a16:creationId xmlns:a16="http://schemas.microsoft.com/office/drawing/2014/main" id="{748E924A-E39C-4534-86BA-E7F89C123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8" y="1819275"/>
            <a:ext cx="8229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latin typeface="+mj-lt"/>
              </a:rPr>
              <a:t>Addition of vectors</a:t>
            </a:r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418F41D3-4A31-4B40-8A2A-ACBCA291A0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0638" y="2465388"/>
          <a:ext cx="36957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06280" imgH="457200" progId="Equation.DSMT4">
                  <p:embed/>
                </p:oleObj>
              </mc:Choice>
              <mc:Fallback>
                <p:oleObj name="Equation" r:id="rId3" imgW="200628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0638" y="2465388"/>
                        <a:ext cx="3695700" cy="841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0075E696-524F-4148-B8C6-0CA5101D2D3A}"/>
              </a:ext>
            </a:extLst>
          </p:cNvPr>
          <p:cNvSpPr txBox="1"/>
          <p:nvPr/>
        </p:nvSpPr>
        <p:spPr>
          <a:xfrm>
            <a:off x="1203325" y="4937125"/>
            <a:ext cx="4095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7954E6-100E-4D21-8632-F6B7E8DDF46D}"/>
              </a:ext>
            </a:extLst>
          </p:cNvPr>
          <p:cNvSpPr txBox="1"/>
          <p:nvPr/>
        </p:nvSpPr>
        <p:spPr>
          <a:xfrm>
            <a:off x="2925763" y="2606675"/>
            <a:ext cx="379412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2E68AF-0F85-4A66-91AD-B51E5E3F8DC0}"/>
              </a:ext>
            </a:extLst>
          </p:cNvPr>
          <p:cNvSpPr txBox="1"/>
          <p:nvPr/>
        </p:nvSpPr>
        <p:spPr>
          <a:xfrm>
            <a:off x="4114800" y="5380038"/>
            <a:ext cx="3698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C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FADF4E68-CCA5-4A1E-B241-CA6BCD097D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2063" y="3595688"/>
          <a:ext cx="3751262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09400" imgH="215640" progId="Equation.DSMT4">
                  <p:embed/>
                </p:oleObj>
              </mc:Choice>
              <mc:Fallback>
                <p:oleObj name="Equation" r:id="rId5" imgW="140940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3595688"/>
                        <a:ext cx="3751262" cy="5730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5EA629C6-53DC-47F2-8B9B-FAB0F80003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59488" y="5586413"/>
          <a:ext cx="177641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65160" imgH="457200" progId="Equation.DSMT4">
                  <p:embed/>
                </p:oleObj>
              </mc:Choice>
              <mc:Fallback>
                <p:oleObj name="Equation" r:id="rId7" imgW="96516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488" y="5586413"/>
                        <a:ext cx="1776412" cy="841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>
            <a:extLst>
              <a:ext uri="{FF2B5EF4-FFF2-40B4-BE49-F238E27FC236}">
                <a16:creationId xmlns:a16="http://schemas.microsoft.com/office/drawing/2014/main" id="{18144C49-F197-4CD4-9381-93A292D522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48350" y="4457700"/>
          <a:ext cx="21986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93760" imgH="457200" progId="Equation.DSMT4">
                  <p:embed/>
                </p:oleObj>
              </mc:Choice>
              <mc:Fallback>
                <p:oleObj name="Equation" r:id="rId9" imgW="119376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350" y="4457700"/>
                        <a:ext cx="2198688" cy="841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>
            <a:extLst>
              <a:ext uri="{FF2B5EF4-FFF2-40B4-BE49-F238E27FC236}">
                <a16:creationId xmlns:a16="http://schemas.microsoft.com/office/drawing/2014/main" id="{F2B9E4C1-78D0-44DB-A234-E06E03C9D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Addition of Vectors</a:t>
            </a:r>
          </a:p>
        </p:txBody>
      </p:sp>
      <p:sp>
        <p:nvSpPr>
          <p:cNvPr id="1028" name="Text Box 5">
            <a:extLst>
              <a:ext uri="{FF2B5EF4-FFF2-40B4-BE49-F238E27FC236}">
                <a16:creationId xmlns:a16="http://schemas.microsoft.com/office/drawing/2014/main" id="{B5C91830-5945-403E-B230-0BAEAAF3E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8" y="1925638"/>
            <a:ext cx="3336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In general we have </a:t>
            </a:r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9EFF4980-3218-4730-9DAB-F0693DBA17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9500" y="3532188"/>
          <a:ext cx="50038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98600" imgH="457200" progId="Equation.DSMT4">
                  <p:embed/>
                </p:oleObj>
              </mc:Choice>
              <mc:Fallback>
                <p:oleObj name="Equation" r:id="rId2" imgW="22986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3532188"/>
                        <a:ext cx="5003800" cy="993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>
            <a:extLst>
              <a:ext uri="{FF2B5EF4-FFF2-40B4-BE49-F238E27FC236}">
                <a16:creationId xmlns:a16="http://schemas.microsoft.com/office/drawing/2014/main" id="{4C9E8297-380E-41C9-B06E-B82F10740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687638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For vectors </a:t>
            </a:r>
            <a:r>
              <a:rPr lang="en-GB" sz="2800" b="1" u="sng" dirty="0">
                <a:latin typeface="+mj-lt"/>
              </a:rPr>
              <a:t>u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and </a:t>
            </a:r>
            <a:r>
              <a:rPr lang="en-GB" sz="2800" b="1" u="sng" dirty="0">
                <a:latin typeface="+mj-lt"/>
              </a:rPr>
              <a:t>v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graphicFrame>
        <p:nvGraphicFramePr>
          <p:cNvPr id="19460" name="Object 3">
            <a:extLst>
              <a:ext uri="{FF2B5EF4-FFF2-40B4-BE49-F238E27FC236}">
                <a16:creationId xmlns:a16="http://schemas.microsoft.com/office/drawing/2014/main" id="{9B59C57F-2E2F-498F-AFF0-0C270D75BC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95525" y="5029200"/>
          <a:ext cx="5084763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09680" imgH="457200" progId="Equation.DSMT4">
                  <p:embed/>
                </p:oleObj>
              </mc:Choice>
              <mc:Fallback>
                <p:oleObj name="Equation" r:id="rId4" imgW="22096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5029200"/>
                        <a:ext cx="5084763" cy="10509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>
            <a:extLst>
              <a:ext uri="{FF2B5EF4-FFF2-40B4-BE49-F238E27FC236}">
                <a16:creationId xmlns:a16="http://schemas.microsoft.com/office/drawing/2014/main" id="{2E996DC5-EE03-42BC-9188-7586A3682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Zero Vector</a:t>
            </a:r>
          </a:p>
        </p:txBody>
      </p:sp>
      <p:sp>
        <p:nvSpPr>
          <p:cNvPr id="1028" name="Text Box 5">
            <a:extLst>
              <a:ext uri="{FF2B5EF4-FFF2-40B4-BE49-F238E27FC236}">
                <a16:creationId xmlns:a16="http://schemas.microsoft.com/office/drawing/2014/main" id="{645C92B3-E922-4538-919B-A7C79BB06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017713"/>
            <a:ext cx="30321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The zero vector</a:t>
            </a:r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5CA960F0-1AE2-409B-A7CE-B4651630DB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6313" y="2800350"/>
          <a:ext cx="2293937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080" imgH="457200" progId="Equation.DSMT4">
                  <p:embed/>
                </p:oleObj>
              </mc:Choice>
              <mc:Fallback>
                <p:oleObj name="Equation" r:id="rId2" imgW="105408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2800350"/>
                        <a:ext cx="2293937" cy="993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3">
            <a:extLst>
              <a:ext uri="{FF2B5EF4-FFF2-40B4-BE49-F238E27FC236}">
                <a16:creationId xmlns:a16="http://schemas.microsoft.com/office/drawing/2014/main" id="{1D9DE3FA-11F8-43A6-BA7D-A98790CBD6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6313" y="3992563"/>
          <a:ext cx="517048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47840" imgH="457200" progId="Equation.DSMT4">
                  <p:embed/>
                </p:oleObj>
              </mc:Choice>
              <mc:Fallback>
                <p:oleObj name="Equation" r:id="rId4" imgW="224784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3992563"/>
                        <a:ext cx="5170487" cy="10509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F10138D1-2597-4890-A0A7-0252919BC7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6313" y="5240338"/>
          <a:ext cx="57848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14600" imgH="457200" progId="Equation.DSMT4">
                  <p:embed/>
                </p:oleObj>
              </mc:Choice>
              <mc:Fallback>
                <p:oleObj name="Equation" r:id="rId6" imgW="25146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5240338"/>
                        <a:ext cx="5784850" cy="10509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3" name="Picture 5">
            <a:extLst>
              <a:ext uri="{FF2B5EF4-FFF2-40B4-BE49-F238E27FC236}">
                <a16:creationId xmlns:a16="http://schemas.microsoft.com/office/drawing/2014/main" id="{06D2CBB7-DEB6-465B-930F-DB867D829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l="27750" t="49792" r="57500" b="28125"/>
          <a:stretch>
            <a:fillRect/>
          </a:stretch>
        </p:blipFill>
        <p:spPr bwMode="auto">
          <a:xfrm>
            <a:off x="6416675" y="1935163"/>
            <a:ext cx="2559050" cy="2300287"/>
          </a:xfrm>
          <a:prstGeom prst="rect">
            <a:avLst/>
          </a:prstGeom>
          <a:noFill/>
          <a:ln w="50800" cap="flat" cmpd="sng" algn="ctr">
            <a:solidFill>
              <a:schemeClr val="tx1">
                <a:lumMod val="65000"/>
              </a:schemeClr>
            </a:solidFill>
            <a:prstDash val="solid"/>
            <a:miter lim="800000"/>
            <a:headEnd/>
            <a:tailEnd/>
          </a:ln>
          <a:effectLst/>
        </p:spPr>
      </p:pic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4A9C6DC3-9FD0-422C-BA6B-9C7FA36FFD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81375" y="2800350"/>
          <a:ext cx="2598738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93760" imgH="457200" progId="Equation.DSMT4">
                  <p:embed/>
                </p:oleObj>
              </mc:Choice>
              <mc:Fallback>
                <p:oleObj name="Equation" r:id="rId9" imgW="119376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2800350"/>
                        <a:ext cx="2598738" cy="993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>
            <a:extLst>
              <a:ext uri="{FF2B5EF4-FFF2-40B4-BE49-F238E27FC236}">
                <a16:creationId xmlns:a16="http://schemas.microsoft.com/office/drawing/2014/main" id="{4AEC2AD1-F320-44A1-B8F4-C0ADDC383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7000" t="44167" r="44914" b="33541"/>
          <a:stretch>
            <a:fillRect/>
          </a:stretch>
        </p:blipFill>
        <p:spPr bwMode="auto">
          <a:xfrm>
            <a:off x="1235075" y="2362200"/>
            <a:ext cx="7615238" cy="3627438"/>
          </a:xfrm>
          <a:prstGeom prst="rect">
            <a:avLst/>
          </a:prstGeom>
          <a:noFill/>
          <a:ln w="50800" cap="flat" cmpd="sng" algn="ctr">
            <a:solidFill>
              <a:schemeClr val="tx1">
                <a:lumMod val="65000"/>
              </a:schemeClr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1027" name="Text Box 4">
            <a:extLst>
              <a:ext uri="{FF2B5EF4-FFF2-40B4-BE49-F238E27FC236}">
                <a16:creationId xmlns:a16="http://schemas.microsoft.com/office/drawing/2014/main" id="{B820043F-7FD2-4C9E-8DE0-200403B27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Subtraction of Vectors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6220AF-FA37-4BCC-9724-3E6E58FF51DF}"/>
              </a:ext>
            </a:extLst>
          </p:cNvPr>
          <p:cNvSpPr txBox="1"/>
          <p:nvPr/>
        </p:nvSpPr>
        <p:spPr>
          <a:xfrm>
            <a:off x="2971800" y="3397250"/>
            <a:ext cx="457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u="sng" dirty="0">
                <a:solidFill>
                  <a:srgbClr val="000000"/>
                </a:solidFill>
                <a:latin typeface="+mj-lt"/>
              </a:rPr>
              <a:t>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B9477F-B653-4924-96F1-6C4422A5FCB5}"/>
              </a:ext>
            </a:extLst>
          </p:cNvPr>
          <p:cNvSpPr txBox="1"/>
          <p:nvPr/>
        </p:nvSpPr>
        <p:spPr>
          <a:xfrm>
            <a:off x="7818438" y="4144963"/>
            <a:ext cx="3603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solidFill>
                  <a:srgbClr val="000000"/>
                </a:solidFill>
                <a:latin typeface="+mj-lt"/>
              </a:rPr>
              <a:t>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FC7B9C-EA83-402A-8BB7-1026A0FBEFED}"/>
              </a:ext>
            </a:extLst>
          </p:cNvPr>
          <p:cNvSpPr txBox="1"/>
          <p:nvPr/>
        </p:nvSpPr>
        <p:spPr>
          <a:xfrm>
            <a:off x="2287588" y="5386388"/>
            <a:ext cx="14239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000000"/>
                </a:solidFill>
                <a:latin typeface="+mj-lt"/>
              </a:rPr>
              <a:t>u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+ (-</a:t>
            </a:r>
            <a:r>
              <a:rPr lang="en-GB" u="sng" dirty="0">
                <a:solidFill>
                  <a:srgbClr val="000000"/>
                </a:solidFill>
                <a:latin typeface="+mj-lt"/>
              </a:rPr>
              <a:t>v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) =</a:t>
            </a:r>
          </a:p>
        </p:txBody>
      </p:sp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2DE672AF-E84A-4934-AF24-0A949B614C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8663" y="3276600"/>
          <a:ext cx="7254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3480" imgH="457200" progId="Equation.DSMT4">
                  <p:embed/>
                </p:oleObj>
              </mc:Choice>
              <mc:Fallback>
                <p:oleObj name="Equation" r:id="rId3" imgW="39348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63" y="3276600"/>
                        <a:ext cx="7254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E478F4BD-918A-485A-B2E2-284DDAD901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9463" y="5175250"/>
          <a:ext cx="7239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3480" imgH="457200" progId="Equation.DSMT4">
                  <p:embed/>
                </p:oleObj>
              </mc:Choice>
              <mc:Fallback>
                <p:oleObj name="Equation" r:id="rId5" imgW="3934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5175250"/>
                        <a:ext cx="72390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loud 23">
            <a:extLst>
              <a:ext uri="{FF2B5EF4-FFF2-40B4-BE49-F238E27FC236}">
                <a16:creationId xmlns:a16="http://schemas.microsoft.com/office/drawing/2014/main" id="{600D50BE-CDD3-4B22-AF2B-6FD6AB3CAD46}"/>
              </a:ext>
            </a:extLst>
          </p:cNvPr>
          <p:cNvSpPr/>
          <p:nvPr/>
        </p:nvSpPr>
        <p:spPr bwMode="auto">
          <a:xfrm>
            <a:off x="0" y="3673475"/>
            <a:ext cx="3382963" cy="1265238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Notice arrows  nose to tail</a:t>
            </a:r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09BDF00D-A84D-4B58-B3DF-836EB157EE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80163" y="4067175"/>
          <a:ext cx="8636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69800" imgH="457200" progId="Equation.DSMT4">
                  <p:embed/>
                </p:oleObj>
              </mc:Choice>
              <mc:Fallback>
                <p:oleObj name="Equation" r:id="rId7" imgW="4698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163" y="4067175"/>
                        <a:ext cx="86360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2">
            <a:extLst>
              <a:ext uri="{FF2B5EF4-FFF2-40B4-BE49-F238E27FC236}">
                <a16:creationId xmlns:a16="http://schemas.microsoft.com/office/drawing/2014/main" id="{80C520A0-C98F-4C2F-B811-CF64BEC6C932}"/>
              </a:ext>
            </a:extLst>
          </p:cNvPr>
          <p:cNvGrpSpPr>
            <a:grpSpLocks/>
          </p:cNvGrpSpPr>
          <p:nvPr/>
        </p:nvGrpSpPr>
        <p:grpSpPr bwMode="auto">
          <a:xfrm>
            <a:off x="1889125" y="4983163"/>
            <a:ext cx="4054475" cy="350837"/>
            <a:chOff x="1889760" y="4983480"/>
            <a:chExt cx="4053840" cy="350520"/>
          </a:xfrm>
        </p:grpSpPr>
        <p:cxnSp>
          <p:nvCxnSpPr>
            <p:cNvPr id="7192" name="Straight Connector 36">
              <a:extLst>
                <a:ext uri="{FF2B5EF4-FFF2-40B4-BE49-F238E27FC236}">
                  <a16:creationId xmlns:a16="http://schemas.microsoft.com/office/drawing/2014/main" id="{AFB416D9-240B-4B82-8177-BBACA6E069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89760" y="5181600"/>
              <a:ext cx="4053840" cy="1588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3" name="Straight Connector 38">
              <a:extLst>
                <a:ext uri="{FF2B5EF4-FFF2-40B4-BE49-F238E27FC236}">
                  <a16:creationId xmlns:a16="http://schemas.microsoft.com/office/drawing/2014/main" id="{A2838507-B6C2-466A-9840-12FAC1D526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4175760" y="5013960"/>
              <a:ext cx="182880" cy="121920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4" name="Straight Connector 40">
              <a:extLst>
                <a:ext uri="{FF2B5EF4-FFF2-40B4-BE49-F238E27FC236}">
                  <a16:creationId xmlns:a16="http://schemas.microsoft.com/office/drawing/2014/main" id="{3E688F67-F3EA-4370-BB26-0F540CE814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183380" y="5173980"/>
              <a:ext cx="167640" cy="152400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44">
            <a:extLst>
              <a:ext uri="{FF2B5EF4-FFF2-40B4-BE49-F238E27FC236}">
                <a16:creationId xmlns:a16="http://schemas.microsoft.com/office/drawing/2014/main" id="{3E771BBB-FC3B-4438-A2A8-239311D02DA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599238" y="2743200"/>
            <a:ext cx="1155700" cy="2484438"/>
            <a:chOff x="7225764" y="2727960"/>
            <a:chExt cx="1156236" cy="2484120"/>
          </a:xfrm>
        </p:grpSpPr>
        <p:grpSp>
          <p:nvGrpSpPr>
            <p:cNvPr id="7184" name="Group 43">
              <a:extLst>
                <a:ext uri="{FF2B5EF4-FFF2-40B4-BE49-F238E27FC236}">
                  <a16:creationId xmlns:a16="http://schemas.microsoft.com/office/drawing/2014/main" id="{F4327CF1-1DE1-4D9F-9310-46AD6CB0E4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25764" y="2773680"/>
              <a:ext cx="1125756" cy="2438400"/>
              <a:chOff x="7225764" y="2773680"/>
              <a:chExt cx="1125756" cy="243840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F6E499-3B3E-46E9-8B9F-3DE6087DDB85}"/>
                  </a:ext>
                </a:extLst>
              </p:cNvPr>
              <p:cNvSpPr txBox="1"/>
              <p:nvPr/>
            </p:nvSpPr>
            <p:spPr>
              <a:xfrm rot="10800000">
                <a:off x="7225764" y="4031131"/>
                <a:ext cx="508236" cy="522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2800" dirty="0">
                    <a:solidFill>
                      <a:srgbClr val="000000"/>
                    </a:solidFill>
                    <a:latin typeface="+mj-lt"/>
                  </a:rPr>
                  <a:t>-</a:t>
                </a:r>
                <a:r>
                  <a:rPr lang="en-GB" sz="2800" u="sng" dirty="0">
                    <a:solidFill>
                      <a:srgbClr val="000000"/>
                    </a:solidFill>
                    <a:latin typeface="+mj-lt"/>
                  </a:rPr>
                  <a:t>v</a:t>
                </a:r>
              </a:p>
            </p:txBody>
          </p:sp>
          <p:grpSp>
            <p:nvGrpSpPr>
              <p:cNvPr id="7187" name="Group 29">
                <a:extLst>
                  <a:ext uri="{FF2B5EF4-FFF2-40B4-BE49-F238E27FC236}">
                    <a16:creationId xmlns:a16="http://schemas.microsoft.com/office/drawing/2014/main" id="{B8BA3ACB-51E2-4ACF-BC37-9094FC22D3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59040" y="2773680"/>
                <a:ext cx="792480" cy="2377440"/>
                <a:chOff x="7559040" y="2773680"/>
                <a:chExt cx="792480" cy="2377440"/>
              </a:xfrm>
            </p:grpSpPr>
            <p:cxnSp>
              <p:nvCxnSpPr>
                <p:cNvPr id="7189" name="Straight Connector 22">
                  <a:extLst>
                    <a:ext uri="{FF2B5EF4-FFF2-40B4-BE49-F238E27FC236}">
                      <a16:creationId xmlns:a16="http://schemas.microsoft.com/office/drawing/2014/main" id="{6F0E5F04-3FB1-4C75-BBDB-032E2D123BA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766560" y="3566160"/>
                  <a:ext cx="2377440" cy="792480"/>
                </a:xfrm>
                <a:prstGeom prst="line">
                  <a:avLst/>
                </a:prstGeom>
                <a:noFill/>
                <a:ln w="5715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90" name="Straight Connector 25">
                  <a:extLst>
                    <a:ext uri="{FF2B5EF4-FFF2-40B4-BE49-F238E27FC236}">
                      <a16:creationId xmlns:a16="http://schemas.microsoft.com/office/drawing/2014/main" id="{3E8475C2-1892-4049-914B-0AFE7660D31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7932420" y="3863340"/>
                  <a:ext cx="320040" cy="182880"/>
                </a:xfrm>
                <a:prstGeom prst="line">
                  <a:avLst/>
                </a:prstGeom>
                <a:noFill/>
                <a:ln w="5715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91" name="Straight Connector 28">
                  <a:extLst>
                    <a:ext uri="{FF2B5EF4-FFF2-40B4-BE49-F238E27FC236}">
                      <a16:creationId xmlns:a16="http://schemas.microsoft.com/office/drawing/2014/main" id="{34B8F71E-1602-4601-A7A4-A40BCE9513E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726680" y="3810000"/>
                  <a:ext cx="289560" cy="121920"/>
                </a:xfrm>
                <a:prstGeom prst="line">
                  <a:avLst/>
                </a:prstGeom>
                <a:noFill/>
                <a:ln w="5715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7188" name="Oval 33">
                <a:extLst>
                  <a:ext uri="{FF2B5EF4-FFF2-40B4-BE49-F238E27FC236}">
                    <a16:creationId xmlns:a16="http://schemas.microsoft.com/office/drawing/2014/main" id="{70008DE8-2D75-4F1F-8995-34A58BC275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3320" y="5105400"/>
                <a:ext cx="76200" cy="106680"/>
              </a:xfrm>
              <a:prstGeom prst="ellipse">
                <a:avLst/>
              </a:prstGeom>
              <a:solidFill>
                <a:srgbClr val="FF0000"/>
              </a:solidFill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7185" name="Oval 32">
              <a:extLst>
                <a:ext uri="{FF2B5EF4-FFF2-40B4-BE49-F238E27FC236}">
                  <a16:creationId xmlns:a16="http://schemas.microsoft.com/office/drawing/2014/main" id="{4F7B0BD6-7E04-4C49-B390-E32658951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5800" y="2727960"/>
              <a:ext cx="76200" cy="106680"/>
            </a:xfrm>
            <a:prstGeom prst="ellipse">
              <a:avLst/>
            </a:prstGeom>
            <a:solidFill>
              <a:srgbClr val="FF0000"/>
            </a:solidFill>
            <a:ln w="28575" algn="ctr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07A543D-6FBA-4BFB-9494-4D17FA0DD003}"/>
              </a:ext>
            </a:extLst>
          </p:cNvPr>
          <p:cNvSpPr txBox="1"/>
          <p:nvPr/>
        </p:nvSpPr>
        <p:spPr>
          <a:xfrm>
            <a:off x="3694113" y="5340350"/>
            <a:ext cx="8048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000000"/>
                </a:solidFill>
                <a:latin typeface="+mj-lt"/>
              </a:rPr>
              <a:t>u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- </a:t>
            </a:r>
            <a:r>
              <a:rPr lang="en-GB" u="sng" dirty="0">
                <a:solidFill>
                  <a:srgbClr val="000000"/>
                </a:solidFill>
                <a:latin typeface="+mj-lt"/>
              </a:rPr>
              <a:t>v</a:t>
            </a:r>
          </a:p>
        </p:txBody>
      </p:sp>
      <p:sp>
        <p:nvSpPr>
          <p:cNvPr id="35" name="Cloud 34">
            <a:extLst>
              <a:ext uri="{FF2B5EF4-FFF2-40B4-BE49-F238E27FC236}">
                <a16:creationId xmlns:a16="http://schemas.microsoft.com/office/drawing/2014/main" id="{719A85AD-A55D-41EC-AD6E-3E98FBB9F2E5}"/>
              </a:ext>
            </a:extLst>
          </p:cNvPr>
          <p:cNvSpPr>
            <a:spLocks/>
          </p:cNvSpPr>
          <p:nvPr/>
        </p:nvSpPr>
        <p:spPr bwMode="auto">
          <a:xfrm>
            <a:off x="304800" y="0"/>
            <a:ext cx="5181600" cy="2951163"/>
          </a:xfrm>
          <a:prstGeom prst="cloud">
            <a:avLst/>
          </a:prstGeom>
          <a:solidFill>
            <a:schemeClr val="accent5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80808"/>
                </a:solidFill>
                <a:latin typeface="+mj-lt"/>
              </a:rPr>
              <a:t>Subtracting vectors</a:t>
            </a:r>
          </a:p>
          <a:p>
            <a:pPr>
              <a:defRPr/>
            </a:pPr>
            <a:r>
              <a:rPr lang="en-GB" dirty="0">
                <a:solidFill>
                  <a:srgbClr val="080808"/>
                </a:solidFill>
                <a:latin typeface="+mj-lt"/>
              </a:rPr>
              <a:t>think adding a negative vector</a:t>
            </a:r>
          </a:p>
          <a:p>
            <a:pPr>
              <a:defRPr/>
            </a:pPr>
            <a:r>
              <a:rPr lang="en-GB" u="sng" dirty="0">
                <a:solidFill>
                  <a:srgbClr val="080808"/>
                </a:solidFill>
                <a:latin typeface="+mj-lt"/>
              </a:rPr>
              <a:t>u</a:t>
            </a:r>
            <a:r>
              <a:rPr lang="en-GB" dirty="0">
                <a:solidFill>
                  <a:srgbClr val="080808"/>
                </a:solidFill>
                <a:latin typeface="+mj-lt"/>
              </a:rPr>
              <a:t> + (-</a:t>
            </a:r>
            <a:r>
              <a:rPr lang="en-GB" u="sng" dirty="0">
                <a:solidFill>
                  <a:srgbClr val="080808"/>
                </a:solidFill>
                <a:latin typeface="+mj-lt"/>
              </a:rPr>
              <a:t>v</a:t>
            </a:r>
            <a:r>
              <a:rPr lang="en-GB" dirty="0">
                <a:solidFill>
                  <a:srgbClr val="080808"/>
                </a:solidFill>
                <a:latin typeface="+mj-lt"/>
              </a:rPr>
              <a:t>)</a:t>
            </a:r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140EC308-227F-47F4-9F5D-D05E139E68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04188" y="4216400"/>
          <a:ext cx="7000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80880" imgH="457200" progId="Equation.DSMT4">
                  <p:embed/>
                </p:oleObj>
              </mc:Choice>
              <mc:Fallback>
                <p:oleObj name="Equation" r:id="rId9" imgW="38088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4188" y="4216400"/>
                        <a:ext cx="7000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0783 1.48148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 animBg="1"/>
      <p:bldP spid="34" grpId="0"/>
      <p:bldP spid="3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>
            <a:extLst>
              <a:ext uri="{FF2B5EF4-FFF2-40B4-BE49-F238E27FC236}">
                <a16:creationId xmlns:a16="http://schemas.microsoft.com/office/drawing/2014/main" id="{F595E8B1-5558-418B-B89C-51BB4E960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Subtraction of Vectors</a:t>
            </a:r>
          </a:p>
        </p:txBody>
      </p:sp>
      <p:sp>
        <p:nvSpPr>
          <p:cNvPr id="1028" name="Text Box 5">
            <a:extLst>
              <a:ext uri="{FF2B5EF4-FFF2-40B4-BE49-F238E27FC236}">
                <a16:creationId xmlns:a16="http://schemas.microsoft.com/office/drawing/2014/main" id="{16ED87B6-8DA6-43F7-8C7A-F9AC9F333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038" y="1819275"/>
            <a:ext cx="63547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latin typeface="+mj-lt"/>
              </a:rPr>
              <a:t>Subtraction of vectors</a:t>
            </a:r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C08CC621-6207-4FB6-A4E0-D436887951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5825" y="2449513"/>
          <a:ext cx="30638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63560" imgH="457200" progId="Equation.DSMT4">
                  <p:embed/>
                </p:oleObj>
              </mc:Choice>
              <mc:Fallback>
                <p:oleObj name="Equation" r:id="rId2" imgW="166356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825" y="2449513"/>
                        <a:ext cx="3063875" cy="841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0F124C3A-173D-48D2-8721-3AC17CC3C4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5188" y="3652838"/>
          <a:ext cx="22304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440" imgH="215640" progId="Equation.DSMT4">
                  <p:embed/>
                </p:oleObj>
              </mc:Choice>
              <mc:Fallback>
                <p:oleObj name="Equation" r:id="rId4" imgW="133344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188" y="3652838"/>
                        <a:ext cx="2230437" cy="3619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9D95FE87-5322-4DFC-8D44-1A39DF1E98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5825" y="5508625"/>
          <a:ext cx="20574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17440" imgH="457200" progId="Equation.DSMT4">
                  <p:embed/>
                </p:oleObj>
              </mc:Choice>
              <mc:Fallback>
                <p:oleObj name="Equation" r:id="rId6" imgW="111744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825" y="5508625"/>
                        <a:ext cx="2057400" cy="841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70" name="Picture 6">
            <a:extLst>
              <a:ext uri="{FF2B5EF4-FFF2-40B4-BE49-F238E27FC236}">
                <a16:creationId xmlns:a16="http://schemas.microsoft.com/office/drawing/2014/main" id="{F5C0702F-4225-4FBB-A97D-525F78CB4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l="30000" t="34583" r="47888" b="36042"/>
          <a:stretch>
            <a:fillRect/>
          </a:stretch>
        </p:blipFill>
        <p:spPr bwMode="auto">
          <a:xfrm>
            <a:off x="974725" y="2468563"/>
            <a:ext cx="4684713" cy="3733800"/>
          </a:xfrm>
          <a:prstGeom prst="rect">
            <a:avLst/>
          </a:prstGeom>
          <a:noFill/>
          <a:ln w="50800" cap="flat" cmpd="sng" algn="ctr">
            <a:solidFill>
              <a:schemeClr val="tx1">
                <a:lumMod val="65000"/>
              </a:schemeClr>
            </a:solidFill>
            <a:prstDash val="solid"/>
            <a:miter lim="800000"/>
            <a:headEnd/>
            <a:tailEnd/>
          </a:ln>
          <a:effectLst/>
        </p:spPr>
      </p:pic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5605DED9-A5AE-4C28-BF56-1D95069E31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5825" y="4375150"/>
          <a:ext cx="20177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06360" imgH="457200" progId="Equation.DSMT4">
                  <p:embed/>
                </p:oleObj>
              </mc:Choice>
              <mc:Fallback>
                <p:oleObj name="Equation" r:id="rId9" imgW="120636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825" y="4375150"/>
                        <a:ext cx="2017713" cy="762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61DBAA8-08CA-496B-A140-5180D8686FBA}"/>
              </a:ext>
            </a:extLst>
          </p:cNvPr>
          <p:cNvSpPr txBox="1"/>
          <p:nvPr/>
        </p:nvSpPr>
        <p:spPr>
          <a:xfrm>
            <a:off x="2622550" y="3854450"/>
            <a:ext cx="4556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u="sng" dirty="0">
                <a:solidFill>
                  <a:srgbClr val="000000"/>
                </a:solidFill>
                <a:latin typeface="+mj-lt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5DC2F2-F89E-4570-9859-DCDF06474263}"/>
              </a:ext>
            </a:extLst>
          </p:cNvPr>
          <p:cNvSpPr txBox="1"/>
          <p:nvPr/>
        </p:nvSpPr>
        <p:spPr>
          <a:xfrm>
            <a:off x="4816475" y="4052888"/>
            <a:ext cx="4572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u="sng" dirty="0">
                <a:solidFill>
                  <a:srgbClr val="000000"/>
                </a:solidFill>
                <a:latin typeface="+mj-lt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188C35-B3FF-4949-9ED4-3A48626006DF}"/>
              </a:ext>
            </a:extLst>
          </p:cNvPr>
          <p:cNvSpPr txBox="1"/>
          <p:nvPr/>
        </p:nvSpPr>
        <p:spPr>
          <a:xfrm>
            <a:off x="2301875" y="5667375"/>
            <a:ext cx="11572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u="sng" dirty="0">
                <a:solidFill>
                  <a:srgbClr val="000000"/>
                </a:solidFill>
                <a:latin typeface="+mj-lt"/>
              </a:rPr>
              <a:t>a</a:t>
            </a:r>
            <a:r>
              <a:rPr lang="en-GB" sz="2800" dirty="0">
                <a:solidFill>
                  <a:srgbClr val="000000"/>
                </a:solidFill>
                <a:latin typeface="+mj-lt"/>
              </a:rPr>
              <a:t> - </a:t>
            </a:r>
            <a:r>
              <a:rPr lang="en-GB" sz="2800" u="sng" dirty="0">
                <a:solidFill>
                  <a:srgbClr val="000000"/>
                </a:solidFill>
                <a:latin typeface="+mj-lt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>
            <a:extLst>
              <a:ext uri="{FF2B5EF4-FFF2-40B4-BE49-F238E27FC236}">
                <a16:creationId xmlns:a16="http://schemas.microsoft.com/office/drawing/2014/main" id="{2D42E21D-06C5-4659-9A23-9003ED520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Subtraction of Vectors</a:t>
            </a:r>
          </a:p>
        </p:txBody>
      </p:sp>
      <p:sp>
        <p:nvSpPr>
          <p:cNvPr id="1028" name="Text Box 5">
            <a:extLst>
              <a:ext uri="{FF2B5EF4-FFF2-40B4-BE49-F238E27FC236}">
                <a16:creationId xmlns:a16="http://schemas.microsoft.com/office/drawing/2014/main" id="{258E0FA9-3261-4F0A-8ACF-F8D4A66C6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8" y="1925638"/>
            <a:ext cx="3336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In general we have </a:t>
            </a:r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C18BA720-083B-4BB0-AD8A-F849E786B7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9500" y="3532188"/>
          <a:ext cx="50038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98600" imgH="457200" progId="Equation.DSMT4">
                  <p:embed/>
                </p:oleObj>
              </mc:Choice>
              <mc:Fallback>
                <p:oleObj name="Equation" r:id="rId2" imgW="22986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3532188"/>
                        <a:ext cx="5003800" cy="993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>
            <a:extLst>
              <a:ext uri="{FF2B5EF4-FFF2-40B4-BE49-F238E27FC236}">
                <a16:creationId xmlns:a16="http://schemas.microsoft.com/office/drawing/2014/main" id="{695CBD2C-4A2B-4566-952D-ED40319B7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687638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For vectors </a:t>
            </a:r>
            <a:r>
              <a:rPr lang="en-GB" sz="2800" b="1" u="sng" dirty="0">
                <a:latin typeface="+mj-lt"/>
              </a:rPr>
              <a:t>u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and </a:t>
            </a:r>
            <a:r>
              <a:rPr lang="en-GB" sz="2800" b="1" u="sng" dirty="0">
                <a:latin typeface="+mj-lt"/>
              </a:rPr>
              <a:t>v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graphicFrame>
        <p:nvGraphicFramePr>
          <p:cNvPr id="19460" name="Object 3">
            <a:extLst>
              <a:ext uri="{FF2B5EF4-FFF2-40B4-BE49-F238E27FC236}">
                <a16:creationId xmlns:a16="http://schemas.microsoft.com/office/drawing/2014/main" id="{6A105CAB-B3D5-45C7-8570-7822D06A85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8213" y="5029200"/>
          <a:ext cx="525938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0" imgH="457200" progId="Equation.DSMT4">
                  <p:embed/>
                </p:oleObj>
              </mc:Choice>
              <mc:Fallback>
                <p:oleObj name="Equation" r:id="rId4" imgW="22860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5029200"/>
                        <a:ext cx="5259387" cy="10509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C9403656-52E8-4BFA-8167-AF661E417A59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0" y="6248400"/>
            <a:ext cx="1905000" cy="457200"/>
          </a:xfrm>
        </p:spPr>
        <p:txBody>
          <a:bodyPr/>
          <a:lstStyle/>
          <a:p>
            <a:pPr>
              <a:defRPr/>
            </a:pPr>
            <a:fld id="{4C8EB024-EE3B-43BB-944B-7238918CFDD8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65BDCB03-845F-42E8-9B15-9BEF9572A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484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GB"/>
              <a:t>Created by Mr. Lafferty@mathsrevision.com</a:t>
            </a: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F073BC7B-4A2F-4DB7-A347-152658B0B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57349" name="Text Box 3">
            <a:extLst>
              <a:ext uri="{FF2B5EF4-FFF2-40B4-BE49-F238E27FC236}">
                <a16:creationId xmlns:a16="http://schemas.microsoft.com/office/drawing/2014/main" id="{76D7E369-0AAA-4D0A-8A77-FFD470A2F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2220913"/>
            <a:ext cx="5195888" cy="2554287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4000" dirty="0">
                <a:latin typeface="+mj-lt"/>
                <a:cs typeface="Arial" charset="0"/>
              </a:rPr>
              <a:t>Now try N5 TJ </a:t>
            </a:r>
          </a:p>
          <a:p>
            <a:pPr>
              <a:defRPr/>
            </a:pPr>
            <a:r>
              <a:rPr lang="en-GB" sz="4000" dirty="0">
                <a:latin typeface="+mj-lt"/>
                <a:cs typeface="Arial" charset="0"/>
              </a:rPr>
              <a:t>Ex 15.2</a:t>
            </a:r>
          </a:p>
          <a:p>
            <a:pPr>
              <a:defRPr/>
            </a:pPr>
            <a:r>
              <a:rPr lang="en-GB" sz="4000" dirty="0">
                <a:latin typeface="+mj-lt"/>
                <a:cs typeface="Arial" charset="0"/>
              </a:rPr>
              <a:t>Ch15 (page 145)</a:t>
            </a:r>
          </a:p>
        </p:txBody>
      </p:sp>
      <p:pic>
        <p:nvPicPr>
          <p:cNvPr id="40966" name="Picture 4" descr="ag00463_">
            <a:extLst>
              <a:ext uri="{FF2B5EF4-FFF2-40B4-BE49-F238E27FC236}">
                <a16:creationId xmlns:a16="http://schemas.microsoft.com/office/drawing/2014/main" id="{3EF70C6E-24C4-40A7-8B81-5BA1889E78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136900"/>
            <a:ext cx="301625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Text Box 7">
            <a:extLst>
              <a:ext uri="{FF2B5EF4-FFF2-40B4-BE49-F238E27FC236}">
                <a16:creationId xmlns:a16="http://schemas.microsoft.com/office/drawing/2014/main" id="{837B9586-D8AB-4564-84D7-289DCAE2D82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>
                <a:solidFill>
                  <a:srgbClr val="FFFF00"/>
                </a:solidFill>
                <a:latin typeface="+mj-lt"/>
                <a:cs typeface="Arial" charset="0"/>
              </a:rPr>
              <a:t>www.mathsrevision.com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0E4318-B83A-4A6F-9558-153D0A7E7E99}"/>
              </a:ext>
            </a:extLst>
          </p:cNvPr>
          <p:cNvSpPr txBox="1">
            <a:spLocks/>
          </p:cNvSpPr>
          <p:nvPr/>
        </p:nvSpPr>
        <p:spPr bwMode="auto">
          <a:xfrm>
            <a:off x="1847850" y="628650"/>
            <a:ext cx="54864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GB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Vectors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>
            <a:extLst>
              <a:ext uri="{FF2B5EF4-FFF2-40B4-BE49-F238E27FC236}">
                <a16:creationId xmlns:a16="http://schemas.microsoft.com/office/drawing/2014/main" id="{0DC42C3F-866F-49F9-A69D-440A49867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Position Vectors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5F3F19-B90D-4F68-8F8C-79090B50C2BD}"/>
              </a:ext>
            </a:extLst>
          </p:cNvPr>
          <p:cNvSpPr txBox="1"/>
          <p:nvPr/>
        </p:nvSpPr>
        <p:spPr>
          <a:xfrm>
            <a:off x="930275" y="2303463"/>
            <a:ext cx="8153400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A is the point (3,4) and B is the point (5,2).</a:t>
            </a:r>
          </a:p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Write down the components of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98384B90-1298-4768-B3D9-5ADFC72D43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09675" y="3768725"/>
          <a:ext cx="1119188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320" imgH="215640" progId="Equation.DSMT4">
                  <p:embed/>
                </p:oleObj>
              </mc:Choice>
              <mc:Fallback>
                <p:oleObj name="Equation" r:id="rId2" imgW="355320" imgH="215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3768725"/>
                        <a:ext cx="1119188" cy="7350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30D49E09-8C04-497C-A1E9-7D88438ED0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96975" y="5453063"/>
          <a:ext cx="23812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400" imgH="215640" progId="Equation.DSMT4">
                  <p:embed/>
                </p:oleObj>
              </mc:Choice>
              <mc:Fallback>
                <p:oleObj name="Equation" r:id="rId4" imgW="69840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5453063"/>
                        <a:ext cx="2381250" cy="7334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18B1C38D-1C41-419A-B9F1-0907080B1E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8388" y="3643313"/>
          <a:ext cx="6032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6400" imgH="457200" progId="Equation.DSMT4">
                  <p:embed/>
                </p:oleObj>
              </mc:Choice>
              <mc:Fallback>
                <p:oleObj name="Equation" r:id="rId6" imgW="2664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3643313"/>
                        <a:ext cx="603250" cy="1120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52" name="Group 22">
            <a:extLst>
              <a:ext uri="{FF2B5EF4-FFF2-40B4-BE49-F238E27FC236}">
                <a16:creationId xmlns:a16="http://schemas.microsoft.com/office/drawing/2014/main" id="{8FEA7E97-6A94-455C-910E-594FC256B449}"/>
              </a:ext>
            </a:extLst>
          </p:cNvPr>
          <p:cNvGrpSpPr>
            <a:grpSpLocks/>
          </p:cNvGrpSpPr>
          <p:nvPr/>
        </p:nvGrpSpPr>
        <p:grpSpPr bwMode="auto">
          <a:xfrm>
            <a:off x="6200775" y="15875"/>
            <a:ext cx="2816225" cy="2254250"/>
            <a:chOff x="6200872" y="15240"/>
            <a:chExt cx="2815563" cy="2255520"/>
          </a:xfrm>
        </p:grpSpPr>
        <p:pic>
          <p:nvPicPr>
            <p:cNvPr id="44040" name="Picture 8">
              <a:extLst>
                <a:ext uri="{FF2B5EF4-FFF2-40B4-BE49-F238E27FC236}">
                  <a16:creationId xmlns:a16="http://schemas.microsoft.com/office/drawing/2014/main" id="{09F93AEC-23ED-4D20-BD82-D32F7C0F78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 l="18875" t="32500" r="62000" b="42917"/>
            <a:stretch>
              <a:fillRect/>
            </a:stretch>
          </p:blipFill>
          <p:spPr bwMode="auto">
            <a:xfrm>
              <a:off x="6200872" y="107367"/>
              <a:ext cx="2806040" cy="2163393"/>
            </a:xfrm>
            <a:prstGeom prst="rect">
              <a:avLst/>
            </a:prstGeom>
            <a:noFill/>
            <a:ln w="50800" cap="flat" cmpd="sng" algn="ctr">
              <a:solidFill>
                <a:schemeClr val="tx1">
                  <a:lumMod val="50000"/>
                </a:schemeClr>
              </a:solidFill>
              <a:prstDash val="solid"/>
              <a:miter lim="800000"/>
              <a:headEnd/>
              <a:tailEnd/>
            </a:ln>
            <a:effectLst/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9B3E2A-8455-4799-A490-A82778C11ED7}"/>
                </a:ext>
              </a:extLst>
            </p:cNvPr>
            <p:cNvSpPr txBox="1"/>
            <p:nvPr/>
          </p:nvSpPr>
          <p:spPr>
            <a:xfrm>
              <a:off x="8605370" y="747490"/>
              <a:ext cx="411065" cy="5225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800" dirty="0">
                  <a:solidFill>
                    <a:srgbClr val="000000"/>
                  </a:solidFill>
                  <a:latin typeface="+mj-lt"/>
                </a:rPr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A98BB3-463E-47D2-8588-234F5C780152}"/>
                </a:ext>
              </a:extLst>
            </p:cNvPr>
            <p:cNvSpPr txBox="1"/>
            <p:nvPr/>
          </p:nvSpPr>
          <p:spPr>
            <a:xfrm>
              <a:off x="7437244" y="15240"/>
              <a:ext cx="447570" cy="5225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800" dirty="0">
                  <a:solidFill>
                    <a:srgbClr val="000000"/>
                  </a:solidFill>
                  <a:latin typeface="+mj-lt"/>
                </a:rPr>
                <a:t>A</a:t>
              </a:r>
            </a:p>
          </p:txBody>
        </p:sp>
      </p:grpSp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CE3C7366-073C-440E-9333-EBF56672B7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97250" y="3768725"/>
          <a:ext cx="115887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280" imgH="215640" progId="Equation.DSMT4">
                  <p:embed/>
                </p:oleObj>
              </mc:Choice>
              <mc:Fallback>
                <p:oleObj name="Equation" r:id="rId9" imgW="368280" imgH="215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3768725"/>
                        <a:ext cx="1158875" cy="7350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466D71A2-A260-4810-A768-D2A3F506E8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59300" y="3643313"/>
          <a:ext cx="6032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66400" imgH="457200" progId="Equation.DSMT4">
                  <p:embed/>
                </p:oleObj>
              </mc:Choice>
              <mc:Fallback>
                <p:oleObj name="Equation" r:id="rId11" imgW="2664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643313"/>
                        <a:ext cx="603250" cy="1120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>
            <a:extLst>
              <a:ext uri="{FF2B5EF4-FFF2-40B4-BE49-F238E27FC236}">
                <a16:creationId xmlns:a16="http://schemas.microsoft.com/office/drawing/2014/main" id="{5CDDFB79-CB70-40BE-AABE-A00F0064C3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32475" y="3790950"/>
          <a:ext cx="11588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68280" imgH="203040" progId="Equation.DSMT4">
                  <p:embed/>
                </p:oleObj>
              </mc:Choice>
              <mc:Fallback>
                <p:oleObj name="Equation" r:id="rId13" imgW="36828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3790950"/>
                        <a:ext cx="1158875" cy="6921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>
            <a:extLst>
              <a:ext uri="{FF2B5EF4-FFF2-40B4-BE49-F238E27FC236}">
                <a16:creationId xmlns:a16="http://schemas.microsoft.com/office/drawing/2014/main" id="{6C70A41D-5476-4F78-AA9D-1922536E37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0875" y="3643313"/>
          <a:ext cx="804863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55320" imgH="457200" progId="Equation.DSMT4">
                  <p:embed/>
                </p:oleObj>
              </mc:Choice>
              <mc:Fallback>
                <p:oleObj name="Equation" r:id="rId15" imgW="35532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5" y="3643313"/>
                        <a:ext cx="804863" cy="1120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C3C18F96-39CA-4812-98C3-D07602FD54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3463" y="5259388"/>
          <a:ext cx="24701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91880" imgH="457200" progId="Equation.DSMT4">
                  <p:embed/>
                </p:oleObj>
              </mc:Choice>
              <mc:Fallback>
                <p:oleObj name="Equation" r:id="rId17" imgW="109188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5259388"/>
                        <a:ext cx="2470150" cy="1120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685632F5-46AC-4C90-9583-AC099437CB4F}"/>
              </a:ext>
            </a:extLst>
          </p:cNvPr>
          <p:cNvSpPr txBox="1"/>
          <p:nvPr/>
        </p:nvSpPr>
        <p:spPr>
          <a:xfrm>
            <a:off x="6569075" y="5275263"/>
            <a:ext cx="2501900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Answers</a:t>
            </a:r>
          </a:p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 the same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>
            <a:extLst>
              <a:ext uri="{FF2B5EF4-FFF2-40B4-BE49-F238E27FC236}">
                <a16:creationId xmlns:a16="http://schemas.microsoft.com/office/drawing/2014/main" id="{26352488-5D1A-410B-BBFD-7BD51E0C5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Position Vectors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140827DB-5914-4B19-A4BB-0E82AE35A0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19225" y="2574925"/>
          <a:ext cx="6923088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58840" imgH="507960" progId="Equation.DSMT4">
                  <p:embed/>
                </p:oleObj>
              </mc:Choice>
              <mc:Fallback>
                <p:oleObj name="Equation" r:id="rId2" imgW="295884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2574925"/>
                        <a:ext cx="6923088" cy="12890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AEF7AA92-A2A9-447C-9FD2-EFC3C0B072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16050" y="4171950"/>
          <a:ext cx="6923088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58840" imgH="507960" progId="Equation.DSMT4">
                  <p:embed/>
                </p:oleObj>
              </mc:Choice>
              <mc:Fallback>
                <p:oleObj name="Equation" r:id="rId4" imgW="295884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4171950"/>
                        <a:ext cx="6923088" cy="12890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4D0E5BE2-2E8B-4AC8-8AF8-E2E0EC3775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0025" y="5795963"/>
          <a:ext cx="1255713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280" imgH="203040" progId="Equation.DSMT4">
                  <p:embed/>
                </p:oleObj>
              </mc:Choice>
              <mc:Fallback>
                <p:oleObj name="Equation" r:id="rId6" imgW="36828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5795963"/>
                        <a:ext cx="1255713" cy="7318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399BD696-6392-4874-A267-E262ACB105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77100" y="5795963"/>
          <a:ext cx="1274763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0120" imgH="215640" progId="Equation.DSMT4">
                  <p:embed/>
                </p:oleObj>
              </mc:Choice>
              <mc:Fallback>
                <p:oleObj name="Equation" r:id="rId8" imgW="330120" imgH="215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7100" y="5795963"/>
                        <a:ext cx="1274763" cy="7318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4E19264E-9FC2-49A8-8D4D-41AF0AEC56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5575" y="5794375"/>
          <a:ext cx="272891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99920" imgH="215640" progId="Equation.DSMT4">
                  <p:embed/>
                </p:oleObj>
              </mc:Choice>
              <mc:Fallback>
                <p:oleObj name="Equation" r:id="rId10" imgW="799920" imgH="215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5794375"/>
                        <a:ext cx="2728913" cy="7334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57250510-A38A-4F0A-9722-702EBC6FA8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3375" y="5794375"/>
          <a:ext cx="18605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45760" imgH="215640" progId="Equation.DSMT4">
                  <p:embed/>
                </p:oleObj>
              </mc:Choice>
              <mc:Fallback>
                <p:oleObj name="Equation" r:id="rId12" imgW="545760" imgH="215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75" y="5794375"/>
                        <a:ext cx="1860550" cy="7334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73" name="Group 15">
            <a:extLst>
              <a:ext uri="{FF2B5EF4-FFF2-40B4-BE49-F238E27FC236}">
                <a16:creationId xmlns:a16="http://schemas.microsoft.com/office/drawing/2014/main" id="{839F9861-D48B-4A70-9F7B-C155674F745B}"/>
              </a:ext>
            </a:extLst>
          </p:cNvPr>
          <p:cNvGrpSpPr>
            <a:grpSpLocks/>
          </p:cNvGrpSpPr>
          <p:nvPr/>
        </p:nvGrpSpPr>
        <p:grpSpPr bwMode="auto">
          <a:xfrm>
            <a:off x="6200775" y="15875"/>
            <a:ext cx="2816225" cy="2274888"/>
            <a:chOff x="6200872" y="15240"/>
            <a:chExt cx="2815563" cy="2275225"/>
          </a:xfrm>
        </p:grpSpPr>
        <p:grpSp>
          <p:nvGrpSpPr>
            <p:cNvPr id="11274" name="Group 23">
              <a:extLst>
                <a:ext uri="{FF2B5EF4-FFF2-40B4-BE49-F238E27FC236}">
                  <a16:creationId xmlns:a16="http://schemas.microsoft.com/office/drawing/2014/main" id="{F8E3504E-755A-424B-852E-BD5FF10112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00872" y="15240"/>
              <a:ext cx="2815563" cy="2255520"/>
              <a:chOff x="6200872" y="15240"/>
              <a:chExt cx="2815563" cy="2255520"/>
            </a:xfrm>
          </p:grpSpPr>
          <p:pic>
            <p:nvPicPr>
              <p:cNvPr id="23" name="Picture 8">
                <a:extLst>
                  <a:ext uri="{FF2B5EF4-FFF2-40B4-BE49-F238E27FC236}">
                    <a16:creationId xmlns:a16="http://schemas.microsoft.com/office/drawing/2014/main" id="{9DCAF5F1-5F9E-4EC6-AED0-5AFD08D14B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/>
              <a:srcRect l="18875" t="32500" r="62000" b="42917"/>
              <a:stretch>
                <a:fillRect/>
              </a:stretch>
            </p:blipFill>
            <p:spPr bwMode="auto">
              <a:xfrm>
                <a:off x="6200872" y="107329"/>
                <a:ext cx="2806040" cy="2164083"/>
              </a:xfrm>
              <a:prstGeom prst="rect">
                <a:avLst/>
              </a:prstGeom>
              <a:noFill/>
              <a:ln w="50800" cap="flat" cmpd="sng" algn="ctr">
                <a:solidFill>
                  <a:schemeClr val="tx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ffectLst/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C057C98-BCFE-402D-8019-3A7FA1FFBB48}"/>
                  </a:ext>
                </a:extLst>
              </p:cNvPr>
              <p:cNvSpPr txBox="1"/>
              <p:nvPr/>
            </p:nvSpPr>
            <p:spPr>
              <a:xfrm>
                <a:off x="8605370" y="747186"/>
                <a:ext cx="411065" cy="52236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2800" dirty="0">
                    <a:solidFill>
                      <a:srgbClr val="000000"/>
                    </a:solidFill>
                    <a:latin typeface="+mj-lt"/>
                  </a:rPr>
                  <a:t>B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BDACE1-3541-424C-9E17-64C655BB4DAB}"/>
                  </a:ext>
                </a:extLst>
              </p:cNvPr>
              <p:cNvSpPr txBox="1"/>
              <p:nvPr/>
            </p:nvSpPr>
            <p:spPr>
              <a:xfrm>
                <a:off x="7437244" y="15240"/>
                <a:ext cx="447570" cy="5239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2800" dirty="0">
                    <a:solidFill>
                      <a:srgbClr val="000000"/>
                    </a:solidFill>
                    <a:latin typeface="+mj-lt"/>
                  </a:rPr>
                  <a:t>A</a:t>
                </a:r>
              </a:p>
            </p:txBody>
          </p:sp>
          <p:cxnSp>
            <p:nvCxnSpPr>
              <p:cNvPr id="11281" name="Straight Connector 25">
                <a:extLst>
                  <a:ext uri="{FF2B5EF4-FFF2-40B4-BE49-F238E27FC236}">
                    <a16:creationId xmlns:a16="http://schemas.microsoft.com/office/drawing/2014/main" id="{A8163633-03BA-47BC-9CFC-2A00DE7BE8A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221980" y="693420"/>
                <a:ext cx="167640" cy="3048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82" name="Straight Connector 26">
                <a:extLst>
                  <a:ext uri="{FF2B5EF4-FFF2-40B4-BE49-F238E27FC236}">
                    <a16:creationId xmlns:a16="http://schemas.microsoft.com/office/drawing/2014/main" id="{5045D5EA-72A6-4FC2-9E91-01175EE7509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 flipV="1">
                <a:off x="8122921" y="790574"/>
                <a:ext cx="168593" cy="1905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05D4D6-7776-4C09-8977-6A4EB3DDE14E}"/>
                </a:ext>
              </a:extLst>
            </p:cNvPr>
            <p:cNvSpPr txBox="1"/>
            <p:nvPr/>
          </p:nvSpPr>
          <p:spPr>
            <a:xfrm>
              <a:off x="6765889" y="701142"/>
              <a:ext cx="342819" cy="4620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u="sng" dirty="0">
                  <a:solidFill>
                    <a:srgbClr val="000000"/>
                  </a:solidFill>
                  <a:latin typeface="+mj-lt"/>
                </a:rPr>
                <a:t>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C500DFC-112E-429F-8892-99CAD67F5415}"/>
                </a:ext>
              </a:extLst>
            </p:cNvPr>
            <p:cNvSpPr txBox="1"/>
            <p:nvPr/>
          </p:nvSpPr>
          <p:spPr>
            <a:xfrm>
              <a:off x="7741973" y="1509299"/>
              <a:ext cx="366626" cy="460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u="sng" dirty="0">
                  <a:solidFill>
                    <a:srgbClr val="000000"/>
                  </a:solidFill>
                  <a:latin typeface="+mj-lt"/>
                </a:rPr>
                <a:t>b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088A4A-F158-45E3-9C0C-794F3BE5AB05}"/>
                </a:ext>
              </a:extLst>
            </p:cNvPr>
            <p:cNvSpPr txBox="1"/>
            <p:nvPr/>
          </p:nvSpPr>
          <p:spPr>
            <a:xfrm>
              <a:off x="6218331" y="1828434"/>
              <a:ext cx="371388" cy="4620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u="sng" dirty="0">
                  <a:solidFill>
                    <a:srgbClr val="000000"/>
                  </a:solidFill>
                  <a:latin typeface="+mj-lt"/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>
            <a:extLst>
              <a:ext uri="{FF2B5EF4-FFF2-40B4-BE49-F238E27FC236}">
                <a16:creationId xmlns:a16="http://schemas.microsoft.com/office/drawing/2014/main" id="{7A6EE5D9-F842-4103-84FF-954766A5D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Vectors &amp; Scalars</a:t>
            </a:r>
          </a:p>
        </p:txBody>
      </p:sp>
      <p:sp>
        <p:nvSpPr>
          <p:cNvPr id="1028" name="Text Box 5">
            <a:extLst>
              <a:ext uri="{FF2B5EF4-FFF2-40B4-BE49-F238E27FC236}">
                <a16:creationId xmlns:a16="http://schemas.microsoft.com/office/drawing/2014/main" id="{9CC3699F-CDDA-42DE-B091-3283974E9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613" y="2046288"/>
            <a:ext cx="77993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A vector is a quantity with </a:t>
            </a:r>
          </a:p>
          <a:p>
            <a:pPr>
              <a:defRPr/>
            </a:pPr>
            <a:r>
              <a:rPr lang="en-GB" sz="3200" b="1" u="sng" dirty="0">
                <a:solidFill>
                  <a:srgbClr val="FFFF00"/>
                </a:solidFill>
                <a:latin typeface="+mj-lt"/>
              </a:rPr>
              <a:t>BOTH</a:t>
            </a:r>
            <a:r>
              <a:rPr lang="en-GB" sz="3200" dirty="0">
                <a:latin typeface="+mj-lt"/>
              </a:rPr>
              <a:t> magnitude (length) </a:t>
            </a:r>
            <a:r>
              <a:rPr lang="en-GB" sz="3200" dirty="0">
                <a:solidFill>
                  <a:srgbClr val="FFFF00"/>
                </a:solidFill>
                <a:latin typeface="+mj-lt"/>
              </a:rPr>
              <a:t>and</a:t>
            </a:r>
            <a:r>
              <a:rPr lang="en-GB" sz="3200" dirty="0">
                <a:latin typeface="+mj-lt"/>
              </a:rPr>
              <a:t> direction.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00763668-1C11-4C45-A29A-1D0AE8B92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5" y="3754438"/>
            <a:ext cx="649446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Examples :	Gravity</a:t>
            </a:r>
          </a:p>
          <a:p>
            <a:pPr algn="l"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			Velocity</a:t>
            </a:r>
          </a:p>
          <a:p>
            <a:pPr algn="l"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			Force</a:t>
            </a:r>
            <a:endParaRPr lang="en-GB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>
            <a:extLst>
              <a:ext uri="{FF2B5EF4-FFF2-40B4-BE49-F238E27FC236}">
                <a16:creationId xmlns:a16="http://schemas.microsoft.com/office/drawing/2014/main" id="{51CCCA25-F230-4EF1-9ED8-AE9024DFB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Position Vectors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451E64F3-74EA-4C26-997C-BF6601792A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63638" y="3384550"/>
          <a:ext cx="7250112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98520" imgH="482400" progId="Equation.DSMT4">
                  <p:embed/>
                </p:oleObj>
              </mc:Choice>
              <mc:Fallback>
                <p:oleObj name="Equation" r:id="rId2" imgW="309852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3384550"/>
                        <a:ext cx="7250112" cy="12255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2" name="Group 15">
            <a:extLst>
              <a:ext uri="{FF2B5EF4-FFF2-40B4-BE49-F238E27FC236}">
                <a16:creationId xmlns:a16="http://schemas.microsoft.com/office/drawing/2014/main" id="{F30FFE06-6F36-4D02-B91D-93392E3707B6}"/>
              </a:ext>
            </a:extLst>
          </p:cNvPr>
          <p:cNvGrpSpPr>
            <a:grpSpLocks/>
          </p:cNvGrpSpPr>
          <p:nvPr/>
        </p:nvGrpSpPr>
        <p:grpSpPr bwMode="auto">
          <a:xfrm>
            <a:off x="6200775" y="15875"/>
            <a:ext cx="2816225" cy="2274888"/>
            <a:chOff x="6200872" y="15240"/>
            <a:chExt cx="2815563" cy="2275225"/>
          </a:xfrm>
        </p:grpSpPr>
        <p:grpSp>
          <p:nvGrpSpPr>
            <p:cNvPr id="12293" name="Group 23">
              <a:extLst>
                <a:ext uri="{FF2B5EF4-FFF2-40B4-BE49-F238E27FC236}">
                  <a16:creationId xmlns:a16="http://schemas.microsoft.com/office/drawing/2014/main" id="{59687B84-0069-4E88-A586-00421DE50D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00872" y="15240"/>
              <a:ext cx="2815563" cy="2255520"/>
              <a:chOff x="6200872" y="15240"/>
              <a:chExt cx="2815563" cy="2255520"/>
            </a:xfrm>
          </p:grpSpPr>
          <p:pic>
            <p:nvPicPr>
              <p:cNvPr id="23" name="Picture 8">
                <a:extLst>
                  <a:ext uri="{FF2B5EF4-FFF2-40B4-BE49-F238E27FC236}">
                    <a16:creationId xmlns:a16="http://schemas.microsoft.com/office/drawing/2014/main" id="{F67774C9-9569-4927-86D9-839C9EA855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 l="18875" t="32500" r="62000" b="42917"/>
              <a:stretch>
                <a:fillRect/>
              </a:stretch>
            </p:blipFill>
            <p:spPr bwMode="auto">
              <a:xfrm>
                <a:off x="6200872" y="107329"/>
                <a:ext cx="2806040" cy="2164083"/>
              </a:xfrm>
              <a:prstGeom prst="rect">
                <a:avLst/>
              </a:prstGeom>
              <a:noFill/>
              <a:ln w="50800" cap="flat" cmpd="sng" algn="ctr">
                <a:solidFill>
                  <a:schemeClr val="tx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ffectLst/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8A333C-408D-43A1-9CA1-8F47F1463DEE}"/>
                  </a:ext>
                </a:extLst>
              </p:cNvPr>
              <p:cNvSpPr txBox="1"/>
              <p:nvPr/>
            </p:nvSpPr>
            <p:spPr>
              <a:xfrm>
                <a:off x="8605370" y="747186"/>
                <a:ext cx="411065" cy="52236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2800" dirty="0">
                    <a:solidFill>
                      <a:srgbClr val="000000"/>
                    </a:solidFill>
                    <a:latin typeface="+mj-lt"/>
                  </a:rPr>
                  <a:t>B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8942D8B-AE08-462E-ABF3-5D1B77AC6813}"/>
                  </a:ext>
                </a:extLst>
              </p:cNvPr>
              <p:cNvSpPr txBox="1"/>
              <p:nvPr/>
            </p:nvSpPr>
            <p:spPr>
              <a:xfrm>
                <a:off x="7437244" y="15240"/>
                <a:ext cx="447570" cy="5239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2800" dirty="0">
                    <a:solidFill>
                      <a:srgbClr val="000000"/>
                    </a:solidFill>
                    <a:latin typeface="+mj-lt"/>
                  </a:rPr>
                  <a:t>A</a:t>
                </a:r>
              </a:p>
            </p:txBody>
          </p:sp>
          <p:cxnSp>
            <p:nvCxnSpPr>
              <p:cNvPr id="12300" name="Straight Connector 25">
                <a:extLst>
                  <a:ext uri="{FF2B5EF4-FFF2-40B4-BE49-F238E27FC236}">
                    <a16:creationId xmlns:a16="http://schemas.microsoft.com/office/drawing/2014/main" id="{68932058-FEE7-4673-B0E3-E3460083F7D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221980" y="693420"/>
                <a:ext cx="167640" cy="3048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01" name="Straight Connector 26">
                <a:extLst>
                  <a:ext uri="{FF2B5EF4-FFF2-40B4-BE49-F238E27FC236}">
                    <a16:creationId xmlns:a16="http://schemas.microsoft.com/office/drawing/2014/main" id="{433081CD-BAEF-49B0-B491-85A483A2B21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 flipV="1">
                <a:off x="8122921" y="790574"/>
                <a:ext cx="168593" cy="1905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848C79-9BCD-4339-8EF9-F0D2AA5EEAC6}"/>
                </a:ext>
              </a:extLst>
            </p:cNvPr>
            <p:cNvSpPr txBox="1"/>
            <p:nvPr/>
          </p:nvSpPr>
          <p:spPr>
            <a:xfrm>
              <a:off x="6765889" y="701142"/>
              <a:ext cx="342819" cy="4620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u="sng" dirty="0">
                  <a:solidFill>
                    <a:srgbClr val="000000"/>
                  </a:solidFill>
                  <a:latin typeface="+mj-lt"/>
                </a:rPr>
                <a:t>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1C0F93-2FBB-4339-83F1-60E143BBF149}"/>
                </a:ext>
              </a:extLst>
            </p:cNvPr>
            <p:cNvSpPr txBox="1"/>
            <p:nvPr/>
          </p:nvSpPr>
          <p:spPr>
            <a:xfrm>
              <a:off x="7741973" y="1509299"/>
              <a:ext cx="366626" cy="460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u="sng" dirty="0">
                  <a:solidFill>
                    <a:srgbClr val="000000"/>
                  </a:solidFill>
                  <a:latin typeface="+mj-lt"/>
                </a:rPr>
                <a:t>b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E2C8626-2599-4236-B9F3-E32B57F2D0A6}"/>
                </a:ext>
              </a:extLst>
            </p:cNvPr>
            <p:cNvSpPr txBox="1"/>
            <p:nvPr/>
          </p:nvSpPr>
          <p:spPr>
            <a:xfrm>
              <a:off x="6218331" y="1828434"/>
              <a:ext cx="371388" cy="4620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u="sng" dirty="0">
                  <a:solidFill>
                    <a:srgbClr val="000000"/>
                  </a:solidFill>
                  <a:latin typeface="+mj-lt"/>
                </a:rPr>
                <a:t>0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>
            <a:extLst>
              <a:ext uri="{FF2B5EF4-FFF2-40B4-BE49-F238E27FC236}">
                <a16:creationId xmlns:a16="http://schemas.microsoft.com/office/drawing/2014/main" id="{21399856-F5D5-4929-9618-791785750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Position Vectors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1A06F8-3FE6-460B-AEA6-968B86CF531B}"/>
              </a:ext>
            </a:extLst>
          </p:cNvPr>
          <p:cNvSpPr txBox="1"/>
          <p:nvPr/>
        </p:nvSpPr>
        <p:spPr>
          <a:xfrm>
            <a:off x="930275" y="2303463"/>
            <a:ext cx="8153400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If P and Q have coordinates (4,8) and (2,3)</a:t>
            </a:r>
          </a:p>
          <a:p>
            <a:pPr algn="l">
              <a:defRPr/>
            </a:pPr>
            <a:r>
              <a:rPr lang="en-GB" sz="2800" dirty="0">
                <a:latin typeface="+mj-lt"/>
              </a:rPr>
              <a:t> respectively, find the components of </a:t>
            </a:r>
            <a:endParaRPr lang="en-GB" sz="2800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16" name="Object 4">
            <a:extLst>
              <a:ext uri="{FF2B5EF4-FFF2-40B4-BE49-F238E27FC236}">
                <a16:creationId xmlns:a16="http://schemas.microsoft.com/office/drawing/2014/main" id="{4E9CA252-B123-430E-B127-A1942EBCD5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97338" y="4100513"/>
          <a:ext cx="16954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9160" imgH="457200" progId="Equation.DSMT4">
                  <p:embed/>
                </p:oleObj>
              </mc:Choice>
              <mc:Fallback>
                <p:oleObj name="Equation" r:id="rId3" imgW="74916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4100513"/>
                        <a:ext cx="1695450" cy="1120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10">
            <a:extLst>
              <a:ext uri="{FF2B5EF4-FFF2-40B4-BE49-F238E27FC236}">
                <a16:creationId xmlns:a16="http://schemas.microsoft.com/office/drawing/2014/main" id="{6036EA65-0A26-4093-AB03-4056CD0B2D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5838" y="2941638"/>
          <a:ext cx="782637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5320" imgH="241200" progId="Equation.DSMT4">
                  <p:embed/>
                </p:oleObj>
              </mc:Choice>
              <mc:Fallback>
                <p:oleObj name="Equation" r:id="rId5" imgW="35532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5838" y="2941638"/>
                        <a:ext cx="782637" cy="5286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EC1E0FD6-1BBA-48F8-88FA-162C2B5B46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75325" y="4100513"/>
          <a:ext cx="804863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5320" imgH="457200" progId="Equation.DSMT4">
                  <p:embed/>
                </p:oleObj>
              </mc:Choice>
              <mc:Fallback>
                <p:oleObj name="Equation" r:id="rId7" imgW="35532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325" y="4100513"/>
                        <a:ext cx="804863" cy="1120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6A5F3FBC-4985-4F4D-889F-F5EA9C751E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81225" y="4333875"/>
          <a:ext cx="19240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50680" imgH="266400" progId="Equation.DSMT4">
                  <p:embed/>
                </p:oleObj>
              </mc:Choice>
              <mc:Fallback>
                <p:oleObj name="Equation" r:id="rId9" imgW="850680" imgH="26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5" y="4333875"/>
                        <a:ext cx="1924050" cy="6540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0" name="Group 25">
            <a:extLst>
              <a:ext uri="{FF2B5EF4-FFF2-40B4-BE49-F238E27FC236}">
                <a16:creationId xmlns:a16="http://schemas.microsoft.com/office/drawing/2014/main" id="{5365689B-9CF3-4DF0-9597-66824CEA959B}"/>
              </a:ext>
            </a:extLst>
          </p:cNvPr>
          <p:cNvGrpSpPr>
            <a:grpSpLocks/>
          </p:cNvGrpSpPr>
          <p:nvPr/>
        </p:nvGrpSpPr>
        <p:grpSpPr bwMode="auto">
          <a:xfrm>
            <a:off x="4618038" y="1905000"/>
            <a:ext cx="4084637" cy="4867275"/>
            <a:chOff x="4617720" y="1905000"/>
            <a:chExt cx="4084320" cy="4867215"/>
          </a:xfrm>
        </p:grpSpPr>
        <p:pic>
          <p:nvPicPr>
            <p:cNvPr id="48140" name="Picture 12">
              <a:extLst>
                <a:ext uri="{FF2B5EF4-FFF2-40B4-BE49-F238E27FC236}">
                  <a16:creationId xmlns:a16="http://schemas.microsoft.com/office/drawing/2014/main" id="{740D8F89-2AF0-4E17-ADCD-8F62EEDEC1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l="21875" t="12708" r="58875" b="44167"/>
            <a:stretch>
              <a:fillRect/>
            </a:stretch>
          </p:blipFill>
          <p:spPr bwMode="auto">
            <a:xfrm>
              <a:off x="4617720" y="1989137"/>
              <a:ext cx="4084320" cy="4670367"/>
            </a:xfrm>
            <a:prstGeom prst="rect">
              <a:avLst/>
            </a:prstGeom>
            <a:noFill/>
            <a:ln w="50800" cap="flat" cmpd="sng" algn="ctr">
              <a:solidFill>
                <a:schemeClr val="tx1">
                  <a:lumMod val="50000"/>
                </a:schemeClr>
              </a:solidFill>
              <a:prstDash val="solid"/>
              <a:miter lim="800000"/>
              <a:headEnd/>
              <a:tailEnd/>
            </a:ln>
            <a:effectLst/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2DE5FE-1C64-460F-8C6E-D117CDD746B1}"/>
                </a:ext>
              </a:extLst>
            </p:cNvPr>
            <p:cNvSpPr txBox="1"/>
            <p:nvPr/>
          </p:nvSpPr>
          <p:spPr>
            <a:xfrm>
              <a:off x="7879779" y="1905000"/>
              <a:ext cx="396844" cy="5841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200" dirty="0">
                  <a:solidFill>
                    <a:srgbClr val="000000"/>
                  </a:solidFill>
                  <a:latin typeface="+mj-lt"/>
                </a:rPr>
                <a:t>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8BD896-09EA-407E-9062-AB7F494AF75A}"/>
                </a:ext>
              </a:extLst>
            </p:cNvPr>
            <p:cNvSpPr txBox="1"/>
            <p:nvPr/>
          </p:nvSpPr>
          <p:spPr>
            <a:xfrm>
              <a:off x="7086090" y="4648166"/>
              <a:ext cx="500024" cy="5238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800" dirty="0">
                  <a:solidFill>
                    <a:srgbClr val="000000"/>
                  </a:solidFill>
                  <a:latin typeface="+mj-lt"/>
                </a:rPr>
                <a:t>Q</a:t>
              </a:r>
            </a:p>
          </p:txBody>
        </p:sp>
        <p:sp>
          <p:nvSpPr>
            <p:cNvPr id="14353" name="Oval 22">
              <a:extLst>
                <a:ext uri="{FF2B5EF4-FFF2-40B4-BE49-F238E27FC236}">
                  <a16:creationId xmlns:a16="http://schemas.microsoft.com/office/drawing/2014/main" id="{D3DEF8BF-FC30-4A9E-A0A1-822A4B656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4840" y="2118360"/>
              <a:ext cx="137160" cy="137160"/>
            </a:xfrm>
            <a:prstGeom prst="ellipse">
              <a:avLst/>
            </a:prstGeom>
            <a:solidFill>
              <a:srgbClr val="FF0000"/>
            </a:solidFill>
            <a:ln w="38100" algn="ctr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4" name="Oval 23">
              <a:extLst>
                <a:ext uri="{FF2B5EF4-FFF2-40B4-BE49-F238E27FC236}">
                  <a16:creationId xmlns:a16="http://schemas.microsoft.com/office/drawing/2014/main" id="{F870E190-FECC-46BD-8C91-D721A7C8B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5160" y="4800600"/>
              <a:ext cx="137160" cy="137160"/>
            </a:xfrm>
            <a:prstGeom prst="ellipse">
              <a:avLst/>
            </a:prstGeom>
            <a:solidFill>
              <a:srgbClr val="FF0000"/>
            </a:solidFill>
            <a:ln w="38100" algn="ctr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9C13FF-2915-4B73-B717-57F5D23886D3}"/>
                </a:ext>
              </a:extLst>
            </p:cNvPr>
            <p:cNvSpPr txBox="1"/>
            <p:nvPr/>
          </p:nvSpPr>
          <p:spPr>
            <a:xfrm>
              <a:off x="5379661" y="6188022"/>
              <a:ext cx="511135" cy="5841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200" dirty="0">
                  <a:solidFill>
                    <a:srgbClr val="000000"/>
                  </a:solidFill>
                  <a:latin typeface="+mj-lt"/>
                </a:rPr>
                <a:t>O</a:t>
              </a:r>
            </a:p>
          </p:txBody>
        </p:sp>
      </p:grpSp>
      <p:sp>
        <p:nvSpPr>
          <p:cNvPr id="1027" name="Text Box 4">
            <a:extLst>
              <a:ext uri="{FF2B5EF4-FFF2-40B4-BE49-F238E27FC236}">
                <a16:creationId xmlns:a16="http://schemas.microsoft.com/office/drawing/2014/main" id="{6C74CE93-DC5C-464C-832A-E8289DFA0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Position Vectors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73EDFE-F6B2-4598-9140-62CA3F8936EB}"/>
              </a:ext>
            </a:extLst>
          </p:cNvPr>
          <p:cNvSpPr txBox="1"/>
          <p:nvPr/>
        </p:nvSpPr>
        <p:spPr>
          <a:xfrm>
            <a:off x="930275" y="2303463"/>
            <a:ext cx="8153400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Graphically</a:t>
            </a:r>
          </a:p>
          <a:p>
            <a:pPr algn="l">
              <a:defRPr/>
            </a:pPr>
            <a:r>
              <a:rPr lang="en-GB" sz="2800" dirty="0">
                <a:latin typeface="+mj-lt"/>
              </a:rPr>
              <a:t> P (4,8) </a:t>
            </a:r>
          </a:p>
          <a:p>
            <a:pPr algn="l">
              <a:defRPr/>
            </a:pPr>
            <a:r>
              <a:rPr lang="en-GB" sz="2800" dirty="0">
                <a:latin typeface="+mj-lt"/>
              </a:rPr>
              <a:t>Q (2,3)</a:t>
            </a:r>
          </a:p>
          <a:p>
            <a:pPr algn="l">
              <a:defRPr/>
            </a:pPr>
            <a:r>
              <a:rPr lang="en-GB" sz="2800" dirty="0">
                <a:latin typeface="+mj-lt"/>
              </a:rPr>
              <a:t>  </a:t>
            </a:r>
            <a:endParaRPr lang="en-GB" sz="2800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14338" name="Object 10">
            <a:extLst>
              <a:ext uri="{FF2B5EF4-FFF2-40B4-BE49-F238E27FC236}">
                <a16:creationId xmlns:a16="http://schemas.microsoft.com/office/drawing/2014/main" id="{7FB181BA-787C-4A9E-BFB7-B5BE2F2449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60463" y="4578350"/>
          <a:ext cx="1062037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400" imgH="241200" progId="Equation.DSMT4">
                  <p:embed/>
                </p:oleObj>
              </mc:Choice>
              <mc:Fallback>
                <p:oleObj name="Equation" r:id="rId4" imgW="48240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463" y="4578350"/>
                        <a:ext cx="1062037" cy="5286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33891627-0B24-42C7-98BC-6FC9FCE822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4283075"/>
          <a:ext cx="804863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320" imgH="457200" progId="Equation.DSMT4">
                  <p:embed/>
                </p:oleObj>
              </mc:Choice>
              <mc:Fallback>
                <p:oleObj name="Equation" r:id="rId6" imgW="35532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283075"/>
                        <a:ext cx="804863" cy="1120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5DC2C42-4622-43BC-8CD1-C22A72D3140C}"/>
              </a:ext>
            </a:extLst>
          </p:cNvPr>
          <p:cNvSpPr txBox="1"/>
          <p:nvPr/>
        </p:nvSpPr>
        <p:spPr>
          <a:xfrm>
            <a:off x="6553200" y="3611563"/>
            <a:ext cx="3762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solidFill>
                  <a:srgbClr val="000000"/>
                </a:solidFill>
                <a:latin typeface="+mj-lt"/>
              </a:rPr>
              <a:t>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B5597D-CAFA-40C3-ADBB-CA9167A35F52}"/>
              </a:ext>
            </a:extLst>
          </p:cNvPr>
          <p:cNvSpPr txBox="1"/>
          <p:nvPr/>
        </p:nvSpPr>
        <p:spPr>
          <a:xfrm>
            <a:off x="6613525" y="5502275"/>
            <a:ext cx="3984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u="sng" dirty="0">
                <a:solidFill>
                  <a:srgbClr val="000000"/>
                </a:solidFill>
                <a:latin typeface="+mj-lt"/>
              </a:rPr>
              <a:t>q</a:t>
            </a:r>
          </a:p>
        </p:txBody>
      </p:sp>
      <p:grpSp>
        <p:nvGrpSpPr>
          <p:cNvPr id="4" name="Group 20">
            <a:extLst>
              <a:ext uri="{FF2B5EF4-FFF2-40B4-BE49-F238E27FC236}">
                <a16:creationId xmlns:a16="http://schemas.microsoft.com/office/drawing/2014/main" id="{A204B90C-54E0-4A60-906B-4C9E3839261C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2193925"/>
            <a:ext cx="1249363" cy="2652713"/>
            <a:chOff x="7086600" y="2194560"/>
            <a:chExt cx="1249680" cy="2651760"/>
          </a:xfrm>
        </p:grpSpPr>
        <p:cxnSp>
          <p:nvCxnSpPr>
            <p:cNvPr id="14347" name="Straight Connector 12">
              <a:extLst>
                <a:ext uri="{FF2B5EF4-FFF2-40B4-BE49-F238E27FC236}">
                  <a16:creationId xmlns:a16="http://schemas.microsoft.com/office/drawing/2014/main" id="{6D284A50-8FDE-4970-8811-828270244F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6385560" y="2895600"/>
              <a:ext cx="2651760" cy="1249680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8" name="Straight Connector 14">
              <a:extLst>
                <a:ext uri="{FF2B5EF4-FFF2-40B4-BE49-F238E27FC236}">
                  <a16:creationId xmlns:a16="http://schemas.microsoft.com/office/drawing/2014/main" id="{9B0B1ACB-9B05-4E5F-82EE-4969B9C2B0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559040" y="3764280"/>
              <a:ext cx="182880" cy="91440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9" name="Straight Connector 16">
              <a:extLst>
                <a:ext uri="{FF2B5EF4-FFF2-40B4-BE49-F238E27FC236}">
                  <a16:creationId xmlns:a16="http://schemas.microsoft.com/office/drawing/2014/main" id="{83F4A407-38CC-4C09-93C8-D8DBBBAEF6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7421880" y="3749040"/>
              <a:ext cx="198120" cy="76200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DD31B66-BADE-40CA-8755-98282DB7805C}"/>
              </a:ext>
            </a:extLst>
          </p:cNvPr>
          <p:cNvSpPr txBox="1"/>
          <p:nvPr/>
        </p:nvSpPr>
        <p:spPr>
          <a:xfrm>
            <a:off x="7513638" y="3794125"/>
            <a:ext cx="103505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u="sng" dirty="0">
                <a:solidFill>
                  <a:srgbClr val="000000"/>
                </a:solidFill>
                <a:latin typeface="+mj-lt"/>
              </a:rPr>
              <a:t>q</a:t>
            </a:r>
            <a:r>
              <a:rPr lang="en-GB" sz="3200" dirty="0">
                <a:solidFill>
                  <a:srgbClr val="000000"/>
                </a:solidFill>
                <a:latin typeface="+mj-lt"/>
              </a:rPr>
              <a:t> - </a:t>
            </a:r>
            <a:r>
              <a:rPr lang="en-GB" sz="3200" u="sng" dirty="0">
                <a:solidFill>
                  <a:srgbClr val="000000"/>
                </a:solidFill>
                <a:latin typeface="+mj-lt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AECB0E33-B512-40DE-A2F4-8865B60AFDFA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0" y="6248400"/>
            <a:ext cx="1905000" cy="457200"/>
          </a:xfrm>
        </p:spPr>
        <p:txBody>
          <a:bodyPr/>
          <a:lstStyle/>
          <a:p>
            <a:pPr>
              <a:defRPr/>
            </a:pPr>
            <a:fld id="{4C8EB024-EE3B-43BB-944B-7238918CFDD8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DFD2C12-4E89-462C-BE00-66293B62A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484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GB"/>
              <a:t>Created by Mr. Lafferty@mathsrevision.com</a:t>
            </a: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1683A27E-8968-4CE3-B611-BD0F7F4CF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57349" name="Text Box 3">
            <a:extLst>
              <a:ext uri="{FF2B5EF4-FFF2-40B4-BE49-F238E27FC236}">
                <a16:creationId xmlns:a16="http://schemas.microsoft.com/office/drawing/2014/main" id="{5D9312CB-0983-41AF-B7DA-1FD565DAF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2220913"/>
            <a:ext cx="5195888" cy="2554287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4000" dirty="0">
                <a:latin typeface="+mj-lt"/>
                <a:cs typeface="Arial" charset="0"/>
              </a:rPr>
              <a:t>Now try N5 TJ </a:t>
            </a:r>
          </a:p>
          <a:p>
            <a:pPr>
              <a:defRPr/>
            </a:pPr>
            <a:r>
              <a:rPr lang="en-GB" sz="4000" dirty="0">
                <a:latin typeface="+mj-lt"/>
                <a:cs typeface="Arial" charset="0"/>
              </a:rPr>
              <a:t>Ex 15.3</a:t>
            </a:r>
          </a:p>
          <a:p>
            <a:pPr>
              <a:defRPr/>
            </a:pPr>
            <a:r>
              <a:rPr lang="en-GB" sz="4000" dirty="0">
                <a:latin typeface="+mj-lt"/>
                <a:cs typeface="Arial" charset="0"/>
              </a:rPr>
              <a:t>Ch15 (page 146)</a:t>
            </a:r>
          </a:p>
        </p:txBody>
      </p:sp>
      <p:pic>
        <p:nvPicPr>
          <p:cNvPr id="41990" name="Picture 4" descr="ag00463_">
            <a:extLst>
              <a:ext uri="{FF2B5EF4-FFF2-40B4-BE49-F238E27FC236}">
                <a16:creationId xmlns:a16="http://schemas.microsoft.com/office/drawing/2014/main" id="{EEC6C20A-B4E8-40CD-A425-B134CDAD49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136900"/>
            <a:ext cx="301625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Text Box 7">
            <a:extLst>
              <a:ext uri="{FF2B5EF4-FFF2-40B4-BE49-F238E27FC236}">
                <a16:creationId xmlns:a16="http://schemas.microsoft.com/office/drawing/2014/main" id="{C5C71769-29F0-4D07-BAA8-B6E30179422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>
                <a:solidFill>
                  <a:srgbClr val="FFFF00"/>
                </a:solidFill>
                <a:latin typeface="+mj-lt"/>
                <a:cs typeface="Arial" charset="0"/>
              </a:rPr>
              <a:t>www.mathsrevision.com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BA5967-415B-4A5E-8042-C896226C6600}"/>
              </a:ext>
            </a:extLst>
          </p:cNvPr>
          <p:cNvSpPr txBox="1">
            <a:spLocks/>
          </p:cNvSpPr>
          <p:nvPr/>
        </p:nvSpPr>
        <p:spPr bwMode="auto">
          <a:xfrm>
            <a:off x="1847850" y="628650"/>
            <a:ext cx="54864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GB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Position Vectors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>
            <a:extLst>
              <a:ext uri="{FF2B5EF4-FFF2-40B4-BE49-F238E27FC236}">
                <a16:creationId xmlns:a16="http://schemas.microsoft.com/office/drawing/2014/main" id="{2834D8B2-1687-474F-862F-960CC5289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Magnitude of </a:t>
            </a:r>
            <a:r>
              <a:rPr lang="en-GB" sz="3200">
                <a:solidFill>
                  <a:srgbClr val="FFFF00"/>
                </a:solidFill>
                <a:latin typeface="+mj-lt"/>
              </a:rPr>
              <a:t>a Vector</a:t>
            </a:r>
            <a:endParaRPr lang="en-GB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28" name="Text Box 5">
            <a:extLst>
              <a:ext uri="{FF2B5EF4-FFF2-40B4-BE49-F238E27FC236}">
                <a16:creationId xmlns:a16="http://schemas.microsoft.com/office/drawing/2014/main" id="{1F8DCD34-28B3-4F1F-9A44-B07D9FA44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2068513"/>
            <a:ext cx="8045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A vector’s magnitude (length) is represented by </a:t>
            </a:r>
            <a:endParaRPr lang="en-GB" sz="2600" dirty="0">
              <a:latin typeface="+mj-lt"/>
            </a:endParaRPr>
          </a:p>
        </p:txBody>
      </p:sp>
      <p:cxnSp>
        <p:nvCxnSpPr>
          <p:cNvPr id="15366" name="Straight Connector 6">
            <a:extLst>
              <a:ext uri="{FF2B5EF4-FFF2-40B4-BE49-F238E27FC236}">
                <a16:creationId xmlns:a16="http://schemas.microsoft.com/office/drawing/2014/main" id="{EEB0B4FF-B9DB-493E-A44A-5E7CF84EC3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89013" y="3352800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graphicFrame>
        <p:nvGraphicFramePr>
          <p:cNvPr id="20485" name="Object 4">
            <a:extLst>
              <a:ext uri="{FF2B5EF4-FFF2-40B4-BE49-F238E27FC236}">
                <a16:creationId xmlns:a16="http://schemas.microsoft.com/office/drawing/2014/main" id="{A8646C2E-4743-41CD-A555-036C410A6D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02013" y="2860675"/>
          <a:ext cx="28448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040" imgH="304560" progId="Equation.DSMT4">
                  <p:embed/>
                </p:oleObj>
              </mc:Choice>
              <mc:Fallback>
                <p:oleObj name="Equation" r:id="rId2" imgW="1130040" imgH="304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013" y="2860675"/>
                        <a:ext cx="2844800" cy="7667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>
            <a:extLst>
              <a:ext uri="{FF2B5EF4-FFF2-40B4-BE49-F238E27FC236}">
                <a16:creationId xmlns:a16="http://schemas.microsoft.com/office/drawing/2014/main" id="{7B517B0A-37A7-4CEA-99DB-763BF105B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4002088"/>
            <a:ext cx="55308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A vector’s  magnitude is calculated using Pythagoras Theorem.</a:t>
            </a:r>
            <a:endParaRPr lang="en-GB" sz="2600" dirty="0">
              <a:latin typeface="+mj-lt"/>
            </a:endParaRP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29545B70-A18A-4A9C-A797-EA702A0186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52625" y="5440363"/>
          <a:ext cx="34385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680" imgH="317160" progId="Equation.DSMT4">
                  <p:embed/>
                </p:oleObj>
              </mc:Choice>
              <mc:Fallback>
                <p:oleObj name="Equation" r:id="rId4" imgW="1282680" imgH="317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5440363"/>
                        <a:ext cx="3438525" cy="8509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5">
            <a:extLst>
              <a:ext uri="{FF2B5EF4-FFF2-40B4-BE49-F238E27FC236}">
                <a16:creationId xmlns:a16="http://schemas.microsoft.com/office/drawing/2014/main" id="{B5506834-4B55-4867-A9BE-DD997C6CEE97}"/>
              </a:ext>
            </a:extLst>
          </p:cNvPr>
          <p:cNvGrpSpPr>
            <a:grpSpLocks/>
          </p:cNvGrpSpPr>
          <p:nvPr/>
        </p:nvGrpSpPr>
        <p:grpSpPr bwMode="auto">
          <a:xfrm>
            <a:off x="6308725" y="4448175"/>
            <a:ext cx="2622550" cy="2260600"/>
            <a:chOff x="6309360" y="4448423"/>
            <a:chExt cx="2621280" cy="2260380"/>
          </a:xfrm>
        </p:grpSpPr>
        <p:pic>
          <p:nvPicPr>
            <p:cNvPr id="3085" name="Picture 13">
              <a:extLst>
                <a:ext uri="{FF2B5EF4-FFF2-40B4-BE49-F238E27FC236}">
                  <a16:creationId xmlns:a16="http://schemas.microsoft.com/office/drawing/2014/main" id="{889BCBA4-5778-4E17-8C96-BAB1D898CD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 l="57750" t="31666" r="25000" b="43542"/>
            <a:stretch>
              <a:fillRect/>
            </a:stretch>
          </p:blipFill>
          <p:spPr bwMode="auto">
            <a:xfrm>
              <a:off x="6309360" y="4448423"/>
              <a:ext cx="2621280" cy="2260380"/>
            </a:xfrm>
            <a:prstGeom prst="rect">
              <a:avLst/>
            </a:prstGeom>
            <a:noFill/>
            <a:ln w="50800" cap="flat" cmpd="sng" algn="ctr">
              <a:solidFill>
                <a:schemeClr val="tx1">
                  <a:lumMod val="50000"/>
                </a:schemeClr>
              </a:solidFill>
              <a:prstDash val="solid"/>
              <a:miter lim="800000"/>
              <a:headEnd/>
              <a:tailEnd/>
            </a:ln>
            <a:effectLst/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DD84F44-EF6B-42C6-8522-074371B4F990}"/>
                </a:ext>
              </a:extLst>
            </p:cNvPr>
            <p:cNvSpPr txBox="1"/>
            <p:nvPr/>
          </p:nvSpPr>
          <p:spPr>
            <a:xfrm>
              <a:off x="7056711" y="5075425"/>
              <a:ext cx="344320" cy="4619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b="1" u="sng" dirty="0">
                  <a:solidFill>
                    <a:srgbClr val="000000"/>
                  </a:solidFill>
                  <a:latin typeface="+mj-lt"/>
                </a:rPr>
                <a:t>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>
            <a:extLst>
              <a:ext uri="{FF2B5EF4-FFF2-40B4-BE49-F238E27FC236}">
                <a16:creationId xmlns:a16="http://schemas.microsoft.com/office/drawing/2014/main" id="{180CED96-5414-4D04-BF0E-DAB1CA171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7750" t="24375" r="55134" b="51250"/>
          <a:stretch>
            <a:fillRect/>
          </a:stretch>
        </p:blipFill>
        <p:spPr bwMode="auto">
          <a:xfrm>
            <a:off x="990600" y="2667000"/>
            <a:ext cx="3856038" cy="3048000"/>
          </a:xfrm>
          <a:prstGeom prst="rect">
            <a:avLst/>
          </a:prstGeom>
          <a:noFill/>
          <a:ln w="50800" cap="flat" cmpd="sng" algn="ctr">
            <a:solidFill>
              <a:schemeClr val="tx1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1028" name="Text Box 5">
            <a:extLst>
              <a:ext uri="{FF2B5EF4-FFF2-40B4-BE49-F238E27FC236}">
                <a16:creationId xmlns:a16="http://schemas.microsoft.com/office/drawing/2014/main" id="{8DD7752B-E3A3-47D4-84F5-A7F78B452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79600"/>
            <a:ext cx="61261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Calculate the magnitude of the vector. </a:t>
            </a:r>
            <a:endParaRPr lang="en-GB" sz="2600" dirty="0">
              <a:latin typeface="+mj-lt"/>
            </a:endParaRPr>
          </a:p>
        </p:txBody>
      </p:sp>
      <p:cxnSp>
        <p:nvCxnSpPr>
          <p:cNvPr id="16393" name="Straight Connector 6">
            <a:extLst>
              <a:ext uri="{FF2B5EF4-FFF2-40B4-BE49-F238E27FC236}">
                <a16:creationId xmlns:a16="http://schemas.microsoft.com/office/drawing/2014/main" id="{F589D83D-4BE1-4733-8060-10B7AAB93F4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11850" y="3200400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5DA418E0-CEA1-4254-8764-86B9AE46DE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7925" y="4548188"/>
          <a:ext cx="196215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8840" imgH="457200" progId="Equation.DSMT4">
                  <p:embed/>
                </p:oleObj>
              </mc:Choice>
              <mc:Fallback>
                <p:oleObj name="Equation" r:id="rId3" imgW="88884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4548188"/>
                        <a:ext cx="1962150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CF10D1D-3594-49B1-A44C-E56387B66F1B}"/>
              </a:ext>
            </a:extLst>
          </p:cNvPr>
          <p:cNvSpPr txBox="1"/>
          <p:nvPr/>
        </p:nvSpPr>
        <p:spPr>
          <a:xfrm>
            <a:off x="2454275" y="4114800"/>
            <a:ext cx="4286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solidFill>
                  <a:srgbClr val="000000"/>
                </a:solidFill>
                <a:latin typeface="+mj-lt"/>
              </a:rPr>
              <a:t>w</a:t>
            </a: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0534F98B-5D22-4CB9-8EFF-7143C87D3A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1713" y="2676525"/>
          <a:ext cx="19621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88840" imgH="291960" progId="Equation.DSMT4">
                  <p:embed/>
                </p:oleObj>
              </mc:Choice>
              <mc:Fallback>
                <p:oleObj name="Equation" r:id="rId5" imgW="888840" imgH="291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713" y="2676525"/>
                        <a:ext cx="1962150" cy="6445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FAE5F052-8EC5-4C65-BC77-B110814AA2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59488" y="3736975"/>
          <a:ext cx="19621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8840" imgH="291960" progId="Equation.DSMT4">
                  <p:embed/>
                </p:oleObj>
              </mc:Choice>
              <mc:Fallback>
                <p:oleObj name="Equation" r:id="rId7" imgW="888840" imgH="291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488" y="3736975"/>
                        <a:ext cx="1962150" cy="6445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9ACE542B-DB7C-49A3-9E98-A546B4DE8D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50000" y="4799013"/>
          <a:ext cx="13731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22080" imgH="266400" progId="Equation.DSMT4">
                  <p:embed/>
                </p:oleObj>
              </mc:Choice>
              <mc:Fallback>
                <p:oleObj name="Equation" r:id="rId9" imgW="622080" imgH="26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0" y="4799013"/>
                        <a:ext cx="1373188" cy="587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F939C205-A944-430C-BD2E-72CFB134FF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46738" y="5789613"/>
          <a:ext cx="277336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57120" imgH="266400" progId="Equation.DSMT4">
                  <p:embed/>
                </p:oleObj>
              </mc:Choice>
              <mc:Fallback>
                <p:oleObj name="Equation" r:id="rId11" imgW="1257120" imgH="266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738" y="5789613"/>
                        <a:ext cx="2773362" cy="587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4">
            <a:extLst>
              <a:ext uri="{FF2B5EF4-FFF2-40B4-BE49-F238E27FC236}">
                <a16:creationId xmlns:a16="http://schemas.microsoft.com/office/drawing/2014/main" id="{A4C773E6-0A8B-4172-9C0D-827D761CA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Magnitude of </a:t>
            </a:r>
            <a:r>
              <a:rPr lang="en-GB" sz="3200">
                <a:solidFill>
                  <a:srgbClr val="FFFF00"/>
                </a:solidFill>
                <a:latin typeface="+mj-lt"/>
              </a:rPr>
              <a:t>a Vector</a:t>
            </a:r>
            <a:endParaRPr lang="en-GB" sz="32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>
            <a:extLst>
              <a:ext uri="{FF2B5EF4-FFF2-40B4-BE49-F238E27FC236}">
                <a16:creationId xmlns:a16="http://schemas.microsoft.com/office/drawing/2014/main" id="{D2F1923D-F02E-4EA9-A6FF-1655C72E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6875" t="31250" r="56000" b="46667"/>
          <a:stretch>
            <a:fillRect/>
          </a:stretch>
        </p:blipFill>
        <p:spPr bwMode="auto">
          <a:xfrm>
            <a:off x="974725" y="2484438"/>
            <a:ext cx="4589463" cy="3551237"/>
          </a:xfrm>
          <a:prstGeom prst="rect">
            <a:avLst/>
          </a:prstGeom>
          <a:noFill/>
          <a:ln w="50800" cap="flat" cmpd="sng" algn="ctr">
            <a:solidFill>
              <a:schemeClr val="tx1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1028" name="Text Box 5">
            <a:extLst>
              <a:ext uri="{FF2B5EF4-FFF2-40B4-BE49-F238E27FC236}">
                <a16:creationId xmlns:a16="http://schemas.microsoft.com/office/drawing/2014/main" id="{4E09AF29-0686-4089-AFB0-78B6BAB61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79600"/>
            <a:ext cx="61261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Calculate the magnitude of the vector. </a:t>
            </a:r>
            <a:endParaRPr lang="en-GB" sz="2600" dirty="0">
              <a:latin typeface="+mj-lt"/>
            </a:endParaRPr>
          </a:p>
        </p:txBody>
      </p:sp>
      <p:cxnSp>
        <p:nvCxnSpPr>
          <p:cNvPr id="17417" name="Straight Connector 6">
            <a:extLst>
              <a:ext uri="{FF2B5EF4-FFF2-40B4-BE49-F238E27FC236}">
                <a16:creationId xmlns:a16="http://schemas.microsoft.com/office/drawing/2014/main" id="{0B7C7A47-C95E-49C8-8F70-D844468AA9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83363" y="3200400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0BC0B11E-C185-46EC-BA8B-5B4C53806F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89050" y="4541838"/>
          <a:ext cx="187166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600" imgH="457200" progId="Equation.DSMT4">
                  <p:embed/>
                </p:oleObj>
              </mc:Choice>
              <mc:Fallback>
                <p:oleObj name="Equation" r:id="rId3" imgW="7236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4541838"/>
                        <a:ext cx="1871663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E8FEFB76-94A9-4855-9D03-1F363328B8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59488" y="2676525"/>
          <a:ext cx="19621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88840" imgH="291960" progId="Equation.DSMT4">
                  <p:embed/>
                </p:oleObj>
              </mc:Choice>
              <mc:Fallback>
                <p:oleObj name="Equation" r:id="rId5" imgW="888840" imgH="291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488" y="2676525"/>
                        <a:ext cx="1962150" cy="6445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0722F6D3-01C0-4B6C-9C00-2082760CBC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2638" y="3736975"/>
          <a:ext cx="23558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66680" imgH="291960" progId="Equation.DSMT4">
                  <p:embed/>
                </p:oleObj>
              </mc:Choice>
              <mc:Fallback>
                <p:oleObj name="Equation" r:id="rId7" imgW="1066680" imgH="291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2638" y="3736975"/>
                        <a:ext cx="2355850" cy="6445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FAA4D6EF-C8FE-4942-860F-AC71F9D793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3625" y="4799013"/>
          <a:ext cx="17938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12520" imgH="266400" progId="Equation.DSMT4">
                  <p:embed/>
                </p:oleObj>
              </mc:Choice>
              <mc:Fallback>
                <p:oleObj name="Equation" r:id="rId9" imgW="812520" imgH="26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4799013"/>
                        <a:ext cx="1793875" cy="587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5FF5F4E3-988F-4D5A-9432-0CAA8DCB3B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78600" y="5802313"/>
          <a:ext cx="9239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19040" imgH="253800" progId="Equation.DSMT4">
                  <p:embed/>
                </p:oleObj>
              </mc:Choice>
              <mc:Fallback>
                <p:oleObj name="Equation" r:id="rId11" imgW="41904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600" y="5802313"/>
                        <a:ext cx="923925" cy="5603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4">
            <a:extLst>
              <a:ext uri="{FF2B5EF4-FFF2-40B4-BE49-F238E27FC236}">
                <a16:creationId xmlns:a16="http://schemas.microsoft.com/office/drawing/2014/main" id="{7295AC06-ABE4-4FA7-B16F-21F97760A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Magnitude of </a:t>
            </a:r>
            <a:r>
              <a:rPr lang="en-GB" sz="3200">
                <a:solidFill>
                  <a:srgbClr val="FFFF00"/>
                </a:solidFill>
                <a:latin typeface="+mj-lt"/>
              </a:rPr>
              <a:t>a Vector</a:t>
            </a:r>
            <a:endParaRPr lang="en-GB" sz="32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78199AEF-9568-441F-A540-9265ABACE370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0" y="6248400"/>
            <a:ext cx="1905000" cy="457200"/>
          </a:xfrm>
        </p:spPr>
        <p:txBody>
          <a:bodyPr/>
          <a:lstStyle/>
          <a:p>
            <a:pPr>
              <a:defRPr/>
            </a:pPr>
            <a:fld id="{4C8EB024-EE3B-43BB-944B-7238918CFDD8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98C3644D-1209-4729-A4D1-8C3C8FBA3B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484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GB"/>
              <a:t>Created by Mr. Lafferty@mathsrevision.com</a:t>
            </a: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CC0ABBC3-03D1-40C6-A5C4-ED2B40D29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57349" name="Text Box 3">
            <a:extLst>
              <a:ext uri="{FF2B5EF4-FFF2-40B4-BE49-F238E27FC236}">
                <a16:creationId xmlns:a16="http://schemas.microsoft.com/office/drawing/2014/main" id="{F6B308B0-4711-43A9-A757-4189F29F2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2220913"/>
            <a:ext cx="5195888" cy="2554287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4000" dirty="0">
                <a:latin typeface="+mj-lt"/>
                <a:cs typeface="Arial" charset="0"/>
              </a:rPr>
              <a:t>Now try N5 TJ </a:t>
            </a:r>
          </a:p>
          <a:p>
            <a:pPr>
              <a:defRPr/>
            </a:pPr>
            <a:r>
              <a:rPr lang="en-GB" sz="4000" dirty="0">
                <a:latin typeface="+mj-lt"/>
                <a:cs typeface="Arial" charset="0"/>
              </a:rPr>
              <a:t>Ex 15.4</a:t>
            </a:r>
          </a:p>
          <a:p>
            <a:pPr>
              <a:defRPr/>
            </a:pPr>
            <a:r>
              <a:rPr lang="en-GB" sz="4000" dirty="0">
                <a:latin typeface="+mj-lt"/>
                <a:cs typeface="Arial" charset="0"/>
              </a:rPr>
              <a:t>Ch15 (page 147)</a:t>
            </a:r>
          </a:p>
        </p:txBody>
      </p:sp>
      <p:pic>
        <p:nvPicPr>
          <p:cNvPr id="43014" name="Picture 4" descr="ag00463_">
            <a:extLst>
              <a:ext uri="{FF2B5EF4-FFF2-40B4-BE49-F238E27FC236}">
                <a16:creationId xmlns:a16="http://schemas.microsoft.com/office/drawing/2014/main" id="{288B57C4-5F47-4666-8696-1F2B0B4A11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136900"/>
            <a:ext cx="301625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Text Box 7">
            <a:extLst>
              <a:ext uri="{FF2B5EF4-FFF2-40B4-BE49-F238E27FC236}">
                <a16:creationId xmlns:a16="http://schemas.microsoft.com/office/drawing/2014/main" id="{B0977FD6-1C9A-423B-BA08-87D72E4E4A4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>
                <a:solidFill>
                  <a:srgbClr val="FFFF00"/>
                </a:solidFill>
                <a:latin typeface="+mj-lt"/>
                <a:cs typeface="Arial" charset="0"/>
              </a:rPr>
              <a:t>www.mathsrevision.com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331C9CB-965F-4EBF-84CD-2BFA359FCBF6}"/>
              </a:ext>
            </a:extLst>
          </p:cNvPr>
          <p:cNvSpPr txBox="1">
            <a:spLocks/>
          </p:cNvSpPr>
          <p:nvPr/>
        </p:nvSpPr>
        <p:spPr bwMode="auto">
          <a:xfrm>
            <a:off x="1847850" y="628650"/>
            <a:ext cx="54864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GB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Position Vectors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472A8B06-FF80-4B3B-A834-262F1DA503AB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0" y="6248400"/>
            <a:ext cx="1905000" cy="457200"/>
          </a:xfrm>
        </p:spPr>
        <p:txBody>
          <a:bodyPr/>
          <a:lstStyle/>
          <a:p>
            <a:pPr>
              <a:defRPr/>
            </a:pPr>
            <a:fld id="{4C8EB024-EE3B-43BB-944B-7238918CFDD8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60D7E2C3-0C75-4607-AC84-BBF028B4C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484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GB"/>
              <a:t>Created by Mr. Lafferty@mathsrevision.com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91AD034-7C3C-4C73-98F9-FF39A5DB5EA3}"/>
              </a:ext>
            </a:extLst>
          </p:cNvPr>
          <p:cNvSpPr txBox="1">
            <a:spLocks/>
          </p:cNvSpPr>
          <p:nvPr/>
        </p:nvSpPr>
        <p:spPr bwMode="auto">
          <a:xfrm>
            <a:off x="1847850" y="628650"/>
            <a:ext cx="54864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GB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Vector Journeys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736A9B-7FA7-4306-93FD-9AB79B936F2B}"/>
              </a:ext>
            </a:extLst>
          </p:cNvPr>
          <p:cNvSpPr txBox="1"/>
          <p:nvPr/>
        </p:nvSpPr>
        <p:spPr>
          <a:xfrm>
            <a:off x="925513" y="1816100"/>
            <a:ext cx="8218487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As far as the vector is concerned, only the </a:t>
            </a:r>
          </a:p>
          <a:p>
            <a:pPr>
              <a:defRPr/>
            </a:pPr>
            <a:r>
              <a:rPr lang="en-GB" dirty="0">
                <a:latin typeface="+mj-lt"/>
              </a:rPr>
              <a:t>FINISHING POINT</a:t>
            </a:r>
          </a:p>
          <a:p>
            <a:pPr>
              <a:defRPr/>
            </a:pPr>
            <a:r>
              <a:rPr lang="en-GB" dirty="0">
                <a:latin typeface="+mj-lt"/>
              </a:rPr>
              <a:t>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in relation to the </a:t>
            </a:r>
          </a:p>
          <a:p>
            <a:pPr>
              <a:defRPr/>
            </a:pPr>
            <a:r>
              <a:rPr lang="en-GB" dirty="0">
                <a:latin typeface="+mj-lt"/>
              </a:rPr>
              <a:t>STARTING POINT </a:t>
            </a:r>
          </a:p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is important.</a:t>
            </a:r>
          </a:p>
          <a:p>
            <a:pPr>
              <a:defRPr/>
            </a:pPr>
            <a:endParaRPr lang="en-GB" dirty="0">
              <a:solidFill>
                <a:srgbClr val="FFFF00"/>
              </a:solidFill>
              <a:latin typeface="+mj-lt"/>
            </a:endParaRPr>
          </a:p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 route you take is </a:t>
            </a:r>
            <a:r>
              <a:rPr lang="en-GB" dirty="0">
                <a:latin typeface="+mj-lt"/>
              </a:rPr>
              <a:t>IRRELEVANT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6CAA895E-EEC6-4E46-8257-CD4D12919BA8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0" y="6248400"/>
            <a:ext cx="1905000" cy="457200"/>
          </a:xfrm>
        </p:spPr>
        <p:txBody>
          <a:bodyPr/>
          <a:lstStyle/>
          <a:p>
            <a:pPr>
              <a:defRPr/>
            </a:pPr>
            <a:fld id="{4C8EB024-EE3B-43BB-944B-7238918CFDD8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AD55D99E-A063-492B-AD7D-FE4B66775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4513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GB" dirty="0"/>
              <a:t>Created by Mr. Lafferty@mathsrevision.com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8D0D26-4144-4D70-A2E8-B5080C2B55A9}"/>
              </a:ext>
            </a:extLst>
          </p:cNvPr>
          <p:cNvSpPr txBox="1">
            <a:spLocks/>
          </p:cNvSpPr>
          <p:nvPr/>
        </p:nvSpPr>
        <p:spPr bwMode="auto">
          <a:xfrm>
            <a:off x="1847850" y="628650"/>
            <a:ext cx="54864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GB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Vector Journeys</a:t>
            </a:r>
          </a:p>
        </p:txBody>
      </p:sp>
      <p:sp>
        <p:nvSpPr>
          <p:cNvPr id="18439" name="Flowchart: Manual Operation 5">
            <a:extLst>
              <a:ext uri="{FF2B5EF4-FFF2-40B4-BE49-F238E27FC236}">
                <a16:creationId xmlns:a16="http://schemas.microsoft.com/office/drawing/2014/main" id="{DF672503-6F21-468E-B462-914EAAAC9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0" y="1985963"/>
            <a:ext cx="4632325" cy="1828800"/>
          </a:xfrm>
          <a:prstGeom prst="flowChartManualOperation">
            <a:avLst/>
          </a:prstGeom>
          <a:solidFill>
            <a:schemeClr val="tx1"/>
          </a:solidFill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BAAEDEA-68A6-4C07-8F24-450602A1421B}"/>
              </a:ext>
            </a:extLst>
          </p:cNvPr>
          <p:cNvSpPr/>
          <p:nvPr/>
        </p:nvSpPr>
        <p:spPr bwMode="auto">
          <a:xfrm rot="5400000">
            <a:off x="4491832" y="3661569"/>
            <a:ext cx="300037" cy="307975"/>
          </a:xfrm>
          <a:prstGeom prst="triangle">
            <a:avLst/>
          </a:prstGeom>
          <a:solidFill>
            <a:srgbClr val="FF0000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80F8031-41D8-4F16-B74E-B9908380A8F8}"/>
              </a:ext>
            </a:extLst>
          </p:cNvPr>
          <p:cNvSpPr/>
          <p:nvPr/>
        </p:nvSpPr>
        <p:spPr bwMode="auto">
          <a:xfrm rot="1177475">
            <a:off x="6569075" y="2454275"/>
            <a:ext cx="300038" cy="307975"/>
          </a:xfrm>
          <a:prstGeom prst="triangle">
            <a:avLst/>
          </a:prstGeom>
          <a:solidFill>
            <a:srgbClr val="FF0000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7B27A5-747B-4AE6-9AF5-5D5DB062A78B}"/>
              </a:ext>
            </a:extLst>
          </p:cNvPr>
          <p:cNvSpPr txBox="1"/>
          <p:nvPr/>
        </p:nvSpPr>
        <p:spPr>
          <a:xfrm>
            <a:off x="2947988" y="3825875"/>
            <a:ext cx="5572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A0CE1E-40CA-4C30-B164-6AF211EEF2D0}"/>
              </a:ext>
            </a:extLst>
          </p:cNvPr>
          <p:cNvSpPr txBox="1"/>
          <p:nvPr/>
        </p:nvSpPr>
        <p:spPr>
          <a:xfrm>
            <a:off x="6024563" y="3797300"/>
            <a:ext cx="4429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3D256B-2CF3-4432-830A-A92909A0D065}"/>
              </a:ext>
            </a:extLst>
          </p:cNvPr>
          <p:cNvSpPr txBox="1"/>
          <p:nvPr/>
        </p:nvSpPr>
        <p:spPr>
          <a:xfrm>
            <a:off x="4424363" y="4014788"/>
            <a:ext cx="369887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solidFill>
                  <a:srgbClr val="FFFF00"/>
                </a:solidFill>
                <a:latin typeface="+mj-lt"/>
              </a:rPr>
              <a:t>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C57E66-9C8C-43E9-8DF8-0214B8A82437}"/>
              </a:ext>
            </a:extLst>
          </p:cNvPr>
          <p:cNvSpPr txBox="1"/>
          <p:nvPr/>
        </p:nvSpPr>
        <p:spPr>
          <a:xfrm>
            <a:off x="6813550" y="2771775"/>
            <a:ext cx="36036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solidFill>
                  <a:srgbClr val="FFFF00"/>
                </a:solidFill>
                <a:latin typeface="+mj-lt"/>
              </a:rPr>
              <a:t>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42B705-83F3-4318-8EB7-4A3AB84718F2}"/>
              </a:ext>
            </a:extLst>
          </p:cNvPr>
          <p:cNvSpPr txBox="1"/>
          <p:nvPr/>
        </p:nvSpPr>
        <p:spPr>
          <a:xfrm>
            <a:off x="7054850" y="1676400"/>
            <a:ext cx="412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AD1158-65E7-4D2F-9D5D-8A44712EA149}"/>
              </a:ext>
            </a:extLst>
          </p:cNvPr>
          <p:cNvSpPr txBox="1"/>
          <p:nvPr/>
        </p:nvSpPr>
        <p:spPr>
          <a:xfrm>
            <a:off x="2009775" y="1576388"/>
            <a:ext cx="43338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Z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CCC8C88-1A9E-4C54-B220-C4B1CB1F86E8}"/>
              </a:ext>
            </a:extLst>
          </p:cNvPr>
          <p:cNvSpPr/>
          <p:nvPr/>
        </p:nvSpPr>
        <p:spPr bwMode="auto">
          <a:xfrm>
            <a:off x="6413500" y="2900363"/>
            <a:ext cx="215900" cy="192087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367A63-368E-4A5E-877E-E6F6FDAE070B}"/>
              </a:ext>
            </a:extLst>
          </p:cNvPr>
          <p:cNvSpPr txBox="1"/>
          <p:nvPr/>
        </p:nvSpPr>
        <p:spPr>
          <a:xfrm>
            <a:off x="5838825" y="2651125"/>
            <a:ext cx="503238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6356EF-DA83-4245-A235-B965EEC63FD8}"/>
              </a:ext>
            </a:extLst>
          </p:cNvPr>
          <p:cNvSpPr txBox="1"/>
          <p:nvPr/>
        </p:nvSpPr>
        <p:spPr>
          <a:xfrm>
            <a:off x="1166813" y="4787900"/>
            <a:ext cx="17668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Given that </a:t>
            </a:r>
          </a:p>
        </p:txBody>
      </p:sp>
      <p:graphicFrame>
        <p:nvGraphicFramePr>
          <p:cNvPr id="22" name="Object 2">
            <a:extLst>
              <a:ext uri="{FF2B5EF4-FFF2-40B4-BE49-F238E27FC236}">
                <a16:creationId xmlns:a16="http://schemas.microsoft.com/office/drawing/2014/main" id="{CE11E9D8-CF89-4EC0-836D-4321F7CEF2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2100" y="4754563"/>
          <a:ext cx="20034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520" imgH="228600" progId="Equation.3">
                  <p:embed/>
                </p:oleObj>
              </mc:Choice>
              <mc:Fallback>
                <p:oleObj name="Equation" r:id="rId2" imgW="102852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4754563"/>
                        <a:ext cx="2003425" cy="4953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EC52EEA5-672D-494F-AF0E-577E45DA7839}"/>
              </a:ext>
            </a:extLst>
          </p:cNvPr>
          <p:cNvSpPr txBox="1"/>
          <p:nvPr/>
        </p:nvSpPr>
        <p:spPr>
          <a:xfrm>
            <a:off x="4918075" y="4786313"/>
            <a:ext cx="8636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find </a:t>
            </a:r>
          </a:p>
        </p:txBody>
      </p:sp>
      <p:graphicFrame>
        <p:nvGraphicFramePr>
          <p:cNvPr id="155651" name="Object 3">
            <a:extLst>
              <a:ext uri="{FF2B5EF4-FFF2-40B4-BE49-F238E27FC236}">
                <a16:creationId xmlns:a16="http://schemas.microsoft.com/office/drawing/2014/main" id="{ABFDFB90-6BF9-4664-963D-3E77E53B68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94388" y="4725988"/>
          <a:ext cx="301783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241200" progId="Equation.3">
                  <p:embed/>
                </p:oleObj>
              </mc:Choice>
              <mc:Fallback>
                <p:oleObj name="Equation" r:id="rId4" imgW="154908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4388" y="4725988"/>
                        <a:ext cx="3017837" cy="5222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>
            <a:extLst>
              <a:ext uri="{FF2B5EF4-FFF2-40B4-BE49-F238E27FC236}">
                <a16:creationId xmlns:a16="http://schemas.microsoft.com/office/drawing/2014/main" id="{7C7B932A-C0A9-4732-8B23-88C17A612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Vectors &amp; Scalars</a:t>
            </a:r>
          </a:p>
        </p:txBody>
      </p:sp>
      <p:sp>
        <p:nvSpPr>
          <p:cNvPr id="1028" name="Text Box 5">
            <a:extLst>
              <a:ext uri="{FF2B5EF4-FFF2-40B4-BE49-F238E27FC236}">
                <a16:creationId xmlns:a16="http://schemas.microsoft.com/office/drawing/2014/main" id="{4C45BA2C-C0D1-498C-B2DC-ACAE68396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613" y="2046288"/>
            <a:ext cx="64944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A scalar is a quantity that has </a:t>
            </a:r>
          </a:p>
          <a:p>
            <a:pPr>
              <a:defRPr/>
            </a:pPr>
            <a:r>
              <a:rPr lang="en-GB" sz="3200" dirty="0">
                <a:latin typeface="+mj-lt"/>
              </a:rPr>
              <a:t> magnitude </a:t>
            </a:r>
            <a:r>
              <a:rPr lang="en-GB" sz="3200" b="1" u="sng" dirty="0">
                <a:latin typeface="+mj-lt"/>
              </a:rPr>
              <a:t>ONLY</a:t>
            </a:r>
            <a:r>
              <a:rPr lang="en-GB" sz="3200" dirty="0">
                <a:latin typeface="+mj-lt"/>
              </a:rPr>
              <a:t>.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D3DB3B38-504D-4499-9BFC-5E308A394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5" y="3754438"/>
            <a:ext cx="649446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Examples :	Time</a:t>
            </a:r>
          </a:p>
          <a:p>
            <a:pPr algn="l"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			Speed</a:t>
            </a:r>
          </a:p>
          <a:p>
            <a:pPr algn="l"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			Mass</a:t>
            </a:r>
            <a:endParaRPr lang="en-GB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3CC9C720-543A-4153-970F-0D162C4B0151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0" y="6248400"/>
            <a:ext cx="1905000" cy="457200"/>
          </a:xfrm>
        </p:spPr>
        <p:txBody>
          <a:bodyPr/>
          <a:lstStyle/>
          <a:p>
            <a:pPr>
              <a:defRPr/>
            </a:pPr>
            <a:fld id="{4C8EB024-EE3B-43BB-944B-7238918CFDD8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1C076BF2-1239-409D-BBB1-D7AF93F1F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4513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GB" dirty="0"/>
              <a:t>Created by Mr. Lafferty@mathsrevision.com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97796BB-0482-4872-AAE3-3623752756C7}"/>
              </a:ext>
            </a:extLst>
          </p:cNvPr>
          <p:cNvSpPr txBox="1">
            <a:spLocks/>
          </p:cNvSpPr>
          <p:nvPr/>
        </p:nvSpPr>
        <p:spPr bwMode="auto">
          <a:xfrm>
            <a:off x="1847850" y="628650"/>
            <a:ext cx="54864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GB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Vector Journeys</a:t>
            </a:r>
          </a:p>
        </p:txBody>
      </p:sp>
      <p:sp>
        <p:nvSpPr>
          <p:cNvPr id="19465" name="Flowchart: Manual Operation 5">
            <a:extLst>
              <a:ext uri="{FF2B5EF4-FFF2-40B4-BE49-F238E27FC236}">
                <a16:creationId xmlns:a16="http://schemas.microsoft.com/office/drawing/2014/main" id="{2599B86A-C4AE-42D4-BD91-258D4631D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0" y="1985963"/>
            <a:ext cx="4632325" cy="1828800"/>
          </a:xfrm>
          <a:prstGeom prst="flowChartManualOperation">
            <a:avLst/>
          </a:prstGeom>
          <a:solidFill>
            <a:schemeClr val="tx1"/>
          </a:solidFill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5E08AA9F-7D58-4748-ABFB-8FDBEC56A2F7}"/>
              </a:ext>
            </a:extLst>
          </p:cNvPr>
          <p:cNvSpPr/>
          <p:nvPr/>
        </p:nvSpPr>
        <p:spPr bwMode="auto">
          <a:xfrm rot="5400000">
            <a:off x="4491832" y="3661569"/>
            <a:ext cx="300037" cy="307975"/>
          </a:xfrm>
          <a:prstGeom prst="triangle">
            <a:avLst/>
          </a:prstGeom>
          <a:solidFill>
            <a:srgbClr val="FF0000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FDF52BD-8D64-427F-8895-0F619C244D06}"/>
              </a:ext>
            </a:extLst>
          </p:cNvPr>
          <p:cNvSpPr/>
          <p:nvPr/>
        </p:nvSpPr>
        <p:spPr bwMode="auto">
          <a:xfrm rot="1177475">
            <a:off x="6569075" y="2454275"/>
            <a:ext cx="300038" cy="307975"/>
          </a:xfrm>
          <a:prstGeom prst="triangle">
            <a:avLst/>
          </a:prstGeom>
          <a:solidFill>
            <a:srgbClr val="FF0000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F0BA68-5199-4EB5-B4C9-2C1CBD229DDE}"/>
              </a:ext>
            </a:extLst>
          </p:cNvPr>
          <p:cNvSpPr txBox="1"/>
          <p:nvPr/>
        </p:nvSpPr>
        <p:spPr>
          <a:xfrm>
            <a:off x="2947988" y="3825875"/>
            <a:ext cx="5572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3D59AF-505F-4F7D-BC6B-3AB78869EDE6}"/>
              </a:ext>
            </a:extLst>
          </p:cNvPr>
          <p:cNvSpPr txBox="1"/>
          <p:nvPr/>
        </p:nvSpPr>
        <p:spPr>
          <a:xfrm>
            <a:off x="6024563" y="3797300"/>
            <a:ext cx="4429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90944C-58D8-4774-BEC8-163D63ED8DE0}"/>
              </a:ext>
            </a:extLst>
          </p:cNvPr>
          <p:cNvSpPr txBox="1"/>
          <p:nvPr/>
        </p:nvSpPr>
        <p:spPr>
          <a:xfrm>
            <a:off x="4424363" y="4014788"/>
            <a:ext cx="369887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solidFill>
                  <a:srgbClr val="FFFF00"/>
                </a:solidFill>
                <a:latin typeface="+mj-lt"/>
              </a:rPr>
              <a:t>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888B48-2D03-4305-BD25-A42E719FFA70}"/>
              </a:ext>
            </a:extLst>
          </p:cNvPr>
          <p:cNvSpPr txBox="1"/>
          <p:nvPr/>
        </p:nvSpPr>
        <p:spPr>
          <a:xfrm>
            <a:off x="6813550" y="2771775"/>
            <a:ext cx="36036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solidFill>
                  <a:srgbClr val="FFFF00"/>
                </a:solidFill>
                <a:latin typeface="+mj-lt"/>
              </a:rPr>
              <a:t>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89B84C-1EA6-4BC9-8558-8631BB22417A}"/>
              </a:ext>
            </a:extLst>
          </p:cNvPr>
          <p:cNvSpPr txBox="1"/>
          <p:nvPr/>
        </p:nvSpPr>
        <p:spPr>
          <a:xfrm>
            <a:off x="7054850" y="1676400"/>
            <a:ext cx="412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638514-00C9-41C5-BB02-796B6E70353A}"/>
              </a:ext>
            </a:extLst>
          </p:cNvPr>
          <p:cNvSpPr txBox="1"/>
          <p:nvPr/>
        </p:nvSpPr>
        <p:spPr>
          <a:xfrm>
            <a:off x="2009775" y="1576388"/>
            <a:ext cx="43338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Z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D7455F-97B4-401C-8B2B-EAB38466F098}"/>
              </a:ext>
            </a:extLst>
          </p:cNvPr>
          <p:cNvSpPr/>
          <p:nvPr/>
        </p:nvSpPr>
        <p:spPr bwMode="auto">
          <a:xfrm>
            <a:off x="6413500" y="2900363"/>
            <a:ext cx="215900" cy="192087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8DD8AB-D479-4945-93D6-AD809E2F8F29}"/>
              </a:ext>
            </a:extLst>
          </p:cNvPr>
          <p:cNvSpPr txBox="1"/>
          <p:nvPr/>
        </p:nvSpPr>
        <p:spPr>
          <a:xfrm>
            <a:off x="5838825" y="2651125"/>
            <a:ext cx="503238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M</a:t>
            </a:r>
          </a:p>
        </p:txBody>
      </p:sp>
      <p:graphicFrame>
        <p:nvGraphicFramePr>
          <p:cNvPr id="155651" name="Object 3">
            <a:extLst>
              <a:ext uri="{FF2B5EF4-FFF2-40B4-BE49-F238E27FC236}">
                <a16:creationId xmlns:a16="http://schemas.microsoft.com/office/drawing/2014/main" id="{C246754E-19BF-4336-A305-A9CCAB02AD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59500" y="5372100"/>
          <a:ext cx="197961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5920" imgH="393480" progId="Equation.3">
                  <p:embed/>
                </p:oleObj>
              </mc:Choice>
              <mc:Fallback>
                <p:oleObj name="Equation" r:id="rId2" imgW="101592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5372100"/>
                        <a:ext cx="1979613" cy="8509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643D7692-6B30-4FA6-B604-BEFC7C15AB1C}"/>
              </a:ext>
            </a:extLst>
          </p:cNvPr>
          <p:cNvSpPr txBox="1"/>
          <p:nvPr/>
        </p:nvSpPr>
        <p:spPr>
          <a:xfrm>
            <a:off x="4359275" y="1303338"/>
            <a:ext cx="5905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u</a:t>
            </a: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77E754AD-3107-4209-8514-9B0DF1207DA3}"/>
              </a:ext>
            </a:extLst>
          </p:cNvPr>
          <p:cNvSpPr/>
          <p:nvPr/>
        </p:nvSpPr>
        <p:spPr bwMode="auto">
          <a:xfrm rot="5400000">
            <a:off x="4583113" y="1828800"/>
            <a:ext cx="301625" cy="307975"/>
          </a:xfrm>
          <a:prstGeom prst="triangle">
            <a:avLst/>
          </a:prstGeom>
          <a:solidFill>
            <a:srgbClr val="FF0000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graphicFrame>
        <p:nvGraphicFramePr>
          <p:cNvPr id="156676" name="Object 4">
            <a:extLst>
              <a:ext uri="{FF2B5EF4-FFF2-40B4-BE49-F238E27FC236}">
                <a16:creationId xmlns:a16="http://schemas.microsoft.com/office/drawing/2014/main" id="{5119C2CA-ADCB-4789-B9A9-9E42BE2ADA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53150" y="4319588"/>
          <a:ext cx="2424113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4520" imgH="393480" progId="Equation.3">
                  <p:embed/>
                </p:oleObj>
              </mc:Choice>
              <mc:Fallback>
                <p:oleObj name="Equation" r:id="rId4" imgW="124452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3150" y="4319588"/>
                        <a:ext cx="2424113" cy="8524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7" name="Object 5">
            <a:extLst>
              <a:ext uri="{FF2B5EF4-FFF2-40B4-BE49-F238E27FC236}">
                <a16:creationId xmlns:a16="http://schemas.microsoft.com/office/drawing/2014/main" id="{A96815A0-5C20-49A6-8E46-5961AEA93E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3450" y="5372100"/>
          <a:ext cx="21272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880" imgH="253800" progId="Equation.3">
                  <p:embed/>
                </p:oleObj>
              </mc:Choice>
              <mc:Fallback>
                <p:oleObj name="Equation" r:id="rId6" imgW="109188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5372100"/>
                        <a:ext cx="2127250" cy="5492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8" name="Object 6">
            <a:extLst>
              <a:ext uri="{FF2B5EF4-FFF2-40B4-BE49-F238E27FC236}">
                <a16:creationId xmlns:a16="http://schemas.microsoft.com/office/drawing/2014/main" id="{AB02E008-3085-44C9-A40D-7E2B4A2FD4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3450" y="4319588"/>
          <a:ext cx="15605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99920" imgH="253800" progId="Equation.3">
                  <p:embed/>
                </p:oleObj>
              </mc:Choice>
              <mc:Fallback>
                <p:oleObj name="Equation" r:id="rId8" imgW="799920" imgH="253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4319588"/>
                        <a:ext cx="1560513" cy="5492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178FA5DB-A747-42A2-BCB1-22400A8BC294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0" y="6248400"/>
            <a:ext cx="1905000" cy="457200"/>
          </a:xfrm>
        </p:spPr>
        <p:txBody>
          <a:bodyPr/>
          <a:lstStyle/>
          <a:p>
            <a:pPr>
              <a:defRPr/>
            </a:pPr>
            <a:fld id="{4C8EB024-EE3B-43BB-944B-7238918CFDD8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2573382E-7952-4CFC-9400-CEC6218441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484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GB"/>
              <a:t>Created by Mr. Lafferty@mathsrevision.com</a:t>
            </a: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76661566-F157-4551-876E-7A4A0A153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57349" name="Text Box 3">
            <a:extLst>
              <a:ext uri="{FF2B5EF4-FFF2-40B4-BE49-F238E27FC236}">
                <a16:creationId xmlns:a16="http://schemas.microsoft.com/office/drawing/2014/main" id="{D80E25A6-1BD9-436B-9989-6D120C595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2220913"/>
            <a:ext cx="5195888" cy="2554287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4000" dirty="0">
                <a:latin typeface="+mj-lt"/>
                <a:cs typeface="Arial" charset="0"/>
              </a:rPr>
              <a:t>Now try N5 TJ </a:t>
            </a:r>
          </a:p>
          <a:p>
            <a:pPr>
              <a:defRPr/>
            </a:pPr>
            <a:r>
              <a:rPr lang="en-GB" sz="4000" dirty="0">
                <a:latin typeface="+mj-lt"/>
                <a:cs typeface="Arial" charset="0"/>
              </a:rPr>
              <a:t>Ex 15.5</a:t>
            </a:r>
          </a:p>
          <a:p>
            <a:pPr>
              <a:defRPr/>
            </a:pPr>
            <a:r>
              <a:rPr lang="en-GB" sz="4000" dirty="0">
                <a:latin typeface="+mj-lt"/>
                <a:cs typeface="Arial" charset="0"/>
              </a:rPr>
              <a:t>Ch15 (page 149)</a:t>
            </a:r>
          </a:p>
        </p:txBody>
      </p:sp>
      <p:pic>
        <p:nvPicPr>
          <p:cNvPr id="45062" name="Picture 4" descr="ag00463_">
            <a:extLst>
              <a:ext uri="{FF2B5EF4-FFF2-40B4-BE49-F238E27FC236}">
                <a16:creationId xmlns:a16="http://schemas.microsoft.com/office/drawing/2014/main" id="{81738934-58A8-4518-ABB7-AA8423FCC1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136900"/>
            <a:ext cx="301625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Text Box 7">
            <a:extLst>
              <a:ext uri="{FF2B5EF4-FFF2-40B4-BE49-F238E27FC236}">
                <a16:creationId xmlns:a16="http://schemas.microsoft.com/office/drawing/2014/main" id="{937C0713-9DB3-4A8E-A601-8DEBEEEF460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>
                <a:solidFill>
                  <a:srgbClr val="FFFF00"/>
                </a:solidFill>
                <a:latin typeface="+mj-lt"/>
                <a:cs typeface="Arial" charset="0"/>
              </a:rPr>
              <a:t>www.mathsrevision.com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959D586-ACE6-4A36-834F-3025D8BC3358}"/>
              </a:ext>
            </a:extLst>
          </p:cNvPr>
          <p:cNvSpPr txBox="1">
            <a:spLocks/>
          </p:cNvSpPr>
          <p:nvPr/>
        </p:nvSpPr>
        <p:spPr bwMode="auto">
          <a:xfrm>
            <a:off x="1847850" y="628650"/>
            <a:ext cx="54864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GB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Vector Journeys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">
            <a:extLst>
              <a:ext uri="{FF2B5EF4-FFF2-40B4-BE49-F238E27FC236}">
                <a16:creationId xmlns:a16="http://schemas.microsoft.com/office/drawing/2014/main" id="{CC050880-55F3-4662-85B9-5929BD02012A}"/>
              </a:ext>
            </a:extLst>
          </p:cNvPr>
          <p:cNvGrpSpPr>
            <a:grpSpLocks/>
          </p:cNvGrpSpPr>
          <p:nvPr/>
        </p:nvGrpSpPr>
        <p:grpSpPr bwMode="auto">
          <a:xfrm>
            <a:off x="2490788" y="4956175"/>
            <a:ext cx="4633912" cy="1536700"/>
            <a:chOff x="2490932" y="4955619"/>
            <a:chExt cx="4633731" cy="1536621"/>
          </a:xfrm>
        </p:grpSpPr>
        <p:sp>
          <p:nvSpPr>
            <p:cNvPr id="46095" name="Parallelogram 93">
              <a:extLst>
                <a:ext uri="{FF2B5EF4-FFF2-40B4-BE49-F238E27FC236}">
                  <a16:creationId xmlns:a16="http://schemas.microsoft.com/office/drawing/2014/main" id="{A24D7618-9348-497B-A0D8-E42F0BAAA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5343" y="5332094"/>
              <a:ext cx="2179320" cy="579120"/>
            </a:xfrm>
            <a:prstGeom prst="parallelogram">
              <a:avLst>
                <a:gd name="adj" fmla="val 133888"/>
              </a:avLst>
            </a:prstGeom>
            <a:solidFill>
              <a:srgbClr val="4D4D4D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46096" name="Straight Connector 94">
              <a:extLst>
                <a:ext uri="{FF2B5EF4-FFF2-40B4-BE49-F238E27FC236}">
                  <a16:creationId xmlns:a16="http://schemas.microsoft.com/office/drawing/2014/main" id="{D2F172ED-A63B-4C6E-A426-55841D81CA76}"/>
                </a:ext>
              </a:extLst>
            </p:cNvPr>
            <p:cNvCxnSpPr>
              <a:cxnSpLocks noChangeShapeType="1"/>
              <a:endCxn id="46095" idx="0"/>
            </p:cNvCxnSpPr>
            <p:nvPr/>
          </p:nvCxnSpPr>
          <p:spPr bwMode="auto">
            <a:xfrm flipV="1">
              <a:off x="5295863" y="5332094"/>
              <a:ext cx="739140" cy="57912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97" name="Straight Connector 95">
              <a:extLst>
                <a:ext uri="{FF2B5EF4-FFF2-40B4-BE49-F238E27FC236}">
                  <a16:creationId xmlns:a16="http://schemas.microsoft.com/office/drawing/2014/main" id="{F792A8D2-F9B2-4090-A0F9-0581C619E625}"/>
                </a:ext>
              </a:extLst>
            </p:cNvPr>
            <p:cNvCxnSpPr>
              <a:cxnSpLocks noChangeShapeType="1"/>
              <a:endCxn id="46095" idx="1"/>
            </p:cNvCxnSpPr>
            <p:nvPr/>
          </p:nvCxnSpPr>
          <p:spPr bwMode="auto">
            <a:xfrm flipV="1">
              <a:off x="5661623" y="5332094"/>
              <a:ext cx="761072" cy="6096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98" name="Straight Connector 96">
              <a:extLst>
                <a:ext uri="{FF2B5EF4-FFF2-40B4-BE49-F238E27FC236}">
                  <a16:creationId xmlns:a16="http://schemas.microsoft.com/office/drawing/2014/main" id="{FFC8B0D1-3223-497D-A04D-9ACB1BD971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007380" y="5334000"/>
              <a:ext cx="745845" cy="60198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6099" name="Group 90">
              <a:extLst>
                <a:ext uri="{FF2B5EF4-FFF2-40B4-BE49-F238E27FC236}">
                  <a16:creationId xmlns:a16="http://schemas.microsoft.com/office/drawing/2014/main" id="{27F8F0E1-52A5-4E75-8B89-48BAB2A9FB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0932" y="4955619"/>
              <a:ext cx="4395643" cy="1536621"/>
              <a:chOff x="2490932" y="4955619"/>
              <a:chExt cx="4395643" cy="1536621"/>
            </a:xfrm>
          </p:grpSpPr>
          <p:grpSp>
            <p:nvGrpSpPr>
              <p:cNvPr id="46100" name="Group 88">
                <a:extLst>
                  <a:ext uri="{FF2B5EF4-FFF2-40B4-BE49-F238E27FC236}">
                    <a16:creationId xmlns:a16="http://schemas.microsoft.com/office/drawing/2014/main" id="{D37AEE82-FA19-4022-A965-192B0CC58F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0920" y="5323523"/>
                <a:ext cx="3335655" cy="589597"/>
                <a:chOff x="3550920" y="5323523"/>
                <a:chExt cx="3335655" cy="589597"/>
              </a:xfrm>
            </p:grpSpPr>
            <p:sp>
              <p:nvSpPr>
                <p:cNvPr id="46105" name="Parallelogram 67">
                  <a:extLst>
                    <a:ext uri="{FF2B5EF4-FFF2-40B4-BE49-F238E27FC236}">
                      <a16:creationId xmlns:a16="http://schemas.microsoft.com/office/drawing/2014/main" id="{9B119FBC-F6A4-4F63-A99B-6B29C599A8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0920" y="5334000"/>
                  <a:ext cx="2179320" cy="579120"/>
                </a:xfrm>
                <a:prstGeom prst="parallelogram">
                  <a:avLst>
                    <a:gd name="adj" fmla="val 133888"/>
                  </a:avLst>
                </a:prstGeom>
                <a:solidFill>
                  <a:srgbClr val="4D4D4D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46106" name="Straight Connector 71">
                  <a:extLst>
                    <a:ext uri="{FF2B5EF4-FFF2-40B4-BE49-F238E27FC236}">
                      <a16:creationId xmlns:a16="http://schemas.microsoft.com/office/drawing/2014/main" id="{443A6A78-476F-4569-9B49-C0B9B2AE04C7}"/>
                    </a:ext>
                  </a:extLst>
                </p:cNvPr>
                <p:cNvCxnSpPr>
                  <a:cxnSpLocks noChangeShapeType="1"/>
                  <a:endCxn id="46105" idx="0"/>
                </p:cNvCxnSpPr>
                <p:nvPr/>
              </p:nvCxnSpPr>
              <p:spPr bwMode="auto">
                <a:xfrm flipV="1">
                  <a:off x="3901440" y="5334000"/>
                  <a:ext cx="739140" cy="57912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107" name="Straight Connector 77">
                  <a:extLst>
                    <a:ext uri="{FF2B5EF4-FFF2-40B4-BE49-F238E27FC236}">
                      <a16:creationId xmlns:a16="http://schemas.microsoft.com/office/drawing/2014/main" id="{B5F4C250-1F6E-486D-B4DF-E312285D909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4251960" y="5334000"/>
                  <a:ext cx="739140" cy="57912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108" name="Straight Connector 78">
                  <a:extLst>
                    <a:ext uri="{FF2B5EF4-FFF2-40B4-BE49-F238E27FC236}">
                      <a16:creationId xmlns:a16="http://schemas.microsoft.com/office/drawing/2014/main" id="{0802320E-DCEE-45FA-A11D-C55131F2AC1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4597717" y="5323523"/>
                  <a:ext cx="739140" cy="57912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109" name="Straight Connector 79">
                  <a:extLst>
                    <a:ext uri="{FF2B5EF4-FFF2-40B4-BE49-F238E27FC236}">
                      <a16:creationId xmlns:a16="http://schemas.microsoft.com/office/drawing/2014/main" id="{3C1E9DC6-3EF5-44F9-9CE9-B3C42D4EF57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4110038" y="5500688"/>
                  <a:ext cx="2776537" cy="14287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110" name="Straight Connector 80">
                  <a:extLst>
                    <a:ext uri="{FF2B5EF4-FFF2-40B4-BE49-F238E27FC236}">
                      <a16:creationId xmlns:a16="http://schemas.microsoft.com/office/drawing/2014/main" id="{FE723FAD-62D0-45C5-B92A-FB06BC98B39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794760" y="5715000"/>
                  <a:ext cx="2806065" cy="9525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6101" name="Group 46">
                <a:extLst>
                  <a:ext uri="{FF2B5EF4-FFF2-40B4-BE49-F238E27FC236}">
                    <a16:creationId xmlns:a16="http://schemas.microsoft.com/office/drawing/2014/main" id="{C69BFE18-C405-4F8A-801D-F7029C023A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0932" y="4955619"/>
                <a:ext cx="4395643" cy="1536621"/>
                <a:chOff x="2490932" y="4955619"/>
                <a:chExt cx="4395643" cy="1536621"/>
              </a:xfrm>
            </p:grpSpPr>
            <p:cxnSp>
              <p:nvCxnSpPr>
                <p:cNvPr id="46102" name="Straight Arrow Connector 19">
                  <a:extLst>
                    <a:ext uri="{FF2B5EF4-FFF2-40B4-BE49-F238E27FC236}">
                      <a16:creationId xmlns:a16="http://schemas.microsoft.com/office/drawing/2014/main" id="{D37A0593-2979-48DC-86CC-E0AFCE041F1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490932" y="5927824"/>
                  <a:ext cx="4395643" cy="11014"/>
                </a:xfrm>
                <a:prstGeom prst="straightConnector1">
                  <a:avLst/>
                </a:prstGeom>
                <a:noFill/>
                <a:ln w="5715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103" name="Straight Arrow Connector 20">
                  <a:extLst>
                    <a:ext uri="{FF2B5EF4-FFF2-40B4-BE49-F238E27FC236}">
                      <a16:creationId xmlns:a16="http://schemas.microsoft.com/office/drawing/2014/main" id="{29268D56-9CA4-4EB4-B84E-0270D807808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758440" y="4955619"/>
                  <a:ext cx="2112054" cy="1536621"/>
                </a:xfrm>
                <a:prstGeom prst="straightConnector1">
                  <a:avLst/>
                </a:prstGeom>
                <a:noFill/>
                <a:ln w="5715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63E7EC7-E3CD-4E86-BBDA-A5E96241C601}"/>
                    </a:ext>
                  </a:extLst>
                </p:cNvPr>
                <p:cNvSpPr txBox="1"/>
                <p:nvPr/>
              </p:nvSpPr>
              <p:spPr>
                <a:xfrm>
                  <a:off x="3383072" y="5928707"/>
                  <a:ext cx="430195" cy="46193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GB" dirty="0">
                      <a:latin typeface="+mj-lt"/>
                    </a:rPr>
                    <a:t>O</a:t>
                  </a:r>
                </a:p>
              </p:txBody>
            </p:sp>
          </p:grpSp>
        </p:grpSp>
      </p:grpSp>
      <p:sp>
        <p:nvSpPr>
          <p:cNvPr id="1027" name="Text Box 4">
            <a:extLst>
              <a:ext uri="{FF2B5EF4-FFF2-40B4-BE49-F238E27FC236}">
                <a16:creationId xmlns:a16="http://schemas.microsoft.com/office/drawing/2014/main" id="{4C1F17C6-88B6-4425-B493-A45FFD68E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7310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3D Coordinates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E1ACF5-85C7-487A-9DDE-5644102D2F5A}"/>
              </a:ext>
            </a:extLst>
          </p:cNvPr>
          <p:cNvSpPr txBox="1"/>
          <p:nvPr/>
        </p:nvSpPr>
        <p:spPr>
          <a:xfrm>
            <a:off x="958850" y="1898650"/>
            <a:ext cx="81851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In the real world points in space can be located using a </a:t>
            </a:r>
            <a:r>
              <a:rPr lang="en-GB" dirty="0">
                <a:latin typeface="+mj-lt"/>
              </a:rPr>
              <a:t>3D coordinate system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8861DA-B210-4657-9E68-FE1C1DC07231}"/>
              </a:ext>
            </a:extLst>
          </p:cNvPr>
          <p:cNvSpPr txBox="1"/>
          <p:nvPr/>
        </p:nvSpPr>
        <p:spPr>
          <a:xfrm>
            <a:off x="6815138" y="5770563"/>
            <a:ext cx="395287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6455DE-0AE1-40EF-B33E-0328E5DD94EB}"/>
              </a:ext>
            </a:extLst>
          </p:cNvPr>
          <p:cNvSpPr txBox="1"/>
          <p:nvPr/>
        </p:nvSpPr>
        <p:spPr>
          <a:xfrm>
            <a:off x="4327525" y="4548188"/>
            <a:ext cx="371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99B67E-CFFB-4FAE-BF22-91FD977E2569}"/>
              </a:ext>
            </a:extLst>
          </p:cNvPr>
          <p:cNvSpPr txBox="1"/>
          <p:nvPr/>
        </p:nvSpPr>
        <p:spPr>
          <a:xfrm>
            <a:off x="3048000" y="4010025"/>
            <a:ext cx="37941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z</a:t>
            </a:r>
          </a:p>
        </p:txBody>
      </p:sp>
      <p:pic>
        <p:nvPicPr>
          <p:cNvPr id="34" name="Picture 33" descr="BA.bmp">
            <a:extLst>
              <a:ext uri="{FF2B5EF4-FFF2-40B4-BE49-F238E27FC236}">
                <a16:creationId xmlns:a16="http://schemas.microsoft.com/office/drawing/2014/main" id="{FF738040-4AB8-4EB0-91C1-BD2C7B5DA0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26149" b="30124"/>
          <a:stretch>
            <a:fillRect/>
          </a:stretch>
        </p:blipFill>
        <p:spPr>
          <a:xfrm>
            <a:off x="4404360" y="3902810"/>
            <a:ext cx="2500312" cy="7911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A00C6B9-70CA-4AD5-8004-05ECA6D1A40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67288" y="5291138"/>
            <a:ext cx="838200" cy="631825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351E01-236D-4DD1-AE84-C9033C626A7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364957" y="4922044"/>
            <a:ext cx="793750" cy="1587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4448A71-7499-4D99-91E5-ADC5847B4D8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433763" y="5929313"/>
            <a:ext cx="1585912" cy="3175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2F16841-F7AC-4B32-B2C3-0465FC3D4ED4}"/>
              </a:ext>
            </a:extLst>
          </p:cNvPr>
          <p:cNvSpPr txBox="1"/>
          <p:nvPr/>
        </p:nvSpPr>
        <p:spPr>
          <a:xfrm>
            <a:off x="958850" y="2782888"/>
            <a:ext cx="81851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For example, air traffic controllers find the location a plane by its </a:t>
            </a:r>
            <a:r>
              <a:rPr lang="en-GB" dirty="0">
                <a:latin typeface="+mj-lt"/>
              </a:rPr>
              <a:t>height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and </a:t>
            </a:r>
            <a:r>
              <a:rPr lang="en-GB" dirty="0">
                <a:latin typeface="+mj-lt"/>
              </a:rPr>
              <a:t>grid reference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FF360B6-6D3E-4C0E-8EC4-8F5AC7F449C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317750" y="5438776"/>
            <a:ext cx="2270125" cy="3175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BED21AF-403F-4802-86F3-9F541899E804}"/>
              </a:ext>
            </a:extLst>
          </p:cNvPr>
          <p:cNvSpPr txBox="1"/>
          <p:nvPr/>
        </p:nvSpPr>
        <p:spPr>
          <a:xfrm>
            <a:off x="5913438" y="4435475"/>
            <a:ext cx="1268412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(x, y, z)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44" grpId="0" build="p"/>
      <p:bldP spid="4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be 37">
            <a:extLst>
              <a:ext uri="{FF2B5EF4-FFF2-40B4-BE49-F238E27FC236}">
                <a16:creationId xmlns:a16="http://schemas.microsoft.com/office/drawing/2014/main" id="{A00D1CC4-D78E-45CD-8893-DF6397E7D73C}"/>
              </a:ext>
            </a:extLst>
          </p:cNvPr>
          <p:cNvSpPr/>
          <p:nvPr/>
        </p:nvSpPr>
        <p:spPr bwMode="auto">
          <a:xfrm>
            <a:off x="3459163" y="3657600"/>
            <a:ext cx="2759075" cy="1143000"/>
          </a:xfrm>
          <a:prstGeom prst="cube">
            <a:avLst/>
          </a:prstGeom>
          <a:solidFill>
            <a:schemeClr val="tx1">
              <a:lumMod val="95000"/>
              <a:alpha val="35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78F802D-8428-4433-90F2-5EF37D2021EF}"/>
              </a:ext>
            </a:extLst>
          </p:cNvPr>
          <p:cNvCxnSpPr/>
          <p:nvPr/>
        </p:nvCxnSpPr>
        <p:spPr bwMode="auto">
          <a:xfrm rot="10800000">
            <a:off x="4022725" y="4602163"/>
            <a:ext cx="3795713" cy="1433512"/>
          </a:xfrm>
          <a:prstGeom prst="straightConnector1">
            <a:avLst/>
          </a:prstGeom>
          <a:solidFill>
            <a:srgbClr val="4D4D4D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7108" name="Group 46">
            <a:extLst>
              <a:ext uri="{FF2B5EF4-FFF2-40B4-BE49-F238E27FC236}">
                <a16:creationId xmlns:a16="http://schemas.microsoft.com/office/drawing/2014/main" id="{0499A800-5AB6-4E85-86D8-8B1309FED5DC}"/>
              </a:ext>
            </a:extLst>
          </p:cNvPr>
          <p:cNvGrpSpPr>
            <a:grpSpLocks/>
          </p:cNvGrpSpPr>
          <p:nvPr/>
        </p:nvGrpSpPr>
        <p:grpSpPr bwMode="auto">
          <a:xfrm>
            <a:off x="2490788" y="3322638"/>
            <a:ext cx="4395787" cy="2041525"/>
            <a:chOff x="2490932" y="4450080"/>
            <a:chExt cx="4395643" cy="2042161"/>
          </a:xfrm>
        </p:grpSpPr>
        <p:cxnSp>
          <p:nvCxnSpPr>
            <p:cNvPr id="47143" name="Straight Arrow Connector 19">
              <a:extLst>
                <a:ext uri="{FF2B5EF4-FFF2-40B4-BE49-F238E27FC236}">
                  <a16:creationId xmlns:a16="http://schemas.microsoft.com/office/drawing/2014/main" id="{47A0FA2F-8EB6-4971-A889-9A0C7125A2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90932" y="5927824"/>
              <a:ext cx="4395643" cy="11014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44" name="Straight Arrow Connector 20">
              <a:extLst>
                <a:ext uri="{FF2B5EF4-FFF2-40B4-BE49-F238E27FC236}">
                  <a16:creationId xmlns:a16="http://schemas.microsoft.com/office/drawing/2014/main" id="{EC3D1033-FDD6-4389-96FB-27DD801DD7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758440" y="4450080"/>
              <a:ext cx="2849880" cy="2042161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4E7BA94-4843-4416-89B1-8EEF6DB2616E}"/>
                </a:ext>
              </a:extLst>
            </p:cNvPr>
            <p:cNvSpPr txBox="1"/>
            <p:nvPr/>
          </p:nvSpPr>
          <p:spPr>
            <a:xfrm>
              <a:off x="3383078" y="5928502"/>
              <a:ext cx="430198" cy="4621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latin typeface="+mj-lt"/>
                </a:rPr>
                <a:t>O</a:t>
              </a:r>
            </a:p>
          </p:txBody>
        </p:sp>
      </p:grpSp>
      <p:sp>
        <p:nvSpPr>
          <p:cNvPr id="1027" name="Text Box 4">
            <a:extLst>
              <a:ext uri="{FF2B5EF4-FFF2-40B4-BE49-F238E27FC236}">
                <a16:creationId xmlns:a16="http://schemas.microsoft.com/office/drawing/2014/main" id="{9EDA5161-9377-490E-A0DE-9615E46CA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7310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3D Coordinates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536B37-C347-4956-BF1A-A12ADAC5B05A}"/>
              </a:ext>
            </a:extLst>
          </p:cNvPr>
          <p:cNvSpPr txBox="1"/>
          <p:nvPr/>
        </p:nvSpPr>
        <p:spPr>
          <a:xfrm>
            <a:off x="958850" y="1898650"/>
            <a:ext cx="81851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Write down the coordinates for the 7 vertices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9F8F94-6C53-4768-99DD-1066D713C87F}"/>
              </a:ext>
            </a:extLst>
          </p:cNvPr>
          <p:cNvSpPr txBox="1"/>
          <p:nvPr/>
        </p:nvSpPr>
        <p:spPr>
          <a:xfrm>
            <a:off x="6815138" y="4641850"/>
            <a:ext cx="48736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000" dirty="0">
                <a:latin typeface="+mj-lt"/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CFA989-EB61-47B5-B172-30631553E7F1}"/>
              </a:ext>
            </a:extLst>
          </p:cNvPr>
          <p:cNvSpPr txBox="1"/>
          <p:nvPr/>
        </p:nvSpPr>
        <p:spPr>
          <a:xfrm>
            <a:off x="5332413" y="2597150"/>
            <a:ext cx="4254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dirty="0">
                <a:latin typeface="+mj-lt"/>
              </a:rPr>
              <a:t>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41B799-9465-4FAC-92D0-0DFB9DB781F6}"/>
              </a:ext>
            </a:extLst>
          </p:cNvPr>
          <p:cNvSpPr txBox="1"/>
          <p:nvPr/>
        </p:nvSpPr>
        <p:spPr>
          <a:xfrm>
            <a:off x="3048000" y="2684463"/>
            <a:ext cx="460375" cy="706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000" dirty="0">
                <a:latin typeface="+mj-lt"/>
              </a:rPr>
              <a:t>z</a:t>
            </a:r>
          </a:p>
        </p:txBody>
      </p:sp>
      <p:cxnSp>
        <p:nvCxnSpPr>
          <p:cNvPr id="47114" name="Straight Arrow Connector 25">
            <a:extLst>
              <a:ext uri="{FF2B5EF4-FFF2-40B4-BE49-F238E27FC236}">
                <a16:creationId xmlns:a16="http://schemas.microsoft.com/office/drawing/2014/main" id="{404BD641-294B-47C7-9B3D-3E925003E4B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317750" y="4311651"/>
            <a:ext cx="2270125" cy="3175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F68CA09-C5FD-4F56-865F-83166B6823EB}"/>
              </a:ext>
            </a:extLst>
          </p:cNvPr>
          <p:cNvSpPr txBox="1"/>
          <p:nvPr/>
        </p:nvSpPr>
        <p:spPr>
          <a:xfrm>
            <a:off x="6232525" y="3184525"/>
            <a:ext cx="4095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EB4FFB-07E3-4D1F-A573-07C8AE9F7116}"/>
              </a:ext>
            </a:extLst>
          </p:cNvPr>
          <p:cNvSpPr txBox="1"/>
          <p:nvPr/>
        </p:nvSpPr>
        <p:spPr>
          <a:xfrm>
            <a:off x="5562600" y="3916363"/>
            <a:ext cx="3794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98763B6-7DD3-432D-A8D7-687944F1D7CB}"/>
              </a:ext>
            </a:extLst>
          </p:cNvPr>
          <p:cNvSpPr txBox="1"/>
          <p:nvPr/>
        </p:nvSpPr>
        <p:spPr>
          <a:xfrm>
            <a:off x="5546725" y="4784725"/>
            <a:ext cx="371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5018DD-34FB-45DA-88F1-5D9AB980204B}"/>
              </a:ext>
            </a:extLst>
          </p:cNvPr>
          <p:cNvSpPr txBox="1"/>
          <p:nvPr/>
        </p:nvSpPr>
        <p:spPr>
          <a:xfrm>
            <a:off x="6461125" y="4251325"/>
            <a:ext cx="4079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BFEDB9-F9E3-4B9A-82D7-13311C7746B7}"/>
              </a:ext>
            </a:extLst>
          </p:cNvPr>
          <p:cNvSpPr txBox="1"/>
          <p:nvPr/>
        </p:nvSpPr>
        <p:spPr>
          <a:xfrm>
            <a:off x="3565525" y="3124200"/>
            <a:ext cx="3778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4F8754B-D080-4567-90A9-DB831F95C7FD}"/>
              </a:ext>
            </a:extLst>
          </p:cNvPr>
          <p:cNvSpPr txBox="1"/>
          <p:nvPr/>
        </p:nvSpPr>
        <p:spPr>
          <a:xfrm>
            <a:off x="3032125" y="3733800"/>
            <a:ext cx="3730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FAD8FE0-7573-4C3B-8B3F-78CE53FCE7B9}"/>
              </a:ext>
            </a:extLst>
          </p:cNvPr>
          <p:cNvSpPr txBox="1"/>
          <p:nvPr/>
        </p:nvSpPr>
        <p:spPr>
          <a:xfrm>
            <a:off x="3032125" y="4389438"/>
            <a:ext cx="3952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639FF96-5DD9-4FC1-98BB-F800F362541C}"/>
              </a:ext>
            </a:extLst>
          </p:cNvPr>
          <p:cNvSpPr txBox="1"/>
          <p:nvPr/>
        </p:nvSpPr>
        <p:spPr>
          <a:xfrm>
            <a:off x="944563" y="5922963"/>
            <a:ext cx="60547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What is the coordinates of the vertex H so that it makes a cuboid shape. 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6D746F9-8B4C-4525-BBD0-24105C689DAC}"/>
              </a:ext>
            </a:extLst>
          </p:cNvPr>
          <p:cNvSpPr/>
          <p:nvPr/>
        </p:nvSpPr>
        <p:spPr bwMode="auto">
          <a:xfrm>
            <a:off x="6132513" y="3568700"/>
            <a:ext cx="173037" cy="173038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D6A7C1E-D9C1-43F8-AD39-F129FE836261}"/>
              </a:ext>
            </a:extLst>
          </p:cNvPr>
          <p:cNvSpPr/>
          <p:nvPr/>
        </p:nvSpPr>
        <p:spPr bwMode="auto">
          <a:xfrm>
            <a:off x="5827713" y="3848100"/>
            <a:ext cx="173037" cy="173038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5BCDCA9-BA2A-4CE4-98D1-9E0461774C2B}"/>
              </a:ext>
            </a:extLst>
          </p:cNvPr>
          <p:cNvSpPr/>
          <p:nvPr/>
        </p:nvSpPr>
        <p:spPr bwMode="auto">
          <a:xfrm>
            <a:off x="6132513" y="4467225"/>
            <a:ext cx="173037" cy="174625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35CA389-E049-460E-AEB5-CE56CDACC6C5}"/>
              </a:ext>
            </a:extLst>
          </p:cNvPr>
          <p:cNvSpPr/>
          <p:nvPr/>
        </p:nvSpPr>
        <p:spPr bwMode="auto">
          <a:xfrm>
            <a:off x="5827713" y="4687888"/>
            <a:ext cx="173037" cy="173037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57F3B1A-FA02-4E83-8012-D623A90B57A1}"/>
              </a:ext>
            </a:extLst>
          </p:cNvPr>
          <p:cNvSpPr/>
          <p:nvPr/>
        </p:nvSpPr>
        <p:spPr bwMode="auto">
          <a:xfrm>
            <a:off x="3652838" y="3568700"/>
            <a:ext cx="173037" cy="173038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52F1FB3-3B6E-41A8-84AD-A54A6E7D563D}"/>
              </a:ext>
            </a:extLst>
          </p:cNvPr>
          <p:cNvSpPr/>
          <p:nvPr/>
        </p:nvSpPr>
        <p:spPr bwMode="auto">
          <a:xfrm>
            <a:off x="3348038" y="3848100"/>
            <a:ext cx="173037" cy="173038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4E032DB-A457-48A4-8104-88B0B9A159CE}"/>
              </a:ext>
            </a:extLst>
          </p:cNvPr>
          <p:cNvSpPr/>
          <p:nvPr/>
        </p:nvSpPr>
        <p:spPr bwMode="auto">
          <a:xfrm>
            <a:off x="3348038" y="4687888"/>
            <a:ext cx="173037" cy="173037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5805D75-4108-477E-B38D-469019A771B8}"/>
              </a:ext>
            </a:extLst>
          </p:cNvPr>
          <p:cNvSpPr txBox="1"/>
          <p:nvPr/>
        </p:nvSpPr>
        <p:spPr>
          <a:xfrm>
            <a:off x="4479925" y="4816475"/>
            <a:ext cx="37306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1B1FC55-BBF9-4E32-803C-8B1F96853F8B}"/>
              </a:ext>
            </a:extLst>
          </p:cNvPr>
          <p:cNvSpPr txBox="1"/>
          <p:nvPr/>
        </p:nvSpPr>
        <p:spPr>
          <a:xfrm>
            <a:off x="6218238" y="3840163"/>
            <a:ext cx="3714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F6B82B-1F35-4454-9FA3-0453843FDB91}"/>
              </a:ext>
            </a:extLst>
          </p:cNvPr>
          <p:cNvSpPr txBox="1"/>
          <p:nvPr/>
        </p:nvSpPr>
        <p:spPr>
          <a:xfrm>
            <a:off x="6248400" y="4419600"/>
            <a:ext cx="3222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CEDBCC3-2AF6-4E13-9517-9D68D9AA49F9}"/>
              </a:ext>
            </a:extLst>
          </p:cNvPr>
          <p:cNvSpPr txBox="1"/>
          <p:nvPr/>
        </p:nvSpPr>
        <p:spPr>
          <a:xfrm>
            <a:off x="6456363" y="3140075"/>
            <a:ext cx="1274762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(6, 1, 2)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5BA88DB-1942-485A-8797-0C7F2D9A32DD}"/>
              </a:ext>
            </a:extLst>
          </p:cNvPr>
          <p:cNvSpPr txBox="1"/>
          <p:nvPr/>
        </p:nvSpPr>
        <p:spPr>
          <a:xfrm>
            <a:off x="4429125" y="4027488"/>
            <a:ext cx="13239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(6, 0, 2)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6B5C8BE-DEAA-4369-A8A4-006F0B4B5797}"/>
              </a:ext>
            </a:extLst>
          </p:cNvPr>
          <p:cNvSpPr txBox="1"/>
          <p:nvPr/>
        </p:nvSpPr>
        <p:spPr>
          <a:xfrm>
            <a:off x="5237163" y="5037138"/>
            <a:ext cx="13239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(6, 0, 0)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8B855EE-7027-4FB1-B563-E42720391FE2}"/>
              </a:ext>
            </a:extLst>
          </p:cNvPr>
          <p:cNvSpPr txBox="1"/>
          <p:nvPr/>
        </p:nvSpPr>
        <p:spPr>
          <a:xfrm>
            <a:off x="6669088" y="4251325"/>
            <a:ext cx="12747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(6, 1, 0)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DCB40FE-3649-4C44-807C-C6B33A2C9D09}"/>
              </a:ext>
            </a:extLst>
          </p:cNvPr>
          <p:cNvSpPr txBox="1"/>
          <p:nvPr/>
        </p:nvSpPr>
        <p:spPr>
          <a:xfrm>
            <a:off x="3760788" y="3095625"/>
            <a:ext cx="12747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(0, 1, 2)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3921D06-56DF-4B40-A0F3-FE2E01E0D4E0}"/>
              </a:ext>
            </a:extLst>
          </p:cNvPr>
          <p:cNvSpPr txBox="1"/>
          <p:nvPr/>
        </p:nvSpPr>
        <p:spPr>
          <a:xfrm>
            <a:off x="1825625" y="3709988"/>
            <a:ext cx="13239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(0, 0, 2)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A13ACD4-5BA4-4360-9DEA-FD998DBA1BCF}"/>
              </a:ext>
            </a:extLst>
          </p:cNvPr>
          <p:cNvSpPr txBox="1"/>
          <p:nvPr/>
        </p:nvSpPr>
        <p:spPr>
          <a:xfrm>
            <a:off x="1916113" y="4338638"/>
            <a:ext cx="12334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(0,0, 0)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3D1A85-C80A-4C4D-9D8B-A456BC2C4969}"/>
              </a:ext>
            </a:extLst>
          </p:cNvPr>
          <p:cNvSpPr txBox="1"/>
          <p:nvPr/>
        </p:nvSpPr>
        <p:spPr>
          <a:xfrm>
            <a:off x="7554913" y="6065838"/>
            <a:ext cx="16017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H(0, 1, 0 )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30894F4-FAD5-4D9F-9F99-A5E474C39EA8}"/>
              </a:ext>
            </a:extLst>
          </p:cNvPr>
          <p:cNvSpPr/>
          <p:nvPr/>
        </p:nvSpPr>
        <p:spPr bwMode="auto">
          <a:xfrm>
            <a:off x="3743325" y="4467225"/>
            <a:ext cx="173038" cy="174625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F852150-D64E-43B3-AFA2-031F3DE5F8A9}"/>
              </a:ext>
            </a:extLst>
          </p:cNvPr>
          <p:cNvSpPr txBox="1"/>
          <p:nvPr/>
        </p:nvSpPr>
        <p:spPr>
          <a:xfrm>
            <a:off x="3581400" y="4038600"/>
            <a:ext cx="4206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36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860"/>
                            </p:stCondLst>
                            <p:childTnLst>
                              <p:par>
                                <p:cTn id="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1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9" grpId="0"/>
      <p:bldP spid="70" grpId="0"/>
      <p:bldP spid="71" grpId="0"/>
      <p:bldP spid="75" grpId="0" animBg="1"/>
      <p:bldP spid="7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>
            <a:extLst>
              <a:ext uri="{FF2B5EF4-FFF2-40B4-BE49-F238E27FC236}">
                <a16:creationId xmlns:a16="http://schemas.microsoft.com/office/drawing/2014/main" id="{549ECA71-6820-4EDF-960E-838789AA9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7310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3D Vectors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840D1B-2C88-4549-8659-FAF9E881E9C7}"/>
              </a:ext>
            </a:extLst>
          </p:cNvPr>
          <p:cNvSpPr txBox="1"/>
          <p:nvPr/>
        </p:nvSpPr>
        <p:spPr>
          <a:xfrm>
            <a:off x="974725" y="2387600"/>
            <a:ext cx="7956550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8000" dirty="0">
                <a:latin typeface="+mj-lt"/>
              </a:rPr>
              <a:t>Good News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D79E2F-DB76-4C88-A1D5-BF7467DA7B0E}"/>
              </a:ext>
            </a:extLst>
          </p:cNvPr>
          <p:cNvSpPr txBox="1"/>
          <p:nvPr/>
        </p:nvSpPr>
        <p:spPr>
          <a:xfrm>
            <a:off x="1062038" y="4167188"/>
            <a:ext cx="795655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4400" dirty="0">
                <a:solidFill>
                  <a:srgbClr val="FFFF00"/>
                </a:solidFill>
                <a:latin typeface="+mj-lt"/>
              </a:rPr>
              <a:t>All the rules for 2D vectors apply in the same way for 3D.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>
            <a:extLst>
              <a:ext uri="{FF2B5EF4-FFF2-40B4-BE49-F238E27FC236}">
                <a16:creationId xmlns:a16="http://schemas.microsoft.com/office/drawing/2014/main" id="{45112CDE-8951-4B98-847E-B975315AE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Addition of Vectors</a:t>
            </a:r>
          </a:p>
        </p:txBody>
      </p:sp>
      <p:sp>
        <p:nvSpPr>
          <p:cNvPr id="1028" name="Text Box 5">
            <a:extLst>
              <a:ext uri="{FF2B5EF4-FFF2-40B4-BE49-F238E27FC236}">
                <a16:creationId xmlns:a16="http://schemas.microsoft.com/office/drawing/2014/main" id="{C354FC54-3C4C-4D41-8507-48700415A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8" y="1819275"/>
            <a:ext cx="8229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latin typeface="+mj-lt"/>
              </a:rPr>
              <a:t>Addition of vectors</a:t>
            </a:r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3910CE27-42A3-47E1-8BBC-CD1D025073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7388" y="2506663"/>
          <a:ext cx="3205162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39880" imgH="711000" progId="Equation.DSMT4">
                  <p:embed/>
                </p:oleObj>
              </mc:Choice>
              <mc:Fallback>
                <p:oleObj name="Equation" r:id="rId2" imgW="173988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2506663"/>
                        <a:ext cx="3205162" cy="13081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C9C6E580-DFE5-490D-A642-B47EEBFC04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98888" y="4151313"/>
          <a:ext cx="20605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360" imgH="215640" progId="Equation.DSMT4">
                  <p:embed/>
                </p:oleObj>
              </mc:Choice>
              <mc:Fallback>
                <p:oleObj name="Equation" r:id="rId4" imgW="77436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4151313"/>
                        <a:ext cx="2060575" cy="5730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C13F41FC-E9E1-42F8-8221-7EE597C235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0625" y="5062538"/>
          <a:ext cx="2198688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760" imgH="711000" progId="Equation.DSMT4">
                  <p:embed/>
                </p:oleObj>
              </mc:Choice>
              <mc:Fallback>
                <p:oleObj name="Equation" r:id="rId6" imgW="119376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25" y="5062538"/>
                        <a:ext cx="2198688" cy="13081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>
            <a:extLst>
              <a:ext uri="{FF2B5EF4-FFF2-40B4-BE49-F238E27FC236}">
                <a16:creationId xmlns:a16="http://schemas.microsoft.com/office/drawing/2014/main" id="{76DE36AC-34DF-48B4-8CBD-31A0737D3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Addition of Vectors</a:t>
            </a:r>
          </a:p>
        </p:txBody>
      </p:sp>
      <p:sp>
        <p:nvSpPr>
          <p:cNvPr id="1028" name="Text Box 5">
            <a:extLst>
              <a:ext uri="{FF2B5EF4-FFF2-40B4-BE49-F238E27FC236}">
                <a16:creationId xmlns:a16="http://schemas.microsoft.com/office/drawing/2014/main" id="{BE6A9AF2-E1E2-4DB4-ADAB-FFDD1FDE2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8" y="1925638"/>
            <a:ext cx="3336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In general we have </a:t>
            </a:r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CC22FAD9-B01B-463E-BF5A-069B321407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5213" y="3255963"/>
          <a:ext cx="5032375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11200" imgH="711000" progId="Equation.DSMT4">
                  <p:embed/>
                </p:oleObj>
              </mc:Choice>
              <mc:Fallback>
                <p:oleObj name="Equation" r:id="rId2" imgW="231120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3255963"/>
                        <a:ext cx="5032375" cy="15462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>
            <a:extLst>
              <a:ext uri="{FF2B5EF4-FFF2-40B4-BE49-F238E27FC236}">
                <a16:creationId xmlns:a16="http://schemas.microsoft.com/office/drawing/2014/main" id="{745D1E05-3295-4E44-8E5F-1F7099B88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687638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For vectors </a:t>
            </a:r>
            <a:r>
              <a:rPr lang="en-GB" sz="2800" b="1" u="sng" dirty="0">
                <a:latin typeface="+mj-lt"/>
              </a:rPr>
              <a:t>u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and </a:t>
            </a:r>
            <a:r>
              <a:rPr lang="en-GB" sz="2800" b="1" u="sng" dirty="0">
                <a:latin typeface="+mj-lt"/>
              </a:rPr>
              <a:t>v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graphicFrame>
        <p:nvGraphicFramePr>
          <p:cNvPr id="19460" name="Object 3">
            <a:extLst>
              <a:ext uri="{FF2B5EF4-FFF2-40B4-BE49-F238E27FC236}">
                <a16:creationId xmlns:a16="http://schemas.microsoft.com/office/drawing/2014/main" id="{65C96A83-B06A-44B6-88C2-FCF3165D52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6950" y="4995863"/>
          <a:ext cx="5141913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34880" imgH="711000" progId="Equation.DSMT4">
                  <p:embed/>
                </p:oleObj>
              </mc:Choice>
              <mc:Fallback>
                <p:oleObj name="Equation" r:id="rId4" imgW="2234880" imgH="711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4995863"/>
                        <a:ext cx="5141913" cy="16351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>
            <a:extLst>
              <a:ext uri="{FF2B5EF4-FFF2-40B4-BE49-F238E27FC236}">
                <a16:creationId xmlns:a16="http://schemas.microsoft.com/office/drawing/2014/main" id="{CE2A2CB2-1E8C-41A7-AE14-CF8FC6483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Magnitude of </a:t>
            </a:r>
            <a:r>
              <a:rPr lang="en-GB" sz="3200">
                <a:solidFill>
                  <a:srgbClr val="FFFF00"/>
                </a:solidFill>
                <a:latin typeface="+mj-lt"/>
              </a:rPr>
              <a:t>a Vector</a:t>
            </a:r>
            <a:endParaRPr lang="en-GB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28" name="Text Box 5">
            <a:extLst>
              <a:ext uri="{FF2B5EF4-FFF2-40B4-BE49-F238E27FC236}">
                <a16:creationId xmlns:a16="http://schemas.microsoft.com/office/drawing/2014/main" id="{582BF7CA-20E2-493A-960F-00308C7D2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2068513"/>
            <a:ext cx="8045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A vector’s magnitude (length) is represented by </a:t>
            </a:r>
            <a:endParaRPr lang="en-GB" sz="2600" dirty="0">
              <a:latin typeface="+mj-lt"/>
            </a:endParaRPr>
          </a:p>
        </p:txBody>
      </p:sp>
      <p:cxnSp>
        <p:nvCxnSpPr>
          <p:cNvPr id="22536" name="Straight Connector 6">
            <a:extLst>
              <a:ext uri="{FF2B5EF4-FFF2-40B4-BE49-F238E27FC236}">
                <a16:creationId xmlns:a16="http://schemas.microsoft.com/office/drawing/2014/main" id="{EF6F9845-548E-488F-9F72-15D18D174A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89013" y="3352800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graphicFrame>
        <p:nvGraphicFramePr>
          <p:cNvPr id="20485" name="Object 4">
            <a:extLst>
              <a:ext uri="{FF2B5EF4-FFF2-40B4-BE49-F238E27FC236}">
                <a16:creationId xmlns:a16="http://schemas.microsoft.com/office/drawing/2014/main" id="{BEC657F9-181A-478C-A87F-059F35E5DA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59788" y="1993900"/>
          <a:ext cx="4159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4880" imgH="253800" progId="Equation.DSMT4">
                  <p:embed/>
                </p:oleObj>
              </mc:Choice>
              <mc:Fallback>
                <p:oleObj name="Equation" r:id="rId2" imgW="1648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88" y="1993900"/>
                        <a:ext cx="415925" cy="6381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8575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>
            <a:extLst>
              <a:ext uri="{FF2B5EF4-FFF2-40B4-BE49-F238E27FC236}">
                <a16:creationId xmlns:a16="http://schemas.microsoft.com/office/drawing/2014/main" id="{1A69E7CC-D524-4C12-801C-6326AC962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2813050"/>
            <a:ext cx="71167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A 3D vector’s  magnitude is calculated  using Pythagoras Theorem twice.</a:t>
            </a:r>
            <a:endParaRPr lang="en-GB" sz="2600" dirty="0">
              <a:latin typeface="+mj-lt"/>
            </a:endParaRP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29B47A60-7734-46C1-AC28-58265B1BAD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7763" y="3811588"/>
          <a:ext cx="306546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291960" progId="Equation.DSMT4">
                  <p:embed/>
                </p:oleObj>
              </mc:Choice>
              <mc:Fallback>
                <p:oleObj name="Equation" r:id="rId4" imgW="1143000" imgH="291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3811588"/>
                        <a:ext cx="3065462" cy="7826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10">
            <a:extLst>
              <a:ext uri="{FF2B5EF4-FFF2-40B4-BE49-F238E27FC236}">
                <a16:creationId xmlns:a16="http://schemas.microsoft.com/office/drawing/2014/main" id="{D5877833-F5BC-43D2-903B-5371ED54FD41}"/>
              </a:ext>
            </a:extLst>
          </p:cNvPr>
          <p:cNvSpPr/>
          <p:nvPr/>
        </p:nvSpPr>
        <p:spPr bwMode="auto">
          <a:xfrm>
            <a:off x="5346700" y="4687888"/>
            <a:ext cx="3336925" cy="1524000"/>
          </a:xfrm>
          <a:custGeom>
            <a:avLst/>
            <a:gdLst>
              <a:gd name="connsiteX0" fmla="*/ 3307080 w 3337560"/>
              <a:gd name="connsiteY0" fmla="*/ 883920 h 1524000"/>
              <a:gd name="connsiteX1" fmla="*/ 0 w 3337560"/>
              <a:gd name="connsiteY1" fmla="*/ 1524000 h 1524000"/>
              <a:gd name="connsiteX2" fmla="*/ 3337560 w 3337560"/>
              <a:gd name="connsiteY2" fmla="*/ 0 h 1524000"/>
              <a:gd name="connsiteX3" fmla="*/ 3307080 w 3337560"/>
              <a:gd name="connsiteY3" fmla="*/ 88392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7560" h="1524000">
                <a:moveTo>
                  <a:pt x="3307080" y="883920"/>
                </a:moveTo>
                <a:lnTo>
                  <a:pt x="0" y="1524000"/>
                </a:lnTo>
                <a:lnTo>
                  <a:pt x="3337560" y="0"/>
                </a:lnTo>
                <a:lnTo>
                  <a:pt x="3307080" y="883920"/>
                </a:lnTo>
                <a:close/>
              </a:path>
            </a:pathLst>
          </a:custGeom>
          <a:solidFill>
            <a:srgbClr val="00B0F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509A5D0-610C-411E-ADB8-B22E138F158E}"/>
              </a:ext>
            </a:extLst>
          </p:cNvPr>
          <p:cNvSpPr/>
          <p:nvPr/>
        </p:nvSpPr>
        <p:spPr bwMode="auto">
          <a:xfrm>
            <a:off x="5407025" y="5586413"/>
            <a:ext cx="3230563" cy="625475"/>
          </a:xfrm>
          <a:custGeom>
            <a:avLst/>
            <a:gdLst>
              <a:gd name="connsiteX0" fmla="*/ 0 w 3230880"/>
              <a:gd name="connsiteY0" fmla="*/ 624840 h 624840"/>
              <a:gd name="connsiteX1" fmla="*/ 2438400 w 3230880"/>
              <a:gd name="connsiteY1" fmla="*/ 624840 h 624840"/>
              <a:gd name="connsiteX2" fmla="*/ 3230880 w 3230880"/>
              <a:gd name="connsiteY2" fmla="*/ 0 h 624840"/>
              <a:gd name="connsiteX3" fmla="*/ 0 w 3230880"/>
              <a:gd name="connsiteY3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880" h="624840">
                <a:moveTo>
                  <a:pt x="0" y="624840"/>
                </a:moveTo>
                <a:lnTo>
                  <a:pt x="2438400" y="624840"/>
                </a:lnTo>
                <a:lnTo>
                  <a:pt x="3230880" y="0"/>
                </a:lnTo>
                <a:lnTo>
                  <a:pt x="0" y="624840"/>
                </a:lnTo>
                <a:close/>
              </a:path>
            </a:pathLst>
          </a:custGeom>
          <a:solidFill>
            <a:srgbClr val="00B0F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cxnSp>
        <p:nvCxnSpPr>
          <p:cNvPr id="22540" name="Straight Connector 13">
            <a:extLst>
              <a:ext uri="{FF2B5EF4-FFF2-40B4-BE49-F238E27FC236}">
                <a16:creationId xmlns:a16="http://schemas.microsoft.com/office/drawing/2014/main" id="{38F69E50-B928-4D32-A606-578F9110A56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75588" y="5543550"/>
            <a:ext cx="838200" cy="633413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DA3FA38-4207-4B72-80F9-91F964186BB5}"/>
              </a:ext>
            </a:extLst>
          </p:cNvPr>
          <p:cNvSpPr txBox="1"/>
          <p:nvPr/>
        </p:nvSpPr>
        <p:spPr>
          <a:xfrm>
            <a:off x="4873625" y="4567238"/>
            <a:ext cx="43338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dirty="0">
                <a:latin typeface="+mj-lt"/>
              </a:rPr>
              <a:t>z</a:t>
            </a:r>
          </a:p>
        </p:txBody>
      </p:sp>
      <p:grpSp>
        <p:nvGrpSpPr>
          <p:cNvPr id="22542" name="Group 58">
            <a:extLst>
              <a:ext uri="{FF2B5EF4-FFF2-40B4-BE49-F238E27FC236}">
                <a16:creationId xmlns:a16="http://schemas.microsoft.com/office/drawing/2014/main" id="{6994FABF-1C62-4C8F-8010-B91E33921F09}"/>
              </a:ext>
            </a:extLst>
          </p:cNvPr>
          <p:cNvGrpSpPr>
            <a:grpSpLocks/>
          </p:cNvGrpSpPr>
          <p:nvPr/>
        </p:nvGrpSpPr>
        <p:grpSpPr bwMode="auto">
          <a:xfrm>
            <a:off x="5360988" y="4703763"/>
            <a:ext cx="3306762" cy="1492250"/>
            <a:chOff x="3459483" y="4434841"/>
            <a:chExt cx="3307076" cy="1493519"/>
          </a:xfrm>
        </p:grpSpPr>
        <p:cxnSp>
          <p:nvCxnSpPr>
            <p:cNvPr id="22559" name="Straight Connector 37">
              <a:extLst>
                <a:ext uri="{FF2B5EF4-FFF2-40B4-BE49-F238E27FC236}">
                  <a16:creationId xmlns:a16="http://schemas.microsoft.com/office/drawing/2014/main" id="{98D7D76F-7A5A-413A-BFE3-124E9A2FC2F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459483" y="4434841"/>
              <a:ext cx="3307076" cy="1493519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60" name="Straight Connector 44">
              <a:extLst>
                <a:ext uri="{FF2B5EF4-FFF2-40B4-BE49-F238E27FC236}">
                  <a16:creationId xmlns:a16="http://schemas.microsoft.com/office/drawing/2014/main" id="{F64732ED-6E64-42E1-94A2-2679F283B4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5090160" y="5044440"/>
              <a:ext cx="274320" cy="45720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61" name="Straight Connector 46">
              <a:extLst>
                <a:ext uri="{FF2B5EF4-FFF2-40B4-BE49-F238E27FC236}">
                  <a16:creationId xmlns:a16="http://schemas.microsoft.com/office/drawing/2014/main" id="{06B6EED0-91BA-4154-AA79-BEAA738B58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189220" y="5128260"/>
              <a:ext cx="213360" cy="137160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3CF6A9A-1878-40E3-8EB6-5CD109D6BA86}"/>
              </a:ext>
            </a:extLst>
          </p:cNvPr>
          <p:cNvSpPr txBox="1"/>
          <p:nvPr/>
        </p:nvSpPr>
        <p:spPr>
          <a:xfrm>
            <a:off x="7099300" y="4748213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u="sng" dirty="0">
                <a:solidFill>
                  <a:srgbClr val="FFFF00"/>
                </a:solidFill>
                <a:latin typeface="+mj-lt"/>
              </a:rPr>
              <a:t>v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D5CE5C3-7134-4EE8-914E-B67F854DC925}"/>
              </a:ext>
            </a:extLst>
          </p:cNvPr>
          <p:cNvSpPr/>
          <p:nvPr/>
        </p:nvSpPr>
        <p:spPr bwMode="auto">
          <a:xfrm>
            <a:off x="8607425" y="4627563"/>
            <a:ext cx="122238" cy="12065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F171E8-5BF3-458A-90C0-D1F53720B872}"/>
              </a:ext>
            </a:extLst>
          </p:cNvPr>
          <p:cNvSpPr txBox="1"/>
          <p:nvPr/>
        </p:nvSpPr>
        <p:spPr>
          <a:xfrm>
            <a:off x="8320088" y="5718175"/>
            <a:ext cx="371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2</a:t>
            </a:r>
            <a:endParaRPr lang="en-GB" u="sng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827822-8A79-4DBA-8D07-8F08443A3DBA}"/>
              </a:ext>
            </a:extLst>
          </p:cNvPr>
          <p:cNvSpPr txBox="1"/>
          <p:nvPr/>
        </p:nvSpPr>
        <p:spPr>
          <a:xfrm>
            <a:off x="6521450" y="6251575"/>
            <a:ext cx="371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3</a:t>
            </a:r>
            <a:endParaRPr lang="en-GB" u="sng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ABB9D0DE-DBDD-4B33-BBD7-6FBFB2425923}"/>
              </a:ext>
            </a:extLst>
          </p:cNvPr>
          <p:cNvSpPr/>
          <p:nvPr/>
        </p:nvSpPr>
        <p:spPr bwMode="auto">
          <a:xfrm>
            <a:off x="7464425" y="6043613"/>
            <a:ext cx="517525" cy="152400"/>
          </a:xfrm>
          <a:custGeom>
            <a:avLst/>
            <a:gdLst>
              <a:gd name="connsiteX0" fmla="*/ 518160 w 518160"/>
              <a:gd name="connsiteY0" fmla="*/ 0 h 152400"/>
              <a:gd name="connsiteX1" fmla="*/ 152400 w 518160"/>
              <a:gd name="connsiteY1" fmla="*/ 0 h 152400"/>
              <a:gd name="connsiteX2" fmla="*/ 0 w 518160"/>
              <a:gd name="connsiteY2" fmla="*/ 152400 h 152400"/>
              <a:gd name="connsiteX3" fmla="*/ 396240 w 518160"/>
              <a:gd name="connsiteY3" fmla="*/ 152400 h 152400"/>
              <a:gd name="connsiteX4" fmla="*/ 518160 w 518160"/>
              <a:gd name="connsiteY4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" h="152400">
                <a:moveTo>
                  <a:pt x="518160" y="0"/>
                </a:moveTo>
                <a:lnTo>
                  <a:pt x="152400" y="0"/>
                </a:lnTo>
                <a:lnTo>
                  <a:pt x="0" y="152400"/>
                </a:lnTo>
                <a:lnTo>
                  <a:pt x="396240" y="152400"/>
                </a:lnTo>
                <a:lnTo>
                  <a:pt x="518160" y="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6B379A2E-8137-423D-817C-30E5FA207FB0}"/>
              </a:ext>
            </a:extLst>
          </p:cNvPr>
          <p:cNvSpPr/>
          <p:nvPr/>
        </p:nvSpPr>
        <p:spPr bwMode="auto">
          <a:xfrm>
            <a:off x="8439150" y="5357813"/>
            <a:ext cx="228600" cy="260350"/>
          </a:xfrm>
          <a:custGeom>
            <a:avLst/>
            <a:gdLst>
              <a:gd name="connsiteX0" fmla="*/ 213360 w 228600"/>
              <a:gd name="connsiteY0" fmla="*/ 0 h 259080"/>
              <a:gd name="connsiteX1" fmla="*/ 0 w 228600"/>
              <a:gd name="connsiteY1" fmla="*/ 30480 h 259080"/>
              <a:gd name="connsiteX2" fmla="*/ 0 w 228600"/>
              <a:gd name="connsiteY2" fmla="*/ 259080 h 259080"/>
              <a:gd name="connsiteX3" fmla="*/ 228600 w 228600"/>
              <a:gd name="connsiteY3" fmla="*/ 213360 h 259080"/>
              <a:gd name="connsiteX4" fmla="*/ 213360 w 228600"/>
              <a:gd name="connsiteY4" fmla="*/ 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259080">
                <a:moveTo>
                  <a:pt x="213360" y="0"/>
                </a:moveTo>
                <a:lnTo>
                  <a:pt x="0" y="30480"/>
                </a:lnTo>
                <a:lnTo>
                  <a:pt x="0" y="259080"/>
                </a:lnTo>
                <a:lnTo>
                  <a:pt x="228600" y="213360"/>
                </a:lnTo>
                <a:lnTo>
                  <a:pt x="213360" y="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cxnSp>
        <p:nvCxnSpPr>
          <p:cNvPr id="22549" name="Straight Connector 26">
            <a:extLst>
              <a:ext uri="{FF2B5EF4-FFF2-40B4-BE49-F238E27FC236}">
                <a16:creationId xmlns:a16="http://schemas.microsoft.com/office/drawing/2014/main" id="{512B0A69-A64C-47BF-A639-150DFD1CF9D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8257382" y="5160169"/>
            <a:ext cx="793750" cy="1587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2E526F2-65B2-4242-A52B-6A32328ED353}"/>
              </a:ext>
            </a:extLst>
          </p:cNvPr>
          <p:cNvSpPr txBox="1"/>
          <p:nvPr/>
        </p:nvSpPr>
        <p:spPr>
          <a:xfrm>
            <a:off x="8701088" y="4972050"/>
            <a:ext cx="3222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1</a:t>
            </a:r>
            <a:endParaRPr lang="en-GB" u="sng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22551" name="Group 46">
            <a:extLst>
              <a:ext uri="{FF2B5EF4-FFF2-40B4-BE49-F238E27FC236}">
                <a16:creationId xmlns:a16="http://schemas.microsoft.com/office/drawing/2014/main" id="{34170D9A-E089-42D7-ADB5-4450C93ACF5F}"/>
              </a:ext>
            </a:extLst>
          </p:cNvPr>
          <p:cNvGrpSpPr>
            <a:grpSpLocks/>
          </p:cNvGrpSpPr>
          <p:nvPr/>
        </p:nvGrpSpPr>
        <p:grpSpPr bwMode="auto">
          <a:xfrm>
            <a:off x="4422775" y="5178425"/>
            <a:ext cx="4395788" cy="1536700"/>
            <a:chOff x="2490932" y="4955619"/>
            <a:chExt cx="4395643" cy="1536621"/>
          </a:xfrm>
        </p:grpSpPr>
        <p:cxnSp>
          <p:nvCxnSpPr>
            <p:cNvPr id="22556" name="Straight Arrow Connector 19">
              <a:extLst>
                <a:ext uri="{FF2B5EF4-FFF2-40B4-BE49-F238E27FC236}">
                  <a16:creationId xmlns:a16="http://schemas.microsoft.com/office/drawing/2014/main" id="{FFB68AB0-4267-4859-A4C6-638CC2DBA1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90932" y="5927824"/>
              <a:ext cx="4395643" cy="11014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7" name="Straight Arrow Connector 20">
              <a:extLst>
                <a:ext uri="{FF2B5EF4-FFF2-40B4-BE49-F238E27FC236}">
                  <a16:creationId xmlns:a16="http://schemas.microsoft.com/office/drawing/2014/main" id="{C4367851-7984-43EA-B662-6449830E3F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82232" y="4955619"/>
              <a:ext cx="2112054" cy="1536621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628DAF1-D495-4003-B2BA-174ABB078A85}"/>
                </a:ext>
              </a:extLst>
            </p:cNvPr>
            <p:cNvSpPr txBox="1"/>
            <p:nvPr/>
          </p:nvSpPr>
          <p:spPr>
            <a:xfrm>
              <a:off x="3383078" y="5928707"/>
              <a:ext cx="430199" cy="4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latin typeface="+mj-lt"/>
                </a:rPr>
                <a:t>O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C3620B2-105A-434D-973D-7A376D528B1F}"/>
              </a:ext>
            </a:extLst>
          </p:cNvPr>
          <p:cNvSpPr txBox="1"/>
          <p:nvPr/>
        </p:nvSpPr>
        <p:spPr>
          <a:xfrm>
            <a:off x="8716963" y="6038850"/>
            <a:ext cx="4270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>
                <a:latin typeface="+mj-lt"/>
              </a:rPr>
              <a:t>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2BBB2F-A72B-40C6-82CE-32962671AD34}"/>
              </a:ext>
            </a:extLst>
          </p:cNvPr>
          <p:cNvSpPr txBox="1"/>
          <p:nvPr/>
        </p:nvSpPr>
        <p:spPr>
          <a:xfrm>
            <a:off x="6229350" y="4816475"/>
            <a:ext cx="371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y</a:t>
            </a:r>
          </a:p>
        </p:txBody>
      </p:sp>
      <p:cxnSp>
        <p:nvCxnSpPr>
          <p:cNvPr id="22554" name="Straight Connector 34">
            <a:extLst>
              <a:ext uri="{FF2B5EF4-FFF2-40B4-BE49-F238E27FC236}">
                <a16:creationId xmlns:a16="http://schemas.microsoft.com/office/drawing/2014/main" id="{7608ECA7-D907-4341-88EB-0F1AEE8604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14950" y="6165850"/>
            <a:ext cx="2636838" cy="1588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5" name="Straight Arrow Connector 35">
            <a:extLst>
              <a:ext uri="{FF2B5EF4-FFF2-40B4-BE49-F238E27FC236}">
                <a16:creationId xmlns:a16="http://schemas.microsoft.com/office/drawing/2014/main" id="{F81F090E-AB84-49D1-A285-3E698EA7FBC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446588" y="5951538"/>
            <a:ext cx="1798637" cy="1428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2A007BA4-1205-41B2-A026-E4594D8C52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2688" y="4786313"/>
          <a:ext cx="292893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880" imgH="291960" progId="Equation.DSMT4">
                  <p:embed/>
                </p:oleObj>
              </mc:Choice>
              <mc:Fallback>
                <p:oleObj name="Equation" r:id="rId6" imgW="1091880" imgH="291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88" y="4786313"/>
                        <a:ext cx="2928937" cy="7826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BECFBC3D-F008-43ED-8F01-33A9E6A56C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8013" y="5759450"/>
          <a:ext cx="15319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71320" imgH="266400" progId="Equation.DSMT4">
                  <p:embed/>
                </p:oleObj>
              </mc:Choice>
              <mc:Fallback>
                <p:oleObj name="Equation" r:id="rId8" imgW="571320" imgH="26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5759450"/>
                        <a:ext cx="1531937" cy="714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>
            <a:extLst>
              <a:ext uri="{FF2B5EF4-FFF2-40B4-BE49-F238E27FC236}">
                <a16:creationId xmlns:a16="http://schemas.microsoft.com/office/drawing/2014/main" id="{B5E02665-AF67-4B6A-A34B-165ECF8E9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Subtraction of Vectors</a:t>
            </a:r>
          </a:p>
        </p:txBody>
      </p:sp>
      <p:sp>
        <p:nvSpPr>
          <p:cNvPr id="1028" name="Text Box 5">
            <a:extLst>
              <a:ext uri="{FF2B5EF4-FFF2-40B4-BE49-F238E27FC236}">
                <a16:creationId xmlns:a16="http://schemas.microsoft.com/office/drawing/2014/main" id="{27E187A9-7625-4260-A74A-BD1E868D1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038" y="1819275"/>
            <a:ext cx="63547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latin typeface="+mj-lt"/>
              </a:rPr>
              <a:t>Subtraction of vectors</a:t>
            </a:r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6A15E29F-D412-4D02-81DB-D0763F2910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13075" y="2398713"/>
          <a:ext cx="3063875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63560" imgH="711000" progId="Equation.DSMT4">
                  <p:embed/>
                </p:oleObj>
              </mc:Choice>
              <mc:Fallback>
                <p:oleObj name="Equation" r:id="rId2" imgW="166356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075" y="2398713"/>
                        <a:ext cx="3063875" cy="13096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97DF9806-1692-43AA-A0A2-18199974C0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1250" y="3979863"/>
          <a:ext cx="17859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400" imgH="215640" progId="Equation.DSMT4">
                  <p:embed/>
                </p:oleObj>
              </mc:Choice>
              <mc:Fallback>
                <p:oleObj name="Equation" r:id="rId4" imgW="69840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3979863"/>
                        <a:ext cx="1785938" cy="5524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C21BC704-036B-450A-8367-CC6E4FEF06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00413" y="4802188"/>
          <a:ext cx="2489200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17440" imgH="711000" progId="Equation.DSMT4">
                  <p:embed/>
                </p:oleObj>
              </mc:Choice>
              <mc:Fallback>
                <p:oleObj name="Equation" r:id="rId6" imgW="111744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4802188"/>
                        <a:ext cx="2489200" cy="15827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F4BEAFD6-B8D4-40CF-ACD2-9E3E17C6C43B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066800" y="269875"/>
            <a:ext cx="7086600" cy="1311275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>
            <a:extLst>
              <a:ext uri="{FF2B5EF4-FFF2-40B4-BE49-F238E27FC236}">
                <a16:creationId xmlns:a16="http://schemas.microsoft.com/office/drawing/2014/main" id="{F256BFFC-AC19-490E-AF09-8B695B627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Subtraction of Vectors</a:t>
            </a:r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B077A809-29D7-4A1D-9660-0C1AA5D869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22513" y="2828925"/>
          <a:ext cx="5032375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11200" imgH="711000" progId="Equation.DSMT4">
                  <p:embed/>
                </p:oleObj>
              </mc:Choice>
              <mc:Fallback>
                <p:oleObj name="Equation" r:id="rId2" imgW="231120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13" y="2828925"/>
                        <a:ext cx="5032375" cy="15462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>
            <a:extLst>
              <a:ext uri="{FF2B5EF4-FFF2-40B4-BE49-F238E27FC236}">
                <a16:creationId xmlns:a16="http://schemas.microsoft.com/office/drawing/2014/main" id="{F5257A63-C0A7-48A3-BD1F-71AEDFB48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79600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For vectors </a:t>
            </a:r>
            <a:r>
              <a:rPr lang="en-GB" sz="2800" b="1" u="sng" dirty="0">
                <a:latin typeface="+mj-lt"/>
              </a:rPr>
              <a:t>u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and </a:t>
            </a:r>
            <a:r>
              <a:rPr lang="en-GB" sz="2800" b="1" u="sng" dirty="0">
                <a:latin typeface="+mj-lt"/>
              </a:rPr>
              <a:t>v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graphicFrame>
        <p:nvGraphicFramePr>
          <p:cNvPr id="19460" name="Object 3">
            <a:extLst>
              <a:ext uri="{FF2B5EF4-FFF2-40B4-BE49-F238E27FC236}">
                <a16:creationId xmlns:a16="http://schemas.microsoft.com/office/drawing/2014/main" id="{8EA51184-BB57-47F2-91C4-E79971ADED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9638" y="4873625"/>
          <a:ext cx="5318125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11200" imgH="711000" progId="Equation.DSMT4">
                  <p:embed/>
                </p:oleObj>
              </mc:Choice>
              <mc:Fallback>
                <p:oleObj name="Equation" r:id="rId4" imgW="2311200" imgH="711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4873625"/>
                        <a:ext cx="5318125" cy="16351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>
            <a:extLst>
              <a:ext uri="{FF2B5EF4-FFF2-40B4-BE49-F238E27FC236}">
                <a16:creationId xmlns:a16="http://schemas.microsoft.com/office/drawing/2014/main" id="{5B3EDB7D-465B-4717-84B0-A7429E100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Vectors &amp; Scalars</a:t>
            </a:r>
          </a:p>
        </p:txBody>
      </p:sp>
      <p:sp>
        <p:nvSpPr>
          <p:cNvPr id="1028" name="Text Box 5">
            <a:extLst>
              <a:ext uri="{FF2B5EF4-FFF2-40B4-BE49-F238E27FC236}">
                <a16:creationId xmlns:a16="http://schemas.microsoft.com/office/drawing/2014/main" id="{8783034A-08E4-4B45-81E3-C8D5AA1FB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79600"/>
            <a:ext cx="8199438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A vector is named using the letters at the end of the directed line segment </a:t>
            </a:r>
          </a:p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 or </a:t>
            </a:r>
          </a:p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using a lowercase bold / underlined letter </a:t>
            </a:r>
            <a:endParaRPr lang="en-GB" sz="2600" dirty="0">
              <a:latin typeface="+mj-lt"/>
            </a:endParaRP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131E3441-D4D1-480F-854B-AD3434E8A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7474" t="14655" r="54741" b="57464"/>
          <a:stretch>
            <a:fillRect/>
          </a:stretch>
        </p:blipFill>
        <p:spPr bwMode="auto">
          <a:xfrm>
            <a:off x="960438" y="4054475"/>
            <a:ext cx="2867025" cy="2697163"/>
          </a:xfrm>
          <a:prstGeom prst="rect">
            <a:avLst/>
          </a:prstGeom>
          <a:noFill/>
          <a:ln w="50800" cap="flat" cmpd="sng" algn="ctr">
            <a:solidFill>
              <a:schemeClr val="tx1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</p:pic>
      <p:cxnSp>
        <p:nvCxnSpPr>
          <p:cNvPr id="1031" name="Straight Connector 6">
            <a:extLst>
              <a:ext uri="{FF2B5EF4-FFF2-40B4-BE49-F238E27FC236}">
                <a16:creationId xmlns:a16="http://schemas.microsoft.com/office/drawing/2014/main" id="{4DE0398D-75FE-45A2-97C0-CE8F414A3F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11850" y="3200400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986759F-511A-4AEC-859C-801C207A7006}"/>
              </a:ext>
            </a:extLst>
          </p:cNvPr>
          <p:cNvSpPr txBox="1"/>
          <p:nvPr/>
        </p:nvSpPr>
        <p:spPr>
          <a:xfrm>
            <a:off x="4130675" y="4495800"/>
            <a:ext cx="31543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This vector is named</a:t>
            </a:r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87D99271-7842-4A8B-964E-FDB4A4406D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16200" y="5308600"/>
          <a:ext cx="5842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3800" imgH="203040" progId="Equation.DSMT4">
                  <p:embed/>
                </p:oleObj>
              </mc:Choice>
              <mc:Fallback>
                <p:oleObj name="Equation" r:id="rId3" imgW="25380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5308600"/>
                        <a:ext cx="5842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884B4E9B-F650-4716-81A3-7D2FA240C8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7425" y="4405313"/>
          <a:ext cx="5842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3800" imgH="203040" progId="Equation.DSMT4">
                  <p:embed/>
                </p:oleObj>
              </mc:Choice>
              <mc:Fallback>
                <p:oleObj name="Equation" r:id="rId5" imgW="25380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4405313"/>
                        <a:ext cx="584200" cy="4667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767211A-93D3-431A-8BF4-F21A574C35D0}"/>
              </a:ext>
            </a:extLst>
          </p:cNvPr>
          <p:cNvSpPr txBox="1"/>
          <p:nvPr/>
        </p:nvSpPr>
        <p:spPr>
          <a:xfrm>
            <a:off x="6781800" y="5151438"/>
            <a:ext cx="54768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2D7745-A147-4C69-8E46-D2F534F2FFF8}"/>
              </a:ext>
            </a:extLst>
          </p:cNvPr>
          <p:cNvSpPr txBox="1"/>
          <p:nvPr/>
        </p:nvSpPr>
        <p:spPr>
          <a:xfrm>
            <a:off x="7437438" y="5108575"/>
            <a:ext cx="369887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dirty="0">
                <a:latin typeface="+mj-lt"/>
              </a:rPr>
              <a:t>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10F6FC-73BA-42FB-B111-910776DAB513}"/>
              </a:ext>
            </a:extLst>
          </p:cNvPr>
          <p:cNvSpPr txBox="1"/>
          <p:nvPr/>
        </p:nvSpPr>
        <p:spPr>
          <a:xfrm>
            <a:off x="6797675" y="5867400"/>
            <a:ext cx="5461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04D0F6-C40E-404D-8F9E-7C1722219702}"/>
              </a:ext>
            </a:extLst>
          </p:cNvPr>
          <p:cNvSpPr txBox="1"/>
          <p:nvPr/>
        </p:nvSpPr>
        <p:spPr>
          <a:xfrm>
            <a:off x="7451725" y="5867400"/>
            <a:ext cx="371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latin typeface="+mj-lt"/>
              </a:rPr>
              <a:t>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34CC8B-84B0-4925-A86F-9B5D88221B39}"/>
              </a:ext>
            </a:extLst>
          </p:cNvPr>
          <p:cNvSpPr txBox="1"/>
          <p:nvPr/>
        </p:nvSpPr>
        <p:spPr>
          <a:xfrm>
            <a:off x="1935163" y="4849813"/>
            <a:ext cx="3714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0000"/>
                </a:solidFill>
                <a:latin typeface="+mj-lt"/>
              </a:rPr>
              <a:t>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20EBC2-2829-4BEC-B824-94BBD16E1333}"/>
              </a:ext>
            </a:extLst>
          </p:cNvPr>
          <p:cNvSpPr txBox="1"/>
          <p:nvPr/>
        </p:nvSpPr>
        <p:spPr>
          <a:xfrm>
            <a:off x="1554163" y="5287963"/>
            <a:ext cx="371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solidFill>
                  <a:srgbClr val="000000"/>
                </a:solidFill>
                <a:latin typeface="+mj-lt"/>
              </a:rPr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>
            <a:extLst>
              <a:ext uri="{FF2B5EF4-FFF2-40B4-BE49-F238E27FC236}">
                <a16:creationId xmlns:a16="http://schemas.microsoft.com/office/drawing/2014/main" id="{DFAB2D58-A277-43B5-9582-131EF60C5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Position Vectors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BDA3056C-B827-47AF-B3CD-16D34A8DF4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6338" y="1976438"/>
          <a:ext cx="6270625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79480" imgH="482400" progId="Equation.DSMT4">
                  <p:embed/>
                </p:oleObj>
              </mc:Choice>
              <mc:Fallback>
                <p:oleObj name="Equation" r:id="rId2" imgW="267948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1976438"/>
                        <a:ext cx="6270625" cy="12255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8B932977-1427-45CD-88BF-1B06EBA6EB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25688" y="3662363"/>
          <a:ext cx="2170112" cy="180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000" imgH="711000" progId="Equation.DSMT4">
                  <p:embed/>
                </p:oleObj>
              </mc:Choice>
              <mc:Fallback>
                <p:oleObj name="Equation" r:id="rId4" imgW="927000" imgH="711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3662363"/>
                        <a:ext cx="2170112" cy="18049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reeform 18">
            <a:extLst>
              <a:ext uri="{FF2B5EF4-FFF2-40B4-BE49-F238E27FC236}">
                <a16:creationId xmlns:a16="http://schemas.microsoft.com/office/drawing/2014/main" id="{E8A40E99-13EF-447B-A4D7-255D2DEEBAE6}"/>
              </a:ext>
            </a:extLst>
          </p:cNvPr>
          <p:cNvSpPr/>
          <p:nvPr/>
        </p:nvSpPr>
        <p:spPr bwMode="auto">
          <a:xfrm>
            <a:off x="5346700" y="4687888"/>
            <a:ext cx="3336925" cy="1524000"/>
          </a:xfrm>
          <a:custGeom>
            <a:avLst/>
            <a:gdLst>
              <a:gd name="connsiteX0" fmla="*/ 3307080 w 3337560"/>
              <a:gd name="connsiteY0" fmla="*/ 883920 h 1524000"/>
              <a:gd name="connsiteX1" fmla="*/ 0 w 3337560"/>
              <a:gd name="connsiteY1" fmla="*/ 1524000 h 1524000"/>
              <a:gd name="connsiteX2" fmla="*/ 3337560 w 3337560"/>
              <a:gd name="connsiteY2" fmla="*/ 0 h 1524000"/>
              <a:gd name="connsiteX3" fmla="*/ 3307080 w 3337560"/>
              <a:gd name="connsiteY3" fmla="*/ 88392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7560" h="1524000">
                <a:moveTo>
                  <a:pt x="3307080" y="883920"/>
                </a:moveTo>
                <a:lnTo>
                  <a:pt x="0" y="1524000"/>
                </a:lnTo>
                <a:lnTo>
                  <a:pt x="3337560" y="0"/>
                </a:lnTo>
                <a:lnTo>
                  <a:pt x="3307080" y="883920"/>
                </a:lnTo>
                <a:close/>
              </a:path>
            </a:pathLst>
          </a:custGeom>
          <a:solidFill>
            <a:srgbClr val="00B0F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B4CE9B61-D49E-4618-A4A3-29E9DBBC4FF5}"/>
              </a:ext>
            </a:extLst>
          </p:cNvPr>
          <p:cNvSpPr/>
          <p:nvPr/>
        </p:nvSpPr>
        <p:spPr bwMode="auto">
          <a:xfrm>
            <a:off x="5407025" y="5586413"/>
            <a:ext cx="3230563" cy="625475"/>
          </a:xfrm>
          <a:custGeom>
            <a:avLst/>
            <a:gdLst>
              <a:gd name="connsiteX0" fmla="*/ 0 w 3230880"/>
              <a:gd name="connsiteY0" fmla="*/ 624840 h 624840"/>
              <a:gd name="connsiteX1" fmla="*/ 2438400 w 3230880"/>
              <a:gd name="connsiteY1" fmla="*/ 624840 h 624840"/>
              <a:gd name="connsiteX2" fmla="*/ 3230880 w 3230880"/>
              <a:gd name="connsiteY2" fmla="*/ 0 h 624840"/>
              <a:gd name="connsiteX3" fmla="*/ 0 w 3230880"/>
              <a:gd name="connsiteY3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880" h="624840">
                <a:moveTo>
                  <a:pt x="0" y="624840"/>
                </a:moveTo>
                <a:lnTo>
                  <a:pt x="2438400" y="624840"/>
                </a:lnTo>
                <a:lnTo>
                  <a:pt x="3230880" y="0"/>
                </a:lnTo>
                <a:lnTo>
                  <a:pt x="0" y="624840"/>
                </a:lnTo>
                <a:close/>
              </a:path>
            </a:pathLst>
          </a:custGeom>
          <a:solidFill>
            <a:srgbClr val="00B0F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cxnSp>
        <p:nvCxnSpPr>
          <p:cNvPr id="25607" name="Straight Connector 13">
            <a:extLst>
              <a:ext uri="{FF2B5EF4-FFF2-40B4-BE49-F238E27FC236}">
                <a16:creationId xmlns:a16="http://schemas.microsoft.com/office/drawing/2014/main" id="{BD9B2CB1-1623-402A-ABF0-9C91758547A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75588" y="5543550"/>
            <a:ext cx="838200" cy="633413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0119CEA-A4BA-47FC-93E3-1FB14E7E9846}"/>
              </a:ext>
            </a:extLst>
          </p:cNvPr>
          <p:cNvSpPr txBox="1"/>
          <p:nvPr/>
        </p:nvSpPr>
        <p:spPr>
          <a:xfrm>
            <a:off x="4873625" y="4567238"/>
            <a:ext cx="43338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dirty="0">
                <a:latin typeface="+mj-lt"/>
              </a:rPr>
              <a:t>z</a:t>
            </a:r>
          </a:p>
        </p:txBody>
      </p:sp>
      <p:grpSp>
        <p:nvGrpSpPr>
          <p:cNvPr id="25609" name="Group 58">
            <a:extLst>
              <a:ext uri="{FF2B5EF4-FFF2-40B4-BE49-F238E27FC236}">
                <a16:creationId xmlns:a16="http://schemas.microsoft.com/office/drawing/2014/main" id="{E52A5058-F3FC-4A58-AE9D-933A23635E94}"/>
              </a:ext>
            </a:extLst>
          </p:cNvPr>
          <p:cNvGrpSpPr>
            <a:grpSpLocks/>
          </p:cNvGrpSpPr>
          <p:nvPr/>
        </p:nvGrpSpPr>
        <p:grpSpPr bwMode="auto">
          <a:xfrm>
            <a:off x="5360988" y="4703763"/>
            <a:ext cx="3306762" cy="1492250"/>
            <a:chOff x="3459483" y="4434841"/>
            <a:chExt cx="3307076" cy="1493519"/>
          </a:xfrm>
        </p:grpSpPr>
        <p:cxnSp>
          <p:nvCxnSpPr>
            <p:cNvPr id="25627" name="Straight Connector 37">
              <a:extLst>
                <a:ext uri="{FF2B5EF4-FFF2-40B4-BE49-F238E27FC236}">
                  <a16:creationId xmlns:a16="http://schemas.microsoft.com/office/drawing/2014/main" id="{A812809C-D393-4DAC-9DF9-982D575CA4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459483" y="4434841"/>
              <a:ext cx="3307076" cy="1493519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8" name="Straight Connector 44">
              <a:extLst>
                <a:ext uri="{FF2B5EF4-FFF2-40B4-BE49-F238E27FC236}">
                  <a16:creationId xmlns:a16="http://schemas.microsoft.com/office/drawing/2014/main" id="{5813EED9-7CC5-4939-A198-0131A9CED7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5090160" y="5044440"/>
              <a:ext cx="274320" cy="45720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9" name="Straight Connector 46">
              <a:extLst>
                <a:ext uri="{FF2B5EF4-FFF2-40B4-BE49-F238E27FC236}">
                  <a16:creationId xmlns:a16="http://schemas.microsoft.com/office/drawing/2014/main" id="{4C06291D-1A97-43DB-B431-19EEB635C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189220" y="5128260"/>
              <a:ext cx="213360" cy="137160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31A116F-2272-4409-85D1-C88B2018D6BC}"/>
              </a:ext>
            </a:extLst>
          </p:cNvPr>
          <p:cNvSpPr txBox="1"/>
          <p:nvPr/>
        </p:nvSpPr>
        <p:spPr>
          <a:xfrm>
            <a:off x="7019925" y="4684713"/>
            <a:ext cx="3841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u="sng" dirty="0">
                <a:solidFill>
                  <a:srgbClr val="FFFF00"/>
                </a:solidFill>
                <a:latin typeface="+mj-lt"/>
              </a:rPr>
              <a:t>a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2CB0F9A-6788-4BFB-9065-4D630C0F70A1}"/>
              </a:ext>
            </a:extLst>
          </p:cNvPr>
          <p:cNvSpPr/>
          <p:nvPr/>
        </p:nvSpPr>
        <p:spPr bwMode="auto">
          <a:xfrm>
            <a:off x="8607425" y="4627563"/>
            <a:ext cx="122238" cy="12065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C84497-3758-421A-BF0C-2C89BFEB8A6D}"/>
              </a:ext>
            </a:extLst>
          </p:cNvPr>
          <p:cNvSpPr txBox="1"/>
          <p:nvPr/>
        </p:nvSpPr>
        <p:spPr>
          <a:xfrm>
            <a:off x="8288338" y="5702300"/>
            <a:ext cx="3730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2EEB67-F2F6-4B47-8054-D4BC3F414244}"/>
              </a:ext>
            </a:extLst>
          </p:cNvPr>
          <p:cNvSpPr txBox="1"/>
          <p:nvPr/>
        </p:nvSpPr>
        <p:spPr>
          <a:xfrm>
            <a:off x="6521450" y="6251575"/>
            <a:ext cx="371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3</a:t>
            </a:r>
            <a:endParaRPr lang="en-GB" u="sng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7B416263-505E-4EBF-8F55-8859EC1BD71B}"/>
              </a:ext>
            </a:extLst>
          </p:cNvPr>
          <p:cNvSpPr/>
          <p:nvPr/>
        </p:nvSpPr>
        <p:spPr bwMode="auto">
          <a:xfrm>
            <a:off x="7464425" y="6043613"/>
            <a:ext cx="517525" cy="152400"/>
          </a:xfrm>
          <a:custGeom>
            <a:avLst/>
            <a:gdLst>
              <a:gd name="connsiteX0" fmla="*/ 518160 w 518160"/>
              <a:gd name="connsiteY0" fmla="*/ 0 h 152400"/>
              <a:gd name="connsiteX1" fmla="*/ 152400 w 518160"/>
              <a:gd name="connsiteY1" fmla="*/ 0 h 152400"/>
              <a:gd name="connsiteX2" fmla="*/ 0 w 518160"/>
              <a:gd name="connsiteY2" fmla="*/ 152400 h 152400"/>
              <a:gd name="connsiteX3" fmla="*/ 396240 w 518160"/>
              <a:gd name="connsiteY3" fmla="*/ 152400 h 152400"/>
              <a:gd name="connsiteX4" fmla="*/ 518160 w 518160"/>
              <a:gd name="connsiteY4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" h="152400">
                <a:moveTo>
                  <a:pt x="518160" y="0"/>
                </a:moveTo>
                <a:lnTo>
                  <a:pt x="152400" y="0"/>
                </a:lnTo>
                <a:lnTo>
                  <a:pt x="0" y="152400"/>
                </a:lnTo>
                <a:lnTo>
                  <a:pt x="396240" y="152400"/>
                </a:lnTo>
                <a:lnTo>
                  <a:pt x="518160" y="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DB8C710D-5A69-4A93-B9A3-EB3A0425DA43}"/>
              </a:ext>
            </a:extLst>
          </p:cNvPr>
          <p:cNvSpPr/>
          <p:nvPr/>
        </p:nvSpPr>
        <p:spPr bwMode="auto">
          <a:xfrm>
            <a:off x="8439150" y="5357813"/>
            <a:ext cx="228600" cy="260350"/>
          </a:xfrm>
          <a:custGeom>
            <a:avLst/>
            <a:gdLst>
              <a:gd name="connsiteX0" fmla="*/ 213360 w 228600"/>
              <a:gd name="connsiteY0" fmla="*/ 0 h 259080"/>
              <a:gd name="connsiteX1" fmla="*/ 0 w 228600"/>
              <a:gd name="connsiteY1" fmla="*/ 30480 h 259080"/>
              <a:gd name="connsiteX2" fmla="*/ 0 w 228600"/>
              <a:gd name="connsiteY2" fmla="*/ 259080 h 259080"/>
              <a:gd name="connsiteX3" fmla="*/ 228600 w 228600"/>
              <a:gd name="connsiteY3" fmla="*/ 213360 h 259080"/>
              <a:gd name="connsiteX4" fmla="*/ 213360 w 228600"/>
              <a:gd name="connsiteY4" fmla="*/ 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259080">
                <a:moveTo>
                  <a:pt x="213360" y="0"/>
                </a:moveTo>
                <a:lnTo>
                  <a:pt x="0" y="30480"/>
                </a:lnTo>
                <a:lnTo>
                  <a:pt x="0" y="259080"/>
                </a:lnTo>
                <a:lnTo>
                  <a:pt x="228600" y="213360"/>
                </a:lnTo>
                <a:lnTo>
                  <a:pt x="213360" y="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cxnSp>
        <p:nvCxnSpPr>
          <p:cNvPr id="25616" name="Straight Connector 26">
            <a:extLst>
              <a:ext uri="{FF2B5EF4-FFF2-40B4-BE49-F238E27FC236}">
                <a16:creationId xmlns:a16="http://schemas.microsoft.com/office/drawing/2014/main" id="{79109D03-53EC-41DF-8BEB-38ECF5E92E2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8257382" y="5160169"/>
            <a:ext cx="793750" cy="1587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B0DB796-F769-438C-A233-FD8FF2B7CE8C}"/>
              </a:ext>
            </a:extLst>
          </p:cNvPr>
          <p:cNvSpPr txBox="1"/>
          <p:nvPr/>
        </p:nvSpPr>
        <p:spPr>
          <a:xfrm>
            <a:off x="8701088" y="4972050"/>
            <a:ext cx="3222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1</a:t>
            </a:r>
            <a:endParaRPr lang="en-GB" u="sng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25618" name="Group 46">
            <a:extLst>
              <a:ext uri="{FF2B5EF4-FFF2-40B4-BE49-F238E27FC236}">
                <a16:creationId xmlns:a16="http://schemas.microsoft.com/office/drawing/2014/main" id="{1D346ADA-82C4-47DE-B0A1-8D858D603D93}"/>
              </a:ext>
            </a:extLst>
          </p:cNvPr>
          <p:cNvGrpSpPr>
            <a:grpSpLocks/>
          </p:cNvGrpSpPr>
          <p:nvPr/>
        </p:nvGrpSpPr>
        <p:grpSpPr bwMode="auto">
          <a:xfrm>
            <a:off x="4422775" y="5178425"/>
            <a:ext cx="4395788" cy="1536700"/>
            <a:chOff x="2490932" y="4955619"/>
            <a:chExt cx="4395643" cy="1536621"/>
          </a:xfrm>
        </p:grpSpPr>
        <p:cxnSp>
          <p:nvCxnSpPr>
            <p:cNvPr id="25624" name="Straight Arrow Connector 19">
              <a:extLst>
                <a:ext uri="{FF2B5EF4-FFF2-40B4-BE49-F238E27FC236}">
                  <a16:creationId xmlns:a16="http://schemas.microsoft.com/office/drawing/2014/main" id="{C8F5EF36-91BF-41FA-8C5D-4829D518C5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90932" y="5927824"/>
              <a:ext cx="4395643" cy="11014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5" name="Straight Arrow Connector 20">
              <a:extLst>
                <a:ext uri="{FF2B5EF4-FFF2-40B4-BE49-F238E27FC236}">
                  <a16:creationId xmlns:a16="http://schemas.microsoft.com/office/drawing/2014/main" id="{317F35DC-7DDE-4209-890C-ADB4FE10B2F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82232" y="4955619"/>
              <a:ext cx="2112054" cy="1536621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B3BE92D-93B3-4222-9E92-1D580760585D}"/>
                </a:ext>
              </a:extLst>
            </p:cNvPr>
            <p:cNvSpPr txBox="1"/>
            <p:nvPr/>
          </p:nvSpPr>
          <p:spPr>
            <a:xfrm>
              <a:off x="3383078" y="5928707"/>
              <a:ext cx="430199" cy="4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latin typeface="+mj-lt"/>
                </a:rPr>
                <a:t>O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D1921C1-FA08-422A-93D8-32A608B079D2}"/>
              </a:ext>
            </a:extLst>
          </p:cNvPr>
          <p:cNvSpPr txBox="1"/>
          <p:nvPr/>
        </p:nvSpPr>
        <p:spPr>
          <a:xfrm>
            <a:off x="8716963" y="6038850"/>
            <a:ext cx="4270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>
                <a:latin typeface="+mj-lt"/>
              </a:rPr>
              <a:t>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BEF7BA-4515-4725-B366-DBF044806915}"/>
              </a:ext>
            </a:extLst>
          </p:cNvPr>
          <p:cNvSpPr txBox="1"/>
          <p:nvPr/>
        </p:nvSpPr>
        <p:spPr>
          <a:xfrm>
            <a:off x="6229350" y="4816475"/>
            <a:ext cx="371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y</a:t>
            </a:r>
          </a:p>
        </p:txBody>
      </p:sp>
      <p:cxnSp>
        <p:nvCxnSpPr>
          <p:cNvPr id="25621" name="Straight Connector 34">
            <a:extLst>
              <a:ext uri="{FF2B5EF4-FFF2-40B4-BE49-F238E27FC236}">
                <a16:creationId xmlns:a16="http://schemas.microsoft.com/office/drawing/2014/main" id="{B10D6505-141A-4F63-AFA4-7A647A4544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14950" y="6165850"/>
            <a:ext cx="2636838" cy="1588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2" name="Straight Arrow Connector 35">
            <a:extLst>
              <a:ext uri="{FF2B5EF4-FFF2-40B4-BE49-F238E27FC236}">
                <a16:creationId xmlns:a16="http://schemas.microsoft.com/office/drawing/2014/main" id="{BBF6CC32-9F77-41E6-939E-C067C45C92F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446588" y="5951538"/>
            <a:ext cx="1798637" cy="1428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775367E-95D7-47E4-865F-7EED0CA17762}"/>
              </a:ext>
            </a:extLst>
          </p:cNvPr>
          <p:cNvSpPr txBox="1"/>
          <p:nvPr/>
        </p:nvSpPr>
        <p:spPr bwMode="auto">
          <a:xfrm>
            <a:off x="7689850" y="4159250"/>
            <a:ext cx="14081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 (3,2,1)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>
            <a:extLst>
              <a:ext uri="{FF2B5EF4-FFF2-40B4-BE49-F238E27FC236}">
                <a16:creationId xmlns:a16="http://schemas.microsoft.com/office/drawing/2014/main" id="{B452D279-97C2-41BC-9CD3-0F3FF30B5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Position Vectors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D97E34ED-F8D6-4FEB-A7A9-BB5E6A11D6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9513" y="2486025"/>
          <a:ext cx="683418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0680" imgH="241200" progId="Equation.DSMT4">
                  <p:embed/>
                </p:oleObj>
              </mc:Choice>
              <mc:Fallback>
                <p:oleObj name="Equation" r:id="rId2" imgW="292068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2486025"/>
                        <a:ext cx="6834187" cy="612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14F3F2B4-B17E-48AF-8DE1-2CF9DD6015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49600" y="3651250"/>
          <a:ext cx="3209925" cy="180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711000" progId="Equation.DSMT4">
                  <p:embed/>
                </p:oleObj>
              </mc:Choice>
              <mc:Fallback>
                <p:oleObj name="Equation" r:id="rId4" imgW="1371600" imgH="711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3651250"/>
                        <a:ext cx="3209925" cy="18049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C2D0FC05-2B95-4B4A-B4F8-70BF1B4F3B79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0" y="6248400"/>
            <a:ext cx="1905000" cy="457200"/>
          </a:xfrm>
        </p:spPr>
        <p:txBody>
          <a:bodyPr/>
          <a:lstStyle/>
          <a:p>
            <a:pPr>
              <a:defRPr/>
            </a:pPr>
            <a:fld id="{4C8EB024-EE3B-43BB-944B-7238918CFDD8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7BE5C72F-A25A-43F1-B74F-036D3B456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484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GB"/>
              <a:t>Created by Mr. Lafferty@mathsrevision.com</a:t>
            </a: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54503065-8E74-4782-9315-32507C3DF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57349" name="Text Box 3">
            <a:extLst>
              <a:ext uri="{FF2B5EF4-FFF2-40B4-BE49-F238E27FC236}">
                <a16:creationId xmlns:a16="http://schemas.microsoft.com/office/drawing/2014/main" id="{DE462867-D72D-457C-A2EF-9350CAC24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2220913"/>
            <a:ext cx="5195888" cy="2554287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4000" dirty="0">
                <a:latin typeface="+mj-lt"/>
                <a:cs typeface="Arial" charset="0"/>
              </a:rPr>
              <a:t>Now try N5 TJ </a:t>
            </a:r>
          </a:p>
          <a:p>
            <a:pPr>
              <a:defRPr/>
            </a:pPr>
            <a:r>
              <a:rPr lang="en-GB" sz="4000" dirty="0">
                <a:latin typeface="+mj-lt"/>
                <a:cs typeface="Arial" charset="0"/>
              </a:rPr>
              <a:t>Ex 15.7</a:t>
            </a:r>
          </a:p>
          <a:p>
            <a:pPr>
              <a:defRPr/>
            </a:pPr>
            <a:r>
              <a:rPr lang="en-GB" sz="4000" dirty="0">
                <a:latin typeface="+mj-lt"/>
                <a:cs typeface="Arial" charset="0"/>
              </a:rPr>
              <a:t>Ch15 (page 150)</a:t>
            </a:r>
          </a:p>
        </p:txBody>
      </p:sp>
      <p:pic>
        <p:nvPicPr>
          <p:cNvPr id="49158" name="Picture 4" descr="ag00463_">
            <a:extLst>
              <a:ext uri="{FF2B5EF4-FFF2-40B4-BE49-F238E27FC236}">
                <a16:creationId xmlns:a16="http://schemas.microsoft.com/office/drawing/2014/main" id="{DD061FCF-8390-4051-8A03-8F10AA4549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136900"/>
            <a:ext cx="301625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Text Box 7">
            <a:extLst>
              <a:ext uri="{FF2B5EF4-FFF2-40B4-BE49-F238E27FC236}">
                <a16:creationId xmlns:a16="http://schemas.microsoft.com/office/drawing/2014/main" id="{EAF52111-A553-456B-8F06-2DFEB523652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>
                <a:solidFill>
                  <a:srgbClr val="FFFF00"/>
                </a:solidFill>
                <a:latin typeface="+mj-lt"/>
                <a:cs typeface="Arial" charset="0"/>
              </a:rPr>
              <a:t>www.mathsrevision.com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B6ABD1A-7E94-434B-AF26-1EA66EF9771A}"/>
              </a:ext>
            </a:extLst>
          </p:cNvPr>
          <p:cNvSpPr txBox="1">
            <a:spLocks/>
          </p:cNvSpPr>
          <p:nvPr/>
        </p:nvSpPr>
        <p:spPr bwMode="auto">
          <a:xfrm>
            <a:off x="1847850" y="628650"/>
            <a:ext cx="54864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GB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3D Vectors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8">
            <a:extLst>
              <a:ext uri="{FF2B5EF4-FFF2-40B4-BE49-F238E27FC236}">
                <a16:creationId xmlns:a16="http://schemas.microsoft.com/office/drawing/2014/main" id="{8AB698AA-95DB-410C-A539-61A2976BB76B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066800" y="269875"/>
            <a:ext cx="7086600" cy="1311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GB" altLang="en-US" b="0">
                <a:solidFill>
                  <a:srgbClr val="FFFF00"/>
                </a:solidFill>
                <a:effectLst/>
              </a:rPr>
              <a:t>Are you on Target 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2E3584-796C-45C2-80FC-2273B01007C4}"/>
              </a:ext>
            </a:extLst>
          </p:cNvPr>
          <p:cNvSpPr txBox="1"/>
          <p:nvPr/>
        </p:nvSpPr>
        <p:spPr>
          <a:xfrm>
            <a:off x="927100" y="2484438"/>
            <a:ext cx="5880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3200" dirty="0">
                <a:latin typeface="+mj-lt"/>
              </a:rPr>
              <a:t> 		Update you log book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741EBC-5324-4897-A1EF-8BE31AF7161F}"/>
              </a:ext>
            </a:extLst>
          </p:cNvPr>
          <p:cNvSpPr txBox="1"/>
          <p:nvPr/>
        </p:nvSpPr>
        <p:spPr>
          <a:xfrm>
            <a:off x="971550" y="3597275"/>
            <a:ext cx="817245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en-GB" sz="2800" dirty="0">
                <a:latin typeface="+mj-lt"/>
              </a:rPr>
              <a:t> 		Make sure you complete and correct </a:t>
            </a:r>
          </a:p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    		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ALL</a:t>
            </a:r>
            <a:r>
              <a:rPr lang="en-GB" sz="2800" dirty="0">
                <a:latin typeface="+mj-lt"/>
              </a:rPr>
              <a:t> of the </a:t>
            </a:r>
            <a:r>
              <a:rPr lang="en-GB" sz="2800" dirty="0">
                <a:latin typeface="+mj-lt"/>
                <a:hlinkClick r:id="rId2"/>
              </a:rPr>
              <a:t>Vector</a:t>
            </a:r>
            <a:r>
              <a:rPr lang="en-GB" sz="2800" dirty="0">
                <a:latin typeface="+mj-lt"/>
              </a:rPr>
              <a:t> questions in the</a:t>
            </a:r>
          </a:p>
          <a:p>
            <a:pPr algn="l">
              <a:defRPr/>
            </a:pPr>
            <a:r>
              <a:rPr lang="en-GB" sz="2800" dirty="0">
                <a:latin typeface="+mj-lt"/>
              </a:rPr>
              <a:t>		past paper booklet.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>
            <a:extLst>
              <a:ext uri="{FF2B5EF4-FFF2-40B4-BE49-F238E27FC236}">
                <a16:creationId xmlns:a16="http://schemas.microsoft.com/office/drawing/2014/main" id="{D1616F70-32D1-4630-B3D4-737D48E21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1"/>
          <a:stretch>
            <a:fillRect/>
          </a:stretch>
        </p:blipFill>
        <p:spPr bwMode="auto">
          <a:xfrm>
            <a:off x="0" y="0"/>
            <a:ext cx="9144000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4">
            <a:extLst>
              <a:ext uri="{FF2B5EF4-FFF2-40B4-BE49-F238E27FC236}">
                <a16:creationId xmlns:a16="http://schemas.microsoft.com/office/drawing/2014/main" id="{29C068F6-C904-419A-BC49-80A137D60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500438"/>
            <a:ext cx="51117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7">
            <a:extLst>
              <a:ext uri="{FF2B5EF4-FFF2-40B4-BE49-F238E27FC236}">
                <a16:creationId xmlns:a16="http://schemas.microsoft.com/office/drawing/2014/main" id="{ADC39BA4-EC2F-4D74-9AB2-D61378A7D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4"/>
          <a:stretch>
            <a:fillRect/>
          </a:stretch>
        </p:blipFill>
        <p:spPr bwMode="auto">
          <a:xfrm>
            <a:off x="0" y="0"/>
            <a:ext cx="91440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8">
            <a:extLst>
              <a:ext uri="{FF2B5EF4-FFF2-40B4-BE49-F238E27FC236}">
                <a16:creationId xmlns:a16="http://schemas.microsoft.com/office/drawing/2014/main" id="{504ADF8A-4547-4182-9380-42F05D64D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2786063"/>
            <a:ext cx="5329237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4">
            <a:extLst>
              <a:ext uri="{FF2B5EF4-FFF2-40B4-BE49-F238E27FC236}">
                <a16:creationId xmlns:a16="http://schemas.microsoft.com/office/drawing/2014/main" id="{8F43EFD9-7726-48E1-8E55-6B397FECA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8"/>
          <a:stretch>
            <a:fillRect/>
          </a:stretch>
        </p:blipFill>
        <p:spPr bwMode="auto">
          <a:xfrm>
            <a:off x="0" y="0"/>
            <a:ext cx="914400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15">
            <a:extLst>
              <a:ext uri="{FF2B5EF4-FFF2-40B4-BE49-F238E27FC236}">
                <a16:creationId xmlns:a16="http://schemas.microsoft.com/office/drawing/2014/main" id="{177EA15D-F7C5-469E-A10C-01D40FAE1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49"/>
          <a:stretch>
            <a:fillRect/>
          </a:stretch>
        </p:blipFill>
        <p:spPr bwMode="auto">
          <a:xfrm>
            <a:off x="8715375" y="642938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15">
            <a:extLst>
              <a:ext uri="{FF2B5EF4-FFF2-40B4-BE49-F238E27FC236}">
                <a16:creationId xmlns:a16="http://schemas.microsoft.com/office/drawing/2014/main" id="{9166E347-522C-44EF-9287-0F336E9B2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76349"/>
          <a:stretch>
            <a:fillRect/>
          </a:stretch>
        </p:blipFill>
        <p:spPr bwMode="auto">
          <a:xfrm>
            <a:off x="8715375" y="1285875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>
            <a:extLst>
              <a:ext uri="{FF2B5EF4-FFF2-40B4-BE49-F238E27FC236}">
                <a16:creationId xmlns:a16="http://schemas.microsoft.com/office/drawing/2014/main" id="{46986A1E-CD47-4E86-9815-5181F70A5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1"/>
          <a:stretch>
            <a:fillRect/>
          </a:stretch>
        </p:blipFill>
        <p:spPr bwMode="auto">
          <a:xfrm>
            <a:off x="0" y="0"/>
            <a:ext cx="91440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1295DAAB-CA57-47A0-A08C-9EB7169E9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85455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>
            <a:extLst>
              <a:ext uri="{FF2B5EF4-FFF2-40B4-BE49-F238E27FC236}">
                <a16:creationId xmlns:a16="http://schemas.microsoft.com/office/drawing/2014/main" id="{238C7B51-92F5-4D5C-A22C-14E86279F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2143125"/>
            <a:ext cx="231775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>
            <a:extLst>
              <a:ext uri="{FF2B5EF4-FFF2-40B4-BE49-F238E27FC236}">
                <a16:creationId xmlns:a16="http://schemas.microsoft.com/office/drawing/2014/main" id="{D2F20971-2FC7-4C3A-8842-911A0FEFD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26"/>
          <a:stretch>
            <a:fillRect/>
          </a:stretch>
        </p:blipFill>
        <p:spPr bwMode="auto">
          <a:xfrm>
            <a:off x="0" y="0"/>
            <a:ext cx="9144000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>
            <a:extLst>
              <a:ext uri="{FF2B5EF4-FFF2-40B4-BE49-F238E27FC236}">
                <a16:creationId xmlns:a16="http://schemas.microsoft.com/office/drawing/2014/main" id="{029DF772-C3EA-413E-9A3A-D295FDD19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500438"/>
            <a:ext cx="51117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>
            <a:extLst>
              <a:ext uri="{FF2B5EF4-FFF2-40B4-BE49-F238E27FC236}">
                <a16:creationId xmlns:a16="http://schemas.microsoft.com/office/drawing/2014/main" id="{BC42AF13-86AC-4AD3-89DA-6E84A5209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7750" t="24375" r="42750" b="51250"/>
          <a:stretch>
            <a:fillRect/>
          </a:stretch>
        </p:blipFill>
        <p:spPr bwMode="auto">
          <a:xfrm>
            <a:off x="1143000" y="3306763"/>
            <a:ext cx="6645275" cy="3048000"/>
          </a:xfrm>
          <a:prstGeom prst="rect">
            <a:avLst/>
          </a:prstGeom>
          <a:noFill/>
          <a:ln w="50800" cap="flat" cmpd="sng" algn="ctr">
            <a:solidFill>
              <a:schemeClr val="tx1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1027" name="Text Box 4">
            <a:extLst>
              <a:ext uri="{FF2B5EF4-FFF2-40B4-BE49-F238E27FC236}">
                <a16:creationId xmlns:a16="http://schemas.microsoft.com/office/drawing/2014/main" id="{EDBD875D-1700-4B97-B8A2-29C328592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Vectors &amp; Scalars</a:t>
            </a:r>
          </a:p>
        </p:txBody>
      </p:sp>
      <p:sp>
        <p:nvSpPr>
          <p:cNvPr id="1028" name="Text Box 5">
            <a:extLst>
              <a:ext uri="{FF2B5EF4-FFF2-40B4-BE49-F238E27FC236}">
                <a16:creationId xmlns:a16="http://schemas.microsoft.com/office/drawing/2014/main" id="{35354D69-440C-4419-A938-4F308C804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79600"/>
            <a:ext cx="6126163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A vector may also be </a:t>
            </a:r>
          </a:p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represented in component form.</a:t>
            </a:r>
            <a:endParaRPr lang="en-GB" sz="2600" dirty="0">
              <a:latin typeface="+mj-lt"/>
            </a:endParaRPr>
          </a:p>
        </p:txBody>
      </p:sp>
      <p:cxnSp>
        <p:nvCxnSpPr>
          <p:cNvPr id="2056" name="Straight Connector 6">
            <a:extLst>
              <a:ext uri="{FF2B5EF4-FFF2-40B4-BE49-F238E27FC236}">
                <a16:creationId xmlns:a16="http://schemas.microsoft.com/office/drawing/2014/main" id="{AFF1BAF7-9D21-4B3D-A9C9-6228617245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11850" y="3200400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5167632D-0443-4E0B-9EEB-B0FDD3D046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7763" y="5141913"/>
          <a:ext cx="196215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8840" imgH="457200" progId="Equation.DSMT4">
                  <p:embed/>
                </p:oleObj>
              </mc:Choice>
              <mc:Fallback>
                <p:oleObj name="Equation" r:id="rId3" imgW="88884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763" y="5141913"/>
                        <a:ext cx="1962150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47316B8-749F-41FC-84B5-7BDD226AE3E0}"/>
              </a:ext>
            </a:extLst>
          </p:cNvPr>
          <p:cNvSpPr txBox="1"/>
          <p:nvPr/>
        </p:nvSpPr>
        <p:spPr>
          <a:xfrm>
            <a:off x="2454275" y="4114800"/>
            <a:ext cx="4286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solidFill>
                  <a:srgbClr val="000000"/>
                </a:solidFill>
                <a:latin typeface="+mj-lt"/>
              </a:rPr>
              <a:t>w</a:t>
            </a:r>
          </a:p>
        </p:txBody>
      </p:sp>
      <p:graphicFrame>
        <p:nvGraphicFramePr>
          <p:cNvPr id="20485" name="Object 3">
            <a:extLst>
              <a:ext uri="{FF2B5EF4-FFF2-40B4-BE49-F238E27FC236}">
                <a16:creationId xmlns:a16="http://schemas.microsoft.com/office/drawing/2014/main" id="{3B7AB711-B47E-4517-8B46-C3986A24E7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54813" y="1938338"/>
          <a:ext cx="196215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88840" imgH="457200" progId="Equation.DSMT4">
                  <p:embed/>
                </p:oleObj>
              </mc:Choice>
              <mc:Fallback>
                <p:oleObj name="Equation" r:id="rId5" imgW="88884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813" y="1938338"/>
                        <a:ext cx="1962150" cy="10080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8AE273E6-A245-4BDB-9CBF-31B9C60766A4}"/>
              </a:ext>
            </a:extLst>
          </p:cNvPr>
          <p:cNvSpPr txBox="1"/>
          <p:nvPr/>
        </p:nvSpPr>
        <p:spPr>
          <a:xfrm>
            <a:off x="6003925" y="5456238"/>
            <a:ext cx="379413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solidFill>
                  <a:srgbClr val="000000"/>
                </a:solidFill>
                <a:latin typeface="+mj-lt"/>
              </a:rPr>
              <a:t>z</a:t>
            </a:r>
          </a:p>
        </p:txBody>
      </p:sp>
      <p:graphicFrame>
        <p:nvGraphicFramePr>
          <p:cNvPr id="20486" name="Object 4">
            <a:extLst>
              <a:ext uri="{FF2B5EF4-FFF2-40B4-BE49-F238E27FC236}">
                <a16:creationId xmlns:a16="http://schemas.microsoft.com/office/drawing/2014/main" id="{856A26B1-5FF6-4F3A-A288-FD7C7EAFF3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30875" y="4300538"/>
          <a:ext cx="197961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27000" imgH="457200" progId="Equation.DSMT4">
                  <p:embed/>
                </p:oleObj>
              </mc:Choice>
              <mc:Fallback>
                <p:oleObj name="Equation" r:id="rId7" imgW="9270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75" y="4300538"/>
                        <a:ext cx="1979613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loud 19">
            <a:extLst>
              <a:ext uri="{FF2B5EF4-FFF2-40B4-BE49-F238E27FC236}">
                <a16:creationId xmlns:a16="http://schemas.microsoft.com/office/drawing/2014/main" id="{9E594038-2791-44D3-AABF-A665C5383414}"/>
              </a:ext>
            </a:extLst>
          </p:cNvPr>
          <p:cNvSpPr/>
          <p:nvPr/>
        </p:nvSpPr>
        <p:spPr bwMode="auto">
          <a:xfrm>
            <a:off x="5334000" y="427038"/>
            <a:ext cx="3810000" cy="1265237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Also known as  column vector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>
            <a:extLst>
              <a:ext uri="{FF2B5EF4-FFF2-40B4-BE49-F238E27FC236}">
                <a16:creationId xmlns:a16="http://schemas.microsoft.com/office/drawing/2014/main" id="{E3533196-7161-41A5-88B9-3791335FE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Equal Vectors</a:t>
            </a:r>
          </a:p>
        </p:txBody>
      </p:sp>
      <p:sp>
        <p:nvSpPr>
          <p:cNvPr id="1028" name="Text Box 5">
            <a:extLst>
              <a:ext uri="{FF2B5EF4-FFF2-40B4-BE49-F238E27FC236}">
                <a16:creationId xmlns:a16="http://schemas.microsoft.com/office/drawing/2014/main" id="{C6E0E364-E36B-405E-9EB1-B60DF0991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359150"/>
            <a:ext cx="82296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Vectors are </a:t>
            </a:r>
            <a:r>
              <a:rPr lang="en-GB" sz="2600" dirty="0">
                <a:latin typeface="+mj-lt"/>
              </a:rPr>
              <a:t>equal</a:t>
            </a:r>
            <a:r>
              <a:rPr lang="en-GB" sz="2600" dirty="0">
                <a:solidFill>
                  <a:srgbClr val="FFFF00"/>
                </a:solidFill>
                <a:latin typeface="+mj-lt"/>
              </a:rPr>
              <a:t> only if they </a:t>
            </a:r>
            <a:r>
              <a:rPr lang="en-GB" sz="2600" dirty="0">
                <a:latin typeface="+mj-lt"/>
              </a:rPr>
              <a:t>both</a:t>
            </a:r>
            <a:r>
              <a:rPr lang="en-GB" sz="2600" dirty="0">
                <a:solidFill>
                  <a:srgbClr val="FFFF00"/>
                </a:solidFill>
                <a:latin typeface="+mj-lt"/>
              </a:rPr>
              <a:t> have </a:t>
            </a:r>
          </a:p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the </a:t>
            </a:r>
            <a:r>
              <a:rPr lang="en-GB" sz="2600" dirty="0">
                <a:latin typeface="+mj-lt"/>
              </a:rPr>
              <a:t>same</a:t>
            </a:r>
            <a:r>
              <a:rPr lang="en-GB" sz="26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GB" sz="2600" dirty="0">
                <a:latin typeface="+mj-lt"/>
              </a:rPr>
              <a:t>magnitude</a:t>
            </a:r>
            <a:r>
              <a:rPr lang="en-GB" sz="2600" dirty="0">
                <a:solidFill>
                  <a:srgbClr val="FFFF00"/>
                </a:solidFill>
                <a:latin typeface="+mj-lt"/>
              </a:rPr>
              <a:t> ( length ) and </a:t>
            </a:r>
            <a:r>
              <a:rPr lang="en-GB" sz="2600" dirty="0">
                <a:latin typeface="+mj-lt"/>
              </a:rPr>
              <a:t>direction</a:t>
            </a:r>
            <a:r>
              <a:rPr lang="en-GB" sz="2600" dirty="0">
                <a:solidFill>
                  <a:srgbClr val="FFFF00"/>
                </a:solidFill>
                <a:latin typeface="+mj-lt"/>
              </a:rPr>
              <a:t>.</a:t>
            </a:r>
            <a:endParaRPr lang="en-GB" sz="2600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>
            <a:extLst>
              <a:ext uri="{FF2B5EF4-FFF2-40B4-BE49-F238E27FC236}">
                <a16:creationId xmlns:a16="http://schemas.microsoft.com/office/drawing/2014/main" id="{C2573D9C-A386-4FCD-A151-85D112C9D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Equal Vectors</a:t>
            </a:r>
          </a:p>
        </p:txBody>
      </p:sp>
      <p:sp>
        <p:nvSpPr>
          <p:cNvPr id="1028" name="Text Box 5">
            <a:extLst>
              <a:ext uri="{FF2B5EF4-FFF2-40B4-BE49-F238E27FC236}">
                <a16:creationId xmlns:a16="http://schemas.microsoft.com/office/drawing/2014/main" id="{E36DCF42-66C2-41EE-83EC-263AF174F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88" y="1819275"/>
            <a:ext cx="7364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Which vectors are </a:t>
            </a:r>
            <a:r>
              <a:rPr lang="en-GB" sz="3200" dirty="0">
                <a:latin typeface="+mj-lt"/>
              </a:rPr>
              <a:t>equal.</a:t>
            </a: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A6014E85-D035-48EE-ABAC-D2540B02A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2500" t="18958" r="46625" b="28958"/>
          <a:stretch>
            <a:fillRect/>
          </a:stretch>
        </p:blipFill>
        <p:spPr bwMode="auto">
          <a:xfrm>
            <a:off x="2406650" y="2773363"/>
            <a:ext cx="5183188" cy="3962400"/>
          </a:xfrm>
          <a:prstGeom prst="rect">
            <a:avLst/>
          </a:prstGeom>
          <a:noFill/>
          <a:ln w="50800" cap="flat" cmpd="sng" algn="ctr">
            <a:solidFill>
              <a:schemeClr val="tx1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84B6A9-B221-4087-A7FD-D1C939D02317}"/>
              </a:ext>
            </a:extLst>
          </p:cNvPr>
          <p:cNvSpPr txBox="1"/>
          <p:nvPr/>
        </p:nvSpPr>
        <p:spPr>
          <a:xfrm>
            <a:off x="3946525" y="2955925"/>
            <a:ext cx="3429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000000"/>
                </a:solidFill>
                <a:latin typeface="+mj-lt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36088E-A0B1-4DAE-AF14-E866A3B179EC}"/>
              </a:ext>
            </a:extLst>
          </p:cNvPr>
          <p:cNvSpPr txBox="1"/>
          <p:nvPr/>
        </p:nvSpPr>
        <p:spPr>
          <a:xfrm>
            <a:off x="4175125" y="3763963"/>
            <a:ext cx="3683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000000"/>
                </a:solidFill>
                <a:latin typeface="+mj-lt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04F2BA-8268-4A2B-AD70-C315F6E40A52}"/>
              </a:ext>
            </a:extLst>
          </p:cNvPr>
          <p:cNvSpPr txBox="1"/>
          <p:nvPr/>
        </p:nvSpPr>
        <p:spPr>
          <a:xfrm>
            <a:off x="6613525" y="3916363"/>
            <a:ext cx="3444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000000"/>
                </a:solidFill>
                <a:latin typeface="+mj-lt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9C989D-D99D-411B-A9A7-BA75A4112CAB}"/>
              </a:ext>
            </a:extLst>
          </p:cNvPr>
          <p:cNvSpPr txBox="1"/>
          <p:nvPr/>
        </p:nvSpPr>
        <p:spPr>
          <a:xfrm>
            <a:off x="3048000" y="4784725"/>
            <a:ext cx="3651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000000"/>
                </a:solidFill>
                <a:latin typeface="+mj-lt"/>
              </a:rPr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4465C9-09D1-4F65-A135-CE9AFF0D605E}"/>
              </a:ext>
            </a:extLst>
          </p:cNvPr>
          <p:cNvSpPr txBox="1"/>
          <p:nvPr/>
        </p:nvSpPr>
        <p:spPr>
          <a:xfrm>
            <a:off x="3260725" y="5486400"/>
            <a:ext cx="3540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000000"/>
                </a:solidFill>
                <a:latin typeface="+mj-lt"/>
              </a:rPr>
              <a:t>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24F30D-C2A6-4CC3-B404-C16BE872BC5D}"/>
              </a:ext>
            </a:extLst>
          </p:cNvPr>
          <p:cNvSpPr txBox="1"/>
          <p:nvPr/>
        </p:nvSpPr>
        <p:spPr>
          <a:xfrm>
            <a:off x="4602163" y="5821363"/>
            <a:ext cx="3413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000000"/>
                </a:solidFill>
                <a:latin typeface="+mj-lt"/>
              </a:rPr>
              <a:t>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B11012-E1C6-495D-A002-4DC71F971299}"/>
              </a:ext>
            </a:extLst>
          </p:cNvPr>
          <p:cNvSpPr txBox="1"/>
          <p:nvPr/>
        </p:nvSpPr>
        <p:spPr>
          <a:xfrm>
            <a:off x="5883275" y="4784725"/>
            <a:ext cx="3476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000000"/>
                </a:solidFill>
                <a:latin typeface="+mj-lt"/>
              </a:rPr>
              <a:t>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B9D178-2357-40FA-8D9D-B82F6F8D31DE}"/>
              </a:ext>
            </a:extLst>
          </p:cNvPr>
          <p:cNvSpPr txBox="1"/>
          <p:nvPr/>
        </p:nvSpPr>
        <p:spPr>
          <a:xfrm>
            <a:off x="6599238" y="5897563"/>
            <a:ext cx="3619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000000"/>
                </a:solidFill>
                <a:latin typeface="+mj-lt"/>
              </a:rPr>
              <a:t>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7E1E12-0460-496C-9BBA-9FD0D030C484}"/>
              </a:ext>
            </a:extLst>
          </p:cNvPr>
          <p:cNvSpPr txBox="1"/>
          <p:nvPr/>
        </p:nvSpPr>
        <p:spPr>
          <a:xfrm>
            <a:off x="3946525" y="2955925"/>
            <a:ext cx="3429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FF0000"/>
                </a:solidFill>
                <a:latin typeface="+mj-lt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6A5B30-8592-48C8-896F-9E83761DF070}"/>
              </a:ext>
            </a:extLst>
          </p:cNvPr>
          <p:cNvSpPr txBox="1"/>
          <p:nvPr/>
        </p:nvSpPr>
        <p:spPr>
          <a:xfrm>
            <a:off x="5883275" y="4784725"/>
            <a:ext cx="3476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FF0000"/>
                </a:solidFill>
                <a:latin typeface="+mj-lt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>
            <a:extLst>
              <a:ext uri="{FF2B5EF4-FFF2-40B4-BE49-F238E27FC236}">
                <a16:creationId xmlns:a16="http://schemas.microsoft.com/office/drawing/2014/main" id="{18BEFD9B-A194-4D48-83AC-952E40EA9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5963" y="2406650"/>
            <a:ext cx="5283200" cy="4306888"/>
          </a:xfrm>
          <a:prstGeom prst="rect">
            <a:avLst/>
          </a:prstGeom>
          <a:noFill/>
          <a:ln w="50800" cap="flat" cmpd="sng" algn="ctr">
            <a:solidFill>
              <a:schemeClr val="tx1">
                <a:lumMod val="75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1027" name="Text Box 4">
            <a:extLst>
              <a:ext uri="{FF2B5EF4-FFF2-40B4-BE49-F238E27FC236}">
                <a16:creationId xmlns:a16="http://schemas.microsoft.com/office/drawing/2014/main" id="{516F06D0-0417-4979-A7A6-1491D1C8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Equal Vectors</a:t>
            </a:r>
          </a:p>
        </p:txBody>
      </p:sp>
      <p:sp>
        <p:nvSpPr>
          <p:cNvPr id="1028" name="Text Box 5">
            <a:extLst>
              <a:ext uri="{FF2B5EF4-FFF2-40B4-BE49-F238E27FC236}">
                <a16:creationId xmlns:a16="http://schemas.microsoft.com/office/drawing/2014/main" id="{0B75FBB3-7C57-49ED-9D9D-9DED97AE5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1819275"/>
            <a:ext cx="8216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Sketch the vectors 2a  , -b and 2a - b</a:t>
            </a:r>
            <a:endParaRPr lang="en-GB" sz="3200" dirty="0">
              <a:latin typeface="+mj-lt"/>
            </a:endParaRPr>
          </a:p>
        </p:txBody>
      </p:sp>
      <p:grpSp>
        <p:nvGrpSpPr>
          <p:cNvPr id="38917" name="Group 27">
            <a:extLst>
              <a:ext uri="{FF2B5EF4-FFF2-40B4-BE49-F238E27FC236}">
                <a16:creationId xmlns:a16="http://schemas.microsoft.com/office/drawing/2014/main" id="{EBE652D7-BA63-4DD8-A278-1EB611CF35C9}"/>
              </a:ext>
            </a:extLst>
          </p:cNvPr>
          <p:cNvGrpSpPr>
            <a:grpSpLocks/>
          </p:cNvGrpSpPr>
          <p:nvPr/>
        </p:nvGrpSpPr>
        <p:grpSpPr bwMode="auto">
          <a:xfrm>
            <a:off x="2579688" y="3190875"/>
            <a:ext cx="592137" cy="390525"/>
            <a:chOff x="2579370" y="3190354"/>
            <a:chExt cx="592972" cy="39104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D98BE85-A674-4991-A262-09906CE1E3D2}"/>
                </a:ext>
              </a:extLst>
            </p:cNvPr>
            <p:cNvCxnSpPr/>
            <p:nvPr/>
          </p:nvCxnSpPr>
          <p:spPr bwMode="auto">
            <a:xfrm flipV="1">
              <a:off x="2579370" y="3190354"/>
              <a:ext cx="592972" cy="391046"/>
            </a:xfrm>
            <a:prstGeom prst="line">
              <a:avLst/>
            </a:prstGeom>
            <a:solidFill>
              <a:srgbClr val="4D4D4D"/>
            </a:solidFill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940" name="Isosceles Triangle 25">
              <a:extLst>
                <a:ext uri="{FF2B5EF4-FFF2-40B4-BE49-F238E27FC236}">
                  <a16:creationId xmlns:a16="http://schemas.microsoft.com/office/drawing/2014/main" id="{D38A7095-7886-4515-9ADE-7737593A1B01}"/>
                </a:ext>
              </a:extLst>
            </p:cNvPr>
            <p:cNvSpPr>
              <a:spLocks noChangeAspect="1"/>
            </p:cNvSpPr>
            <p:nvPr/>
          </p:nvSpPr>
          <p:spPr bwMode="auto">
            <a:xfrm rot="3336047">
              <a:off x="2814572" y="3279889"/>
              <a:ext cx="159979" cy="187452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99F60EB-4721-4C09-8F04-E302FDA1E82C}"/>
              </a:ext>
            </a:extLst>
          </p:cNvPr>
          <p:cNvSpPr txBox="1"/>
          <p:nvPr/>
        </p:nvSpPr>
        <p:spPr>
          <a:xfrm>
            <a:off x="2501900" y="2911475"/>
            <a:ext cx="3429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FF0000"/>
                </a:solidFill>
                <a:latin typeface="+mj-lt"/>
              </a:rPr>
              <a:t>a</a:t>
            </a:r>
          </a:p>
        </p:txBody>
      </p:sp>
      <p:grpSp>
        <p:nvGrpSpPr>
          <p:cNvPr id="38919" name="Group 41">
            <a:extLst>
              <a:ext uri="{FF2B5EF4-FFF2-40B4-BE49-F238E27FC236}">
                <a16:creationId xmlns:a16="http://schemas.microsoft.com/office/drawing/2014/main" id="{D20CB915-465D-43A1-AE43-CA4C560887D0}"/>
              </a:ext>
            </a:extLst>
          </p:cNvPr>
          <p:cNvGrpSpPr>
            <a:grpSpLocks/>
          </p:cNvGrpSpPr>
          <p:nvPr/>
        </p:nvGrpSpPr>
        <p:grpSpPr bwMode="auto">
          <a:xfrm>
            <a:off x="4141788" y="2803525"/>
            <a:ext cx="593725" cy="774700"/>
            <a:chOff x="4141470" y="2804160"/>
            <a:chExt cx="594360" cy="77343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C0C82F3-7AB9-41EB-9D54-E847CFDE3B72}"/>
                </a:ext>
              </a:extLst>
            </p:cNvPr>
            <p:cNvCxnSpPr/>
            <p:nvPr/>
          </p:nvCxnSpPr>
          <p:spPr bwMode="auto">
            <a:xfrm rot="16200000" flipH="1">
              <a:off x="4051935" y="2893696"/>
              <a:ext cx="773432" cy="594360"/>
            </a:xfrm>
            <a:prstGeom prst="line">
              <a:avLst/>
            </a:prstGeom>
            <a:solidFill>
              <a:srgbClr val="4D4D4D"/>
            </a:solidFill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938" name="Isosceles Triangle 32">
              <a:extLst>
                <a:ext uri="{FF2B5EF4-FFF2-40B4-BE49-F238E27FC236}">
                  <a16:creationId xmlns:a16="http://schemas.microsoft.com/office/drawing/2014/main" id="{562ACEA0-219B-4493-B987-8AD28478E270}"/>
                </a:ext>
              </a:extLst>
            </p:cNvPr>
            <p:cNvSpPr>
              <a:spLocks noChangeAspect="1"/>
            </p:cNvSpPr>
            <p:nvPr/>
          </p:nvSpPr>
          <p:spPr bwMode="auto">
            <a:xfrm rot="8640000">
              <a:off x="4406352" y="3160581"/>
              <a:ext cx="159979" cy="187452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CFC6295-5861-4E53-96C5-D1EC6AA43E07}"/>
              </a:ext>
            </a:extLst>
          </p:cNvPr>
          <p:cNvSpPr txBox="1"/>
          <p:nvPr/>
        </p:nvSpPr>
        <p:spPr>
          <a:xfrm>
            <a:off x="4519613" y="2859088"/>
            <a:ext cx="3683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grpSp>
        <p:nvGrpSpPr>
          <p:cNvPr id="4" name="Group 34">
            <a:extLst>
              <a:ext uri="{FF2B5EF4-FFF2-40B4-BE49-F238E27FC236}">
                <a16:creationId xmlns:a16="http://schemas.microsoft.com/office/drawing/2014/main" id="{0B23C3AC-922C-434F-9587-7DE830FF28C2}"/>
              </a:ext>
            </a:extLst>
          </p:cNvPr>
          <p:cNvGrpSpPr>
            <a:grpSpLocks/>
          </p:cNvGrpSpPr>
          <p:nvPr/>
        </p:nvGrpSpPr>
        <p:grpSpPr bwMode="auto">
          <a:xfrm>
            <a:off x="2373313" y="3778250"/>
            <a:ext cx="1200150" cy="782638"/>
            <a:chOff x="2594210" y="2783306"/>
            <a:chExt cx="1199748" cy="782654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2E3F27F-167F-4B56-935E-A54CC6A1AEF0}"/>
                </a:ext>
              </a:extLst>
            </p:cNvPr>
            <p:cNvCxnSpPr/>
            <p:nvPr/>
          </p:nvCxnSpPr>
          <p:spPr bwMode="auto">
            <a:xfrm flipV="1">
              <a:off x="2594210" y="2783306"/>
              <a:ext cx="1199748" cy="782654"/>
            </a:xfrm>
            <a:prstGeom prst="line">
              <a:avLst/>
            </a:prstGeom>
            <a:solidFill>
              <a:srgbClr val="4D4D4D"/>
            </a:solidFill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936" name="Isosceles Triangle 36">
              <a:extLst>
                <a:ext uri="{FF2B5EF4-FFF2-40B4-BE49-F238E27FC236}">
                  <a16:creationId xmlns:a16="http://schemas.microsoft.com/office/drawing/2014/main" id="{3869958B-44E7-4188-9FAA-5E47952808C4}"/>
                </a:ext>
              </a:extLst>
            </p:cNvPr>
            <p:cNvSpPr>
              <a:spLocks noChangeAspect="1"/>
            </p:cNvSpPr>
            <p:nvPr/>
          </p:nvSpPr>
          <p:spPr bwMode="auto">
            <a:xfrm rot="3336047">
              <a:off x="3159678" y="3055701"/>
              <a:ext cx="159979" cy="187452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816910F-4BAA-483A-8B24-F6FEB6921AD9}"/>
              </a:ext>
            </a:extLst>
          </p:cNvPr>
          <p:cNvSpPr txBox="1"/>
          <p:nvPr/>
        </p:nvSpPr>
        <p:spPr>
          <a:xfrm>
            <a:off x="2509838" y="3689350"/>
            <a:ext cx="5302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GB" u="sng" dirty="0">
                <a:solidFill>
                  <a:srgbClr val="FF0000"/>
                </a:solidFill>
                <a:latin typeface="+mj-lt"/>
              </a:rPr>
              <a:t>a</a:t>
            </a:r>
          </a:p>
        </p:txBody>
      </p:sp>
      <p:grpSp>
        <p:nvGrpSpPr>
          <p:cNvPr id="5" name="Group 43">
            <a:extLst>
              <a:ext uri="{FF2B5EF4-FFF2-40B4-BE49-F238E27FC236}">
                <a16:creationId xmlns:a16="http://schemas.microsoft.com/office/drawing/2014/main" id="{C1135E0D-BC71-4CAB-8981-1C702D88615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113338" y="2816225"/>
            <a:ext cx="590550" cy="765175"/>
            <a:chOff x="4134679" y="2835423"/>
            <a:chExt cx="590549" cy="765809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0910BEA-553E-4A96-B818-DD1D5A133817}"/>
                </a:ext>
              </a:extLst>
            </p:cNvPr>
            <p:cNvCxnSpPr/>
            <p:nvPr/>
          </p:nvCxnSpPr>
          <p:spPr bwMode="auto">
            <a:xfrm rot="5400000" flipV="1">
              <a:off x="4047049" y="2923052"/>
              <a:ext cx="765809" cy="590549"/>
            </a:xfrm>
            <a:prstGeom prst="line">
              <a:avLst/>
            </a:prstGeom>
            <a:solidFill>
              <a:srgbClr val="4D4D4D"/>
            </a:solidFill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934" name="Isosceles Triangle 45">
              <a:extLst>
                <a:ext uri="{FF2B5EF4-FFF2-40B4-BE49-F238E27FC236}">
                  <a16:creationId xmlns:a16="http://schemas.microsoft.com/office/drawing/2014/main" id="{578241AF-D25D-498B-B316-49CFE8226C8D}"/>
                </a:ext>
              </a:extLst>
            </p:cNvPr>
            <p:cNvSpPr>
              <a:spLocks noChangeAspect="1"/>
            </p:cNvSpPr>
            <p:nvPr/>
          </p:nvSpPr>
          <p:spPr bwMode="auto">
            <a:xfrm rot="8640000">
              <a:off x="4382890" y="3162585"/>
              <a:ext cx="159979" cy="187452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D22235E-6D80-41B1-8F72-014B90646788}"/>
              </a:ext>
            </a:extLst>
          </p:cNvPr>
          <p:cNvSpPr txBox="1"/>
          <p:nvPr/>
        </p:nvSpPr>
        <p:spPr>
          <a:xfrm>
            <a:off x="5494338" y="2806700"/>
            <a:ext cx="4953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  <a:latin typeface="+mj-lt"/>
              </a:rPr>
              <a:t>-</a:t>
            </a:r>
            <a:r>
              <a:rPr lang="en-GB" u="sng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grpSp>
        <p:nvGrpSpPr>
          <p:cNvPr id="6" name="Group 47">
            <a:extLst>
              <a:ext uri="{FF2B5EF4-FFF2-40B4-BE49-F238E27FC236}">
                <a16:creationId xmlns:a16="http://schemas.microsoft.com/office/drawing/2014/main" id="{2C396EE9-DB94-4F75-B092-246D71C385DD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5133975"/>
            <a:ext cx="1185862" cy="769938"/>
            <a:chOff x="2607026" y="2783306"/>
            <a:chExt cx="1186932" cy="769836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85CA596-A3E0-4BF5-9E83-725177361400}"/>
                </a:ext>
              </a:extLst>
            </p:cNvPr>
            <p:cNvCxnSpPr/>
            <p:nvPr/>
          </p:nvCxnSpPr>
          <p:spPr bwMode="auto">
            <a:xfrm flipV="1">
              <a:off x="2607026" y="2783306"/>
              <a:ext cx="1186932" cy="769836"/>
            </a:xfrm>
            <a:prstGeom prst="line">
              <a:avLst/>
            </a:prstGeom>
            <a:solidFill>
              <a:srgbClr val="4D4D4D"/>
            </a:solidFill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932" name="Isosceles Triangle 49">
              <a:extLst>
                <a:ext uri="{FF2B5EF4-FFF2-40B4-BE49-F238E27FC236}">
                  <a16:creationId xmlns:a16="http://schemas.microsoft.com/office/drawing/2014/main" id="{ED5DA72B-38D5-41D3-953A-57A39FF92A53}"/>
                </a:ext>
              </a:extLst>
            </p:cNvPr>
            <p:cNvSpPr>
              <a:spLocks noChangeAspect="1"/>
            </p:cNvSpPr>
            <p:nvPr/>
          </p:nvSpPr>
          <p:spPr bwMode="auto">
            <a:xfrm rot="3336047">
              <a:off x="3133008" y="3070941"/>
              <a:ext cx="159979" cy="187452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D003BC2-05B1-4DDF-975B-41080C3E2751}"/>
              </a:ext>
            </a:extLst>
          </p:cNvPr>
          <p:cNvSpPr txBox="1"/>
          <p:nvPr/>
        </p:nvSpPr>
        <p:spPr>
          <a:xfrm>
            <a:off x="4624388" y="5045075"/>
            <a:ext cx="5286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GB" u="sng" dirty="0">
                <a:solidFill>
                  <a:srgbClr val="FF0000"/>
                </a:solidFill>
                <a:latin typeface="+mj-lt"/>
              </a:rPr>
              <a:t>a</a:t>
            </a:r>
          </a:p>
        </p:txBody>
      </p:sp>
      <p:grpSp>
        <p:nvGrpSpPr>
          <p:cNvPr id="7" name="Group 51">
            <a:extLst>
              <a:ext uri="{FF2B5EF4-FFF2-40B4-BE49-F238E27FC236}">
                <a16:creationId xmlns:a16="http://schemas.microsoft.com/office/drawing/2014/main" id="{1A15C4FE-6E02-48E0-B63A-5423B92B256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089525" y="4335463"/>
            <a:ext cx="617538" cy="803275"/>
            <a:chOff x="4143059" y="2815204"/>
            <a:chExt cx="617680" cy="80245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4AB2480-1336-44B0-A2FC-FE2CAFCFB233}"/>
                </a:ext>
              </a:extLst>
            </p:cNvPr>
            <p:cNvCxnSpPr/>
            <p:nvPr/>
          </p:nvCxnSpPr>
          <p:spPr bwMode="auto">
            <a:xfrm rot="16200000" flipH="1">
              <a:off x="4050671" y="2907592"/>
              <a:ext cx="802457" cy="617680"/>
            </a:xfrm>
            <a:prstGeom prst="line">
              <a:avLst/>
            </a:prstGeom>
            <a:solidFill>
              <a:srgbClr val="4D4D4D"/>
            </a:solidFill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930" name="Isosceles Triangle 53">
              <a:extLst>
                <a:ext uri="{FF2B5EF4-FFF2-40B4-BE49-F238E27FC236}">
                  <a16:creationId xmlns:a16="http://schemas.microsoft.com/office/drawing/2014/main" id="{9DE7A19A-4504-4C1D-8828-C582BC1A2A8C}"/>
                </a:ext>
              </a:extLst>
            </p:cNvPr>
            <p:cNvSpPr>
              <a:spLocks noChangeAspect="1"/>
            </p:cNvSpPr>
            <p:nvPr/>
          </p:nvSpPr>
          <p:spPr bwMode="auto">
            <a:xfrm rot="8640000">
              <a:off x="4386700" y="3143535"/>
              <a:ext cx="159979" cy="187452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3A8CAB6B-2D25-49C1-8EB0-E5405BEBC73A}"/>
              </a:ext>
            </a:extLst>
          </p:cNvPr>
          <p:cNvSpPr txBox="1"/>
          <p:nvPr/>
        </p:nvSpPr>
        <p:spPr>
          <a:xfrm>
            <a:off x="5451475" y="4418013"/>
            <a:ext cx="49530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  <a:latin typeface="+mj-lt"/>
              </a:rPr>
              <a:t>-</a:t>
            </a:r>
            <a:r>
              <a:rPr lang="en-GB" u="sng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7" grpId="0"/>
      <p:bldP spid="51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B59EA9F4-A764-4157-9010-D13F6977F032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0" y="6248400"/>
            <a:ext cx="1905000" cy="457200"/>
          </a:xfrm>
        </p:spPr>
        <p:txBody>
          <a:bodyPr/>
          <a:lstStyle/>
          <a:p>
            <a:pPr>
              <a:defRPr/>
            </a:pPr>
            <a:fld id="{4C8EB024-EE3B-43BB-944B-7238918CFDD8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AF7FEA97-0EAD-4341-A350-43A64CC77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484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GB"/>
              <a:t>Created by Mr. Lafferty@mathsrevision.com</a:t>
            </a: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F3F9BBFF-9195-4227-A834-7311FF477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57349" name="Text Box 3">
            <a:extLst>
              <a:ext uri="{FF2B5EF4-FFF2-40B4-BE49-F238E27FC236}">
                <a16:creationId xmlns:a16="http://schemas.microsoft.com/office/drawing/2014/main" id="{B16039C1-1EF4-4C8F-864C-018DE3364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2220913"/>
            <a:ext cx="5195888" cy="2554287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4000" dirty="0">
                <a:latin typeface="+mj-lt"/>
                <a:cs typeface="Arial" charset="0"/>
              </a:rPr>
              <a:t>Now try N5 TJ </a:t>
            </a:r>
          </a:p>
          <a:p>
            <a:pPr>
              <a:defRPr/>
            </a:pPr>
            <a:r>
              <a:rPr lang="en-GB" sz="4000" dirty="0">
                <a:latin typeface="+mj-lt"/>
                <a:cs typeface="Arial" charset="0"/>
              </a:rPr>
              <a:t>Ex 15.1</a:t>
            </a:r>
          </a:p>
          <a:p>
            <a:pPr>
              <a:defRPr/>
            </a:pPr>
            <a:r>
              <a:rPr lang="en-GB" sz="4000" dirty="0">
                <a:latin typeface="+mj-lt"/>
                <a:cs typeface="Arial" charset="0"/>
              </a:rPr>
              <a:t>Ch15 (page 143)</a:t>
            </a:r>
          </a:p>
        </p:txBody>
      </p:sp>
      <p:pic>
        <p:nvPicPr>
          <p:cNvPr id="39942" name="Picture 4" descr="ag00463_">
            <a:extLst>
              <a:ext uri="{FF2B5EF4-FFF2-40B4-BE49-F238E27FC236}">
                <a16:creationId xmlns:a16="http://schemas.microsoft.com/office/drawing/2014/main" id="{B8C7427C-B212-411A-BFC8-7E8D398D07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136900"/>
            <a:ext cx="301625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Text Box 7">
            <a:extLst>
              <a:ext uri="{FF2B5EF4-FFF2-40B4-BE49-F238E27FC236}">
                <a16:creationId xmlns:a16="http://schemas.microsoft.com/office/drawing/2014/main" id="{B603A8DA-4F6C-48A7-85C7-81F775D388E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>
                <a:solidFill>
                  <a:srgbClr val="FFFF00"/>
                </a:solidFill>
                <a:latin typeface="+mj-lt"/>
                <a:cs typeface="Arial" charset="0"/>
              </a:rPr>
              <a:t>www.mathsrevision.com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C0A202E-91EF-4755-9FDE-009CE2576D35}"/>
              </a:ext>
            </a:extLst>
          </p:cNvPr>
          <p:cNvSpPr txBox="1">
            <a:spLocks/>
          </p:cNvSpPr>
          <p:nvPr/>
        </p:nvSpPr>
        <p:spPr bwMode="auto">
          <a:xfrm>
            <a:off x="1847850" y="628650"/>
            <a:ext cx="54864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GB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Vectors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Comic Sans MS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0000"/>
        </a:solidFill>
        <a:ln w="3810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3382</TotalTime>
  <Words>967</Words>
  <Application>Microsoft Office PowerPoint</Application>
  <PresentationFormat>On-screen Show (4:3)</PresentationFormat>
  <Paragraphs>292</Paragraphs>
  <Slides>49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Arial Narrow</vt:lpstr>
      <vt:lpstr>Arial</vt:lpstr>
      <vt:lpstr>Comic Sans MS</vt:lpstr>
      <vt:lpstr>Tahoma</vt:lpstr>
      <vt:lpstr>Wingdings</vt:lpstr>
      <vt:lpstr>Calibri</vt:lpstr>
      <vt:lpstr>1_Shimmer</vt:lpstr>
      <vt:lpstr>9_Office Theme</vt:lpstr>
      <vt:lpstr>MathType 5.0 Equation</vt:lpstr>
      <vt:lpstr>MathType 6.0 Equation</vt:lpstr>
      <vt:lpstr>Microsoft Equation 3.0</vt:lpstr>
      <vt:lpstr>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 you on Target 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 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Outcome 4</dc:title>
  <dc:subject>Mathematics</dc:subject>
  <dc:creator>B Lafferty</dc:creator>
  <cp:lastModifiedBy>app</cp:lastModifiedBy>
  <cp:revision>382</cp:revision>
  <dcterms:created xsi:type="dcterms:W3CDTF">2003-07-06T12:17:47Z</dcterms:created>
  <dcterms:modified xsi:type="dcterms:W3CDTF">2026-07-11T16:41:52Z</dcterms:modified>
</cp:coreProperties>
</file>