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71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3.xml" ContentType="application/vnd.openxmlformats-officedocument.presentationml.slideLayout+xml"/>
  <Override PartName="/ppt/presProps.xml" ContentType="application/vnd.openxmlformats-officedocument.presentationml.presProps+xml"/>
  <Override PartName="/ppt/media/image4.gif" ContentType="image/gif"/>
  <Override PartName="/ppt/media/image15.wmf" ContentType="image/x-wmf"/>
  <Override PartName="/ppt/media/image14.wmf" ContentType="image/x-wmf"/>
  <Override PartName="/ppt/media/image1.gif" ContentType="image/gif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33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52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24.xml" ContentType="application/vnd.openxmlformats-officedocument.presentationml.slide+xml"/>
  <Override PartName="/ppt/slides/slide41.xml" ContentType="application/vnd.openxmlformats-officedocument.presentationml.slide+xml"/>
  <Override PartName="/ppt/slides/slide23.xml" ContentType="application/vnd.openxmlformats-officedocument.presentationml.slide+xml"/>
  <Override PartName="/ppt/slides/slide5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62.xml" ContentType="application/vnd.openxmlformats-officedocument.presentationml.slide+xml"/>
  <Override PartName="/ppt/slides/slide48.xml" ContentType="application/vnd.openxmlformats-officedocument.presentationml.slide+xml"/>
  <Override PartName="/ppt/slides/slide93.xml" ContentType="application/vnd.openxmlformats-officedocument.presentationml.slide+xml"/>
  <Override PartName="/ppt/slides/slide63.xml" ContentType="application/vnd.openxmlformats-officedocument.presentationml.slide+xml"/>
  <Override PartName="/ppt/slides/slide92.xml" ContentType="application/vnd.openxmlformats-officedocument.presentationml.slide+xml"/>
  <Override PartName="/ppt/slides/slide67.xml" ContentType="application/vnd.openxmlformats-officedocument.presentationml.slide+xml"/>
  <Override PartName="/ppt/slides/slide35.xml" ContentType="application/vnd.openxmlformats-officedocument.presentationml.slide+xml"/>
  <Override PartName="/ppt/slides/slide80.xml" ContentType="application/vnd.openxmlformats-officedocument.presentationml.slide+xml"/>
  <Override PartName="/ppt/slides/slide64.xml" ContentType="application/vnd.openxmlformats-officedocument.presentationml.slide+xml"/>
  <Override PartName="/ppt/slides/slide37.xml" ContentType="application/vnd.openxmlformats-officedocument.presentationml.slide+xml"/>
  <Override PartName="/ppt/slides/slide69.xml" ContentType="application/vnd.openxmlformats-officedocument.presentationml.slide+xml"/>
  <Override PartName="/ppt/slides/slide28.xml" ContentType="application/vnd.openxmlformats-officedocument.presentationml.slide+xml"/>
  <Override PartName="/ppt/slides/slide70.xml" ContentType="application/vnd.openxmlformats-officedocument.presentationml.slide+xml"/>
  <Override PartName="/ppt/slides/slide89.xml" ContentType="application/vnd.openxmlformats-officedocument.presentationml.slide+xml"/>
  <Override PartName="/ppt/slides/slide60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5.xml" ContentType="application/vnd.openxmlformats-officedocument.presentationml.slide+xml"/>
  <Override PartName="/ppt/slides/slide72.xml" ContentType="application/vnd.openxmlformats-officedocument.presentationml.slide+xml"/>
  <Override PartName="/ppt/slides/slide75.xml" ContentType="application/vnd.openxmlformats-officedocument.presentationml.slide+xml"/>
  <Override PartName="/ppt/slides/slide49.xml" ContentType="application/vnd.openxmlformats-officedocument.presentationml.slide+xml"/>
  <Override PartName="/ppt/slides/slide29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61.xml" ContentType="application/vnd.openxmlformats-officedocument.presentationml.slide+xml"/>
  <Override PartName="/ppt/slides/slide66.xml" ContentType="application/vnd.openxmlformats-officedocument.presentationml.slide+xml"/>
  <Override PartName="/ppt/slides/slide2.xml" ContentType="application/vnd.openxmlformats-officedocument.presentationml.slide+xml"/>
  <Override PartName="/ppt/slides/slide71.xml" ContentType="application/vnd.openxmlformats-officedocument.presentationml.slide+xml"/>
  <Override PartName="/ppt/slides/slide86.xml" ContentType="application/vnd.openxmlformats-officedocument.presentationml.slide+xml"/>
  <Override PartName="/ppt/slides/slide76.xml" ContentType="application/vnd.openxmlformats-officedocument.presentationml.slide+xml"/>
  <Override PartName="/ppt/slides/slide21.xml" ContentType="application/vnd.openxmlformats-officedocument.presentationml.slide+xml"/>
  <Override PartName="/ppt/slides/slide68.xml" ContentType="application/vnd.openxmlformats-officedocument.presentationml.slide+xml"/>
  <Override PartName="/ppt/slides/slide65.xml" ContentType="application/vnd.openxmlformats-officedocument.presentationml.slide+xml"/>
  <Override PartName="/ppt/slides/slide58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74.xml" ContentType="application/vnd.openxmlformats-officedocument.presentationml.slide+xml"/>
  <Override PartName="/ppt/slides/slide27.xml" ContentType="application/vnd.openxmlformats-officedocument.presentationml.slide+xml"/>
  <Override PartName="/ppt/slides/slide46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1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47.xml" ContentType="application/vnd.openxmlformats-officedocument.presentationml.slide+xml"/>
  <Override PartName="/ppt/slides/slide16.xml" ContentType="application/vnd.openxmlformats-officedocument.presentationml.slide+xml"/>
  <Override PartName="/ppt/slides/slide8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90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20.xml" ContentType="application/vnd.openxmlformats-officedocument.presentationml.slide+xml"/>
  <Override PartName="/ppt/slides/slide83.xml" ContentType="application/vnd.openxmlformats-officedocument.presentationml.slide+xml"/>
  <Override PartName="/ppt/slides/slide51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0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dt" idx="109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move the slide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 format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 type="ftr" idx="110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PlaceHolder 6"/>
          <p:cNvSpPr>
            <a:spLocks noGrp="1"/>
          </p:cNvSpPr>
          <p:nvPr>
            <p:ph type="sldNum" idx="111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533904C-76EA-4A48-8D10-B7FE428BCF30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16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1235-EBB1-47B1-BB5C-A21016F75957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19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7C25AE1-7A45-4E2C-ACEC-CE29AFE6DFA1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22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14BE4F-6242-4BB9-8685-36A4880EAC8F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25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C49754-175A-46EC-A950-B9A286B01191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AC162B0-0230-475E-B355-CACC80C3C552}" type="datetime5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11 Jul 2026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Created by Mr.Lafferty Maths Dept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F8D0A9-BB1B-4DD7-89EC-C8C0AA4C08C4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3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178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179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80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181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3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184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185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86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87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88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89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90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pic>
        <p:nvPicPr>
          <p:cNvPr id="191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2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93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TextBox 41"/>
          <p:cNvSpPr/>
          <p:nvPr/>
        </p:nvSpPr>
        <p:spPr>
          <a:xfrm>
            <a:off x="143640" y="1552680"/>
            <a:ext cx="59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dt" idx="28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ftr" idx="29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sldNum" idx="30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50753D9-FEE8-4DFF-A80B-52149C97DC7D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4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201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202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03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204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05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06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207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208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09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10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11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12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13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pic>
        <p:nvPicPr>
          <p:cNvPr id="214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5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16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TextBox 41"/>
          <p:cNvSpPr/>
          <p:nvPr/>
        </p:nvSpPr>
        <p:spPr>
          <a:xfrm>
            <a:off x="143640" y="1552680"/>
            <a:ext cx="59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dt" idx="31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ftr" idx="32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sldNum" idx="33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3C6C04E-7EE0-40AF-8635-5B57E792C38D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5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224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225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26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227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28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29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230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231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32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33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34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35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36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pic>
        <p:nvPicPr>
          <p:cNvPr id="237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8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39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0" name="TextBox 41"/>
          <p:cNvSpPr/>
          <p:nvPr/>
        </p:nvSpPr>
        <p:spPr>
          <a:xfrm>
            <a:off x="143640" y="1552680"/>
            <a:ext cx="59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dt" idx="34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ftr" idx="35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sldNum" idx="36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3EC7343-5D37-49AC-9788-2A93C78FCC59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dt" idx="37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1913F4F-88A2-4F04-BA5D-E12254B76C55}" type="datetime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11/07/26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ftr" idx="38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sldNum" idx="39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B689EA-4955-48AB-B719-368D1AC4654C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dt" idx="40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86C172C-D552-48BB-A2EE-D7792E884552}" type="datetime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11/07/26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ftr" idx="41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sldNum" idx="42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94778D6-9A5C-48AF-9BAD-465968443FC5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dt" idx="43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ftr" idx="44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sldNum" idx="45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D399160-1CBD-47CA-8ECF-854B7767401C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dt" idx="46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ftr" idx="47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sldNum" idx="48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F37D47-F5D2-4F3C-988A-B7FB0CB0C15D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dt" idx="49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ftr" idx="50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sldNum" idx="51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7B409A-5EC5-40D3-9C48-2BAD0E106682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dt" idx="52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ftr" idx="53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sldNum" idx="54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AA6175-F63D-4F84-9FDF-BD06F1A2B9AB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dt" idx="55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ftr" idx="56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sldNum" idx="57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1BB983E-F4A4-4862-988D-73E583024FFD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4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8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10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11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5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6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20" name="TextBox 19"/>
          <p:cNvSpPr/>
          <p:nvPr/>
        </p:nvSpPr>
        <p:spPr>
          <a:xfrm rot="16200000">
            <a:off x="-1308240" y="3994920"/>
            <a:ext cx="3473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1" name="Picture 20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Picture 21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Text Box 20"/>
          <p:cNvSpPr/>
          <p:nvPr/>
        </p:nvSpPr>
        <p:spPr>
          <a:xfrm>
            <a:off x="112680" y="152712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4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592DDE5-22B1-40A7-B627-2D6FB69F7AF8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5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6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551598-3622-48DE-B911-42A9432AB083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dt" idx="58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ftr" idx="59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sldNum" idx="60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FCDB1E4-4BCB-45AA-B77B-41F5A033F9E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dt" idx="6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ftr" idx="6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sldNum" idx="6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54B5A4F-1C7F-4192-A69D-9132C830780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dt" idx="6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ftr" idx="65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sldNum" idx="66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172C0FC-2E02-4C9E-935C-629BF534CDCA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dt" idx="67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ftr" idx="68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sldNum" idx="69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A5D498-FFA7-461C-B51A-801975B3DB23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dt" idx="70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ftr" idx="71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sldNum" idx="72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AA348EE-6C66-450D-ABC8-19D307420202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dt" idx="73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ftr" idx="74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sldNum" idx="75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4D2ED6-CEC4-47C5-A0DE-0B3A403CFDB4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dt" idx="76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ftr" idx="77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sldNum" idx="78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8FDFBD-53B3-482E-84A9-DFF0F9B82252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dt" idx="79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ftr" idx="80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 type="sldNum" idx="81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B56B81D-F963-4A92-ACE9-8483672D4F3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dt" idx="82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ftr" idx="83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 type="sldNum" idx="84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83FBBB-2274-4217-9ADD-0F8DEB80CD5A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dt" idx="85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ftr" idx="86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sldNum" idx="87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BC263C-F1B9-4714-A992-3C85595117B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5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0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1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32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33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4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6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7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8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9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0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1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7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6DF0C29-9EC0-47C4-90E1-58EC99D071DC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8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9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ED0A3A6-EFA5-4E78-BAF8-6243E93C45D2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dt" idx="88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ftr" idx="89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sldNum" idx="90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D517065-55D8-444F-9F4A-E95E857714C4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dt" idx="9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ftr" idx="9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sldNum" idx="9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5C9535-EA7C-4038-B58B-4B6F3BD02E2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dt" idx="9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ftr" idx="95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sldNum" idx="96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5FE766-3F5F-46FB-989C-8C507FB24FC0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dt" idx="97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ftr" idx="98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sldNum" idx="99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BA10E1A-ECFA-49CB-A521-9C5FB3E4E786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dt" idx="100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ftr" idx="101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sldNum" idx="102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C36673-8961-4793-85E6-6A7621307959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dt" idx="103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ftr" idx="104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 type="sldNum" idx="105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7C61DDE-92CF-4112-AAD4-91BE3896FC92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9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traight Connector 6"/>
          <p:cNvSpPr/>
          <p:nvPr/>
        </p:nvSpPr>
        <p:spPr>
          <a:xfrm>
            <a:off x="1463760" y="3549600"/>
            <a:ext cx="2971800" cy="1800"/>
          </a:xfrm>
          <a:prstGeom prst="line">
            <a:avLst/>
          </a:prstGeom>
          <a:ln w="936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62" name="Straight Connector 7"/>
          <p:cNvSpPr/>
          <p:nvPr/>
        </p:nvSpPr>
        <p:spPr>
          <a:xfrm>
            <a:off x="4708440" y="3549600"/>
            <a:ext cx="2971800" cy="1800"/>
          </a:xfrm>
          <a:prstGeom prst="line">
            <a:avLst/>
          </a:prstGeom>
          <a:ln w="936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63" name="Oval 8"/>
          <p:cNvSpPr/>
          <p:nvPr/>
        </p:nvSpPr>
        <p:spPr>
          <a:xfrm>
            <a:off x="4540320" y="3525840"/>
            <a:ext cx="46080" cy="46080"/>
          </a:xfrm>
          <a:prstGeom prst="ellipse">
            <a:avLst/>
          </a:prstGeom>
          <a:solidFill>
            <a:srgbClr val="F3A447"/>
          </a:solidFill>
          <a:ln w="38160">
            <a:solidFill>
              <a:srgbClr val="F3A447"/>
            </a:solidFill>
            <a:miter/>
          </a:ln>
          <a:effectLst>
            <a:outerShdw dist="0" dir="0" rotWithShape="0">
              <a:srgbClr val="000000">
                <a:alpha val="5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-13680" rIns="90000" bIns="-1368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1pPr>
            <a:lvl2pPr lvl="1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2pPr>
            <a:lvl3pPr lvl="2" algn="l">
              <a:spcBef>
                <a:spcPts val="601"/>
              </a:spcBef>
              <a:buClr>
                <a:srgbClr val="B37732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3pPr>
            <a:lvl4pPr lvl="3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4pPr>
            <a:lvl5pPr lvl="4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5pPr>
            <a:lvl6pPr lvl="5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6pPr>
            <a:lvl7pPr lvl="6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7pPr>
          </a:lstStyle>
          <a:p>
            <a:pPr marL="272880" indent="-272880" algn="l"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Click to edit the outline text format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639720" lvl="1" indent="-27288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Second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004760" lvl="2" indent="-228600" algn="l">
              <a:spcBef>
                <a:spcPts val="601"/>
              </a:spcBef>
              <a:buClr>
                <a:srgbClr val="B37732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Third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279440" lvl="3" indent="-22860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Fourth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4" indent="-22860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Fifth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5" indent="-228600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Sixth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6" indent="-228600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Seventh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200" b="0" u="none" strike="noStrike">
                <a:solidFill>
                  <a:srgbClr val="F9F9F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200" b="0" u="none" strike="noStrike">
                <a:solidFill>
                  <a:srgbClr val="F9F9F9"/>
                </a:solidFill>
                <a:effectLst/>
                <a:uFillTx/>
                <a:latin typeface="Constantia"/>
              </a:rPr>
              <a:t>Click to edit the title text format</a:t>
            </a:r>
            <a:endParaRPr lang="en-US" sz="4200" b="0" u="none" strike="noStrike">
              <a:solidFill>
                <a:srgbClr val="F9F9F9"/>
              </a:solidFill>
              <a:effectLst/>
              <a:uFillTx/>
              <a:latin typeface="Constantia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dt" idx="106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FEFAC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993C719-7622-4302-99AD-F74C1271D918}" type="datetime">
              <a:rPr lang="en-US" sz="1200" b="0" u="none" strike="noStrike">
                <a:solidFill>
                  <a:srgbClr val="FEFAC9"/>
                </a:solidFill>
                <a:effectLst/>
                <a:uFillTx/>
                <a:latin typeface="Constantia"/>
              </a:rPr>
              <a:t>07/11/26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sldNum" idx="107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EFAC9"/>
                </a:solidFill>
                <a:effectLst/>
                <a:uFillTx/>
                <a:latin typeface="Constanti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69F8CB-4B24-4C1E-9EB3-761707E3AB78}" type="slidenum">
              <a:rPr lang="en-GB" sz="1600" b="0" u="none" strike="noStrike">
                <a:solidFill>
                  <a:srgbClr val="FEFAC9"/>
                </a:solidFill>
                <a:effectLst/>
                <a:uFillTx/>
                <a:latin typeface="Constantia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ftr" idx="108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6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48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49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50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51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52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53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54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55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56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57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58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59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60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10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342DBD8-6798-4C5F-A1A9-D737AA934FD5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11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sldNum" idx="12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BC7734C-A3BF-4735-9E08-F8B7E93481F6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8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67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68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69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70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71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72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73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74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75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76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77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78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79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pic>
        <p:nvPicPr>
          <p:cNvPr id="80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2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TextBox 41"/>
          <p:cNvSpPr/>
          <p:nvPr/>
        </p:nvSpPr>
        <p:spPr>
          <a:xfrm>
            <a:off x="143640" y="1552680"/>
            <a:ext cx="59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 idx="13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 idx="14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 idx="15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A89524C-180F-4B3F-A213-FF0463A7ED43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9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90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91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93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4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96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97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98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99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00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01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02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dt" idx="16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99A2DE-912B-483F-9FDC-689A13E00D78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ftr" idx="17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sldNum" idx="18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DAC23C-C513-47A4-9458-8A659D0D80F2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0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109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110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1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112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115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116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7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8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9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20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21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pic>
        <p:nvPicPr>
          <p:cNvPr id="122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4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TextBox 41"/>
          <p:cNvSpPr/>
          <p:nvPr/>
        </p:nvSpPr>
        <p:spPr>
          <a:xfrm>
            <a:off x="143640" y="1552680"/>
            <a:ext cx="59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dt" idx="19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ftr" idx="20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sldNum" idx="21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3B7896-301E-44D6-90C5-F6CD6A18CC96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1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132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133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4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135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36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37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138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139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0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1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2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3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4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pic>
        <p:nvPicPr>
          <p:cNvPr id="145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47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TextBox 41"/>
          <p:cNvSpPr/>
          <p:nvPr/>
        </p:nvSpPr>
        <p:spPr>
          <a:xfrm>
            <a:off x="143640" y="1552680"/>
            <a:ext cx="59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dt" idx="22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ftr" idx="23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sldNum" idx="24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134518-A738-4A15-AFDD-8D34C65FF9FF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2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155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156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57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158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161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162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63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64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65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66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67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pic>
        <p:nvPicPr>
          <p:cNvPr id="168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70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TextBox 41"/>
          <p:cNvSpPr/>
          <p:nvPr/>
        </p:nvSpPr>
        <p:spPr>
          <a:xfrm>
            <a:off x="143640" y="1552680"/>
            <a:ext cx="59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dt" idx="25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ftr" idx="26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sldNum" idx="27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F487EE2-9917-4A83-8393-45D95939F433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slide" Target="slide7.xml"/><Relationship Id="rId3" Type="http://schemas.openxmlformats.org/officeDocument/2006/relationships/slide" Target="slide22.xml"/><Relationship Id="rId4" Type="http://schemas.openxmlformats.org/officeDocument/2006/relationships/slide" Target="slide44.xml"/><Relationship Id="rId5" Type="http://schemas.openxmlformats.org/officeDocument/2006/relationships/slide" Target="slide34.xml"/><Relationship Id="rId6" Type="http://schemas.openxmlformats.org/officeDocument/2006/relationships/slide" Target="slide54.xml"/><Relationship Id="rId7" Type="http://schemas.openxmlformats.org/officeDocument/2006/relationships/slide" Target="slide21.xml"/><Relationship Id="rId8" Type="http://schemas.openxmlformats.org/officeDocument/2006/relationships/slide" Target="slide34.xml"/><Relationship Id="rId9" Type="http://schemas.openxmlformats.org/officeDocument/2006/relationships/slide" Target="slide41.xml"/><Relationship Id="rId10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image" Target="../media/image1.gif"/><Relationship Id="rId4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6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oleObject" Target="../embeddings/oleObject2.bin"/><Relationship Id="rId3" Type="http://schemas.openxmlformats.org/officeDocument/2006/relationships/image" Target="../media/image15.w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4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9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7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9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22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29.png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2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4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3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30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6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31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2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9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9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9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29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4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29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9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29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29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29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29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29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34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25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6.png"/><Relationship Id="rId3" Type="http://schemas.openxmlformats.org/officeDocument/2006/relationships/image" Target="../media/image56.png"/><Relationship Id="rId4" Type="http://schemas.openxmlformats.org/officeDocument/2006/relationships/image" Target="../media/image56.png"/><Relationship Id="rId5" Type="http://schemas.openxmlformats.org/officeDocument/2006/relationships/image" Target="../media/image56.png"/><Relationship Id="rId6" Type="http://schemas.openxmlformats.org/officeDocument/2006/relationships/slideLayout" Target="../slideLayouts/slideLayout2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image" Target="../media/image1.gif"/><Relationship Id="rId4" Type="http://schemas.openxmlformats.org/officeDocument/2006/relationships/slideLayout" Target="../slideLayouts/slideLayout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27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29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29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0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1847880" y="304560"/>
            <a:ext cx="54864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36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377" name="Text Box 4"/>
          <p:cNvSpPr/>
          <p:nvPr/>
        </p:nvSpPr>
        <p:spPr>
          <a:xfrm>
            <a:off x="1868760" y="2484360"/>
            <a:ext cx="6573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quadratic equations graphically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8" name="Text Box 7"/>
          <p:cNvSpPr/>
          <p:nvPr/>
        </p:nvSpPr>
        <p:spPr>
          <a:xfrm>
            <a:off x="1868040" y="1893960"/>
            <a:ext cx="6661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Recap of Quadratic Functions / Graphs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9" name="AutoShape 11">
            <a:hlinkClick r:id="rId1" action="ppaction://hlinksldjump"/>
          </p:cNvPr>
          <p:cNvSpPr/>
          <p:nvPr/>
        </p:nvSpPr>
        <p:spPr>
          <a:xfrm>
            <a:off x="1239840" y="1965240"/>
            <a:ext cx="457200" cy="381240"/>
          </a:xfrm>
          <a:custGeom>
            <a:avLst/>
            <a:gdLst>
              <a:gd name="textAreaLeft" fmla="*/ 24480 w 457200"/>
              <a:gd name="textAreaRight" fmla="*/ 432720 w 457200"/>
              <a:gd name="textAreaTop" fmla="*/ 24480 h 381240"/>
              <a:gd name="textAreaBottom" fmla="*/ 356760 h 381240"/>
            </a:gdLst>
            <a:ahLst/>
            <a:cxnLst/>
            <a:rect l="textAreaLeft" t="textAreaTop" r="textAreaRight" b="textAreaBottom"/>
            <a:pathLst>
              <a:path w="25900" h="21600">
                <a:moveTo>
                  <a:pt x="0" y="0"/>
                </a:moveTo>
                <a:lnTo>
                  <a:pt x="25900" y="0"/>
                </a:lnTo>
                <a:lnTo>
                  <a:pt x="25900" y="21600"/>
                </a:lnTo>
                <a:lnTo>
                  <a:pt x="0" y="21600"/>
                </a:lnTo>
                <a:close/>
              </a:path>
              <a:path fill="lightenLess" w="25900" h="21600">
                <a:moveTo>
                  <a:pt x="0" y="0"/>
                </a:moveTo>
                <a:lnTo>
                  <a:pt x="25900" y="0"/>
                </a:lnTo>
                <a:lnTo>
                  <a:pt x="24500" y="1400"/>
                </a:lnTo>
                <a:lnTo>
                  <a:pt x="1400" y="1400"/>
                </a:lnTo>
                <a:close/>
              </a:path>
              <a:path fill="darken" w="25900" h="21600">
                <a:moveTo>
                  <a:pt x="25900" y="0"/>
                </a:moveTo>
                <a:lnTo>
                  <a:pt x="25900" y="21600"/>
                </a:lnTo>
                <a:lnTo>
                  <a:pt x="24500" y="20200"/>
                </a:lnTo>
                <a:lnTo>
                  <a:pt x="24500" y="1400"/>
                </a:lnTo>
                <a:close/>
              </a:path>
              <a:path fill="darkenLess" w="25900" h="21600">
                <a:moveTo>
                  <a:pt x="25900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500" y="20200"/>
                </a:lnTo>
                <a:close/>
              </a:path>
              <a:path fill="lighten" w="25900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900" h="21600">
                <a:moveTo>
                  <a:pt x="5943" y="3794"/>
                </a:moveTo>
                <a:lnTo>
                  <a:pt x="19956" y="10800"/>
                </a:lnTo>
                <a:lnTo>
                  <a:pt x="5943" y="17806"/>
                </a:lnTo>
                <a:close/>
              </a:path>
            </a:pathLst>
          </a:custGeom>
          <a:solidFill>
            <a:srgbClr val="FF000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0" name="AutoShape 12">
            <a:hlinkClick r:id="rId2" action="ppaction://hlinksldjump"/>
          </p:cNvPr>
          <p:cNvSpPr/>
          <p:nvPr/>
        </p:nvSpPr>
        <p:spPr>
          <a:xfrm>
            <a:off x="1239840" y="2568600"/>
            <a:ext cx="457200" cy="380880"/>
          </a:xfrm>
          <a:custGeom>
            <a:avLst/>
            <a:gdLst>
              <a:gd name="textAreaLeft" fmla="*/ 24480 w 457200"/>
              <a:gd name="textAreaRight" fmla="*/ 432720 w 457200"/>
              <a:gd name="textAreaTop" fmla="*/ 24480 h 380880"/>
              <a:gd name="textAreaBottom" fmla="*/ 356400 h 380880"/>
            </a:gdLst>
            <a:ahLst/>
            <a:cxnLst/>
            <a:rect l="textAreaLeft" t="textAreaTop" r="textAreaRight" b="textAreaBottom"/>
            <a:pathLst>
              <a:path w="25924" h="21600">
                <a:moveTo>
                  <a:pt x="0" y="0"/>
                </a:moveTo>
                <a:lnTo>
                  <a:pt x="25924" y="0"/>
                </a:lnTo>
                <a:lnTo>
                  <a:pt x="25924" y="21600"/>
                </a:lnTo>
                <a:lnTo>
                  <a:pt x="0" y="21600"/>
                </a:lnTo>
                <a:close/>
              </a:path>
              <a:path fill="lightenLess" w="25924" h="21600">
                <a:moveTo>
                  <a:pt x="0" y="0"/>
                </a:moveTo>
                <a:lnTo>
                  <a:pt x="25924" y="0"/>
                </a:lnTo>
                <a:lnTo>
                  <a:pt x="24524" y="1400"/>
                </a:lnTo>
                <a:lnTo>
                  <a:pt x="1400" y="1400"/>
                </a:lnTo>
                <a:close/>
              </a:path>
              <a:path fill="darken" w="25924" h="21600">
                <a:moveTo>
                  <a:pt x="25924" y="0"/>
                </a:moveTo>
                <a:lnTo>
                  <a:pt x="25924" y="21600"/>
                </a:lnTo>
                <a:lnTo>
                  <a:pt x="24524" y="20200"/>
                </a:lnTo>
                <a:lnTo>
                  <a:pt x="24524" y="1400"/>
                </a:lnTo>
                <a:close/>
              </a:path>
              <a:path fill="darkenLess" w="25924" h="21600">
                <a:moveTo>
                  <a:pt x="25924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524" y="20200"/>
                </a:lnTo>
                <a:close/>
              </a:path>
              <a:path fill="lighten" w="25924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924" h="21600">
                <a:moveTo>
                  <a:pt x="5956" y="3794"/>
                </a:moveTo>
                <a:lnTo>
                  <a:pt x="19969" y="10800"/>
                </a:lnTo>
                <a:lnTo>
                  <a:pt x="5956" y="17806"/>
                </a:lnTo>
                <a:close/>
              </a:path>
            </a:pathLst>
          </a:custGeom>
          <a:solidFill>
            <a:srgbClr val="7030A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1" name="Text Box 16"/>
          <p:cNvSpPr/>
          <p:nvPr/>
        </p:nvSpPr>
        <p:spPr>
          <a:xfrm>
            <a:off x="1861200" y="3044880"/>
            <a:ext cx="7128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 Methods for Trinomials (Quadratics)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2" name="AutoShape 17">
            <a:hlinkClick r:id="rId3" action="ppaction://hlinksldjump"/>
          </p:cNvPr>
          <p:cNvSpPr/>
          <p:nvPr/>
        </p:nvSpPr>
        <p:spPr>
          <a:xfrm>
            <a:off x="1390680" y="3173400"/>
            <a:ext cx="306360" cy="236520"/>
          </a:xfrm>
          <a:custGeom>
            <a:avLst/>
            <a:gdLst>
              <a:gd name="textAreaLeft" fmla="*/ 15120 w 306360"/>
              <a:gd name="textAreaRight" fmla="*/ 291240 w 306360"/>
              <a:gd name="textAreaTop" fmla="*/ 15120 h 236520"/>
              <a:gd name="textAreaBottom" fmla="*/ 221400 h 236520"/>
            </a:gdLst>
            <a:ahLst/>
            <a:cxnLst/>
            <a:rect l="textAreaLeft" t="textAreaTop" r="textAreaRight" b="textAreaBottom"/>
            <a:pathLst>
              <a:path w="27968" h="21600">
                <a:moveTo>
                  <a:pt x="0" y="0"/>
                </a:moveTo>
                <a:lnTo>
                  <a:pt x="27968" y="0"/>
                </a:lnTo>
                <a:lnTo>
                  <a:pt x="27968" y="21600"/>
                </a:lnTo>
                <a:lnTo>
                  <a:pt x="0" y="21600"/>
                </a:lnTo>
                <a:close/>
              </a:path>
              <a:path fill="lightenLess" w="27968" h="21600">
                <a:moveTo>
                  <a:pt x="0" y="0"/>
                </a:moveTo>
                <a:lnTo>
                  <a:pt x="27968" y="0"/>
                </a:lnTo>
                <a:lnTo>
                  <a:pt x="26568" y="1400"/>
                </a:lnTo>
                <a:lnTo>
                  <a:pt x="1400" y="1400"/>
                </a:lnTo>
                <a:close/>
              </a:path>
              <a:path fill="darken" w="27968" h="21600">
                <a:moveTo>
                  <a:pt x="27968" y="0"/>
                </a:moveTo>
                <a:lnTo>
                  <a:pt x="27968" y="21600"/>
                </a:lnTo>
                <a:lnTo>
                  <a:pt x="26568" y="20200"/>
                </a:lnTo>
                <a:lnTo>
                  <a:pt x="26568" y="1400"/>
                </a:lnTo>
                <a:close/>
              </a:path>
              <a:path fill="darkenLess" w="27968" h="21600">
                <a:moveTo>
                  <a:pt x="279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6568" y="20200"/>
                </a:lnTo>
                <a:close/>
              </a:path>
              <a:path fill="lighten" w="279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7968" h="21600">
                <a:moveTo>
                  <a:pt x="6978" y="3794"/>
                </a:moveTo>
                <a:lnTo>
                  <a:pt x="20991" y="10800"/>
                </a:lnTo>
                <a:lnTo>
                  <a:pt x="6978" y="17806"/>
                </a:lnTo>
                <a:close/>
              </a:path>
            </a:pathLst>
          </a:custGeom>
          <a:solidFill>
            <a:srgbClr val="00000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3" name="AutoShape 17">
            <a:hlinkClick r:id="rId4" action="ppaction://hlinksldjump"/>
          </p:cNvPr>
          <p:cNvSpPr/>
          <p:nvPr/>
        </p:nvSpPr>
        <p:spPr>
          <a:xfrm>
            <a:off x="1239840" y="4551480"/>
            <a:ext cx="457200" cy="380880"/>
          </a:xfrm>
          <a:custGeom>
            <a:avLst/>
            <a:gdLst>
              <a:gd name="textAreaLeft" fmla="*/ 24480 w 457200"/>
              <a:gd name="textAreaRight" fmla="*/ 432720 w 457200"/>
              <a:gd name="textAreaTop" fmla="*/ 24480 h 380880"/>
              <a:gd name="textAreaBottom" fmla="*/ 356400 h 380880"/>
            </a:gdLst>
            <a:ahLst/>
            <a:cxnLst/>
            <a:rect l="textAreaLeft" t="textAreaTop" r="textAreaRight" b="textAreaBottom"/>
            <a:pathLst>
              <a:path w="25924" h="21600">
                <a:moveTo>
                  <a:pt x="0" y="0"/>
                </a:moveTo>
                <a:lnTo>
                  <a:pt x="25924" y="0"/>
                </a:lnTo>
                <a:lnTo>
                  <a:pt x="25924" y="21600"/>
                </a:lnTo>
                <a:lnTo>
                  <a:pt x="0" y="21600"/>
                </a:lnTo>
                <a:close/>
              </a:path>
              <a:path fill="lightenLess" w="25924" h="21600">
                <a:moveTo>
                  <a:pt x="0" y="0"/>
                </a:moveTo>
                <a:lnTo>
                  <a:pt x="25924" y="0"/>
                </a:lnTo>
                <a:lnTo>
                  <a:pt x="24524" y="1400"/>
                </a:lnTo>
                <a:lnTo>
                  <a:pt x="1400" y="1400"/>
                </a:lnTo>
                <a:close/>
              </a:path>
              <a:path fill="darken" w="25924" h="21600">
                <a:moveTo>
                  <a:pt x="25924" y="0"/>
                </a:moveTo>
                <a:lnTo>
                  <a:pt x="25924" y="21600"/>
                </a:lnTo>
                <a:lnTo>
                  <a:pt x="24524" y="20200"/>
                </a:lnTo>
                <a:lnTo>
                  <a:pt x="24524" y="1400"/>
                </a:lnTo>
                <a:close/>
              </a:path>
              <a:path fill="darkenLess" w="25924" h="21600">
                <a:moveTo>
                  <a:pt x="25924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524" y="20200"/>
                </a:lnTo>
                <a:close/>
              </a:path>
              <a:path fill="lighten" w="25924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924" h="21600">
                <a:moveTo>
                  <a:pt x="5956" y="3794"/>
                </a:moveTo>
                <a:lnTo>
                  <a:pt x="19969" y="10800"/>
                </a:lnTo>
                <a:lnTo>
                  <a:pt x="5956" y="17806"/>
                </a:lnTo>
                <a:close/>
              </a:path>
            </a:pathLst>
          </a:custGeom>
          <a:solidFill>
            <a:srgbClr val="FFFF0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4" name="Text Box 16"/>
          <p:cNvSpPr/>
          <p:nvPr/>
        </p:nvSpPr>
        <p:spPr>
          <a:xfrm>
            <a:off x="1869840" y="4479840"/>
            <a:ext cx="6872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a Parabola using Factorisation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5" name="Date Placeholder 16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B42571-5A94-488B-9DE0-FB198BAFFB45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6" name="Footer Placeholder 17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7" name="AutoShape 17">
            <a:hlinkClick r:id="rId5" action="ppaction://hlinksldjump"/>
          </p:cNvPr>
          <p:cNvSpPr/>
          <p:nvPr/>
        </p:nvSpPr>
        <p:spPr>
          <a:xfrm>
            <a:off x="1003320" y="3164040"/>
            <a:ext cx="290520" cy="226800"/>
          </a:xfrm>
          <a:custGeom>
            <a:avLst/>
            <a:gdLst>
              <a:gd name="textAreaLeft" fmla="*/ 14400 w 290520"/>
              <a:gd name="textAreaRight" fmla="*/ 276120 w 290520"/>
              <a:gd name="textAreaTop" fmla="*/ 14400 h 226800"/>
              <a:gd name="textAreaBottom" fmla="*/ 212400 h 226800"/>
            </a:gdLst>
            <a:ahLst/>
            <a:cxnLst/>
            <a:rect l="textAreaLeft" t="textAreaTop" r="textAreaRight" b="textAreaBottom"/>
            <a:pathLst>
              <a:path w="27659" h="21600">
                <a:moveTo>
                  <a:pt x="0" y="0"/>
                </a:moveTo>
                <a:lnTo>
                  <a:pt x="27659" y="0"/>
                </a:lnTo>
                <a:lnTo>
                  <a:pt x="27659" y="21600"/>
                </a:lnTo>
                <a:lnTo>
                  <a:pt x="0" y="21600"/>
                </a:lnTo>
                <a:close/>
              </a:path>
              <a:path fill="lightenLess" w="27659" h="21600">
                <a:moveTo>
                  <a:pt x="0" y="0"/>
                </a:moveTo>
                <a:lnTo>
                  <a:pt x="27659" y="0"/>
                </a:lnTo>
                <a:lnTo>
                  <a:pt x="26259" y="1400"/>
                </a:lnTo>
                <a:lnTo>
                  <a:pt x="1400" y="1400"/>
                </a:lnTo>
                <a:close/>
              </a:path>
              <a:path fill="darken" w="27659" h="21600">
                <a:moveTo>
                  <a:pt x="27659" y="0"/>
                </a:moveTo>
                <a:lnTo>
                  <a:pt x="27659" y="21600"/>
                </a:lnTo>
                <a:lnTo>
                  <a:pt x="26259" y="20200"/>
                </a:lnTo>
                <a:lnTo>
                  <a:pt x="26259" y="1400"/>
                </a:lnTo>
                <a:close/>
              </a:path>
              <a:path fill="darkenLess" w="27659" h="21600">
                <a:moveTo>
                  <a:pt x="2765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6259" y="20200"/>
                </a:lnTo>
                <a:close/>
              </a:path>
              <a:path fill="lighten" w="2765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7659" h="21600">
                <a:moveTo>
                  <a:pt x="6823" y="3794"/>
                </a:moveTo>
                <a:lnTo>
                  <a:pt x="20836" y="10800"/>
                </a:lnTo>
                <a:lnTo>
                  <a:pt x="6823" y="17806"/>
                </a:lnTo>
                <a:close/>
              </a:path>
            </a:pathLst>
          </a:custGeom>
          <a:solidFill>
            <a:srgbClr val="00000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8" name="Text Box 7"/>
          <p:cNvSpPr/>
          <p:nvPr/>
        </p:nvSpPr>
        <p:spPr>
          <a:xfrm>
            <a:off x="1827360" y="5143680"/>
            <a:ext cx="7316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Intersection points between  a Straight Line and Quadratic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9" name="AutoShape 10">
            <a:hlinkClick r:id="rId6" action="ppaction://hlinksldjump"/>
          </p:cNvPr>
          <p:cNvSpPr/>
          <p:nvPr/>
        </p:nvSpPr>
        <p:spPr>
          <a:xfrm>
            <a:off x="1222200" y="5154480"/>
            <a:ext cx="474840" cy="390600"/>
          </a:xfrm>
          <a:custGeom>
            <a:avLst/>
            <a:gdLst>
              <a:gd name="textAreaLeft" fmla="*/ 25200 w 474840"/>
              <a:gd name="textAreaRight" fmla="*/ 449640 w 474840"/>
              <a:gd name="textAreaTop" fmla="*/ 25200 h 390600"/>
              <a:gd name="textAreaBottom" fmla="*/ 365400 h 390600"/>
            </a:gdLst>
            <a:ahLst/>
            <a:cxnLst/>
            <a:rect l="textAreaLeft" t="textAreaTop" r="textAreaRight" b="textAreaBottom"/>
            <a:pathLst>
              <a:path w="26254" h="21600">
                <a:moveTo>
                  <a:pt x="0" y="0"/>
                </a:moveTo>
                <a:lnTo>
                  <a:pt x="26254" y="0"/>
                </a:lnTo>
                <a:lnTo>
                  <a:pt x="26254" y="21600"/>
                </a:lnTo>
                <a:lnTo>
                  <a:pt x="0" y="21600"/>
                </a:lnTo>
                <a:close/>
              </a:path>
              <a:path fill="lightenLess" w="26254" h="21600">
                <a:moveTo>
                  <a:pt x="0" y="0"/>
                </a:moveTo>
                <a:lnTo>
                  <a:pt x="26254" y="0"/>
                </a:lnTo>
                <a:lnTo>
                  <a:pt x="24854" y="1400"/>
                </a:lnTo>
                <a:lnTo>
                  <a:pt x="1400" y="1400"/>
                </a:lnTo>
                <a:close/>
              </a:path>
              <a:path fill="darken" w="26254" h="21600">
                <a:moveTo>
                  <a:pt x="26254" y="0"/>
                </a:moveTo>
                <a:lnTo>
                  <a:pt x="26254" y="21600"/>
                </a:lnTo>
                <a:lnTo>
                  <a:pt x="24854" y="20200"/>
                </a:lnTo>
                <a:lnTo>
                  <a:pt x="24854" y="1400"/>
                </a:lnTo>
                <a:close/>
              </a:path>
              <a:path fill="darkenLess" w="26254" h="21600">
                <a:moveTo>
                  <a:pt x="26254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854" y="20200"/>
                </a:lnTo>
                <a:close/>
              </a:path>
              <a:path fill="lighten" w="26254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6254" h="21600">
                <a:moveTo>
                  <a:pt x="6121" y="3794"/>
                </a:moveTo>
                <a:lnTo>
                  <a:pt x="20134" y="10800"/>
                </a:lnTo>
                <a:lnTo>
                  <a:pt x="6121" y="17806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90" name="Text Box 7"/>
          <p:cNvSpPr/>
          <p:nvPr/>
        </p:nvSpPr>
        <p:spPr>
          <a:xfrm>
            <a:off x="1842840" y="5730840"/>
            <a:ext cx="3259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Exam Type Questions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91" name="AutoShape 10">
            <a:hlinkClick r:id="rId7" action="ppaction://hlinksldjump"/>
          </p:cNvPr>
          <p:cNvSpPr/>
          <p:nvPr/>
        </p:nvSpPr>
        <p:spPr>
          <a:xfrm>
            <a:off x="1222200" y="5769000"/>
            <a:ext cx="474840" cy="390600"/>
          </a:xfrm>
          <a:custGeom>
            <a:avLst/>
            <a:gdLst>
              <a:gd name="textAreaLeft" fmla="*/ 25200 w 474840"/>
              <a:gd name="textAreaRight" fmla="*/ 449640 w 474840"/>
              <a:gd name="textAreaTop" fmla="*/ 25200 h 390600"/>
              <a:gd name="textAreaBottom" fmla="*/ 365400 h 390600"/>
            </a:gdLst>
            <a:ahLst/>
            <a:cxnLst/>
            <a:rect l="textAreaLeft" t="textAreaTop" r="textAreaRight" b="textAreaBottom"/>
            <a:pathLst>
              <a:path w="26254" h="21600">
                <a:moveTo>
                  <a:pt x="0" y="0"/>
                </a:moveTo>
                <a:lnTo>
                  <a:pt x="26254" y="0"/>
                </a:lnTo>
                <a:lnTo>
                  <a:pt x="26254" y="21600"/>
                </a:lnTo>
                <a:lnTo>
                  <a:pt x="0" y="21600"/>
                </a:lnTo>
                <a:close/>
              </a:path>
              <a:path fill="lightenLess" w="26254" h="21600">
                <a:moveTo>
                  <a:pt x="0" y="0"/>
                </a:moveTo>
                <a:lnTo>
                  <a:pt x="26254" y="0"/>
                </a:lnTo>
                <a:lnTo>
                  <a:pt x="24854" y="1400"/>
                </a:lnTo>
                <a:lnTo>
                  <a:pt x="1400" y="1400"/>
                </a:lnTo>
                <a:close/>
              </a:path>
              <a:path fill="darken" w="26254" h="21600">
                <a:moveTo>
                  <a:pt x="26254" y="0"/>
                </a:moveTo>
                <a:lnTo>
                  <a:pt x="26254" y="21600"/>
                </a:lnTo>
                <a:lnTo>
                  <a:pt x="24854" y="20200"/>
                </a:lnTo>
                <a:lnTo>
                  <a:pt x="24854" y="1400"/>
                </a:lnTo>
                <a:close/>
              </a:path>
              <a:path fill="darkenLess" w="26254" h="21600">
                <a:moveTo>
                  <a:pt x="26254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854" y="20200"/>
                </a:lnTo>
                <a:close/>
              </a:path>
              <a:path fill="lighten" w="26254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6254" h="21600">
                <a:moveTo>
                  <a:pt x="6121" y="3794"/>
                </a:moveTo>
                <a:lnTo>
                  <a:pt x="20134" y="10800"/>
                </a:lnTo>
                <a:lnTo>
                  <a:pt x="6121" y="17806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92" name="Text Box 16"/>
          <p:cNvSpPr/>
          <p:nvPr/>
        </p:nvSpPr>
        <p:spPr>
          <a:xfrm>
            <a:off x="1852200" y="3498840"/>
            <a:ext cx="498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Quadratics by Factorising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93" name="AutoShape 17">
            <a:hlinkClick r:id="rId8" action="ppaction://hlinksldjump"/>
          </p:cNvPr>
          <p:cNvSpPr/>
          <p:nvPr/>
        </p:nvSpPr>
        <p:spPr>
          <a:xfrm>
            <a:off x="1390680" y="3632040"/>
            <a:ext cx="306360" cy="236520"/>
          </a:xfrm>
          <a:custGeom>
            <a:avLst/>
            <a:gdLst>
              <a:gd name="textAreaLeft" fmla="*/ 15120 w 306360"/>
              <a:gd name="textAreaRight" fmla="*/ 291240 w 306360"/>
              <a:gd name="textAreaTop" fmla="*/ 15120 h 236520"/>
              <a:gd name="textAreaBottom" fmla="*/ 221400 h 236520"/>
            </a:gdLst>
            <a:ahLst/>
            <a:cxnLst/>
            <a:rect l="textAreaLeft" t="textAreaTop" r="textAreaRight" b="textAreaBottom"/>
            <a:pathLst>
              <a:path w="27968" h="21600">
                <a:moveTo>
                  <a:pt x="0" y="0"/>
                </a:moveTo>
                <a:lnTo>
                  <a:pt x="27968" y="0"/>
                </a:lnTo>
                <a:lnTo>
                  <a:pt x="27968" y="21600"/>
                </a:lnTo>
                <a:lnTo>
                  <a:pt x="0" y="21600"/>
                </a:lnTo>
                <a:close/>
              </a:path>
              <a:path fill="lightenLess" w="27968" h="21600">
                <a:moveTo>
                  <a:pt x="0" y="0"/>
                </a:moveTo>
                <a:lnTo>
                  <a:pt x="27968" y="0"/>
                </a:lnTo>
                <a:lnTo>
                  <a:pt x="26568" y="1400"/>
                </a:lnTo>
                <a:lnTo>
                  <a:pt x="1400" y="1400"/>
                </a:lnTo>
                <a:close/>
              </a:path>
              <a:path fill="darken" w="27968" h="21600">
                <a:moveTo>
                  <a:pt x="27968" y="0"/>
                </a:moveTo>
                <a:lnTo>
                  <a:pt x="27968" y="21600"/>
                </a:lnTo>
                <a:lnTo>
                  <a:pt x="26568" y="20200"/>
                </a:lnTo>
                <a:lnTo>
                  <a:pt x="26568" y="1400"/>
                </a:lnTo>
                <a:close/>
              </a:path>
              <a:path fill="darkenLess" w="27968" h="21600">
                <a:moveTo>
                  <a:pt x="279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6568" y="20200"/>
                </a:lnTo>
                <a:close/>
              </a:path>
              <a:path fill="lighten" w="279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7968" h="21600">
                <a:moveTo>
                  <a:pt x="6978" y="3794"/>
                </a:moveTo>
                <a:lnTo>
                  <a:pt x="20991" y="10800"/>
                </a:lnTo>
                <a:lnTo>
                  <a:pt x="6978" y="17806"/>
                </a:lnTo>
                <a:close/>
              </a:path>
            </a:pathLst>
          </a:custGeom>
          <a:solidFill>
            <a:srgbClr val="00000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94" name="Text Box 16"/>
          <p:cNvSpPr/>
          <p:nvPr/>
        </p:nvSpPr>
        <p:spPr>
          <a:xfrm>
            <a:off x="1856160" y="3967200"/>
            <a:ext cx="610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Harder Quadratics by Factorising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95" name="AutoShape 17">
            <a:hlinkClick r:id="rId9" action="ppaction://hlinksldjump"/>
          </p:cNvPr>
          <p:cNvSpPr/>
          <p:nvPr/>
        </p:nvSpPr>
        <p:spPr>
          <a:xfrm>
            <a:off x="1390680" y="4092480"/>
            <a:ext cx="306360" cy="236520"/>
          </a:xfrm>
          <a:custGeom>
            <a:avLst/>
            <a:gdLst>
              <a:gd name="textAreaLeft" fmla="*/ 15120 w 306360"/>
              <a:gd name="textAreaRight" fmla="*/ 291240 w 306360"/>
              <a:gd name="textAreaTop" fmla="*/ 15120 h 236520"/>
              <a:gd name="textAreaBottom" fmla="*/ 221400 h 236520"/>
            </a:gdLst>
            <a:ahLst/>
            <a:cxnLst/>
            <a:rect l="textAreaLeft" t="textAreaTop" r="textAreaRight" b="textAreaBottom"/>
            <a:pathLst>
              <a:path w="27968" h="21600">
                <a:moveTo>
                  <a:pt x="0" y="0"/>
                </a:moveTo>
                <a:lnTo>
                  <a:pt x="27968" y="0"/>
                </a:lnTo>
                <a:lnTo>
                  <a:pt x="27968" y="21600"/>
                </a:lnTo>
                <a:lnTo>
                  <a:pt x="0" y="21600"/>
                </a:lnTo>
                <a:close/>
              </a:path>
              <a:path fill="lightenLess" w="27968" h="21600">
                <a:moveTo>
                  <a:pt x="0" y="0"/>
                </a:moveTo>
                <a:lnTo>
                  <a:pt x="27968" y="0"/>
                </a:lnTo>
                <a:lnTo>
                  <a:pt x="26568" y="1400"/>
                </a:lnTo>
                <a:lnTo>
                  <a:pt x="1400" y="1400"/>
                </a:lnTo>
                <a:close/>
              </a:path>
              <a:path fill="darken" w="27968" h="21600">
                <a:moveTo>
                  <a:pt x="27968" y="0"/>
                </a:moveTo>
                <a:lnTo>
                  <a:pt x="27968" y="21600"/>
                </a:lnTo>
                <a:lnTo>
                  <a:pt x="26568" y="20200"/>
                </a:lnTo>
                <a:lnTo>
                  <a:pt x="26568" y="1400"/>
                </a:lnTo>
                <a:close/>
              </a:path>
              <a:path fill="darkenLess" w="27968" h="21600">
                <a:moveTo>
                  <a:pt x="279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6568" y="20200"/>
                </a:lnTo>
                <a:close/>
              </a:path>
              <a:path fill="lighten" w="279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7968" h="21600">
                <a:moveTo>
                  <a:pt x="6978" y="3794"/>
                </a:moveTo>
                <a:lnTo>
                  <a:pt x="20991" y="10800"/>
                </a:lnTo>
                <a:lnTo>
                  <a:pt x="6978" y="17806"/>
                </a:lnTo>
                <a:close/>
              </a:path>
            </a:pathLst>
          </a:custGeom>
          <a:solidFill>
            <a:srgbClr val="0A0AFF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Freeform 560"/>
          <p:cNvSpPr/>
          <p:nvPr/>
        </p:nvSpPr>
        <p:spPr>
          <a:xfrm>
            <a:off x="4183200" y="2033640"/>
            <a:ext cx="1266840" cy="2257200"/>
          </a:xfrm>
          <a:custGeom>
            <a:avLst/>
            <a:gdLst>
              <a:gd name="GluePoint1X" fmla="*/ 0 w 1501140"/>
              <a:gd name="GluePoint1Y" fmla="*/ 0 h 2256790"/>
              <a:gd name="GluePoint2X" fmla="*/ 212209 w 1501140"/>
              <a:gd name="GluePoint2Y" fmla="*/ 1257654 h 2256790"/>
              <a:gd name="GluePoint3X" fmla="*/ 630197 w 1501140"/>
              <a:gd name="GluePoint3Y" fmla="*/ 2256155 h 2256790"/>
              <a:gd name="GluePoint4X" fmla="*/ 1061046 w 1501140"/>
              <a:gd name="GluePoint4Y" fmla="*/ 1265276 h 2256790"/>
              <a:gd name="GluePoint5X" fmla="*/ 1266825 w 1501140"/>
              <a:gd name="GluePoint5Y" fmla="*/ 15244 h 225679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1501140" h="2256790">
                <a:moveTo>
                  <a:pt x="0" y="0"/>
                </a:moveTo>
                <a:cubicBezTo>
                  <a:pt x="63500" y="440690"/>
                  <a:pt x="127000" y="881380"/>
                  <a:pt x="251460" y="1257300"/>
                </a:cubicBezTo>
                <a:cubicBezTo>
                  <a:pt x="375920" y="1633220"/>
                  <a:pt x="579120" y="2254250"/>
                  <a:pt x="746760" y="2255520"/>
                </a:cubicBezTo>
                <a:cubicBezTo>
                  <a:pt x="914400" y="2256790"/>
                  <a:pt x="1131570" y="1638300"/>
                  <a:pt x="1257300" y="1264920"/>
                </a:cubicBezTo>
                <a:cubicBezTo>
                  <a:pt x="1383030" y="891540"/>
                  <a:pt x="1442085" y="453390"/>
                  <a:pt x="1501140" y="15240"/>
                </a:cubicBezTo>
              </a:path>
            </a:pathLst>
          </a:custGeom>
          <a:noFill/>
          <a:ln w="3816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0" name="Date Placeholder 1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16B9EF4-AE73-4DA6-A345-AC9E5F27AB87}" type="datetime5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11 Jul 2026</a:t>
            </a:fld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1" name="Footer Placeholder 2"/>
          <p:cNvSpPr/>
          <p:nvPr/>
        </p:nvSpPr>
        <p:spPr>
          <a:xfrm>
            <a:off x="3124080" y="6245280"/>
            <a:ext cx="333720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Created by Mr. Lafferty Maths Dept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2" name="Text Box 523"/>
          <p:cNvSpPr/>
          <p:nvPr/>
        </p:nvSpPr>
        <p:spPr>
          <a:xfrm>
            <a:off x="2095560" y="165240"/>
            <a:ext cx="4235400" cy="398880"/>
          </a:xfrm>
          <a:prstGeom prst="rect">
            <a:avLst/>
          </a:prstGeom>
          <a:solidFill>
            <a:srgbClr val="3333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99"/>
                </a:solidFill>
                <a:effectLst/>
                <a:uFillTx/>
                <a:latin typeface="Comic Sans MS"/>
              </a:rPr>
              <a:t>Roots of a Quadratic Function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3" name="Text Box 461"/>
          <p:cNvSpPr/>
          <p:nvPr/>
        </p:nvSpPr>
        <p:spPr>
          <a:xfrm>
            <a:off x="6016680" y="1751040"/>
            <a:ext cx="3127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B0F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00B0F0"/>
                </a:solidFill>
                <a:effectLst/>
                <a:uFillTx/>
                <a:latin typeface="Comic Sans MS"/>
              </a:rPr>
              <a:t>2 </a:t>
            </a:r>
            <a:r>
              <a:rPr lang="en-GB" sz="2800" b="0" u="none" strike="noStrike">
                <a:solidFill>
                  <a:srgbClr val="00B0F0"/>
                </a:solidFill>
                <a:effectLst/>
                <a:uFillTx/>
                <a:latin typeface="Comic Sans MS"/>
              </a:rPr>
              <a:t>– 11x + 28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4" name="Text Box 461"/>
          <p:cNvSpPr/>
          <p:nvPr/>
        </p:nvSpPr>
        <p:spPr>
          <a:xfrm>
            <a:off x="6199200" y="4381560"/>
            <a:ext cx="2757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7030A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7030A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7030A0"/>
                </a:solidFill>
                <a:effectLst/>
                <a:uFillTx/>
                <a:latin typeface="Comic Sans MS"/>
              </a:rPr>
              <a:t> + 5x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1065" name="Group 2"/>
          <p:cNvGrpSpPr/>
          <p:nvPr/>
        </p:nvGrpSpPr>
        <p:grpSpPr>
          <a:xfrm>
            <a:off x="671400" y="501480"/>
            <a:ext cx="5657760" cy="5650560"/>
            <a:chOff x="671400" y="501480"/>
            <a:chExt cx="5657760" cy="5650560"/>
          </a:xfrm>
        </p:grpSpPr>
        <p:grpSp>
          <p:nvGrpSpPr>
            <p:cNvPr id="1066" name="Group 3"/>
            <p:cNvGrpSpPr/>
            <p:nvPr/>
          </p:nvGrpSpPr>
          <p:grpSpPr>
            <a:xfrm>
              <a:off x="957240" y="977760"/>
              <a:ext cx="4984560" cy="4984920"/>
              <a:chOff x="957240" y="977760"/>
              <a:chExt cx="4984560" cy="4984920"/>
            </a:xfrm>
          </p:grpSpPr>
          <p:grpSp>
            <p:nvGrpSpPr>
              <p:cNvPr id="1067" name="Group 4"/>
              <p:cNvGrpSpPr/>
              <p:nvPr/>
            </p:nvGrpSpPr>
            <p:grpSpPr>
              <a:xfrm>
                <a:off x="957240" y="977760"/>
                <a:ext cx="4984560" cy="4984920"/>
                <a:chOff x="957240" y="977760"/>
                <a:chExt cx="4984560" cy="4984920"/>
              </a:xfrm>
            </p:grpSpPr>
            <p:sp>
              <p:nvSpPr>
                <p:cNvPr id="1068" name="Rectangle 5"/>
                <p:cNvSpPr/>
                <p:nvPr/>
              </p:nvSpPr>
              <p:spPr>
                <a:xfrm>
                  <a:off x="19540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69" name="Rectangle 6"/>
                <p:cNvSpPr/>
                <p:nvPr/>
              </p:nvSpPr>
              <p:spPr>
                <a:xfrm>
                  <a:off x="22032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70" name="Rectangle 7"/>
                <p:cNvSpPr/>
                <p:nvPr/>
              </p:nvSpPr>
              <p:spPr>
                <a:xfrm>
                  <a:off x="245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71" name="Rectangle 8"/>
                <p:cNvSpPr/>
                <p:nvPr/>
              </p:nvSpPr>
              <p:spPr>
                <a:xfrm>
                  <a:off x="27018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72" name="Rectangle 9"/>
                <p:cNvSpPr/>
                <p:nvPr/>
              </p:nvSpPr>
              <p:spPr>
                <a:xfrm>
                  <a:off x="9572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73" name="Rectangle 10"/>
                <p:cNvSpPr/>
                <p:nvPr/>
              </p:nvSpPr>
              <p:spPr>
                <a:xfrm>
                  <a:off x="12063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74" name="Rectangle 11"/>
                <p:cNvSpPr/>
                <p:nvPr/>
              </p:nvSpPr>
              <p:spPr>
                <a:xfrm>
                  <a:off x="145548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75" name="Rectangle 12"/>
                <p:cNvSpPr/>
                <p:nvPr/>
              </p:nvSpPr>
              <p:spPr>
                <a:xfrm>
                  <a:off x="170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76" name="Rectangle 13"/>
                <p:cNvSpPr/>
                <p:nvPr/>
              </p:nvSpPr>
              <p:spPr>
                <a:xfrm>
                  <a:off x="295092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77" name="Rectangle 14"/>
                <p:cNvSpPr/>
                <p:nvPr/>
              </p:nvSpPr>
              <p:spPr>
                <a:xfrm>
                  <a:off x="320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78" name="Rectangle 15"/>
                <p:cNvSpPr/>
                <p:nvPr/>
              </p:nvSpPr>
              <p:spPr>
                <a:xfrm>
                  <a:off x="444636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79" name="Rectangle 16"/>
                <p:cNvSpPr/>
                <p:nvPr/>
              </p:nvSpPr>
              <p:spPr>
                <a:xfrm>
                  <a:off x="46958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80" name="Rectangle 17"/>
                <p:cNvSpPr/>
                <p:nvPr/>
              </p:nvSpPr>
              <p:spPr>
                <a:xfrm>
                  <a:off x="494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81" name="Rectangle 18"/>
                <p:cNvSpPr/>
                <p:nvPr/>
              </p:nvSpPr>
              <p:spPr>
                <a:xfrm>
                  <a:off x="519408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82" name="Rectangle 19"/>
                <p:cNvSpPr/>
                <p:nvPr/>
              </p:nvSpPr>
              <p:spPr>
                <a:xfrm>
                  <a:off x="34495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83" name="Rectangle 20"/>
                <p:cNvSpPr/>
                <p:nvPr/>
              </p:nvSpPr>
              <p:spPr>
                <a:xfrm>
                  <a:off x="369864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84" name="Rectangle 21"/>
                <p:cNvSpPr/>
                <p:nvPr/>
              </p:nvSpPr>
              <p:spPr>
                <a:xfrm>
                  <a:off x="39481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85" name="Rectangle 22"/>
                <p:cNvSpPr/>
                <p:nvPr/>
              </p:nvSpPr>
              <p:spPr>
                <a:xfrm>
                  <a:off x="41972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86" name="Rectangle 23"/>
                <p:cNvSpPr/>
                <p:nvPr/>
              </p:nvSpPr>
              <p:spPr>
                <a:xfrm>
                  <a:off x="54435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87" name="Rectangle 24"/>
                <p:cNvSpPr/>
                <p:nvPr/>
              </p:nvSpPr>
              <p:spPr>
                <a:xfrm>
                  <a:off x="569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88" name="Rectangle 25"/>
                <p:cNvSpPr/>
                <p:nvPr/>
              </p:nvSpPr>
              <p:spPr>
                <a:xfrm>
                  <a:off x="19540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89" name="Rectangle 26"/>
                <p:cNvSpPr/>
                <p:nvPr/>
              </p:nvSpPr>
              <p:spPr>
                <a:xfrm>
                  <a:off x="22032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90" name="Rectangle 27"/>
                <p:cNvSpPr/>
                <p:nvPr/>
              </p:nvSpPr>
              <p:spPr>
                <a:xfrm>
                  <a:off x="245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91" name="Rectangle 28"/>
                <p:cNvSpPr/>
                <p:nvPr/>
              </p:nvSpPr>
              <p:spPr>
                <a:xfrm>
                  <a:off x="27018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92" name="Rectangle 29"/>
                <p:cNvSpPr/>
                <p:nvPr/>
              </p:nvSpPr>
              <p:spPr>
                <a:xfrm>
                  <a:off x="9572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93" name="Rectangle 30"/>
                <p:cNvSpPr/>
                <p:nvPr/>
              </p:nvSpPr>
              <p:spPr>
                <a:xfrm>
                  <a:off x="12063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94" name="Rectangle 31"/>
                <p:cNvSpPr/>
                <p:nvPr/>
              </p:nvSpPr>
              <p:spPr>
                <a:xfrm>
                  <a:off x="145548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95" name="Rectangle 32"/>
                <p:cNvSpPr/>
                <p:nvPr/>
              </p:nvSpPr>
              <p:spPr>
                <a:xfrm>
                  <a:off x="170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96" name="Rectangle 33"/>
                <p:cNvSpPr/>
                <p:nvPr/>
              </p:nvSpPr>
              <p:spPr>
                <a:xfrm>
                  <a:off x="295092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97" name="Rectangle 34"/>
                <p:cNvSpPr/>
                <p:nvPr/>
              </p:nvSpPr>
              <p:spPr>
                <a:xfrm>
                  <a:off x="320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98" name="Rectangle 35"/>
                <p:cNvSpPr/>
                <p:nvPr/>
              </p:nvSpPr>
              <p:spPr>
                <a:xfrm>
                  <a:off x="444636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099" name="Rectangle 36"/>
                <p:cNvSpPr/>
                <p:nvPr/>
              </p:nvSpPr>
              <p:spPr>
                <a:xfrm>
                  <a:off x="46958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00" name="Rectangle 37"/>
                <p:cNvSpPr/>
                <p:nvPr/>
              </p:nvSpPr>
              <p:spPr>
                <a:xfrm>
                  <a:off x="494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01" name="Rectangle 38"/>
                <p:cNvSpPr/>
                <p:nvPr/>
              </p:nvSpPr>
              <p:spPr>
                <a:xfrm>
                  <a:off x="519408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02" name="Rectangle 39"/>
                <p:cNvSpPr/>
                <p:nvPr/>
              </p:nvSpPr>
              <p:spPr>
                <a:xfrm>
                  <a:off x="34495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03" name="Rectangle 40"/>
                <p:cNvSpPr/>
                <p:nvPr/>
              </p:nvSpPr>
              <p:spPr>
                <a:xfrm>
                  <a:off x="369864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04" name="Rectangle 41"/>
                <p:cNvSpPr/>
                <p:nvPr/>
              </p:nvSpPr>
              <p:spPr>
                <a:xfrm>
                  <a:off x="39481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05" name="Rectangle 42"/>
                <p:cNvSpPr/>
                <p:nvPr/>
              </p:nvSpPr>
              <p:spPr>
                <a:xfrm>
                  <a:off x="41972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06" name="Rectangle 43"/>
                <p:cNvSpPr/>
                <p:nvPr/>
              </p:nvSpPr>
              <p:spPr>
                <a:xfrm>
                  <a:off x="54435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07" name="Rectangle 44"/>
                <p:cNvSpPr/>
                <p:nvPr/>
              </p:nvSpPr>
              <p:spPr>
                <a:xfrm>
                  <a:off x="569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08" name="Rectangle 45"/>
                <p:cNvSpPr/>
                <p:nvPr/>
              </p:nvSpPr>
              <p:spPr>
                <a:xfrm>
                  <a:off x="19540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09" name="Rectangle 46"/>
                <p:cNvSpPr/>
                <p:nvPr/>
              </p:nvSpPr>
              <p:spPr>
                <a:xfrm>
                  <a:off x="22032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10" name="Rectangle 47"/>
                <p:cNvSpPr/>
                <p:nvPr/>
              </p:nvSpPr>
              <p:spPr>
                <a:xfrm>
                  <a:off x="245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11" name="Rectangle 48"/>
                <p:cNvSpPr/>
                <p:nvPr/>
              </p:nvSpPr>
              <p:spPr>
                <a:xfrm>
                  <a:off x="27018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12" name="Rectangle 49"/>
                <p:cNvSpPr/>
                <p:nvPr/>
              </p:nvSpPr>
              <p:spPr>
                <a:xfrm>
                  <a:off x="9572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13" name="Rectangle 50"/>
                <p:cNvSpPr/>
                <p:nvPr/>
              </p:nvSpPr>
              <p:spPr>
                <a:xfrm>
                  <a:off x="12063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14" name="Rectangle 51"/>
                <p:cNvSpPr/>
                <p:nvPr/>
              </p:nvSpPr>
              <p:spPr>
                <a:xfrm>
                  <a:off x="145548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15" name="Rectangle 52"/>
                <p:cNvSpPr/>
                <p:nvPr/>
              </p:nvSpPr>
              <p:spPr>
                <a:xfrm>
                  <a:off x="170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16" name="Rectangle 53"/>
                <p:cNvSpPr/>
                <p:nvPr/>
              </p:nvSpPr>
              <p:spPr>
                <a:xfrm>
                  <a:off x="295092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17" name="Rectangle 54"/>
                <p:cNvSpPr/>
                <p:nvPr/>
              </p:nvSpPr>
              <p:spPr>
                <a:xfrm>
                  <a:off x="320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18" name="Rectangle 55"/>
                <p:cNvSpPr/>
                <p:nvPr/>
              </p:nvSpPr>
              <p:spPr>
                <a:xfrm>
                  <a:off x="444636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19" name="Rectangle 56"/>
                <p:cNvSpPr/>
                <p:nvPr/>
              </p:nvSpPr>
              <p:spPr>
                <a:xfrm>
                  <a:off x="46958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20" name="Rectangle 57"/>
                <p:cNvSpPr/>
                <p:nvPr/>
              </p:nvSpPr>
              <p:spPr>
                <a:xfrm>
                  <a:off x="494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21" name="Rectangle 58"/>
                <p:cNvSpPr/>
                <p:nvPr/>
              </p:nvSpPr>
              <p:spPr>
                <a:xfrm>
                  <a:off x="519408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22" name="Rectangle 59"/>
                <p:cNvSpPr/>
                <p:nvPr/>
              </p:nvSpPr>
              <p:spPr>
                <a:xfrm>
                  <a:off x="34495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23" name="Rectangle 60"/>
                <p:cNvSpPr/>
                <p:nvPr/>
              </p:nvSpPr>
              <p:spPr>
                <a:xfrm>
                  <a:off x="369864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24" name="Rectangle 61"/>
                <p:cNvSpPr/>
                <p:nvPr/>
              </p:nvSpPr>
              <p:spPr>
                <a:xfrm>
                  <a:off x="39481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25" name="Rectangle 62"/>
                <p:cNvSpPr/>
                <p:nvPr/>
              </p:nvSpPr>
              <p:spPr>
                <a:xfrm>
                  <a:off x="41972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26" name="Rectangle 63"/>
                <p:cNvSpPr/>
                <p:nvPr/>
              </p:nvSpPr>
              <p:spPr>
                <a:xfrm>
                  <a:off x="54435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27" name="Rectangle 64"/>
                <p:cNvSpPr/>
                <p:nvPr/>
              </p:nvSpPr>
              <p:spPr>
                <a:xfrm>
                  <a:off x="569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28" name="Rectangle 65"/>
                <p:cNvSpPr/>
                <p:nvPr/>
              </p:nvSpPr>
              <p:spPr>
                <a:xfrm>
                  <a:off x="19540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29" name="Rectangle 66"/>
                <p:cNvSpPr/>
                <p:nvPr/>
              </p:nvSpPr>
              <p:spPr>
                <a:xfrm>
                  <a:off x="22032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30" name="Rectangle 67"/>
                <p:cNvSpPr/>
                <p:nvPr/>
              </p:nvSpPr>
              <p:spPr>
                <a:xfrm>
                  <a:off x="245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31" name="Rectangle 68"/>
                <p:cNvSpPr/>
                <p:nvPr/>
              </p:nvSpPr>
              <p:spPr>
                <a:xfrm>
                  <a:off x="27018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32" name="Rectangle 69"/>
                <p:cNvSpPr/>
                <p:nvPr/>
              </p:nvSpPr>
              <p:spPr>
                <a:xfrm>
                  <a:off x="9572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33" name="Rectangle 70"/>
                <p:cNvSpPr/>
                <p:nvPr/>
              </p:nvSpPr>
              <p:spPr>
                <a:xfrm>
                  <a:off x="12063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34" name="Rectangle 71"/>
                <p:cNvSpPr/>
                <p:nvPr/>
              </p:nvSpPr>
              <p:spPr>
                <a:xfrm>
                  <a:off x="145548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35" name="Rectangle 72"/>
                <p:cNvSpPr/>
                <p:nvPr/>
              </p:nvSpPr>
              <p:spPr>
                <a:xfrm>
                  <a:off x="170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36" name="Rectangle 73"/>
                <p:cNvSpPr/>
                <p:nvPr/>
              </p:nvSpPr>
              <p:spPr>
                <a:xfrm>
                  <a:off x="295092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37" name="Rectangle 74"/>
                <p:cNvSpPr/>
                <p:nvPr/>
              </p:nvSpPr>
              <p:spPr>
                <a:xfrm>
                  <a:off x="320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38" name="Rectangle 75"/>
                <p:cNvSpPr/>
                <p:nvPr/>
              </p:nvSpPr>
              <p:spPr>
                <a:xfrm>
                  <a:off x="444636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39" name="Rectangle 76"/>
                <p:cNvSpPr/>
                <p:nvPr/>
              </p:nvSpPr>
              <p:spPr>
                <a:xfrm>
                  <a:off x="46958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40" name="Rectangle 77"/>
                <p:cNvSpPr/>
                <p:nvPr/>
              </p:nvSpPr>
              <p:spPr>
                <a:xfrm>
                  <a:off x="494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41" name="Rectangle 78"/>
                <p:cNvSpPr/>
                <p:nvPr/>
              </p:nvSpPr>
              <p:spPr>
                <a:xfrm>
                  <a:off x="519408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42" name="Rectangle 79"/>
                <p:cNvSpPr/>
                <p:nvPr/>
              </p:nvSpPr>
              <p:spPr>
                <a:xfrm>
                  <a:off x="34495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43" name="Rectangle 80"/>
                <p:cNvSpPr/>
                <p:nvPr/>
              </p:nvSpPr>
              <p:spPr>
                <a:xfrm>
                  <a:off x="369864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44" name="Rectangle 81"/>
                <p:cNvSpPr/>
                <p:nvPr/>
              </p:nvSpPr>
              <p:spPr>
                <a:xfrm>
                  <a:off x="39481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45" name="Rectangle 82"/>
                <p:cNvSpPr/>
                <p:nvPr/>
              </p:nvSpPr>
              <p:spPr>
                <a:xfrm>
                  <a:off x="41972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46" name="Rectangle 83"/>
                <p:cNvSpPr/>
                <p:nvPr/>
              </p:nvSpPr>
              <p:spPr>
                <a:xfrm>
                  <a:off x="54435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47" name="Rectangle 84"/>
                <p:cNvSpPr/>
                <p:nvPr/>
              </p:nvSpPr>
              <p:spPr>
                <a:xfrm>
                  <a:off x="569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48" name="Rectangle 85"/>
                <p:cNvSpPr/>
                <p:nvPr/>
              </p:nvSpPr>
              <p:spPr>
                <a:xfrm>
                  <a:off x="19540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49" name="Rectangle 86"/>
                <p:cNvSpPr/>
                <p:nvPr/>
              </p:nvSpPr>
              <p:spPr>
                <a:xfrm>
                  <a:off x="22032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50" name="Rectangle 87"/>
                <p:cNvSpPr/>
                <p:nvPr/>
              </p:nvSpPr>
              <p:spPr>
                <a:xfrm>
                  <a:off x="245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51" name="Rectangle 88"/>
                <p:cNvSpPr/>
                <p:nvPr/>
              </p:nvSpPr>
              <p:spPr>
                <a:xfrm>
                  <a:off x="27018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52" name="Rectangle 89"/>
                <p:cNvSpPr/>
                <p:nvPr/>
              </p:nvSpPr>
              <p:spPr>
                <a:xfrm>
                  <a:off x="9572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53" name="Rectangle 90"/>
                <p:cNvSpPr/>
                <p:nvPr/>
              </p:nvSpPr>
              <p:spPr>
                <a:xfrm>
                  <a:off x="12063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54" name="Rectangle 91"/>
                <p:cNvSpPr/>
                <p:nvPr/>
              </p:nvSpPr>
              <p:spPr>
                <a:xfrm>
                  <a:off x="145548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55" name="Rectangle 92"/>
                <p:cNvSpPr/>
                <p:nvPr/>
              </p:nvSpPr>
              <p:spPr>
                <a:xfrm>
                  <a:off x="170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56" name="Rectangle 93"/>
                <p:cNvSpPr/>
                <p:nvPr/>
              </p:nvSpPr>
              <p:spPr>
                <a:xfrm>
                  <a:off x="295092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57" name="Rectangle 94"/>
                <p:cNvSpPr/>
                <p:nvPr/>
              </p:nvSpPr>
              <p:spPr>
                <a:xfrm>
                  <a:off x="320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58" name="Rectangle 95"/>
                <p:cNvSpPr/>
                <p:nvPr/>
              </p:nvSpPr>
              <p:spPr>
                <a:xfrm>
                  <a:off x="444636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59" name="Rectangle 96"/>
                <p:cNvSpPr/>
                <p:nvPr/>
              </p:nvSpPr>
              <p:spPr>
                <a:xfrm>
                  <a:off x="46958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60" name="Rectangle 97"/>
                <p:cNvSpPr/>
                <p:nvPr/>
              </p:nvSpPr>
              <p:spPr>
                <a:xfrm>
                  <a:off x="494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61" name="Rectangle 98"/>
                <p:cNvSpPr/>
                <p:nvPr/>
              </p:nvSpPr>
              <p:spPr>
                <a:xfrm>
                  <a:off x="519408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62" name="Rectangle 99"/>
                <p:cNvSpPr/>
                <p:nvPr/>
              </p:nvSpPr>
              <p:spPr>
                <a:xfrm>
                  <a:off x="34495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63" name="Rectangle 100"/>
                <p:cNvSpPr/>
                <p:nvPr/>
              </p:nvSpPr>
              <p:spPr>
                <a:xfrm>
                  <a:off x="369864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64" name="Rectangle 101"/>
                <p:cNvSpPr/>
                <p:nvPr/>
              </p:nvSpPr>
              <p:spPr>
                <a:xfrm>
                  <a:off x="39481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65" name="Rectangle 102"/>
                <p:cNvSpPr/>
                <p:nvPr/>
              </p:nvSpPr>
              <p:spPr>
                <a:xfrm>
                  <a:off x="41972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66" name="Rectangle 103"/>
                <p:cNvSpPr/>
                <p:nvPr/>
              </p:nvSpPr>
              <p:spPr>
                <a:xfrm>
                  <a:off x="54435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67" name="Rectangle 104"/>
                <p:cNvSpPr/>
                <p:nvPr/>
              </p:nvSpPr>
              <p:spPr>
                <a:xfrm>
                  <a:off x="569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68" name="Rectangle 105"/>
                <p:cNvSpPr/>
                <p:nvPr/>
              </p:nvSpPr>
              <p:spPr>
                <a:xfrm>
                  <a:off x="19540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69" name="Rectangle 106"/>
                <p:cNvSpPr/>
                <p:nvPr/>
              </p:nvSpPr>
              <p:spPr>
                <a:xfrm>
                  <a:off x="22032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70" name="Rectangle 107"/>
                <p:cNvSpPr/>
                <p:nvPr/>
              </p:nvSpPr>
              <p:spPr>
                <a:xfrm>
                  <a:off x="245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71" name="Rectangle 108"/>
                <p:cNvSpPr/>
                <p:nvPr/>
              </p:nvSpPr>
              <p:spPr>
                <a:xfrm>
                  <a:off x="27018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72" name="Rectangle 109"/>
                <p:cNvSpPr/>
                <p:nvPr/>
              </p:nvSpPr>
              <p:spPr>
                <a:xfrm>
                  <a:off x="9572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73" name="Rectangle 110"/>
                <p:cNvSpPr/>
                <p:nvPr/>
              </p:nvSpPr>
              <p:spPr>
                <a:xfrm>
                  <a:off x="12063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74" name="Rectangle 111"/>
                <p:cNvSpPr/>
                <p:nvPr/>
              </p:nvSpPr>
              <p:spPr>
                <a:xfrm>
                  <a:off x="145548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75" name="Rectangle 112"/>
                <p:cNvSpPr/>
                <p:nvPr/>
              </p:nvSpPr>
              <p:spPr>
                <a:xfrm>
                  <a:off x="170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76" name="Rectangle 113"/>
                <p:cNvSpPr/>
                <p:nvPr/>
              </p:nvSpPr>
              <p:spPr>
                <a:xfrm>
                  <a:off x="295092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77" name="Rectangle 114"/>
                <p:cNvSpPr/>
                <p:nvPr/>
              </p:nvSpPr>
              <p:spPr>
                <a:xfrm>
                  <a:off x="320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78" name="Rectangle 115"/>
                <p:cNvSpPr/>
                <p:nvPr/>
              </p:nvSpPr>
              <p:spPr>
                <a:xfrm>
                  <a:off x="444636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79" name="Rectangle 116"/>
                <p:cNvSpPr/>
                <p:nvPr/>
              </p:nvSpPr>
              <p:spPr>
                <a:xfrm>
                  <a:off x="46958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80" name="Rectangle 117"/>
                <p:cNvSpPr/>
                <p:nvPr/>
              </p:nvSpPr>
              <p:spPr>
                <a:xfrm>
                  <a:off x="494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81" name="Rectangle 118"/>
                <p:cNvSpPr/>
                <p:nvPr/>
              </p:nvSpPr>
              <p:spPr>
                <a:xfrm>
                  <a:off x="519408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82" name="Rectangle 119"/>
                <p:cNvSpPr/>
                <p:nvPr/>
              </p:nvSpPr>
              <p:spPr>
                <a:xfrm>
                  <a:off x="34495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83" name="Rectangle 120"/>
                <p:cNvSpPr/>
                <p:nvPr/>
              </p:nvSpPr>
              <p:spPr>
                <a:xfrm>
                  <a:off x="369864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84" name="Rectangle 121"/>
                <p:cNvSpPr/>
                <p:nvPr/>
              </p:nvSpPr>
              <p:spPr>
                <a:xfrm>
                  <a:off x="39481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85" name="Rectangle 122"/>
                <p:cNvSpPr/>
                <p:nvPr/>
              </p:nvSpPr>
              <p:spPr>
                <a:xfrm>
                  <a:off x="41972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86" name="Rectangle 123"/>
                <p:cNvSpPr/>
                <p:nvPr/>
              </p:nvSpPr>
              <p:spPr>
                <a:xfrm>
                  <a:off x="54435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87" name="Rectangle 124"/>
                <p:cNvSpPr/>
                <p:nvPr/>
              </p:nvSpPr>
              <p:spPr>
                <a:xfrm>
                  <a:off x="569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88" name="Rectangle 125"/>
                <p:cNvSpPr/>
                <p:nvPr/>
              </p:nvSpPr>
              <p:spPr>
                <a:xfrm>
                  <a:off x="19540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89" name="Rectangle 126"/>
                <p:cNvSpPr/>
                <p:nvPr/>
              </p:nvSpPr>
              <p:spPr>
                <a:xfrm>
                  <a:off x="22032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90" name="Rectangle 127"/>
                <p:cNvSpPr/>
                <p:nvPr/>
              </p:nvSpPr>
              <p:spPr>
                <a:xfrm>
                  <a:off x="245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91" name="Rectangle 128"/>
                <p:cNvSpPr/>
                <p:nvPr/>
              </p:nvSpPr>
              <p:spPr>
                <a:xfrm>
                  <a:off x="27018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92" name="Rectangle 129"/>
                <p:cNvSpPr/>
                <p:nvPr/>
              </p:nvSpPr>
              <p:spPr>
                <a:xfrm>
                  <a:off x="9572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93" name="Rectangle 130"/>
                <p:cNvSpPr/>
                <p:nvPr/>
              </p:nvSpPr>
              <p:spPr>
                <a:xfrm>
                  <a:off x="12063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94" name="Rectangle 131"/>
                <p:cNvSpPr/>
                <p:nvPr/>
              </p:nvSpPr>
              <p:spPr>
                <a:xfrm>
                  <a:off x="145548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95" name="Rectangle 132"/>
                <p:cNvSpPr/>
                <p:nvPr/>
              </p:nvSpPr>
              <p:spPr>
                <a:xfrm>
                  <a:off x="170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96" name="Rectangle 133"/>
                <p:cNvSpPr/>
                <p:nvPr/>
              </p:nvSpPr>
              <p:spPr>
                <a:xfrm>
                  <a:off x="295092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97" name="Rectangle 134"/>
                <p:cNvSpPr/>
                <p:nvPr/>
              </p:nvSpPr>
              <p:spPr>
                <a:xfrm>
                  <a:off x="320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98" name="Rectangle 135"/>
                <p:cNvSpPr/>
                <p:nvPr/>
              </p:nvSpPr>
              <p:spPr>
                <a:xfrm>
                  <a:off x="444636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199" name="Rectangle 136"/>
                <p:cNvSpPr/>
                <p:nvPr/>
              </p:nvSpPr>
              <p:spPr>
                <a:xfrm>
                  <a:off x="46958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00" name="Rectangle 137"/>
                <p:cNvSpPr/>
                <p:nvPr/>
              </p:nvSpPr>
              <p:spPr>
                <a:xfrm>
                  <a:off x="494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01" name="Rectangle 138"/>
                <p:cNvSpPr/>
                <p:nvPr/>
              </p:nvSpPr>
              <p:spPr>
                <a:xfrm>
                  <a:off x="519408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02" name="Rectangle 139"/>
                <p:cNvSpPr/>
                <p:nvPr/>
              </p:nvSpPr>
              <p:spPr>
                <a:xfrm>
                  <a:off x="34495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03" name="Rectangle 140"/>
                <p:cNvSpPr/>
                <p:nvPr/>
              </p:nvSpPr>
              <p:spPr>
                <a:xfrm>
                  <a:off x="369864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04" name="Rectangle 141"/>
                <p:cNvSpPr/>
                <p:nvPr/>
              </p:nvSpPr>
              <p:spPr>
                <a:xfrm>
                  <a:off x="39481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05" name="Rectangle 142"/>
                <p:cNvSpPr/>
                <p:nvPr/>
              </p:nvSpPr>
              <p:spPr>
                <a:xfrm>
                  <a:off x="41972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06" name="Rectangle 143"/>
                <p:cNvSpPr/>
                <p:nvPr/>
              </p:nvSpPr>
              <p:spPr>
                <a:xfrm>
                  <a:off x="54435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07" name="Rectangle 144"/>
                <p:cNvSpPr/>
                <p:nvPr/>
              </p:nvSpPr>
              <p:spPr>
                <a:xfrm>
                  <a:off x="569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08" name="Rectangle 145"/>
                <p:cNvSpPr/>
                <p:nvPr/>
              </p:nvSpPr>
              <p:spPr>
                <a:xfrm>
                  <a:off x="19540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09" name="Rectangle 146"/>
                <p:cNvSpPr/>
                <p:nvPr/>
              </p:nvSpPr>
              <p:spPr>
                <a:xfrm>
                  <a:off x="22032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10" name="Rectangle 147"/>
                <p:cNvSpPr/>
                <p:nvPr/>
              </p:nvSpPr>
              <p:spPr>
                <a:xfrm>
                  <a:off x="245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11" name="Rectangle 148"/>
                <p:cNvSpPr/>
                <p:nvPr/>
              </p:nvSpPr>
              <p:spPr>
                <a:xfrm>
                  <a:off x="27018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12" name="Rectangle 149"/>
                <p:cNvSpPr/>
                <p:nvPr/>
              </p:nvSpPr>
              <p:spPr>
                <a:xfrm>
                  <a:off x="9572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13" name="Rectangle 150"/>
                <p:cNvSpPr/>
                <p:nvPr/>
              </p:nvSpPr>
              <p:spPr>
                <a:xfrm>
                  <a:off x="12063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14" name="Rectangle 151"/>
                <p:cNvSpPr/>
                <p:nvPr/>
              </p:nvSpPr>
              <p:spPr>
                <a:xfrm>
                  <a:off x="145548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15" name="Rectangle 152"/>
                <p:cNvSpPr/>
                <p:nvPr/>
              </p:nvSpPr>
              <p:spPr>
                <a:xfrm>
                  <a:off x="170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16" name="Rectangle 153"/>
                <p:cNvSpPr/>
                <p:nvPr/>
              </p:nvSpPr>
              <p:spPr>
                <a:xfrm>
                  <a:off x="295092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17" name="Rectangle 154"/>
                <p:cNvSpPr/>
                <p:nvPr/>
              </p:nvSpPr>
              <p:spPr>
                <a:xfrm>
                  <a:off x="320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18" name="Rectangle 155"/>
                <p:cNvSpPr/>
                <p:nvPr/>
              </p:nvSpPr>
              <p:spPr>
                <a:xfrm>
                  <a:off x="444636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19" name="Rectangle 156"/>
                <p:cNvSpPr/>
                <p:nvPr/>
              </p:nvSpPr>
              <p:spPr>
                <a:xfrm>
                  <a:off x="46958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20" name="Rectangle 157"/>
                <p:cNvSpPr/>
                <p:nvPr/>
              </p:nvSpPr>
              <p:spPr>
                <a:xfrm>
                  <a:off x="494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21" name="Rectangle 158"/>
                <p:cNvSpPr/>
                <p:nvPr/>
              </p:nvSpPr>
              <p:spPr>
                <a:xfrm>
                  <a:off x="519408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22" name="Rectangle 159"/>
                <p:cNvSpPr/>
                <p:nvPr/>
              </p:nvSpPr>
              <p:spPr>
                <a:xfrm>
                  <a:off x="34495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23" name="Rectangle 160"/>
                <p:cNvSpPr/>
                <p:nvPr/>
              </p:nvSpPr>
              <p:spPr>
                <a:xfrm>
                  <a:off x="369864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24" name="Rectangle 161"/>
                <p:cNvSpPr/>
                <p:nvPr/>
              </p:nvSpPr>
              <p:spPr>
                <a:xfrm>
                  <a:off x="39481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25" name="Rectangle 162"/>
                <p:cNvSpPr/>
                <p:nvPr/>
              </p:nvSpPr>
              <p:spPr>
                <a:xfrm>
                  <a:off x="41972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26" name="Rectangle 163"/>
                <p:cNvSpPr/>
                <p:nvPr/>
              </p:nvSpPr>
              <p:spPr>
                <a:xfrm>
                  <a:off x="54435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27" name="Rectangle 164"/>
                <p:cNvSpPr/>
                <p:nvPr/>
              </p:nvSpPr>
              <p:spPr>
                <a:xfrm>
                  <a:off x="569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28" name="Rectangle 165"/>
                <p:cNvSpPr/>
                <p:nvPr/>
              </p:nvSpPr>
              <p:spPr>
                <a:xfrm>
                  <a:off x="19540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29" name="Rectangle 166"/>
                <p:cNvSpPr/>
                <p:nvPr/>
              </p:nvSpPr>
              <p:spPr>
                <a:xfrm>
                  <a:off x="22032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30" name="Rectangle 167"/>
                <p:cNvSpPr/>
                <p:nvPr/>
              </p:nvSpPr>
              <p:spPr>
                <a:xfrm>
                  <a:off x="245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31" name="Rectangle 168"/>
                <p:cNvSpPr/>
                <p:nvPr/>
              </p:nvSpPr>
              <p:spPr>
                <a:xfrm>
                  <a:off x="27018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32" name="Rectangle 169"/>
                <p:cNvSpPr/>
                <p:nvPr/>
              </p:nvSpPr>
              <p:spPr>
                <a:xfrm>
                  <a:off x="9572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33" name="Rectangle 170"/>
                <p:cNvSpPr/>
                <p:nvPr/>
              </p:nvSpPr>
              <p:spPr>
                <a:xfrm>
                  <a:off x="12063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34" name="Rectangle 171"/>
                <p:cNvSpPr/>
                <p:nvPr/>
              </p:nvSpPr>
              <p:spPr>
                <a:xfrm>
                  <a:off x="145548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35" name="Rectangle 172"/>
                <p:cNvSpPr/>
                <p:nvPr/>
              </p:nvSpPr>
              <p:spPr>
                <a:xfrm>
                  <a:off x="170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36" name="Rectangle 173"/>
                <p:cNvSpPr/>
                <p:nvPr/>
              </p:nvSpPr>
              <p:spPr>
                <a:xfrm>
                  <a:off x="295092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37" name="Rectangle 174"/>
                <p:cNvSpPr/>
                <p:nvPr/>
              </p:nvSpPr>
              <p:spPr>
                <a:xfrm>
                  <a:off x="320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38" name="Rectangle 175"/>
                <p:cNvSpPr/>
                <p:nvPr/>
              </p:nvSpPr>
              <p:spPr>
                <a:xfrm>
                  <a:off x="444636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39" name="Rectangle 176"/>
                <p:cNvSpPr/>
                <p:nvPr/>
              </p:nvSpPr>
              <p:spPr>
                <a:xfrm>
                  <a:off x="46958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40" name="Rectangle 177"/>
                <p:cNvSpPr/>
                <p:nvPr/>
              </p:nvSpPr>
              <p:spPr>
                <a:xfrm>
                  <a:off x="494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41" name="Rectangle 178"/>
                <p:cNvSpPr/>
                <p:nvPr/>
              </p:nvSpPr>
              <p:spPr>
                <a:xfrm>
                  <a:off x="519408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42" name="Rectangle 179"/>
                <p:cNvSpPr/>
                <p:nvPr/>
              </p:nvSpPr>
              <p:spPr>
                <a:xfrm>
                  <a:off x="34495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43" name="Rectangle 180"/>
                <p:cNvSpPr/>
                <p:nvPr/>
              </p:nvSpPr>
              <p:spPr>
                <a:xfrm>
                  <a:off x="369864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44" name="Rectangle 181"/>
                <p:cNvSpPr/>
                <p:nvPr/>
              </p:nvSpPr>
              <p:spPr>
                <a:xfrm>
                  <a:off x="39481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45" name="Rectangle 182"/>
                <p:cNvSpPr/>
                <p:nvPr/>
              </p:nvSpPr>
              <p:spPr>
                <a:xfrm>
                  <a:off x="41972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46" name="Rectangle 183"/>
                <p:cNvSpPr/>
                <p:nvPr/>
              </p:nvSpPr>
              <p:spPr>
                <a:xfrm>
                  <a:off x="54435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47" name="Rectangle 184"/>
                <p:cNvSpPr/>
                <p:nvPr/>
              </p:nvSpPr>
              <p:spPr>
                <a:xfrm>
                  <a:off x="569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48" name="Rectangle 185"/>
                <p:cNvSpPr/>
                <p:nvPr/>
              </p:nvSpPr>
              <p:spPr>
                <a:xfrm>
                  <a:off x="19540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49" name="Rectangle 186"/>
                <p:cNvSpPr/>
                <p:nvPr/>
              </p:nvSpPr>
              <p:spPr>
                <a:xfrm>
                  <a:off x="22032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50" name="Rectangle 187"/>
                <p:cNvSpPr/>
                <p:nvPr/>
              </p:nvSpPr>
              <p:spPr>
                <a:xfrm>
                  <a:off x="245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51" name="Rectangle 188"/>
                <p:cNvSpPr/>
                <p:nvPr/>
              </p:nvSpPr>
              <p:spPr>
                <a:xfrm>
                  <a:off x="27018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52" name="Rectangle 189"/>
                <p:cNvSpPr/>
                <p:nvPr/>
              </p:nvSpPr>
              <p:spPr>
                <a:xfrm>
                  <a:off x="9572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53" name="Rectangle 190"/>
                <p:cNvSpPr/>
                <p:nvPr/>
              </p:nvSpPr>
              <p:spPr>
                <a:xfrm>
                  <a:off x="12063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54" name="Rectangle 191"/>
                <p:cNvSpPr/>
                <p:nvPr/>
              </p:nvSpPr>
              <p:spPr>
                <a:xfrm>
                  <a:off x="145548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55" name="Rectangle 192"/>
                <p:cNvSpPr/>
                <p:nvPr/>
              </p:nvSpPr>
              <p:spPr>
                <a:xfrm>
                  <a:off x="170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56" name="Rectangle 193"/>
                <p:cNvSpPr/>
                <p:nvPr/>
              </p:nvSpPr>
              <p:spPr>
                <a:xfrm>
                  <a:off x="295092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57" name="Rectangle 194"/>
                <p:cNvSpPr/>
                <p:nvPr/>
              </p:nvSpPr>
              <p:spPr>
                <a:xfrm>
                  <a:off x="320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58" name="Rectangle 195"/>
                <p:cNvSpPr/>
                <p:nvPr/>
              </p:nvSpPr>
              <p:spPr>
                <a:xfrm>
                  <a:off x="444636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59" name="Rectangle 196"/>
                <p:cNvSpPr/>
                <p:nvPr/>
              </p:nvSpPr>
              <p:spPr>
                <a:xfrm>
                  <a:off x="46958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60" name="Rectangle 197"/>
                <p:cNvSpPr/>
                <p:nvPr/>
              </p:nvSpPr>
              <p:spPr>
                <a:xfrm>
                  <a:off x="494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61" name="Rectangle 198"/>
                <p:cNvSpPr/>
                <p:nvPr/>
              </p:nvSpPr>
              <p:spPr>
                <a:xfrm>
                  <a:off x="519408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62" name="Rectangle 199"/>
                <p:cNvSpPr/>
                <p:nvPr/>
              </p:nvSpPr>
              <p:spPr>
                <a:xfrm>
                  <a:off x="34495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63" name="Rectangle 200"/>
                <p:cNvSpPr/>
                <p:nvPr/>
              </p:nvSpPr>
              <p:spPr>
                <a:xfrm>
                  <a:off x="369864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64" name="Rectangle 201"/>
                <p:cNvSpPr/>
                <p:nvPr/>
              </p:nvSpPr>
              <p:spPr>
                <a:xfrm>
                  <a:off x="39481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65" name="Rectangle 202"/>
                <p:cNvSpPr/>
                <p:nvPr/>
              </p:nvSpPr>
              <p:spPr>
                <a:xfrm>
                  <a:off x="41972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66" name="Rectangle 203"/>
                <p:cNvSpPr/>
                <p:nvPr/>
              </p:nvSpPr>
              <p:spPr>
                <a:xfrm>
                  <a:off x="54435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67" name="Rectangle 204"/>
                <p:cNvSpPr/>
                <p:nvPr/>
              </p:nvSpPr>
              <p:spPr>
                <a:xfrm>
                  <a:off x="569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68" name="Rectangle 205"/>
                <p:cNvSpPr/>
                <p:nvPr/>
              </p:nvSpPr>
              <p:spPr>
                <a:xfrm>
                  <a:off x="19540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69" name="Rectangle 206"/>
                <p:cNvSpPr/>
                <p:nvPr/>
              </p:nvSpPr>
              <p:spPr>
                <a:xfrm>
                  <a:off x="22032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70" name="Rectangle 207"/>
                <p:cNvSpPr/>
                <p:nvPr/>
              </p:nvSpPr>
              <p:spPr>
                <a:xfrm>
                  <a:off x="245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71" name="Rectangle 208"/>
                <p:cNvSpPr/>
                <p:nvPr/>
              </p:nvSpPr>
              <p:spPr>
                <a:xfrm>
                  <a:off x="27018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72" name="Rectangle 209"/>
                <p:cNvSpPr/>
                <p:nvPr/>
              </p:nvSpPr>
              <p:spPr>
                <a:xfrm>
                  <a:off x="9572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73" name="Rectangle 210"/>
                <p:cNvSpPr/>
                <p:nvPr/>
              </p:nvSpPr>
              <p:spPr>
                <a:xfrm>
                  <a:off x="12063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74" name="Rectangle 211"/>
                <p:cNvSpPr/>
                <p:nvPr/>
              </p:nvSpPr>
              <p:spPr>
                <a:xfrm>
                  <a:off x="145548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75" name="Rectangle 212"/>
                <p:cNvSpPr/>
                <p:nvPr/>
              </p:nvSpPr>
              <p:spPr>
                <a:xfrm>
                  <a:off x="170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76" name="Rectangle 213"/>
                <p:cNvSpPr/>
                <p:nvPr/>
              </p:nvSpPr>
              <p:spPr>
                <a:xfrm>
                  <a:off x="295092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77" name="Rectangle 214"/>
                <p:cNvSpPr/>
                <p:nvPr/>
              </p:nvSpPr>
              <p:spPr>
                <a:xfrm>
                  <a:off x="320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78" name="Rectangle 215"/>
                <p:cNvSpPr/>
                <p:nvPr/>
              </p:nvSpPr>
              <p:spPr>
                <a:xfrm>
                  <a:off x="444636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79" name="Rectangle 216"/>
                <p:cNvSpPr/>
                <p:nvPr/>
              </p:nvSpPr>
              <p:spPr>
                <a:xfrm>
                  <a:off x="46958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80" name="Rectangle 217"/>
                <p:cNvSpPr/>
                <p:nvPr/>
              </p:nvSpPr>
              <p:spPr>
                <a:xfrm>
                  <a:off x="494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81" name="Rectangle 218"/>
                <p:cNvSpPr/>
                <p:nvPr/>
              </p:nvSpPr>
              <p:spPr>
                <a:xfrm>
                  <a:off x="519408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82" name="Rectangle 219"/>
                <p:cNvSpPr/>
                <p:nvPr/>
              </p:nvSpPr>
              <p:spPr>
                <a:xfrm>
                  <a:off x="34495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83" name="Rectangle 220"/>
                <p:cNvSpPr/>
                <p:nvPr/>
              </p:nvSpPr>
              <p:spPr>
                <a:xfrm>
                  <a:off x="369864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84" name="Rectangle 221"/>
                <p:cNvSpPr/>
                <p:nvPr/>
              </p:nvSpPr>
              <p:spPr>
                <a:xfrm>
                  <a:off x="39481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85" name="Rectangle 222"/>
                <p:cNvSpPr/>
                <p:nvPr/>
              </p:nvSpPr>
              <p:spPr>
                <a:xfrm>
                  <a:off x="41972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86" name="Rectangle 223"/>
                <p:cNvSpPr/>
                <p:nvPr/>
              </p:nvSpPr>
              <p:spPr>
                <a:xfrm>
                  <a:off x="54435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87" name="Rectangle 224"/>
                <p:cNvSpPr/>
                <p:nvPr/>
              </p:nvSpPr>
              <p:spPr>
                <a:xfrm>
                  <a:off x="569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88" name="Rectangle 225"/>
                <p:cNvSpPr/>
                <p:nvPr/>
              </p:nvSpPr>
              <p:spPr>
                <a:xfrm>
                  <a:off x="19540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89" name="Rectangle 226"/>
                <p:cNvSpPr/>
                <p:nvPr/>
              </p:nvSpPr>
              <p:spPr>
                <a:xfrm>
                  <a:off x="22032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90" name="Rectangle 227"/>
                <p:cNvSpPr/>
                <p:nvPr/>
              </p:nvSpPr>
              <p:spPr>
                <a:xfrm>
                  <a:off x="245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91" name="Rectangle 228"/>
                <p:cNvSpPr/>
                <p:nvPr/>
              </p:nvSpPr>
              <p:spPr>
                <a:xfrm>
                  <a:off x="27018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92" name="Rectangle 229"/>
                <p:cNvSpPr/>
                <p:nvPr/>
              </p:nvSpPr>
              <p:spPr>
                <a:xfrm>
                  <a:off x="9572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93" name="Rectangle 230"/>
                <p:cNvSpPr/>
                <p:nvPr/>
              </p:nvSpPr>
              <p:spPr>
                <a:xfrm>
                  <a:off x="12063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94" name="Rectangle 231"/>
                <p:cNvSpPr/>
                <p:nvPr/>
              </p:nvSpPr>
              <p:spPr>
                <a:xfrm>
                  <a:off x="145548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95" name="Rectangle 232"/>
                <p:cNvSpPr/>
                <p:nvPr/>
              </p:nvSpPr>
              <p:spPr>
                <a:xfrm>
                  <a:off x="170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96" name="Rectangle 233"/>
                <p:cNvSpPr/>
                <p:nvPr/>
              </p:nvSpPr>
              <p:spPr>
                <a:xfrm>
                  <a:off x="295092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97" name="Rectangle 234"/>
                <p:cNvSpPr/>
                <p:nvPr/>
              </p:nvSpPr>
              <p:spPr>
                <a:xfrm>
                  <a:off x="320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98" name="Rectangle 235"/>
                <p:cNvSpPr/>
                <p:nvPr/>
              </p:nvSpPr>
              <p:spPr>
                <a:xfrm>
                  <a:off x="444636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299" name="Rectangle 236"/>
                <p:cNvSpPr/>
                <p:nvPr/>
              </p:nvSpPr>
              <p:spPr>
                <a:xfrm>
                  <a:off x="46958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00" name="Rectangle 237"/>
                <p:cNvSpPr/>
                <p:nvPr/>
              </p:nvSpPr>
              <p:spPr>
                <a:xfrm>
                  <a:off x="494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01" name="Rectangle 238"/>
                <p:cNvSpPr/>
                <p:nvPr/>
              </p:nvSpPr>
              <p:spPr>
                <a:xfrm>
                  <a:off x="519408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02" name="Rectangle 239"/>
                <p:cNvSpPr/>
                <p:nvPr/>
              </p:nvSpPr>
              <p:spPr>
                <a:xfrm>
                  <a:off x="34495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03" name="Rectangle 240"/>
                <p:cNvSpPr/>
                <p:nvPr/>
              </p:nvSpPr>
              <p:spPr>
                <a:xfrm>
                  <a:off x="369864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04" name="Rectangle 241"/>
                <p:cNvSpPr/>
                <p:nvPr/>
              </p:nvSpPr>
              <p:spPr>
                <a:xfrm>
                  <a:off x="39481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05" name="Rectangle 242"/>
                <p:cNvSpPr/>
                <p:nvPr/>
              </p:nvSpPr>
              <p:spPr>
                <a:xfrm>
                  <a:off x="41972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06" name="Rectangle 243"/>
                <p:cNvSpPr/>
                <p:nvPr/>
              </p:nvSpPr>
              <p:spPr>
                <a:xfrm>
                  <a:off x="54435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07" name="Rectangle 244"/>
                <p:cNvSpPr/>
                <p:nvPr/>
              </p:nvSpPr>
              <p:spPr>
                <a:xfrm>
                  <a:off x="569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08" name="Rectangle 245"/>
                <p:cNvSpPr/>
                <p:nvPr/>
              </p:nvSpPr>
              <p:spPr>
                <a:xfrm>
                  <a:off x="19540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09" name="Rectangle 246"/>
                <p:cNvSpPr/>
                <p:nvPr/>
              </p:nvSpPr>
              <p:spPr>
                <a:xfrm>
                  <a:off x="22032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10" name="Rectangle 247"/>
                <p:cNvSpPr/>
                <p:nvPr/>
              </p:nvSpPr>
              <p:spPr>
                <a:xfrm>
                  <a:off x="245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11" name="Rectangle 248"/>
                <p:cNvSpPr/>
                <p:nvPr/>
              </p:nvSpPr>
              <p:spPr>
                <a:xfrm>
                  <a:off x="27018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12" name="Rectangle 249"/>
                <p:cNvSpPr/>
                <p:nvPr/>
              </p:nvSpPr>
              <p:spPr>
                <a:xfrm>
                  <a:off x="9572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13" name="Rectangle 250"/>
                <p:cNvSpPr/>
                <p:nvPr/>
              </p:nvSpPr>
              <p:spPr>
                <a:xfrm>
                  <a:off x="12063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14" name="Rectangle 251"/>
                <p:cNvSpPr/>
                <p:nvPr/>
              </p:nvSpPr>
              <p:spPr>
                <a:xfrm>
                  <a:off x="145548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15" name="Rectangle 252"/>
                <p:cNvSpPr/>
                <p:nvPr/>
              </p:nvSpPr>
              <p:spPr>
                <a:xfrm>
                  <a:off x="170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16" name="Rectangle 253"/>
                <p:cNvSpPr/>
                <p:nvPr/>
              </p:nvSpPr>
              <p:spPr>
                <a:xfrm>
                  <a:off x="295092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17" name="Rectangle 254"/>
                <p:cNvSpPr/>
                <p:nvPr/>
              </p:nvSpPr>
              <p:spPr>
                <a:xfrm>
                  <a:off x="320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18" name="Rectangle 255"/>
                <p:cNvSpPr/>
                <p:nvPr/>
              </p:nvSpPr>
              <p:spPr>
                <a:xfrm>
                  <a:off x="444636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19" name="Rectangle 256"/>
                <p:cNvSpPr/>
                <p:nvPr/>
              </p:nvSpPr>
              <p:spPr>
                <a:xfrm>
                  <a:off x="46958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20" name="Rectangle 257"/>
                <p:cNvSpPr/>
                <p:nvPr/>
              </p:nvSpPr>
              <p:spPr>
                <a:xfrm>
                  <a:off x="494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21" name="Rectangle 258"/>
                <p:cNvSpPr/>
                <p:nvPr/>
              </p:nvSpPr>
              <p:spPr>
                <a:xfrm>
                  <a:off x="519408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22" name="Rectangle 259"/>
                <p:cNvSpPr/>
                <p:nvPr/>
              </p:nvSpPr>
              <p:spPr>
                <a:xfrm>
                  <a:off x="34495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23" name="Rectangle 260"/>
                <p:cNvSpPr/>
                <p:nvPr/>
              </p:nvSpPr>
              <p:spPr>
                <a:xfrm>
                  <a:off x="369864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24" name="Rectangle 261"/>
                <p:cNvSpPr/>
                <p:nvPr/>
              </p:nvSpPr>
              <p:spPr>
                <a:xfrm>
                  <a:off x="39481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25" name="Rectangle 262"/>
                <p:cNvSpPr/>
                <p:nvPr/>
              </p:nvSpPr>
              <p:spPr>
                <a:xfrm>
                  <a:off x="41972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26" name="Rectangle 263"/>
                <p:cNvSpPr/>
                <p:nvPr/>
              </p:nvSpPr>
              <p:spPr>
                <a:xfrm>
                  <a:off x="54435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27" name="Rectangle 264"/>
                <p:cNvSpPr/>
                <p:nvPr/>
              </p:nvSpPr>
              <p:spPr>
                <a:xfrm>
                  <a:off x="569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28" name="Rectangle 265"/>
                <p:cNvSpPr/>
                <p:nvPr/>
              </p:nvSpPr>
              <p:spPr>
                <a:xfrm>
                  <a:off x="19540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29" name="Rectangle 266"/>
                <p:cNvSpPr/>
                <p:nvPr/>
              </p:nvSpPr>
              <p:spPr>
                <a:xfrm>
                  <a:off x="22032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30" name="Rectangle 267"/>
                <p:cNvSpPr/>
                <p:nvPr/>
              </p:nvSpPr>
              <p:spPr>
                <a:xfrm>
                  <a:off x="245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31" name="Rectangle 268"/>
                <p:cNvSpPr/>
                <p:nvPr/>
              </p:nvSpPr>
              <p:spPr>
                <a:xfrm>
                  <a:off x="27018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32" name="Rectangle 269"/>
                <p:cNvSpPr/>
                <p:nvPr/>
              </p:nvSpPr>
              <p:spPr>
                <a:xfrm>
                  <a:off x="9572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33" name="Rectangle 270"/>
                <p:cNvSpPr/>
                <p:nvPr/>
              </p:nvSpPr>
              <p:spPr>
                <a:xfrm>
                  <a:off x="12063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34" name="Rectangle 271"/>
                <p:cNvSpPr/>
                <p:nvPr/>
              </p:nvSpPr>
              <p:spPr>
                <a:xfrm>
                  <a:off x="145548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35" name="Rectangle 272"/>
                <p:cNvSpPr/>
                <p:nvPr/>
              </p:nvSpPr>
              <p:spPr>
                <a:xfrm>
                  <a:off x="170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36" name="Rectangle 273"/>
                <p:cNvSpPr/>
                <p:nvPr/>
              </p:nvSpPr>
              <p:spPr>
                <a:xfrm>
                  <a:off x="295092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37" name="Rectangle 274"/>
                <p:cNvSpPr/>
                <p:nvPr/>
              </p:nvSpPr>
              <p:spPr>
                <a:xfrm>
                  <a:off x="320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38" name="Rectangle 275"/>
                <p:cNvSpPr/>
                <p:nvPr/>
              </p:nvSpPr>
              <p:spPr>
                <a:xfrm>
                  <a:off x="444636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39" name="Rectangle 276"/>
                <p:cNvSpPr/>
                <p:nvPr/>
              </p:nvSpPr>
              <p:spPr>
                <a:xfrm>
                  <a:off x="46958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40" name="Rectangle 277"/>
                <p:cNvSpPr/>
                <p:nvPr/>
              </p:nvSpPr>
              <p:spPr>
                <a:xfrm>
                  <a:off x="494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41" name="Rectangle 278"/>
                <p:cNvSpPr/>
                <p:nvPr/>
              </p:nvSpPr>
              <p:spPr>
                <a:xfrm>
                  <a:off x="519408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42" name="Rectangle 279"/>
                <p:cNvSpPr/>
                <p:nvPr/>
              </p:nvSpPr>
              <p:spPr>
                <a:xfrm>
                  <a:off x="34495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43" name="Rectangle 280"/>
                <p:cNvSpPr/>
                <p:nvPr/>
              </p:nvSpPr>
              <p:spPr>
                <a:xfrm>
                  <a:off x="369864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44" name="Rectangle 281"/>
                <p:cNvSpPr/>
                <p:nvPr/>
              </p:nvSpPr>
              <p:spPr>
                <a:xfrm>
                  <a:off x="39481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45" name="Rectangle 282"/>
                <p:cNvSpPr/>
                <p:nvPr/>
              </p:nvSpPr>
              <p:spPr>
                <a:xfrm>
                  <a:off x="41972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46" name="Rectangle 283"/>
                <p:cNvSpPr/>
                <p:nvPr/>
              </p:nvSpPr>
              <p:spPr>
                <a:xfrm>
                  <a:off x="54435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47" name="Rectangle 284"/>
                <p:cNvSpPr/>
                <p:nvPr/>
              </p:nvSpPr>
              <p:spPr>
                <a:xfrm>
                  <a:off x="569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48" name="Rectangle 285"/>
                <p:cNvSpPr/>
                <p:nvPr/>
              </p:nvSpPr>
              <p:spPr>
                <a:xfrm>
                  <a:off x="19540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49" name="Rectangle 286"/>
                <p:cNvSpPr/>
                <p:nvPr/>
              </p:nvSpPr>
              <p:spPr>
                <a:xfrm>
                  <a:off x="22032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50" name="Rectangle 287"/>
                <p:cNvSpPr/>
                <p:nvPr/>
              </p:nvSpPr>
              <p:spPr>
                <a:xfrm>
                  <a:off x="245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51" name="Rectangle 288"/>
                <p:cNvSpPr/>
                <p:nvPr/>
              </p:nvSpPr>
              <p:spPr>
                <a:xfrm>
                  <a:off x="27018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52" name="Rectangle 289"/>
                <p:cNvSpPr/>
                <p:nvPr/>
              </p:nvSpPr>
              <p:spPr>
                <a:xfrm>
                  <a:off x="9572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53" name="Rectangle 290"/>
                <p:cNvSpPr/>
                <p:nvPr/>
              </p:nvSpPr>
              <p:spPr>
                <a:xfrm>
                  <a:off x="12063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54" name="Rectangle 291"/>
                <p:cNvSpPr/>
                <p:nvPr/>
              </p:nvSpPr>
              <p:spPr>
                <a:xfrm>
                  <a:off x="145548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55" name="Rectangle 292"/>
                <p:cNvSpPr/>
                <p:nvPr/>
              </p:nvSpPr>
              <p:spPr>
                <a:xfrm>
                  <a:off x="170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56" name="Rectangle 293"/>
                <p:cNvSpPr/>
                <p:nvPr/>
              </p:nvSpPr>
              <p:spPr>
                <a:xfrm>
                  <a:off x="295092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57" name="Rectangle 294"/>
                <p:cNvSpPr/>
                <p:nvPr/>
              </p:nvSpPr>
              <p:spPr>
                <a:xfrm>
                  <a:off x="320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58" name="Rectangle 295"/>
                <p:cNvSpPr/>
                <p:nvPr/>
              </p:nvSpPr>
              <p:spPr>
                <a:xfrm>
                  <a:off x="444636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59" name="Rectangle 296"/>
                <p:cNvSpPr/>
                <p:nvPr/>
              </p:nvSpPr>
              <p:spPr>
                <a:xfrm>
                  <a:off x="46958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60" name="Rectangle 297"/>
                <p:cNvSpPr/>
                <p:nvPr/>
              </p:nvSpPr>
              <p:spPr>
                <a:xfrm>
                  <a:off x="494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61" name="Rectangle 298"/>
                <p:cNvSpPr/>
                <p:nvPr/>
              </p:nvSpPr>
              <p:spPr>
                <a:xfrm>
                  <a:off x="519408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62" name="Rectangle 299"/>
                <p:cNvSpPr/>
                <p:nvPr/>
              </p:nvSpPr>
              <p:spPr>
                <a:xfrm>
                  <a:off x="34495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63" name="Rectangle 300"/>
                <p:cNvSpPr/>
                <p:nvPr/>
              </p:nvSpPr>
              <p:spPr>
                <a:xfrm>
                  <a:off x="369864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64" name="Rectangle 301"/>
                <p:cNvSpPr/>
                <p:nvPr/>
              </p:nvSpPr>
              <p:spPr>
                <a:xfrm>
                  <a:off x="39481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65" name="Rectangle 302"/>
                <p:cNvSpPr/>
                <p:nvPr/>
              </p:nvSpPr>
              <p:spPr>
                <a:xfrm>
                  <a:off x="41972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66" name="Rectangle 303"/>
                <p:cNvSpPr/>
                <p:nvPr/>
              </p:nvSpPr>
              <p:spPr>
                <a:xfrm>
                  <a:off x="54435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67" name="Rectangle 304"/>
                <p:cNvSpPr/>
                <p:nvPr/>
              </p:nvSpPr>
              <p:spPr>
                <a:xfrm>
                  <a:off x="569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68" name="Rectangle 305"/>
                <p:cNvSpPr/>
                <p:nvPr/>
              </p:nvSpPr>
              <p:spPr>
                <a:xfrm>
                  <a:off x="19540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69" name="Rectangle 306"/>
                <p:cNvSpPr/>
                <p:nvPr/>
              </p:nvSpPr>
              <p:spPr>
                <a:xfrm>
                  <a:off x="22032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70" name="Rectangle 307"/>
                <p:cNvSpPr/>
                <p:nvPr/>
              </p:nvSpPr>
              <p:spPr>
                <a:xfrm>
                  <a:off x="245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71" name="Rectangle 308"/>
                <p:cNvSpPr/>
                <p:nvPr/>
              </p:nvSpPr>
              <p:spPr>
                <a:xfrm>
                  <a:off x="27018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72" name="Rectangle 309"/>
                <p:cNvSpPr/>
                <p:nvPr/>
              </p:nvSpPr>
              <p:spPr>
                <a:xfrm>
                  <a:off x="9572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73" name="Rectangle 310"/>
                <p:cNvSpPr/>
                <p:nvPr/>
              </p:nvSpPr>
              <p:spPr>
                <a:xfrm>
                  <a:off x="12063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74" name="Rectangle 311"/>
                <p:cNvSpPr/>
                <p:nvPr/>
              </p:nvSpPr>
              <p:spPr>
                <a:xfrm>
                  <a:off x="145548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75" name="Rectangle 312"/>
                <p:cNvSpPr/>
                <p:nvPr/>
              </p:nvSpPr>
              <p:spPr>
                <a:xfrm>
                  <a:off x="170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76" name="Rectangle 313"/>
                <p:cNvSpPr/>
                <p:nvPr/>
              </p:nvSpPr>
              <p:spPr>
                <a:xfrm>
                  <a:off x="295092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77" name="Rectangle 314"/>
                <p:cNvSpPr/>
                <p:nvPr/>
              </p:nvSpPr>
              <p:spPr>
                <a:xfrm>
                  <a:off x="320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78" name="Rectangle 315"/>
                <p:cNvSpPr/>
                <p:nvPr/>
              </p:nvSpPr>
              <p:spPr>
                <a:xfrm>
                  <a:off x="444636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79" name="Rectangle 316"/>
                <p:cNvSpPr/>
                <p:nvPr/>
              </p:nvSpPr>
              <p:spPr>
                <a:xfrm>
                  <a:off x="46958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80" name="Rectangle 317"/>
                <p:cNvSpPr/>
                <p:nvPr/>
              </p:nvSpPr>
              <p:spPr>
                <a:xfrm>
                  <a:off x="494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81" name="Rectangle 318"/>
                <p:cNvSpPr/>
                <p:nvPr/>
              </p:nvSpPr>
              <p:spPr>
                <a:xfrm>
                  <a:off x="519408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82" name="Rectangle 319"/>
                <p:cNvSpPr/>
                <p:nvPr/>
              </p:nvSpPr>
              <p:spPr>
                <a:xfrm>
                  <a:off x="34495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83" name="Rectangle 320"/>
                <p:cNvSpPr/>
                <p:nvPr/>
              </p:nvSpPr>
              <p:spPr>
                <a:xfrm>
                  <a:off x="369864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84" name="Rectangle 321"/>
                <p:cNvSpPr/>
                <p:nvPr/>
              </p:nvSpPr>
              <p:spPr>
                <a:xfrm>
                  <a:off x="39481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85" name="Rectangle 322"/>
                <p:cNvSpPr/>
                <p:nvPr/>
              </p:nvSpPr>
              <p:spPr>
                <a:xfrm>
                  <a:off x="41972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86" name="Rectangle 323"/>
                <p:cNvSpPr/>
                <p:nvPr/>
              </p:nvSpPr>
              <p:spPr>
                <a:xfrm>
                  <a:off x="54435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87" name="Rectangle 324"/>
                <p:cNvSpPr/>
                <p:nvPr/>
              </p:nvSpPr>
              <p:spPr>
                <a:xfrm>
                  <a:off x="569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88" name="Rectangle 325"/>
                <p:cNvSpPr/>
                <p:nvPr/>
              </p:nvSpPr>
              <p:spPr>
                <a:xfrm>
                  <a:off x="19540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89" name="Rectangle 326"/>
                <p:cNvSpPr/>
                <p:nvPr/>
              </p:nvSpPr>
              <p:spPr>
                <a:xfrm>
                  <a:off x="22032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90" name="Rectangle 327"/>
                <p:cNvSpPr/>
                <p:nvPr/>
              </p:nvSpPr>
              <p:spPr>
                <a:xfrm>
                  <a:off x="245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91" name="Rectangle 328"/>
                <p:cNvSpPr/>
                <p:nvPr/>
              </p:nvSpPr>
              <p:spPr>
                <a:xfrm>
                  <a:off x="27018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92" name="Rectangle 329"/>
                <p:cNvSpPr/>
                <p:nvPr/>
              </p:nvSpPr>
              <p:spPr>
                <a:xfrm>
                  <a:off x="9572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93" name="Rectangle 330"/>
                <p:cNvSpPr/>
                <p:nvPr/>
              </p:nvSpPr>
              <p:spPr>
                <a:xfrm>
                  <a:off x="12063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94" name="Rectangle 331"/>
                <p:cNvSpPr/>
                <p:nvPr/>
              </p:nvSpPr>
              <p:spPr>
                <a:xfrm>
                  <a:off x="145548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95" name="Rectangle 332"/>
                <p:cNvSpPr/>
                <p:nvPr/>
              </p:nvSpPr>
              <p:spPr>
                <a:xfrm>
                  <a:off x="170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96" name="Rectangle 333"/>
                <p:cNvSpPr/>
                <p:nvPr/>
              </p:nvSpPr>
              <p:spPr>
                <a:xfrm>
                  <a:off x="295092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97" name="Rectangle 334"/>
                <p:cNvSpPr/>
                <p:nvPr/>
              </p:nvSpPr>
              <p:spPr>
                <a:xfrm>
                  <a:off x="320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98" name="Rectangle 335"/>
                <p:cNvSpPr/>
                <p:nvPr/>
              </p:nvSpPr>
              <p:spPr>
                <a:xfrm>
                  <a:off x="444636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399" name="Rectangle 336"/>
                <p:cNvSpPr/>
                <p:nvPr/>
              </p:nvSpPr>
              <p:spPr>
                <a:xfrm>
                  <a:off x="46958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00" name="Rectangle 337"/>
                <p:cNvSpPr/>
                <p:nvPr/>
              </p:nvSpPr>
              <p:spPr>
                <a:xfrm>
                  <a:off x="494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01" name="Rectangle 338"/>
                <p:cNvSpPr/>
                <p:nvPr/>
              </p:nvSpPr>
              <p:spPr>
                <a:xfrm>
                  <a:off x="519408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02" name="Rectangle 339"/>
                <p:cNvSpPr/>
                <p:nvPr/>
              </p:nvSpPr>
              <p:spPr>
                <a:xfrm>
                  <a:off x="34495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03" name="Rectangle 340"/>
                <p:cNvSpPr/>
                <p:nvPr/>
              </p:nvSpPr>
              <p:spPr>
                <a:xfrm>
                  <a:off x="369864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04" name="Rectangle 341"/>
                <p:cNvSpPr/>
                <p:nvPr/>
              </p:nvSpPr>
              <p:spPr>
                <a:xfrm>
                  <a:off x="39481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05" name="Rectangle 342"/>
                <p:cNvSpPr/>
                <p:nvPr/>
              </p:nvSpPr>
              <p:spPr>
                <a:xfrm>
                  <a:off x="41972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06" name="Rectangle 343"/>
                <p:cNvSpPr/>
                <p:nvPr/>
              </p:nvSpPr>
              <p:spPr>
                <a:xfrm>
                  <a:off x="54435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07" name="Rectangle 344"/>
                <p:cNvSpPr/>
                <p:nvPr/>
              </p:nvSpPr>
              <p:spPr>
                <a:xfrm>
                  <a:off x="569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08" name="Rectangle 345"/>
                <p:cNvSpPr/>
                <p:nvPr/>
              </p:nvSpPr>
              <p:spPr>
                <a:xfrm>
                  <a:off x="19540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09" name="Rectangle 346"/>
                <p:cNvSpPr/>
                <p:nvPr/>
              </p:nvSpPr>
              <p:spPr>
                <a:xfrm>
                  <a:off x="22032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10" name="Rectangle 347"/>
                <p:cNvSpPr/>
                <p:nvPr/>
              </p:nvSpPr>
              <p:spPr>
                <a:xfrm>
                  <a:off x="245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11" name="Rectangle 348"/>
                <p:cNvSpPr/>
                <p:nvPr/>
              </p:nvSpPr>
              <p:spPr>
                <a:xfrm>
                  <a:off x="27018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12" name="Rectangle 349"/>
                <p:cNvSpPr/>
                <p:nvPr/>
              </p:nvSpPr>
              <p:spPr>
                <a:xfrm>
                  <a:off x="9572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13" name="Rectangle 350"/>
                <p:cNvSpPr/>
                <p:nvPr/>
              </p:nvSpPr>
              <p:spPr>
                <a:xfrm>
                  <a:off x="12063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14" name="Rectangle 351"/>
                <p:cNvSpPr/>
                <p:nvPr/>
              </p:nvSpPr>
              <p:spPr>
                <a:xfrm>
                  <a:off x="145548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15" name="Rectangle 352"/>
                <p:cNvSpPr/>
                <p:nvPr/>
              </p:nvSpPr>
              <p:spPr>
                <a:xfrm>
                  <a:off x="170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16" name="Rectangle 353"/>
                <p:cNvSpPr/>
                <p:nvPr/>
              </p:nvSpPr>
              <p:spPr>
                <a:xfrm>
                  <a:off x="295092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17" name="Rectangle 354"/>
                <p:cNvSpPr/>
                <p:nvPr/>
              </p:nvSpPr>
              <p:spPr>
                <a:xfrm>
                  <a:off x="320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18" name="Rectangle 355"/>
                <p:cNvSpPr/>
                <p:nvPr/>
              </p:nvSpPr>
              <p:spPr>
                <a:xfrm>
                  <a:off x="444636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19" name="Rectangle 356"/>
                <p:cNvSpPr/>
                <p:nvPr/>
              </p:nvSpPr>
              <p:spPr>
                <a:xfrm>
                  <a:off x="46958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20" name="Rectangle 357"/>
                <p:cNvSpPr/>
                <p:nvPr/>
              </p:nvSpPr>
              <p:spPr>
                <a:xfrm>
                  <a:off x="494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21" name="Rectangle 358"/>
                <p:cNvSpPr/>
                <p:nvPr/>
              </p:nvSpPr>
              <p:spPr>
                <a:xfrm>
                  <a:off x="519408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22" name="Rectangle 359"/>
                <p:cNvSpPr/>
                <p:nvPr/>
              </p:nvSpPr>
              <p:spPr>
                <a:xfrm>
                  <a:off x="34495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23" name="Rectangle 360"/>
                <p:cNvSpPr/>
                <p:nvPr/>
              </p:nvSpPr>
              <p:spPr>
                <a:xfrm>
                  <a:off x="369864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24" name="Rectangle 361"/>
                <p:cNvSpPr/>
                <p:nvPr/>
              </p:nvSpPr>
              <p:spPr>
                <a:xfrm>
                  <a:off x="39481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25" name="Rectangle 362"/>
                <p:cNvSpPr/>
                <p:nvPr/>
              </p:nvSpPr>
              <p:spPr>
                <a:xfrm>
                  <a:off x="41972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26" name="Rectangle 363"/>
                <p:cNvSpPr/>
                <p:nvPr/>
              </p:nvSpPr>
              <p:spPr>
                <a:xfrm>
                  <a:off x="54435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27" name="Rectangle 364"/>
                <p:cNvSpPr/>
                <p:nvPr/>
              </p:nvSpPr>
              <p:spPr>
                <a:xfrm>
                  <a:off x="569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28" name="Rectangle 365"/>
                <p:cNvSpPr/>
                <p:nvPr/>
              </p:nvSpPr>
              <p:spPr>
                <a:xfrm>
                  <a:off x="19540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29" name="Rectangle 366"/>
                <p:cNvSpPr/>
                <p:nvPr/>
              </p:nvSpPr>
              <p:spPr>
                <a:xfrm>
                  <a:off x="22032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30" name="Rectangle 367"/>
                <p:cNvSpPr/>
                <p:nvPr/>
              </p:nvSpPr>
              <p:spPr>
                <a:xfrm>
                  <a:off x="245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31" name="Rectangle 368"/>
                <p:cNvSpPr/>
                <p:nvPr/>
              </p:nvSpPr>
              <p:spPr>
                <a:xfrm>
                  <a:off x="27018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32" name="Rectangle 369"/>
                <p:cNvSpPr/>
                <p:nvPr/>
              </p:nvSpPr>
              <p:spPr>
                <a:xfrm>
                  <a:off x="9572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33" name="Rectangle 370"/>
                <p:cNvSpPr/>
                <p:nvPr/>
              </p:nvSpPr>
              <p:spPr>
                <a:xfrm>
                  <a:off x="12063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34" name="Rectangle 371"/>
                <p:cNvSpPr/>
                <p:nvPr/>
              </p:nvSpPr>
              <p:spPr>
                <a:xfrm>
                  <a:off x="145548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35" name="Rectangle 372"/>
                <p:cNvSpPr/>
                <p:nvPr/>
              </p:nvSpPr>
              <p:spPr>
                <a:xfrm>
                  <a:off x="170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36" name="Rectangle 373"/>
                <p:cNvSpPr/>
                <p:nvPr/>
              </p:nvSpPr>
              <p:spPr>
                <a:xfrm>
                  <a:off x="295092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37" name="Rectangle 374"/>
                <p:cNvSpPr/>
                <p:nvPr/>
              </p:nvSpPr>
              <p:spPr>
                <a:xfrm>
                  <a:off x="320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38" name="Rectangle 375"/>
                <p:cNvSpPr/>
                <p:nvPr/>
              </p:nvSpPr>
              <p:spPr>
                <a:xfrm>
                  <a:off x="444636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39" name="Rectangle 376"/>
                <p:cNvSpPr/>
                <p:nvPr/>
              </p:nvSpPr>
              <p:spPr>
                <a:xfrm>
                  <a:off x="46958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40" name="Rectangle 377"/>
                <p:cNvSpPr/>
                <p:nvPr/>
              </p:nvSpPr>
              <p:spPr>
                <a:xfrm>
                  <a:off x="494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41" name="Rectangle 378"/>
                <p:cNvSpPr/>
                <p:nvPr/>
              </p:nvSpPr>
              <p:spPr>
                <a:xfrm>
                  <a:off x="519408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42" name="Rectangle 379"/>
                <p:cNvSpPr/>
                <p:nvPr/>
              </p:nvSpPr>
              <p:spPr>
                <a:xfrm>
                  <a:off x="34495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43" name="Rectangle 380"/>
                <p:cNvSpPr/>
                <p:nvPr/>
              </p:nvSpPr>
              <p:spPr>
                <a:xfrm>
                  <a:off x="369864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44" name="Rectangle 381"/>
                <p:cNvSpPr/>
                <p:nvPr/>
              </p:nvSpPr>
              <p:spPr>
                <a:xfrm>
                  <a:off x="39481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45" name="Rectangle 382"/>
                <p:cNvSpPr/>
                <p:nvPr/>
              </p:nvSpPr>
              <p:spPr>
                <a:xfrm>
                  <a:off x="41972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46" name="Rectangle 383"/>
                <p:cNvSpPr/>
                <p:nvPr/>
              </p:nvSpPr>
              <p:spPr>
                <a:xfrm>
                  <a:off x="54435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47" name="Rectangle 384"/>
                <p:cNvSpPr/>
                <p:nvPr/>
              </p:nvSpPr>
              <p:spPr>
                <a:xfrm>
                  <a:off x="569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48" name="Rectangle 385"/>
                <p:cNvSpPr/>
                <p:nvPr/>
              </p:nvSpPr>
              <p:spPr>
                <a:xfrm>
                  <a:off x="19540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49" name="Rectangle 386"/>
                <p:cNvSpPr/>
                <p:nvPr/>
              </p:nvSpPr>
              <p:spPr>
                <a:xfrm>
                  <a:off x="22032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50" name="Rectangle 387"/>
                <p:cNvSpPr/>
                <p:nvPr/>
              </p:nvSpPr>
              <p:spPr>
                <a:xfrm>
                  <a:off x="245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51" name="Rectangle 388"/>
                <p:cNvSpPr/>
                <p:nvPr/>
              </p:nvSpPr>
              <p:spPr>
                <a:xfrm>
                  <a:off x="27018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52" name="Rectangle 389"/>
                <p:cNvSpPr/>
                <p:nvPr/>
              </p:nvSpPr>
              <p:spPr>
                <a:xfrm>
                  <a:off x="9572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53" name="Rectangle 390"/>
                <p:cNvSpPr/>
                <p:nvPr/>
              </p:nvSpPr>
              <p:spPr>
                <a:xfrm>
                  <a:off x="12063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54" name="Rectangle 391"/>
                <p:cNvSpPr/>
                <p:nvPr/>
              </p:nvSpPr>
              <p:spPr>
                <a:xfrm>
                  <a:off x="145548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55" name="Rectangle 392"/>
                <p:cNvSpPr/>
                <p:nvPr/>
              </p:nvSpPr>
              <p:spPr>
                <a:xfrm>
                  <a:off x="170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56" name="Rectangle 393"/>
                <p:cNvSpPr/>
                <p:nvPr/>
              </p:nvSpPr>
              <p:spPr>
                <a:xfrm>
                  <a:off x="295092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57" name="Rectangle 394"/>
                <p:cNvSpPr/>
                <p:nvPr/>
              </p:nvSpPr>
              <p:spPr>
                <a:xfrm>
                  <a:off x="320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58" name="Rectangle 395"/>
                <p:cNvSpPr/>
                <p:nvPr/>
              </p:nvSpPr>
              <p:spPr>
                <a:xfrm>
                  <a:off x="444636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59" name="Rectangle 396"/>
                <p:cNvSpPr/>
                <p:nvPr/>
              </p:nvSpPr>
              <p:spPr>
                <a:xfrm>
                  <a:off x="46958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60" name="Rectangle 397"/>
                <p:cNvSpPr/>
                <p:nvPr/>
              </p:nvSpPr>
              <p:spPr>
                <a:xfrm>
                  <a:off x="494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61" name="Rectangle 398"/>
                <p:cNvSpPr/>
                <p:nvPr/>
              </p:nvSpPr>
              <p:spPr>
                <a:xfrm>
                  <a:off x="519408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62" name="Rectangle 399"/>
                <p:cNvSpPr/>
                <p:nvPr/>
              </p:nvSpPr>
              <p:spPr>
                <a:xfrm>
                  <a:off x="34495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63" name="Rectangle 400"/>
                <p:cNvSpPr/>
                <p:nvPr/>
              </p:nvSpPr>
              <p:spPr>
                <a:xfrm>
                  <a:off x="369864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64" name="Rectangle 401"/>
                <p:cNvSpPr/>
                <p:nvPr/>
              </p:nvSpPr>
              <p:spPr>
                <a:xfrm>
                  <a:off x="39481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65" name="Rectangle 402"/>
                <p:cNvSpPr/>
                <p:nvPr/>
              </p:nvSpPr>
              <p:spPr>
                <a:xfrm>
                  <a:off x="41972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66" name="Rectangle 403"/>
                <p:cNvSpPr/>
                <p:nvPr/>
              </p:nvSpPr>
              <p:spPr>
                <a:xfrm>
                  <a:off x="54435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1467" name="Rectangle 404"/>
                <p:cNvSpPr/>
                <p:nvPr/>
              </p:nvSpPr>
              <p:spPr>
                <a:xfrm>
                  <a:off x="569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</p:grpSp>
          <p:sp>
            <p:nvSpPr>
              <p:cNvPr id="1468" name="Line 405"/>
              <p:cNvSpPr/>
              <p:nvPr/>
            </p:nvSpPr>
            <p:spPr>
              <a:xfrm>
                <a:off x="3449520" y="977760"/>
                <a:ext cx="0" cy="498492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69" name="Line 406"/>
              <p:cNvSpPr/>
              <p:nvPr/>
            </p:nvSpPr>
            <p:spPr>
              <a:xfrm>
                <a:off x="957240" y="3470400"/>
                <a:ext cx="498456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1470" name="Text Box 407"/>
            <p:cNvSpPr/>
            <p:nvPr/>
          </p:nvSpPr>
          <p:spPr>
            <a:xfrm>
              <a:off x="3262320" y="3511440"/>
              <a:ext cx="18396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71" name="Text Box 408"/>
            <p:cNvSpPr/>
            <p:nvPr/>
          </p:nvSpPr>
          <p:spPr>
            <a:xfrm>
              <a:off x="3254400" y="34290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72" name="Text Box 409"/>
            <p:cNvSpPr/>
            <p:nvPr/>
          </p:nvSpPr>
          <p:spPr>
            <a:xfrm>
              <a:off x="352260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73" name="Text Box 410"/>
            <p:cNvSpPr/>
            <p:nvPr/>
          </p:nvSpPr>
          <p:spPr>
            <a:xfrm>
              <a:off x="376380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74" name="Text Box 411"/>
            <p:cNvSpPr/>
            <p:nvPr/>
          </p:nvSpPr>
          <p:spPr>
            <a:xfrm>
              <a:off x="401796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75" name="Text Box 412"/>
            <p:cNvSpPr/>
            <p:nvPr/>
          </p:nvSpPr>
          <p:spPr>
            <a:xfrm>
              <a:off x="425916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76" name="Text Box 413"/>
            <p:cNvSpPr/>
            <p:nvPr/>
          </p:nvSpPr>
          <p:spPr>
            <a:xfrm>
              <a:off x="45259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77" name="Text Box 414"/>
            <p:cNvSpPr/>
            <p:nvPr/>
          </p:nvSpPr>
          <p:spPr>
            <a:xfrm>
              <a:off x="4779720" y="34416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78" name="Text Box 416"/>
            <p:cNvSpPr/>
            <p:nvPr/>
          </p:nvSpPr>
          <p:spPr>
            <a:xfrm>
              <a:off x="5281560" y="34480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79" name="Text Box 417"/>
            <p:cNvSpPr/>
            <p:nvPr/>
          </p:nvSpPr>
          <p:spPr>
            <a:xfrm>
              <a:off x="552276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80" name="Text Box 418"/>
            <p:cNvSpPr/>
            <p:nvPr/>
          </p:nvSpPr>
          <p:spPr>
            <a:xfrm>
              <a:off x="5707080" y="344160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81" name="Text Box 419"/>
            <p:cNvSpPr/>
            <p:nvPr/>
          </p:nvSpPr>
          <p:spPr>
            <a:xfrm>
              <a:off x="976320" y="3448080"/>
              <a:ext cx="355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82" name="Text Box 420"/>
            <p:cNvSpPr/>
            <p:nvPr/>
          </p:nvSpPr>
          <p:spPr>
            <a:xfrm>
              <a:off x="1230120" y="3448080"/>
              <a:ext cx="3430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83" name="Text Box 421"/>
            <p:cNvSpPr/>
            <p:nvPr/>
          </p:nvSpPr>
          <p:spPr>
            <a:xfrm>
              <a:off x="1471320" y="3454560"/>
              <a:ext cx="317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84" name="Text Box 422"/>
            <p:cNvSpPr/>
            <p:nvPr/>
          </p:nvSpPr>
          <p:spPr>
            <a:xfrm>
              <a:off x="1719000" y="3448080"/>
              <a:ext cx="3621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85" name="Text Box 423"/>
            <p:cNvSpPr/>
            <p:nvPr/>
          </p:nvSpPr>
          <p:spPr>
            <a:xfrm>
              <a:off x="1947600" y="3454560"/>
              <a:ext cx="3747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86" name="Text Box 424"/>
            <p:cNvSpPr/>
            <p:nvPr/>
          </p:nvSpPr>
          <p:spPr>
            <a:xfrm>
              <a:off x="2208240" y="344808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87" name="Text Box 425"/>
            <p:cNvSpPr/>
            <p:nvPr/>
          </p:nvSpPr>
          <p:spPr>
            <a:xfrm>
              <a:off x="2455560" y="344808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88" name="Text Box 426"/>
            <p:cNvSpPr/>
            <p:nvPr/>
          </p:nvSpPr>
          <p:spPr>
            <a:xfrm>
              <a:off x="2703240" y="344808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89" name="Text Box 427"/>
            <p:cNvSpPr/>
            <p:nvPr/>
          </p:nvSpPr>
          <p:spPr>
            <a:xfrm>
              <a:off x="2982960" y="345456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90" name="Text Box 428"/>
            <p:cNvSpPr/>
            <p:nvPr/>
          </p:nvSpPr>
          <p:spPr>
            <a:xfrm>
              <a:off x="671400" y="3441600"/>
              <a:ext cx="3873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91" name="Text Box 429"/>
            <p:cNvSpPr/>
            <p:nvPr/>
          </p:nvSpPr>
          <p:spPr>
            <a:xfrm>
              <a:off x="6005520" y="328284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x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92" name="Text Box 430"/>
            <p:cNvSpPr/>
            <p:nvPr/>
          </p:nvSpPr>
          <p:spPr>
            <a:xfrm>
              <a:off x="3319200" y="501480"/>
              <a:ext cx="3240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y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93" name="Text Box 431"/>
            <p:cNvSpPr/>
            <p:nvPr/>
          </p:nvSpPr>
          <p:spPr>
            <a:xfrm>
              <a:off x="3263760" y="31622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94" name="Text Box 432"/>
            <p:cNvSpPr/>
            <p:nvPr/>
          </p:nvSpPr>
          <p:spPr>
            <a:xfrm>
              <a:off x="3244680" y="2924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95" name="Text Box 433"/>
            <p:cNvSpPr/>
            <p:nvPr/>
          </p:nvSpPr>
          <p:spPr>
            <a:xfrm>
              <a:off x="3254400" y="2681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96" name="Text Box 434"/>
            <p:cNvSpPr/>
            <p:nvPr/>
          </p:nvSpPr>
          <p:spPr>
            <a:xfrm>
              <a:off x="3244680" y="24289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97" name="Text Box 435"/>
            <p:cNvSpPr/>
            <p:nvPr/>
          </p:nvSpPr>
          <p:spPr>
            <a:xfrm>
              <a:off x="3244680" y="2166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98" name="Text Box 436"/>
            <p:cNvSpPr/>
            <p:nvPr/>
          </p:nvSpPr>
          <p:spPr>
            <a:xfrm>
              <a:off x="3249360" y="19242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99" name="Text Box 437"/>
            <p:cNvSpPr/>
            <p:nvPr/>
          </p:nvSpPr>
          <p:spPr>
            <a:xfrm>
              <a:off x="3244680" y="16765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00" name="Text Box 438"/>
            <p:cNvSpPr/>
            <p:nvPr/>
          </p:nvSpPr>
          <p:spPr>
            <a:xfrm>
              <a:off x="3249360" y="142884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01" name="Text Box 439"/>
            <p:cNvSpPr/>
            <p:nvPr/>
          </p:nvSpPr>
          <p:spPr>
            <a:xfrm>
              <a:off x="3244680" y="11714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02" name="Text Box 440"/>
            <p:cNvSpPr/>
            <p:nvPr/>
          </p:nvSpPr>
          <p:spPr>
            <a:xfrm>
              <a:off x="3211560" y="919080"/>
              <a:ext cx="372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03" name="Text Box 441"/>
            <p:cNvSpPr/>
            <p:nvPr/>
          </p:nvSpPr>
          <p:spPr>
            <a:xfrm>
              <a:off x="3230280" y="365760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04" name="Text Box 442"/>
            <p:cNvSpPr/>
            <p:nvPr/>
          </p:nvSpPr>
          <p:spPr>
            <a:xfrm>
              <a:off x="3211560" y="3919680"/>
              <a:ext cx="3250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05" name="Text Box 443"/>
            <p:cNvSpPr/>
            <p:nvPr/>
          </p:nvSpPr>
          <p:spPr>
            <a:xfrm>
              <a:off x="3201840" y="416232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06" name="Text Box 444"/>
            <p:cNvSpPr/>
            <p:nvPr/>
          </p:nvSpPr>
          <p:spPr>
            <a:xfrm>
              <a:off x="3197160" y="441468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07" name="Text Box 445"/>
            <p:cNvSpPr/>
            <p:nvPr/>
          </p:nvSpPr>
          <p:spPr>
            <a:xfrm>
              <a:off x="3197160" y="4676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08" name="Text Box 446"/>
            <p:cNvSpPr/>
            <p:nvPr/>
          </p:nvSpPr>
          <p:spPr>
            <a:xfrm>
              <a:off x="3197160" y="49100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09" name="Text Box 447"/>
            <p:cNvSpPr/>
            <p:nvPr/>
          </p:nvSpPr>
          <p:spPr>
            <a:xfrm>
              <a:off x="3201840" y="515772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10" name="Text Box 448"/>
            <p:cNvSpPr/>
            <p:nvPr/>
          </p:nvSpPr>
          <p:spPr>
            <a:xfrm>
              <a:off x="3192480" y="5415120"/>
              <a:ext cx="38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11" name="Text Box 449"/>
            <p:cNvSpPr/>
            <p:nvPr/>
          </p:nvSpPr>
          <p:spPr>
            <a:xfrm>
              <a:off x="3206520" y="5657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12" name="Text Box 450"/>
            <p:cNvSpPr/>
            <p:nvPr/>
          </p:nvSpPr>
          <p:spPr>
            <a:xfrm>
              <a:off x="3159000" y="59054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13" name="Text Box 415"/>
            <p:cNvSpPr/>
            <p:nvPr/>
          </p:nvSpPr>
          <p:spPr>
            <a:xfrm>
              <a:off x="502596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1514" name="Group 553"/>
          <p:cNvGrpSpPr/>
          <p:nvPr/>
        </p:nvGrpSpPr>
        <p:grpSpPr>
          <a:xfrm>
            <a:off x="1996920" y="2405160"/>
            <a:ext cx="1671840" cy="2257200"/>
            <a:chOff x="1996920" y="2405160"/>
            <a:chExt cx="1671840" cy="2257200"/>
          </a:xfrm>
        </p:grpSpPr>
        <p:sp>
          <p:nvSpPr>
            <p:cNvPr id="1515" name="Freeform 512"/>
            <p:cNvSpPr/>
            <p:nvPr/>
          </p:nvSpPr>
          <p:spPr>
            <a:xfrm flipV="1" rot="10800000">
              <a:off x="1996920" y="2405160"/>
              <a:ext cx="1671840" cy="2257200"/>
            </a:xfrm>
            <a:custGeom>
              <a:avLst/>
              <a:gdLst>
                <a:gd name="GluePoint1X" fmla="*/ 0 w 1501140"/>
                <a:gd name="GluePoint1Y" fmla="*/ 0 h 2256790"/>
                <a:gd name="GluePoint2X" fmla="*/ 280020 w 1501140"/>
                <a:gd name="GluePoint2Y" fmla="*/ 1257654 h 2256790"/>
                <a:gd name="GluePoint3X" fmla="*/ 831575 w 1501140"/>
                <a:gd name="GluePoint3Y" fmla="*/ 2256155 h 2256790"/>
                <a:gd name="GluePoint4X" fmla="*/ 1400101 w 1501140"/>
                <a:gd name="GluePoint4Y" fmla="*/ 1265276 h 2256790"/>
                <a:gd name="GluePoint5X" fmla="*/ 1671636 w 1501140"/>
                <a:gd name="GluePoint5Y" fmla="*/ 15244 h 22567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501140" h="2256790">
                  <a:moveTo>
                    <a:pt x="0" y="0"/>
                  </a:moveTo>
                  <a:cubicBezTo>
                    <a:pt x="63500" y="440690"/>
                    <a:pt x="127000" y="881380"/>
                    <a:pt x="251460" y="1257300"/>
                  </a:cubicBezTo>
                  <a:cubicBezTo>
                    <a:pt x="375920" y="1633220"/>
                    <a:pt x="579120" y="2254250"/>
                    <a:pt x="746760" y="2255520"/>
                  </a:cubicBezTo>
                  <a:cubicBezTo>
                    <a:pt x="914400" y="2256790"/>
                    <a:pt x="1131570" y="1638300"/>
                    <a:pt x="1257300" y="1264920"/>
                  </a:cubicBezTo>
                  <a:cubicBezTo>
                    <a:pt x="1383030" y="891540"/>
                    <a:pt x="1442085" y="453390"/>
                    <a:pt x="1501140" y="15240"/>
                  </a:cubicBezTo>
                </a:path>
              </a:pathLst>
            </a:custGeom>
            <a:noFill/>
            <a:ln w="38160">
              <a:solidFill>
                <a:srgbClr val="703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16" name="Oval 548"/>
            <p:cNvSpPr/>
            <p:nvPr/>
          </p:nvSpPr>
          <p:spPr>
            <a:xfrm>
              <a:off x="2149200" y="3424320"/>
              <a:ext cx="95040" cy="85680"/>
            </a:xfrm>
            <a:prstGeom prst="ellipse">
              <a:avLst/>
            </a:prstGeom>
            <a:solidFill>
              <a:srgbClr val="FF0000"/>
            </a:solidFill>
            <a:ln w="25560">
              <a:solidFill>
                <a:srgbClr val="0D0D0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14400" rIns="90000" bIns="144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17" name="Oval 549"/>
            <p:cNvSpPr/>
            <p:nvPr/>
          </p:nvSpPr>
          <p:spPr>
            <a:xfrm>
              <a:off x="3397320" y="3429000"/>
              <a:ext cx="95040" cy="85680"/>
            </a:xfrm>
            <a:prstGeom prst="ellipse">
              <a:avLst/>
            </a:prstGeom>
            <a:solidFill>
              <a:srgbClr val="FF0000"/>
            </a:solidFill>
            <a:ln w="25560">
              <a:solidFill>
                <a:srgbClr val="0D0D0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14400" rIns="90000" bIns="144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1518" name="TextBox 554"/>
          <p:cNvSpPr/>
          <p:nvPr/>
        </p:nvSpPr>
        <p:spPr>
          <a:xfrm>
            <a:off x="6381360" y="1238400"/>
            <a:ext cx="2505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the solution of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19" name="TextBox 555"/>
          <p:cNvSpPr/>
          <p:nvPr/>
        </p:nvSpPr>
        <p:spPr>
          <a:xfrm>
            <a:off x="6336360" y="3951360"/>
            <a:ext cx="2505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the solution of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0" name="Cloud 556"/>
          <p:cNvSpPr/>
          <p:nvPr/>
        </p:nvSpPr>
        <p:spPr>
          <a:xfrm>
            <a:off x="2895480" y="822240"/>
            <a:ext cx="3444840" cy="1158840"/>
          </a:xfrm>
          <a:custGeom>
            <a:avLst/>
            <a:gdLst>
              <a:gd name="textAreaLeft" fmla="*/ 474480 w 3444840"/>
              <a:gd name="textAreaRight" fmla="*/ 2725200 w 3444840"/>
              <a:gd name="textAreaTop" fmla="*/ 174960 h 1158840"/>
              <a:gd name="textAreaBottom" fmla="*/ 930240 h 1158840"/>
              <a:gd name="GluePoint1X" fmla="*/ 3442004 w 43200"/>
              <a:gd name="GluePoint1Y" fmla="*/ 579438 h 43200"/>
              <a:gd name="GluePoint2X" fmla="*/ 1722438 w 43200"/>
              <a:gd name="GluePoint2Y" fmla="*/ 1157641 h 43200"/>
              <a:gd name="GluePoint3X" fmla="*/ 10685 w 43200"/>
              <a:gd name="GluePoint3Y" fmla="*/ 579438 h 43200"/>
              <a:gd name="GluePoint4X" fmla="*/ 1722438 w 43200"/>
              <a:gd name="GluePoint4Y" fmla="*/ 6626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Graph of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x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- 11x + 28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1" name="TextBox 557"/>
          <p:cNvSpPr/>
          <p:nvPr/>
        </p:nvSpPr>
        <p:spPr>
          <a:xfrm>
            <a:off x="6224760" y="2332080"/>
            <a:ext cx="30074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From the graph, setting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y = 0 we can see that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2" name="TextBox 558"/>
          <p:cNvSpPr/>
          <p:nvPr/>
        </p:nvSpPr>
        <p:spPr>
          <a:xfrm>
            <a:off x="6524640" y="3094200"/>
            <a:ext cx="1996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4  and x = 7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3" name="Cloud 559"/>
          <p:cNvSpPr/>
          <p:nvPr/>
        </p:nvSpPr>
        <p:spPr>
          <a:xfrm>
            <a:off x="0" y="1241280"/>
            <a:ext cx="2832120" cy="1157400"/>
          </a:xfrm>
          <a:custGeom>
            <a:avLst/>
            <a:gdLst>
              <a:gd name="textAreaLeft" fmla="*/ 390240 w 2832120"/>
              <a:gd name="textAreaRight" fmla="*/ 2240640 w 2832120"/>
              <a:gd name="textAreaTop" fmla="*/ 174600 h 1157400"/>
              <a:gd name="textAreaBottom" fmla="*/ 929160 h 1157400"/>
              <a:gd name="GluePoint1X" fmla="*/ 2829740 w 43200"/>
              <a:gd name="GluePoint1Y" fmla="*/ 578644 h 43200"/>
              <a:gd name="GluePoint2X" fmla="*/ 1416050 w 43200"/>
              <a:gd name="GluePoint2Y" fmla="*/ 1156056 h 43200"/>
              <a:gd name="GluePoint3X" fmla="*/ 8785 w 43200"/>
              <a:gd name="GluePoint3Y" fmla="*/ 578644 h 43200"/>
              <a:gd name="GluePoint4X" fmla="*/ 1416050 w 43200"/>
              <a:gd name="GluePoint4Y" fmla="*/ 66169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Graph of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x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+ 5x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4" name="TextBox 561"/>
          <p:cNvSpPr/>
          <p:nvPr/>
        </p:nvSpPr>
        <p:spPr>
          <a:xfrm>
            <a:off x="6083640" y="4906800"/>
            <a:ext cx="30074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From the graph, setting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y = 0 we can see that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5" name="TextBox 562"/>
          <p:cNvSpPr/>
          <p:nvPr/>
        </p:nvSpPr>
        <p:spPr>
          <a:xfrm>
            <a:off x="6383520" y="5668920"/>
            <a:ext cx="2103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-5  and x = 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6" name="Oval 547"/>
          <p:cNvSpPr/>
          <p:nvPr/>
        </p:nvSpPr>
        <p:spPr>
          <a:xfrm>
            <a:off x="5135400" y="3419640"/>
            <a:ext cx="95400" cy="85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D0D0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4400" rIns="90000" bIns="144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7" name="Oval 546"/>
          <p:cNvSpPr/>
          <p:nvPr/>
        </p:nvSpPr>
        <p:spPr>
          <a:xfrm>
            <a:off x="4392720" y="3424320"/>
            <a:ext cx="95040" cy="85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D0D0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14400" rIns="90000" bIns="144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ransition spd="med">
    <p:blinds dir="horz"/>
  </p:transition>
  <p:timing>
    <p:tnLst>
      <p:par>
        <p:cTn id="529" dur="indefinite" restart="never" nodeType="tmRoot">
          <p:childTnLst>
            <p:seq>
              <p:cTn id="530" dur="indefinite" nodeType="mainSeq">
                <p:childTnLst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35" dur="80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36" dur="80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80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720"/>
                            </p:stCondLst>
                            <p:childTnLst>
                              <p:par>
                                <p:cTn id="539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41" dur="8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42" dur="8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8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48" dur="80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49" dur="80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80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55" dur="80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56" dur="80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7" dur="80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2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3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64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67" dur="8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68" dur="8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9" dur="8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74" dur="80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75" dur="80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6" dur="80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720"/>
                            </p:stCondLst>
                            <p:childTnLst>
                              <p:par>
                                <p:cTn id="57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80" dur="8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81" dur="8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8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87" dur="80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88" dur="80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9" dur="80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94" dur="8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95" dur="8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6" dur="8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1635A1-B4EB-4A27-B5A9-5C3EB7FDFA0B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9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30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31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14.2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Ch14 (page133)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32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33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34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5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36" name="Rectangle 11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 Methods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37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539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EE1E545-9231-4D41-BBA7-CC2E999674F3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40" name="Footer Placeholder 11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41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2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43" name="Text Box 7"/>
          <p:cNvSpPr/>
          <p:nvPr/>
        </p:nvSpPr>
        <p:spPr>
          <a:xfrm>
            <a:off x="874800" y="1974960"/>
            <a:ext cx="8116920" cy="248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In pairs and if necessary use notes to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1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Write down the three types of factorising and</a:t>
            </a:r>
            <a:endParaRPr lang="en-US" sz="31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1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give an example of each.</a:t>
            </a:r>
            <a:endParaRPr lang="en-US" sz="31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44" name="Picture 1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5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A87EF1C-EB07-4F4B-9DC4-5ECCB5D54BB5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47" name="Rectangle 19"/>
          <p:cNvSpPr/>
          <p:nvPr/>
        </p:nvSpPr>
        <p:spPr>
          <a:xfrm>
            <a:off x="2781360" y="6191280"/>
            <a:ext cx="34671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48" name="Picture 2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9" name="Rectangle 3"/>
          <p:cNvSpPr/>
          <p:nvPr/>
        </p:nvSpPr>
        <p:spPr>
          <a:xfrm>
            <a:off x="169992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50" name="Rectangle 4"/>
          <p:cNvSpPr/>
          <p:nvPr/>
        </p:nvSpPr>
        <p:spPr>
          <a:xfrm>
            <a:off x="608544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51" name="Text Box 5"/>
          <p:cNvSpPr/>
          <p:nvPr/>
        </p:nvSpPr>
        <p:spPr>
          <a:xfrm>
            <a:off x="4925880" y="3025800"/>
            <a:ext cx="4218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To be able to identify the three methods of factorising.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52" name="Line 6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53" name="Rectangle 7"/>
          <p:cNvSpPr/>
          <p:nvPr/>
        </p:nvSpPr>
        <p:spPr>
          <a:xfrm>
            <a:off x="977760" y="3044880"/>
            <a:ext cx="3886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reviewing  the three basic methods for factorising.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54" name="Rectangle 8"/>
          <p:cNvSpPr/>
          <p:nvPr/>
        </p:nvSpPr>
        <p:spPr>
          <a:xfrm>
            <a:off x="5397480" y="4076640"/>
            <a:ext cx="3746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buClr>
                <a:srgbClr val="FFFFFF"/>
              </a:buClr>
              <a:buFont typeface="Comic Sans MS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Apply knowledge to problems.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55" name="Picture 9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6" name="Text Box 10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57" name="Rectangle 11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58" name="Text Box 12"/>
          <p:cNvSpPr/>
          <p:nvPr/>
        </p:nvSpPr>
        <p:spPr>
          <a:xfrm>
            <a:off x="4311000" y="1355760"/>
            <a:ext cx="1218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Methods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59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7" dur="indefinite" restart="never" nodeType="tmRoot">
          <p:childTnLst>
            <p:seq>
              <p:cTn id="598" dur="indefinite" nodeType="mainSeq">
                <p:childTnLst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03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08" dur="5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13" dur="5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CF70DB-0166-42C4-8DF2-B59C57CEDB84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61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62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63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4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65" name="TextBox 8"/>
          <p:cNvSpPr/>
          <p:nvPr/>
        </p:nvSpPr>
        <p:spPr>
          <a:xfrm>
            <a:off x="1047600" y="2000160"/>
            <a:ext cx="8096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main reason we learn the process of factorising is that it helps to solve (find roots) quadratic equations.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66" name="TextBox 12"/>
          <p:cNvSpPr/>
          <p:nvPr/>
        </p:nvSpPr>
        <p:spPr>
          <a:xfrm>
            <a:off x="1120680" y="3790800"/>
            <a:ext cx="7223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Take any common factors out and put them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outside the brackets.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67" name="TextBox 13"/>
          <p:cNvSpPr/>
          <p:nvPr/>
        </p:nvSpPr>
        <p:spPr>
          <a:xfrm>
            <a:off x="1100160" y="4800600"/>
            <a:ext cx="6962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2.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Check for the difference of two squares.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68" name="TextBox 14"/>
          <p:cNvSpPr/>
          <p:nvPr/>
        </p:nvSpPr>
        <p:spPr>
          <a:xfrm>
            <a:off x="1306080" y="5695920"/>
            <a:ext cx="6772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3.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Factorise any quadratic expression left.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69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70" name="Rectangle 12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Factors and 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Quadratic Equations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71" name="TextBox 13"/>
          <p:cNvSpPr/>
          <p:nvPr/>
        </p:nvSpPr>
        <p:spPr>
          <a:xfrm>
            <a:off x="3399480" y="3154320"/>
            <a:ext cx="325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Reminder of Methods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614" dur="indefinite" restart="never" nodeType="tmRoot">
          <p:childTnLst>
            <p:seq>
              <p:cTn id="615" dur="indefinite" nodeType="mainSeq">
                <p:childTnLst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20" dur="80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21" dur="80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2" dur="80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27" dur="80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28" dur="80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9" dur="80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34" dur="80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35" dur="80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6" dur="80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36D23F-80EF-4988-AFD7-2C13DA0F2B00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73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74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5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6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77" name="TextBox 11"/>
          <p:cNvSpPr/>
          <p:nvPr/>
        </p:nvSpPr>
        <p:spPr>
          <a:xfrm>
            <a:off x="984600" y="2003400"/>
            <a:ext cx="62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Type 1 : Taking out a common factor.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78" name="TextBox 11"/>
          <p:cNvSpPr/>
          <p:nvPr/>
        </p:nvSpPr>
        <p:spPr>
          <a:xfrm>
            <a:off x="901440" y="3154320"/>
            <a:ext cx="3835800" cy="31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2w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971640" lvl="1" indent="-514440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(b)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9b – b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buClr>
                <a:srgbClr val="FFFFFF"/>
              </a:buClr>
              <a:buFont typeface="Comic Sans MS"/>
              <a:buAutoNum type="alphaLcParenR" startAt="3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20ab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+ 24a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buClr>
                <a:srgbClr val="FFFFFF"/>
              </a:buClr>
              <a:buFont typeface="Comic Sans MS"/>
              <a:buAutoNum type="alphaLcParenR" startAt="3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buClr>
                <a:srgbClr val="FFFFFF"/>
              </a:buClr>
              <a:buFont typeface="Comic Sans MS"/>
              <a:buAutoNum type="alphaLcParenR" startAt="3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8c - 12c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+ 16c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79" name="TextBox 12"/>
          <p:cNvSpPr/>
          <p:nvPr/>
        </p:nvSpPr>
        <p:spPr>
          <a:xfrm>
            <a:off x="5138280" y="3083040"/>
            <a:ext cx="19497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w( w – 2 )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80" name="TextBox 13"/>
          <p:cNvSpPr/>
          <p:nvPr/>
        </p:nvSpPr>
        <p:spPr>
          <a:xfrm>
            <a:off x="5138640" y="3894120"/>
            <a:ext cx="18759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b( 9 – b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81" name="TextBox 14"/>
          <p:cNvSpPr/>
          <p:nvPr/>
        </p:nvSpPr>
        <p:spPr>
          <a:xfrm>
            <a:off x="5141520" y="4772160"/>
            <a:ext cx="2683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4ab( 5b + 6a)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82" name="Rectangle 11"/>
          <p:cNvSpPr/>
          <p:nvPr/>
        </p:nvSpPr>
        <p:spPr>
          <a:xfrm>
            <a:off x="1042920" y="56664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Difference of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Squares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83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84" name="TextBox 14"/>
          <p:cNvSpPr/>
          <p:nvPr/>
        </p:nvSpPr>
        <p:spPr>
          <a:xfrm>
            <a:off x="5160960" y="5587920"/>
            <a:ext cx="3225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4c( 2 – 3c + 4c</a:t>
            </a:r>
            <a:r>
              <a:rPr lang="en-GB" sz="3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637" dur="indefinite" restart="never" nodeType="tmRoot">
          <p:childTnLst>
            <p:seq>
              <p:cTn id="638" dur="indefinite" nodeType="mainSeq">
                <p:childTnLst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43" dur="80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44" dur="80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5" dur="80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50" dur="80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51" dur="80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80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57" dur="80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58" dur="80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9" dur="80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64" dur="80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65" dur="80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80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800C9E7-1E9E-419F-BF1C-E8F5349F3C20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86" name="Footer Placeholder 2"/>
          <p:cNvSpPr/>
          <p:nvPr/>
        </p:nvSpPr>
        <p:spPr>
          <a:xfrm>
            <a:off x="3429000" y="6248520"/>
            <a:ext cx="360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87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8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89" name="Picture 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0" name="TextBox 7"/>
          <p:cNvSpPr/>
          <p:nvPr/>
        </p:nvSpPr>
        <p:spPr>
          <a:xfrm>
            <a:off x="1374120" y="1847880"/>
            <a:ext cx="668160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When we have the special case that an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expression is made up of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difference of two squares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it is simple to factorise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91" name="TextBox 9"/>
          <p:cNvSpPr/>
          <p:nvPr/>
        </p:nvSpPr>
        <p:spPr>
          <a:xfrm>
            <a:off x="1111320" y="3753000"/>
            <a:ext cx="7849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format for the difference of two squares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92" name="TextBox 17"/>
          <p:cNvSpPr/>
          <p:nvPr/>
        </p:nvSpPr>
        <p:spPr>
          <a:xfrm>
            <a:off x="3656880" y="4343400"/>
            <a:ext cx="17758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4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b</a:t>
            </a:r>
            <a:r>
              <a:rPr lang="en-GB" sz="4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cxnSp>
        <p:nvCxnSpPr>
          <p:cNvPr id="1593" name="Straight Arrow Connector 21"/>
          <p:cNvCxnSpPr/>
          <p:nvPr/>
        </p:nvCxnSpPr>
        <p:spPr>
          <a:xfrm flipV="1">
            <a:off x="2970720" y="4895640"/>
            <a:ext cx="648360" cy="66744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</p:cxnSp>
      <p:cxnSp>
        <p:nvCxnSpPr>
          <p:cNvPr id="1594" name="Straight Arrow Connector 22"/>
          <p:cNvCxnSpPr/>
          <p:nvPr/>
        </p:nvCxnSpPr>
        <p:spPr>
          <a:xfrm flipV="1">
            <a:off x="4474080" y="4897440"/>
            <a:ext cx="3960" cy="70524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1595" name="Straight Arrow Connector 23"/>
          <p:cNvCxnSpPr/>
          <p:nvPr/>
        </p:nvCxnSpPr>
        <p:spPr>
          <a:xfrm flipH="1" flipV="1">
            <a:off x="5314680" y="4838040"/>
            <a:ext cx="1028880" cy="68652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1596" name="TextBox 27"/>
          <p:cNvSpPr/>
          <p:nvPr/>
        </p:nvSpPr>
        <p:spPr>
          <a:xfrm>
            <a:off x="1361160" y="5276880"/>
            <a:ext cx="19004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First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square term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97" name="TextBox 28"/>
          <p:cNvSpPr/>
          <p:nvPr/>
        </p:nvSpPr>
        <p:spPr>
          <a:xfrm>
            <a:off x="6447600" y="5353200"/>
            <a:ext cx="19004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Second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square term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98" name="TextBox 29"/>
          <p:cNvSpPr/>
          <p:nvPr/>
        </p:nvSpPr>
        <p:spPr>
          <a:xfrm>
            <a:off x="3706560" y="5524560"/>
            <a:ext cx="175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Difference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99" name="Rectangle 11"/>
          <p:cNvSpPr/>
          <p:nvPr/>
        </p:nvSpPr>
        <p:spPr>
          <a:xfrm>
            <a:off x="1042920" y="53640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Difference of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Squares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00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667" dur="indefinite" restart="never" nodeType="tmRoot">
          <p:childTnLst>
            <p:seq>
              <p:cTn id="668" dur="indefinite" nodeType="mainSeq">
                <p:childTnLst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73" dur="8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74" dur="8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5" dur="8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80" dur="8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81" dur="8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2" dur="8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87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92" dur="80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93" dur="80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80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99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04" dur="80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05" dur="80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80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11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16" dur="80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17" dur="80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80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81705B-81B3-472F-A03A-57064CC1FAAE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02" name="Footer Placeholder 2"/>
          <p:cNvSpPr/>
          <p:nvPr/>
        </p:nvSpPr>
        <p:spPr>
          <a:xfrm>
            <a:off x="3429000" y="6248520"/>
            <a:ext cx="360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603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4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605" name="Picture 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6" name="TextBox 17"/>
          <p:cNvSpPr/>
          <p:nvPr/>
        </p:nvSpPr>
        <p:spPr>
          <a:xfrm>
            <a:off x="3656880" y="1905120"/>
            <a:ext cx="17758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4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– b</a:t>
            </a:r>
            <a:r>
              <a:rPr lang="en-GB" sz="4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cxnSp>
        <p:nvCxnSpPr>
          <p:cNvPr id="1607" name="Straight Arrow Connector 21"/>
          <p:cNvCxnSpPr/>
          <p:nvPr/>
        </p:nvCxnSpPr>
        <p:spPr>
          <a:xfrm flipV="1">
            <a:off x="2970720" y="2457000"/>
            <a:ext cx="648360" cy="66744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1608" name="Straight Arrow Connector 22"/>
          <p:cNvCxnSpPr/>
          <p:nvPr/>
        </p:nvCxnSpPr>
        <p:spPr>
          <a:xfrm flipV="1">
            <a:off x="4474080" y="2459160"/>
            <a:ext cx="3960" cy="70524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1609" name="Straight Arrow Connector 23"/>
          <p:cNvCxnSpPr/>
          <p:nvPr/>
        </p:nvCxnSpPr>
        <p:spPr>
          <a:xfrm flipH="1" flipV="1">
            <a:off x="5314680" y="2399760"/>
            <a:ext cx="1028880" cy="68652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1610" name="TextBox 27"/>
          <p:cNvSpPr/>
          <p:nvPr/>
        </p:nvSpPr>
        <p:spPr>
          <a:xfrm>
            <a:off x="1361160" y="2838600"/>
            <a:ext cx="19004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First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square term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11" name="TextBox 28"/>
          <p:cNvSpPr/>
          <p:nvPr/>
        </p:nvSpPr>
        <p:spPr>
          <a:xfrm>
            <a:off x="6447600" y="2914560"/>
            <a:ext cx="19004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Second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square term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12" name="TextBox 29"/>
          <p:cNvSpPr/>
          <p:nvPr/>
        </p:nvSpPr>
        <p:spPr>
          <a:xfrm>
            <a:off x="3706560" y="3086280"/>
            <a:ext cx="175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Difference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13" name="TextBox 16"/>
          <p:cNvSpPr/>
          <p:nvPr/>
        </p:nvSpPr>
        <p:spPr>
          <a:xfrm>
            <a:off x="1049400" y="3943440"/>
            <a:ext cx="3281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This factorises to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14" name="TextBox 18"/>
          <p:cNvSpPr/>
          <p:nvPr/>
        </p:nvSpPr>
        <p:spPr>
          <a:xfrm>
            <a:off x="2976120" y="4552920"/>
            <a:ext cx="37267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 a + b )( a – b 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15" name="TextBox 19"/>
          <p:cNvSpPr/>
          <p:nvPr/>
        </p:nvSpPr>
        <p:spPr>
          <a:xfrm>
            <a:off x="1190880" y="5505480"/>
            <a:ext cx="7529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brackets the same except for + and a -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16" name="Cloud 20"/>
          <p:cNvSpPr/>
          <p:nvPr/>
        </p:nvSpPr>
        <p:spPr>
          <a:xfrm>
            <a:off x="3905280" y="1314360"/>
            <a:ext cx="5238720" cy="3048120"/>
          </a:xfrm>
          <a:custGeom>
            <a:avLst/>
            <a:gdLst>
              <a:gd name="textAreaLeft" fmla="*/ 721800 w 5238720"/>
              <a:gd name="textAreaRight" fmla="*/ 4144320 w 5238720"/>
              <a:gd name="textAreaTop" fmla="*/ 460080 h 3048120"/>
              <a:gd name="textAreaBottom" fmla="*/ 2446560 h 3048120"/>
              <a:gd name="GluePoint1X" fmla="*/ 5234384 w 43200"/>
              <a:gd name="GluePoint1Y" fmla="*/ 1524000 h 43200"/>
              <a:gd name="GluePoint2X" fmla="*/ 2619375 w 43200"/>
              <a:gd name="GluePoint2Y" fmla="*/ 3044754 h 43200"/>
              <a:gd name="GluePoint3X" fmla="*/ 16250 w 43200"/>
              <a:gd name="GluePoint3Y" fmla="*/ 1524000 h 43200"/>
              <a:gd name="GluePoint4X" fmla="*/ 2619375 w 43200"/>
              <a:gd name="GluePoint4Y" fmla="*/ 17427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Check by multiplying out the bracket to get back to where you started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17" name="Rectangle 11"/>
          <p:cNvSpPr/>
          <p:nvPr/>
        </p:nvSpPr>
        <p:spPr>
          <a:xfrm>
            <a:off x="1042920" y="56664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Difference of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Squares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18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719" dur="indefinite" restart="never" nodeType="tmRoot">
          <p:childTnLst>
            <p:seq>
              <p:cTn id="720" dur="indefinite" nodeType="mainSeq">
                <p:childTnLst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25" dur="80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26" dur="80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7" dur="80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32" dur="80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33" dur="80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80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39" dur="8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40" dur="8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1" dur="8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6" dur="500" fill="hold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7" dur="500" fill="hold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D78E848-3834-4631-AE99-D8A58FC5AD8A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20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621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2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3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24" name="TextBox 11"/>
          <p:cNvSpPr/>
          <p:nvPr/>
        </p:nvSpPr>
        <p:spPr>
          <a:xfrm>
            <a:off x="1006200" y="1920960"/>
            <a:ext cx="780480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Type 2 :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Factorise using the difference of two squares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25" name="TextBox 11"/>
          <p:cNvSpPr/>
          <p:nvPr/>
        </p:nvSpPr>
        <p:spPr>
          <a:xfrm>
            <a:off x="389880" y="3660840"/>
            <a:ext cx="460512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z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971640" lvl="1" indent="-514440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(b)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9a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b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(c)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16y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100k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26" name="TextBox 12"/>
          <p:cNvSpPr/>
          <p:nvPr/>
        </p:nvSpPr>
        <p:spPr>
          <a:xfrm>
            <a:off x="5241240" y="3540240"/>
            <a:ext cx="3119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w + z )( w – z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27" name="TextBox 13"/>
          <p:cNvSpPr/>
          <p:nvPr/>
        </p:nvSpPr>
        <p:spPr>
          <a:xfrm>
            <a:off x="4790160" y="4384800"/>
            <a:ext cx="3520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( 3a + b )( 3a – b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28" name="TextBox 14"/>
          <p:cNvSpPr/>
          <p:nvPr/>
        </p:nvSpPr>
        <p:spPr>
          <a:xfrm>
            <a:off x="4627080" y="5229360"/>
            <a:ext cx="4347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( 4y + 10k )( 4y – 10k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29" name="Rectangle 11"/>
          <p:cNvSpPr/>
          <p:nvPr/>
        </p:nvSpPr>
        <p:spPr>
          <a:xfrm>
            <a:off x="1042920" y="56664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Difference of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Squares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30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748" dur="indefinite" restart="never" nodeType="tmRoot">
          <p:childTnLst>
            <p:seq>
              <p:cTn id="749" dur="indefinite" nodeType="mainSeq">
                <p:childTnLst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54" dur="80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55" dur="80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6" dur="80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61" dur="80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62" dur="80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3" dur="80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4" fill="hold">
                      <p:stCondLst>
                        <p:cond delay="indefinite"/>
                      </p:stCondLst>
                      <p:childTnLst>
                        <p:par>
                          <p:cTn id="765" fill="hold">
                            <p:stCondLst>
                              <p:cond delay="0"/>
                            </p:stCondLst>
                            <p:childTnLst>
                              <p:par>
                                <p:cTn id="76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68" dur="8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69" dur="8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0" dur="8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910188-1DB4-4197-8F7C-CD327BA41759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32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633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4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5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36" name="TextBox 11"/>
          <p:cNvSpPr/>
          <p:nvPr/>
        </p:nvSpPr>
        <p:spPr>
          <a:xfrm>
            <a:off x="1074240" y="1943280"/>
            <a:ext cx="6319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Factorise these trickier expressions.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37" name="TextBox 11"/>
          <p:cNvSpPr/>
          <p:nvPr/>
        </p:nvSpPr>
        <p:spPr>
          <a:xfrm>
            <a:off x="378000" y="2800440"/>
            <a:ext cx="429228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6x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24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buClr>
                <a:srgbClr val="FFFFFF"/>
              </a:buClr>
              <a:buFont typeface="Comic Sans MS"/>
              <a:buAutoNum type="alphaLcParenR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3w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971640" lvl="1" indent="-514440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buClr>
                <a:srgbClr val="FFFFFF"/>
              </a:buClr>
              <a:buFont typeface="Comic Sans MS"/>
              <a:buAutoNum type="alphaLcParenR" startAt="3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8 – 2b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(d)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27w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12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38" name="TextBox 11"/>
          <p:cNvSpPr/>
          <p:nvPr/>
        </p:nvSpPr>
        <p:spPr>
          <a:xfrm>
            <a:off x="5334120" y="2705040"/>
            <a:ext cx="3228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6(x + 2 )( x – 2 )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39" name="TextBox 12"/>
          <p:cNvSpPr/>
          <p:nvPr/>
        </p:nvSpPr>
        <p:spPr>
          <a:xfrm>
            <a:off x="5227200" y="3549600"/>
            <a:ext cx="32961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3( w + 1 )( w – 1 )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40" name="TextBox 13"/>
          <p:cNvSpPr/>
          <p:nvPr/>
        </p:nvSpPr>
        <p:spPr>
          <a:xfrm>
            <a:off x="4775400" y="4394160"/>
            <a:ext cx="3352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2( 2 + b )( 2 – b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41" name="TextBox 14"/>
          <p:cNvSpPr/>
          <p:nvPr/>
        </p:nvSpPr>
        <p:spPr>
          <a:xfrm>
            <a:off x="4611240" y="5238720"/>
            <a:ext cx="3923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3(3 w + 2 )( 3w – 2 )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42" name="Rectangle 11"/>
          <p:cNvSpPr/>
          <p:nvPr/>
        </p:nvSpPr>
        <p:spPr>
          <a:xfrm>
            <a:off x="969840" y="5223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Difference of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Squares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43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771" dur="indefinite" restart="never" nodeType="tmRoot">
          <p:childTnLst>
            <p:seq>
              <p:cTn id="772" dur="indefinite" nodeType="mainSeq">
                <p:childTnLst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77" dur="80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78" dur="80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9" dur="80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84" dur="8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85" dur="8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6" dur="8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91" dur="8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92" dur="8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3" dur="8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98" dur="80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99" dur="80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0" dur="80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A34838-2235-49DB-AC38-CE1853CBC396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398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9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0" name="Text Box 7"/>
          <p:cNvSpPr/>
          <p:nvPr/>
        </p:nvSpPr>
        <p:spPr>
          <a:xfrm>
            <a:off x="874800" y="1974960"/>
            <a:ext cx="811692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Remove the brackets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(x + 5)(x – 5)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1" name="Text Box 8"/>
          <p:cNvSpPr/>
          <p:nvPr/>
        </p:nvSpPr>
        <p:spPr>
          <a:xfrm>
            <a:off x="910440" y="3524400"/>
            <a:ext cx="79372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For the line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-2x + 6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, find the gradient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and where it cuts the y axis.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02" name="Picture 1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3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4" name="Footer Placeholder 11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5" name="Text Box 8"/>
          <p:cNvSpPr/>
          <p:nvPr/>
        </p:nvSpPr>
        <p:spPr>
          <a:xfrm>
            <a:off x="1056600" y="5124600"/>
            <a:ext cx="77212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Q3.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A laptop costs £440 ( including @ 10% 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What is the cost before VAT.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Picture 2" descr="msoFE5E8"/>
          <p:cNvPicPr/>
          <p:nvPr/>
        </p:nvPicPr>
        <p:blipFill>
          <a:blip r:embed="rId1"/>
          <a:srcRect l="12354" t="5313" r="57352" b="87539"/>
          <a:stretch/>
        </p:blipFill>
        <p:spPr>
          <a:xfrm>
            <a:off x="468360" y="476280"/>
            <a:ext cx="5040360" cy="1679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" name="Picture 2"/>
          <p:cNvPicPr/>
          <p:nvPr/>
        </p:nvPicPr>
        <p:blipFill>
          <a:blip r:embed="rId1"/>
          <a:stretch/>
        </p:blipFill>
        <p:spPr>
          <a:xfrm>
            <a:off x="826920" y="765000"/>
            <a:ext cx="6048720" cy="1511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TextBox 51"/>
          <p:cNvSpPr/>
          <p:nvPr/>
        </p:nvSpPr>
        <p:spPr>
          <a:xfrm>
            <a:off x="3432960" y="457200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47" name="TextBox 28"/>
          <p:cNvSpPr/>
          <p:nvPr/>
        </p:nvSpPr>
        <p:spPr>
          <a:xfrm>
            <a:off x="3433680" y="3581280"/>
            <a:ext cx="746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48" name="TextBox 50"/>
          <p:cNvSpPr/>
          <p:nvPr/>
        </p:nvSpPr>
        <p:spPr>
          <a:xfrm>
            <a:off x="3433680" y="3581280"/>
            <a:ext cx="746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49" name="Date Placeholder 17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C475ED-9020-4AE0-8971-F01277E6E361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50" name="Footer Placeholder 18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51" name="Text Box 87"/>
          <p:cNvSpPr/>
          <p:nvPr/>
        </p:nvSpPr>
        <p:spPr>
          <a:xfrm>
            <a:off x="1077840" y="2577960"/>
            <a:ext cx="26733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4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+ 3x + 2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52" name="TextBox 10"/>
          <p:cNvSpPr/>
          <p:nvPr/>
        </p:nvSpPr>
        <p:spPr>
          <a:xfrm>
            <a:off x="721080" y="1905120"/>
            <a:ext cx="7916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Type 3 :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Strategy for factorising quadratics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653" name="Picture 29" descr="TICK.jpg"/>
          <p:cNvPicPr/>
          <p:nvPr/>
        </p:nvPicPr>
        <p:blipFill>
          <a:blip r:embed="rId1"/>
          <a:stretch/>
        </p:blipFill>
        <p:spPr>
          <a:xfrm>
            <a:off x="4761000" y="5059440"/>
            <a:ext cx="907920" cy="89676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654" name="Straight Arrow Connector 33"/>
          <p:cNvCxnSpPr/>
          <p:nvPr/>
        </p:nvCxnSpPr>
        <p:spPr>
          <a:xfrm>
            <a:off x="1351080" y="3125880"/>
            <a:ext cx="360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cxnSp>
        <p:nvCxnSpPr>
          <p:cNvPr id="1655" name="Straight Arrow Connector 37"/>
          <p:cNvCxnSpPr/>
          <p:nvPr/>
        </p:nvCxnSpPr>
        <p:spPr>
          <a:xfrm>
            <a:off x="3483360" y="3125880"/>
            <a:ext cx="396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sp>
        <p:nvSpPr>
          <p:cNvPr id="1656" name="Straight Connector 34"/>
          <p:cNvSpPr/>
          <p:nvPr/>
        </p:nvSpPr>
        <p:spPr>
          <a:xfrm>
            <a:off x="1486080" y="3905280"/>
            <a:ext cx="194292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57" name="Straight Connector 35"/>
          <p:cNvSpPr/>
          <p:nvPr/>
        </p:nvSpPr>
        <p:spPr>
          <a:xfrm flipV="1">
            <a:off x="1486080" y="3905280"/>
            <a:ext cx="194292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58" name="Rectangle 38"/>
          <p:cNvSpPr/>
          <p:nvPr/>
        </p:nvSpPr>
        <p:spPr>
          <a:xfrm>
            <a:off x="1042920" y="4636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St. Andrew’s Cross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59" name="TextBox 25"/>
          <p:cNvSpPr/>
          <p:nvPr/>
        </p:nvSpPr>
        <p:spPr>
          <a:xfrm>
            <a:off x="1031760" y="358128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0" name="TextBox 27"/>
          <p:cNvSpPr/>
          <p:nvPr/>
        </p:nvSpPr>
        <p:spPr>
          <a:xfrm>
            <a:off x="103176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1" name="TextBox 30"/>
          <p:cNvSpPr/>
          <p:nvPr/>
        </p:nvSpPr>
        <p:spPr>
          <a:xfrm>
            <a:off x="3432960" y="457200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2" name="Oval 31"/>
          <p:cNvSpPr/>
          <p:nvPr/>
        </p:nvSpPr>
        <p:spPr>
          <a:xfrm>
            <a:off x="914400" y="2514600"/>
            <a:ext cx="914400" cy="914400"/>
          </a:xfrm>
          <a:prstGeom prst="ellipse">
            <a:avLst/>
          </a:pr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3" name="TextBox 40"/>
          <p:cNvSpPr/>
          <p:nvPr/>
        </p:nvSpPr>
        <p:spPr>
          <a:xfrm>
            <a:off x="3991680" y="2324160"/>
            <a:ext cx="523116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two numbers that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multiply to give last number (+2)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Diagonals sum to give middle value +3x.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4" name="TextBox 42"/>
          <p:cNvSpPr/>
          <p:nvPr/>
        </p:nvSpPr>
        <p:spPr>
          <a:xfrm>
            <a:off x="890640" y="5429160"/>
            <a:ext cx="3173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       ) (        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5" name="TextBox 48"/>
          <p:cNvSpPr/>
          <p:nvPr/>
        </p:nvSpPr>
        <p:spPr>
          <a:xfrm>
            <a:off x="1031760" y="35622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6" name="TextBox 49"/>
          <p:cNvSpPr/>
          <p:nvPr/>
        </p:nvSpPr>
        <p:spPr>
          <a:xfrm>
            <a:off x="103176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7" name="TextBox 23"/>
          <p:cNvSpPr/>
          <p:nvPr/>
        </p:nvSpPr>
        <p:spPr>
          <a:xfrm>
            <a:off x="6143040" y="4076640"/>
            <a:ext cx="2215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(+2) </a:t>
            </a: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 +1) = +2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8" name="TextBox 24"/>
          <p:cNvSpPr/>
          <p:nvPr/>
        </p:nvSpPr>
        <p:spPr>
          <a:xfrm>
            <a:off x="6143760" y="4667400"/>
            <a:ext cx="2782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(+2x) +( +1x) = +3x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01" dur="indefinite" restart="never" nodeType="tmRoot">
          <p:childTnLst>
            <p:seq>
              <p:cTn id="802" dur="indefinite" nodeType="mainSeq">
                <p:childTnLst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07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8" fill="hold">
                      <p:stCondLst>
                        <p:cond delay="indefinite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12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3" fill="hold">
                      <p:stCondLst>
                        <p:cond delay="indefinite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17" dur="5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822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7" dur="500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500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33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4" fill="hold">
                      <p:stCondLst>
                        <p:cond delay="indefinite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38" dur="80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39" dur="80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0" dur="80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45" dur="80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46" dur="80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7" dur="80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52" dur="80"/>
                                        <p:tgtEl>
                                          <p:spTgt spid="1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53" dur="80"/>
                                        <p:tgtEl>
                                          <p:spTgt spid="1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4" dur="80"/>
                                        <p:tgtEl>
                                          <p:spTgt spid="1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59" dur="80"/>
                                        <p:tgtEl>
                                          <p:spTgt spid="1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0" dur="80"/>
                                        <p:tgtEl>
                                          <p:spTgt spid="1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1" dur="80"/>
                                        <p:tgtEl>
                                          <p:spTgt spid="1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66" dur="80"/>
                                        <p:tgtEl>
                                          <p:spTgt spid="1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7" dur="80"/>
                                        <p:tgtEl>
                                          <p:spTgt spid="1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8" dur="80"/>
                                        <p:tgtEl>
                                          <p:spTgt spid="1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73" dur="80"/>
                                        <p:tgtEl>
                                          <p:spTgt spid="1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74" dur="80"/>
                                        <p:tgtEl>
                                          <p:spTgt spid="1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5" dur="80"/>
                                        <p:tgtEl>
                                          <p:spTgt spid="1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6" fill="hold">
                      <p:stCondLst>
                        <p:cond delay="indefinite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80" dur="80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81" dur="80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2" dur="80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3" fill="hold">
                      <p:stCondLst>
                        <p:cond delay="indefinite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87" dur="80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88" dur="80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9" dur="80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0" fill="hold">
                      <p:stCondLst>
                        <p:cond delay="indefinite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94" dur="80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95" dur="80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6" dur="80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7" fill="hold">
                      <p:stCondLst>
                        <p:cond delay="indefinite"/>
                      </p:stCondLst>
                      <p:childTnLst>
                        <p:par>
                          <p:cTn id="898" fill="hold">
                            <p:stCondLst>
                              <p:cond delay="0"/>
                            </p:stCondLst>
                            <p:childTnLst>
                              <p:par>
                                <p:cTn id="8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01" dur="80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02" dur="80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3" dur="80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08" dur="80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09" dur="80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80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49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5.55556E-007 2.96296E-006 L 0.0125 0.28055 E">
                                      <p:cBhvr>
                                        <p:cTn id="912" dur="2000" fill="hold"/>
                                        <p:tgtEl>
                                          <p:spTgt spid="166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3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15" dur="8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16" dur="8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7" dur="8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5.55556E-007 -4.81481E-006 L -0.20417 0.27223 E">
                                      <p:cBhvr>
                                        <p:cTn id="919" dur="2000" fill="hold"/>
                                        <p:tgtEl>
                                          <p:spTgt spid="16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0" fill="hold">
                      <p:stCondLst>
                        <p:cond delay="indefinite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24" dur="80"/>
                                        <p:tgtEl>
                                          <p:spTgt spid="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25" dur="80"/>
                                        <p:tgtEl>
                                          <p:spTgt spid="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6" dur="80"/>
                                        <p:tgtEl>
                                          <p:spTgt spid="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2.22222E-006 3.7037E-006 L 0.18333 0.13055 E">
                                      <p:cBhvr>
                                        <p:cTn id="928" dur="2000" fill="hold"/>
                                        <p:tgtEl>
                                          <p:spTgt spid="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9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31" dur="8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32" dur="8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3" dur="8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56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61111E-006 7.40741E-007 L -0.03333 0.12778 E">
                                      <p:cBhvr>
                                        <p:cTn id="935" dur="2000" fill="hold"/>
                                        <p:tgtEl>
                                          <p:spTgt spid="164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6" fill="hold">
                      <p:stCondLst>
                        <p:cond delay="indefinite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0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TextBox 50"/>
          <p:cNvSpPr/>
          <p:nvPr/>
        </p:nvSpPr>
        <p:spPr>
          <a:xfrm>
            <a:off x="3719520" y="3581280"/>
            <a:ext cx="746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+ 5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0" name="TextBox 51"/>
          <p:cNvSpPr/>
          <p:nvPr/>
        </p:nvSpPr>
        <p:spPr>
          <a:xfrm>
            <a:off x="3718800" y="457200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1" name="TextBox 28"/>
          <p:cNvSpPr/>
          <p:nvPr/>
        </p:nvSpPr>
        <p:spPr>
          <a:xfrm>
            <a:off x="3719520" y="3581280"/>
            <a:ext cx="746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+ 5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2" name="Date Placeholder 17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24A9A16-7874-4D5B-A082-4E9805DCC4E5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3" name="Footer Placeholder 18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4" name="Text Box 87"/>
          <p:cNvSpPr/>
          <p:nvPr/>
        </p:nvSpPr>
        <p:spPr>
          <a:xfrm>
            <a:off x="1458720" y="2577960"/>
            <a:ext cx="26733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4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+ 6x + 5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5" name="TextBox 10"/>
          <p:cNvSpPr/>
          <p:nvPr/>
        </p:nvSpPr>
        <p:spPr>
          <a:xfrm>
            <a:off x="954360" y="1905120"/>
            <a:ext cx="6087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Strategy for factorising quadratics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676" name="Picture 29" descr="TICK.jpg"/>
          <p:cNvPicPr/>
          <p:nvPr/>
        </p:nvPicPr>
        <p:blipFill>
          <a:blip r:embed="rId1"/>
          <a:stretch/>
        </p:blipFill>
        <p:spPr>
          <a:xfrm>
            <a:off x="4761000" y="5059440"/>
            <a:ext cx="907920" cy="89676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677" name="Straight Arrow Connector 33"/>
          <p:cNvCxnSpPr/>
          <p:nvPr/>
        </p:nvCxnSpPr>
        <p:spPr>
          <a:xfrm>
            <a:off x="1730880" y="3125880"/>
            <a:ext cx="396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cxnSp>
        <p:nvCxnSpPr>
          <p:cNvPr id="1678" name="Straight Arrow Connector 37"/>
          <p:cNvCxnSpPr/>
          <p:nvPr/>
        </p:nvCxnSpPr>
        <p:spPr>
          <a:xfrm>
            <a:off x="3865680" y="3125880"/>
            <a:ext cx="360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sp>
        <p:nvSpPr>
          <p:cNvPr id="1679" name="Straight Connector 34"/>
          <p:cNvSpPr/>
          <p:nvPr/>
        </p:nvSpPr>
        <p:spPr>
          <a:xfrm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0" name="Straight Connector 35"/>
          <p:cNvSpPr/>
          <p:nvPr/>
        </p:nvSpPr>
        <p:spPr>
          <a:xfrm flipV="1"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1" name="Rectangle 38"/>
          <p:cNvSpPr/>
          <p:nvPr/>
        </p:nvSpPr>
        <p:spPr>
          <a:xfrm>
            <a:off x="1042920" y="47772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St. Andrew’s Cross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2" name="TextBox 25"/>
          <p:cNvSpPr/>
          <p:nvPr/>
        </p:nvSpPr>
        <p:spPr>
          <a:xfrm>
            <a:off x="1412640" y="358128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3" name="TextBox 27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4" name="TextBox 30"/>
          <p:cNvSpPr/>
          <p:nvPr/>
        </p:nvSpPr>
        <p:spPr>
          <a:xfrm>
            <a:off x="3718800" y="457200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5" name="Oval 31"/>
          <p:cNvSpPr/>
          <p:nvPr/>
        </p:nvSpPr>
        <p:spPr>
          <a:xfrm>
            <a:off x="1295280" y="2514600"/>
            <a:ext cx="914400" cy="914400"/>
          </a:xfrm>
          <a:prstGeom prst="ellipse">
            <a:avLst/>
          </a:pr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6" name="TextBox 42"/>
          <p:cNvSpPr/>
          <p:nvPr/>
        </p:nvSpPr>
        <p:spPr>
          <a:xfrm>
            <a:off x="1271880" y="5429160"/>
            <a:ext cx="3173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       ) (        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7" name="TextBox 48"/>
          <p:cNvSpPr/>
          <p:nvPr/>
        </p:nvSpPr>
        <p:spPr>
          <a:xfrm>
            <a:off x="1412640" y="35622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8" name="TextBox 49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9" name="TextBox 23"/>
          <p:cNvSpPr/>
          <p:nvPr/>
        </p:nvSpPr>
        <p:spPr>
          <a:xfrm>
            <a:off x="4078080" y="2324160"/>
            <a:ext cx="523116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two numbers that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multiply to give last number (+5)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Diagonals sum to give middle value +6x.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90" name="TextBox 24"/>
          <p:cNvSpPr/>
          <p:nvPr/>
        </p:nvSpPr>
        <p:spPr>
          <a:xfrm>
            <a:off x="6143040" y="4076640"/>
            <a:ext cx="2215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(+5) </a:t>
            </a: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 +1) = +5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91" name="TextBox 26"/>
          <p:cNvSpPr/>
          <p:nvPr/>
        </p:nvSpPr>
        <p:spPr>
          <a:xfrm>
            <a:off x="6143760" y="4667400"/>
            <a:ext cx="2782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(+5x) +( +1x) = +6x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41" dur="indefinite" restart="never" nodeType="tmRoot">
          <p:childTnLst>
            <p:seq>
              <p:cTn id="942" dur="indefinite" nodeType="mainSeq">
                <p:childTnLst>
                  <p:par>
                    <p:cTn id="943" fill="hold">
                      <p:stCondLst>
                        <p:cond delay="indefinite"/>
                      </p:stCondLst>
                      <p:childTnLst>
                        <p:par>
                          <p:cTn id="944" fill="hold">
                            <p:stCondLst>
                              <p:cond delay="0"/>
                            </p:stCondLst>
                            <p:childTnLst>
                              <p:par>
                                <p:cTn id="945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47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8" fill="hold">
                      <p:stCondLst>
                        <p:cond delay="indefinite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52" dur="5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3" fill="hold">
                      <p:stCondLst>
                        <p:cond delay="indefinite"/>
                      </p:stCondLst>
                      <p:childTnLst>
                        <p:par>
                          <p:cTn id="954" fill="hold">
                            <p:stCondLst>
                              <p:cond delay="0"/>
                            </p:stCondLst>
                            <p:childTnLst>
                              <p:par>
                                <p:cTn id="9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57" dur="5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8" fill="hold">
                      <p:stCondLst>
                        <p:cond delay="indefinite"/>
                      </p:stCondLst>
                      <p:childTnLst>
                        <p:par>
                          <p:cTn id="959" fill="hold">
                            <p:stCondLst>
                              <p:cond delay="0"/>
                            </p:stCondLst>
                            <p:childTnLst>
                              <p:par>
                                <p:cTn id="960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962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7" dur="500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8" dur="500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73" dur="5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78" dur="8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79" dur="8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0" dur="8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85" dur="8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86" dur="8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7" dur="8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8" fill="hold">
                      <p:stCondLst>
                        <p:cond delay="indefinite"/>
                      </p:stCondLst>
                      <p:childTnLst>
                        <p:par>
                          <p:cTn id="989" fill="hold">
                            <p:stCondLst>
                              <p:cond delay="0"/>
                            </p:stCondLst>
                            <p:childTnLst>
                              <p:par>
                                <p:cTn id="99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92" dur="8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93" dur="8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4" dur="8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5" fill="hold">
                      <p:stCondLst>
                        <p:cond delay="indefinite"/>
                      </p:stCondLst>
                      <p:childTnLst>
                        <p:par>
                          <p:cTn id="996" fill="hold">
                            <p:stCondLst>
                              <p:cond delay="0"/>
                            </p:stCondLst>
                            <p:childTnLst>
                              <p:par>
                                <p:cTn id="9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99" dur="80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00" dur="80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1" dur="80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2" fill="hold">
                      <p:stCondLst>
                        <p:cond delay="indefinite"/>
                      </p:stCondLst>
                      <p:childTnLst>
                        <p:par>
                          <p:cTn id="1003" fill="hold">
                            <p:stCondLst>
                              <p:cond delay="0"/>
                            </p:stCondLst>
                            <p:childTnLst>
                              <p:par>
                                <p:cTn id="10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06" dur="80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07" dur="80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8" dur="80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9" fill="hold">
                      <p:stCondLst>
                        <p:cond delay="indefinite"/>
                      </p:stCondLst>
                      <p:childTnLst>
                        <p:par>
                          <p:cTn id="1010" fill="hold">
                            <p:stCondLst>
                              <p:cond delay="0"/>
                            </p:stCondLst>
                            <p:childTnLst>
                              <p:par>
                                <p:cTn id="10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13" dur="80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14" dur="80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5" dur="80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6" fill="hold">
                      <p:stCondLst>
                        <p:cond delay="indefinite"/>
                      </p:stCondLst>
                      <p:childTnLst>
                        <p:par>
                          <p:cTn id="1017" fill="hold">
                            <p:stCondLst>
                              <p:cond delay="0"/>
                            </p:stCondLst>
                            <p:childTnLst>
                              <p:par>
                                <p:cTn id="10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20" dur="8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21" dur="8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2" dur="8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3" fill="hold">
                      <p:stCondLst>
                        <p:cond delay="indefinite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27" dur="8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28" dur="8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9" dur="8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49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5.55556E-007 2.96296E-006 L 0.0125 0.28055 E">
                                      <p:cBhvr>
                                        <p:cTn id="1031" dur="2000" fill="hold"/>
                                        <p:tgtEl>
                                          <p:spTgt spid="168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2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34" dur="80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35" dur="80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6" dur="80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5.55556E-007 -4.81481E-006 L -0.19583 0.27223 E">
                                      <p:cBhvr>
                                        <p:cTn id="1038" dur="2000" fill="hold"/>
                                        <p:tgtEl>
                                          <p:spTgt spid="166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43" dur="80"/>
                                        <p:tgtEl>
                                          <p:spTgt spid="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44" dur="80"/>
                                        <p:tgtEl>
                                          <p:spTgt spid="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5" dur="80"/>
                                        <p:tgtEl>
                                          <p:spTgt spid="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2.22222E-006 3.7037E-006 L 0.18333 0.13055 E">
                                      <p:cBhvr>
                                        <p:cTn id="1047" dur="2000" fill="hold"/>
                                        <p:tgtEl>
                                          <p:spTgt spid="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8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50" dur="80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51" dur="80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2" dur="80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56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61111E-006 7.40741E-007 L -0.02708 0.12778 E">
                                      <p:cBhvr>
                                        <p:cTn id="1054" dur="2000" fill="hold"/>
                                        <p:tgtEl>
                                          <p:spTgt spid="167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5" fill="hold">
                      <p:stCondLst>
                        <p:cond delay="indefinite"/>
                      </p:stCondLst>
                      <p:childTnLst>
                        <p:par>
                          <p:cTn id="1056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59" dur="5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TextBox 30"/>
          <p:cNvSpPr/>
          <p:nvPr/>
        </p:nvSpPr>
        <p:spPr>
          <a:xfrm>
            <a:off x="3719880" y="457200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93" name="TextBox 28"/>
          <p:cNvSpPr/>
          <p:nvPr/>
        </p:nvSpPr>
        <p:spPr>
          <a:xfrm>
            <a:off x="3719880" y="358128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94" name="TextBox 50"/>
          <p:cNvSpPr/>
          <p:nvPr/>
        </p:nvSpPr>
        <p:spPr>
          <a:xfrm>
            <a:off x="3719880" y="358128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95" name="TextBox 51"/>
          <p:cNvSpPr/>
          <p:nvPr/>
        </p:nvSpPr>
        <p:spPr>
          <a:xfrm>
            <a:off x="3719880" y="457200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96" name="Date Placeholder 17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89A4D41-8363-47A1-9B84-C9B9A0DBF814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97" name="Footer Placeholder 18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98" name="Text Box 87"/>
          <p:cNvSpPr/>
          <p:nvPr/>
        </p:nvSpPr>
        <p:spPr>
          <a:xfrm>
            <a:off x="1515600" y="2502000"/>
            <a:ext cx="26409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4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- 4x + 4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99" name="TextBox 10"/>
          <p:cNvSpPr/>
          <p:nvPr/>
        </p:nvSpPr>
        <p:spPr>
          <a:xfrm>
            <a:off x="954360" y="1905120"/>
            <a:ext cx="6087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Strategy for factorising quadratics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700" name="Picture 29" descr="TICK.jpg"/>
          <p:cNvPicPr/>
          <p:nvPr/>
        </p:nvPicPr>
        <p:blipFill>
          <a:blip r:embed="rId1"/>
          <a:stretch/>
        </p:blipFill>
        <p:spPr>
          <a:xfrm>
            <a:off x="4761000" y="5059440"/>
            <a:ext cx="907920" cy="89676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701" name="Straight Arrow Connector 33"/>
          <p:cNvCxnSpPr/>
          <p:nvPr/>
        </p:nvCxnSpPr>
        <p:spPr>
          <a:xfrm>
            <a:off x="1730880" y="3125880"/>
            <a:ext cx="396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cxnSp>
        <p:nvCxnSpPr>
          <p:cNvPr id="1702" name="Straight Arrow Connector 37"/>
          <p:cNvCxnSpPr/>
          <p:nvPr/>
        </p:nvCxnSpPr>
        <p:spPr>
          <a:xfrm>
            <a:off x="3865680" y="3125880"/>
            <a:ext cx="360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sp>
        <p:nvSpPr>
          <p:cNvPr id="1703" name="Straight Connector 34"/>
          <p:cNvSpPr/>
          <p:nvPr/>
        </p:nvSpPr>
        <p:spPr>
          <a:xfrm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04" name="Straight Connector 35"/>
          <p:cNvSpPr/>
          <p:nvPr/>
        </p:nvSpPr>
        <p:spPr>
          <a:xfrm flipV="1"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05" name="Rectangle 38"/>
          <p:cNvSpPr/>
          <p:nvPr/>
        </p:nvSpPr>
        <p:spPr>
          <a:xfrm>
            <a:off x="1042920" y="4636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St. Andrew’s Cross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06" name="TextBox 25"/>
          <p:cNvSpPr/>
          <p:nvPr/>
        </p:nvSpPr>
        <p:spPr>
          <a:xfrm>
            <a:off x="1412640" y="358128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07" name="TextBox 27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08" name="Oval 31"/>
          <p:cNvSpPr/>
          <p:nvPr/>
        </p:nvSpPr>
        <p:spPr>
          <a:xfrm>
            <a:off x="1333440" y="2419200"/>
            <a:ext cx="914400" cy="914400"/>
          </a:xfrm>
          <a:prstGeom prst="ellipse">
            <a:avLst/>
          </a:pr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09" name="TextBox 42"/>
          <p:cNvSpPr/>
          <p:nvPr/>
        </p:nvSpPr>
        <p:spPr>
          <a:xfrm>
            <a:off x="1271880" y="5429160"/>
            <a:ext cx="3173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       ) (        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10" name="TextBox 48"/>
          <p:cNvSpPr/>
          <p:nvPr/>
        </p:nvSpPr>
        <p:spPr>
          <a:xfrm>
            <a:off x="1412640" y="35622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11" name="TextBox 49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12" name="Cloud 23"/>
          <p:cNvSpPr/>
          <p:nvPr/>
        </p:nvSpPr>
        <p:spPr>
          <a:xfrm>
            <a:off x="5695920" y="228600"/>
            <a:ext cx="3448080" cy="2228760"/>
          </a:xfrm>
          <a:custGeom>
            <a:avLst/>
            <a:gdLst>
              <a:gd name="textAreaLeft" fmla="*/ 475200 w 3448080"/>
              <a:gd name="textAreaRight" fmla="*/ 2727720 w 3448080"/>
              <a:gd name="textAreaTop" fmla="*/ 336600 h 2228760"/>
              <a:gd name="textAreaBottom" fmla="*/ 1788840 h 2228760"/>
              <a:gd name="GluePoint1X" fmla="*/ 3445177 w 43200"/>
              <a:gd name="GluePoint1Y" fmla="*/ 1114425 h 43200"/>
              <a:gd name="GluePoint2X" fmla="*/ 1724025 w 43200"/>
              <a:gd name="GluePoint2Y" fmla="*/ 2226477 h 43200"/>
              <a:gd name="GluePoint3X" fmla="*/ 10695 w 43200"/>
              <a:gd name="GluePoint3Y" fmla="*/ 1114425 h 43200"/>
              <a:gd name="GluePoint4X" fmla="*/ 1724025 w 43200"/>
              <a:gd name="GluePoint4Y" fmla="*/ 12743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Both numbers must be -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13" name="TextBox 24"/>
          <p:cNvSpPr/>
          <p:nvPr/>
        </p:nvSpPr>
        <p:spPr>
          <a:xfrm>
            <a:off x="3990960" y="2324160"/>
            <a:ext cx="521316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two numbers that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multiply to give last number (+4)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Diagonals sum to give middle value -4x.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14" name="TextBox 26"/>
          <p:cNvSpPr/>
          <p:nvPr/>
        </p:nvSpPr>
        <p:spPr>
          <a:xfrm>
            <a:off x="6143760" y="4076640"/>
            <a:ext cx="2225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(-2) </a:t>
            </a: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 -2) = +4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15" name="TextBox 32"/>
          <p:cNvSpPr/>
          <p:nvPr/>
        </p:nvSpPr>
        <p:spPr>
          <a:xfrm>
            <a:off x="6144840" y="4667400"/>
            <a:ext cx="2772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(-2x) +( -2x) = -4x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60" dur="indefinite" restart="never" nodeType="tmRoot">
          <p:childTnLst>
            <p:seq>
              <p:cTn id="1061" dur="indefinite" nodeType="mainSeq">
                <p:childTnLst>
                  <p:par>
                    <p:cTn id="1062" fill="hold">
                      <p:stCondLst>
                        <p:cond delay="indefinite"/>
                      </p:stCondLst>
                      <p:childTnLst>
                        <p:par>
                          <p:cTn id="1063" fill="hold">
                            <p:stCondLst>
                              <p:cond delay="0"/>
                            </p:stCondLst>
                            <p:childTnLst>
                              <p:par>
                                <p:cTn id="1064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66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7" fill="hold">
                      <p:stCondLst>
                        <p:cond delay="indefinite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71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2" fill="hold">
                      <p:stCondLst>
                        <p:cond delay="indefinite"/>
                      </p:stCondLst>
                      <p:childTnLst>
                        <p:par>
                          <p:cTn id="1073" fill="hold">
                            <p:stCondLst>
                              <p:cond delay="0"/>
                            </p:stCondLst>
                            <p:childTnLst>
                              <p:par>
                                <p:cTn id="10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76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7" fill="hold">
                      <p:stCondLst>
                        <p:cond delay="indefinite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081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6" dur="5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7" dur="5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8" fill="hold">
                      <p:stCondLst>
                        <p:cond delay="indefinite"/>
                      </p:stCondLst>
                      <p:childTnLst>
                        <p:par>
                          <p:cTn id="1089" fill="hold">
                            <p:stCondLst>
                              <p:cond delay="0"/>
                            </p:stCondLst>
                            <p:childTnLst>
                              <p:par>
                                <p:cTn id="1090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92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3" fill="hold">
                      <p:stCondLst>
                        <p:cond delay="indefinite"/>
                      </p:stCondLst>
                      <p:childTnLst>
                        <p:par>
                          <p:cTn id="1094" fill="hold">
                            <p:stCondLst>
                              <p:cond delay="0"/>
                            </p:stCondLst>
                            <p:childTnLst>
                              <p:par>
                                <p:cTn id="109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97" dur="8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98" dur="8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9" dur="80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0" fill="hold">
                      <p:stCondLst>
                        <p:cond delay="indefinite"/>
                      </p:stCondLst>
                      <p:childTnLst>
                        <p:par>
                          <p:cTn id="1101" fill="hold">
                            <p:stCondLst>
                              <p:cond delay="0"/>
                            </p:stCondLst>
                            <p:childTnLst>
                              <p:par>
                                <p:cTn id="11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04" dur="8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05" dur="8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6" dur="80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7" fill="hold">
                      <p:stCondLst>
                        <p:cond delay="indefinite"/>
                      </p:stCondLst>
                      <p:childTnLst>
                        <p:par>
                          <p:cTn id="1108" fill="hold">
                            <p:stCondLst>
                              <p:cond delay="0"/>
                            </p:stCondLst>
                            <p:childTnLst>
                              <p:par>
                                <p:cTn id="11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11" dur="80"/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12" dur="80"/>
                                        <p:tgtEl>
                                          <p:spTgt spid="1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3" dur="80"/>
                                        <p:tgtEl>
                                          <p:spTgt spid="1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4" fill="hold">
                      <p:stCondLst>
                        <p:cond delay="indefinite"/>
                      </p:stCondLst>
                      <p:childTnLst>
                        <p:par>
                          <p:cTn id="1115" fill="hold">
                            <p:stCondLst>
                              <p:cond delay="0"/>
                            </p:stCondLst>
                            <p:childTnLst>
                              <p:par>
                                <p:cTn id="1116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8" dur="500" fill="hold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9" dur="500" fill="hold"/>
                                        <p:tgtEl>
                                          <p:spTgt spid="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0" fill="hold">
                      <p:stCondLst>
                        <p:cond delay="indefinite"/>
                      </p:stCondLst>
                      <p:childTnLst>
                        <p:par>
                          <p:cTn id="1121" fill="hold">
                            <p:stCondLst>
                              <p:cond delay="0"/>
                            </p:stCondLst>
                            <p:childTnLst>
                              <p:par>
                                <p:cTn id="11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24" dur="80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25" dur="80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6" dur="80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31" dur="80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32" dur="80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3" dur="80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4" fill="hold">
                      <p:stCondLst>
                        <p:cond delay="indefinite"/>
                      </p:stCondLst>
                      <p:childTnLst>
                        <p:par>
                          <p:cTn id="1135" fill="hold">
                            <p:stCondLst>
                              <p:cond delay="0"/>
                            </p:stCondLst>
                            <p:childTnLst>
                              <p:par>
                                <p:cTn id="11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38" dur="80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39" dur="80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0" dur="80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1" fill="hold">
                      <p:stCondLst>
                        <p:cond delay="indefinite"/>
                      </p:stCondLst>
                      <p:childTnLst>
                        <p:par>
                          <p:cTn id="1142" fill="hold">
                            <p:stCondLst>
                              <p:cond delay="0"/>
                            </p:stCondLst>
                            <p:childTnLst>
                              <p:par>
                                <p:cTn id="11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45" dur="8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46" dur="8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7" dur="8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8" fill="hold">
                      <p:stCondLst>
                        <p:cond delay="indefinite"/>
                      </p:stCondLst>
                      <p:childTnLst>
                        <p:par>
                          <p:cTn id="1149" fill="hold">
                            <p:stCondLst>
                              <p:cond delay="0"/>
                            </p:stCondLst>
                            <p:childTnLst>
                              <p:par>
                                <p:cTn id="11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2" dur="80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53" dur="80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4" dur="80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49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5.55556E-007 2.96296E-006 L 0.0125 0.28055 E">
                                      <p:cBhvr>
                                        <p:cTn id="1156" dur="2000" fill="hold"/>
                                        <p:tgtEl>
                                          <p:spTgt spid="171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7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9" dur="80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60" dur="80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1" dur="80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2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5.55556E-007 -4.81481E-006 L -0.19583 0.27223 E">
                                      <p:cBhvr>
                                        <p:cTn id="1163" dur="2000" fill="hold"/>
                                        <p:tgtEl>
                                          <p:spTgt spid="169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4" fill="hold">
                      <p:stCondLst>
                        <p:cond delay="indefinite"/>
                      </p:stCondLst>
                      <p:childTnLst>
                        <p:par>
                          <p:cTn id="1165" fill="hold">
                            <p:stCondLst>
                              <p:cond delay="0"/>
                            </p:stCondLst>
                            <p:childTnLst>
                              <p:par>
                                <p:cTn id="116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68" dur="80"/>
                                        <p:tgtEl>
                                          <p:spTgt spid="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69" dur="80"/>
                                        <p:tgtEl>
                                          <p:spTgt spid="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0" dur="80"/>
                                        <p:tgtEl>
                                          <p:spTgt spid="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2.22222E-006 3.7037E-006 L 0.18333 0.13055 E">
                                      <p:cBhvr>
                                        <p:cTn id="1172" dur="2000" fill="hold"/>
                                        <p:tgtEl>
                                          <p:spTgt spid="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3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75" dur="8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76" dur="8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7" dur="8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56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61111E-006 7.40741E-007 L -0.02708 0.12778 E">
                                      <p:cBhvr>
                                        <p:cTn id="1179" dur="2000" fill="hold"/>
                                        <p:tgtEl>
                                          <p:spTgt spid="169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0" fill="hold">
                      <p:stCondLst>
                        <p:cond delay="indefinite"/>
                      </p:stCondLst>
                      <p:childTnLst>
                        <p:par>
                          <p:cTn id="1181" fill="hold">
                            <p:stCondLst>
                              <p:cond delay="0"/>
                            </p:stCondLst>
                            <p:childTnLst>
                              <p:par>
                                <p:cTn id="118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84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TextBox 50"/>
          <p:cNvSpPr/>
          <p:nvPr/>
        </p:nvSpPr>
        <p:spPr>
          <a:xfrm>
            <a:off x="3719880" y="358128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- 3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17" name="TextBox 28"/>
          <p:cNvSpPr/>
          <p:nvPr/>
        </p:nvSpPr>
        <p:spPr>
          <a:xfrm>
            <a:off x="3719880" y="358128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- 3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18" name="TextBox 51"/>
          <p:cNvSpPr/>
          <p:nvPr/>
        </p:nvSpPr>
        <p:spPr>
          <a:xfrm>
            <a:off x="3718800" y="457200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19" name="Date Placeholder 17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A932939-15F3-405F-A301-EB2E4ED42F10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20" name="Footer Placeholder 18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21" name="Text Box 87"/>
          <p:cNvSpPr/>
          <p:nvPr/>
        </p:nvSpPr>
        <p:spPr>
          <a:xfrm>
            <a:off x="1514520" y="2502000"/>
            <a:ext cx="26082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4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- 2x - 3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22" name="TextBox 10"/>
          <p:cNvSpPr/>
          <p:nvPr/>
        </p:nvSpPr>
        <p:spPr>
          <a:xfrm>
            <a:off x="954360" y="1828800"/>
            <a:ext cx="6087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Strategy for factorising quadratics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723" name="Picture 29" descr="TICK.jpg"/>
          <p:cNvPicPr/>
          <p:nvPr/>
        </p:nvPicPr>
        <p:blipFill>
          <a:blip r:embed="rId1"/>
          <a:stretch/>
        </p:blipFill>
        <p:spPr>
          <a:xfrm>
            <a:off x="4761000" y="5059440"/>
            <a:ext cx="907920" cy="89676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724" name="Straight Arrow Connector 33"/>
          <p:cNvCxnSpPr/>
          <p:nvPr/>
        </p:nvCxnSpPr>
        <p:spPr>
          <a:xfrm>
            <a:off x="1730880" y="3125880"/>
            <a:ext cx="396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cxnSp>
        <p:nvCxnSpPr>
          <p:cNvPr id="1725" name="Straight Arrow Connector 37"/>
          <p:cNvCxnSpPr/>
          <p:nvPr/>
        </p:nvCxnSpPr>
        <p:spPr>
          <a:xfrm>
            <a:off x="3865680" y="3125880"/>
            <a:ext cx="360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sp>
        <p:nvSpPr>
          <p:cNvPr id="1726" name="Straight Connector 34"/>
          <p:cNvSpPr/>
          <p:nvPr/>
        </p:nvSpPr>
        <p:spPr>
          <a:xfrm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27" name="Straight Connector 35"/>
          <p:cNvSpPr/>
          <p:nvPr/>
        </p:nvSpPr>
        <p:spPr>
          <a:xfrm flipV="1"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28" name="Rectangle 38"/>
          <p:cNvSpPr/>
          <p:nvPr/>
        </p:nvSpPr>
        <p:spPr>
          <a:xfrm>
            <a:off x="1042920" y="44784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St. Andrew’s Cross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29" name="TextBox 25"/>
          <p:cNvSpPr/>
          <p:nvPr/>
        </p:nvSpPr>
        <p:spPr>
          <a:xfrm>
            <a:off x="1412640" y="358128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0" name="TextBox 27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1" name="TextBox 30"/>
          <p:cNvSpPr/>
          <p:nvPr/>
        </p:nvSpPr>
        <p:spPr>
          <a:xfrm>
            <a:off x="3718800" y="457200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2" name="Oval 31"/>
          <p:cNvSpPr/>
          <p:nvPr/>
        </p:nvSpPr>
        <p:spPr>
          <a:xfrm>
            <a:off x="1333440" y="2419200"/>
            <a:ext cx="914400" cy="914400"/>
          </a:xfrm>
          <a:prstGeom prst="ellipse">
            <a:avLst/>
          </a:pr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3" name="TextBox 42"/>
          <p:cNvSpPr/>
          <p:nvPr/>
        </p:nvSpPr>
        <p:spPr>
          <a:xfrm>
            <a:off x="1271880" y="5429160"/>
            <a:ext cx="3173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       ) (        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4" name="TextBox 48"/>
          <p:cNvSpPr/>
          <p:nvPr/>
        </p:nvSpPr>
        <p:spPr>
          <a:xfrm>
            <a:off x="1412640" y="35622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5" name="TextBox 49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6" name="Cloud 23"/>
          <p:cNvSpPr/>
          <p:nvPr/>
        </p:nvSpPr>
        <p:spPr>
          <a:xfrm>
            <a:off x="5695920" y="228600"/>
            <a:ext cx="3448080" cy="2228760"/>
          </a:xfrm>
          <a:custGeom>
            <a:avLst/>
            <a:gdLst>
              <a:gd name="textAreaLeft" fmla="*/ 475200 w 3448080"/>
              <a:gd name="textAreaRight" fmla="*/ 2727720 w 3448080"/>
              <a:gd name="textAreaTop" fmla="*/ 336600 h 2228760"/>
              <a:gd name="textAreaBottom" fmla="*/ 1788840 h 2228760"/>
              <a:gd name="GluePoint1X" fmla="*/ 3445177 w 43200"/>
              <a:gd name="GluePoint1Y" fmla="*/ 1114425 h 43200"/>
              <a:gd name="GluePoint2X" fmla="*/ 1724025 w 43200"/>
              <a:gd name="GluePoint2Y" fmla="*/ 2226477 h 43200"/>
              <a:gd name="GluePoint3X" fmla="*/ 10695 w 43200"/>
              <a:gd name="GluePoint3Y" fmla="*/ 1114425 h 43200"/>
              <a:gd name="GluePoint4X" fmla="*/ 1724025 w 43200"/>
              <a:gd name="GluePoint4Y" fmla="*/ 12743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One number must be +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and one -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7" name="TextBox 24"/>
          <p:cNvSpPr/>
          <p:nvPr/>
        </p:nvSpPr>
        <p:spPr>
          <a:xfrm>
            <a:off x="3990960" y="2266920"/>
            <a:ext cx="514368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two numbers that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multiply to give last number (-3)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Diagonals sum to give middle value -2x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8" name="TextBox 26"/>
          <p:cNvSpPr/>
          <p:nvPr/>
        </p:nvSpPr>
        <p:spPr>
          <a:xfrm>
            <a:off x="6143400" y="4076640"/>
            <a:ext cx="217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(-3) </a:t>
            </a: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 +1) = -3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9" name="TextBox 32"/>
          <p:cNvSpPr/>
          <p:nvPr/>
        </p:nvSpPr>
        <p:spPr>
          <a:xfrm>
            <a:off x="6143400" y="4667400"/>
            <a:ext cx="2459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(-3x) +( x) = -2x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85" dur="indefinite" restart="never" nodeType="tmRoot">
          <p:childTnLst>
            <p:seq>
              <p:cTn id="1186" dur="indefinite" nodeType="mainSeq">
                <p:childTnLst>
                  <p:par>
                    <p:cTn id="1187" fill="hold">
                      <p:stCondLst>
                        <p:cond delay="indefinite"/>
                      </p:stCondLst>
                      <p:childTnLst>
                        <p:par>
                          <p:cTn id="1188" fill="hold">
                            <p:stCondLst>
                              <p:cond delay="0"/>
                            </p:stCondLst>
                            <p:childTnLst>
                              <p:par>
                                <p:cTn id="118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91"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2" fill="hold">
                      <p:stCondLst>
                        <p:cond delay="indefinite"/>
                      </p:stCondLst>
                      <p:childTnLst>
                        <p:par>
                          <p:cTn id="1193" fill="hold">
                            <p:stCondLst>
                              <p:cond delay="0"/>
                            </p:stCondLst>
                            <p:childTnLst>
                              <p:par>
                                <p:cTn id="119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96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01"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2" fill="hold">
                      <p:stCondLst>
                        <p:cond delay="indefinite"/>
                      </p:stCondLst>
                      <p:childTnLst>
                        <p:par>
                          <p:cTn id="1203" fill="hold">
                            <p:stCondLst>
                              <p:cond delay="0"/>
                            </p:stCondLst>
                            <p:childTnLst>
                              <p:par>
                                <p:cTn id="1204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206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1" dur="500" fill="hold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2" dur="500" fill="hold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17" dur="5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22" dur="80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23" dur="80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4" dur="80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29" dur="80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30" dur="80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1" dur="80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2" fill="hold">
                      <p:stCondLst>
                        <p:cond delay="indefinite"/>
                      </p:stCondLst>
                      <p:childTnLst>
                        <p:par>
                          <p:cTn id="1233" fill="hold">
                            <p:stCondLst>
                              <p:cond delay="0"/>
                            </p:stCondLst>
                            <p:childTnLst>
                              <p:par>
                                <p:cTn id="12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36" dur="80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37" dur="80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8" dur="80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9" fill="hold">
                      <p:stCondLst>
                        <p:cond delay="indefinite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3" dur="500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4" dur="500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5" fill="hold">
                      <p:stCondLst>
                        <p:cond delay="indefinite"/>
                      </p:stCondLst>
                      <p:childTnLst>
                        <p:par>
                          <p:cTn id="1246" fill="hold">
                            <p:stCondLst>
                              <p:cond delay="0"/>
                            </p:stCondLst>
                            <p:childTnLst>
                              <p:par>
                                <p:cTn id="124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49" dur="8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50" dur="8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1" dur="8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56" dur="80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57" dur="80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8" dur="80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9" fill="hold">
                      <p:stCondLst>
                        <p:cond delay="indefinite"/>
                      </p:stCondLst>
                      <p:childTnLst>
                        <p:par>
                          <p:cTn id="1260" fill="hold">
                            <p:stCondLst>
                              <p:cond delay="0"/>
                            </p:stCondLst>
                            <p:childTnLst>
                              <p:par>
                                <p:cTn id="126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63" dur="80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64" dur="80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5" dur="80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6" fill="hold">
                      <p:stCondLst>
                        <p:cond delay="indefinite"/>
                      </p:stCondLst>
                      <p:childTnLst>
                        <p:par>
                          <p:cTn id="1267" fill="hold">
                            <p:stCondLst>
                              <p:cond delay="0"/>
                            </p:stCondLst>
                            <p:childTnLst>
                              <p:par>
                                <p:cTn id="12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70" dur="80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71" dur="80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2" dur="80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3" fill="hold">
                      <p:stCondLst>
                        <p:cond delay="indefinite"/>
                      </p:stCondLst>
                      <p:childTnLst>
                        <p:par>
                          <p:cTn id="1274" fill="hold">
                            <p:stCondLst>
                              <p:cond delay="0"/>
                            </p:stCondLst>
                            <p:childTnLst>
                              <p:par>
                                <p:cTn id="127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77" dur="80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78" dur="80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9" dur="80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49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5.55556E-007 2.96296E-006 L 0.0125 0.28055 E">
                                      <p:cBhvr>
                                        <p:cTn id="1281" dur="2000" fill="hold"/>
                                        <p:tgtEl>
                                          <p:spTgt spid="173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2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84" dur="80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85" dur="80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6" dur="80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5.55556E-007 -4.81481E-006 L -0.19583 0.27223 E">
                                      <p:cBhvr>
                                        <p:cTn id="1288" dur="2000" fill="hold"/>
                                        <p:tgtEl>
                                          <p:spTgt spid="171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93" dur="80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94" dur="80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5" dur="80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2.22222E-006 3.7037E-006 L 0.18333 0.13055 E">
                                      <p:cBhvr>
                                        <p:cTn id="1297" dur="2000" fill="hold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8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00" dur="80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01" dur="80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2" dur="80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3" presetID="56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61111E-006 7.40741E-007 L -0.02708 0.12778 E">
                                      <p:cBhvr>
                                        <p:cTn id="1304" dur="2000" fill="hold"/>
                                        <p:tgtEl>
                                          <p:spTgt spid="171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5" fill="hold">
                      <p:stCondLst>
                        <p:cond delay="indefinite"/>
                      </p:stCondLst>
                      <p:childTnLst>
                        <p:par>
                          <p:cTn id="1306" fill="hold">
                            <p:stCondLst>
                              <p:cond delay="0"/>
                            </p:stCondLst>
                            <p:childTnLst>
                              <p:par>
                                <p:cTn id="130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09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TextBox 28"/>
          <p:cNvSpPr/>
          <p:nvPr/>
        </p:nvSpPr>
        <p:spPr>
          <a:xfrm>
            <a:off x="3719880" y="358128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- 4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41" name="TextBox 48"/>
          <p:cNvSpPr/>
          <p:nvPr/>
        </p:nvSpPr>
        <p:spPr>
          <a:xfrm>
            <a:off x="1146600" y="3562200"/>
            <a:ext cx="6692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42" name="TextBox 50"/>
          <p:cNvSpPr/>
          <p:nvPr/>
        </p:nvSpPr>
        <p:spPr>
          <a:xfrm>
            <a:off x="3719880" y="358128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- 4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43" name="TextBox 51"/>
          <p:cNvSpPr/>
          <p:nvPr/>
        </p:nvSpPr>
        <p:spPr>
          <a:xfrm>
            <a:off x="3718800" y="457200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44" name="Date Placeholder 17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C38B960-08DB-4A2B-A7BC-0954C77F8761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45" name="Footer Placeholder 18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46" name="Text Box 87"/>
          <p:cNvSpPr/>
          <p:nvPr/>
        </p:nvSpPr>
        <p:spPr>
          <a:xfrm>
            <a:off x="1514160" y="2502000"/>
            <a:ext cx="26085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3x</a:t>
            </a:r>
            <a:r>
              <a:rPr lang="en-GB" sz="4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x - 4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47" name="TextBox 10"/>
          <p:cNvSpPr/>
          <p:nvPr/>
        </p:nvSpPr>
        <p:spPr>
          <a:xfrm>
            <a:off x="954360" y="1828800"/>
            <a:ext cx="6087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Strategy for factorising quadratics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748" name="Picture 29" descr="TICK.jpg"/>
          <p:cNvPicPr/>
          <p:nvPr/>
        </p:nvPicPr>
        <p:blipFill>
          <a:blip r:embed="rId1"/>
          <a:stretch/>
        </p:blipFill>
        <p:spPr>
          <a:xfrm>
            <a:off x="4761000" y="5059440"/>
            <a:ext cx="907920" cy="89676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749" name="Straight Arrow Connector 33"/>
          <p:cNvCxnSpPr/>
          <p:nvPr/>
        </p:nvCxnSpPr>
        <p:spPr>
          <a:xfrm>
            <a:off x="1730880" y="3125880"/>
            <a:ext cx="396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cxnSp>
        <p:nvCxnSpPr>
          <p:cNvPr id="1750" name="Straight Arrow Connector 37"/>
          <p:cNvCxnSpPr/>
          <p:nvPr/>
        </p:nvCxnSpPr>
        <p:spPr>
          <a:xfrm>
            <a:off x="3865680" y="3125880"/>
            <a:ext cx="360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sp>
        <p:nvSpPr>
          <p:cNvPr id="1751" name="Straight Connector 34"/>
          <p:cNvSpPr/>
          <p:nvPr/>
        </p:nvSpPr>
        <p:spPr>
          <a:xfrm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52" name="Straight Connector 35"/>
          <p:cNvSpPr/>
          <p:nvPr/>
        </p:nvSpPr>
        <p:spPr>
          <a:xfrm flipV="1"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53" name="Rectangle 38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St. Andrew’s Cross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54" name="TextBox 25"/>
          <p:cNvSpPr/>
          <p:nvPr/>
        </p:nvSpPr>
        <p:spPr>
          <a:xfrm>
            <a:off x="1146600" y="3562200"/>
            <a:ext cx="6692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55" name="TextBox 27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56" name="TextBox 30"/>
          <p:cNvSpPr/>
          <p:nvPr/>
        </p:nvSpPr>
        <p:spPr>
          <a:xfrm>
            <a:off x="3718800" y="457200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57" name="Oval 31"/>
          <p:cNvSpPr/>
          <p:nvPr/>
        </p:nvSpPr>
        <p:spPr>
          <a:xfrm>
            <a:off x="1333440" y="2419200"/>
            <a:ext cx="914400" cy="914400"/>
          </a:xfrm>
          <a:prstGeom prst="ellipse">
            <a:avLst/>
          </a:pr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58" name="TextBox 42"/>
          <p:cNvSpPr/>
          <p:nvPr/>
        </p:nvSpPr>
        <p:spPr>
          <a:xfrm>
            <a:off x="1271880" y="5429160"/>
            <a:ext cx="3173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       ) (        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59" name="TextBox 49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60" name="Cloud 23"/>
          <p:cNvSpPr/>
          <p:nvPr/>
        </p:nvSpPr>
        <p:spPr>
          <a:xfrm>
            <a:off x="5695920" y="228600"/>
            <a:ext cx="3448080" cy="2228760"/>
          </a:xfrm>
          <a:custGeom>
            <a:avLst/>
            <a:gdLst>
              <a:gd name="textAreaLeft" fmla="*/ 475200 w 3448080"/>
              <a:gd name="textAreaRight" fmla="*/ 2727720 w 3448080"/>
              <a:gd name="textAreaTop" fmla="*/ 336600 h 2228760"/>
              <a:gd name="textAreaBottom" fmla="*/ 1788840 h 2228760"/>
              <a:gd name="GluePoint1X" fmla="*/ 3445177 w 43200"/>
              <a:gd name="GluePoint1Y" fmla="*/ 1114425 h 43200"/>
              <a:gd name="GluePoint2X" fmla="*/ 1724025 w 43200"/>
              <a:gd name="GluePoint2Y" fmla="*/ 2226477 h 43200"/>
              <a:gd name="GluePoint3X" fmla="*/ 10695 w 43200"/>
              <a:gd name="GluePoint3Y" fmla="*/ 1114425 h 43200"/>
              <a:gd name="GluePoint4X" fmla="*/ 1724025 w 43200"/>
              <a:gd name="GluePoint4Y" fmla="*/ 12743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One number must be +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and one -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61" name="TextBox 24"/>
          <p:cNvSpPr/>
          <p:nvPr/>
        </p:nvSpPr>
        <p:spPr>
          <a:xfrm>
            <a:off x="4075920" y="2266920"/>
            <a:ext cx="497376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two numbers that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multiply to give last number (-4)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Diagonals sum to give middle value -x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62" name="TextBox 26"/>
          <p:cNvSpPr/>
          <p:nvPr/>
        </p:nvSpPr>
        <p:spPr>
          <a:xfrm>
            <a:off x="6143400" y="4076640"/>
            <a:ext cx="217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(-4) </a:t>
            </a: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 +1) = -4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63" name="TextBox 32"/>
          <p:cNvSpPr/>
          <p:nvPr/>
        </p:nvSpPr>
        <p:spPr>
          <a:xfrm>
            <a:off x="6143400" y="4667400"/>
            <a:ext cx="2459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(3x) +( -4x) = -x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10" dur="indefinite" restart="never" nodeType="tmRoot">
          <p:childTnLst>
            <p:seq>
              <p:cTn id="1311" dur="indefinite" nodeType="mainSeq">
                <p:childTnLst>
                  <p:par>
                    <p:cTn id="1312" fill="hold">
                      <p:stCondLst>
                        <p:cond delay="indefinite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16" dur="5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7" fill="hold">
                      <p:stCondLst>
                        <p:cond delay="indefinite"/>
                      </p:stCondLst>
                      <p:childTnLst>
                        <p:par>
                          <p:cTn id="1318" fill="hold">
                            <p:stCondLst>
                              <p:cond delay="0"/>
                            </p:stCondLst>
                            <p:childTnLst>
                              <p:par>
                                <p:cTn id="131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21" dur="5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2" fill="hold">
                      <p:stCondLst>
                        <p:cond delay="indefinite"/>
                      </p:stCondLst>
                      <p:childTnLst>
                        <p:par>
                          <p:cTn id="1323" fill="hold">
                            <p:stCondLst>
                              <p:cond delay="0"/>
                            </p:stCondLst>
                            <p:childTnLst>
                              <p:par>
                                <p:cTn id="132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26" dur="5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7" fill="hold">
                      <p:stCondLst>
                        <p:cond delay="indefinite"/>
                      </p:stCondLst>
                      <p:childTnLst>
                        <p:par>
                          <p:cTn id="1328" fill="hold">
                            <p:stCondLst>
                              <p:cond delay="0"/>
                            </p:stCondLst>
                            <p:childTnLst>
                              <p:par>
                                <p:cTn id="1329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331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2" fill="hold">
                      <p:stCondLst>
                        <p:cond delay="indefinite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6" dur="5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7" dur="5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8" fill="hold">
                      <p:stCondLst>
                        <p:cond delay="indefinite"/>
                      </p:stCondLst>
                      <p:childTnLst>
                        <p:par>
                          <p:cTn id="1339" fill="hold">
                            <p:stCondLst>
                              <p:cond delay="0"/>
                            </p:stCondLst>
                            <p:childTnLst>
                              <p:par>
                                <p:cTn id="1340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42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3" fill="hold">
                      <p:stCondLst>
                        <p:cond delay="indefinite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47" dur="80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48" dur="80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9" dur="80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0" fill="hold">
                      <p:stCondLst>
                        <p:cond delay="indefinite"/>
                      </p:stCondLst>
                      <p:childTnLst>
                        <p:par>
                          <p:cTn id="1351" fill="hold">
                            <p:stCondLst>
                              <p:cond delay="0"/>
                            </p:stCondLst>
                            <p:childTnLst>
                              <p:par>
                                <p:cTn id="13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54" dur="80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55" dur="80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6" dur="80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7" fill="hold">
                      <p:stCondLst>
                        <p:cond delay="indefinite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61" dur="80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62" dur="80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3" dur="80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4" fill="hold">
                      <p:stCondLst>
                        <p:cond delay="indefinite"/>
                      </p:stCondLst>
                      <p:childTnLst>
                        <p:par>
                          <p:cTn id="1365" fill="hold">
                            <p:stCondLst>
                              <p:cond delay="0"/>
                            </p:stCondLst>
                            <p:childTnLst>
                              <p:par>
                                <p:cTn id="1366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8" dur="5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9" dur="5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0" fill="hold">
                      <p:stCondLst>
                        <p:cond delay="indefinite"/>
                      </p:stCondLst>
                      <p:childTnLst>
                        <p:par>
                          <p:cTn id="1371" fill="hold">
                            <p:stCondLst>
                              <p:cond delay="0"/>
                            </p:stCondLst>
                            <p:childTnLst>
                              <p:par>
                                <p:cTn id="13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74" dur="80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75" dur="80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6" dur="80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81" dur="80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82" dur="80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3" dur="80"/>
                                        <p:tgtEl>
                                          <p:spTgt spid="1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4" fill="hold">
                      <p:stCondLst>
                        <p:cond delay="indefinite"/>
                      </p:stCondLst>
                      <p:childTnLst>
                        <p:par>
                          <p:cTn id="1385" fill="hold">
                            <p:stCondLst>
                              <p:cond delay="0"/>
                            </p:stCondLst>
                            <p:childTnLst>
                              <p:par>
                                <p:cTn id="138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88" dur="80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89" dur="80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0" dur="80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1" fill="hold">
                      <p:stCondLst>
                        <p:cond delay="indefinite"/>
                      </p:stCondLst>
                      <p:childTnLst>
                        <p:par>
                          <p:cTn id="1392" fill="hold">
                            <p:stCondLst>
                              <p:cond delay="0"/>
                            </p:stCondLst>
                            <p:childTnLst>
                              <p:par>
                                <p:cTn id="139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95" dur="80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96" dur="80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7" dur="80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8" fill="hold">
                      <p:stCondLst>
                        <p:cond delay="indefinite"/>
                      </p:stCondLst>
                      <p:childTnLst>
                        <p:par>
                          <p:cTn id="1399" fill="hold">
                            <p:stCondLst>
                              <p:cond delay="0"/>
                            </p:stCondLst>
                            <p:childTnLst>
                              <p:par>
                                <p:cTn id="140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02" dur="80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03" dur="80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4" dur="80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5" presetID="49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8.33333E-007 2.96296E-006 L 0.03125 0.27777 E">
                                      <p:cBhvr>
                                        <p:cTn id="1406" dur="2000" fill="hold"/>
                                        <p:tgtEl>
                                          <p:spTgt spid="174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7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09" dur="80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10" dur="80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1" dur="80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2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5.55556E-007 -4.81481E-006 L -0.19583 0.27223 E">
                                      <p:cBhvr>
                                        <p:cTn id="1413" dur="2000" fill="hold"/>
                                        <p:tgtEl>
                                          <p:spTgt spid="174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4" fill="hold">
                      <p:stCondLst>
                        <p:cond delay="indefinite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18" dur="80"/>
                                        <p:tgtEl>
                                          <p:spTgt spid="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19" dur="80"/>
                                        <p:tgtEl>
                                          <p:spTgt spid="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0" dur="80"/>
                                        <p:tgtEl>
                                          <p:spTgt spid="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2.22222E-006 3.7037E-006 L 0.18333 0.13055 E">
                                      <p:cBhvr>
                                        <p:cTn id="1422" dur="2000" fill="hold"/>
                                        <p:tgtEl>
                                          <p:spTgt spid="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3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25" dur="80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26" dur="80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7" dur="80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8" presetID="56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61111E-006 7.40741E-007 L -0.02708 0.12778 E">
                                      <p:cBhvr>
                                        <p:cTn id="1429" dur="2000" fill="hold"/>
                                        <p:tgtEl>
                                          <p:spTgt spid="174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0" fill="hold">
                      <p:stCondLst>
                        <p:cond delay="indefinite"/>
                      </p:stCondLst>
                      <p:childTnLst>
                        <p:par>
                          <p:cTn id="1431" fill="hold">
                            <p:stCondLst>
                              <p:cond delay="0"/>
                            </p:stCondLst>
                            <p:childTnLst>
                              <p:par>
                                <p:cTn id="14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34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TextBox 50"/>
          <p:cNvSpPr/>
          <p:nvPr/>
        </p:nvSpPr>
        <p:spPr>
          <a:xfrm>
            <a:off x="3719880" y="358128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- 3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65" name="TextBox 25"/>
          <p:cNvSpPr/>
          <p:nvPr/>
        </p:nvSpPr>
        <p:spPr>
          <a:xfrm>
            <a:off x="1143000" y="3562200"/>
            <a:ext cx="676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66" name="TextBox 28"/>
          <p:cNvSpPr/>
          <p:nvPr/>
        </p:nvSpPr>
        <p:spPr>
          <a:xfrm>
            <a:off x="3719880" y="358128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- 3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67" name="TextBox 48"/>
          <p:cNvSpPr/>
          <p:nvPr/>
        </p:nvSpPr>
        <p:spPr>
          <a:xfrm>
            <a:off x="1146600" y="3562200"/>
            <a:ext cx="6692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68" name="TextBox 51"/>
          <p:cNvSpPr/>
          <p:nvPr/>
        </p:nvSpPr>
        <p:spPr>
          <a:xfrm>
            <a:off x="3718800" y="457200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69" name="Date Placeholder 17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F94E07-F431-45B5-822F-3EA3E63E5C92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70" name="Footer Placeholder 18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71" name="Text Box 87"/>
          <p:cNvSpPr/>
          <p:nvPr/>
        </p:nvSpPr>
        <p:spPr>
          <a:xfrm>
            <a:off x="1514160" y="2502000"/>
            <a:ext cx="26085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2x</a:t>
            </a:r>
            <a:r>
              <a:rPr lang="en-GB" sz="4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x - 3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72" name="TextBox 10"/>
          <p:cNvSpPr/>
          <p:nvPr/>
        </p:nvSpPr>
        <p:spPr>
          <a:xfrm>
            <a:off x="954360" y="1828800"/>
            <a:ext cx="6087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Strategy for factorising quadratics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773" name="Picture 29" descr="TICK.jpg"/>
          <p:cNvPicPr/>
          <p:nvPr/>
        </p:nvPicPr>
        <p:blipFill>
          <a:blip r:embed="rId1"/>
          <a:stretch/>
        </p:blipFill>
        <p:spPr>
          <a:xfrm>
            <a:off x="4761000" y="5059440"/>
            <a:ext cx="907920" cy="89676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774" name="Straight Arrow Connector 33"/>
          <p:cNvCxnSpPr/>
          <p:nvPr/>
        </p:nvCxnSpPr>
        <p:spPr>
          <a:xfrm>
            <a:off x="1730880" y="3125880"/>
            <a:ext cx="396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cxnSp>
        <p:nvCxnSpPr>
          <p:cNvPr id="1775" name="Straight Arrow Connector 37"/>
          <p:cNvCxnSpPr/>
          <p:nvPr/>
        </p:nvCxnSpPr>
        <p:spPr>
          <a:xfrm>
            <a:off x="3865680" y="3125880"/>
            <a:ext cx="360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sp>
        <p:nvSpPr>
          <p:cNvPr id="1776" name="Straight Connector 34"/>
          <p:cNvSpPr/>
          <p:nvPr/>
        </p:nvSpPr>
        <p:spPr>
          <a:xfrm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77" name="Straight Connector 35"/>
          <p:cNvSpPr/>
          <p:nvPr/>
        </p:nvSpPr>
        <p:spPr>
          <a:xfrm flipV="1"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78" name="Rectangle 38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St. Andrew’s Cross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79" name="TextBox 27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80" name="TextBox 30"/>
          <p:cNvSpPr/>
          <p:nvPr/>
        </p:nvSpPr>
        <p:spPr>
          <a:xfrm>
            <a:off x="3718800" y="457200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81" name="Oval 31"/>
          <p:cNvSpPr/>
          <p:nvPr/>
        </p:nvSpPr>
        <p:spPr>
          <a:xfrm>
            <a:off x="1333440" y="2419200"/>
            <a:ext cx="914400" cy="914400"/>
          </a:xfrm>
          <a:prstGeom prst="ellipse">
            <a:avLst/>
          </a:pr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82" name="TextBox 42"/>
          <p:cNvSpPr/>
          <p:nvPr/>
        </p:nvSpPr>
        <p:spPr>
          <a:xfrm>
            <a:off x="1271880" y="5429160"/>
            <a:ext cx="3173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       ) (        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83" name="TextBox 49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84" name="Cloud 23"/>
          <p:cNvSpPr/>
          <p:nvPr/>
        </p:nvSpPr>
        <p:spPr>
          <a:xfrm>
            <a:off x="5695920" y="228600"/>
            <a:ext cx="3448080" cy="2228760"/>
          </a:xfrm>
          <a:custGeom>
            <a:avLst/>
            <a:gdLst>
              <a:gd name="textAreaLeft" fmla="*/ 475200 w 3448080"/>
              <a:gd name="textAreaRight" fmla="*/ 2727720 w 3448080"/>
              <a:gd name="textAreaTop" fmla="*/ 336600 h 2228760"/>
              <a:gd name="textAreaBottom" fmla="*/ 1788840 h 2228760"/>
              <a:gd name="GluePoint1X" fmla="*/ 3445177 w 43200"/>
              <a:gd name="GluePoint1Y" fmla="*/ 1114425 h 43200"/>
              <a:gd name="GluePoint2X" fmla="*/ 1724025 w 43200"/>
              <a:gd name="GluePoint2Y" fmla="*/ 2226477 h 43200"/>
              <a:gd name="GluePoint3X" fmla="*/ 10695 w 43200"/>
              <a:gd name="GluePoint3Y" fmla="*/ 1114425 h 43200"/>
              <a:gd name="GluePoint4X" fmla="*/ 1724025 w 43200"/>
              <a:gd name="GluePoint4Y" fmla="*/ 12743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One number must be +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and one -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85" name="TextBox 24"/>
          <p:cNvSpPr/>
          <p:nvPr/>
        </p:nvSpPr>
        <p:spPr>
          <a:xfrm>
            <a:off x="4075920" y="2266920"/>
            <a:ext cx="497376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two numbers that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multiply to give last number (-3)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Diagonals sum to give middle value -x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86" name="TextBox 26"/>
          <p:cNvSpPr/>
          <p:nvPr/>
        </p:nvSpPr>
        <p:spPr>
          <a:xfrm>
            <a:off x="6143400" y="4076640"/>
            <a:ext cx="217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(-3) </a:t>
            </a: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 +1) = -3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87" name="TextBox 32"/>
          <p:cNvSpPr/>
          <p:nvPr/>
        </p:nvSpPr>
        <p:spPr>
          <a:xfrm>
            <a:off x="6144120" y="4667400"/>
            <a:ext cx="2605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(-3x) +( +2x) = -x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35" dur="indefinite" restart="never" nodeType="tmRoot">
          <p:childTnLst>
            <p:seq>
              <p:cTn id="1436" dur="indefinite" nodeType="mainSeq">
                <p:childTnLst>
                  <p:par>
                    <p:cTn id="1437" fill="hold">
                      <p:stCondLst>
                        <p:cond delay="indefinite"/>
                      </p:stCondLst>
                      <p:childTnLst>
                        <p:par>
                          <p:cTn id="1438" fill="hold">
                            <p:stCondLst>
                              <p:cond delay="0"/>
                            </p:stCondLst>
                            <p:childTnLst>
                              <p:par>
                                <p:cTn id="143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41" dur="500"/>
                                        <p:tgtEl>
                                          <p:spTgt spid="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2" fill="hold">
                      <p:stCondLst>
                        <p:cond delay="indefinite"/>
                      </p:stCondLst>
                      <p:childTnLst>
                        <p:par>
                          <p:cTn id="1443" fill="hold">
                            <p:stCondLst>
                              <p:cond delay="0"/>
                            </p:stCondLst>
                            <p:childTnLst>
                              <p:par>
                                <p:cTn id="144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46" dur="5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7" fill="hold">
                      <p:stCondLst>
                        <p:cond delay="indefinite"/>
                      </p:stCondLst>
                      <p:childTnLst>
                        <p:par>
                          <p:cTn id="1448" fill="hold">
                            <p:stCondLst>
                              <p:cond delay="0"/>
                            </p:stCondLst>
                            <p:childTnLst>
                              <p:par>
                                <p:cTn id="14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51" dur="5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456" dur="5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7" fill="hold">
                      <p:stCondLst>
                        <p:cond delay="indefinite"/>
                      </p:stCondLst>
                      <p:childTnLst>
                        <p:par>
                          <p:cTn id="1458" fill="hold">
                            <p:stCondLst>
                              <p:cond delay="0"/>
                            </p:stCondLst>
                            <p:childTnLst>
                              <p:par>
                                <p:cTn id="1459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1" dur="500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2" dur="500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3" fill="hold">
                      <p:stCondLst>
                        <p:cond delay="indefinite"/>
                      </p:stCondLst>
                      <p:childTnLst>
                        <p:par>
                          <p:cTn id="1464" fill="hold">
                            <p:stCondLst>
                              <p:cond delay="0"/>
                            </p:stCondLst>
                            <p:childTnLst>
                              <p:par>
                                <p:cTn id="146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67" dur="5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8" fill="hold">
                      <p:stCondLst>
                        <p:cond delay="indefinite"/>
                      </p:stCondLst>
                      <p:childTnLst>
                        <p:par>
                          <p:cTn id="1469" fill="hold">
                            <p:stCondLst>
                              <p:cond delay="0"/>
                            </p:stCondLst>
                            <p:childTnLst>
                              <p:par>
                                <p:cTn id="147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72" dur="80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73" dur="80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4" dur="80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5" fill="hold">
                      <p:stCondLst>
                        <p:cond delay="indefinite"/>
                      </p:stCondLst>
                      <p:childTnLst>
                        <p:par>
                          <p:cTn id="1476" fill="hold">
                            <p:stCondLst>
                              <p:cond delay="0"/>
                            </p:stCondLst>
                            <p:childTnLst>
                              <p:par>
                                <p:cTn id="14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79" dur="80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80" dur="80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1" dur="80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2" fill="hold">
                      <p:stCondLst>
                        <p:cond delay="indefinite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86" dur="80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87" dur="80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8" dur="80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9" fill="hold">
                      <p:stCondLst>
                        <p:cond delay="indefinite"/>
                      </p:stCondLst>
                      <p:childTnLst>
                        <p:par>
                          <p:cTn id="1490" fill="hold">
                            <p:stCondLst>
                              <p:cond delay="0"/>
                            </p:stCondLst>
                            <p:childTnLst>
                              <p:par>
                                <p:cTn id="149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3" dur="500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4" dur="500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5" fill="hold">
                      <p:stCondLst>
                        <p:cond delay="indefinite"/>
                      </p:stCondLst>
                      <p:childTnLst>
                        <p:par>
                          <p:cTn id="1496" fill="hold">
                            <p:stCondLst>
                              <p:cond delay="0"/>
                            </p:stCondLst>
                            <p:childTnLst>
                              <p:par>
                                <p:cTn id="14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99" dur="80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00" dur="80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1" dur="80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06" dur="80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07" dur="80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8" dur="80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9" fill="hold">
                      <p:stCondLst>
                        <p:cond delay="indefinite"/>
                      </p:stCondLst>
                      <p:childTnLst>
                        <p:par>
                          <p:cTn id="1510" fill="hold">
                            <p:stCondLst>
                              <p:cond delay="0"/>
                            </p:stCondLst>
                            <p:childTnLst>
                              <p:par>
                                <p:cTn id="15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13" dur="80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14" dur="80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5" dur="80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6" fill="hold">
                      <p:stCondLst>
                        <p:cond delay="indefinite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20" dur="80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21" dur="80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2" dur="80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3" fill="hold">
                      <p:stCondLst>
                        <p:cond delay="indefinite"/>
                      </p:stCondLst>
                      <p:childTnLst>
                        <p:par>
                          <p:cTn id="1524" fill="hold">
                            <p:stCondLst>
                              <p:cond delay="0"/>
                            </p:stCondLst>
                            <p:childTnLst>
                              <p:par>
                                <p:cTn id="15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27" dur="80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28" dur="80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9" dur="80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49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8.33333E-007 2.96296E-006 L 0.03125 0.27777 E">
                                      <p:cBhvr>
                                        <p:cTn id="1531" dur="2000" fill="hold"/>
                                        <p:tgtEl>
                                          <p:spTgt spid="176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2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34" dur="80"/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35" dur="80"/>
                                        <p:tgtEl>
                                          <p:spTgt spid="1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6" dur="80"/>
                                        <p:tgtEl>
                                          <p:spTgt spid="1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7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5.55556E-007 -4.81481E-006 L -0.19583 0.27223 E">
                                      <p:cBhvr>
                                        <p:cTn id="1538" dur="2000" fill="hold"/>
                                        <p:tgtEl>
                                          <p:spTgt spid="176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9" fill="hold">
                      <p:stCondLst>
                        <p:cond delay="indefinite"/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43" dur="80"/>
                                        <p:tgtEl>
                                          <p:spTgt spid="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44" dur="80"/>
                                        <p:tgtEl>
                                          <p:spTgt spid="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5" dur="80"/>
                                        <p:tgtEl>
                                          <p:spTgt spid="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2.22222E-006 3.7037E-006 L 0.18333 0.13055 E">
                                      <p:cBhvr>
                                        <p:cTn id="1547" dur="2000" fill="hold"/>
                                        <p:tgtEl>
                                          <p:spTgt spid="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8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50" dur="80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51" dur="80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2" dur="80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3" presetID="56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61111E-006 7.40741E-007 L -0.02708 0.12778 E">
                                      <p:cBhvr>
                                        <p:cTn id="1554" dur="2000" fill="hold"/>
                                        <p:tgtEl>
                                          <p:spTgt spid="176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5" fill="hold">
                      <p:stCondLst>
                        <p:cond delay="indefinite"/>
                      </p:stCondLst>
                      <p:childTnLst>
                        <p:par>
                          <p:cTn id="1556" fill="hold">
                            <p:stCondLst>
                              <p:cond delay="0"/>
                            </p:stCondLst>
                            <p:childTnLst>
                              <p:par>
                                <p:cTn id="15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59"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Oval 31"/>
          <p:cNvSpPr/>
          <p:nvPr/>
        </p:nvSpPr>
        <p:spPr>
          <a:xfrm>
            <a:off x="1257480" y="2286000"/>
            <a:ext cx="1028520" cy="1085760"/>
          </a:xfrm>
          <a:prstGeom prst="ellipse">
            <a:avLst/>
          </a:pr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89" name="Text Box 87"/>
          <p:cNvSpPr/>
          <p:nvPr/>
        </p:nvSpPr>
        <p:spPr>
          <a:xfrm>
            <a:off x="1312560" y="2502000"/>
            <a:ext cx="28544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4x</a:t>
            </a:r>
            <a:r>
              <a:rPr lang="en-GB" sz="4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 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- 4x - 3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90" name="TextBox 24"/>
          <p:cNvSpPr/>
          <p:nvPr/>
        </p:nvSpPr>
        <p:spPr>
          <a:xfrm>
            <a:off x="3972240" y="2266920"/>
            <a:ext cx="523008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Two numbers that multiply to give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last number (-3)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Diagonals sum to give middle value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(-4x)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91" name="TextBox 25"/>
          <p:cNvSpPr/>
          <p:nvPr/>
        </p:nvSpPr>
        <p:spPr>
          <a:xfrm>
            <a:off x="1143000" y="3562200"/>
            <a:ext cx="676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92" name="Date Placeholder 17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E54C92-03F6-44F9-801A-23FE103A6D89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93" name="Footer Placeholder 18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cxnSp>
        <p:nvCxnSpPr>
          <p:cNvPr id="1794" name="Straight Arrow Connector 33"/>
          <p:cNvCxnSpPr/>
          <p:nvPr/>
        </p:nvCxnSpPr>
        <p:spPr>
          <a:xfrm>
            <a:off x="1730880" y="3125880"/>
            <a:ext cx="396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cxnSp>
        <p:nvCxnSpPr>
          <p:cNvPr id="1795" name="Straight Arrow Connector 37"/>
          <p:cNvCxnSpPr/>
          <p:nvPr/>
        </p:nvCxnSpPr>
        <p:spPr>
          <a:xfrm>
            <a:off x="3865680" y="3125880"/>
            <a:ext cx="360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sp>
        <p:nvSpPr>
          <p:cNvPr id="1796" name="Straight Connector 34"/>
          <p:cNvSpPr/>
          <p:nvPr/>
        </p:nvSpPr>
        <p:spPr>
          <a:xfrm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97" name="Straight Connector 35"/>
          <p:cNvSpPr/>
          <p:nvPr/>
        </p:nvSpPr>
        <p:spPr>
          <a:xfrm flipV="1"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98" name="Rectangle 38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St. Andrew’s Cross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99" name="TextBox 27"/>
          <p:cNvSpPr/>
          <p:nvPr/>
        </p:nvSpPr>
        <p:spPr>
          <a:xfrm>
            <a:off x="1412640" y="4572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00" name="TextBox 42"/>
          <p:cNvSpPr/>
          <p:nvPr/>
        </p:nvSpPr>
        <p:spPr>
          <a:xfrm>
            <a:off x="1271880" y="5429160"/>
            <a:ext cx="3173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       ) (        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01" name="TextBox 39"/>
          <p:cNvSpPr/>
          <p:nvPr/>
        </p:nvSpPr>
        <p:spPr>
          <a:xfrm>
            <a:off x="5150520" y="3790800"/>
            <a:ext cx="3410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Keeping the LHS fixed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02" name="TextBox 41"/>
          <p:cNvSpPr/>
          <p:nvPr/>
        </p:nvSpPr>
        <p:spPr>
          <a:xfrm>
            <a:off x="5673240" y="5315040"/>
            <a:ext cx="2370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Can we do it !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03" name="Cloud 23"/>
          <p:cNvSpPr/>
          <p:nvPr/>
        </p:nvSpPr>
        <p:spPr>
          <a:xfrm>
            <a:off x="5410080" y="228600"/>
            <a:ext cx="3733920" cy="2228760"/>
          </a:xfrm>
          <a:custGeom>
            <a:avLst/>
            <a:gdLst>
              <a:gd name="textAreaLeft" fmla="*/ 514440 w 3733920"/>
              <a:gd name="textAreaRight" fmla="*/ 2953800 w 3733920"/>
              <a:gd name="textAreaTop" fmla="*/ 336600 h 2228760"/>
              <a:gd name="textAreaBottom" fmla="*/ 1788840 h 2228760"/>
              <a:gd name="GluePoint1X" fmla="*/ 3730689 w 43200"/>
              <a:gd name="GluePoint1Y" fmla="*/ 1114425 h 43200"/>
              <a:gd name="GluePoint2X" fmla="*/ 1866900 w 43200"/>
              <a:gd name="GluePoint2Y" fmla="*/ 2226477 h 43200"/>
              <a:gd name="GluePoint3X" fmla="*/ 11582 w 43200"/>
              <a:gd name="GluePoint3Y" fmla="*/ 1114425 h 43200"/>
              <a:gd name="GluePoint4X" fmla="*/ 1866900 w 43200"/>
              <a:gd name="GluePoint4Y" fmla="*/ 12743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one number is + and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one number is -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04" name="Cloud 40"/>
          <p:cNvSpPr/>
          <p:nvPr/>
        </p:nvSpPr>
        <p:spPr>
          <a:xfrm>
            <a:off x="5276880" y="3772080"/>
            <a:ext cx="2933640" cy="1504800"/>
          </a:xfrm>
          <a:custGeom>
            <a:avLst/>
            <a:gdLst>
              <a:gd name="textAreaLeft" fmla="*/ 404280 w 2933640"/>
              <a:gd name="textAreaRight" fmla="*/ 2320920 w 2933640"/>
              <a:gd name="textAreaTop" fmla="*/ 227160 h 1504800"/>
              <a:gd name="textAreaBottom" fmla="*/ 1207800 h 1504800"/>
              <a:gd name="GluePoint1X" fmla="*/ 2931255 w 43200"/>
              <a:gd name="GluePoint1Y" fmla="*/ 752475 h 43200"/>
              <a:gd name="GluePoint2X" fmla="*/ 1466850 w 43200"/>
              <a:gd name="GluePoint2Y" fmla="*/ 1503348 h 43200"/>
              <a:gd name="GluePoint3X" fmla="*/ 9100 w 43200"/>
              <a:gd name="GluePoint3Y" fmla="*/ 752475 h 43200"/>
              <a:gd name="GluePoint4X" fmla="*/ 1466850 w 43200"/>
              <a:gd name="GluePoint4Y" fmla="*/ 8604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Factors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1 and -3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-1 and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805" name="Picture 22" descr="locks.bmp"/>
          <p:cNvPicPr/>
          <p:nvPr/>
        </p:nvPicPr>
        <p:blipFill>
          <a:blip r:embed="rId1"/>
          <a:stretch/>
        </p:blipFill>
        <p:spPr>
          <a:xfrm>
            <a:off x="890640" y="4059360"/>
            <a:ext cx="1309680" cy="14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6" name="Picture 26" descr="cross.jpg"/>
          <p:cNvPicPr/>
          <p:nvPr/>
        </p:nvPicPr>
        <p:blipFill>
          <a:blip r:embed="rId2"/>
          <a:stretch/>
        </p:blipFill>
        <p:spPr>
          <a:xfrm>
            <a:off x="7626240" y="5394240"/>
            <a:ext cx="1693800" cy="20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60" dur="indefinite" restart="never" nodeType="tmRoot">
          <p:childTnLst>
            <p:seq>
              <p:cTn id="1561" dur="indefinite" nodeType="mainSeq">
                <p:childTnLst>
                  <p:par>
                    <p:cTn id="1562" fill="hold">
                      <p:stCondLst>
                        <p:cond delay="indefinite"/>
                      </p:stCondLst>
                      <p:childTnLst>
                        <p:par>
                          <p:cTn id="1563" fill="hold">
                            <p:stCondLst>
                              <p:cond delay="0"/>
                            </p:stCondLst>
                            <p:childTnLst>
                              <p:par>
                                <p:cTn id="156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66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7" fill="hold">
                      <p:stCondLst>
                        <p:cond delay="indefinite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71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76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7" fill="hold">
                      <p:stCondLst>
                        <p:cond delay="indefinite"/>
                      </p:stCondLst>
                      <p:childTnLst>
                        <p:par>
                          <p:cTn id="1578" fill="hold">
                            <p:stCondLst>
                              <p:cond delay="0"/>
                            </p:stCondLst>
                            <p:childTnLst>
                              <p:par>
                                <p:cTn id="1579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581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2" fill="hold">
                      <p:stCondLst>
                        <p:cond delay="indefinite"/>
                      </p:stCondLst>
                      <p:childTnLst>
                        <p:par>
                          <p:cTn id="1583" fill="hold">
                            <p:stCondLst>
                              <p:cond delay="0"/>
                            </p:stCondLst>
                            <p:childTnLst>
                              <p:par>
                                <p:cTn id="1584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6" dur="5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7" dur="5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8" fill="hold">
                      <p:stCondLst>
                        <p:cond delay="indefinite"/>
                      </p:stCondLst>
                      <p:childTnLst>
                        <p:par>
                          <p:cTn id="1589" fill="hold">
                            <p:stCondLst>
                              <p:cond delay="0"/>
                            </p:stCondLst>
                            <p:childTnLst>
                              <p:par>
                                <p:cTn id="1590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92" dur="50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3" fill="hold">
                      <p:stCondLst>
                        <p:cond delay="indefinite"/>
                      </p:stCondLst>
                      <p:childTnLst>
                        <p:par>
                          <p:cTn id="1594" fill="hold">
                            <p:stCondLst>
                              <p:cond delay="0"/>
                            </p:stCondLst>
                            <p:childTnLst>
                              <p:par>
                                <p:cTn id="159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97" dur="80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98" dur="80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9" dur="80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04" dur="80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05" dur="80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6" dur="80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7" fill="hold">
                      <p:stCondLst>
                        <p:cond delay="indefinite"/>
                      </p:stCondLst>
                      <p:childTnLst>
                        <p:par>
                          <p:cTn id="1608" fill="hold">
                            <p:stCondLst>
                              <p:cond delay="0"/>
                            </p:stCondLst>
                            <p:childTnLst>
                              <p:par>
                                <p:cTn id="16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11" dur="80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12" dur="80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3" dur="80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4" fill="hold">
                            <p:stCondLst>
                              <p:cond delay="760"/>
                            </p:stCondLst>
                            <p:childTnLst>
                              <p:par>
                                <p:cTn id="1615" presetID="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7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8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9" fill="hold">
                      <p:stCondLst>
                        <p:cond delay="indefinite"/>
                      </p:stCondLst>
                      <p:childTnLst>
                        <p:par>
                          <p:cTn id="1620" fill="hold">
                            <p:stCondLst>
                              <p:cond delay="0"/>
                            </p:stCondLst>
                            <p:childTnLst>
                              <p:par>
                                <p:cTn id="1621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3" fill="hold">
                            <p:stCondLst>
                              <p:cond delay="0"/>
                            </p:stCondLst>
                            <p:childTnLst>
                              <p:par>
                                <p:cTn id="162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26" dur="80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27" dur="80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8" dur="80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9" fill="hold">
                      <p:stCondLst>
                        <p:cond delay="indefinite"/>
                      </p:stCondLst>
                      <p:childTnLst>
                        <p:par>
                          <p:cTn id="1630" fill="hold">
                            <p:stCondLst>
                              <p:cond delay="0"/>
                            </p:stCondLst>
                            <p:childTnLst>
                              <p:par>
                                <p:cTn id="163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3" dur="5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4" dur="5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5" fill="hold">
                      <p:stCondLst>
                        <p:cond delay="indefinite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9" dur="50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0" dur="50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1" fill="hold">
                      <p:stCondLst>
                        <p:cond delay="indefinite"/>
                      </p:stCondLst>
                      <p:childTnLst>
                        <p:par>
                          <p:cTn id="1642" fill="hold">
                            <p:stCondLst>
                              <p:cond delay="0"/>
                            </p:stCondLst>
                            <p:childTnLst>
                              <p:par>
                                <p:cTn id="16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45" dur="80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46" dur="80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7" dur="80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2" dur="50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3" dur="50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TextBox 21"/>
          <p:cNvSpPr/>
          <p:nvPr/>
        </p:nvSpPr>
        <p:spPr>
          <a:xfrm>
            <a:off x="3719880" y="360036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- 3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08" name="TextBox 30"/>
          <p:cNvSpPr/>
          <p:nvPr/>
        </p:nvSpPr>
        <p:spPr>
          <a:xfrm>
            <a:off x="3718800" y="461016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09" name="TextBox 32"/>
          <p:cNvSpPr/>
          <p:nvPr/>
        </p:nvSpPr>
        <p:spPr>
          <a:xfrm>
            <a:off x="1143000" y="3562200"/>
            <a:ext cx="676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10" name="TextBox 29"/>
          <p:cNvSpPr/>
          <p:nvPr/>
        </p:nvSpPr>
        <p:spPr>
          <a:xfrm>
            <a:off x="3719880" y="3600360"/>
            <a:ext cx="720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- 3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11" name="Oval 31"/>
          <p:cNvSpPr/>
          <p:nvPr/>
        </p:nvSpPr>
        <p:spPr>
          <a:xfrm>
            <a:off x="1257480" y="2286000"/>
            <a:ext cx="1028520" cy="1085760"/>
          </a:xfrm>
          <a:prstGeom prst="ellipse">
            <a:avLst/>
          </a:prstGeom>
          <a:noFill/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12" name="Text Box 87"/>
          <p:cNvSpPr/>
          <p:nvPr/>
        </p:nvSpPr>
        <p:spPr>
          <a:xfrm>
            <a:off x="1312560" y="2502000"/>
            <a:ext cx="28544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4x</a:t>
            </a:r>
            <a:r>
              <a:rPr lang="en-GB" sz="4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 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- 4x - 3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13" name="TextBox 25"/>
          <p:cNvSpPr/>
          <p:nvPr/>
        </p:nvSpPr>
        <p:spPr>
          <a:xfrm>
            <a:off x="1143000" y="3562200"/>
            <a:ext cx="676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14" name="Date Placeholder 17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12F85EE-E091-4380-8330-93566BD7D921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15" name="Footer Placeholder 18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cxnSp>
        <p:nvCxnSpPr>
          <p:cNvPr id="1816" name="Straight Arrow Connector 33"/>
          <p:cNvCxnSpPr/>
          <p:nvPr/>
        </p:nvCxnSpPr>
        <p:spPr>
          <a:xfrm>
            <a:off x="1730880" y="3125880"/>
            <a:ext cx="396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cxnSp>
        <p:nvCxnSpPr>
          <p:cNvPr id="1817" name="Straight Arrow Connector 37"/>
          <p:cNvCxnSpPr/>
          <p:nvPr/>
        </p:nvCxnSpPr>
        <p:spPr>
          <a:xfrm>
            <a:off x="3865680" y="3125880"/>
            <a:ext cx="3600" cy="38160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arrow" w="med"/>
          </a:ln>
        </p:spPr>
      </p:cxnSp>
      <p:sp>
        <p:nvSpPr>
          <p:cNvPr id="1818" name="Straight Connector 34"/>
          <p:cNvSpPr/>
          <p:nvPr/>
        </p:nvSpPr>
        <p:spPr>
          <a:xfrm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19" name="Straight Connector 35"/>
          <p:cNvSpPr/>
          <p:nvPr/>
        </p:nvSpPr>
        <p:spPr>
          <a:xfrm flipV="1">
            <a:off x="1733400" y="3905280"/>
            <a:ext cx="1943280" cy="9907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20" name="Rectangle 38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St. Andrew’s Cross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21" name="TextBox 27"/>
          <p:cNvSpPr/>
          <p:nvPr/>
        </p:nvSpPr>
        <p:spPr>
          <a:xfrm>
            <a:off x="1165320" y="4572000"/>
            <a:ext cx="6692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22" name="TextBox 42"/>
          <p:cNvSpPr/>
          <p:nvPr/>
        </p:nvSpPr>
        <p:spPr>
          <a:xfrm>
            <a:off x="1271880" y="5429160"/>
            <a:ext cx="3173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       ) (        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23" name="TextBox 39"/>
          <p:cNvSpPr/>
          <p:nvPr/>
        </p:nvSpPr>
        <p:spPr>
          <a:xfrm>
            <a:off x="5838480" y="2019240"/>
            <a:ext cx="3037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another set of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factors for LHS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24" name="Cloud 40"/>
          <p:cNvSpPr/>
          <p:nvPr/>
        </p:nvSpPr>
        <p:spPr>
          <a:xfrm>
            <a:off x="6058080" y="4362480"/>
            <a:ext cx="2685960" cy="1657440"/>
          </a:xfrm>
          <a:custGeom>
            <a:avLst/>
            <a:gdLst>
              <a:gd name="textAreaLeft" fmla="*/ 370080 w 2685960"/>
              <a:gd name="textAreaRight" fmla="*/ 2124720 w 2685960"/>
              <a:gd name="textAreaTop" fmla="*/ 250200 h 1657440"/>
              <a:gd name="textAreaBottom" fmla="*/ 1330560 h 1657440"/>
              <a:gd name="GluePoint1X" fmla="*/ 2683812 w 43200"/>
              <a:gd name="GluePoint1Y" fmla="*/ 828675 h 43200"/>
              <a:gd name="GluePoint2X" fmla="*/ 1343025 w 43200"/>
              <a:gd name="GluePoint2Y" fmla="*/ 1655585 h 43200"/>
              <a:gd name="GluePoint3X" fmla="*/ 8332 w 43200"/>
              <a:gd name="GluePoint3Y" fmla="*/ 828675 h 43200"/>
              <a:gd name="GluePoint4X" fmla="*/ 1343025 w 43200"/>
              <a:gd name="GluePoint4Y" fmla="*/ 9476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Factors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1 and -3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-1 and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25" name="Rectangle 20"/>
          <p:cNvSpPr/>
          <p:nvPr/>
        </p:nvSpPr>
        <p:spPr>
          <a:xfrm>
            <a:off x="5391000" y="2960640"/>
            <a:ext cx="37148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Repeat the factors for RHS  to see if it factorises now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826" name="Picture 22" descr="locks.bmp"/>
          <p:cNvPicPr/>
          <p:nvPr/>
        </p:nvPicPr>
        <p:blipFill>
          <a:blip r:embed="rId1"/>
          <a:stretch/>
        </p:blipFill>
        <p:spPr>
          <a:xfrm>
            <a:off x="890640" y="4059360"/>
            <a:ext cx="1309680" cy="14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7" name="TextBox 26"/>
          <p:cNvSpPr/>
          <p:nvPr/>
        </p:nvSpPr>
        <p:spPr>
          <a:xfrm>
            <a:off x="3718800" y="4610160"/>
            <a:ext cx="681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828" name="Picture 28" descr="TICK.jpg"/>
          <p:cNvPicPr/>
          <p:nvPr/>
        </p:nvPicPr>
        <p:blipFill>
          <a:blip r:embed="rId2"/>
          <a:stretch/>
        </p:blipFill>
        <p:spPr>
          <a:xfrm>
            <a:off x="4761000" y="5194440"/>
            <a:ext cx="907920" cy="89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9" name="TextBox 36"/>
          <p:cNvSpPr/>
          <p:nvPr/>
        </p:nvSpPr>
        <p:spPr>
          <a:xfrm>
            <a:off x="1165320" y="4572000"/>
            <a:ext cx="6692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4" dur="indefinite" restart="never" nodeType="tmRoot">
          <p:childTnLst>
            <p:seq>
              <p:cTn id="1655" dur="indefinite" nodeType="mainSeq">
                <p:childTnLst>
                  <p:par>
                    <p:cTn id="1656" fill="hold">
                      <p:stCondLst>
                        <p:cond delay="indefinite"/>
                      </p:stCondLst>
                      <p:childTnLst>
                        <p:par>
                          <p:cTn id="1657" fill="hold">
                            <p:stCondLst>
                              <p:cond delay="0"/>
                            </p:stCondLst>
                            <p:childTnLst>
                              <p:par>
                                <p:cTn id="165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60" dur="80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61" dur="80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2" dur="80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3" fill="hold">
                      <p:stCondLst>
                        <p:cond delay="indefinite"/>
                      </p:stCondLst>
                      <p:childTnLst>
                        <p:par>
                          <p:cTn id="1664" fill="hold">
                            <p:stCondLst>
                              <p:cond delay="0"/>
                            </p:stCondLst>
                            <p:childTnLst>
                              <p:par>
                                <p:cTn id="16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67" dur="80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68" dur="80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9" dur="80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0" fill="hold">
                      <p:stCondLst>
                        <p:cond delay="indefinite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74" dur="80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75" dur="80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6" dur="80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7" fill="hold">
                            <p:stCondLst>
                              <p:cond delay="120"/>
                            </p:stCondLst>
                            <p:childTnLst>
                              <p:par>
                                <p:cTn id="1678" presetID="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0" dur="5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1" dur="5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86" dur="80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87" dur="80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8" dur="80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9" fill="hold">
                      <p:stCondLst>
                        <p:cond delay="indefinite"/>
                      </p:stCondLst>
                      <p:childTnLst>
                        <p:par>
                          <p:cTn id="1690" fill="hold">
                            <p:stCondLst>
                              <p:cond delay="0"/>
                            </p:stCondLst>
                            <p:childTnLst>
                              <p:par>
                                <p:cTn id="169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3" dur="5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4" dur="5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5" fill="hold">
                      <p:stCondLst>
                        <p:cond delay="indefinite"/>
                      </p:stCondLst>
                      <p:childTnLst>
                        <p:par>
                          <p:cTn id="1696" fill="hold">
                            <p:stCondLst>
                              <p:cond delay="0"/>
                            </p:stCondLst>
                            <p:childTnLst>
                              <p:par>
                                <p:cTn id="16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99" dur="80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00" dur="80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1" dur="80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2" fill="hold">
                      <p:stCondLst>
                        <p:cond delay="indefinite"/>
                      </p:stCondLst>
                      <p:childTnLst>
                        <p:par>
                          <p:cTn id="1703" fill="hold">
                            <p:stCondLst>
                              <p:cond delay="0"/>
                            </p:stCondLst>
                            <p:childTnLst>
                              <p:par>
                                <p:cTn id="17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06" dur="80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07" dur="80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8" dur="80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9" fill="hold">
                      <p:stCondLst>
                        <p:cond delay="indefinite"/>
                      </p:stCondLst>
                      <p:childTnLst>
                        <p:par>
                          <p:cTn id="1710" fill="hold">
                            <p:stCondLst>
                              <p:cond delay="0"/>
                            </p:stCondLst>
                            <p:childTnLst>
                              <p:par>
                                <p:cTn id="17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13" dur="80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14" dur="80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5" dur="80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18" dur="80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19" dur="80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0" dur="80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1" presetID="49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8.33333E-007 2.96296E-006 L 0.03125 0.27777 E">
                                      <p:cBhvr>
                                        <p:cTn id="1722" dur="2000" fill="hold"/>
                                        <p:tgtEl>
                                          <p:spTgt spid="180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3" presetID="56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5.55556E-007 -2.59259E-006 L -0.19167 0.275 E">
                                      <p:cBhvr>
                                        <p:cTn id="1724" dur="2000" fill="hold"/>
                                        <p:tgtEl>
                                          <p:spTgt spid="181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5" fill="hold">
                      <p:stCondLst>
                        <p:cond delay="indefinite"/>
                      </p:stCondLst>
                      <p:childTnLst>
                        <p:par>
                          <p:cTn id="1726" fill="hold">
                            <p:stCondLst>
                              <p:cond delay="0"/>
                            </p:stCondLst>
                            <p:childTnLst>
                              <p:par>
                                <p:cTn id="17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29" dur="80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30" dur="80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1" dur="80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34" dur="80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35" dur="80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6" dur="80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7" presetID="49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2.5E-006 7.40741E-007 L 0.20209 0.12778 E">
                                      <p:cBhvr>
                                        <p:cTn id="1738" dur="2000" fill="hold"/>
                                        <p:tgtEl>
                                          <p:spTgt spid="182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9" presetID="42" presetClass="path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5.55556E-007 -0.00555 L -0.02083 0.12223 E">
                                      <p:cBhvr>
                                        <p:cTn id="1740" dur="2000" fill="hold"/>
                                        <p:tgtEl>
                                          <p:spTgt spid="180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1" fill="hold">
                      <p:stCondLst>
                        <p:cond delay="indefinite"/>
                      </p:stCondLst>
                      <p:childTnLst>
                        <p:par>
                          <p:cTn id="1742" fill="hold">
                            <p:stCondLst>
                              <p:cond delay="0"/>
                            </p:stCondLst>
                            <p:childTnLst>
                              <p:par>
                                <p:cTn id="17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45" dur="5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092BE1-3CFD-4CC5-81C8-D29E0B5589D3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7" name="Rectangle 19"/>
          <p:cNvSpPr/>
          <p:nvPr/>
        </p:nvSpPr>
        <p:spPr>
          <a:xfrm>
            <a:off x="2781360" y="6191280"/>
            <a:ext cx="34671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08" name="Picture 2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9" name="Rectangle 3"/>
          <p:cNvSpPr/>
          <p:nvPr/>
        </p:nvSpPr>
        <p:spPr>
          <a:xfrm>
            <a:off x="169992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10" name="Rectangle 4"/>
          <p:cNvSpPr/>
          <p:nvPr/>
        </p:nvSpPr>
        <p:spPr>
          <a:xfrm>
            <a:off x="608544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11" name="Text Box 5"/>
          <p:cNvSpPr/>
          <p:nvPr/>
        </p:nvSpPr>
        <p:spPr>
          <a:xfrm>
            <a:off x="4925880" y="3025800"/>
            <a:ext cx="4218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Be able to create a coordinate grid.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12" name="Line 6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13" name="Rectangle 7"/>
          <p:cNvSpPr/>
          <p:nvPr/>
        </p:nvSpPr>
        <p:spPr>
          <a:xfrm>
            <a:off x="914400" y="3044880"/>
            <a:ext cx="3949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how to sketch quadratic functions.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14" name="Rectangle 8"/>
          <p:cNvSpPr/>
          <p:nvPr/>
        </p:nvSpPr>
        <p:spPr>
          <a:xfrm>
            <a:off x="5397480" y="4076640"/>
            <a:ext cx="3746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buClr>
                <a:srgbClr val="FFFFFF"/>
              </a:buClr>
              <a:buFont typeface="Comic Sans MS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Be able to sketch quadratic functions.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15" name="Picture 9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6" name="Text Box 10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17" name="Rectangle 11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18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0" name="Picture 3"/>
          <p:cNvPicPr/>
          <p:nvPr/>
        </p:nvPicPr>
        <p:blipFill>
          <a:blip r:embed="rId1"/>
          <a:stretch/>
        </p:blipFill>
        <p:spPr>
          <a:xfrm>
            <a:off x="503280" y="361800"/>
            <a:ext cx="6867360" cy="2381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1" name="Picture 2" descr="mso72CFD"/>
          <p:cNvPicPr/>
          <p:nvPr/>
        </p:nvPicPr>
        <p:blipFill>
          <a:blip r:embed="rId1"/>
          <a:srcRect l="15726" t="61760" r="34844" b="25517"/>
          <a:stretch/>
        </p:blipFill>
        <p:spPr>
          <a:xfrm>
            <a:off x="324000" y="404640"/>
            <a:ext cx="7343640" cy="2671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272B73-0026-4FBC-8702-BFEB287F741F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33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834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35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36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37" name="TextBox 11"/>
          <p:cNvSpPr/>
          <p:nvPr/>
        </p:nvSpPr>
        <p:spPr>
          <a:xfrm>
            <a:off x="2170080" y="1943280"/>
            <a:ext cx="4859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Factorise using SAC method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38" name="TextBox 11"/>
          <p:cNvSpPr/>
          <p:nvPr/>
        </p:nvSpPr>
        <p:spPr>
          <a:xfrm>
            <a:off x="381960" y="2800440"/>
            <a:ext cx="468936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+ 2m +1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buClr>
                <a:srgbClr val="FFFFFF"/>
              </a:buClr>
              <a:buFont typeface="Comic Sans MS"/>
              <a:buAutoNum type="alphaLcParenR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+ 6m + 5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971640" lvl="1" indent="-514440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buClr>
                <a:srgbClr val="FFFFFF"/>
              </a:buClr>
              <a:buFont typeface="Comic Sans MS"/>
              <a:buAutoNum type="alphaLcParenR" startAt="3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2b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b - 1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514440" indent="-5144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(d)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3a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14a + 8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39" name="TextBox 11"/>
          <p:cNvSpPr/>
          <p:nvPr/>
        </p:nvSpPr>
        <p:spPr>
          <a:xfrm>
            <a:off x="5865840" y="2705040"/>
            <a:ext cx="3017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(m + 1 )( m + 1 )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0" name="TextBox 12"/>
          <p:cNvSpPr/>
          <p:nvPr/>
        </p:nvSpPr>
        <p:spPr>
          <a:xfrm>
            <a:off x="5865840" y="3549600"/>
            <a:ext cx="29955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y + 5 )( y + 1 )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1" name="TextBox 13"/>
          <p:cNvSpPr/>
          <p:nvPr/>
        </p:nvSpPr>
        <p:spPr>
          <a:xfrm>
            <a:off x="5775120" y="4394160"/>
            <a:ext cx="3211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( 2b - 1 )( b + 1 )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2" name="TextBox 14"/>
          <p:cNvSpPr/>
          <p:nvPr/>
        </p:nvSpPr>
        <p:spPr>
          <a:xfrm>
            <a:off x="5742000" y="5238720"/>
            <a:ext cx="32601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( 3a - 2 )( a – 4 )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3" name="Rectangle 14"/>
          <p:cNvSpPr/>
          <p:nvPr/>
        </p:nvSpPr>
        <p:spPr>
          <a:xfrm>
            <a:off x="1042920" y="4636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St. Andrew’s Cross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4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746" dur="indefinite" restart="never" nodeType="tmRoot">
          <p:childTnLst>
            <p:seq>
              <p:cTn id="1747" dur="indefinite" nodeType="mainSeq">
                <p:childTnLst>
                  <p:par>
                    <p:cTn id="1748" fill="hold">
                      <p:stCondLst>
                        <p:cond delay="indefinite"/>
                      </p:stCondLst>
                      <p:childTnLst>
                        <p:par>
                          <p:cTn id="1749" fill="hold">
                            <p:stCondLst>
                              <p:cond delay="0"/>
                            </p:stCondLst>
                            <p:childTnLst>
                              <p:par>
                                <p:cTn id="17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52" dur="80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53" dur="80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4" dur="80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5" fill="hold">
                      <p:stCondLst>
                        <p:cond delay="indefinite"/>
                      </p:stCondLst>
                      <p:childTnLst>
                        <p:par>
                          <p:cTn id="1756" fill="hold">
                            <p:stCondLst>
                              <p:cond delay="0"/>
                            </p:stCondLst>
                            <p:childTnLst>
                              <p:par>
                                <p:cTn id="17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59" dur="80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60" dur="80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1" dur="80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2" fill="hold">
                      <p:stCondLst>
                        <p:cond delay="indefinite"/>
                      </p:stCondLst>
                      <p:childTnLst>
                        <p:par>
                          <p:cTn id="1763" fill="hold">
                            <p:stCondLst>
                              <p:cond delay="0"/>
                            </p:stCondLst>
                            <p:childTnLst>
                              <p:par>
                                <p:cTn id="17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66" dur="80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67" dur="80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8" dur="80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9" fill="hold">
                      <p:stCondLst>
                        <p:cond delay="indefinite"/>
                      </p:stCondLst>
                      <p:childTnLst>
                        <p:par>
                          <p:cTn id="1770" fill="hold">
                            <p:stCondLst>
                              <p:cond delay="0"/>
                            </p:stCondLst>
                            <p:childTnLst>
                              <p:par>
                                <p:cTn id="17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73" dur="80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74" dur="80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5" dur="80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43352F3-4E58-462D-8118-D3F5DF5A1B7F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6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7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8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14.3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Ch14 (page134)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849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0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1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2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53" name="Rectangle 11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 Methods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54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0C8A5D-1152-470F-9242-8C4A5195D7A1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56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1857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8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59" name="Text Box 7"/>
          <p:cNvSpPr/>
          <p:nvPr/>
        </p:nvSpPr>
        <p:spPr>
          <a:xfrm>
            <a:off x="874800" y="1974960"/>
            <a:ext cx="811692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Multiple out the brackets and simplify.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(a)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( 2x – 5 )( x + 5 )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860" name="Picture 1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1" name="Footer Placeholder 11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62" name="Text Box 8"/>
          <p:cNvSpPr/>
          <p:nvPr/>
        </p:nvSpPr>
        <p:spPr>
          <a:xfrm>
            <a:off x="772560" y="5124600"/>
            <a:ext cx="79326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Q3.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True or false the gradient of the line is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y + 1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63" name="Text Box 8"/>
          <p:cNvSpPr/>
          <p:nvPr/>
        </p:nvSpPr>
        <p:spPr>
          <a:xfrm>
            <a:off x="980280" y="3638520"/>
            <a:ext cx="67431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Find the volume of a cylinder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with height 6m and diameter 9cm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64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E12C8C7-59EC-4AB4-9627-139CACF8F1C5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66" name="Rectangle 19"/>
          <p:cNvSpPr/>
          <p:nvPr/>
        </p:nvSpPr>
        <p:spPr>
          <a:xfrm>
            <a:off x="2781360" y="6191280"/>
            <a:ext cx="34671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867" name="Picture 2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8" name="Rectangle 3"/>
          <p:cNvSpPr/>
          <p:nvPr/>
        </p:nvSpPr>
        <p:spPr>
          <a:xfrm>
            <a:off x="169992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69" name="Rectangle 4"/>
          <p:cNvSpPr/>
          <p:nvPr/>
        </p:nvSpPr>
        <p:spPr>
          <a:xfrm>
            <a:off x="608544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70" name="Text Box 5"/>
          <p:cNvSpPr/>
          <p:nvPr/>
        </p:nvSpPr>
        <p:spPr>
          <a:xfrm>
            <a:off x="4925880" y="3025800"/>
            <a:ext cx="4218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To be able to factorise.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71" name="Line 6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72" name="Rectangle 7"/>
          <p:cNvSpPr/>
          <p:nvPr/>
        </p:nvSpPr>
        <p:spPr>
          <a:xfrm>
            <a:off x="977760" y="3044880"/>
            <a:ext cx="3886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how to solve quadratics by factorising.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73" name="Rectangle 8"/>
          <p:cNvSpPr/>
          <p:nvPr/>
        </p:nvSpPr>
        <p:spPr>
          <a:xfrm>
            <a:off x="5397480" y="4076640"/>
            <a:ext cx="3746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buClr>
                <a:srgbClr val="FFFFFF"/>
              </a:buClr>
              <a:buFont typeface="Comic Sans MS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Solve quadratics.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874" name="Picture 9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5" name="Text Box 10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76" name="Rectangle 11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77" name="Text Box 12"/>
          <p:cNvSpPr/>
          <p:nvPr/>
        </p:nvSpPr>
        <p:spPr>
          <a:xfrm>
            <a:off x="4311000" y="1355760"/>
            <a:ext cx="1218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Methods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78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76" dur="indefinite" restart="never" nodeType="tmRoot">
          <p:childTnLst>
            <p:seq>
              <p:cTn id="1777" dur="indefinite" nodeType="mainSeq">
                <p:childTnLst>
                  <p:par>
                    <p:cTn id="1778" fill="hold">
                      <p:stCondLst>
                        <p:cond delay="indefinite"/>
                      </p:stCondLst>
                      <p:childTnLst>
                        <p:par>
                          <p:cTn id="1779" fill="hold">
                            <p:stCondLst>
                              <p:cond delay="0"/>
                            </p:stCondLst>
                            <p:childTnLst>
                              <p:par>
                                <p:cTn id="178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82" dur="5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3" fill="hold">
                      <p:stCondLst>
                        <p:cond delay="indefinite"/>
                      </p:stCondLst>
                      <p:childTnLst>
                        <p:par>
                          <p:cTn id="1784" fill="hold">
                            <p:stCondLst>
                              <p:cond delay="0"/>
                            </p:stCondLst>
                            <p:childTnLst>
                              <p:par>
                                <p:cTn id="178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87" dur="5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8" fill="hold">
                      <p:stCondLst>
                        <p:cond delay="indefinite"/>
                      </p:stCondLst>
                      <p:childTnLst>
                        <p:par>
                          <p:cTn id="1789" fill="hold">
                            <p:stCondLst>
                              <p:cond delay="0"/>
                            </p:stCondLst>
                            <p:childTnLst>
                              <p:par>
                                <p:cTn id="179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92" dur="5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D97ECF9-9F1D-4C64-B362-90E41DDF5BA1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80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881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82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3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84" name="Rectangle 11"/>
          <p:cNvSpPr/>
          <p:nvPr/>
        </p:nvSpPr>
        <p:spPr>
          <a:xfrm>
            <a:off x="998640" y="3747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Quadratic Equations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85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86" name="TextBox 12"/>
          <p:cNvSpPr/>
          <p:nvPr/>
        </p:nvSpPr>
        <p:spPr>
          <a:xfrm>
            <a:off x="965160" y="1444680"/>
            <a:ext cx="128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87" name="TextBox 13"/>
          <p:cNvSpPr/>
          <p:nvPr/>
        </p:nvSpPr>
        <p:spPr>
          <a:xfrm>
            <a:off x="956880" y="1976400"/>
            <a:ext cx="59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Solve ( find the roots ) for the following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88" name="TextBox 15"/>
          <p:cNvSpPr/>
          <p:nvPr/>
        </p:nvSpPr>
        <p:spPr>
          <a:xfrm>
            <a:off x="1000800" y="2687760"/>
            <a:ext cx="1790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x(x – 2)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89" name="TextBox 16"/>
          <p:cNvSpPr/>
          <p:nvPr/>
        </p:nvSpPr>
        <p:spPr>
          <a:xfrm>
            <a:off x="997920" y="3395520"/>
            <a:ext cx="97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0" name="TextBox 17"/>
          <p:cNvSpPr/>
          <p:nvPr/>
        </p:nvSpPr>
        <p:spPr>
          <a:xfrm>
            <a:off x="1922040" y="339552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1" name="TextBox 18"/>
          <p:cNvSpPr/>
          <p:nvPr/>
        </p:nvSpPr>
        <p:spPr>
          <a:xfrm>
            <a:off x="2547720" y="3386160"/>
            <a:ext cx="147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- 2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2" name="TextBox 19"/>
          <p:cNvSpPr/>
          <p:nvPr/>
        </p:nvSpPr>
        <p:spPr>
          <a:xfrm>
            <a:off x="3017520" y="3902040"/>
            <a:ext cx="97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2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3" name="Straight Connector 21"/>
          <p:cNvSpPr/>
          <p:nvPr/>
        </p:nvSpPr>
        <p:spPr>
          <a:xfrm flipH="1">
            <a:off x="4556160" y="2670120"/>
            <a:ext cx="1440" cy="325908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4" name="TextBox 23"/>
          <p:cNvSpPr/>
          <p:nvPr/>
        </p:nvSpPr>
        <p:spPr>
          <a:xfrm>
            <a:off x="5269320" y="2678040"/>
            <a:ext cx="223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4t(3t + 15)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5" name="TextBox 24"/>
          <p:cNvSpPr/>
          <p:nvPr/>
        </p:nvSpPr>
        <p:spPr>
          <a:xfrm>
            <a:off x="5265720" y="3386160"/>
            <a:ext cx="112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4t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6" name="TextBox 25"/>
          <p:cNvSpPr/>
          <p:nvPr/>
        </p:nvSpPr>
        <p:spPr>
          <a:xfrm>
            <a:off x="6264720" y="338616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7" name="TextBox 26"/>
          <p:cNvSpPr/>
          <p:nvPr/>
        </p:nvSpPr>
        <p:spPr>
          <a:xfrm>
            <a:off x="7052040" y="3386160"/>
            <a:ext cx="1776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3t + 15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8" name="TextBox 27"/>
          <p:cNvSpPr/>
          <p:nvPr/>
        </p:nvSpPr>
        <p:spPr>
          <a:xfrm>
            <a:off x="7153560" y="3932280"/>
            <a:ext cx="1065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 = -5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9" name="TextBox 28"/>
          <p:cNvSpPr/>
          <p:nvPr/>
        </p:nvSpPr>
        <p:spPr>
          <a:xfrm>
            <a:off x="5476320" y="3932280"/>
            <a:ext cx="939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00" name="TextBox 29"/>
          <p:cNvSpPr/>
          <p:nvPr/>
        </p:nvSpPr>
        <p:spPr>
          <a:xfrm>
            <a:off x="6328080" y="393228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793" dur="indefinite" restart="never" nodeType="tmRoot">
          <p:childTnLst>
            <p:seq>
              <p:cTn id="1794" dur="indefinite" nodeType="mainSeq">
                <p:childTnLst>
                  <p:par>
                    <p:cTn id="1795" fill="hold">
                      <p:stCondLst>
                        <p:cond delay="indefinite"/>
                      </p:stCondLst>
                      <p:childTnLst>
                        <p:par>
                          <p:cTn id="1796" fill="hold">
                            <p:stCondLst>
                              <p:cond delay="0"/>
                            </p:stCondLst>
                            <p:childTnLst>
                              <p:par>
                                <p:cTn id="17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99" dur="80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00" dur="80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1" dur="80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2" fill="hold">
                      <p:stCondLst>
                        <p:cond delay="indefinite"/>
                      </p:stCondLst>
                      <p:childTnLst>
                        <p:par>
                          <p:cTn id="1803" fill="hold">
                            <p:stCondLst>
                              <p:cond delay="0"/>
                            </p:stCondLst>
                            <p:childTnLst>
                              <p:par>
                                <p:cTn id="18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06" dur="80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07" dur="80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8" dur="80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9" fill="hold">
                      <p:stCondLst>
                        <p:cond delay="indefinite"/>
                      </p:stCondLst>
                      <p:childTnLst>
                        <p:par>
                          <p:cTn id="1810" fill="hold">
                            <p:stCondLst>
                              <p:cond delay="0"/>
                            </p:stCondLst>
                            <p:childTnLst>
                              <p:par>
                                <p:cTn id="18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13" dur="80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14" dur="80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5" dur="80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20" dur="80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21" dur="80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2" dur="80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3" fill="hold">
                      <p:stCondLst>
                        <p:cond delay="indefinite"/>
                      </p:stCondLst>
                      <p:childTnLst>
                        <p:par>
                          <p:cTn id="1824" fill="hold">
                            <p:stCondLst>
                              <p:cond delay="0"/>
                            </p:stCondLst>
                            <p:childTnLst>
                              <p:par>
                                <p:cTn id="18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27" dur="80"/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28" dur="80"/>
                                        <p:tgtEl>
                                          <p:spTgt spid="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9" dur="80"/>
                                        <p:tgtEl>
                                          <p:spTgt spid="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0" fill="hold">
                      <p:stCondLst>
                        <p:cond delay="indefinite"/>
                      </p:stCondLst>
                      <p:childTnLst>
                        <p:par>
                          <p:cTn id="1831" fill="hold">
                            <p:stCondLst>
                              <p:cond delay="0"/>
                            </p:stCondLst>
                            <p:childTnLst>
                              <p:par>
                                <p:cTn id="18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34" dur="80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35" dur="80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6" dur="80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7" fill="hold">
                      <p:stCondLst>
                        <p:cond delay="indefinite"/>
                      </p:stCondLst>
                      <p:childTnLst>
                        <p:par>
                          <p:cTn id="1838" fill="hold">
                            <p:stCondLst>
                              <p:cond delay="0"/>
                            </p:stCondLst>
                            <p:childTnLst>
                              <p:par>
                                <p:cTn id="18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41" dur="8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42" dur="8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3" dur="8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4" fill="hold">
                      <p:stCondLst>
                        <p:cond delay="indefinite"/>
                      </p:stCondLst>
                      <p:childTnLst>
                        <p:par>
                          <p:cTn id="1845" fill="hold">
                            <p:stCondLst>
                              <p:cond delay="0"/>
                            </p:stCondLst>
                            <p:childTnLst>
                              <p:par>
                                <p:cTn id="18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48" dur="8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49" dur="8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0" dur="8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1" fill="hold">
                      <p:stCondLst>
                        <p:cond delay="indefinite"/>
                      </p:stCondLst>
                      <p:childTnLst>
                        <p:par>
                          <p:cTn id="1852" fill="hold">
                            <p:stCondLst>
                              <p:cond delay="0"/>
                            </p:stCondLst>
                            <p:childTnLst>
                              <p:par>
                                <p:cTn id="18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55" dur="8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56" dur="8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7" dur="8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8" fill="hold">
                      <p:stCondLst>
                        <p:cond delay="indefinite"/>
                      </p:stCondLst>
                      <p:childTnLst>
                        <p:par>
                          <p:cTn id="1859" fill="hold">
                            <p:stCondLst>
                              <p:cond delay="0"/>
                            </p:stCondLst>
                            <p:childTnLst>
                              <p:par>
                                <p:cTn id="18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62" dur="80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63" dur="80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4" dur="80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5" fill="hold">
                      <p:stCondLst>
                        <p:cond delay="indefinite"/>
                      </p:stCondLst>
                      <p:childTnLst>
                        <p:par>
                          <p:cTn id="1866" fill="hold">
                            <p:stCondLst>
                              <p:cond delay="0"/>
                            </p:stCondLst>
                            <p:childTnLst>
                              <p:par>
                                <p:cTn id="18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69" dur="80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70" dur="80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1" dur="80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2" fill="hold">
                      <p:stCondLst>
                        <p:cond delay="indefinite"/>
                      </p:stCondLst>
                      <p:childTnLst>
                        <p:par>
                          <p:cTn id="1873" fill="hold">
                            <p:stCondLst>
                              <p:cond delay="0"/>
                            </p:stCondLst>
                            <p:childTnLst>
                              <p:par>
                                <p:cTn id="18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76" dur="80"/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77" dur="80"/>
                                        <p:tgtEl>
                                          <p:spTgt spid="1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8" dur="80"/>
                                        <p:tgtEl>
                                          <p:spTgt spid="1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B89CF4-7B56-4AEB-9037-1291AD39FF73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02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903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04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5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06" name="Rectangle 11"/>
          <p:cNvSpPr/>
          <p:nvPr/>
        </p:nvSpPr>
        <p:spPr>
          <a:xfrm>
            <a:off x="998640" y="3747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Quadratic Equations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07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08" name="TextBox 12"/>
          <p:cNvSpPr/>
          <p:nvPr/>
        </p:nvSpPr>
        <p:spPr>
          <a:xfrm>
            <a:off x="965160" y="1444680"/>
            <a:ext cx="128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09" name="TextBox 13"/>
          <p:cNvSpPr/>
          <p:nvPr/>
        </p:nvSpPr>
        <p:spPr>
          <a:xfrm>
            <a:off x="956880" y="1976400"/>
            <a:ext cx="59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Solve ( find the roots ) for the following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0" name="TextBox 14"/>
          <p:cNvSpPr/>
          <p:nvPr/>
        </p:nvSpPr>
        <p:spPr>
          <a:xfrm>
            <a:off x="1009080" y="2698920"/>
            <a:ext cx="176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4x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1" name="TextBox 15"/>
          <p:cNvSpPr/>
          <p:nvPr/>
        </p:nvSpPr>
        <p:spPr>
          <a:xfrm>
            <a:off x="1000800" y="3406680"/>
            <a:ext cx="1790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x(x – 4)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2" name="TextBox 16"/>
          <p:cNvSpPr/>
          <p:nvPr/>
        </p:nvSpPr>
        <p:spPr>
          <a:xfrm>
            <a:off x="997920" y="4114800"/>
            <a:ext cx="97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3" name="TextBox 17"/>
          <p:cNvSpPr/>
          <p:nvPr/>
        </p:nvSpPr>
        <p:spPr>
          <a:xfrm>
            <a:off x="1922040" y="411480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4" name="TextBox 18"/>
          <p:cNvSpPr/>
          <p:nvPr/>
        </p:nvSpPr>
        <p:spPr>
          <a:xfrm>
            <a:off x="2547720" y="4105440"/>
            <a:ext cx="147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- 4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5" name="TextBox 19"/>
          <p:cNvSpPr/>
          <p:nvPr/>
        </p:nvSpPr>
        <p:spPr>
          <a:xfrm>
            <a:off x="3018240" y="4621320"/>
            <a:ext cx="97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4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6" name="Straight Connector 21"/>
          <p:cNvSpPr/>
          <p:nvPr/>
        </p:nvSpPr>
        <p:spPr>
          <a:xfrm flipH="1">
            <a:off x="4556160" y="2670120"/>
            <a:ext cx="1440" cy="325908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7" name="TextBox 22"/>
          <p:cNvSpPr/>
          <p:nvPr/>
        </p:nvSpPr>
        <p:spPr>
          <a:xfrm>
            <a:off x="5276520" y="2689200"/>
            <a:ext cx="2016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16t – 6t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8" name="TextBox 23"/>
          <p:cNvSpPr/>
          <p:nvPr/>
        </p:nvSpPr>
        <p:spPr>
          <a:xfrm>
            <a:off x="5269320" y="3397320"/>
            <a:ext cx="2089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2t(8 – 3t)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9" name="TextBox 24"/>
          <p:cNvSpPr/>
          <p:nvPr/>
        </p:nvSpPr>
        <p:spPr>
          <a:xfrm>
            <a:off x="5265720" y="4105440"/>
            <a:ext cx="112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2t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20" name="TextBox 25"/>
          <p:cNvSpPr/>
          <p:nvPr/>
        </p:nvSpPr>
        <p:spPr>
          <a:xfrm>
            <a:off x="6264720" y="410544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21" name="TextBox 26"/>
          <p:cNvSpPr/>
          <p:nvPr/>
        </p:nvSpPr>
        <p:spPr>
          <a:xfrm>
            <a:off x="7052040" y="4105440"/>
            <a:ext cx="1627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8 – 3t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22" name="TextBox 27"/>
          <p:cNvSpPr/>
          <p:nvPr/>
        </p:nvSpPr>
        <p:spPr>
          <a:xfrm>
            <a:off x="7153920" y="4651200"/>
            <a:ext cx="1281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 = 8/3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23" name="TextBox 28"/>
          <p:cNvSpPr/>
          <p:nvPr/>
        </p:nvSpPr>
        <p:spPr>
          <a:xfrm>
            <a:off x="5476320" y="4651200"/>
            <a:ext cx="939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24" name="TextBox 29"/>
          <p:cNvSpPr/>
          <p:nvPr/>
        </p:nvSpPr>
        <p:spPr>
          <a:xfrm>
            <a:off x="6328080" y="465120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25" name="Cloud 30"/>
          <p:cNvSpPr/>
          <p:nvPr/>
        </p:nvSpPr>
        <p:spPr>
          <a:xfrm>
            <a:off x="2654280" y="2684520"/>
            <a:ext cx="1828800" cy="987480"/>
          </a:xfrm>
          <a:custGeom>
            <a:avLst/>
            <a:gdLst>
              <a:gd name="textAreaLeft" fmla="*/ 252000 w 1828800"/>
              <a:gd name="textAreaRight" fmla="*/ 1446840 w 1828800"/>
              <a:gd name="textAreaTop" fmla="*/ 149040 h 987480"/>
              <a:gd name="textAreaBottom" fmla="*/ 792720 h 987480"/>
              <a:gd name="GluePoint1X" fmla="*/ 1827276 w 43200"/>
              <a:gd name="GluePoint1Y" fmla="*/ 493713 h 43200"/>
              <a:gd name="GluePoint2X" fmla="*/ 914400 w 43200"/>
              <a:gd name="GluePoint2Y" fmla="*/ 986374 h 43200"/>
              <a:gd name="GluePoint3X" fmla="*/ 5673 w 43200"/>
              <a:gd name="GluePoint3Y" fmla="*/ 493713 h 43200"/>
              <a:gd name="GluePoint4X" fmla="*/ 914400 w 43200"/>
              <a:gd name="GluePoint4Y" fmla="*/ 5645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Common Factor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26" name="Cloud 31"/>
          <p:cNvSpPr/>
          <p:nvPr/>
        </p:nvSpPr>
        <p:spPr>
          <a:xfrm>
            <a:off x="7284960" y="2658960"/>
            <a:ext cx="1859040" cy="989280"/>
          </a:xfrm>
          <a:custGeom>
            <a:avLst/>
            <a:gdLst>
              <a:gd name="textAreaLeft" fmla="*/ 255960 w 1859040"/>
              <a:gd name="textAreaRight" fmla="*/ 1470600 w 1859040"/>
              <a:gd name="textAreaTop" fmla="*/ 149400 h 989280"/>
              <a:gd name="textAreaBottom" fmla="*/ 794160 h 989280"/>
              <a:gd name="GluePoint1X" fmla="*/ 1857413 w 43200"/>
              <a:gd name="GluePoint1Y" fmla="*/ 494506 h 43200"/>
              <a:gd name="GluePoint2X" fmla="*/ 929481 w 43200"/>
              <a:gd name="GluePoint2Y" fmla="*/ 987959 h 43200"/>
              <a:gd name="GluePoint3X" fmla="*/ 5766 w 43200"/>
              <a:gd name="GluePoint3Y" fmla="*/ 494506 h 43200"/>
              <a:gd name="GluePoint4X" fmla="*/ 929481 w 43200"/>
              <a:gd name="GluePoint4Y" fmla="*/ 5654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Common Factor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879" dur="indefinite" restart="never" nodeType="tmRoot">
          <p:childTnLst>
            <p:seq>
              <p:cTn id="1880" dur="indefinite" nodeType="mainSeq">
                <p:childTnLst>
                  <p:par>
                    <p:cTn id="1881" fill="hold">
                      <p:stCondLst>
                        <p:cond delay="indefinite"/>
                      </p:stCondLst>
                      <p:childTnLst>
                        <p:par>
                          <p:cTn id="1882" fill="hold">
                            <p:stCondLst>
                              <p:cond delay="0"/>
                            </p:stCondLst>
                            <p:childTnLst>
                              <p:par>
                                <p:cTn id="188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85" dur="8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86" dur="8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7" dur="8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8" fill="hold">
                      <p:stCondLst>
                        <p:cond delay="indefinite"/>
                      </p:stCondLst>
                      <p:childTnLst>
                        <p:par>
                          <p:cTn id="1889" fill="hold">
                            <p:stCondLst>
                              <p:cond delay="0"/>
                            </p:stCondLst>
                            <p:childTnLst>
                              <p:par>
                                <p:cTn id="189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92" dur="80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93" dur="80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4" dur="80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5" fill="hold">
                      <p:stCondLst>
                        <p:cond delay="indefinite"/>
                      </p:stCondLst>
                      <p:childTnLst>
                        <p:par>
                          <p:cTn id="1896" fill="hold">
                            <p:stCondLst>
                              <p:cond delay="0"/>
                            </p:stCondLst>
                            <p:childTnLst>
                              <p:par>
                                <p:cTn id="18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99" dur="8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00" dur="8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1" dur="8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2" fill="hold">
                      <p:stCondLst>
                        <p:cond delay="indefinite"/>
                      </p:stCondLst>
                      <p:childTnLst>
                        <p:par>
                          <p:cTn id="1903" fill="hold">
                            <p:stCondLst>
                              <p:cond delay="0"/>
                            </p:stCondLst>
                            <p:childTnLst>
                              <p:par>
                                <p:cTn id="19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06" dur="80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07" dur="80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8" dur="80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9" fill="hold">
                      <p:stCondLst>
                        <p:cond delay="indefinite"/>
                      </p:stCondLst>
                      <p:childTnLst>
                        <p:par>
                          <p:cTn id="1910" fill="hold">
                            <p:stCondLst>
                              <p:cond delay="0"/>
                            </p:stCondLst>
                            <p:childTnLst>
                              <p:par>
                                <p:cTn id="19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13" dur="80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14" dur="80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5" dur="80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6" fill="hold">
                      <p:stCondLst>
                        <p:cond delay="indefinite"/>
                      </p:stCondLst>
                      <p:childTnLst>
                        <p:par>
                          <p:cTn id="1917" fill="hold">
                            <p:stCondLst>
                              <p:cond delay="0"/>
                            </p:stCondLst>
                            <p:childTnLst>
                              <p:par>
                                <p:cTn id="19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20" dur="80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21" dur="80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2" dur="80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3" fill="hold">
                      <p:stCondLst>
                        <p:cond delay="indefinite"/>
                      </p:stCondLst>
                      <p:childTnLst>
                        <p:par>
                          <p:cTn id="1924" fill="hold">
                            <p:stCondLst>
                              <p:cond delay="0"/>
                            </p:stCondLst>
                            <p:childTnLst>
                              <p:par>
                                <p:cTn id="19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27" dur="8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28" dur="8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9" dur="8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0" fill="hold">
                      <p:stCondLst>
                        <p:cond delay="indefinite"/>
                      </p:stCondLst>
                      <p:childTnLst>
                        <p:par>
                          <p:cTn id="1931" fill="hold">
                            <p:stCondLst>
                              <p:cond delay="0"/>
                            </p:stCondLst>
                            <p:childTnLst>
                              <p:par>
                                <p:cTn id="19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34" dur="80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35" dur="80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6" dur="80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7" fill="hold">
                      <p:stCondLst>
                        <p:cond delay="indefinite"/>
                      </p:stCondLst>
                      <p:childTnLst>
                        <p:par>
                          <p:cTn id="1938" fill="hold">
                            <p:stCondLst>
                              <p:cond delay="0"/>
                            </p:stCondLst>
                            <p:childTnLst>
                              <p:par>
                                <p:cTn id="19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41" dur="80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42" dur="80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3" dur="80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4" fill="hold">
                      <p:stCondLst>
                        <p:cond delay="indefinite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48" dur="80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49" dur="80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0" dur="80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1" fill="hold">
                      <p:stCondLst>
                        <p:cond delay="indefinite"/>
                      </p:stCondLst>
                      <p:childTnLst>
                        <p:par>
                          <p:cTn id="1952" fill="hold">
                            <p:stCondLst>
                              <p:cond delay="0"/>
                            </p:stCondLst>
                            <p:childTnLst>
                              <p:par>
                                <p:cTn id="19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55" dur="80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56" dur="80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7" dur="80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8" fill="hold">
                      <p:stCondLst>
                        <p:cond delay="indefinite"/>
                      </p:stCondLst>
                      <p:childTnLst>
                        <p:par>
                          <p:cTn id="1959" fill="hold">
                            <p:stCondLst>
                              <p:cond delay="0"/>
                            </p:stCondLst>
                            <p:childTnLst>
                              <p:par>
                                <p:cTn id="19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62" dur="80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63" dur="80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4" dur="80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5" fill="hold">
                      <p:stCondLst>
                        <p:cond delay="indefinite"/>
                      </p:stCondLst>
                      <p:childTnLst>
                        <p:par>
                          <p:cTn id="1966" fill="hold">
                            <p:stCondLst>
                              <p:cond delay="0"/>
                            </p:stCondLst>
                            <p:childTnLst>
                              <p:par>
                                <p:cTn id="19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69" dur="80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70" dur="80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1" dur="80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2" fill="hold">
                      <p:stCondLst>
                        <p:cond delay="indefinite"/>
                      </p:stCondLst>
                      <p:childTnLst>
                        <p:par>
                          <p:cTn id="1973" fill="hold">
                            <p:stCondLst>
                              <p:cond delay="0"/>
                            </p:stCondLst>
                            <p:childTnLst>
                              <p:par>
                                <p:cTn id="19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76" dur="80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77" dur="80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8" dur="80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E3F8A34-E548-4742-99E9-25C32B400149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28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929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0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1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32" name="Rectangle 11"/>
          <p:cNvSpPr/>
          <p:nvPr/>
        </p:nvSpPr>
        <p:spPr>
          <a:xfrm>
            <a:off x="998640" y="3747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Quadratic Equations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33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34" name="TextBox 12"/>
          <p:cNvSpPr/>
          <p:nvPr/>
        </p:nvSpPr>
        <p:spPr>
          <a:xfrm>
            <a:off x="965160" y="1444680"/>
            <a:ext cx="128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35" name="TextBox 13"/>
          <p:cNvSpPr/>
          <p:nvPr/>
        </p:nvSpPr>
        <p:spPr>
          <a:xfrm>
            <a:off x="956880" y="1976400"/>
            <a:ext cx="59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Solve ( find the roots ) for the following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36" name="TextBox 14"/>
          <p:cNvSpPr/>
          <p:nvPr/>
        </p:nvSpPr>
        <p:spPr>
          <a:xfrm>
            <a:off x="1008720" y="2698920"/>
            <a:ext cx="158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9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37" name="TextBox 15"/>
          <p:cNvSpPr/>
          <p:nvPr/>
        </p:nvSpPr>
        <p:spPr>
          <a:xfrm>
            <a:off x="1002600" y="4203720"/>
            <a:ext cx="2528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– 3)(x + 3)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38" name="TextBox 16"/>
          <p:cNvSpPr/>
          <p:nvPr/>
        </p:nvSpPr>
        <p:spPr>
          <a:xfrm>
            <a:off x="997920" y="4911840"/>
            <a:ext cx="97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3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39" name="TextBox 17"/>
          <p:cNvSpPr/>
          <p:nvPr/>
        </p:nvSpPr>
        <p:spPr>
          <a:xfrm>
            <a:off x="1922040" y="491184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40" name="TextBox 19"/>
          <p:cNvSpPr/>
          <p:nvPr/>
        </p:nvSpPr>
        <p:spPr>
          <a:xfrm>
            <a:off x="2664360" y="4900680"/>
            <a:ext cx="110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-3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41" name="Straight Connector 21"/>
          <p:cNvSpPr/>
          <p:nvPr/>
        </p:nvSpPr>
        <p:spPr>
          <a:xfrm flipH="1">
            <a:off x="4556160" y="2670120"/>
            <a:ext cx="1440" cy="325908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42" name="TextBox 22"/>
          <p:cNvSpPr/>
          <p:nvPr/>
        </p:nvSpPr>
        <p:spPr>
          <a:xfrm>
            <a:off x="5277960" y="2689200"/>
            <a:ext cx="2250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100s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25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43" name="TextBox 23"/>
          <p:cNvSpPr/>
          <p:nvPr/>
        </p:nvSpPr>
        <p:spPr>
          <a:xfrm>
            <a:off x="5272200" y="4075200"/>
            <a:ext cx="311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25(2s – 1)(2s + 1)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44" name="TextBox 24"/>
          <p:cNvSpPr/>
          <p:nvPr/>
        </p:nvSpPr>
        <p:spPr>
          <a:xfrm>
            <a:off x="4838760" y="4782960"/>
            <a:ext cx="158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2s – 1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45" name="TextBox 25"/>
          <p:cNvSpPr/>
          <p:nvPr/>
        </p:nvSpPr>
        <p:spPr>
          <a:xfrm>
            <a:off x="6500520" y="478296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46" name="TextBox 26"/>
          <p:cNvSpPr/>
          <p:nvPr/>
        </p:nvSpPr>
        <p:spPr>
          <a:xfrm>
            <a:off x="7213320" y="4782960"/>
            <a:ext cx="1595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2s + 1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47" name="TextBox 27"/>
          <p:cNvSpPr/>
          <p:nvPr/>
        </p:nvSpPr>
        <p:spPr>
          <a:xfrm>
            <a:off x="7154280" y="5329080"/>
            <a:ext cx="1332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 = - 0.5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48" name="TextBox 28"/>
          <p:cNvSpPr/>
          <p:nvPr/>
        </p:nvSpPr>
        <p:spPr>
          <a:xfrm>
            <a:off x="5152320" y="5329080"/>
            <a:ext cx="1206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 = 0.5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49" name="TextBox 29"/>
          <p:cNvSpPr/>
          <p:nvPr/>
        </p:nvSpPr>
        <p:spPr>
          <a:xfrm>
            <a:off x="6328080" y="532908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50" name="Cloud 30"/>
          <p:cNvSpPr/>
          <p:nvPr/>
        </p:nvSpPr>
        <p:spPr>
          <a:xfrm>
            <a:off x="1106640" y="3156120"/>
            <a:ext cx="2447640" cy="988920"/>
          </a:xfrm>
          <a:custGeom>
            <a:avLst/>
            <a:gdLst>
              <a:gd name="textAreaLeft" fmla="*/ 337320 w 2447640"/>
              <a:gd name="textAreaRight" fmla="*/ 1936440 w 2447640"/>
              <a:gd name="textAreaTop" fmla="*/ 149040 h 988920"/>
              <a:gd name="textAreaBottom" fmla="*/ 793800 h 988920"/>
              <a:gd name="GluePoint1X" fmla="*/ 2445885 w 43200"/>
              <a:gd name="GluePoint1Y" fmla="*/ 494507 h 43200"/>
              <a:gd name="GluePoint2X" fmla="*/ 1223963 w 43200"/>
              <a:gd name="GluePoint2Y" fmla="*/ 987960 h 43200"/>
              <a:gd name="GluePoint3X" fmla="*/ 7593 w 43200"/>
              <a:gd name="GluePoint3Y" fmla="*/ 494507 h 43200"/>
              <a:gd name="GluePoint4X" fmla="*/ 1223963 w 43200"/>
              <a:gd name="GluePoint4Y" fmla="*/ 5654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Difference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2 squares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51" name="Cloud 32"/>
          <p:cNvSpPr/>
          <p:nvPr/>
        </p:nvSpPr>
        <p:spPr>
          <a:xfrm>
            <a:off x="6696000" y="2530440"/>
            <a:ext cx="2448000" cy="988920"/>
          </a:xfrm>
          <a:custGeom>
            <a:avLst/>
            <a:gdLst>
              <a:gd name="textAreaLeft" fmla="*/ 337320 w 2448000"/>
              <a:gd name="textAreaRight" fmla="*/ 1936800 w 2448000"/>
              <a:gd name="textAreaTop" fmla="*/ 149040 h 988920"/>
              <a:gd name="textAreaBottom" fmla="*/ 793800 h 988920"/>
              <a:gd name="GluePoint1X" fmla="*/ 2445885 w 43200"/>
              <a:gd name="GluePoint1Y" fmla="*/ 494507 h 43200"/>
              <a:gd name="GluePoint2X" fmla="*/ 1223963 w 43200"/>
              <a:gd name="GluePoint2Y" fmla="*/ 987960 h 43200"/>
              <a:gd name="GluePoint3X" fmla="*/ 7593 w 43200"/>
              <a:gd name="GluePoint3Y" fmla="*/ 494507 h 43200"/>
              <a:gd name="GluePoint4X" fmla="*/ 1223963 w 43200"/>
              <a:gd name="GluePoint4Y" fmla="*/ 5654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Difference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2 squares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52" name="Cloud 31"/>
          <p:cNvSpPr/>
          <p:nvPr/>
        </p:nvSpPr>
        <p:spPr>
          <a:xfrm>
            <a:off x="6318360" y="1317600"/>
            <a:ext cx="2825640" cy="1386000"/>
          </a:xfrm>
          <a:custGeom>
            <a:avLst/>
            <a:gdLst>
              <a:gd name="textAreaLeft" fmla="*/ 389160 w 2825640"/>
              <a:gd name="textAreaRight" fmla="*/ 2235240 w 2825640"/>
              <a:gd name="textAreaTop" fmla="*/ 209160 h 1386000"/>
              <a:gd name="textAreaBottom" fmla="*/ 1112400 h 1386000"/>
              <a:gd name="GluePoint1X" fmla="*/ 2823395 w 43200"/>
              <a:gd name="GluePoint1Y" fmla="*/ 692944 h 43200"/>
              <a:gd name="GluePoint2X" fmla="*/ 1412875 w 43200"/>
              <a:gd name="GluePoint2Y" fmla="*/ 1384412 h 43200"/>
              <a:gd name="GluePoint3X" fmla="*/ 8765 w 43200"/>
              <a:gd name="GluePoint3Y" fmla="*/ 692944 h 43200"/>
              <a:gd name="GluePoint4X" fmla="*/ 1412875 w 43200"/>
              <a:gd name="GluePoint4Y" fmla="*/ 79239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Take out common factor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53" name="TextBox 33"/>
          <p:cNvSpPr/>
          <p:nvPr/>
        </p:nvSpPr>
        <p:spPr>
          <a:xfrm>
            <a:off x="5242680" y="3371760"/>
            <a:ext cx="2188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25(4s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- 1)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979" dur="indefinite" restart="never" nodeType="tmRoot">
          <p:childTnLst>
            <p:seq>
              <p:cTn id="1980" dur="indefinite" nodeType="mainSeq">
                <p:childTnLst>
                  <p:par>
                    <p:cTn id="1981" fill="hold">
                      <p:stCondLst>
                        <p:cond delay="indefinite"/>
                      </p:stCondLst>
                      <p:childTnLst>
                        <p:par>
                          <p:cTn id="1982" fill="hold">
                            <p:stCondLst>
                              <p:cond delay="0"/>
                            </p:stCondLst>
                            <p:childTnLst>
                              <p:par>
                                <p:cTn id="198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85" dur="80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86" dur="80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7" dur="80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8" fill="hold">
                      <p:stCondLst>
                        <p:cond delay="indefinite"/>
                      </p:stCondLst>
                      <p:childTnLst>
                        <p:par>
                          <p:cTn id="1989" fill="hold">
                            <p:stCondLst>
                              <p:cond delay="0"/>
                            </p:stCondLst>
                            <p:childTnLst>
                              <p:par>
                                <p:cTn id="199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92" dur="80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93" dur="80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4" dur="80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5" fill="hold">
                      <p:stCondLst>
                        <p:cond delay="indefinite"/>
                      </p:stCondLst>
                      <p:childTnLst>
                        <p:par>
                          <p:cTn id="1996" fill="hold">
                            <p:stCondLst>
                              <p:cond delay="0"/>
                            </p:stCondLst>
                            <p:childTnLst>
                              <p:par>
                                <p:cTn id="19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99" dur="80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00" dur="80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1" dur="80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06" dur="80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07" dur="80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8" dur="80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9" fill="hold">
                      <p:stCondLst>
                        <p:cond delay="indefinite"/>
                      </p:stCondLst>
                      <p:childTnLst>
                        <p:par>
                          <p:cTn id="2010" fill="hold">
                            <p:stCondLst>
                              <p:cond delay="0"/>
                            </p:stCondLst>
                            <p:childTnLst>
                              <p:par>
                                <p:cTn id="20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13" dur="80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14" dur="80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5" dur="80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6" fill="hold">
                      <p:stCondLst>
                        <p:cond delay="indefinite"/>
                      </p:stCondLst>
                      <p:childTnLst>
                        <p:par>
                          <p:cTn id="2017" fill="hold">
                            <p:stCondLst>
                              <p:cond delay="0"/>
                            </p:stCondLst>
                            <p:childTnLst>
                              <p:par>
                                <p:cTn id="20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20" dur="80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21" dur="80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2" dur="80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3" fill="hold">
                      <p:stCondLst>
                        <p:cond delay="indefinite"/>
                      </p:stCondLst>
                      <p:childTnLst>
                        <p:par>
                          <p:cTn id="2024" fill="hold">
                            <p:stCondLst>
                              <p:cond delay="0"/>
                            </p:stCondLst>
                            <p:childTnLst>
                              <p:par>
                                <p:cTn id="20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27" dur="80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28" dur="80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9" dur="80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0" fill="hold">
                      <p:stCondLst>
                        <p:cond delay="indefinite"/>
                      </p:stCondLst>
                      <p:childTnLst>
                        <p:par>
                          <p:cTn id="2031" fill="hold">
                            <p:stCondLst>
                              <p:cond delay="0"/>
                            </p:stCondLst>
                            <p:childTnLst>
                              <p:par>
                                <p:cTn id="2032" presetID="53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repl">
                                        <p:cTn id="2033" dur="500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4" dur="500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2035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7" fill="hold">
                      <p:stCondLst>
                        <p:cond delay="indefinite"/>
                      </p:stCondLst>
                      <p:childTnLst>
                        <p:par>
                          <p:cTn id="2038" fill="hold">
                            <p:stCondLst>
                              <p:cond delay="0"/>
                            </p:stCondLst>
                            <p:childTnLst>
                              <p:par>
                                <p:cTn id="20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41" dur="80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42" dur="80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3" dur="80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4" fill="hold">
                      <p:stCondLst>
                        <p:cond delay="indefinite"/>
                      </p:stCondLst>
                      <p:childTnLst>
                        <p:par>
                          <p:cTn id="2045" fill="hold">
                            <p:stCondLst>
                              <p:cond delay="0"/>
                            </p:stCondLst>
                            <p:childTnLst>
                              <p:par>
                                <p:cTn id="20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48" dur="80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49" dur="80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0" dur="80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1" fill="hold">
                      <p:stCondLst>
                        <p:cond delay="indefinite"/>
                      </p:stCondLst>
                      <p:childTnLst>
                        <p:par>
                          <p:cTn id="2052" fill="hold">
                            <p:stCondLst>
                              <p:cond delay="0"/>
                            </p:stCondLst>
                            <p:childTnLst>
                              <p:par>
                                <p:cTn id="20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55" dur="80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56" dur="80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7" dur="80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8" fill="hold">
                      <p:stCondLst>
                        <p:cond delay="indefinite"/>
                      </p:stCondLst>
                      <p:childTnLst>
                        <p:par>
                          <p:cTn id="2059" fill="hold">
                            <p:stCondLst>
                              <p:cond delay="0"/>
                            </p:stCondLst>
                            <p:childTnLst>
                              <p:par>
                                <p:cTn id="20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62" dur="80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63" dur="80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4" dur="80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5" fill="hold">
                      <p:stCondLst>
                        <p:cond delay="indefinite"/>
                      </p:stCondLst>
                      <p:childTnLst>
                        <p:par>
                          <p:cTn id="2066" fill="hold">
                            <p:stCondLst>
                              <p:cond delay="0"/>
                            </p:stCondLst>
                            <p:childTnLst>
                              <p:par>
                                <p:cTn id="20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69" dur="80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70" dur="80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1" dur="80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2" fill="hold">
                      <p:stCondLst>
                        <p:cond delay="indefinite"/>
                      </p:stCondLst>
                      <p:childTnLst>
                        <p:par>
                          <p:cTn id="2073" fill="hold">
                            <p:stCondLst>
                              <p:cond delay="0"/>
                            </p:stCondLst>
                            <p:childTnLst>
                              <p:par>
                                <p:cTn id="20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76" dur="80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77" dur="80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8" dur="80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9" fill="hold">
                      <p:stCondLst>
                        <p:cond delay="indefinite"/>
                      </p:stCondLst>
                      <p:childTnLst>
                        <p:par>
                          <p:cTn id="2080" fill="hold">
                            <p:stCondLst>
                              <p:cond delay="0"/>
                            </p:stCondLst>
                            <p:childTnLst>
                              <p:par>
                                <p:cTn id="20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83" dur="80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84" dur="80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5" dur="80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6" fill="hold">
                      <p:stCondLst>
                        <p:cond delay="indefinite"/>
                      </p:stCondLst>
                      <p:childTnLst>
                        <p:par>
                          <p:cTn id="2087" fill="hold">
                            <p:stCondLst>
                              <p:cond delay="0"/>
                            </p:stCondLst>
                            <p:childTnLst>
                              <p:par>
                                <p:cTn id="208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90" dur="80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91" dur="80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2" dur="80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4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5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6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57" name="Rectangle 11"/>
          <p:cNvSpPr/>
          <p:nvPr/>
        </p:nvSpPr>
        <p:spPr>
          <a:xfrm>
            <a:off x="998640" y="3747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Quadratic Equations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58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59" name="TextBox 12"/>
          <p:cNvSpPr/>
          <p:nvPr/>
        </p:nvSpPr>
        <p:spPr>
          <a:xfrm>
            <a:off x="965160" y="1444680"/>
            <a:ext cx="128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60" name="TextBox 14"/>
          <p:cNvSpPr/>
          <p:nvPr/>
        </p:nvSpPr>
        <p:spPr>
          <a:xfrm>
            <a:off x="1009080" y="1976400"/>
            <a:ext cx="1772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8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61" name="TextBox 15"/>
          <p:cNvSpPr/>
          <p:nvPr/>
        </p:nvSpPr>
        <p:spPr>
          <a:xfrm>
            <a:off x="1009800" y="2684520"/>
            <a:ext cx="190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2(x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4)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62" name="TextBox 16"/>
          <p:cNvSpPr/>
          <p:nvPr/>
        </p:nvSpPr>
        <p:spPr>
          <a:xfrm>
            <a:off x="1336320" y="6302520"/>
            <a:ext cx="97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2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63" name="TextBox 17"/>
          <p:cNvSpPr/>
          <p:nvPr/>
        </p:nvSpPr>
        <p:spPr>
          <a:xfrm>
            <a:off x="2408400" y="630252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64" name="TextBox 19"/>
          <p:cNvSpPr/>
          <p:nvPr/>
        </p:nvSpPr>
        <p:spPr>
          <a:xfrm>
            <a:off x="3181320" y="6302520"/>
            <a:ext cx="119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- 2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65" name="Straight Connector 21"/>
          <p:cNvSpPr/>
          <p:nvPr/>
        </p:nvSpPr>
        <p:spPr>
          <a:xfrm flipH="1">
            <a:off x="4747680" y="1976400"/>
            <a:ext cx="16200" cy="468936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66" name="TextBox 22"/>
          <p:cNvSpPr/>
          <p:nvPr/>
        </p:nvSpPr>
        <p:spPr>
          <a:xfrm>
            <a:off x="5159160" y="1981080"/>
            <a:ext cx="2268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80 – 125e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67" name="TextBox 23"/>
          <p:cNvSpPr/>
          <p:nvPr/>
        </p:nvSpPr>
        <p:spPr>
          <a:xfrm>
            <a:off x="5159880" y="2689200"/>
            <a:ext cx="2400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5(16 – 25e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68" name="TextBox 24"/>
          <p:cNvSpPr/>
          <p:nvPr/>
        </p:nvSpPr>
        <p:spPr>
          <a:xfrm>
            <a:off x="5145480" y="5505480"/>
            <a:ext cx="1651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 – 5e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69" name="TextBox 25"/>
          <p:cNvSpPr/>
          <p:nvPr/>
        </p:nvSpPr>
        <p:spPr>
          <a:xfrm>
            <a:off x="6751080" y="550548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0" name="TextBox 26"/>
          <p:cNvSpPr/>
          <p:nvPr/>
        </p:nvSpPr>
        <p:spPr>
          <a:xfrm>
            <a:off x="7405920" y="5505480"/>
            <a:ext cx="1663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 + 5e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1" name="TextBox 27"/>
          <p:cNvSpPr/>
          <p:nvPr/>
        </p:nvSpPr>
        <p:spPr>
          <a:xfrm>
            <a:off x="7464960" y="6302520"/>
            <a:ext cx="1522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 = - 4/5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2" name="TextBox 28"/>
          <p:cNvSpPr/>
          <p:nvPr/>
        </p:nvSpPr>
        <p:spPr>
          <a:xfrm>
            <a:off x="5461920" y="6302520"/>
            <a:ext cx="130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 = 4/5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3" name="TextBox 29"/>
          <p:cNvSpPr/>
          <p:nvPr/>
        </p:nvSpPr>
        <p:spPr>
          <a:xfrm>
            <a:off x="6765480" y="630252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4" name="Cloud 30"/>
          <p:cNvSpPr/>
          <p:nvPr/>
        </p:nvSpPr>
        <p:spPr>
          <a:xfrm>
            <a:off x="2654280" y="1962000"/>
            <a:ext cx="1828800" cy="987480"/>
          </a:xfrm>
          <a:custGeom>
            <a:avLst/>
            <a:gdLst>
              <a:gd name="textAreaLeft" fmla="*/ 252000 w 1828800"/>
              <a:gd name="textAreaRight" fmla="*/ 1446840 w 1828800"/>
              <a:gd name="textAreaTop" fmla="*/ 149040 h 987480"/>
              <a:gd name="textAreaBottom" fmla="*/ 792720 h 987480"/>
              <a:gd name="GluePoint1X" fmla="*/ 1827276 w 43200"/>
              <a:gd name="GluePoint1Y" fmla="*/ 493713 h 43200"/>
              <a:gd name="GluePoint2X" fmla="*/ 914400 w 43200"/>
              <a:gd name="GluePoint2Y" fmla="*/ 986374 h 43200"/>
              <a:gd name="GluePoint3X" fmla="*/ 5673 w 43200"/>
              <a:gd name="GluePoint3Y" fmla="*/ 493713 h 43200"/>
              <a:gd name="GluePoint4X" fmla="*/ 914400 w 43200"/>
              <a:gd name="GluePoint4Y" fmla="*/ 5645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Common Factor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5" name="Cloud 31"/>
          <p:cNvSpPr/>
          <p:nvPr/>
        </p:nvSpPr>
        <p:spPr>
          <a:xfrm>
            <a:off x="7284960" y="1995480"/>
            <a:ext cx="1859040" cy="988920"/>
          </a:xfrm>
          <a:custGeom>
            <a:avLst/>
            <a:gdLst>
              <a:gd name="textAreaLeft" fmla="*/ 255960 w 1859040"/>
              <a:gd name="textAreaRight" fmla="*/ 1470600 w 1859040"/>
              <a:gd name="textAreaTop" fmla="*/ 149040 h 988920"/>
              <a:gd name="textAreaBottom" fmla="*/ 793800 h 988920"/>
              <a:gd name="GluePoint1X" fmla="*/ 1857413 w 43200"/>
              <a:gd name="GluePoint1Y" fmla="*/ 494506 h 43200"/>
              <a:gd name="GluePoint2X" fmla="*/ 929481 w 43200"/>
              <a:gd name="GluePoint2Y" fmla="*/ 987959 h 43200"/>
              <a:gd name="GluePoint3X" fmla="*/ 5766 w 43200"/>
              <a:gd name="GluePoint3Y" fmla="*/ 494506 h 43200"/>
              <a:gd name="GluePoint4X" fmla="*/ 929481 w 43200"/>
              <a:gd name="GluePoint4Y" fmla="*/ 5654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Common Factor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6" name="Cloud 32"/>
          <p:cNvSpPr/>
          <p:nvPr/>
        </p:nvSpPr>
        <p:spPr>
          <a:xfrm>
            <a:off x="1238400" y="3317760"/>
            <a:ext cx="2449440" cy="989280"/>
          </a:xfrm>
          <a:custGeom>
            <a:avLst/>
            <a:gdLst>
              <a:gd name="textAreaLeft" fmla="*/ 337320 w 2449440"/>
              <a:gd name="textAreaRight" fmla="*/ 1937880 w 2449440"/>
              <a:gd name="textAreaTop" fmla="*/ 149400 h 989280"/>
              <a:gd name="textAreaBottom" fmla="*/ 794160 h 989280"/>
              <a:gd name="GluePoint1X" fmla="*/ 2447472 w 43200"/>
              <a:gd name="GluePoint1Y" fmla="*/ 494507 h 43200"/>
              <a:gd name="GluePoint2X" fmla="*/ 1224757 w 43200"/>
              <a:gd name="GluePoint2Y" fmla="*/ 987960 h 43200"/>
              <a:gd name="GluePoint3X" fmla="*/ 7598 w 43200"/>
              <a:gd name="GluePoint3Y" fmla="*/ 494507 h 43200"/>
              <a:gd name="GluePoint4X" fmla="*/ 1224757 w 43200"/>
              <a:gd name="GluePoint4Y" fmla="*/ 5654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Difference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2 squares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7" name="TextBox 33"/>
          <p:cNvSpPr/>
          <p:nvPr/>
        </p:nvSpPr>
        <p:spPr>
          <a:xfrm>
            <a:off x="1052640" y="4414680"/>
            <a:ext cx="27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2(x – 2)(x + 2)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8" name="TextBox 34"/>
          <p:cNvSpPr/>
          <p:nvPr/>
        </p:nvSpPr>
        <p:spPr>
          <a:xfrm>
            <a:off x="1233720" y="4818240"/>
            <a:ext cx="2528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– 2)(x + 2)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79" name="Cloud 35"/>
          <p:cNvSpPr/>
          <p:nvPr/>
        </p:nvSpPr>
        <p:spPr>
          <a:xfrm>
            <a:off x="5019840" y="3338640"/>
            <a:ext cx="2447640" cy="987120"/>
          </a:xfrm>
          <a:custGeom>
            <a:avLst/>
            <a:gdLst>
              <a:gd name="textAreaLeft" fmla="*/ 337320 w 2447640"/>
              <a:gd name="textAreaRight" fmla="*/ 1936440 w 2447640"/>
              <a:gd name="textAreaTop" fmla="*/ 149040 h 987120"/>
              <a:gd name="textAreaBottom" fmla="*/ 792360 h 987120"/>
              <a:gd name="GluePoint1X" fmla="*/ 2445885 w 43200"/>
              <a:gd name="GluePoint1Y" fmla="*/ 493713 h 43200"/>
              <a:gd name="GluePoint2X" fmla="*/ 1223963 w 43200"/>
              <a:gd name="GluePoint2Y" fmla="*/ 986374 h 43200"/>
              <a:gd name="GluePoint3X" fmla="*/ 7593 w 43200"/>
              <a:gd name="GluePoint3Y" fmla="*/ 493713 h 43200"/>
              <a:gd name="GluePoint4X" fmla="*/ 1223963 w 43200"/>
              <a:gd name="GluePoint4Y" fmla="*/ 5645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Difference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2 squares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80" name="TextBox 37"/>
          <p:cNvSpPr/>
          <p:nvPr/>
        </p:nvSpPr>
        <p:spPr>
          <a:xfrm>
            <a:off x="5055480" y="4375080"/>
            <a:ext cx="3060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5(4 – 5e)(4 + 5e)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81" name="TextBox 38"/>
          <p:cNvSpPr/>
          <p:nvPr/>
        </p:nvSpPr>
        <p:spPr>
          <a:xfrm>
            <a:off x="5237640" y="4778280"/>
            <a:ext cx="2874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(4 – 5e)(4 + 5e)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82" name="TextBox 39"/>
          <p:cNvSpPr/>
          <p:nvPr/>
        </p:nvSpPr>
        <p:spPr>
          <a:xfrm>
            <a:off x="951120" y="5584680"/>
            <a:ext cx="1701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– 2)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83" name="TextBox 40"/>
          <p:cNvSpPr/>
          <p:nvPr/>
        </p:nvSpPr>
        <p:spPr>
          <a:xfrm>
            <a:off x="2449800" y="558468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84" name="TextBox 41"/>
          <p:cNvSpPr/>
          <p:nvPr/>
        </p:nvSpPr>
        <p:spPr>
          <a:xfrm>
            <a:off x="3103920" y="5584680"/>
            <a:ext cx="1713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+ 2)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093" dur="indefinite" restart="never" nodeType="tmRoot">
          <p:childTnLst>
            <p:seq>
              <p:cTn id="2094" dur="indefinite" nodeType="mainSeq">
                <p:childTnLst>
                  <p:par>
                    <p:cTn id="2095" fill="hold">
                      <p:stCondLst>
                        <p:cond delay="indefinite"/>
                      </p:stCondLst>
                      <p:childTnLst>
                        <p:par>
                          <p:cTn id="2096" fill="hold">
                            <p:stCondLst>
                              <p:cond delay="0"/>
                            </p:stCondLst>
                            <p:childTnLst>
                              <p:par>
                                <p:cTn id="20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99" dur="80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00" dur="80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1" dur="80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2" fill="hold">
                      <p:stCondLst>
                        <p:cond delay="indefinite"/>
                      </p:stCondLst>
                      <p:childTnLst>
                        <p:par>
                          <p:cTn id="2103" fill="hold">
                            <p:stCondLst>
                              <p:cond delay="0"/>
                            </p:stCondLst>
                            <p:childTnLst>
                              <p:par>
                                <p:cTn id="21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06" dur="8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07" dur="8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8" dur="8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9" fill="hold">
                      <p:stCondLst>
                        <p:cond delay="indefinite"/>
                      </p:stCondLst>
                      <p:childTnLst>
                        <p:par>
                          <p:cTn id="2110" fill="hold">
                            <p:stCondLst>
                              <p:cond delay="0"/>
                            </p:stCondLst>
                            <p:childTnLst>
                              <p:par>
                                <p:cTn id="21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13" dur="8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14" dur="8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5" dur="8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6" fill="hold">
                      <p:stCondLst>
                        <p:cond delay="indefinite"/>
                      </p:stCondLst>
                      <p:childTnLst>
                        <p:par>
                          <p:cTn id="2117" fill="hold">
                            <p:stCondLst>
                              <p:cond delay="0"/>
                            </p:stCondLst>
                            <p:childTnLst>
                              <p:par>
                                <p:cTn id="21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20" dur="80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21" dur="80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2" dur="80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3" fill="hold">
                      <p:stCondLst>
                        <p:cond delay="indefinite"/>
                      </p:stCondLst>
                      <p:childTnLst>
                        <p:par>
                          <p:cTn id="2124" fill="hold">
                            <p:stCondLst>
                              <p:cond delay="0"/>
                            </p:stCondLst>
                            <p:childTnLst>
                              <p:par>
                                <p:cTn id="21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27" dur="80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28" dur="80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9" dur="80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0" fill="hold">
                      <p:stCondLst>
                        <p:cond delay="indefinite"/>
                      </p:stCondLst>
                      <p:childTnLst>
                        <p:par>
                          <p:cTn id="2131" fill="hold">
                            <p:stCondLst>
                              <p:cond delay="0"/>
                            </p:stCondLst>
                            <p:childTnLst>
                              <p:par>
                                <p:cTn id="21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34" dur="80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35" dur="80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6" dur="80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7" fill="hold">
                      <p:stCondLst>
                        <p:cond delay="indefinite"/>
                      </p:stCondLst>
                      <p:childTnLst>
                        <p:par>
                          <p:cTn id="2138" fill="hold">
                            <p:stCondLst>
                              <p:cond delay="0"/>
                            </p:stCondLst>
                            <p:childTnLst>
                              <p:par>
                                <p:cTn id="21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41" dur="80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42" dur="80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3" dur="80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4" fill="hold">
                      <p:stCondLst>
                        <p:cond delay="indefinite"/>
                      </p:stCondLst>
                      <p:childTnLst>
                        <p:par>
                          <p:cTn id="2145" fill="hold">
                            <p:stCondLst>
                              <p:cond delay="0"/>
                            </p:stCondLst>
                            <p:childTnLst>
                              <p:par>
                                <p:cTn id="21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48" dur="80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49" dur="80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0" dur="80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1" fill="hold">
                      <p:stCondLst>
                        <p:cond delay="indefinite"/>
                      </p:stCondLst>
                      <p:childTnLst>
                        <p:par>
                          <p:cTn id="2152" fill="hold">
                            <p:stCondLst>
                              <p:cond delay="0"/>
                            </p:stCondLst>
                            <p:childTnLst>
                              <p:par>
                                <p:cTn id="21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55" dur="8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56" dur="8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7" dur="8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8" fill="hold">
                      <p:stCondLst>
                        <p:cond delay="indefinite"/>
                      </p:stCondLst>
                      <p:childTnLst>
                        <p:par>
                          <p:cTn id="2159" fill="hold">
                            <p:stCondLst>
                              <p:cond delay="0"/>
                            </p:stCondLst>
                            <p:childTnLst>
                              <p:par>
                                <p:cTn id="21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62" dur="8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63" dur="8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4" dur="8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5" fill="hold">
                      <p:stCondLst>
                        <p:cond delay="indefinite"/>
                      </p:stCondLst>
                      <p:childTnLst>
                        <p:par>
                          <p:cTn id="2166" fill="hold">
                            <p:stCondLst>
                              <p:cond delay="0"/>
                            </p:stCondLst>
                            <p:childTnLst>
                              <p:par>
                                <p:cTn id="21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69" dur="8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70" dur="8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1" dur="8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2" fill="hold">
                      <p:stCondLst>
                        <p:cond delay="indefinite"/>
                      </p:stCondLst>
                      <p:childTnLst>
                        <p:par>
                          <p:cTn id="2173" fill="hold">
                            <p:stCondLst>
                              <p:cond delay="0"/>
                            </p:stCondLst>
                            <p:childTnLst>
                              <p:par>
                                <p:cTn id="21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76" dur="8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77" dur="8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8" dur="8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9" fill="hold">
                      <p:stCondLst>
                        <p:cond delay="indefinite"/>
                      </p:stCondLst>
                      <p:childTnLst>
                        <p:par>
                          <p:cTn id="2180" fill="hold">
                            <p:stCondLst>
                              <p:cond delay="0"/>
                            </p:stCondLst>
                            <p:childTnLst>
                              <p:par>
                                <p:cTn id="21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83" dur="80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84" dur="80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5" dur="80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6" fill="hold">
                      <p:stCondLst>
                        <p:cond delay="indefinite"/>
                      </p:stCondLst>
                      <p:childTnLst>
                        <p:par>
                          <p:cTn id="2187" fill="hold">
                            <p:stCondLst>
                              <p:cond delay="0"/>
                            </p:stCondLst>
                            <p:childTnLst>
                              <p:par>
                                <p:cTn id="218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90" dur="80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91" dur="80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2" dur="80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3" fill="hold">
                      <p:stCondLst>
                        <p:cond delay="indefinite"/>
                      </p:stCondLst>
                      <p:childTnLst>
                        <p:par>
                          <p:cTn id="2194" fill="hold">
                            <p:stCondLst>
                              <p:cond delay="0"/>
                            </p:stCondLst>
                            <p:childTnLst>
                              <p:par>
                                <p:cTn id="219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97" dur="80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98" dur="80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9" dur="80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0" fill="hold">
                      <p:stCondLst>
                        <p:cond delay="indefinite"/>
                      </p:stCondLst>
                      <p:childTnLst>
                        <p:par>
                          <p:cTn id="2201" fill="hold">
                            <p:stCondLst>
                              <p:cond delay="0"/>
                            </p:stCondLst>
                            <p:childTnLst>
                              <p:par>
                                <p:cTn id="22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04" dur="80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05" dur="80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6" dur="80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7" fill="hold">
                      <p:stCondLst>
                        <p:cond delay="indefinite"/>
                      </p:stCondLst>
                      <p:childTnLst>
                        <p:par>
                          <p:cTn id="2208" fill="hold">
                            <p:stCondLst>
                              <p:cond delay="0"/>
                            </p:stCondLst>
                            <p:childTnLst>
                              <p:par>
                                <p:cTn id="22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11" dur="8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12" dur="8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3" dur="8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4" fill="hold">
                      <p:stCondLst>
                        <p:cond delay="indefinite"/>
                      </p:stCondLst>
                      <p:childTnLst>
                        <p:par>
                          <p:cTn id="2215" fill="hold">
                            <p:stCondLst>
                              <p:cond delay="0"/>
                            </p:stCondLst>
                            <p:childTnLst>
                              <p:par>
                                <p:cTn id="22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18" dur="80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19" dur="80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0" dur="80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1" fill="hold">
                      <p:stCondLst>
                        <p:cond delay="indefinite"/>
                      </p:stCondLst>
                      <p:childTnLst>
                        <p:par>
                          <p:cTn id="2222" fill="hold">
                            <p:stCondLst>
                              <p:cond delay="0"/>
                            </p:stCondLst>
                            <p:childTnLst>
                              <p:par>
                                <p:cTn id="222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25" dur="80"/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26" dur="80"/>
                                        <p:tgtEl>
                                          <p:spTgt spid="1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7" dur="80"/>
                                        <p:tgtEl>
                                          <p:spTgt spid="1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8" fill="hold">
                      <p:stCondLst>
                        <p:cond delay="indefinite"/>
                      </p:stCondLst>
                      <p:childTnLst>
                        <p:par>
                          <p:cTn id="2229" fill="hold">
                            <p:stCondLst>
                              <p:cond delay="0"/>
                            </p:stCondLst>
                            <p:childTnLst>
                              <p:par>
                                <p:cTn id="22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32" dur="80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33" dur="80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4" dur="80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5" fill="hold">
                      <p:stCondLst>
                        <p:cond delay="indefinite"/>
                      </p:stCondLst>
                      <p:childTnLst>
                        <p:par>
                          <p:cTn id="2236" fill="hold">
                            <p:stCondLst>
                              <p:cond delay="0"/>
                            </p:stCondLst>
                            <p:childTnLst>
                              <p:par>
                                <p:cTn id="22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39" dur="80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40" dur="80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1" dur="80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2" fill="hold">
                      <p:stCondLst>
                        <p:cond delay="indefinite"/>
                      </p:stCondLst>
                      <p:childTnLst>
                        <p:par>
                          <p:cTn id="2243" fill="hold">
                            <p:stCondLst>
                              <p:cond delay="0"/>
                            </p:stCondLst>
                            <p:childTnLst>
                              <p:par>
                                <p:cTn id="22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46" dur="80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47" dur="80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8" dur="80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19"/>
          <p:cNvSpPr/>
          <p:nvPr/>
        </p:nvSpPr>
        <p:spPr>
          <a:xfrm>
            <a:off x="1460520" y="1994040"/>
            <a:ext cx="7226280" cy="1869840"/>
          </a:xfrm>
          <a:prstGeom prst="rect">
            <a:avLst/>
          </a:prstGeom>
          <a:solidFill>
            <a:srgbClr val="757575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20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1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2" name="Picture 7" descr="scottishflag"/>
          <p:cNvPicPr/>
          <p:nvPr/>
        </p:nvPicPr>
        <p:blipFill>
          <a:blip r:embed="rId3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3" name="Text Box 8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4" name="Text Box 9"/>
          <p:cNvSpPr/>
          <p:nvPr/>
        </p:nvSpPr>
        <p:spPr>
          <a:xfrm>
            <a:off x="-27000" y="1552680"/>
            <a:ext cx="694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5" name="Rectangle 10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Equations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6" name="Text Box 11"/>
          <p:cNvSpPr/>
          <p:nvPr/>
        </p:nvSpPr>
        <p:spPr>
          <a:xfrm>
            <a:off x="2207160" y="2178000"/>
            <a:ext cx="5134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quadratic function has the form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7" name="Text Box 12"/>
          <p:cNvSpPr/>
          <p:nvPr/>
        </p:nvSpPr>
        <p:spPr>
          <a:xfrm>
            <a:off x="2291760" y="2813040"/>
            <a:ext cx="3322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a 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b x + 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8" name="Text Box 16"/>
          <p:cNvSpPr/>
          <p:nvPr/>
        </p:nvSpPr>
        <p:spPr>
          <a:xfrm>
            <a:off x="1003320" y="4002120"/>
            <a:ext cx="7848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graph of a quadratic function has the basic shape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cxnSp>
        <p:nvCxnSpPr>
          <p:cNvPr id="429" name="Straight Arrow Connector 16"/>
          <p:cNvCxnSpPr/>
          <p:nvPr/>
        </p:nvCxnSpPr>
        <p:spPr>
          <a:xfrm flipV="1">
            <a:off x="7786800" y="5295600"/>
            <a:ext cx="2160" cy="124992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430" name="Straight Arrow Connector 17"/>
          <p:cNvCxnSpPr/>
          <p:nvPr/>
        </p:nvCxnSpPr>
        <p:spPr>
          <a:xfrm>
            <a:off x="6978600" y="6118200"/>
            <a:ext cx="1861200" cy="216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431" name="Freeform 23"/>
          <p:cNvSpPr/>
          <p:nvPr/>
        </p:nvSpPr>
        <p:spPr>
          <a:xfrm>
            <a:off x="7467480" y="5584680"/>
            <a:ext cx="1006560" cy="939960"/>
          </a:xfrm>
          <a:custGeom>
            <a:avLst/>
            <a:gdLst>
              <a:gd name="GluePoint1X" fmla="*/ 0 w 1005840"/>
              <a:gd name="GluePoint1Y" fmla="*/ 0 h 939800"/>
              <a:gd name="GluePoint2X" fmla="*/ 518487 w 1005840"/>
              <a:gd name="GluePoint2Y" fmla="*/ 929640 h 939800"/>
              <a:gd name="GluePoint3X" fmla="*/ 1006475 w 1005840"/>
              <a:gd name="GluePoint3Y" fmla="*/ 60960 h 9398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5840" h="939800">
                <a:moveTo>
                  <a:pt x="0" y="0"/>
                </a:moveTo>
                <a:cubicBezTo>
                  <a:pt x="175260" y="459740"/>
                  <a:pt x="350520" y="919480"/>
                  <a:pt x="518160" y="929640"/>
                </a:cubicBezTo>
                <a:cubicBezTo>
                  <a:pt x="685800" y="939800"/>
                  <a:pt x="845820" y="500380"/>
                  <a:pt x="1005840" y="60960"/>
                </a:cubicBezTo>
              </a:path>
            </a:pathLst>
          </a:cu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2" name="TextBox 24"/>
          <p:cNvSpPr/>
          <p:nvPr/>
        </p:nvSpPr>
        <p:spPr>
          <a:xfrm>
            <a:off x="7469640" y="5065560"/>
            <a:ext cx="313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3" name="TextBox 25"/>
          <p:cNvSpPr/>
          <p:nvPr/>
        </p:nvSpPr>
        <p:spPr>
          <a:xfrm>
            <a:off x="8676000" y="6118200"/>
            <a:ext cx="330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4" name="Oval 26"/>
          <p:cNvSpPr/>
          <p:nvPr/>
        </p:nvSpPr>
        <p:spPr>
          <a:xfrm>
            <a:off x="7601040" y="6053040"/>
            <a:ext cx="144360" cy="14472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5" name="Oval 27"/>
          <p:cNvSpPr/>
          <p:nvPr/>
        </p:nvSpPr>
        <p:spPr>
          <a:xfrm>
            <a:off x="8215200" y="6048360"/>
            <a:ext cx="144720" cy="14436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6" name="TextBox 29"/>
          <p:cNvSpPr/>
          <p:nvPr/>
        </p:nvSpPr>
        <p:spPr>
          <a:xfrm>
            <a:off x="6238800" y="1031760"/>
            <a:ext cx="184320" cy="4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7" name="TextBox 30"/>
          <p:cNvSpPr/>
          <p:nvPr/>
        </p:nvSpPr>
        <p:spPr>
          <a:xfrm>
            <a:off x="6307920" y="2581200"/>
            <a:ext cx="23601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, b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are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constants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≠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cxnSp>
        <p:nvCxnSpPr>
          <p:cNvPr id="438" name="Straight Arrow Connector 29"/>
          <p:cNvCxnSpPr/>
          <p:nvPr/>
        </p:nvCxnSpPr>
        <p:spPr>
          <a:xfrm flipV="1">
            <a:off x="1317600" y="4901400"/>
            <a:ext cx="2160" cy="125028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439" name="Straight Arrow Connector 30"/>
          <p:cNvCxnSpPr/>
          <p:nvPr/>
        </p:nvCxnSpPr>
        <p:spPr>
          <a:xfrm>
            <a:off x="509760" y="5724000"/>
            <a:ext cx="1861200" cy="252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440" name="Freeform 31"/>
          <p:cNvSpPr/>
          <p:nvPr/>
        </p:nvSpPr>
        <p:spPr>
          <a:xfrm flipV="1">
            <a:off x="998640" y="5280120"/>
            <a:ext cx="1006200" cy="939600"/>
          </a:xfrm>
          <a:custGeom>
            <a:avLst/>
            <a:gdLst>
              <a:gd name="GluePoint1X" fmla="*/ 0 w 1005840"/>
              <a:gd name="GluePoint1Y" fmla="*/ 0 h 939800"/>
              <a:gd name="GluePoint2X" fmla="*/ 518487 w 1005840"/>
              <a:gd name="GluePoint2Y" fmla="*/ 929640 h 939800"/>
              <a:gd name="GluePoint3X" fmla="*/ 1006475 w 1005840"/>
              <a:gd name="GluePoint3Y" fmla="*/ 60960 h 9398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5840" h="939800">
                <a:moveTo>
                  <a:pt x="0" y="0"/>
                </a:moveTo>
                <a:cubicBezTo>
                  <a:pt x="175260" y="459740"/>
                  <a:pt x="350520" y="919480"/>
                  <a:pt x="518160" y="929640"/>
                </a:cubicBezTo>
                <a:cubicBezTo>
                  <a:pt x="685800" y="939800"/>
                  <a:pt x="845820" y="500380"/>
                  <a:pt x="1005840" y="60960"/>
                </a:cubicBezTo>
              </a:path>
            </a:pathLst>
          </a:cu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41" name="TextBox 32"/>
          <p:cNvSpPr/>
          <p:nvPr/>
        </p:nvSpPr>
        <p:spPr>
          <a:xfrm>
            <a:off x="1000800" y="4672080"/>
            <a:ext cx="313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42" name="TextBox 33"/>
          <p:cNvSpPr/>
          <p:nvPr/>
        </p:nvSpPr>
        <p:spPr>
          <a:xfrm>
            <a:off x="2207160" y="5724360"/>
            <a:ext cx="330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43" name="Oval 34"/>
          <p:cNvSpPr/>
          <p:nvPr/>
        </p:nvSpPr>
        <p:spPr>
          <a:xfrm>
            <a:off x="1131840" y="5659560"/>
            <a:ext cx="144360" cy="14436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44" name="Oval 35"/>
          <p:cNvSpPr/>
          <p:nvPr/>
        </p:nvSpPr>
        <p:spPr>
          <a:xfrm>
            <a:off x="1746360" y="5654520"/>
            <a:ext cx="144360" cy="14472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45" name="TextBox 36"/>
          <p:cNvSpPr/>
          <p:nvPr/>
        </p:nvSpPr>
        <p:spPr>
          <a:xfrm>
            <a:off x="7497720" y="4454640"/>
            <a:ext cx="92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&gt;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46" name="TextBox 38"/>
          <p:cNvSpPr/>
          <p:nvPr/>
        </p:nvSpPr>
        <p:spPr>
          <a:xfrm>
            <a:off x="1781280" y="4473720"/>
            <a:ext cx="92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&lt;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47" name="Straight Connector 40"/>
          <p:cNvSpPr/>
          <p:nvPr/>
        </p:nvSpPr>
        <p:spPr>
          <a:xfrm>
            <a:off x="7993080" y="5516640"/>
            <a:ext cx="0" cy="1135080"/>
          </a:xfrm>
          <a:prstGeom prst="line">
            <a:avLst/>
          </a:prstGeom>
          <a:ln w="936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48" name="Straight Connector 42"/>
          <p:cNvSpPr/>
          <p:nvPr/>
        </p:nvSpPr>
        <p:spPr>
          <a:xfrm>
            <a:off x="1523880" y="5064120"/>
            <a:ext cx="0" cy="1135080"/>
          </a:xfrm>
          <a:prstGeom prst="line">
            <a:avLst/>
          </a:prstGeom>
          <a:ln w="936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49" name="TextBox 43"/>
          <p:cNvSpPr/>
          <p:nvPr/>
        </p:nvSpPr>
        <p:spPr>
          <a:xfrm>
            <a:off x="2169720" y="4984920"/>
            <a:ext cx="49791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graph of a quadratic function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is called a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PARABOLA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50" name="Oval 37"/>
          <p:cNvSpPr/>
          <p:nvPr/>
        </p:nvSpPr>
        <p:spPr>
          <a:xfrm>
            <a:off x="7924680" y="6437160"/>
            <a:ext cx="144720" cy="14472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51" name="Oval 39"/>
          <p:cNvSpPr/>
          <p:nvPr/>
        </p:nvSpPr>
        <p:spPr>
          <a:xfrm>
            <a:off x="1455840" y="5187960"/>
            <a:ext cx="144360" cy="14436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" dur="8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" dur="8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1" dur="8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" dur="8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8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fill="hold" nodeType="with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5" dur="8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6" dur="8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"/>
                            </p:stCondLst>
                            <p:childTnLst>
                              <p:par>
                                <p:cTn id="49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1" dur="8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" dur="8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8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5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6" dur="8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7" dur="8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3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fill="hold" nodeType="with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0" dur="8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1" dur="8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0"/>
                            </p:stCondLst>
                            <p:childTnLst>
                              <p:par>
                                <p:cTn id="10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6" dur="8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7" dur="8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1" dur="8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2" dur="8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9D8943-C694-4892-9BB8-21405127A957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86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87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88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14.4 upto Q10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Ch14 (page135)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989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0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1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2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93" name="Rectangle 11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 Methods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94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5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6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7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98" name="Rectangle 11"/>
          <p:cNvSpPr/>
          <p:nvPr/>
        </p:nvSpPr>
        <p:spPr>
          <a:xfrm>
            <a:off x="998640" y="3747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Quadratic Equations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99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00" name="TextBox 12"/>
          <p:cNvSpPr/>
          <p:nvPr/>
        </p:nvSpPr>
        <p:spPr>
          <a:xfrm>
            <a:off x="965160" y="1444680"/>
            <a:ext cx="128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01" name="TextBox 13"/>
          <p:cNvSpPr/>
          <p:nvPr/>
        </p:nvSpPr>
        <p:spPr>
          <a:xfrm>
            <a:off x="956880" y="1976400"/>
            <a:ext cx="59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Solve ( find the roots ) for the following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02" name="TextBox 14"/>
          <p:cNvSpPr/>
          <p:nvPr/>
        </p:nvSpPr>
        <p:spPr>
          <a:xfrm>
            <a:off x="1010160" y="2698920"/>
            <a:ext cx="2292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+ 3x + 2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03" name="TextBox 15"/>
          <p:cNvSpPr/>
          <p:nvPr/>
        </p:nvSpPr>
        <p:spPr>
          <a:xfrm>
            <a:off x="1164240" y="5087880"/>
            <a:ext cx="2491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+ 2)(x + 1)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04" name="TextBox 16"/>
          <p:cNvSpPr/>
          <p:nvPr/>
        </p:nvSpPr>
        <p:spPr>
          <a:xfrm>
            <a:off x="1293120" y="6222960"/>
            <a:ext cx="119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- 2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05" name="TextBox 17"/>
          <p:cNvSpPr/>
          <p:nvPr/>
        </p:nvSpPr>
        <p:spPr>
          <a:xfrm>
            <a:off x="2311560" y="622296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06" name="TextBox 19"/>
          <p:cNvSpPr/>
          <p:nvPr/>
        </p:nvSpPr>
        <p:spPr>
          <a:xfrm>
            <a:off x="2958840" y="6222960"/>
            <a:ext cx="1144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- 1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07" name="Straight Connector 21"/>
          <p:cNvSpPr/>
          <p:nvPr/>
        </p:nvSpPr>
        <p:spPr>
          <a:xfrm>
            <a:off x="4557600" y="2536920"/>
            <a:ext cx="0" cy="412884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08" name="Cloud 30"/>
          <p:cNvSpPr/>
          <p:nvPr/>
        </p:nvSpPr>
        <p:spPr>
          <a:xfrm>
            <a:off x="1106640" y="3156120"/>
            <a:ext cx="2447640" cy="988920"/>
          </a:xfrm>
          <a:custGeom>
            <a:avLst/>
            <a:gdLst>
              <a:gd name="textAreaLeft" fmla="*/ 337320 w 2447640"/>
              <a:gd name="textAreaRight" fmla="*/ 1936440 w 2447640"/>
              <a:gd name="textAreaTop" fmla="*/ 149040 h 988920"/>
              <a:gd name="textAreaBottom" fmla="*/ 793800 h 988920"/>
              <a:gd name="GluePoint1X" fmla="*/ 2445885 w 43200"/>
              <a:gd name="GluePoint1Y" fmla="*/ 494507 h 43200"/>
              <a:gd name="GluePoint2X" fmla="*/ 1223963 w 43200"/>
              <a:gd name="GluePoint2Y" fmla="*/ 987960 h 43200"/>
              <a:gd name="GluePoint3X" fmla="*/ 7593 w 43200"/>
              <a:gd name="GluePoint3Y" fmla="*/ 494507 h 43200"/>
              <a:gd name="GluePoint4X" fmla="*/ 1223963 w 43200"/>
              <a:gd name="GluePoint4Y" fmla="*/ 5654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SAC Method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09" name="Straight Connector 31"/>
          <p:cNvSpPr/>
          <p:nvPr/>
        </p:nvSpPr>
        <p:spPr>
          <a:xfrm>
            <a:off x="1784520" y="4290840"/>
            <a:ext cx="1091880" cy="5623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10" name="Straight Connector 33"/>
          <p:cNvSpPr/>
          <p:nvPr/>
        </p:nvSpPr>
        <p:spPr>
          <a:xfrm flipV="1">
            <a:off x="1755720" y="4262040"/>
            <a:ext cx="1149480" cy="5907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11" name="TextBox 42"/>
          <p:cNvSpPr/>
          <p:nvPr/>
        </p:nvSpPr>
        <p:spPr>
          <a:xfrm>
            <a:off x="3643200" y="4335480"/>
            <a:ext cx="18432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12" name="TextBox 43"/>
          <p:cNvSpPr/>
          <p:nvPr/>
        </p:nvSpPr>
        <p:spPr>
          <a:xfrm>
            <a:off x="1373400" y="4041720"/>
            <a:ext cx="330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13" name="TextBox 44"/>
          <p:cNvSpPr/>
          <p:nvPr/>
        </p:nvSpPr>
        <p:spPr>
          <a:xfrm>
            <a:off x="1373400" y="4621320"/>
            <a:ext cx="330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14" name="TextBox 45"/>
          <p:cNvSpPr/>
          <p:nvPr/>
        </p:nvSpPr>
        <p:spPr>
          <a:xfrm>
            <a:off x="2942640" y="4075200"/>
            <a:ext cx="335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15" name="TextBox 46"/>
          <p:cNvSpPr/>
          <p:nvPr/>
        </p:nvSpPr>
        <p:spPr>
          <a:xfrm>
            <a:off x="2942280" y="4656240"/>
            <a:ext cx="295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016" name="Picture 47" descr="TICK.jpg"/>
          <p:cNvPicPr/>
          <p:nvPr/>
        </p:nvPicPr>
        <p:blipFill>
          <a:blip r:embed="rId3"/>
          <a:stretch/>
        </p:blipFill>
        <p:spPr>
          <a:xfrm>
            <a:off x="3389400" y="4248000"/>
            <a:ext cx="646200" cy="5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7" name="TextBox 50"/>
          <p:cNvSpPr/>
          <p:nvPr/>
        </p:nvSpPr>
        <p:spPr>
          <a:xfrm>
            <a:off x="840960" y="5673600"/>
            <a:ext cx="1490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+ 2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18" name="TextBox 51"/>
          <p:cNvSpPr/>
          <p:nvPr/>
        </p:nvSpPr>
        <p:spPr>
          <a:xfrm>
            <a:off x="3029760" y="5673600"/>
            <a:ext cx="144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+ 1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19" name="TextBox 52"/>
          <p:cNvSpPr/>
          <p:nvPr/>
        </p:nvSpPr>
        <p:spPr>
          <a:xfrm>
            <a:off x="2342880" y="567360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0" name="TextBox 53"/>
          <p:cNvSpPr/>
          <p:nvPr/>
        </p:nvSpPr>
        <p:spPr>
          <a:xfrm>
            <a:off x="5455080" y="2703600"/>
            <a:ext cx="2535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11x - 4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1" name="TextBox 54"/>
          <p:cNvSpPr/>
          <p:nvPr/>
        </p:nvSpPr>
        <p:spPr>
          <a:xfrm>
            <a:off x="5609160" y="5092560"/>
            <a:ext cx="2657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(3x + 1)(x - 4)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2" name="TextBox 55"/>
          <p:cNvSpPr/>
          <p:nvPr/>
        </p:nvSpPr>
        <p:spPr>
          <a:xfrm>
            <a:off x="4764960" y="6229440"/>
            <a:ext cx="1486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- 1/3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3" name="TextBox 56"/>
          <p:cNvSpPr/>
          <p:nvPr/>
        </p:nvSpPr>
        <p:spPr>
          <a:xfrm>
            <a:off x="6269400" y="622944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4" name="TextBox 57"/>
          <p:cNvSpPr/>
          <p:nvPr/>
        </p:nvSpPr>
        <p:spPr>
          <a:xfrm>
            <a:off x="6975360" y="6229440"/>
            <a:ext cx="884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5" name="Cloud 58"/>
          <p:cNvSpPr/>
          <p:nvPr/>
        </p:nvSpPr>
        <p:spPr>
          <a:xfrm>
            <a:off x="5549760" y="3160800"/>
            <a:ext cx="2448000" cy="988920"/>
          </a:xfrm>
          <a:custGeom>
            <a:avLst/>
            <a:gdLst>
              <a:gd name="textAreaLeft" fmla="*/ 337320 w 2448000"/>
              <a:gd name="textAreaRight" fmla="*/ 1936800 w 2448000"/>
              <a:gd name="textAreaTop" fmla="*/ 149040 h 988920"/>
              <a:gd name="textAreaBottom" fmla="*/ 793800 h 988920"/>
              <a:gd name="GluePoint1X" fmla="*/ 2445885 w 43200"/>
              <a:gd name="GluePoint1Y" fmla="*/ 494506 h 43200"/>
              <a:gd name="GluePoint2X" fmla="*/ 1223963 w 43200"/>
              <a:gd name="GluePoint2Y" fmla="*/ 987959 h 43200"/>
              <a:gd name="GluePoint3X" fmla="*/ 7593 w 43200"/>
              <a:gd name="GluePoint3Y" fmla="*/ 494506 h 43200"/>
              <a:gd name="GluePoint4X" fmla="*/ 1223963 w 43200"/>
              <a:gd name="GluePoint4Y" fmla="*/ 5654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SAC Method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6" name="Straight Connector 59"/>
          <p:cNvSpPr/>
          <p:nvPr/>
        </p:nvSpPr>
        <p:spPr>
          <a:xfrm>
            <a:off x="6229440" y="4297320"/>
            <a:ext cx="1090440" cy="5605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7" name="Straight Connector 60"/>
          <p:cNvSpPr/>
          <p:nvPr/>
        </p:nvSpPr>
        <p:spPr>
          <a:xfrm flipV="1">
            <a:off x="6199200" y="4266720"/>
            <a:ext cx="1150920" cy="5907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8" name="TextBox 61"/>
          <p:cNvSpPr/>
          <p:nvPr/>
        </p:nvSpPr>
        <p:spPr>
          <a:xfrm>
            <a:off x="8086680" y="4340160"/>
            <a:ext cx="18576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9" name="TextBox 62"/>
          <p:cNvSpPr/>
          <p:nvPr/>
        </p:nvSpPr>
        <p:spPr>
          <a:xfrm>
            <a:off x="5817960" y="4046400"/>
            <a:ext cx="486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30" name="TextBox 63"/>
          <p:cNvSpPr/>
          <p:nvPr/>
        </p:nvSpPr>
        <p:spPr>
          <a:xfrm>
            <a:off x="5816880" y="4626000"/>
            <a:ext cx="330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31" name="TextBox 64"/>
          <p:cNvSpPr/>
          <p:nvPr/>
        </p:nvSpPr>
        <p:spPr>
          <a:xfrm>
            <a:off x="7386840" y="4079880"/>
            <a:ext cx="493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+ 1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32" name="TextBox 65"/>
          <p:cNvSpPr/>
          <p:nvPr/>
        </p:nvSpPr>
        <p:spPr>
          <a:xfrm>
            <a:off x="7387200" y="4660920"/>
            <a:ext cx="518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- 4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033" name="Picture 66" descr="TICK.jpg"/>
          <p:cNvPicPr/>
          <p:nvPr/>
        </p:nvPicPr>
        <p:blipFill>
          <a:blip r:embed="rId4"/>
          <a:stretch/>
        </p:blipFill>
        <p:spPr>
          <a:xfrm>
            <a:off x="7832880" y="4254480"/>
            <a:ext cx="645840" cy="5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34" name="TextBox 67"/>
          <p:cNvSpPr/>
          <p:nvPr/>
        </p:nvSpPr>
        <p:spPr>
          <a:xfrm>
            <a:off x="4740120" y="5678640"/>
            <a:ext cx="162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3x + 1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35" name="TextBox 68"/>
          <p:cNvSpPr/>
          <p:nvPr/>
        </p:nvSpPr>
        <p:spPr>
          <a:xfrm>
            <a:off x="6242400" y="567864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36" name="TextBox 69"/>
          <p:cNvSpPr/>
          <p:nvPr/>
        </p:nvSpPr>
        <p:spPr>
          <a:xfrm>
            <a:off x="6883200" y="5678640"/>
            <a:ext cx="147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- 4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249" dur="indefinite" restart="never" nodeType="tmRoot">
          <p:childTnLst>
            <p:seq>
              <p:cTn id="2250" dur="indefinite" nodeType="mainSeq">
                <p:childTnLst>
                  <p:par>
                    <p:cTn id="2251" fill="hold">
                      <p:stCondLst>
                        <p:cond delay="indefinite"/>
                      </p:stCondLst>
                      <p:childTnLst>
                        <p:par>
                          <p:cTn id="2252" fill="hold">
                            <p:stCondLst>
                              <p:cond delay="0"/>
                            </p:stCondLst>
                            <p:childTnLst>
                              <p:par>
                                <p:cTn id="22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55" dur="8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56" dur="8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7" dur="8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8" fill="hold">
                      <p:stCondLst>
                        <p:cond delay="indefinite"/>
                      </p:stCondLst>
                      <p:childTnLst>
                        <p:par>
                          <p:cTn id="2259" fill="hold">
                            <p:stCondLst>
                              <p:cond delay="0"/>
                            </p:stCondLst>
                            <p:childTnLst>
                              <p:par>
                                <p:cTn id="22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62" dur="5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264" presetID="22" presetClass="entr" fill="hold" nodeType="after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266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7" fill="hold">
                      <p:stCondLst>
                        <p:cond delay="indefinite"/>
                      </p:stCondLst>
                      <p:childTnLst>
                        <p:par>
                          <p:cTn id="2268" fill="hold">
                            <p:stCondLst>
                              <p:cond delay="0"/>
                            </p:stCondLst>
                            <p:childTnLst>
                              <p:par>
                                <p:cTn id="22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71" dur="80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72" dur="80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3" dur="80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4" fill="hold">
                            <p:stCondLst>
                              <p:cond delay="80"/>
                            </p:stCondLst>
                            <p:childTnLst>
                              <p:par>
                                <p:cTn id="227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77" dur="80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78" dur="80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9" dur="80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0" fill="hold">
                      <p:stCondLst>
                        <p:cond delay="indefinite"/>
                      </p:stCondLst>
                      <p:childTnLst>
                        <p:par>
                          <p:cTn id="2281" fill="hold">
                            <p:stCondLst>
                              <p:cond delay="0"/>
                            </p:stCondLst>
                            <p:childTnLst>
                              <p:par>
                                <p:cTn id="22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84" dur="80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85" dur="80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6" dur="80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7" fill="hold">
                      <p:stCondLst>
                        <p:cond delay="indefinite"/>
                      </p:stCondLst>
                      <p:childTnLst>
                        <p:par>
                          <p:cTn id="2288" fill="hold">
                            <p:stCondLst>
                              <p:cond delay="0"/>
                            </p:stCondLst>
                            <p:childTnLst>
                              <p:par>
                                <p:cTn id="22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91" dur="80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92" dur="80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3" dur="80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4" fill="hold">
                      <p:stCondLst>
                        <p:cond delay="indefinite"/>
                      </p:stCondLst>
                      <p:childTnLst>
                        <p:par>
                          <p:cTn id="2295" fill="hold">
                            <p:stCondLst>
                              <p:cond delay="0"/>
                            </p:stCondLst>
                            <p:childTnLst>
                              <p:par>
                                <p:cTn id="22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98" dur="5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9" fill="hold">
                      <p:stCondLst>
                        <p:cond delay="indefinite"/>
                      </p:stCondLst>
                      <p:childTnLst>
                        <p:par>
                          <p:cTn id="2300" fill="hold">
                            <p:stCondLst>
                              <p:cond delay="0"/>
                            </p:stCondLst>
                            <p:childTnLst>
                              <p:par>
                                <p:cTn id="23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03" dur="80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04" dur="80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5" dur="80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6" fill="hold">
                      <p:stCondLst>
                        <p:cond delay="indefinite"/>
                      </p:stCondLst>
                      <p:childTnLst>
                        <p:par>
                          <p:cTn id="2307" fill="hold">
                            <p:stCondLst>
                              <p:cond delay="0"/>
                            </p:stCondLst>
                            <p:childTnLst>
                              <p:par>
                                <p:cTn id="230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10" dur="80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11" dur="80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2" dur="80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3" fill="hold">
                      <p:stCondLst>
                        <p:cond delay="indefinite"/>
                      </p:stCondLst>
                      <p:childTnLst>
                        <p:par>
                          <p:cTn id="2314" fill="hold">
                            <p:stCondLst>
                              <p:cond delay="0"/>
                            </p:stCondLst>
                            <p:childTnLst>
                              <p:par>
                                <p:cTn id="23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17" dur="80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18" dur="80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9" dur="80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0" fill="hold">
                      <p:stCondLst>
                        <p:cond delay="indefinite"/>
                      </p:stCondLst>
                      <p:childTnLst>
                        <p:par>
                          <p:cTn id="2321" fill="hold">
                            <p:stCondLst>
                              <p:cond delay="0"/>
                            </p:stCondLst>
                            <p:childTnLst>
                              <p:par>
                                <p:cTn id="23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24" dur="80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25" dur="80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6" dur="80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7" fill="hold">
                      <p:stCondLst>
                        <p:cond delay="indefinite"/>
                      </p:stCondLst>
                      <p:childTnLst>
                        <p:par>
                          <p:cTn id="2328" fill="hold">
                            <p:stCondLst>
                              <p:cond delay="0"/>
                            </p:stCondLst>
                            <p:childTnLst>
                              <p:par>
                                <p:cTn id="23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31" dur="80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32" dur="80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3" dur="80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4" fill="hold">
                      <p:stCondLst>
                        <p:cond delay="indefinite"/>
                      </p:stCondLst>
                      <p:childTnLst>
                        <p:par>
                          <p:cTn id="2335" fill="hold">
                            <p:stCondLst>
                              <p:cond delay="0"/>
                            </p:stCondLst>
                            <p:childTnLst>
                              <p:par>
                                <p:cTn id="23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38" dur="80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39" dur="80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0" dur="80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1" fill="hold">
                      <p:stCondLst>
                        <p:cond delay="indefinite"/>
                      </p:stCondLst>
                      <p:childTnLst>
                        <p:par>
                          <p:cTn id="2342" fill="hold">
                            <p:stCondLst>
                              <p:cond delay="0"/>
                            </p:stCondLst>
                            <p:childTnLst>
                              <p:par>
                                <p:cTn id="23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45" dur="80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46" dur="80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7" dur="80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8" fill="hold">
                      <p:stCondLst>
                        <p:cond delay="indefinite"/>
                      </p:stCondLst>
                      <p:childTnLst>
                        <p:par>
                          <p:cTn id="2349" fill="hold">
                            <p:stCondLst>
                              <p:cond delay="0"/>
                            </p:stCondLst>
                            <p:childTnLst>
                              <p:par>
                                <p:cTn id="23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52" dur="80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53" dur="80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4" dur="80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5" fill="hold">
                      <p:stCondLst>
                        <p:cond delay="indefinite"/>
                      </p:stCondLst>
                      <p:childTnLst>
                        <p:par>
                          <p:cTn id="2356" fill="hold">
                            <p:stCondLst>
                              <p:cond delay="0"/>
                            </p:stCondLst>
                            <p:childTnLst>
                              <p:par>
                                <p:cTn id="23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59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0" fill="hold">
                            <p:stCondLst>
                              <p:cond delay="500"/>
                            </p:stCondLst>
                            <p:childTnLst>
                              <p:par>
                                <p:cTn id="2361" presetID="22" presetClass="entr" fill="hold" nodeType="after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363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4" fill="hold">
                      <p:stCondLst>
                        <p:cond delay="indefinite"/>
                      </p:stCondLst>
                      <p:childTnLst>
                        <p:par>
                          <p:cTn id="2365" fill="hold">
                            <p:stCondLst>
                              <p:cond delay="0"/>
                            </p:stCondLst>
                            <p:childTnLst>
                              <p:par>
                                <p:cTn id="236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68" dur="80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69" dur="80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0" dur="80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1" fill="hold">
                            <p:stCondLst>
                              <p:cond delay="120"/>
                            </p:stCondLst>
                            <p:childTnLst>
                              <p:par>
                                <p:cTn id="2372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74" dur="80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75" dur="80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6" dur="80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7" fill="hold">
                      <p:stCondLst>
                        <p:cond delay="indefinite"/>
                      </p:stCondLst>
                      <p:childTnLst>
                        <p:par>
                          <p:cTn id="2378" fill="hold">
                            <p:stCondLst>
                              <p:cond delay="0"/>
                            </p:stCondLst>
                            <p:childTnLst>
                              <p:par>
                                <p:cTn id="237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81" dur="80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82" dur="80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3" dur="80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4" fill="hold">
                      <p:stCondLst>
                        <p:cond delay="indefinite"/>
                      </p:stCondLst>
                      <p:childTnLst>
                        <p:par>
                          <p:cTn id="2385" fill="hold">
                            <p:stCondLst>
                              <p:cond delay="0"/>
                            </p:stCondLst>
                            <p:childTnLst>
                              <p:par>
                                <p:cTn id="238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88" dur="80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89" dur="80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0" dur="80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1" fill="hold">
                      <p:stCondLst>
                        <p:cond delay="indefinite"/>
                      </p:stCondLst>
                      <p:childTnLst>
                        <p:par>
                          <p:cTn id="2392" fill="hold">
                            <p:stCondLst>
                              <p:cond delay="0"/>
                            </p:stCondLst>
                            <p:childTnLst>
                              <p:par>
                                <p:cTn id="23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95"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6" fill="hold">
                      <p:stCondLst>
                        <p:cond delay="indefinite"/>
                      </p:stCondLst>
                      <p:childTnLst>
                        <p:par>
                          <p:cTn id="2397" fill="hold">
                            <p:stCondLst>
                              <p:cond delay="0"/>
                            </p:stCondLst>
                            <p:childTnLst>
                              <p:par>
                                <p:cTn id="239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00" dur="80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01" dur="80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2" dur="80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3" fill="hold">
                      <p:stCondLst>
                        <p:cond delay="indefinite"/>
                      </p:stCondLst>
                      <p:childTnLst>
                        <p:par>
                          <p:cTn id="2404" fill="hold">
                            <p:stCondLst>
                              <p:cond delay="0"/>
                            </p:stCondLst>
                            <p:childTnLst>
                              <p:par>
                                <p:cTn id="24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07" dur="80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08" dur="80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9" dur="80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0" fill="hold">
                      <p:stCondLst>
                        <p:cond delay="indefinite"/>
                      </p:stCondLst>
                      <p:childTnLst>
                        <p:par>
                          <p:cTn id="2411" fill="hold">
                            <p:stCondLst>
                              <p:cond delay="0"/>
                            </p:stCondLst>
                            <p:childTnLst>
                              <p:par>
                                <p:cTn id="24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14" dur="80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15" dur="80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6" dur="80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7" fill="hold">
                      <p:stCondLst>
                        <p:cond delay="indefinite"/>
                      </p:stCondLst>
                      <p:childTnLst>
                        <p:par>
                          <p:cTn id="2418" fill="hold">
                            <p:stCondLst>
                              <p:cond delay="0"/>
                            </p:stCondLst>
                            <p:childTnLst>
                              <p:par>
                                <p:cTn id="24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21" dur="80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22" dur="80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3" dur="80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4" fill="hold">
                      <p:stCondLst>
                        <p:cond delay="indefinite"/>
                      </p:stCondLst>
                      <p:childTnLst>
                        <p:par>
                          <p:cTn id="2425" fill="hold">
                            <p:stCondLst>
                              <p:cond delay="0"/>
                            </p:stCondLst>
                            <p:childTnLst>
                              <p:par>
                                <p:cTn id="24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28" dur="80"/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29" dur="80"/>
                                        <p:tgtEl>
                                          <p:spTgt spid="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0" dur="80"/>
                                        <p:tgtEl>
                                          <p:spTgt spid="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1" fill="hold">
                      <p:stCondLst>
                        <p:cond delay="indefinite"/>
                      </p:stCondLst>
                      <p:childTnLst>
                        <p:par>
                          <p:cTn id="2432" fill="hold">
                            <p:stCondLst>
                              <p:cond delay="0"/>
                            </p:stCondLst>
                            <p:childTnLst>
                              <p:par>
                                <p:cTn id="24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35" dur="80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36" dur="80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7" dur="80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8" fill="hold">
                      <p:stCondLst>
                        <p:cond delay="indefinite"/>
                      </p:stCondLst>
                      <p:childTnLst>
                        <p:par>
                          <p:cTn id="2439" fill="hold">
                            <p:stCondLst>
                              <p:cond delay="0"/>
                            </p:stCondLst>
                            <p:childTnLst>
                              <p:par>
                                <p:cTn id="24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42" dur="80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43" dur="80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4" dur="80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8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39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40" name="Rectangle 11"/>
          <p:cNvSpPr/>
          <p:nvPr/>
        </p:nvSpPr>
        <p:spPr>
          <a:xfrm>
            <a:off x="998640" y="3747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Solving Quadratic Equations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41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42" name="TextBox 12"/>
          <p:cNvSpPr/>
          <p:nvPr/>
        </p:nvSpPr>
        <p:spPr>
          <a:xfrm>
            <a:off x="965160" y="1444680"/>
            <a:ext cx="128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43" name="TextBox 13"/>
          <p:cNvSpPr/>
          <p:nvPr/>
        </p:nvSpPr>
        <p:spPr>
          <a:xfrm>
            <a:off x="956880" y="1976400"/>
            <a:ext cx="59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Solve ( find the roots ) for the following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44" name="TextBox 14"/>
          <p:cNvSpPr/>
          <p:nvPr/>
        </p:nvSpPr>
        <p:spPr>
          <a:xfrm>
            <a:off x="1010160" y="2698920"/>
            <a:ext cx="2292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+ 5x + 4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45" name="TextBox 15"/>
          <p:cNvSpPr/>
          <p:nvPr/>
        </p:nvSpPr>
        <p:spPr>
          <a:xfrm>
            <a:off x="1164240" y="5087880"/>
            <a:ext cx="2491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+ 4)(x + 1)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46" name="TextBox 16"/>
          <p:cNvSpPr/>
          <p:nvPr/>
        </p:nvSpPr>
        <p:spPr>
          <a:xfrm>
            <a:off x="1293120" y="6222960"/>
            <a:ext cx="119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- 4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47" name="TextBox 17"/>
          <p:cNvSpPr/>
          <p:nvPr/>
        </p:nvSpPr>
        <p:spPr>
          <a:xfrm>
            <a:off x="2311560" y="622296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48" name="TextBox 19"/>
          <p:cNvSpPr/>
          <p:nvPr/>
        </p:nvSpPr>
        <p:spPr>
          <a:xfrm>
            <a:off x="2958840" y="6222960"/>
            <a:ext cx="1144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- 1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49" name="Straight Connector 21"/>
          <p:cNvSpPr/>
          <p:nvPr/>
        </p:nvSpPr>
        <p:spPr>
          <a:xfrm>
            <a:off x="4557600" y="2536920"/>
            <a:ext cx="0" cy="412884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50" name="Cloud 30"/>
          <p:cNvSpPr/>
          <p:nvPr/>
        </p:nvSpPr>
        <p:spPr>
          <a:xfrm>
            <a:off x="1106640" y="3156120"/>
            <a:ext cx="2447640" cy="988920"/>
          </a:xfrm>
          <a:custGeom>
            <a:avLst/>
            <a:gdLst>
              <a:gd name="textAreaLeft" fmla="*/ 337320 w 2447640"/>
              <a:gd name="textAreaRight" fmla="*/ 1936440 w 2447640"/>
              <a:gd name="textAreaTop" fmla="*/ 149040 h 988920"/>
              <a:gd name="textAreaBottom" fmla="*/ 793800 h 988920"/>
              <a:gd name="GluePoint1X" fmla="*/ 2445885 w 43200"/>
              <a:gd name="GluePoint1Y" fmla="*/ 494507 h 43200"/>
              <a:gd name="GluePoint2X" fmla="*/ 1223963 w 43200"/>
              <a:gd name="GluePoint2Y" fmla="*/ 987960 h 43200"/>
              <a:gd name="GluePoint3X" fmla="*/ 7593 w 43200"/>
              <a:gd name="GluePoint3Y" fmla="*/ 494507 h 43200"/>
              <a:gd name="GluePoint4X" fmla="*/ 1223963 w 43200"/>
              <a:gd name="GluePoint4Y" fmla="*/ 5654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SAC Method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51" name="Straight Connector 31"/>
          <p:cNvSpPr/>
          <p:nvPr/>
        </p:nvSpPr>
        <p:spPr>
          <a:xfrm>
            <a:off x="1784520" y="4290840"/>
            <a:ext cx="1091880" cy="5623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52" name="Straight Connector 33"/>
          <p:cNvSpPr/>
          <p:nvPr/>
        </p:nvSpPr>
        <p:spPr>
          <a:xfrm flipV="1">
            <a:off x="1755720" y="4262040"/>
            <a:ext cx="1149480" cy="5907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53" name="TextBox 42"/>
          <p:cNvSpPr/>
          <p:nvPr/>
        </p:nvSpPr>
        <p:spPr>
          <a:xfrm>
            <a:off x="3643200" y="4335480"/>
            <a:ext cx="18432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54" name="TextBox 43"/>
          <p:cNvSpPr/>
          <p:nvPr/>
        </p:nvSpPr>
        <p:spPr>
          <a:xfrm>
            <a:off x="1373400" y="4041720"/>
            <a:ext cx="330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55" name="TextBox 44"/>
          <p:cNvSpPr/>
          <p:nvPr/>
        </p:nvSpPr>
        <p:spPr>
          <a:xfrm>
            <a:off x="1373400" y="4621320"/>
            <a:ext cx="330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56" name="TextBox 45"/>
          <p:cNvSpPr/>
          <p:nvPr/>
        </p:nvSpPr>
        <p:spPr>
          <a:xfrm>
            <a:off x="2942640" y="4075200"/>
            <a:ext cx="335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57" name="TextBox 46"/>
          <p:cNvSpPr/>
          <p:nvPr/>
        </p:nvSpPr>
        <p:spPr>
          <a:xfrm>
            <a:off x="2942280" y="4656240"/>
            <a:ext cx="295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058" name="Picture 47" descr="TICK.jpg"/>
          <p:cNvPicPr/>
          <p:nvPr/>
        </p:nvPicPr>
        <p:blipFill>
          <a:blip r:embed="rId3"/>
          <a:stretch/>
        </p:blipFill>
        <p:spPr>
          <a:xfrm>
            <a:off x="3389400" y="4248000"/>
            <a:ext cx="646200" cy="5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9" name="TextBox 50"/>
          <p:cNvSpPr/>
          <p:nvPr/>
        </p:nvSpPr>
        <p:spPr>
          <a:xfrm>
            <a:off x="841680" y="5673600"/>
            <a:ext cx="1490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+ 4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0" name="TextBox 51"/>
          <p:cNvSpPr/>
          <p:nvPr/>
        </p:nvSpPr>
        <p:spPr>
          <a:xfrm>
            <a:off x="3029760" y="5673600"/>
            <a:ext cx="144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+ 1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1" name="TextBox 52"/>
          <p:cNvSpPr/>
          <p:nvPr/>
        </p:nvSpPr>
        <p:spPr>
          <a:xfrm>
            <a:off x="2342880" y="567360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2" name="TextBox 53"/>
          <p:cNvSpPr/>
          <p:nvPr/>
        </p:nvSpPr>
        <p:spPr>
          <a:xfrm>
            <a:off x="5453640" y="2703600"/>
            <a:ext cx="2224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 + x - 6x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3" name="TextBox 54"/>
          <p:cNvSpPr/>
          <p:nvPr/>
        </p:nvSpPr>
        <p:spPr>
          <a:xfrm>
            <a:off x="5609880" y="5092560"/>
            <a:ext cx="2802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(1 + 3x)(1 – 2x)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4" name="TextBox 55"/>
          <p:cNvSpPr/>
          <p:nvPr/>
        </p:nvSpPr>
        <p:spPr>
          <a:xfrm>
            <a:off x="4764960" y="6229440"/>
            <a:ext cx="1486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- 1/3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5" name="TextBox 56"/>
          <p:cNvSpPr/>
          <p:nvPr/>
        </p:nvSpPr>
        <p:spPr>
          <a:xfrm>
            <a:off x="6269400" y="622944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6" name="TextBox 57"/>
          <p:cNvSpPr/>
          <p:nvPr/>
        </p:nvSpPr>
        <p:spPr>
          <a:xfrm>
            <a:off x="6976080" y="6229440"/>
            <a:ext cx="1146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 = 0.5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7" name="Cloud 58"/>
          <p:cNvSpPr/>
          <p:nvPr/>
        </p:nvSpPr>
        <p:spPr>
          <a:xfrm>
            <a:off x="5549760" y="3160800"/>
            <a:ext cx="2448000" cy="988920"/>
          </a:xfrm>
          <a:custGeom>
            <a:avLst/>
            <a:gdLst>
              <a:gd name="textAreaLeft" fmla="*/ 337320 w 2448000"/>
              <a:gd name="textAreaRight" fmla="*/ 1936800 w 2448000"/>
              <a:gd name="textAreaTop" fmla="*/ 149040 h 988920"/>
              <a:gd name="textAreaBottom" fmla="*/ 793800 h 988920"/>
              <a:gd name="GluePoint1X" fmla="*/ 2445885 w 43200"/>
              <a:gd name="GluePoint1Y" fmla="*/ 494506 h 43200"/>
              <a:gd name="GluePoint2X" fmla="*/ 1223963 w 43200"/>
              <a:gd name="GluePoint2Y" fmla="*/ 987959 h 43200"/>
              <a:gd name="GluePoint3X" fmla="*/ 7593 w 43200"/>
              <a:gd name="GluePoint3Y" fmla="*/ 494506 h 43200"/>
              <a:gd name="GluePoint4X" fmla="*/ 1223963 w 43200"/>
              <a:gd name="GluePoint4Y" fmla="*/ 5654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SAC Method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8" name="Straight Connector 59"/>
          <p:cNvSpPr/>
          <p:nvPr/>
        </p:nvSpPr>
        <p:spPr>
          <a:xfrm>
            <a:off x="6229440" y="4297320"/>
            <a:ext cx="1090440" cy="5605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9" name="Straight Connector 60"/>
          <p:cNvSpPr/>
          <p:nvPr/>
        </p:nvSpPr>
        <p:spPr>
          <a:xfrm flipV="1">
            <a:off x="6199200" y="4266720"/>
            <a:ext cx="1150920" cy="5907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70" name="TextBox 61"/>
          <p:cNvSpPr/>
          <p:nvPr/>
        </p:nvSpPr>
        <p:spPr>
          <a:xfrm>
            <a:off x="8086680" y="4340160"/>
            <a:ext cx="18576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71" name="TextBox 62"/>
          <p:cNvSpPr/>
          <p:nvPr/>
        </p:nvSpPr>
        <p:spPr>
          <a:xfrm>
            <a:off x="5818320" y="4046400"/>
            <a:ext cx="295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72" name="TextBox 63"/>
          <p:cNvSpPr/>
          <p:nvPr/>
        </p:nvSpPr>
        <p:spPr>
          <a:xfrm>
            <a:off x="5818320" y="4626000"/>
            <a:ext cx="295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73" name="TextBox 64"/>
          <p:cNvSpPr/>
          <p:nvPr/>
        </p:nvSpPr>
        <p:spPr>
          <a:xfrm>
            <a:off x="7387200" y="4079880"/>
            <a:ext cx="608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+3x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74" name="TextBox 65"/>
          <p:cNvSpPr/>
          <p:nvPr/>
        </p:nvSpPr>
        <p:spPr>
          <a:xfrm>
            <a:off x="7387200" y="4660920"/>
            <a:ext cx="59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-2x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075" name="Picture 66" descr="TICK.jpg"/>
          <p:cNvPicPr/>
          <p:nvPr/>
        </p:nvPicPr>
        <p:blipFill>
          <a:blip r:embed="rId4"/>
          <a:stretch/>
        </p:blipFill>
        <p:spPr>
          <a:xfrm>
            <a:off x="7832880" y="4254480"/>
            <a:ext cx="645840" cy="5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76" name="TextBox 67"/>
          <p:cNvSpPr/>
          <p:nvPr/>
        </p:nvSpPr>
        <p:spPr>
          <a:xfrm>
            <a:off x="4740120" y="5678640"/>
            <a:ext cx="162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 + 3x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77" name="TextBox 68"/>
          <p:cNvSpPr/>
          <p:nvPr/>
        </p:nvSpPr>
        <p:spPr>
          <a:xfrm>
            <a:off x="6242400" y="5678640"/>
            <a:ext cx="67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78" name="TextBox 69"/>
          <p:cNvSpPr/>
          <p:nvPr/>
        </p:nvSpPr>
        <p:spPr>
          <a:xfrm>
            <a:off x="6883560" y="5678640"/>
            <a:ext cx="1607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1 - 2x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445" dur="indefinite" restart="never" nodeType="tmRoot">
          <p:childTnLst>
            <p:seq>
              <p:cTn id="2446" dur="indefinite" nodeType="mainSeq">
                <p:childTnLst>
                  <p:par>
                    <p:cTn id="2447" fill="hold">
                      <p:stCondLst>
                        <p:cond delay="indefinite"/>
                      </p:stCondLst>
                      <p:childTnLst>
                        <p:par>
                          <p:cTn id="2448" fill="hold">
                            <p:stCondLst>
                              <p:cond delay="0"/>
                            </p:stCondLst>
                            <p:childTnLst>
                              <p:par>
                                <p:cTn id="244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51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52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3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4" fill="hold">
                      <p:stCondLst>
                        <p:cond delay="indefinite"/>
                      </p:stCondLst>
                      <p:childTnLst>
                        <p:par>
                          <p:cTn id="2455" fill="hold">
                            <p:stCondLst>
                              <p:cond delay="0"/>
                            </p:stCondLst>
                            <p:childTnLst>
                              <p:par>
                                <p:cTn id="245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9" fill="hold">
                            <p:stCondLst>
                              <p:cond delay="500"/>
                            </p:stCondLst>
                            <p:childTnLst>
                              <p:par>
                                <p:cTn id="2460" presetID="22" presetClass="entr" fill="hold" nodeType="after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4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3" fill="hold">
                      <p:stCondLst>
                        <p:cond delay="indefinite"/>
                      </p:stCondLst>
                      <p:childTnLst>
                        <p:par>
                          <p:cTn id="2464" fill="hold">
                            <p:stCondLst>
                              <p:cond delay="0"/>
                            </p:stCondLst>
                            <p:childTnLst>
                              <p:par>
                                <p:cTn id="24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67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68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9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0" fill="hold">
                            <p:stCondLst>
                              <p:cond delay="80"/>
                            </p:stCondLst>
                            <p:childTnLst>
                              <p:par>
                                <p:cTn id="247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73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74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5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6" fill="hold">
                      <p:stCondLst>
                        <p:cond delay="indefinite"/>
                      </p:stCondLst>
                      <p:childTnLst>
                        <p:par>
                          <p:cTn id="2477" fill="hold">
                            <p:stCondLst>
                              <p:cond delay="0"/>
                            </p:stCondLst>
                            <p:childTnLst>
                              <p:par>
                                <p:cTn id="24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80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81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2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3" fill="hold">
                      <p:stCondLst>
                        <p:cond delay="indefinite"/>
                      </p:stCondLst>
                      <p:childTnLst>
                        <p:par>
                          <p:cTn id="2484" fill="hold">
                            <p:stCondLst>
                              <p:cond delay="0"/>
                            </p:stCondLst>
                            <p:childTnLst>
                              <p:par>
                                <p:cTn id="24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87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88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9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0" fill="hold">
                      <p:stCondLst>
                        <p:cond delay="indefinite"/>
                      </p:stCondLst>
                      <p:childTnLst>
                        <p:par>
                          <p:cTn id="2491" fill="hold">
                            <p:stCondLst>
                              <p:cond delay="0"/>
                            </p:stCondLst>
                            <p:childTnLst>
                              <p:par>
                                <p:cTn id="249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9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5" fill="hold">
                      <p:stCondLst>
                        <p:cond delay="indefinite"/>
                      </p:stCondLst>
                      <p:childTnLst>
                        <p:par>
                          <p:cTn id="2496" fill="hold">
                            <p:stCondLst>
                              <p:cond delay="0"/>
                            </p:stCondLst>
                            <p:childTnLst>
                              <p:par>
                                <p:cTn id="24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99" dur="80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00" dur="80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1" dur="80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2" fill="hold">
                      <p:stCondLst>
                        <p:cond delay="indefinite"/>
                      </p:stCondLst>
                      <p:childTnLst>
                        <p:par>
                          <p:cTn id="2503" fill="hold">
                            <p:stCondLst>
                              <p:cond delay="0"/>
                            </p:stCondLst>
                            <p:childTnLst>
                              <p:par>
                                <p:cTn id="25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06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07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8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9" fill="hold">
                      <p:stCondLst>
                        <p:cond delay="indefinite"/>
                      </p:stCondLst>
                      <p:childTnLst>
                        <p:par>
                          <p:cTn id="2510" fill="hold">
                            <p:stCondLst>
                              <p:cond delay="0"/>
                            </p:stCondLst>
                            <p:childTnLst>
                              <p:par>
                                <p:cTn id="25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13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14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5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6" fill="hold">
                      <p:stCondLst>
                        <p:cond delay="indefinite"/>
                      </p:stCondLst>
                      <p:childTnLst>
                        <p:par>
                          <p:cTn id="2517" fill="hold">
                            <p:stCondLst>
                              <p:cond delay="0"/>
                            </p:stCondLst>
                            <p:childTnLst>
                              <p:par>
                                <p:cTn id="25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20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21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2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3" fill="hold">
                      <p:stCondLst>
                        <p:cond delay="indefinite"/>
                      </p:stCondLst>
                      <p:childTnLst>
                        <p:par>
                          <p:cTn id="2524" fill="hold">
                            <p:stCondLst>
                              <p:cond delay="0"/>
                            </p:stCondLst>
                            <p:childTnLst>
                              <p:par>
                                <p:cTn id="25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27" dur="80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28" dur="80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9" dur="80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0" fill="hold">
                      <p:stCondLst>
                        <p:cond delay="indefinite"/>
                      </p:stCondLst>
                      <p:childTnLst>
                        <p:par>
                          <p:cTn id="2531" fill="hold">
                            <p:stCondLst>
                              <p:cond delay="0"/>
                            </p:stCondLst>
                            <p:childTnLst>
                              <p:par>
                                <p:cTn id="25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34" dur="80"/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35" dur="80"/>
                                        <p:tgtEl>
                                          <p:spTgt spid="2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6" dur="80"/>
                                        <p:tgtEl>
                                          <p:spTgt spid="2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7" fill="hold">
                      <p:stCondLst>
                        <p:cond delay="indefinite"/>
                      </p:stCondLst>
                      <p:childTnLst>
                        <p:par>
                          <p:cTn id="2538" fill="hold">
                            <p:stCondLst>
                              <p:cond delay="0"/>
                            </p:stCondLst>
                            <p:childTnLst>
                              <p:par>
                                <p:cTn id="25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41" dur="8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42" dur="8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3" dur="8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4" fill="hold">
                      <p:stCondLst>
                        <p:cond delay="indefinite"/>
                      </p:stCondLst>
                      <p:childTnLst>
                        <p:par>
                          <p:cTn id="2545" fill="hold">
                            <p:stCondLst>
                              <p:cond delay="0"/>
                            </p:stCondLst>
                            <p:childTnLst>
                              <p:par>
                                <p:cTn id="25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48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49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0" dur="8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1" fill="hold">
                      <p:stCondLst>
                        <p:cond delay="indefinite"/>
                      </p:stCondLst>
                      <p:childTnLst>
                        <p:par>
                          <p:cTn id="2552" fill="hold">
                            <p:stCondLst>
                              <p:cond delay="0"/>
                            </p:stCondLst>
                            <p:childTnLst>
                              <p:par>
                                <p:cTn id="25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5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57" presetID="22" presetClass="entr" fill="hold" nodeType="after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55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0" fill="hold">
                      <p:stCondLst>
                        <p:cond delay="indefinite"/>
                      </p:stCondLst>
                      <p:childTnLst>
                        <p:par>
                          <p:cTn id="2561" fill="hold">
                            <p:stCondLst>
                              <p:cond delay="0"/>
                            </p:stCondLst>
                            <p:childTnLst>
                              <p:par>
                                <p:cTn id="25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64" dur="8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65" dur="8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6" dur="8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7" fill="hold">
                            <p:stCondLst>
                              <p:cond delay="80"/>
                            </p:stCondLst>
                            <p:childTnLst>
                              <p:par>
                                <p:cTn id="256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70" dur="8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71" dur="8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2" dur="8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3" fill="hold">
                      <p:stCondLst>
                        <p:cond delay="indefinite"/>
                      </p:stCondLst>
                      <p:childTnLst>
                        <p:par>
                          <p:cTn id="2574" fill="hold">
                            <p:stCondLst>
                              <p:cond delay="0"/>
                            </p:stCondLst>
                            <p:childTnLst>
                              <p:par>
                                <p:cTn id="257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77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78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9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0" fill="hold">
                      <p:stCondLst>
                        <p:cond delay="indefinite"/>
                      </p:stCondLst>
                      <p:childTnLst>
                        <p:par>
                          <p:cTn id="2581" fill="hold">
                            <p:stCondLst>
                              <p:cond delay="0"/>
                            </p:stCondLst>
                            <p:childTnLst>
                              <p:par>
                                <p:cTn id="25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84" dur="8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85" dur="8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6" dur="8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7" fill="hold">
                      <p:stCondLst>
                        <p:cond delay="indefinite"/>
                      </p:stCondLst>
                      <p:childTnLst>
                        <p:par>
                          <p:cTn id="2588" fill="hold">
                            <p:stCondLst>
                              <p:cond delay="0"/>
                            </p:stCondLst>
                            <p:childTnLst>
                              <p:par>
                                <p:cTn id="258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91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2" fill="hold">
                      <p:stCondLst>
                        <p:cond delay="indefinite"/>
                      </p:stCondLst>
                      <p:childTnLst>
                        <p:par>
                          <p:cTn id="2593" fill="hold">
                            <p:stCondLst>
                              <p:cond delay="0"/>
                            </p:stCondLst>
                            <p:childTnLst>
                              <p:par>
                                <p:cTn id="259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96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97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8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9" fill="hold">
                      <p:stCondLst>
                        <p:cond delay="indefinite"/>
                      </p:stCondLst>
                      <p:childTnLst>
                        <p:par>
                          <p:cTn id="2600" fill="hold">
                            <p:stCondLst>
                              <p:cond delay="0"/>
                            </p:stCondLst>
                            <p:childTnLst>
                              <p:par>
                                <p:cTn id="26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03" dur="8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04" dur="8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5" dur="8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6" fill="hold">
                      <p:stCondLst>
                        <p:cond delay="indefinite"/>
                      </p:stCondLst>
                      <p:childTnLst>
                        <p:par>
                          <p:cTn id="2607" fill="hold">
                            <p:stCondLst>
                              <p:cond delay="0"/>
                            </p:stCondLst>
                            <p:childTnLst>
                              <p:par>
                                <p:cTn id="260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10" dur="8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11" dur="8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2" dur="8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3" fill="hold">
                      <p:stCondLst>
                        <p:cond delay="indefinite"/>
                      </p:stCondLst>
                      <p:childTnLst>
                        <p:par>
                          <p:cTn id="2614" fill="hold">
                            <p:stCondLst>
                              <p:cond delay="0"/>
                            </p:stCondLst>
                            <p:childTnLst>
                              <p:par>
                                <p:cTn id="26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17" dur="8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18" dur="8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9" dur="8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0" fill="hold">
                      <p:stCondLst>
                        <p:cond delay="indefinite"/>
                      </p:stCondLst>
                      <p:childTnLst>
                        <p:par>
                          <p:cTn id="2621" fill="hold">
                            <p:stCondLst>
                              <p:cond delay="0"/>
                            </p:stCondLst>
                            <p:childTnLst>
                              <p:par>
                                <p:cTn id="26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24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25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6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7" fill="hold">
                      <p:stCondLst>
                        <p:cond delay="indefinite"/>
                      </p:stCondLst>
                      <p:childTnLst>
                        <p:par>
                          <p:cTn id="2628" fill="hold">
                            <p:stCondLst>
                              <p:cond delay="0"/>
                            </p:stCondLst>
                            <p:childTnLst>
                              <p:par>
                                <p:cTn id="26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31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32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3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4" fill="hold">
                      <p:stCondLst>
                        <p:cond delay="indefinite"/>
                      </p:stCondLst>
                      <p:childTnLst>
                        <p:par>
                          <p:cTn id="2635" fill="hold">
                            <p:stCondLst>
                              <p:cond delay="0"/>
                            </p:stCondLst>
                            <p:childTnLst>
                              <p:par>
                                <p:cTn id="26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38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39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0" dur="8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BBCE9D-17ED-45AD-A6A7-10200CDC0321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80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81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82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14.4 Q11....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Ch14 (page137)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083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4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5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86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87" name="Rectangle 11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 Methods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88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D31E6FD-5557-462E-9B41-60ADA7B92D9B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90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91" name="Rectangle 20"/>
          <p:cNvSpPr/>
          <p:nvPr/>
        </p:nvSpPr>
        <p:spPr>
          <a:xfrm>
            <a:off x="670572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53E8DC-BC09-4389-979C-1A8FDDDB143F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92" name="Text Box 5"/>
          <p:cNvSpPr/>
          <p:nvPr/>
        </p:nvSpPr>
        <p:spPr>
          <a:xfrm>
            <a:off x="1872720" y="693720"/>
            <a:ext cx="503496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93" name="Text Box 6"/>
          <p:cNvSpPr/>
          <p:nvPr/>
        </p:nvSpPr>
        <p:spPr>
          <a:xfrm>
            <a:off x="1339200" y="2241720"/>
            <a:ext cx="6014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Q1.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Round to 2 significant figures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94" name="Text Box 8"/>
          <p:cNvSpPr/>
          <p:nvPr/>
        </p:nvSpPr>
        <p:spPr>
          <a:xfrm>
            <a:off x="1341720" y="4029120"/>
            <a:ext cx="6406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Q2.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Why is  2 + 4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 = 10 and not 12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95" name="Text Box 9"/>
          <p:cNvSpPr/>
          <p:nvPr/>
        </p:nvSpPr>
        <p:spPr>
          <a:xfrm>
            <a:off x="1320120" y="4811760"/>
            <a:ext cx="2952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Q3.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Solve for 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96" name="Text Box 12"/>
          <p:cNvSpPr/>
          <p:nvPr/>
        </p:nvSpPr>
        <p:spPr>
          <a:xfrm>
            <a:off x="2481840" y="2982960"/>
            <a:ext cx="4488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52.567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(b)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626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2097" name="Object 13"/>
          <p:cNvGraphicFramePr/>
          <p:nvPr/>
        </p:nvGraphicFramePr>
        <p:xfrm>
          <a:off x="3390840" y="5295960"/>
          <a:ext cx="3119400" cy="566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98" name="Object 13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90840" y="5295960"/>
                    <a:ext cx="3119400" cy="566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fade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6DDD91-50F8-48E5-AA91-68E996FD1F36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00" name="Rectangle 19"/>
          <p:cNvSpPr/>
          <p:nvPr/>
        </p:nvSpPr>
        <p:spPr>
          <a:xfrm>
            <a:off x="2781360" y="6191280"/>
            <a:ext cx="34671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101" name="Picture 2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2" name="Rectangle 3"/>
          <p:cNvSpPr/>
          <p:nvPr/>
        </p:nvSpPr>
        <p:spPr>
          <a:xfrm>
            <a:off x="169992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03" name="Rectangle 4"/>
          <p:cNvSpPr/>
          <p:nvPr/>
        </p:nvSpPr>
        <p:spPr>
          <a:xfrm>
            <a:off x="608544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04" name="Text Box 5"/>
          <p:cNvSpPr/>
          <p:nvPr/>
        </p:nvSpPr>
        <p:spPr>
          <a:xfrm>
            <a:off x="4925880" y="3025800"/>
            <a:ext cx="4218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Know the various methods of factorising a quadratic.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05" name="Line 6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06" name="Rectangle 7"/>
          <p:cNvSpPr/>
          <p:nvPr/>
        </p:nvSpPr>
        <p:spPr>
          <a:xfrm>
            <a:off x="853920" y="3044880"/>
            <a:ext cx="40100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spcBef>
                <a:spcPts val="1125"/>
              </a:spcBef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to sketch quadratic functions using factorisation methods.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107" name="Picture 9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8" name="Text Box 10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09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0" name="Rectangle 11"/>
          <p:cNvSpPr/>
          <p:nvPr/>
        </p:nvSpPr>
        <p:spPr>
          <a:xfrm>
            <a:off x="1060560" y="44928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1" name="Text Box 5"/>
          <p:cNvSpPr/>
          <p:nvPr/>
        </p:nvSpPr>
        <p:spPr>
          <a:xfrm>
            <a:off x="4925880" y="3753000"/>
            <a:ext cx="4218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2.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Identify axis of symmetry from roots.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2" name="Text Box 5"/>
          <p:cNvSpPr/>
          <p:nvPr/>
        </p:nvSpPr>
        <p:spPr>
          <a:xfrm>
            <a:off x="4925880" y="4481640"/>
            <a:ext cx="4218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3.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Be able to sketch quadratic graph.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41" dur="indefinite" restart="never" nodeType="tmRoot">
          <p:childTnLst>
            <p:seq>
              <p:cTn id="2642" dur="indefinite" nodeType="mainSeq">
                <p:childTnLst>
                  <p:par>
                    <p:cTn id="2643" fill="hold">
                      <p:stCondLst>
                        <p:cond delay="indefinite"/>
                      </p:stCondLst>
                      <p:childTnLst>
                        <p:par>
                          <p:cTn id="2644" fill="hold">
                            <p:stCondLst>
                              <p:cond delay="0"/>
                            </p:stCondLst>
                            <p:childTnLst>
                              <p:par>
                                <p:cTn id="264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47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8" fill="hold">
                      <p:stCondLst>
                        <p:cond delay="indefinite"/>
                      </p:stCondLst>
                      <p:childTnLst>
                        <p:par>
                          <p:cTn id="2649" fill="hold">
                            <p:stCondLst>
                              <p:cond delay="0"/>
                            </p:stCondLst>
                            <p:childTnLst>
                              <p:par>
                                <p:cTn id="265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52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3" fill="hold">
                      <p:stCondLst>
                        <p:cond delay="indefinite"/>
                      </p:stCondLst>
                      <p:childTnLst>
                        <p:par>
                          <p:cTn id="2654" fill="hold">
                            <p:stCondLst>
                              <p:cond delay="0"/>
                            </p:stCondLst>
                            <p:childTnLst>
                              <p:par>
                                <p:cTn id="265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5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8" fill="hold">
                      <p:stCondLst>
                        <p:cond delay="indefinite"/>
                      </p:stCondLst>
                      <p:childTnLst>
                        <p:par>
                          <p:cTn id="2659" fill="hold">
                            <p:stCondLst>
                              <p:cond delay="0"/>
                            </p:stCondLst>
                            <p:childTnLst>
                              <p:par>
                                <p:cTn id="266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62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Rectangle 11"/>
          <p:cNvSpPr/>
          <p:nvPr/>
        </p:nvSpPr>
        <p:spPr>
          <a:xfrm>
            <a:off x="1060560" y="44928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4" name="Text Box 2"/>
          <p:cNvSpPr/>
          <p:nvPr/>
        </p:nvSpPr>
        <p:spPr>
          <a:xfrm>
            <a:off x="858960" y="1957320"/>
            <a:ext cx="828504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We can use a 4 step process to sketch  a quadratic function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5" name="Text Box 3"/>
          <p:cNvSpPr/>
          <p:nvPr/>
        </p:nvSpPr>
        <p:spPr>
          <a:xfrm>
            <a:off x="838080" y="2743200"/>
            <a:ext cx="5688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 2 : Sketch  f(x) =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- 7x + 6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6" name="Text Box 4"/>
          <p:cNvSpPr/>
          <p:nvPr/>
        </p:nvSpPr>
        <p:spPr>
          <a:xfrm>
            <a:off x="1025640" y="3425760"/>
            <a:ext cx="7889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1 :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where the function crosses the x – axis.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7" name="Text Box 5"/>
          <p:cNvSpPr/>
          <p:nvPr/>
        </p:nvSpPr>
        <p:spPr>
          <a:xfrm>
            <a:off x="3316320" y="4049640"/>
            <a:ext cx="3840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i.e. 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7x + 6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8" name="Cloud Callout 27"/>
          <p:cNvSpPr/>
          <p:nvPr/>
        </p:nvSpPr>
        <p:spPr>
          <a:xfrm>
            <a:off x="449280" y="3803760"/>
            <a:ext cx="3200400" cy="708480"/>
          </a:xfrm>
          <a:prstGeom prst="cloudCallout">
            <a:avLst>
              <a:gd name="adj1" fmla="val 72152"/>
              <a:gd name="adj2" fmla="val -939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SAC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9" name="TextBox 20"/>
          <p:cNvSpPr/>
          <p:nvPr/>
        </p:nvSpPr>
        <p:spPr>
          <a:xfrm>
            <a:off x="4182480" y="5560920"/>
            <a:ext cx="245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(x - 6)(x - 1)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20" name="TextBox 21"/>
          <p:cNvSpPr/>
          <p:nvPr/>
        </p:nvSpPr>
        <p:spPr>
          <a:xfrm>
            <a:off x="2976120" y="6396120"/>
            <a:ext cx="97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6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21" name="TextBox 23"/>
          <p:cNvSpPr/>
          <p:nvPr/>
        </p:nvSpPr>
        <p:spPr>
          <a:xfrm>
            <a:off x="7133400" y="6396120"/>
            <a:ext cx="926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1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22" name="Straight Connector 29"/>
          <p:cNvSpPr/>
          <p:nvPr/>
        </p:nvSpPr>
        <p:spPr>
          <a:xfrm>
            <a:off x="4802040" y="4764240"/>
            <a:ext cx="1092240" cy="5619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23" name="Straight Connector 30"/>
          <p:cNvSpPr/>
          <p:nvPr/>
        </p:nvSpPr>
        <p:spPr>
          <a:xfrm flipV="1">
            <a:off x="4773600" y="4735080"/>
            <a:ext cx="1149480" cy="5907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24" name="TextBox 42"/>
          <p:cNvSpPr/>
          <p:nvPr/>
        </p:nvSpPr>
        <p:spPr>
          <a:xfrm>
            <a:off x="6661080" y="4808520"/>
            <a:ext cx="184320" cy="4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25" name="TextBox 32"/>
          <p:cNvSpPr/>
          <p:nvPr/>
        </p:nvSpPr>
        <p:spPr>
          <a:xfrm>
            <a:off x="4464720" y="4503600"/>
            <a:ext cx="3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26" name="TextBox 33"/>
          <p:cNvSpPr/>
          <p:nvPr/>
        </p:nvSpPr>
        <p:spPr>
          <a:xfrm>
            <a:off x="4464720" y="5084640"/>
            <a:ext cx="3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27" name="TextBox 34"/>
          <p:cNvSpPr/>
          <p:nvPr/>
        </p:nvSpPr>
        <p:spPr>
          <a:xfrm>
            <a:off x="5894640" y="4503600"/>
            <a:ext cx="58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28" name="TextBox 35"/>
          <p:cNvSpPr/>
          <p:nvPr/>
        </p:nvSpPr>
        <p:spPr>
          <a:xfrm>
            <a:off x="5943600" y="5084640"/>
            <a:ext cx="536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129" name="Picture 38" descr="TICK.jpg"/>
          <p:cNvPicPr/>
          <p:nvPr/>
        </p:nvPicPr>
        <p:blipFill>
          <a:blip r:embed="rId1"/>
          <a:stretch/>
        </p:blipFill>
        <p:spPr>
          <a:xfrm>
            <a:off x="6407280" y="4724280"/>
            <a:ext cx="645840" cy="5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0" name="TextBox 39"/>
          <p:cNvSpPr/>
          <p:nvPr/>
        </p:nvSpPr>
        <p:spPr>
          <a:xfrm>
            <a:off x="2457000" y="5932440"/>
            <a:ext cx="147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- 6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31" name="TextBox 41"/>
          <p:cNvSpPr/>
          <p:nvPr/>
        </p:nvSpPr>
        <p:spPr>
          <a:xfrm>
            <a:off x="6616080" y="5932440"/>
            <a:ext cx="1421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- 1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32" name="TextBox 42"/>
          <p:cNvSpPr/>
          <p:nvPr/>
        </p:nvSpPr>
        <p:spPr>
          <a:xfrm>
            <a:off x="4133880" y="6396120"/>
            <a:ext cx="1042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(6, 0)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33" name="TextBox 43"/>
          <p:cNvSpPr/>
          <p:nvPr/>
        </p:nvSpPr>
        <p:spPr>
          <a:xfrm>
            <a:off x="8089920" y="6396120"/>
            <a:ext cx="993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(1, 0)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63" dur="indefinite" restart="never" nodeType="tmRoot">
          <p:childTnLst>
            <p:seq>
              <p:cTn id="2664" dur="indefinite" nodeType="mainSeq">
                <p:childTnLst>
                  <p:par>
                    <p:cTn id="2665" fill="hold">
                      <p:stCondLst>
                        <p:cond delay="indefinite"/>
                      </p:stCondLst>
                      <p:childTnLst>
                        <p:par>
                          <p:cTn id="2666" fill="hold">
                            <p:stCondLst>
                              <p:cond delay="0"/>
                            </p:stCondLst>
                            <p:childTnLst>
                              <p:par>
                                <p:cTn id="26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69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0" fill="hold">
                      <p:stCondLst>
                        <p:cond delay="indefinite"/>
                      </p:stCondLst>
                      <p:childTnLst>
                        <p:par>
                          <p:cTn id="2671" fill="hold">
                            <p:stCondLst>
                              <p:cond delay="0"/>
                            </p:stCondLst>
                            <p:childTnLst>
                              <p:par>
                                <p:cTn id="267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74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5" fill="hold">
                      <p:stCondLst>
                        <p:cond delay="indefinite"/>
                      </p:stCondLst>
                      <p:childTnLst>
                        <p:par>
                          <p:cTn id="2676" fill="hold">
                            <p:stCondLst>
                              <p:cond delay="0"/>
                            </p:stCondLst>
                            <p:childTnLst>
                              <p:par>
                                <p:cTn id="26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79" dur="80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80" dur="80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1" dur="80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2" fill="hold">
                            <p:stCondLst>
                              <p:cond delay="80"/>
                            </p:stCondLst>
                            <p:childTnLst>
                              <p:par>
                                <p:cTn id="268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85" dur="80"/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86" dur="80"/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7" dur="80"/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8" fill="hold">
                      <p:stCondLst>
                        <p:cond delay="indefinite"/>
                      </p:stCondLst>
                      <p:childTnLst>
                        <p:par>
                          <p:cTn id="2689" fill="hold">
                            <p:stCondLst>
                              <p:cond delay="0"/>
                            </p:stCondLst>
                            <p:childTnLst>
                              <p:par>
                                <p:cTn id="2690" presetID="2" presetClass="exit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1" dur="500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2" dur="500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4" presetID="2" presetClass="exit" fill="hold" nodeType="withEffect" presetSubtype="1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95" dur="500"/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6" dur="500"/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8" fill="hold">
                      <p:stCondLst>
                        <p:cond delay="indefinite"/>
                      </p:stCondLst>
                      <p:childTnLst>
                        <p:par>
                          <p:cTn id="2699" fill="hold">
                            <p:stCondLst>
                              <p:cond delay="0"/>
                            </p:stCondLst>
                            <p:childTnLst>
                              <p:par>
                                <p:cTn id="27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02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3" fill="hold">
                            <p:stCondLst>
                              <p:cond delay="500"/>
                            </p:stCondLst>
                            <p:childTnLst>
                              <p:par>
                                <p:cTn id="2704" presetID="22" presetClass="entr" fill="hold" nodeType="after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706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7" fill="hold">
                      <p:stCondLst>
                        <p:cond delay="indefinite"/>
                      </p:stCondLst>
                      <p:childTnLst>
                        <p:par>
                          <p:cTn id="2708" fill="hold">
                            <p:stCondLst>
                              <p:cond delay="0"/>
                            </p:stCondLst>
                            <p:childTnLst>
                              <p:par>
                                <p:cTn id="27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11" dur="8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12" dur="8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3" dur="8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4" fill="hold">
                            <p:stCondLst>
                              <p:cond delay="80"/>
                            </p:stCondLst>
                            <p:childTnLst>
                              <p:par>
                                <p:cTn id="271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17" dur="8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18" dur="8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9" dur="8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0" fill="hold">
                      <p:stCondLst>
                        <p:cond delay="indefinite"/>
                      </p:stCondLst>
                      <p:childTnLst>
                        <p:par>
                          <p:cTn id="2721" fill="hold">
                            <p:stCondLst>
                              <p:cond delay="0"/>
                            </p:stCondLst>
                            <p:childTnLst>
                              <p:par>
                                <p:cTn id="27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24" dur="8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25" dur="8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6" dur="8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7" fill="hold">
                            <p:stCondLst>
                              <p:cond delay="120"/>
                            </p:stCondLst>
                            <p:childTnLst>
                              <p:par>
                                <p:cTn id="272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30" dur="8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31" dur="8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2" dur="8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3" fill="hold">
                      <p:stCondLst>
                        <p:cond delay="indefinite"/>
                      </p:stCondLst>
                      <p:childTnLst>
                        <p:par>
                          <p:cTn id="2734" fill="hold">
                            <p:stCondLst>
                              <p:cond delay="0"/>
                            </p:stCondLst>
                            <p:childTnLst>
                              <p:par>
                                <p:cTn id="27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37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8" fill="hold">
                      <p:stCondLst>
                        <p:cond delay="indefinite"/>
                      </p:stCondLst>
                      <p:childTnLst>
                        <p:par>
                          <p:cTn id="2739" fill="hold">
                            <p:stCondLst>
                              <p:cond delay="0"/>
                            </p:stCondLst>
                            <p:childTnLst>
                              <p:par>
                                <p:cTn id="27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42" dur="80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43" dur="80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4" dur="80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5" fill="hold">
                      <p:stCondLst>
                        <p:cond delay="indefinite"/>
                      </p:stCondLst>
                      <p:childTnLst>
                        <p:par>
                          <p:cTn id="2746" fill="hold">
                            <p:stCondLst>
                              <p:cond delay="0"/>
                            </p:stCondLst>
                            <p:childTnLst>
                              <p:par>
                                <p:cTn id="274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49" dur="8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50" dur="8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1" dur="8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2" fill="hold">
                      <p:stCondLst>
                        <p:cond delay="indefinite"/>
                      </p:stCondLst>
                      <p:childTnLst>
                        <p:par>
                          <p:cTn id="2753" fill="hold">
                            <p:stCondLst>
                              <p:cond delay="0"/>
                            </p:stCondLst>
                            <p:childTnLst>
                              <p:par>
                                <p:cTn id="275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56" dur="80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57" dur="80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8" dur="80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9" fill="hold">
                      <p:stCondLst>
                        <p:cond delay="indefinite"/>
                      </p:stCondLst>
                      <p:childTnLst>
                        <p:par>
                          <p:cTn id="2760" fill="hold">
                            <p:stCondLst>
                              <p:cond delay="0"/>
                            </p:stCondLst>
                            <p:childTnLst>
                              <p:par>
                                <p:cTn id="276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63" dur="8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64" dur="8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5" dur="8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6" fill="hold">
                      <p:stCondLst>
                        <p:cond delay="indefinite"/>
                      </p:stCondLst>
                      <p:childTnLst>
                        <p:par>
                          <p:cTn id="2767" fill="hold">
                            <p:stCondLst>
                              <p:cond delay="0"/>
                            </p:stCondLst>
                            <p:childTnLst>
                              <p:par>
                                <p:cTn id="27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70" dur="8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71" dur="8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2" dur="8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3" fill="hold">
                      <p:stCondLst>
                        <p:cond delay="indefinite"/>
                      </p:stCondLst>
                      <p:childTnLst>
                        <p:par>
                          <p:cTn id="2774" fill="hold">
                            <p:stCondLst>
                              <p:cond delay="0"/>
                            </p:stCondLst>
                            <p:childTnLst>
                              <p:par>
                                <p:cTn id="277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77" dur="80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78" dur="80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9" dur="80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0" fill="hold">
                      <p:stCondLst>
                        <p:cond delay="indefinite"/>
                      </p:stCondLst>
                      <p:childTnLst>
                        <p:par>
                          <p:cTn id="2781" fill="hold">
                            <p:stCondLst>
                              <p:cond delay="0"/>
                            </p:stCondLst>
                            <p:childTnLst>
                              <p:par>
                                <p:cTn id="27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84" dur="8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85" dur="8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6" dur="8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Text Box 3"/>
          <p:cNvSpPr/>
          <p:nvPr/>
        </p:nvSpPr>
        <p:spPr>
          <a:xfrm>
            <a:off x="930240" y="1955880"/>
            <a:ext cx="82137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2 :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equation of axis of symmetry.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It is half way between points in step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35" name="Rectangle 11"/>
          <p:cNvSpPr/>
          <p:nvPr/>
        </p:nvSpPr>
        <p:spPr>
          <a:xfrm>
            <a:off x="1060560" y="44928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36" name="TextBox 32"/>
          <p:cNvSpPr/>
          <p:nvPr/>
        </p:nvSpPr>
        <p:spPr>
          <a:xfrm>
            <a:off x="2756160" y="3078000"/>
            <a:ext cx="2774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Equation is x = 3.5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37" name="Text Box 3"/>
          <p:cNvSpPr/>
          <p:nvPr/>
        </p:nvSpPr>
        <p:spPr>
          <a:xfrm>
            <a:off x="930240" y="3678120"/>
            <a:ext cx="82137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3 :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coordinates of Turning Point (TP)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x = 3.5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f(3.5) = (3.5)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7</a:t>
            </a: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(3.5) + 6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-6.25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38" name="TextBox 36"/>
          <p:cNvSpPr/>
          <p:nvPr/>
        </p:nvSpPr>
        <p:spPr>
          <a:xfrm>
            <a:off x="2149560" y="5180040"/>
            <a:ext cx="6750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Turning point TP is a Minimum at (3.5, -6.25)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39" name="Cloud 6"/>
          <p:cNvSpPr/>
          <p:nvPr/>
        </p:nvSpPr>
        <p:spPr>
          <a:xfrm>
            <a:off x="15840" y="2346480"/>
            <a:ext cx="2787840" cy="1266480"/>
          </a:xfrm>
          <a:custGeom>
            <a:avLst/>
            <a:gdLst>
              <a:gd name="textAreaLeft" fmla="*/ 384120 w 2787840"/>
              <a:gd name="textAreaRight" fmla="*/ 2205360 w 2787840"/>
              <a:gd name="textAreaTop" fmla="*/ 191160 h 1266480"/>
              <a:gd name="textAreaBottom" fmla="*/ 1016640 h 1266480"/>
              <a:gd name="GluePoint1X" fmla="*/ 2785327 w 43200"/>
              <a:gd name="GluePoint1Y" fmla="*/ 632619 h 43200"/>
              <a:gd name="GluePoint2X" fmla="*/ 1393825 w 43200"/>
              <a:gd name="GluePoint2Y" fmla="*/ 1263891 h 43200"/>
              <a:gd name="GluePoint3X" fmla="*/ 8647 w 43200"/>
              <a:gd name="GluePoint3Y" fmla="*/ 632619 h 43200"/>
              <a:gd name="GluePoint4X" fmla="*/ 1393825 w 43200"/>
              <a:gd name="GluePoint4Y" fmla="*/ 723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(6 + 1) ÷ 2 =3.5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87" dur="indefinite" restart="never" nodeType="tmRoot">
          <p:childTnLst>
            <p:seq>
              <p:cTn id="2788" dur="indefinite" nodeType="mainSeq">
                <p:childTnLst>
                  <p:par>
                    <p:cTn id="2789" fill="hold">
                      <p:stCondLst>
                        <p:cond delay="indefinite"/>
                      </p:stCondLst>
                      <p:childTnLst>
                        <p:par>
                          <p:cTn id="2790" fill="hold">
                            <p:stCondLst>
                              <p:cond delay="0"/>
                            </p:stCondLst>
                            <p:childTnLst>
                              <p:par>
                                <p:cTn id="27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93" dur="500"/>
                                        <p:tgtEl>
                                          <p:spTgt spid="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4" fill="hold">
                      <p:stCondLst>
                        <p:cond delay="indefinite"/>
                      </p:stCondLst>
                      <p:childTnLst>
                        <p:par>
                          <p:cTn id="2795" fill="hold">
                            <p:stCondLst>
                              <p:cond delay="0"/>
                            </p:stCondLst>
                            <p:childTnLst>
                              <p:par>
                                <p:cTn id="27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98" dur="500"/>
                                        <p:tgtEl>
                                          <p:spTgt spid="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9" fill="hold">
                      <p:stCondLst>
                        <p:cond delay="indefinite"/>
                      </p:stCondLst>
                      <p:childTnLst>
                        <p:par>
                          <p:cTn id="2800" fill="hold">
                            <p:stCondLst>
                              <p:cond delay="0"/>
                            </p:stCondLst>
                            <p:childTnLst>
                              <p:par>
                                <p:cTn id="28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03" dur="8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04" dur="8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5" dur="8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6" fill="hold">
                      <p:stCondLst>
                        <p:cond delay="indefinite"/>
                      </p:stCondLst>
                      <p:childTnLst>
                        <p:par>
                          <p:cTn id="2807" fill="hold">
                            <p:stCondLst>
                              <p:cond delay="0"/>
                            </p:stCondLst>
                            <p:childTnLst>
                              <p:par>
                                <p:cTn id="280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10" dur="8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11" dur="8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2" dur="8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3" fill="hold">
                      <p:stCondLst>
                        <p:cond delay="indefinite"/>
                      </p:stCondLst>
                      <p:childTnLst>
                        <p:par>
                          <p:cTn id="2814" fill="hold">
                            <p:stCondLst>
                              <p:cond delay="0"/>
                            </p:stCondLst>
                            <p:childTnLst>
                              <p:par>
                                <p:cTn id="281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17" dur="500"/>
                                        <p:tgtEl>
                                          <p:spTgt spid="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8" fill="hold">
                      <p:stCondLst>
                        <p:cond delay="indefinite"/>
                      </p:stCondLst>
                      <p:childTnLst>
                        <p:par>
                          <p:cTn id="2819" fill="hold">
                            <p:stCondLst>
                              <p:cond delay="0"/>
                            </p:stCondLst>
                            <p:childTnLst>
                              <p:par>
                                <p:cTn id="282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22" dur="500"/>
                                        <p:tgtEl>
                                          <p:spTgt spid="2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3" fill="hold">
                      <p:stCondLst>
                        <p:cond delay="indefinite"/>
                      </p:stCondLst>
                      <p:childTnLst>
                        <p:par>
                          <p:cTn id="2824" fill="hold">
                            <p:stCondLst>
                              <p:cond delay="0"/>
                            </p:stCondLst>
                            <p:childTnLst>
                              <p:par>
                                <p:cTn id="28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27" dur="80"/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28" dur="80"/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9" dur="80"/>
                                        <p:tgtEl>
                                          <p:spTgt spid="2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Text Box 16"/>
          <p:cNvSpPr/>
          <p:nvPr/>
        </p:nvSpPr>
        <p:spPr>
          <a:xfrm>
            <a:off x="2008080" y="5419800"/>
            <a:ext cx="1741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(3.5,-6.25)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41" name="Straight Connector 25"/>
          <p:cNvSpPr/>
          <p:nvPr/>
        </p:nvSpPr>
        <p:spPr>
          <a:xfrm flipH="1">
            <a:off x="6323040" y="4145040"/>
            <a:ext cx="1440" cy="2454120"/>
          </a:xfrm>
          <a:prstGeom prst="line">
            <a:avLst/>
          </a:prstGeom>
          <a:ln w="2844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42" name="Text Box 11"/>
          <p:cNvSpPr/>
          <p:nvPr/>
        </p:nvSpPr>
        <p:spPr>
          <a:xfrm>
            <a:off x="922320" y="4514760"/>
            <a:ext cx="407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Cuts x - axis at 1 and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43" name="Text Box 14"/>
          <p:cNvSpPr/>
          <p:nvPr/>
        </p:nvSpPr>
        <p:spPr>
          <a:xfrm>
            <a:off x="3908520" y="4505400"/>
            <a:ext cx="533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44" name="Text Box 13"/>
          <p:cNvSpPr/>
          <p:nvPr/>
        </p:nvSpPr>
        <p:spPr>
          <a:xfrm>
            <a:off x="2887560" y="451476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45" name="Text Box 3"/>
          <p:cNvSpPr/>
          <p:nvPr/>
        </p:nvSpPr>
        <p:spPr>
          <a:xfrm>
            <a:off x="930240" y="1955880"/>
            <a:ext cx="82137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4 :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where curve cuts y-axis.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For x = 0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f(0) = 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7</a:t>
            </a: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 = 6 = 6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(0,6)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46" name="Line 8"/>
          <p:cNvSpPr/>
          <p:nvPr/>
        </p:nvSpPr>
        <p:spPr>
          <a:xfrm>
            <a:off x="4584600" y="5700600"/>
            <a:ext cx="426744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47" name="Text Box 9"/>
          <p:cNvSpPr/>
          <p:nvPr/>
        </p:nvSpPr>
        <p:spPr>
          <a:xfrm>
            <a:off x="8483760" y="5710320"/>
            <a:ext cx="660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48" name="Line 11"/>
          <p:cNvSpPr/>
          <p:nvPr/>
        </p:nvSpPr>
        <p:spPr>
          <a:xfrm flipV="1">
            <a:off x="4606920" y="3519360"/>
            <a:ext cx="0" cy="327672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49" name="Text Box 12"/>
          <p:cNvSpPr/>
          <p:nvPr/>
        </p:nvSpPr>
        <p:spPr>
          <a:xfrm>
            <a:off x="4568760" y="3429000"/>
            <a:ext cx="7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0" name="Freeform 16"/>
          <p:cNvSpPr/>
          <p:nvPr/>
        </p:nvSpPr>
        <p:spPr>
          <a:xfrm flipV="1">
            <a:off x="4251240" y="3998880"/>
            <a:ext cx="4284720" cy="2664000"/>
          </a:xfrm>
          <a:custGeom>
            <a:avLst/>
            <a:gdLst>
              <a:gd name="textAreaLeft" fmla="*/ 0 w 4284720"/>
              <a:gd name="textAreaRight" fmla="*/ 4285080 w 4284720"/>
              <a:gd name="textAreaTop" fmla="*/ 360 h 2664000"/>
              <a:gd name="textAreaBottom" fmla="*/ 2664720 h 2664000"/>
              <a:gd name="GluePoint1X" fmla="*/ 0 w 1356360"/>
              <a:gd name="GluePoint1Y" fmla="*/ 2147483647 h 967740"/>
              <a:gd name="GluePoint2X" fmla="*/ 2147483647 w 1356360"/>
              <a:gd name="GluePoint2Y" fmla="*/ 2147483647 h 967740"/>
              <a:gd name="GluePoint3X" fmla="*/ 2147483647 w 1356360"/>
              <a:gd name="GluePoint3Y" fmla="*/ 2147483647 h 967740"/>
              <a:gd name="GluePoint4X" fmla="*/ 2147483647 w 1356360"/>
              <a:gd name="GluePoint4Y" fmla="*/ 2147483647 h 96774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356360" h="967740">
                <a:moveTo>
                  <a:pt x="0" y="967740"/>
                </a:moveTo>
                <a:cubicBezTo>
                  <a:pt x="151130" y="648970"/>
                  <a:pt x="302260" y="330200"/>
                  <a:pt x="441960" y="190500"/>
                </a:cubicBezTo>
                <a:cubicBezTo>
                  <a:pt x="581660" y="50800"/>
                  <a:pt x="685800" y="0"/>
                  <a:pt x="838200" y="129540"/>
                </a:cubicBezTo>
                <a:cubicBezTo>
                  <a:pt x="990600" y="259080"/>
                  <a:pt x="1173480" y="613410"/>
                  <a:pt x="1356360" y="967740"/>
                </a:cubicBez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1" name="Oval 19"/>
          <p:cNvSpPr/>
          <p:nvPr/>
        </p:nvSpPr>
        <p:spPr>
          <a:xfrm>
            <a:off x="6227640" y="6421320"/>
            <a:ext cx="181080" cy="1810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2" name="Oval 20"/>
          <p:cNvSpPr/>
          <p:nvPr/>
        </p:nvSpPr>
        <p:spPr>
          <a:xfrm>
            <a:off x="7399440" y="5610240"/>
            <a:ext cx="180720" cy="1810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3" name="Oval 21"/>
          <p:cNvSpPr/>
          <p:nvPr/>
        </p:nvSpPr>
        <p:spPr>
          <a:xfrm>
            <a:off x="5173560" y="5610240"/>
            <a:ext cx="181080" cy="1810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4" name="Oval 22"/>
          <p:cNvSpPr/>
          <p:nvPr/>
        </p:nvSpPr>
        <p:spPr>
          <a:xfrm>
            <a:off x="4521240" y="4657680"/>
            <a:ext cx="181080" cy="1810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5" name="Text Box 11"/>
          <p:cNvSpPr/>
          <p:nvPr/>
        </p:nvSpPr>
        <p:spPr>
          <a:xfrm>
            <a:off x="907920" y="4957920"/>
            <a:ext cx="407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Cuts y - axis at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6" name="Text Box 16"/>
          <p:cNvSpPr/>
          <p:nvPr/>
        </p:nvSpPr>
        <p:spPr>
          <a:xfrm>
            <a:off x="684360" y="5419800"/>
            <a:ext cx="322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Mini TP (3.5,-6.25)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7" name="Text Box 15"/>
          <p:cNvSpPr/>
          <p:nvPr/>
        </p:nvSpPr>
        <p:spPr>
          <a:xfrm>
            <a:off x="2901960" y="4967280"/>
            <a:ext cx="83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8" name="Rectangle 11"/>
          <p:cNvSpPr/>
          <p:nvPr/>
        </p:nvSpPr>
        <p:spPr>
          <a:xfrm>
            <a:off x="1060560" y="44928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9" name="TextBox 32"/>
          <p:cNvSpPr/>
          <p:nvPr/>
        </p:nvSpPr>
        <p:spPr>
          <a:xfrm>
            <a:off x="942120" y="3032280"/>
            <a:ext cx="6387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Now we can sketch the curve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7x + 6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30" dur="indefinite" restart="never" nodeType="tmRoot">
          <p:childTnLst>
            <p:seq>
              <p:cTn id="2831" dur="indefinite" nodeType="mainSeq">
                <p:childTnLst>
                  <p:par>
                    <p:cTn id="2832" fill="hold">
                      <p:stCondLst>
                        <p:cond delay="indefinite"/>
                      </p:stCondLst>
                      <p:childTnLst>
                        <p:par>
                          <p:cTn id="2833" fill="hold">
                            <p:stCondLst>
                              <p:cond delay="0"/>
                            </p:stCondLst>
                            <p:childTnLst>
                              <p:par>
                                <p:cTn id="28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36" dur="80"/>
                                        <p:tgtEl>
                                          <p:spTgt spid="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37" dur="80"/>
                                        <p:tgtEl>
                                          <p:spTgt spid="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8" dur="80"/>
                                        <p:tgtEl>
                                          <p:spTgt spid="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9" fill="hold">
                      <p:stCondLst>
                        <p:cond delay="indefinite"/>
                      </p:stCondLst>
                      <p:childTnLst>
                        <p:par>
                          <p:cTn id="2840" fill="hold">
                            <p:stCondLst>
                              <p:cond delay="0"/>
                            </p:stCondLst>
                            <p:childTnLst>
                              <p:par>
                                <p:cTn id="284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43" dur="80"/>
                                        <p:tgtEl>
                                          <p:spTgt spid="2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44" dur="80"/>
                                        <p:tgtEl>
                                          <p:spTgt spid="2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5" dur="80"/>
                                        <p:tgtEl>
                                          <p:spTgt spid="2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6" fill="hold">
                      <p:stCondLst>
                        <p:cond delay="indefinite"/>
                      </p:stCondLst>
                      <p:childTnLst>
                        <p:par>
                          <p:cTn id="2847" fill="hold">
                            <p:stCondLst>
                              <p:cond delay="0"/>
                            </p:stCondLst>
                            <p:childTnLst>
                              <p:par>
                                <p:cTn id="284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50" dur="80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51" dur="80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2" dur="80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3" fill="hold">
                      <p:stCondLst>
                        <p:cond delay="indefinite"/>
                      </p:stCondLst>
                      <p:childTnLst>
                        <p:par>
                          <p:cTn id="2854" fill="hold">
                            <p:stCondLst>
                              <p:cond delay="0"/>
                            </p:stCondLst>
                            <p:childTnLst>
                              <p:par>
                                <p:cTn id="28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57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8" fill="hold">
                            <p:stCondLst>
                              <p:cond delay="500"/>
                            </p:stCondLst>
                            <p:childTnLst>
                              <p:par>
                                <p:cTn id="2859" presetID="2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61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65" dur="8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66" dur="8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7" dur="8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8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70" dur="80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71" dur="80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2" dur="80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3" fill="hold">
                      <p:stCondLst>
                        <p:cond delay="indefinite"/>
                      </p:stCondLst>
                      <p:childTnLst>
                        <p:par>
                          <p:cTn id="2874" fill="hold">
                            <p:stCondLst>
                              <p:cond delay="0"/>
                            </p:stCondLst>
                            <p:childTnLst>
                              <p:par>
                                <p:cTn id="28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77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8" fill="hold">
                      <p:stCondLst>
                        <p:cond delay="indefinite"/>
                      </p:stCondLst>
                      <p:childTnLst>
                        <p:par>
                          <p:cTn id="2879" fill="hold">
                            <p:stCondLst>
                              <p:cond delay="0"/>
                            </p:stCondLst>
                            <p:childTnLst>
                              <p:par>
                                <p:cTn id="2880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2" dur="5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3" dur="5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4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6" dur="5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7" dur="5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8" fill="hold">
                      <p:stCondLst>
                        <p:cond delay="indefinite"/>
                      </p:stCondLst>
                      <p:childTnLst>
                        <p:par>
                          <p:cTn id="2889" fill="hold">
                            <p:stCondLst>
                              <p:cond delay="0"/>
                            </p:stCondLst>
                            <p:childTnLst>
                              <p:par>
                                <p:cTn id="289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2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1.85185E-006 L 0.21093 0.18912 E">
                                      <p:cBhvr>
                                        <p:cTn id="2893" dur="2000" fill="hold"/>
                                        <p:tgtEl>
                                          <p:spTgt spid="21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4" fill="hold">
                      <p:stCondLst>
                        <p:cond delay="indefinite"/>
                      </p:stCondLst>
                      <p:childTnLst>
                        <p:par>
                          <p:cTn id="2895" fill="hold">
                            <p:stCondLst>
                              <p:cond delay="0"/>
                            </p:stCondLst>
                            <p:childTnLst>
                              <p:par>
                                <p:cTn id="289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8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7.40741E-007 L 0.36337 0.18843 E">
                                      <p:cBhvr>
                                        <p:cTn id="2899" dur="2000" fill="hold"/>
                                        <p:tgtEl>
                                          <p:spTgt spid="214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0" fill="hold">
                      <p:stCondLst>
                        <p:cond delay="indefinite"/>
                      </p:stCondLst>
                      <p:childTnLst>
                        <p:par>
                          <p:cTn id="2901" fill="hold">
                            <p:stCondLst>
                              <p:cond delay="0"/>
                            </p:stCondLst>
                            <p:childTnLst>
                              <p:par>
                                <p:cTn id="29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04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5" fill="hold">
                      <p:stCondLst>
                        <p:cond delay="indefinite"/>
                      </p:stCondLst>
                      <p:childTnLst>
                        <p:par>
                          <p:cTn id="2906" fill="hold">
                            <p:stCondLst>
                              <p:cond delay="0"/>
                            </p:stCondLst>
                            <p:childTnLst>
                              <p:par>
                                <p:cTn id="290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9" dur="5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0" dur="5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1" fill="hold">
                      <p:stCondLst>
                        <p:cond delay="indefinite"/>
                      </p:stCondLst>
                      <p:childTnLst>
                        <p:par>
                          <p:cTn id="2912" fill="hold">
                            <p:stCondLst>
                              <p:cond delay="0"/>
                            </p:stCondLst>
                            <p:childTnLst>
                              <p:par>
                                <p:cTn id="29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5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06 2.96296E-006 L 0.16927 -0.06459 E">
                                      <p:cBhvr>
                                        <p:cTn id="2916" dur="2000" fill="hold"/>
                                        <p:tgtEl>
                                          <p:spTgt spid="215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7" fill="hold">
                      <p:stCondLst>
                        <p:cond delay="indefinite"/>
                      </p:stCondLst>
                      <p:childTnLst>
                        <p:par>
                          <p:cTn id="2918" fill="hold">
                            <p:stCondLst>
                              <p:cond delay="0"/>
                            </p:stCondLst>
                            <p:childTnLst>
                              <p:par>
                                <p:cTn id="29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1" fill="hold">
                      <p:stCondLst>
                        <p:cond delay="indefinite"/>
                      </p:stCondLst>
                      <p:childTnLst>
                        <p:par>
                          <p:cTn id="2922" fill="hold">
                            <p:stCondLst>
                              <p:cond delay="0"/>
                            </p:stCondLst>
                            <p:childTnLst>
                              <p:par>
                                <p:cTn id="2923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25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6" fill="hold">
                      <p:stCondLst>
                        <p:cond delay="indefinite"/>
                      </p:stCondLst>
                      <p:childTnLst>
                        <p:par>
                          <p:cTn id="2927" fill="hold">
                            <p:stCondLst>
                              <p:cond delay="0"/>
                            </p:stCondLst>
                            <p:childTnLst>
                              <p:par>
                                <p:cTn id="292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0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1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2" fill="hold">
                      <p:stCondLst>
                        <p:cond delay="indefinite"/>
                      </p:stCondLst>
                      <p:childTnLst>
                        <p:par>
                          <p:cTn id="2933" fill="hold">
                            <p:stCondLst>
                              <p:cond delay="0"/>
                            </p:stCondLst>
                            <p:childTnLst>
                              <p:par>
                                <p:cTn id="29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6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06 -2.59259E-006 L 0.28385 0.13334 E">
                                      <p:cBhvr>
                                        <p:cTn id="2937" dur="2000" fill="hold"/>
                                        <p:tgtEl>
                                          <p:spTgt spid="214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8" fill="hold">
                      <p:stCondLst>
                        <p:cond delay="indefinite"/>
                      </p:stCondLst>
                      <p:childTnLst>
                        <p:par>
                          <p:cTn id="2939" fill="hold">
                            <p:stCondLst>
                              <p:cond delay="0"/>
                            </p:stCondLst>
                            <p:childTnLst>
                              <p:par>
                                <p:cTn id="29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42" dur="2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Rectangle 11"/>
          <p:cNvSpPr/>
          <p:nvPr/>
        </p:nvSpPr>
        <p:spPr>
          <a:xfrm>
            <a:off x="1060560" y="44928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1" name="Text Box 2"/>
          <p:cNvSpPr/>
          <p:nvPr/>
        </p:nvSpPr>
        <p:spPr>
          <a:xfrm>
            <a:off x="858960" y="1957320"/>
            <a:ext cx="828504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We can use a 4 step process to sketch  a quadratic function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2" name="Text Box 3"/>
          <p:cNvSpPr/>
          <p:nvPr/>
        </p:nvSpPr>
        <p:spPr>
          <a:xfrm>
            <a:off x="838080" y="2743200"/>
            <a:ext cx="5688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 1 : Sketch  f(x) = 15 – 2x –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3" name="Text Box 4"/>
          <p:cNvSpPr/>
          <p:nvPr/>
        </p:nvSpPr>
        <p:spPr>
          <a:xfrm>
            <a:off x="1025640" y="3425760"/>
            <a:ext cx="7889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1 :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where the function crosses the x – axis.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4" name="Text Box 5"/>
          <p:cNvSpPr/>
          <p:nvPr/>
        </p:nvSpPr>
        <p:spPr>
          <a:xfrm>
            <a:off x="3316320" y="4049640"/>
            <a:ext cx="3840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i.e.    15 - 2x -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5" name="Cloud Callout 27"/>
          <p:cNvSpPr/>
          <p:nvPr/>
        </p:nvSpPr>
        <p:spPr>
          <a:xfrm>
            <a:off x="449280" y="3803760"/>
            <a:ext cx="3200400" cy="708480"/>
          </a:xfrm>
          <a:prstGeom prst="cloudCallout">
            <a:avLst>
              <a:gd name="adj1" fmla="val 72152"/>
              <a:gd name="adj2" fmla="val -939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SAC Method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6" name="TextBox 20"/>
          <p:cNvSpPr/>
          <p:nvPr/>
        </p:nvSpPr>
        <p:spPr>
          <a:xfrm>
            <a:off x="4182120" y="5560920"/>
            <a:ext cx="252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(5 + x)(3 - x)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7" name="TextBox 21"/>
          <p:cNvSpPr/>
          <p:nvPr/>
        </p:nvSpPr>
        <p:spPr>
          <a:xfrm>
            <a:off x="2976840" y="6396120"/>
            <a:ext cx="119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- 5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8" name="TextBox 23"/>
          <p:cNvSpPr/>
          <p:nvPr/>
        </p:nvSpPr>
        <p:spPr>
          <a:xfrm>
            <a:off x="7134480" y="6396120"/>
            <a:ext cx="97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3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9" name="Straight Connector 29"/>
          <p:cNvSpPr/>
          <p:nvPr/>
        </p:nvSpPr>
        <p:spPr>
          <a:xfrm>
            <a:off x="4802040" y="4764240"/>
            <a:ext cx="1092240" cy="5619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70" name="Straight Connector 30"/>
          <p:cNvSpPr/>
          <p:nvPr/>
        </p:nvSpPr>
        <p:spPr>
          <a:xfrm flipV="1">
            <a:off x="4773600" y="4735080"/>
            <a:ext cx="1149480" cy="5907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71" name="TextBox 42"/>
          <p:cNvSpPr/>
          <p:nvPr/>
        </p:nvSpPr>
        <p:spPr>
          <a:xfrm>
            <a:off x="6661080" y="4808520"/>
            <a:ext cx="184320" cy="4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72" name="TextBox 32"/>
          <p:cNvSpPr/>
          <p:nvPr/>
        </p:nvSpPr>
        <p:spPr>
          <a:xfrm>
            <a:off x="4464720" y="450360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73" name="TextBox 33"/>
          <p:cNvSpPr/>
          <p:nvPr/>
        </p:nvSpPr>
        <p:spPr>
          <a:xfrm>
            <a:off x="4464720" y="508464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74" name="TextBox 34"/>
          <p:cNvSpPr/>
          <p:nvPr/>
        </p:nvSpPr>
        <p:spPr>
          <a:xfrm>
            <a:off x="6076800" y="4503600"/>
            <a:ext cx="3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75" name="TextBox 35"/>
          <p:cNvSpPr/>
          <p:nvPr/>
        </p:nvSpPr>
        <p:spPr>
          <a:xfrm>
            <a:off x="5858280" y="5084640"/>
            <a:ext cx="578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 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176" name="Picture 38" descr="TICK.jpg"/>
          <p:cNvPicPr/>
          <p:nvPr/>
        </p:nvPicPr>
        <p:blipFill>
          <a:blip r:embed="rId1"/>
          <a:stretch/>
        </p:blipFill>
        <p:spPr>
          <a:xfrm>
            <a:off x="6407280" y="4724280"/>
            <a:ext cx="645840" cy="5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7" name="TextBox 39"/>
          <p:cNvSpPr/>
          <p:nvPr/>
        </p:nvSpPr>
        <p:spPr>
          <a:xfrm>
            <a:off x="2457000" y="5932440"/>
            <a:ext cx="1490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 + x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78" name="TextBox 41"/>
          <p:cNvSpPr/>
          <p:nvPr/>
        </p:nvSpPr>
        <p:spPr>
          <a:xfrm>
            <a:off x="6617160" y="5932440"/>
            <a:ext cx="147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3 - x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79" name="TextBox 42"/>
          <p:cNvSpPr/>
          <p:nvPr/>
        </p:nvSpPr>
        <p:spPr>
          <a:xfrm>
            <a:off x="4134600" y="6396120"/>
            <a:ext cx="12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(- 5, 0)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80" name="TextBox 43"/>
          <p:cNvSpPr/>
          <p:nvPr/>
        </p:nvSpPr>
        <p:spPr>
          <a:xfrm>
            <a:off x="8089920" y="6396120"/>
            <a:ext cx="1042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(3, 0)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43" dur="indefinite" restart="never" nodeType="tmRoot">
          <p:childTnLst>
            <p:seq>
              <p:cTn id="2944" dur="indefinite" nodeType="mainSeq">
                <p:childTnLst>
                  <p:par>
                    <p:cTn id="2945" fill="hold">
                      <p:stCondLst>
                        <p:cond delay="indefinite"/>
                      </p:stCondLst>
                      <p:childTnLst>
                        <p:par>
                          <p:cTn id="2946" fill="hold">
                            <p:stCondLst>
                              <p:cond delay="0"/>
                            </p:stCondLst>
                            <p:childTnLst>
                              <p:par>
                                <p:cTn id="29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49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0" fill="hold">
                      <p:stCondLst>
                        <p:cond delay="indefinite"/>
                      </p:stCondLst>
                      <p:childTnLst>
                        <p:par>
                          <p:cTn id="2951" fill="hold">
                            <p:stCondLst>
                              <p:cond delay="0"/>
                            </p:stCondLst>
                            <p:childTnLst>
                              <p:par>
                                <p:cTn id="29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54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5" fill="hold">
                      <p:stCondLst>
                        <p:cond delay="indefinite"/>
                      </p:stCondLst>
                      <p:childTnLst>
                        <p:par>
                          <p:cTn id="2956" fill="hold">
                            <p:stCondLst>
                              <p:cond delay="0"/>
                            </p:stCondLst>
                            <p:childTnLst>
                              <p:par>
                                <p:cTn id="29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59" dur="80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60" dur="80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1" dur="80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2" fill="hold">
                            <p:stCondLst>
                              <p:cond delay="80"/>
                            </p:stCondLst>
                            <p:childTnLst>
                              <p:par>
                                <p:cTn id="296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65" dur="80"/>
                                        <p:tgtEl>
                                          <p:spTgt spid="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66" dur="80"/>
                                        <p:tgtEl>
                                          <p:spTgt spid="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7" dur="80"/>
                                        <p:tgtEl>
                                          <p:spTgt spid="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8" fill="hold">
                      <p:stCondLst>
                        <p:cond delay="indefinite"/>
                      </p:stCondLst>
                      <p:childTnLst>
                        <p:par>
                          <p:cTn id="2969" fill="hold">
                            <p:stCondLst>
                              <p:cond delay="0"/>
                            </p:stCondLst>
                            <p:childTnLst>
                              <p:par>
                                <p:cTn id="2970" presetID="2" presetClass="exit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1" dur="500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2" dur="500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4" presetID="2" presetClass="exit" fill="hold" nodeType="withEffect" presetSubtype="1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75" dur="500"/>
                                        <p:tgtEl>
                                          <p:spTgt spid="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6" dur="500"/>
                                        <p:tgtEl>
                                          <p:spTgt spid="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8" fill="hold">
                      <p:stCondLst>
                        <p:cond delay="indefinite"/>
                      </p:stCondLst>
                      <p:childTnLst>
                        <p:par>
                          <p:cTn id="2979" fill="hold">
                            <p:stCondLst>
                              <p:cond delay="0"/>
                            </p:stCondLst>
                            <p:childTnLst>
                              <p:par>
                                <p:cTn id="29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82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3" fill="hold">
                            <p:stCondLst>
                              <p:cond delay="500"/>
                            </p:stCondLst>
                            <p:childTnLst>
                              <p:par>
                                <p:cTn id="2984" presetID="22" presetClass="entr" fill="hold" nodeType="after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986" dur="5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7" fill="hold">
                      <p:stCondLst>
                        <p:cond delay="indefinite"/>
                      </p:stCondLst>
                      <p:childTnLst>
                        <p:par>
                          <p:cTn id="2988" fill="hold">
                            <p:stCondLst>
                              <p:cond delay="0"/>
                            </p:stCondLst>
                            <p:childTnLst>
                              <p:par>
                                <p:cTn id="29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91" dur="80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92" dur="80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3" dur="80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4" fill="hold">
                            <p:stCondLst>
                              <p:cond delay="80"/>
                            </p:stCondLst>
                            <p:childTnLst>
                              <p:par>
                                <p:cTn id="299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97" dur="80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98" dur="80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9" dur="80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0" fill="hold">
                      <p:stCondLst>
                        <p:cond delay="indefinite"/>
                      </p:stCondLst>
                      <p:childTnLst>
                        <p:par>
                          <p:cTn id="3001" fill="hold">
                            <p:stCondLst>
                              <p:cond delay="0"/>
                            </p:stCondLst>
                            <p:childTnLst>
                              <p:par>
                                <p:cTn id="30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04" dur="80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05" dur="80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6" dur="80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7" fill="hold">
                            <p:stCondLst>
                              <p:cond delay="80"/>
                            </p:stCondLst>
                            <p:childTnLst>
                              <p:par>
                                <p:cTn id="300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10" dur="80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11" dur="80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2" dur="80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3" fill="hold">
                      <p:stCondLst>
                        <p:cond delay="indefinite"/>
                      </p:stCondLst>
                      <p:childTnLst>
                        <p:par>
                          <p:cTn id="3014" fill="hold">
                            <p:stCondLst>
                              <p:cond delay="0"/>
                            </p:stCondLst>
                            <p:childTnLst>
                              <p:par>
                                <p:cTn id="301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17" dur="5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8" fill="hold">
                      <p:stCondLst>
                        <p:cond delay="indefinite"/>
                      </p:stCondLst>
                      <p:childTnLst>
                        <p:par>
                          <p:cTn id="3019" fill="hold">
                            <p:stCondLst>
                              <p:cond delay="0"/>
                            </p:stCondLst>
                            <p:childTnLst>
                              <p:par>
                                <p:cTn id="30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22" dur="80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23" dur="80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4" dur="80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5" fill="hold">
                      <p:stCondLst>
                        <p:cond delay="indefinite"/>
                      </p:stCondLst>
                      <p:childTnLst>
                        <p:par>
                          <p:cTn id="3026" fill="hold">
                            <p:stCondLst>
                              <p:cond delay="0"/>
                            </p:stCondLst>
                            <p:childTnLst>
                              <p:par>
                                <p:cTn id="30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29" dur="80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30" dur="80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1" dur="80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2" fill="hold">
                      <p:stCondLst>
                        <p:cond delay="indefinite"/>
                      </p:stCondLst>
                      <p:childTnLst>
                        <p:par>
                          <p:cTn id="3033" fill="hold">
                            <p:stCondLst>
                              <p:cond delay="0"/>
                            </p:stCondLst>
                            <p:childTnLst>
                              <p:par>
                                <p:cTn id="30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36" dur="80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37" dur="80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8" dur="80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9" fill="hold">
                      <p:stCondLst>
                        <p:cond delay="indefinite"/>
                      </p:stCondLst>
                      <p:childTnLst>
                        <p:par>
                          <p:cTn id="3040" fill="hold">
                            <p:stCondLst>
                              <p:cond delay="0"/>
                            </p:stCondLst>
                            <p:childTnLst>
                              <p:par>
                                <p:cTn id="304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43" dur="80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44" dur="80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5" dur="80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6" fill="hold">
                      <p:stCondLst>
                        <p:cond delay="indefinite"/>
                      </p:stCondLst>
                      <p:childTnLst>
                        <p:par>
                          <p:cTn id="3047" fill="hold">
                            <p:stCondLst>
                              <p:cond delay="0"/>
                            </p:stCondLst>
                            <p:childTnLst>
                              <p:par>
                                <p:cTn id="304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50" dur="80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51" dur="80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2" dur="80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3" fill="hold">
                      <p:stCondLst>
                        <p:cond delay="indefinite"/>
                      </p:stCondLst>
                      <p:childTnLst>
                        <p:par>
                          <p:cTn id="3054" fill="hold">
                            <p:stCondLst>
                              <p:cond delay="0"/>
                            </p:stCondLst>
                            <p:childTnLst>
                              <p:par>
                                <p:cTn id="30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57" dur="80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58" dur="80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9" dur="80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0" fill="hold">
                      <p:stCondLst>
                        <p:cond delay="indefinite"/>
                      </p:stCondLst>
                      <p:childTnLst>
                        <p:par>
                          <p:cTn id="3061" fill="hold">
                            <p:stCondLst>
                              <p:cond delay="0"/>
                            </p:stCondLst>
                            <p:childTnLst>
                              <p:par>
                                <p:cTn id="30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64" dur="80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65" dur="80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6" dur="80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Date Placeholder 1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C1BC0C-9790-4E56-98CB-100BE04C2F7C}" type="datetime5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11 Jul 2026</a:t>
            </a:fld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53" name="Footer Placeholder 2"/>
          <p:cNvSpPr/>
          <p:nvPr/>
        </p:nvSpPr>
        <p:spPr>
          <a:xfrm>
            <a:off x="3124080" y="6245280"/>
            <a:ext cx="333720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Created by Mr. Lafferty Maths Dept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454" name="Group 2"/>
          <p:cNvGrpSpPr/>
          <p:nvPr/>
        </p:nvGrpSpPr>
        <p:grpSpPr>
          <a:xfrm>
            <a:off x="1689120" y="501480"/>
            <a:ext cx="5657760" cy="5650560"/>
            <a:chOff x="1689120" y="501480"/>
            <a:chExt cx="5657760" cy="5650560"/>
          </a:xfrm>
        </p:grpSpPr>
        <p:grpSp>
          <p:nvGrpSpPr>
            <p:cNvPr id="455" name="Group 3"/>
            <p:cNvGrpSpPr/>
            <p:nvPr/>
          </p:nvGrpSpPr>
          <p:grpSpPr>
            <a:xfrm>
              <a:off x="1974960" y="977760"/>
              <a:ext cx="4984560" cy="4984920"/>
              <a:chOff x="1974960" y="977760"/>
              <a:chExt cx="4984560" cy="4984920"/>
            </a:xfrm>
          </p:grpSpPr>
          <p:grpSp>
            <p:nvGrpSpPr>
              <p:cNvPr id="456" name="Group 4"/>
              <p:cNvGrpSpPr/>
              <p:nvPr/>
            </p:nvGrpSpPr>
            <p:grpSpPr>
              <a:xfrm>
                <a:off x="1974960" y="977760"/>
                <a:ext cx="4984560" cy="4984920"/>
                <a:chOff x="1974960" y="977760"/>
                <a:chExt cx="4984560" cy="4984920"/>
              </a:xfrm>
            </p:grpSpPr>
            <p:sp>
              <p:nvSpPr>
                <p:cNvPr id="457" name="Rectangle 5"/>
                <p:cNvSpPr/>
                <p:nvPr/>
              </p:nvSpPr>
              <p:spPr>
                <a:xfrm>
                  <a:off x="29718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58" name="Rectangle 6"/>
                <p:cNvSpPr/>
                <p:nvPr/>
              </p:nvSpPr>
              <p:spPr>
                <a:xfrm>
                  <a:off x="322092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59" name="Rectangle 7"/>
                <p:cNvSpPr/>
                <p:nvPr/>
              </p:nvSpPr>
              <p:spPr>
                <a:xfrm>
                  <a:off x="347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60" name="Rectangle 8"/>
                <p:cNvSpPr/>
                <p:nvPr/>
              </p:nvSpPr>
              <p:spPr>
                <a:xfrm>
                  <a:off x="37195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61" name="Rectangle 9"/>
                <p:cNvSpPr/>
                <p:nvPr/>
              </p:nvSpPr>
              <p:spPr>
                <a:xfrm>
                  <a:off x="197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62" name="Rectangle 10"/>
                <p:cNvSpPr/>
                <p:nvPr/>
              </p:nvSpPr>
              <p:spPr>
                <a:xfrm>
                  <a:off x="22240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63" name="Rectangle 11"/>
                <p:cNvSpPr/>
                <p:nvPr/>
              </p:nvSpPr>
              <p:spPr>
                <a:xfrm>
                  <a:off x="24732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64" name="Rectangle 12"/>
                <p:cNvSpPr/>
                <p:nvPr/>
              </p:nvSpPr>
              <p:spPr>
                <a:xfrm>
                  <a:off x="272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65" name="Rectangle 13"/>
                <p:cNvSpPr/>
                <p:nvPr/>
              </p:nvSpPr>
              <p:spPr>
                <a:xfrm>
                  <a:off x="396864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66" name="Rectangle 14"/>
                <p:cNvSpPr/>
                <p:nvPr/>
              </p:nvSpPr>
              <p:spPr>
                <a:xfrm>
                  <a:off x="42181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67" name="Rectangle 15"/>
                <p:cNvSpPr/>
                <p:nvPr/>
              </p:nvSpPr>
              <p:spPr>
                <a:xfrm>
                  <a:off x="546408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68" name="Rectangle 16"/>
                <p:cNvSpPr/>
                <p:nvPr/>
              </p:nvSpPr>
              <p:spPr>
                <a:xfrm>
                  <a:off x="57135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69" name="Rectangle 17"/>
                <p:cNvSpPr/>
                <p:nvPr/>
              </p:nvSpPr>
              <p:spPr>
                <a:xfrm>
                  <a:off x="596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70" name="Rectangle 18"/>
                <p:cNvSpPr/>
                <p:nvPr/>
              </p:nvSpPr>
              <p:spPr>
                <a:xfrm>
                  <a:off x="62118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71" name="Rectangle 19"/>
                <p:cNvSpPr/>
                <p:nvPr/>
              </p:nvSpPr>
              <p:spPr>
                <a:xfrm>
                  <a:off x="44672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72" name="Rectangle 20"/>
                <p:cNvSpPr/>
                <p:nvPr/>
              </p:nvSpPr>
              <p:spPr>
                <a:xfrm>
                  <a:off x="471636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73" name="Rectangle 21"/>
                <p:cNvSpPr/>
                <p:nvPr/>
              </p:nvSpPr>
              <p:spPr>
                <a:xfrm>
                  <a:off x="49658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74" name="Rectangle 22"/>
                <p:cNvSpPr/>
                <p:nvPr/>
              </p:nvSpPr>
              <p:spPr>
                <a:xfrm>
                  <a:off x="521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75" name="Rectangle 23"/>
                <p:cNvSpPr/>
                <p:nvPr/>
              </p:nvSpPr>
              <p:spPr>
                <a:xfrm>
                  <a:off x="64612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76" name="Rectangle 24"/>
                <p:cNvSpPr/>
                <p:nvPr/>
              </p:nvSpPr>
              <p:spPr>
                <a:xfrm>
                  <a:off x="671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77" name="Rectangle 25"/>
                <p:cNvSpPr/>
                <p:nvPr/>
              </p:nvSpPr>
              <p:spPr>
                <a:xfrm>
                  <a:off x="29718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78" name="Rectangle 26"/>
                <p:cNvSpPr/>
                <p:nvPr/>
              </p:nvSpPr>
              <p:spPr>
                <a:xfrm>
                  <a:off x="322092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79" name="Rectangle 27"/>
                <p:cNvSpPr/>
                <p:nvPr/>
              </p:nvSpPr>
              <p:spPr>
                <a:xfrm>
                  <a:off x="347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80" name="Rectangle 28"/>
                <p:cNvSpPr/>
                <p:nvPr/>
              </p:nvSpPr>
              <p:spPr>
                <a:xfrm>
                  <a:off x="37195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81" name="Rectangle 29"/>
                <p:cNvSpPr/>
                <p:nvPr/>
              </p:nvSpPr>
              <p:spPr>
                <a:xfrm>
                  <a:off x="197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82" name="Rectangle 30"/>
                <p:cNvSpPr/>
                <p:nvPr/>
              </p:nvSpPr>
              <p:spPr>
                <a:xfrm>
                  <a:off x="22240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83" name="Rectangle 31"/>
                <p:cNvSpPr/>
                <p:nvPr/>
              </p:nvSpPr>
              <p:spPr>
                <a:xfrm>
                  <a:off x="24732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84" name="Rectangle 32"/>
                <p:cNvSpPr/>
                <p:nvPr/>
              </p:nvSpPr>
              <p:spPr>
                <a:xfrm>
                  <a:off x="272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85" name="Rectangle 33"/>
                <p:cNvSpPr/>
                <p:nvPr/>
              </p:nvSpPr>
              <p:spPr>
                <a:xfrm>
                  <a:off x="396864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86" name="Rectangle 34"/>
                <p:cNvSpPr/>
                <p:nvPr/>
              </p:nvSpPr>
              <p:spPr>
                <a:xfrm>
                  <a:off x="42181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87" name="Rectangle 35"/>
                <p:cNvSpPr/>
                <p:nvPr/>
              </p:nvSpPr>
              <p:spPr>
                <a:xfrm>
                  <a:off x="546408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88" name="Rectangle 36"/>
                <p:cNvSpPr/>
                <p:nvPr/>
              </p:nvSpPr>
              <p:spPr>
                <a:xfrm>
                  <a:off x="57135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89" name="Rectangle 37"/>
                <p:cNvSpPr/>
                <p:nvPr/>
              </p:nvSpPr>
              <p:spPr>
                <a:xfrm>
                  <a:off x="596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90" name="Rectangle 38"/>
                <p:cNvSpPr/>
                <p:nvPr/>
              </p:nvSpPr>
              <p:spPr>
                <a:xfrm>
                  <a:off x="62118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91" name="Rectangle 39"/>
                <p:cNvSpPr/>
                <p:nvPr/>
              </p:nvSpPr>
              <p:spPr>
                <a:xfrm>
                  <a:off x="44672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92" name="Rectangle 40"/>
                <p:cNvSpPr/>
                <p:nvPr/>
              </p:nvSpPr>
              <p:spPr>
                <a:xfrm>
                  <a:off x="471636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93" name="Rectangle 41"/>
                <p:cNvSpPr/>
                <p:nvPr/>
              </p:nvSpPr>
              <p:spPr>
                <a:xfrm>
                  <a:off x="49658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94" name="Rectangle 42"/>
                <p:cNvSpPr/>
                <p:nvPr/>
              </p:nvSpPr>
              <p:spPr>
                <a:xfrm>
                  <a:off x="521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95" name="Rectangle 43"/>
                <p:cNvSpPr/>
                <p:nvPr/>
              </p:nvSpPr>
              <p:spPr>
                <a:xfrm>
                  <a:off x="64612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96" name="Rectangle 44"/>
                <p:cNvSpPr/>
                <p:nvPr/>
              </p:nvSpPr>
              <p:spPr>
                <a:xfrm>
                  <a:off x="671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97" name="Rectangle 45"/>
                <p:cNvSpPr/>
                <p:nvPr/>
              </p:nvSpPr>
              <p:spPr>
                <a:xfrm>
                  <a:off x="29718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98" name="Rectangle 46"/>
                <p:cNvSpPr/>
                <p:nvPr/>
              </p:nvSpPr>
              <p:spPr>
                <a:xfrm>
                  <a:off x="322092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499" name="Rectangle 47"/>
                <p:cNvSpPr/>
                <p:nvPr/>
              </p:nvSpPr>
              <p:spPr>
                <a:xfrm>
                  <a:off x="347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00" name="Rectangle 48"/>
                <p:cNvSpPr/>
                <p:nvPr/>
              </p:nvSpPr>
              <p:spPr>
                <a:xfrm>
                  <a:off x="37195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01" name="Rectangle 49"/>
                <p:cNvSpPr/>
                <p:nvPr/>
              </p:nvSpPr>
              <p:spPr>
                <a:xfrm>
                  <a:off x="197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02" name="Rectangle 50"/>
                <p:cNvSpPr/>
                <p:nvPr/>
              </p:nvSpPr>
              <p:spPr>
                <a:xfrm>
                  <a:off x="22240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03" name="Rectangle 51"/>
                <p:cNvSpPr/>
                <p:nvPr/>
              </p:nvSpPr>
              <p:spPr>
                <a:xfrm>
                  <a:off x="24732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04" name="Rectangle 52"/>
                <p:cNvSpPr/>
                <p:nvPr/>
              </p:nvSpPr>
              <p:spPr>
                <a:xfrm>
                  <a:off x="272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05" name="Rectangle 53"/>
                <p:cNvSpPr/>
                <p:nvPr/>
              </p:nvSpPr>
              <p:spPr>
                <a:xfrm>
                  <a:off x="396864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06" name="Rectangle 54"/>
                <p:cNvSpPr/>
                <p:nvPr/>
              </p:nvSpPr>
              <p:spPr>
                <a:xfrm>
                  <a:off x="42181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07" name="Rectangle 55"/>
                <p:cNvSpPr/>
                <p:nvPr/>
              </p:nvSpPr>
              <p:spPr>
                <a:xfrm>
                  <a:off x="546408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08" name="Rectangle 56"/>
                <p:cNvSpPr/>
                <p:nvPr/>
              </p:nvSpPr>
              <p:spPr>
                <a:xfrm>
                  <a:off x="57135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09" name="Rectangle 57"/>
                <p:cNvSpPr/>
                <p:nvPr/>
              </p:nvSpPr>
              <p:spPr>
                <a:xfrm>
                  <a:off x="596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10" name="Rectangle 58"/>
                <p:cNvSpPr/>
                <p:nvPr/>
              </p:nvSpPr>
              <p:spPr>
                <a:xfrm>
                  <a:off x="62118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11" name="Rectangle 59"/>
                <p:cNvSpPr/>
                <p:nvPr/>
              </p:nvSpPr>
              <p:spPr>
                <a:xfrm>
                  <a:off x="44672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12" name="Rectangle 60"/>
                <p:cNvSpPr/>
                <p:nvPr/>
              </p:nvSpPr>
              <p:spPr>
                <a:xfrm>
                  <a:off x="471636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13" name="Rectangle 61"/>
                <p:cNvSpPr/>
                <p:nvPr/>
              </p:nvSpPr>
              <p:spPr>
                <a:xfrm>
                  <a:off x="49658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14" name="Rectangle 62"/>
                <p:cNvSpPr/>
                <p:nvPr/>
              </p:nvSpPr>
              <p:spPr>
                <a:xfrm>
                  <a:off x="521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15" name="Rectangle 63"/>
                <p:cNvSpPr/>
                <p:nvPr/>
              </p:nvSpPr>
              <p:spPr>
                <a:xfrm>
                  <a:off x="64612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16" name="Rectangle 64"/>
                <p:cNvSpPr/>
                <p:nvPr/>
              </p:nvSpPr>
              <p:spPr>
                <a:xfrm>
                  <a:off x="671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17" name="Rectangle 65"/>
                <p:cNvSpPr/>
                <p:nvPr/>
              </p:nvSpPr>
              <p:spPr>
                <a:xfrm>
                  <a:off x="29718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18" name="Rectangle 66"/>
                <p:cNvSpPr/>
                <p:nvPr/>
              </p:nvSpPr>
              <p:spPr>
                <a:xfrm>
                  <a:off x="322092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19" name="Rectangle 67"/>
                <p:cNvSpPr/>
                <p:nvPr/>
              </p:nvSpPr>
              <p:spPr>
                <a:xfrm>
                  <a:off x="347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20" name="Rectangle 68"/>
                <p:cNvSpPr/>
                <p:nvPr/>
              </p:nvSpPr>
              <p:spPr>
                <a:xfrm>
                  <a:off x="37195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21" name="Rectangle 69"/>
                <p:cNvSpPr/>
                <p:nvPr/>
              </p:nvSpPr>
              <p:spPr>
                <a:xfrm>
                  <a:off x="197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22" name="Rectangle 70"/>
                <p:cNvSpPr/>
                <p:nvPr/>
              </p:nvSpPr>
              <p:spPr>
                <a:xfrm>
                  <a:off x="22240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23" name="Rectangle 71"/>
                <p:cNvSpPr/>
                <p:nvPr/>
              </p:nvSpPr>
              <p:spPr>
                <a:xfrm>
                  <a:off x="24732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24" name="Rectangle 72"/>
                <p:cNvSpPr/>
                <p:nvPr/>
              </p:nvSpPr>
              <p:spPr>
                <a:xfrm>
                  <a:off x="272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25" name="Rectangle 73"/>
                <p:cNvSpPr/>
                <p:nvPr/>
              </p:nvSpPr>
              <p:spPr>
                <a:xfrm>
                  <a:off x="396864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26" name="Rectangle 74"/>
                <p:cNvSpPr/>
                <p:nvPr/>
              </p:nvSpPr>
              <p:spPr>
                <a:xfrm>
                  <a:off x="42181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27" name="Rectangle 75"/>
                <p:cNvSpPr/>
                <p:nvPr/>
              </p:nvSpPr>
              <p:spPr>
                <a:xfrm>
                  <a:off x="546408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28" name="Rectangle 76"/>
                <p:cNvSpPr/>
                <p:nvPr/>
              </p:nvSpPr>
              <p:spPr>
                <a:xfrm>
                  <a:off x="57135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29" name="Rectangle 77"/>
                <p:cNvSpPr/>
                <p:nvPr/>
              </p:nvSpPr>
              <p:spPr>
                <a:xfrm>
                  <a:off x="596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30" name="Rectangle 78"/>
                <p:cNvSpPr/>
                <p:nvPr/>
              </p:nvSpPr>
              <p:spPr>
                <a:xfrm>
                  <a:off x="62118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31" name="Rectangle 79"/>
                <p:cNvSpPr/>
                <p:nvPr/>
              </p:nvSpPr>
              <p:spPr>
                <a:xfrm>
                  <a:off x="44672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32" name="Rectangle 80"/>
                <p:cNvSpPr/>
                <p:nvPr/>
              </p:nvSpPr>
              <p:spPr>
                <a:xfrm>
                  <a:off x="471636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33" name="Rectangle 81"/>
                <p:cNvSpPr/>
                <p:nvPr/>
              </p:nvSpPr>
              <p:spPr>
                <a:xfrm>
                  <a:off x="49658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34" name="Rectangle 82"/>
                <p:cNvSpPr/>
                <p:nvPr/>
              </p:nvSpPr>
              <p:spPr>
                <a:xfrm>
                  <a:off x="521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35" name="Rectangle 83"/>
                <p:cNvSpPr/>
                <p:nvPr/>
              </p:nvSpPr>
              <p:spPr>
                <a:xfrm>
                  <a:off x="64612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36" name="Rectangle 84"/>
                <p:cNvSpPr/>
                <p:nvPr/>
              </p:nvSpPr>
              <p:spPr>
                <a:xfrm>
                  <a:off x="671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37" name="Rectangle 85"/>
                <p:cNvSpPr/>
                <p:nvPr/>
              </p:nvSpPr>
              <p:spPr>
                <a:xfrm>
                  <a:off x="29718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38" name="Rectangle 86"/>
                <p:cNvSpPr/>
                <p:nvPr/>
              </p:nvSpPr>
              <p:spPr>
                <a:xfrm>
                  <a:off x="322092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39" name="Rectangle 87"/>
                <p:cNvSpPr/>
                <p:nvPr/>
              </p:nvSpPr>
              <p:spPr>
                <a:xfrm>
                  <a:off x="347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40" name="Rectangle 88"/>
                <p:cNvSpPr/>
                <p:nvPr/>
              </p:nvSpPr>
              <p:spPr>
                <a:xfrm>
                  <a:off x="37195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41" name="Rectangle 89"/>
                <p:cNvSpPr/>
                <p:nvPr/>
              </p:nvSpPr>
              <p:spPr>
                <a:xfrm>
                  <a:off x="197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42" name="Rectangle 90"/>
                <p:cNvSpPr/>
                <p:nvPr/>
              </p:nvSpPr>
              <p:spPr>
                <a:xfrm>
                  <a:off x="22240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43" name="Rectangle 91"/>
                <p:cNvSpPr/>
                <p:nvPr/>
              </p:nvSpPr>
              <p:spPr>
                <a:xfrm>
                  <a:off x="24732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44" name="Rectangle 92"/>
                <p:cNvSpPr/>
                <p:nvPr/>
              </p:nvSpPr>
              <p:spPr>
                <a:xfrm>
                  <a:off x="272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45" name="Rectangle 93"/>
                <p:cNvSpPr/>
                <p:nvPr/>
              </p:nvSpPr>
              <p:spPr>
                <a:xfrm>
                  <a:off x="396864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46" name="Rectangle 94"/>
                <p:cNvSpPr/>
                <p:nvPr/>
              </p:nvSpPr>
              <p:spPr>
                <a:xfrm>
                  <a:off x="42181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47" name="Rectangle 95"/>
                <p:cNvSpPr/>
                <p:nvPr/>
              </p:nvSpPr>
              <p:spPr>
                <a:xfrm>
                  <a:off x="546408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48" name="Rectangle 96"/>
                <p:cNvSpPr/>
                <p:nvPr/>
              </p:nvSpPr>
              <p:spPr>
                <a:xfrm>
                  <a:off x="57135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49" name="Rectangle 97"/>
                <p:cNvSpPr/>
                <p:nvPr/>
              </p:nvSpPr>
              <p:spPr>
                <a:xfrm>
                  <a:off x="596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50" name="Rectangle 98"/>
                <p:cNvSpPr/>
                <p:nvPr/>
              </p:nvSpPr>
              <p:spPr>
                <a:xfrm>
                  <a:off x="62118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51" name="Rectangle 99"/>
                <p:cNvSpPr/>
                <p:nvPr/>
              </p:nvSpPr>
              <p:spPr>
                <a:xfrm>
                  <a:off x="44672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52" name="Rectangle 100"/>
                <p:cNvSpPr/>
                <p:nvPr/>
              </p:nvSpPr>
              <p:spPr>
                <a:xfrm>
                  <a:off x="471636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53" name="Rectangle 101"/>
                <p:cNvSpPr/>
                <p:nvPr/>
              </p:nvSpPr>
              <p:spPr>
                <a:xfrm>
                  <a:off x="49658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54" name="Rectangle 102"/>
                <p:cNvSpPr/>
                <p:nvPr/>
              </p:nvSpPr>
              <p:spPr>
                <a:xfrm>
                  <a:off x="521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55" name="Rectangle 103"/>
                <p:cNvSpPr/>
                <p:nvPr/>
              </p:nvSpPr>
              <p:spPr>
                <a:xfrm>
                  <a:off x="64612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56" name="Rectangle 104"/>
                <p:cNvSpPr/>
                <p:nvPr/>
              </p:nvSpPr>
              <p:spPr>
                <a:xfrm>
                  <a:off x="671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57" name="Rectangle 105"/>
                <p:cNvSpPr/>
                <p:nvPr/>
              </p:nvSpPr>
              <p:spPr>
                <a:xfrm>
                  <a:off x="29718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58" name="Rectangle 106"/>
                <p:cNvSpPr/>
                <p:nvPr/>
              </p:nvSpPr>
              <p:spPr>
                <a:xfrm>
                  <a:off x="322092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59" name="Rectangle 107"/>
                <p:cNvSpPr/>
                <p:nvPr/>
              </p:nvSpPr>
              <p:spPr>
                <a:xfrm>
                  <a:off x="347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60" name="Rectangle 108"/>
                <p:cNvSpPr/>
                <p:nvPr/>
              </p:nvSpPr>
              <p:spPr>
                <a:xfrm>
                  <a:off x="37195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61" name="Rectangle 109"/>
                <p:cNvSpPr/>
                <p:nvPr/>
              </p:nvSpPr>
              <p:spPr>
                <a:xfrm>
                  <a:off x="197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62" name="Rectangle 110"/>
                <p:cNvSpPr/>
                <p:nvPr/>
              </p:nvSpPr>
              <p:spPr>
                <a:xfrm>
                  <a:off x="22240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63" name="Rectangle 111"/>
                <p:cNvSpPr/>
                <p:nvPr/>
              </p:nvSpPr>
              <p:spPr>
                <a:xfrm>
                  <a:off x="24732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64" name="Rectangle 112"/>
                <p:cNvSpPr/>
                <p:nvPr/>
              </p:nvSpPr>
              <p:spPr>
                <a:xfrm>
                  <a:off x="272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65" name="Rectangle 113"/>
                <p:cNvSpPr/>
                <p:nvPr/>
              </p:nvSpPr>
              <p:spPr>
                <a:xfrm>
                  <a:off x="396864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66" name="Rectangle 114"/>
                <p:cNvSpPr/>
                <p:nvPr/>
              </p:nvSpPr>
              <p:spPr>
                <a:xfrm>
                  <a:off x="42181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67" name="Rectangle 115"/>
                <p:cNvSpPr/>
                <p:nvPr/>
              </p:nvSpPr>
              <p:spPr>
                <a:xfrm>
                  <a:off x="546408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68" name="Rectangle 116"/>
                <p:cNvSpPr/>
                <p:nvPr/>
              </p:nvSpPr>
              <p:spPr>
                <a:xfrm>
                  <a:off x="57135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69" name="Rectangle 117"/>
                <p:cNvSpPr/>
                <p:nvPr/>
              </p:nvSpPr>
              <p:spPr>
                <a:xfrm>
                  <a:off x="596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70" name="Rectangle 118"/>
                <p:cNvSpPr/>
                <p:nvPr/>
              </p:nvSpPr>
              <p:spPr>
                <a:xfrm>
                  <a:off x="62118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71" name="Rectangle 119"/>
                <p:cNvSpPr/>
                <p:nvPr/>
              </p:nvSpPr>
              <p:spPr>
                <a:xfrm>
                  <a:off x="44672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72" name="Rectangle 120"/>
                <p:cNvSpPr/>
                <p:nvPr/>
              </p:nvSpPr>
              <p:spPr>
                <a:xfrm>
                  <a:off x="471636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73" name="Rectangle 121"/>
                <p:cNvSpPr/>
                <p:nvPr/>
              </p:nvSpPr>
              <p:spPr>
                <a:xfrm>
                  <a:off x="49658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74" name="Rectangle 122"/>
                <p:cNvSpPr/>
                <p:nvPr/>
              </p:nvSpPr>
              <p:spPr>
                <a:xfrm>
                  <a:off x="521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75" name="Rectangle 123"/>
                <p:cNvSpPr/>
                <p:nvPr/>
              </p:nvSpPr>
              <p:spPr>
                <a:xfrm>
                  <a:off x="64612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76" name="Rectangle 124"/>
                <p:cNvSpPr/>
                <p:nvPr/>
              </p:nvSpPr>
              <p:spPr>
                <a:xfrm>
                  <a:off x="671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77" name="Rectangle 125"/>
                <p:cNvSpPr/>
                <p:nvPr/>
              </p:nvSpPr>
              <p:spPr>
                <a:xfrm>
                  <a:off x="29718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78" name="Rectangle 126"/>
                <p:cNvSpPr/>
                <p:nvPr/>
              </p:nvSpPr>
              <p:spPr>
                <a:xfrm>
                  <a:off x="322092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79" name="Rectangle 127"/>
                <p:cNvSpPr/>
                <p:nvPr/>
              </p:nvSpPr>
              <p:spPr>
                <a:xfrm>
                  <a:off x="347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80" name="Rectangle 128"/>
                <p:cNvSpPr/>
                <p:nvPr/>
              </p:nvSpPr>
              <p:spPr>
                <a:xfrm>
                  <a:off x="37195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81" name="Rectangle 129"/>
                <p:cNvSpPr/>
                <p:nvPr/>
              </p:nvSpPr>
              <p:spPr>
                <a:xfrm>
                  <a:off x="197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82" name="Rectangle 130"/>
                <p:cNvSpPr/>
                <p:nvPr/>
              </p:nvSpPr>
              <p:spPr>
                <a:xfrm>
                  <a:off x="22240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83" name="Rectangle 131"/>
                <p:cNvSpPr/>
                <p:nvPr/>
              </p:nvSpPr>
              <p:spPr>
                <a:xfrm>
                  <a:off x="24732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84" name="Rectangle 132"/>
                <p:cNvSpPr/>
                <p:nvPr/>
              </p:nvSpPr>
              <p:spPr>
                <a:xfrm>
                  <a:off x="272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85" name="Rectangle 133"/>
                <p:cNvSpPr/>
                <p:nvPr/>
              </p:nvSpPr>
              <p:spPr>
                <a:xfrm>
                  <a:off x="396864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86" name="Rectangle 134"/>
                <p:cNvSpPr/>
                <p:nvPr/>
              </p:nvSpPr>
              <p:spPr>
                <a:xfrm>
                  <a:off x="42181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87" name="Rectangle 135"/>
                <p:cNvSpPr/>
                <p:nvPr/>
              </p:nvSpPr>
              <p:spPr>
                <a:xfrm>
                  <a:off x="546408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88" name="Rectangle 136"/>
                <p:cNvSpPr/>
                <p:nvPr/>
              </p:nvSpPr>
              <p:spPr>
                <a:xfrm>
                  <a:off x="57135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89" name="Rectangle 137"/>
                <p:cNvSpPr/>
                <p:nvPr/>
              </p:nvSpPr>
              <p:spPr>
                <a:xfrm>
                  <a:off x="596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90" name="Rectangle 138"/>
                <p:cNvSpPr/>
                <p:nvPr/>
              </p:nvSpPr>
              <p:spPr>
                <a:xfrm>
                  <a:off x="62118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91" name="Rectangle 139"/>
                <p:cNvSpPr/>
                <p:nvPr/>
              </p:nvSpPr>
              <p:spPr>
                <a:xfrm>
                  <a:off x="44672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92" name="Rectangle 140"/>
                <p:cNvSpPr/>
                <p:nvPr/>
              </p:nvSpPr>
              <p:spPr>
                <a:xfrm>
                  <a:off x="471636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93" name="Rectangle 141"/>
                <p:cNvSpPr/>
                <p:nvPr/>
              </p:nvSpPr>
              <p:spPr>
                <a:xfrm>
                  <a:off x="49658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94" name="Rectangle 142"/>
                <p:cNvSpPr/>
                <p:nvPr/>
              </p:nvSpPr>
              <p:spPr>
                <a:xfrm>
                  <a:off x="521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95" name="Rectangle 143"/>
                <p:cNvSpPr/>
                <p:nvPr/>
              </p:nvSpPr>
              <p:spPr>
                <a:xfrm>
                  <a:off x="64612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96" name="Rectangle 144"/>
                <p:cNvSpPr/>
                <p:nvPr/>
              </p:nvSpPr>
              <p:spPr>
                <a:xfrm>
                  <a:off x="671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97" name="Rectangle 145"/>
                <p:cNvSpPr/>
                <p:nvPr/>
              </p:nvSpPr>
              <p:spPr>
                <a:xfrm>
                  <a:off x="29718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98" name="Rectangle 146"/>
                <p:cNvSpPr/>
                <p:nvPr/>
              </p:nvSpPr>
              <p:spPr>
                <a:xfrm>
                  <a:off x="322092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599" name="Rectangle 147"/>
                <p:cNvSpPr/>
                <p:nvPr/>
              </p:nvSpPr>
              <p:spPr>
                <a:xfrm>
                  <a:off x="347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00" name="Rectangle 148"/>
                <p:cNvSpPr/>
                <p:nvPr/>
              </p:nvSpPr>
              <p:spPr>
                <a:xfrm>
                  <a:off x="37195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01" name="Rectangle 149"/>
                <p:cNvSpPr/>
                <p:nvPr/>
              </p:nvSpPr>
              <p:spPr>
                <a:xfrm>
                  <a:off x="197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02" name="Rectangle 150"/>
                <p:cNvSpPr/>
                <p:nvPr/>
              </p:nvSpPr>
              <p:spPr>
                <a:xfrm>
                  <a:off x="22240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03" name="Rectangle 151"/>
                <p:cNvSpPr/>
                <p:nvPr/>
              </p:nvSpPr>
              <p:spPr>
                <a:xfrm>
                  <a:off x="24732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04" name="Rectangle 152"/>
                <p:cNvSpPr/>
                <p:nvPr/>
              </p:nvSpPr>
              <p:spPr>
                <a:xfrm>
                  <a:off x="272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05" name="Rectangle 153"/>
                <p:cNvSpPr/>
                <p:nvPr/>
              </p:nvSpPr>
              <p:spPr>
                <a:xfrm>
                  <a:off x="396864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06" name="Rectangle 154"/>
                <p:cNvSpPr/>
                <p:nvPr/>
              </p:nvSpPr>
              <p:spPr>
                <a:xfrm>
                  <a:off x="42181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07" name="Rectangle 155"/>
                <p:cNvSpPr/>
                <p:nvPr/>
              </p:nvSpPr>
              <p:spPr>
                <a:xfrm>
                  <a:off x="546408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08" name="Rectangle 156"/>
                <p:cNvSpPr/>
                <p:nvPr/>
              </p:nvSpPr>
              <p:spPr>
                <a:xfrm>
                  <a:off x="57135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09" name="Rectangle 157"/>
                <p:cNvSpPr/>
                <p:nvPr/>
              </p:nvSpPr>
              <p:spPr>
                <a:xfrm>
                  <a:off x="596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10" name="Rectangle 158"/>
                <p:cNvSpPr/>
                <p:nvPr/>
              </p:nvSpPr>
              <p:spPr>
                <a:xfrm>
                  <a:off x="62118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11" name="Rectangle 159"/>
                <p:cNvSpPr/>
                <p:nvPr/>
              </p:nvSpPr>
              <p:spPr>
                <a:xfrm>
                  <a:off x="44672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12" name="Rectangle 160"/>
                <p:cNvSpPr/>
                <p:nvPr/>
              </p:nvSpPr>
              <p:spPr>
                <a:xfrm>
                  <a:off x="471636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13" name="Rectangle 161"/>
                <p:cNvSpPr/>
                <p:nvPr/>
              </p:nvSpPr>
              <p:spPr>
                <a:xfrm>
                  <a:off x="49658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14" name="Rectangle 162"/>
                <p:cNvSpPr/>
                <p:nvPr/>
              </p:nvSpPr>
              <p:spPr>
                <a:xfrm>
                  <a:off x="521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15" name="Rectangle 163"/>
                <p:cNvSpPr/>
                <p:nvPr/>
              </p:nvSpPr>
              <p:spPr>
                <a:xfrm>
                  <a:off x="64612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16" name="Rectangle 164"/>
                <p:cNvSpPr/>
                <p:nvPr/>
              </p:nvSpPr>
              <p:spPr>
                <a:xfrm>
                  <a:off x="671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17" name="Rectangle 165"/>
                <p:cNvSpPr/>
                <p:nvPr/>
              </p:nvSpPr>
              <p:spPr>
                <a:xfrm>
                  <a:off x="29718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18" name="Rectangle 166"/>
                <p:cNvSpPr/>
                <p:nvPr/>
              </p:nvSpPr>
              <p:spPr>
                <a:xfrm>
                  <a:off x="322092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19" name="Rectangle 167"/>
                <p:cNvSpPr/>
                <p:nvPr/>
              </p:nvSpPr>
              <p:spPr>
                <a:xfrm>
                  <a:off x="347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20" name="Rectangle 168"/>
                <p:cNvSpPr/>
                <p:nvPr/>
              </p:nvSpPr>
              <p:spPr>
                <a:xfrm>
                  <a:off x="37195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21" name="Rectangle 169"/>
                <p:cNvSpPr/>
                <p:nvPr/>
              </p:nvSpPr>
              <p:spPr>
                <a:xfrm>
                  <a:off x="197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22" name="Rectangle 170"/>
                <p:cNvSpPr/>
                <p:nvPr/>
              </p:nvSpPr>
              <p:spPr>
                <a:xfrm>
                  <a:off x="22240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23" name="Rectangle 171"/>
                <p:cNvSpPr/>
                <p:nvPr/>
              </p:nvSpPr>
              <p:spPr>
                <a:xfrm>
                  <a:off x="24732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24" name="Rectangle 172"/>
                <p:cNvSpPr/>
                <p:nvPr/>
              </p:nvSpPr>
              <p:spPr>
                <a:xfrm>
                  <a:off x="272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25" name="Rectangle 173"/>
                <p:cNvSpPr/>
                <p:nvPr/>
              </p:nvSpPr>
              <p:spPr>
                <a:xfrm>
                  <a:off x="396864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26" name="Rectangle 174"/>
                <p:cNvSpPr/>
                <p:nvPr/>
              </p:nvSpPr>
              <p:spPr>
                <a:xfrm>
                  <a:off x="42181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27" name="Rectangle 175"/>
                <p:cNvSpPr/>
                <p:nvPr/>
              </p:nvSpPr>
              <p:spPr>
                <a:xfrm>
                  <a:off x="546408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28" name="Rectangle 176"/>
                <p:cNvSpPr/>
                <p:nvPr/>
              </p:nvSpPr>
              <p:spPr>
                <a:xfrm>
                  <a:off x="57135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29" name="Rectangle 177"/>
                <p:cNvSpPr/>
                <p:nvPr/>
              </p:nvSpPr>
              <p:spPr>
                <a:xfrm>
                  <a:off x="596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30" name="Rectangle 178"/>
                <p:cNvSpPr/>
                <p:nvPr/>
              </p:nvSpPr>
              <p:spPr>
                <a:xfrm>
                  <a:off x="62118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31" name="Rectangle 179"/>
                <p:cNvSpPr/>
                <p:nvPr/>
              </p:nvSpPr>
              <p:spPr>
                <a:xfrm>
                  <a:off x="44672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32" name="Rectangle 180"/>
                <p:cNvSpPr/>
                <p:nvPr/>
              </p:nvSpPr>
              <p:spPr>
                <a:xfrm>
                  <a:off x="471636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33" name="Rectangle 181"/>
                <p:cNvSpPr/>
                <p:nvPr/>
              </p:nvSpPr>
              <p:spPr>
                <a:xfrm>
                  <a:off x="49658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34" name="Rectangle 182"/>
                <p:cNvSpPr/>
                <p:nvPr/>
              </p:nvSpPr>
              <p:spPr>
                <a:xfrm>
                  <a:off x="521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35" name="Rectangle 183"/>
                <p:cNvSpPr/>
                <p:nvPr/>
              </p:nvSpPr>
              <p:spPr>
                <a:xfrm>
                  <a:off x="64612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36" name="Rectangle 184"/>
                <p:cNvSpPr/>
                <p:nvPr/>
              </p:nvSpPr>
              <p:spPr>
                <a:xfrm>
                  <a:off x="671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37" name="Rectangle 185"/>
                <p:cNvSpPr/>
                <p:nvPr/>
              </p:nvSpPr>
              <p:spPr>
                <a:xfrm>
                  <a:off x="29718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38" name="Rectangle 186"/>
                <p:cNvSpPr/>
                <p:nvPr/>
              </p:nvSpPr>
              <p:spPr>
                <a:xfrm>
                  <a:off x="322092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39" name="Rectangle 187"/>
                <p:cNvSpPr/>
                <p:nvPr/>
              </p:nvSpPr>
              <p:spPr>
                <a:xfrm>
                  <a:off x="347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40" name="Rectangle 188"/>
                <p:cNvSpPr/>
                <p:nvPr/>
              </p:nvSpPr>
              <p:spPr>
                <a:xfrm>
                  <a:off x="37195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41" name="Rectangle 189"/>
                <p:cNvSpPr/>
                <p:nvPr/>
              </p:nvSpPr>
              <p:spPr>
                <a:xfrm>
                  <a:off x="197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42" name="Rectangle 190"/>
                <p:cNvSpPr/>
                <p:nvPr/>
              </p:nvSpPr>
              <p:spPr>
                <a:xfrm>
                  <a:off x="22240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43" name="Rectangle 191"/>
                <p:cNvSpPr/>
                <p:nvPr/>
              </p:nvSpPr>
              <p:spPr>
                <a:xfrm>
                  <a:off x="24732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44" name="Rectangle 192"/>
                <p:cNvSpPr/>
                <p:nvPr/>
              </p:nvSpPr>
              <p:spPr>
                <a:xfrm>
                  <a:off x="272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45" name="Rectangle 193"/>
                <p:cNvSpPr/>
                <p:nvPr/>
              </p:nvSpPr>
              <p:spPr>
                <a:xfrm>
                  <a:off x="396864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46" name="Rectangle 194"/>
                <p:cNvSpPr/>
                <p:nvPr/>
              </p:nvSpPr>
              <p:spPr>
                <a:xfrm>
                  <a:off x="42181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47" name="Rectangle 195"/>
                <p:cNvSpPr/>
                <p:nvPr/>
              </p:nvSpPr>
              <p:spPr>
                <a:xfrm>
                  <a:off x="546408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48" name="Rectangle 196"/>
                <p:cNvSpPr/>
                <p:nvPr/>
              </p:nvSpPr>
              <p:spPr>
                <a:xfrm>
                  <a:off x="57135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49" name="Rectangle 197"/>
                <p:cNvSpPr/>
                <p:nvPr/>
              </p:nvSpPr>
              <p:spPr>
                <a:xfrm>
                  <a:off x="596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50" name="Rectangle 198"/>
                <p:cNvSpPr/>
                <p:nvPr/>
              </p:nvSpPr>
              <p:spPr>
                <a:xfrm>
                  <a:off x="62118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51" name="Rectangle 199"/>
                <p:cNvSpPr/>
                <p:nvPr/>
              </p:nvSpPr>
              <p:spPr>
                <a:xfrm>
                  <a:off x="44672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52" name="Rectangle 200"/>
                <p:cNvSpPr/>
                <p:nvPr/>
              </p:nvSpPr>
              <p:spPr>
                <a:xfrm>
                  <a:off x="471636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53" name="Rectangle 201"/>
                <p:cNvSpPr/>
                <p:nvPr/>
              </p:nvSpPr>
              <p:spPr>
                <a:xfrm>
                  <a:off x="49658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54" name="Rectangle 202"/>
                <p:cNvSpPr/>
                <p:nvPr/>
              </p:nvSpPr>
              <p:spPr>
                <a:xfrm>
                  <a:off x="521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55" name="Rectangle 203"/>
                <p:cNvSpPr/>
                <p:nvPr/>
              </p:nvSpPr>
              <p:spPr>
                <a:xfrm>
                  <a:off x="64612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56" name="Rectangle 204"/>
                <p:cNvSpPr/>
                <p:nvPr/>
              </p:nvSpPr>
              <p:spPr>
                <a:xfrm>
                  <a:off x="671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57" name="Rectangle 205"/>
                <p:cNvSpPr/>
                <p:nvPr/>
              </p:nvSpPr>
              <p:spPr>
                <a:xfrm>
                  <a:off x="29718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58" name="Rectangle 206"/>
                <p:cNvSpPr/>
                <p:nvPr/>
              </p:nvSpPr>
              <p:spPr>
                <a:xfrm>
                  <a:off x="322092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59" name="Rectangle 207"/>
                <p:cNvSpPr/>
                <p:nvPr/>
              </p:nvSpPr>
              <p:spPr>
                <a:xfrm>
                  <a:off x="347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60" name="Rectangle 208"/>
                <p:cNvSpPr/>
                <p:nvPr/>
              </p:nvSpPr>
              <p:spPr>
                <a:xfrm>
                  <a:off x="37195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61" name="Rectangle 209"/>
                <p:cNvSpPr/>
                <p:nvPr/>
              </p:nvSpPr>
              <p:spPr>
                <a:xfrm>
                  <a:off x="197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62" name="Rectangle 210"/>
                <p:cNvSpPr/>
                <p:nvPr/>
              </p:nvSpPr>
              <p:spPr>
                <a:xfrm>
                  <a:off x="22240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63" name="Rectangle 211"/>
                <p:cNvSpPr/>
                <p:nvPr/>
              </p:nvSpPr>
              <p:spPr>
                <a:xfrm>
                  <a:off x="24732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64" name="Rectangle 212"/>
                <p:cNvSpPr/>
                <p:nvPr/>
              </p:nvSpPr>
              <p:spPr>
                <a:xfrm>
                  <a:off x="272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65" name="Rectangle 213"/>
                <p:cNvSpPr/>
                <p:nvPr/>
              </p:nvSpPr>
              <p:spPr>
                <a:xfrm>
                  <a:off x="396864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66" name="Rectangle 214"/>
                <p:cNvSpPr/>
                <p:nvPr/>
              </p:nvSpPr>
              <p:spPr>
                <a:xfrm>
                  <a:off x="42181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67" name="Rectangle 215"/>
                <p:cNvSpPr/>
                <p:nvPr/>
              </p:nvSpPr>
              <p:spPr>
                <a:xfrm>
                  <a:off x="546408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68" name="Rectangle 216"/>
                <p:cNvSpPr/>
                <p:nvPr/>
              </p:nvSpPr>
              <p:spPr>
                <a:xfrm>
                  <a:off x="57135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69" name="Rectangle 217"/>
                <p:cNvSpPr/>
                <p:nvPr/>
              </p:nvSpPr>
              <p:spPr>
                <a:xfrm>
                  <a:off x="596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70" name="Rectangle 218"/>
                <p:cNvSpPr/>
                <p:nvPr/>
              </p:nvSpPr>
              <p:spPr>
                <a:xfrm>
                  <a:off x="62118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71" name="Rectangle 219"/>
                <p:cNvSpPr/>
                <p:nvPr/>
              </p:nvSpPr>
              <p:spPr>
                <a:xfrm>
                  <a:off x="44672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72" name="Rectangle 220"/>
                <p:cNvSpPr/>
                <p:nvPr/>
              </p:nvSpPr>
              <p:spPr>
                <a:xfrm>
                  <a:off x="471636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73" name="Rectangle 221"/>
                <p:cNvSpPr/>
                <p:nvPr/>
              </p:nvSpPr>
              <p:spPr>
                <a:xfrm>
                  <a:off x="49658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74" name="Rectangle 222"/>
                <p:cNvSpPr/>
                <p:nvPr/>
              </p:nvSpPr>
              <p:spPr>
                <a:xfrm>
                  <a:off x="521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75" name="Rectangle 223"/>
                <p:cNvSpPr/>
                <p:nvPr/>
              </p:nvSpPr>
              <p:spPr>
                <a:xfrm>
                  <a:off x="64612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76" name="Rectangle 224"/>
                <p:cNvSpPr/>
                <p:nvPr/>
              </p:nvSpPr>
              <p:spPr>
                <a:xfrm>
                  <a:off x="671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77" name="Rectangle 225"/>
                <p:cNvSpPr/>
                <p:nvPr/>
              </p:nvSpPr>
              <p:spPr>
                <a:xfrm>
                  <a:off x="29718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78" name="Rectangle 226"/>
                <p:cNvSpPr/>
                <p:nvPr/>
              </p:nvSpPr>
              <p:spPr>
                <a:xfrm>
                  <a:off x="322092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79" name="Rectangle 227"/>
                <p:cNvSpPr/>
                <p:nvPr/>
              </p:nvSpPr>
              <p:spPr>
                <a:xfrm>
                  <a:off x="347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80" name="Rectangle 228"/>
                <p:cNvSpPr/>
                <p:nvPr/>
              </p:nvSpPr>
              <p:spPr>
                <a:xfrm>
                  <a:off x="37195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81" name="Rectangle 229"/>
                <p:cNvSpPr/>
                <p:nvPr/>
              </p:nvSpPr>
              <p:spPr>
                <a:xfrm>
                  <a:off x="197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82" name="Rectangle 230"/>
                <p:cNvSpPr/>
                <p:nvPr/>
              </p:nvSpPr>
              <p:spPr>
                <a:xfrm>
                  <a:off x="22240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83" name="Rectangle 231"/>
                <p:cNvSpPr/>
                <p:nvPr/>
              </p:nvSpPr>
              <p:spPr>
                <a:xfrm>
                  <a:off x="24732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84" name="Rectangle 232"/>
                <p:cNvSpPr/>
                <p:nvPr/>
              </p:nvSpPr>
              <p:spPr>
                <a:xfrm>
                  <a:off x="272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85" name="Rectangle 233"/>
                <p:cNvSpPr/>
                <p:nvPr/>
              </p:nvSpPr>
              <p:spPr>
                <a:xfrm>
                  <a:off x="396864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86" name="Rectangle 234"/>
                <p:cNvSpPr/>
                <p:nvPr/>
              </p:nvSpPr>
              <p:spPr>
                <a:xfrm>
                  <a:off x="42181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87" name="Rectangle 235"/>
                <p:cNvSpPr/>
                <p:nvPr/>
              </p:nvSpPr>
              <p:spPr>
                <a:xfrm>
                  <a:off x="546408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88" name="Rectangle 236"/>
                <p:cNvSpPr/>
                <p:nvPr/>
              </p:nvSpPr>
              <p:spPr>
                <a:xfrm>
                  <a:off x="57135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89" name="Rectangle 237"/>
                <p:cNvSpPr/>
                <p:nvPr/>
              </p:nvSpPr>
              <p:spPr>
                <a:xfrm>
                  <a:off x="596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90" name="Rectangle 238"/>
                <p:cNvSpPr/>
                <p:nvPr/>
              </p:nvSpPr>
              <p:spPr>
                <a:xfrm>
                  <a:off x="62118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91" name="Rectangle 239"/>
                <p:cNvSpPr/>
                <p:nvPr/>
              </p:nvSpPr>
              <p:spPr>
                <a:xfrm>
                  <a:off x="44672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92" name="Rectangle 240"/>
                <p:cNvSpPr/>
                <p:nvPr/>
              </p:nvSpPr>
              <p:spPr>
                <a:xfrm>
                  <a:off x="471636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93" name="Rectangle 241"/>
                <p:cNvSpPr/>
                <p:nvPr/>
              </p:nvSpPr>
              <p:spPr>
                <a:xfrm>
                  <a:off x="49658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94" name="Rectangle 242"/>
                <p:cNvSpPr/>
                <p:nvPr/>
              </p:nvSpPr>
              <p:spPr>
                <a:xfrm>
                  <a:off x="521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95" name="Rectangle 243"/>
                <p:cNvSpPr/>
                <p:nvPr/>
              </p:nvSpPr>
              <p:spPr>
                <a:xfrm>
                  <a:off x="64612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96" name="Rectangle 244"/>
                <p:cNvSpPr/>
                <p:nvPr/>
              </p:nvSpPr>
              <p:spPr>
                <a:xfrm>
                  <a:off x="671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97" name="Rectangle 245"/>
                <p:cNvSpPr/>
                <p:nvPr/>
              </p:nvSpPr>
              <p:spPr>
                <a:xfrm>
                  <a:off x="29718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98" name="Rectangle 246"/>
                <p:cNvSpPr/>
                <p:nvPr/>
              </p:nvSpPr>
              <p:spPr>
                <a:xfrm>
                  <a:off x="322092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699" name="Rectangle 247"/>
                <p:cNvSpPr/>
                <p:nvPr/>
              </p:nvSpPr>
              <p:spPr>
                <a:xfrm>
                  <a:off x="347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00" name="Rectangle 248"/>
                <p:cNvSpPr/>
                <p:nvPr/>
              </p:nvSpPr>
              <p:spPr>
                <a:xfrm>
                  <a:off x="37195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01" name="Rectangle 249"/>
                <p:cNvSpPr/>
                <p:nvPr/>
              </p:nvSpPr>
              <p:spPr>
                <a:xfrm>
                  <a:off x="197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02" name="Rectangle 250"/>
                <p:cNvSpPr/>
                <p:nvPr/>
              </p:nvSpPr>
              <p:spPr>
                <a:xfrm>
                  <a:off x="22240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03" name="Rectangle 251"/>
                <p:cNvSpPr/>
                <p:nvPr/>
              </p:nvSpPr>
              <p:spPr>
                <a:xfrm>
                  <a:off x="24732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04" name="Rectangle 252"/>
                <p:cNvSpPr/>
                <p:nvPr/>
              </p:nvSpPr>
              <p:spPr>
                <a:xfrm>
                  <a:off x="272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05" name="Rectangle 253"/>
                <p:cNvSpPr/>
                <p:nvPr/>
              </p:nvSpPr>
              <p:spPr>
                <a:xfrm>
                  <a:off x="396864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06" name="Rectangle 254"/>
                <p:cNvSpPr/>
                <p:nvPr/>
              </p:nvSpPr>
              <p:spPr>
                <a:xfrm>
                  <a:off x="42181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07" name="Rectangle 255"/>
                <p:cNvSpPr/>
                <p:nvPr/>
              </p:nvSpPr>
              <p:spPr>
                <a:xfrm>
                  <a:off x="546408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08" name="Rectangle 256"/>
                <p:cNvSpPr/>
                <p:nvPr/>
              </p:nvSpPr>
              <p:spPr>
                <a:xfrm>
                  <a:off x="57135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09" name="Rectangle 257"/>
                <p:cNvSpPr/>
                <p:nvPr/>
              </p:nvSpPr>
              <p:spPr>
                <a:xfrm>
                  <a:off x="596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10" name="Rectangle 258"/>
                <p:cNvSpPr/>
                <p:nvPr/>
              </p:nvSpPr>
              <p:spPr>
                <a:xfrm>
                  <a:off x="62118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11" name="Rectangle 259"/>
                <p:cNvSpPr/>
                <p:nvPr/>
              </p:nvSpPr>
              <p:spPr>
                <a:xfrm>
                  <a:off x="44672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12" name="Rectangle 260"/>
                <p:cNvSpPr/>
                <p:nvPr/>
              </p:nvSpPr>
              <p:spPr>
                <a:xfrm>
                  <a:off x="471636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13" name="Rectangle 261"/>
                <p:cNvSpPr/>
                <p:nvPr/>
              </p:nvSpPr>
              <p:spPr>
                <a:xfrm>
                  <a:off x="49658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14" name="Rectangle 262"/>
                <p:cNvSpPr/>
                <p:nvPr/>
              </p:nvSpPr>
              <p:spPr>
                <a:xfrm>
                  <a:off x="521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15" name="Rectangle 263"/>
                <p:cNvSpPr/>
                <p:nvPr/>
              </p:nvSpPr>
              <p:spPr>
                <a:xfrm>
                  <a:off x="64612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16" name="Rectangle 264"/>
                <p:cNvSpPr/>
                <p:nvPr/>
              </p:nvSpPr>
              <p:spPr>
                <a:xfrm>
                  <a:off x="671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17" name="Rectangle 265"/>
                <p:cNvSpPr/>
                <p:nvPr/>
              </p:nvSpPr>
              <p:spPr>
                <a:xfrm>
                  <a:off x="29718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18" name="Rectangle 266"/>
                <p:cNvSpPr/>
                <p:nvPr/>
              </p:nvSpPr>
              <p:spPr>
                <a:xfrm>
                  <a:off x="322092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19" name="Rectangle 267"/>
                <p:cNvSpPr/>
                <p:nvPr/>
              </p:nvSpPr>
              <p:spPr>
                <a:xfrm>
                  <a:off x="347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20" name="Rectangle 268"/>
                <p:cNvSpPr/>
                <p:nvPr/>
              </p:nvSpPr>
              <p:spPr>
                <a:xfrm>
                  <a:off x="37195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21" name="Rectangle 269"/>
                <p:cNvSpPr/>
                <p:nvPr/>
              </p:nvSpPr>
              <p:spPr>
                <a:xfrm>
                  <a:off x="197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22" name="Rectangle 270"/>
                <p:cNvSpPr/>
                <p:nvPr/>
              </p:nvSpPr>
              <p:spPr>
                <a:xfrm>
                  <a:off x="22240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23" name="Rectangle 271"/>
                <p:cNvSpPr/>
                <p:nvPr/>
              </p:nvSpPr>
              <p:spPr>
                <a:xfrm>
                  <a:off x="24732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24" name="Rectangle 272"/>
                <p:cNvSpPr/>
                <p:nvPr/>
              </p:nvSpPr>
              <p:spPr>
                <a:xfrm>
                  <a:off x="272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25" name="Rectangle 273"/>
                <p:cNvSpPr/>
                <p:nvPr/>
              </p:nvSpPr>
              <p:spPr>
                <a:xfrm>
                  <a:off x="396864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26" name="Rectangle 274"/>
                <p:cNvSpPr/>
                <p:nvPr/>
              </p:nvSpPr>
              <p:spPr>
                <a:xfrm>
                  <a:off x="42181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27" name="Rectangle 275"/>
                <p:cNvSpPr/>
                <p:nvPr/>
              </p:nvSpPr>
              <p:spPr>
                <a:xfrm>
                  <a:off x="546408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28" name="Rectangle 276"/>
                <p:cNvSpPr/>
                <p:nvPr/>
              </p:nvSpPr>
              <p:spPr>
                <a:xfrm>
                  <a:off x="57135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29" name="Rectangle 277"/>
                <p:cNvSpPr/>
                <p:nvPr/>
              </p:nvSpPr>
              <p:spPr>
                <a:xfrm>
                  <a:off x="596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30" name="Rectangle 278"/>
                <p:cNvSpPr/>
                <p:nvPr/>
              </p:nvSpPr>
              <p:spPr>
                <a:xfrm>
                  <a:off x="62118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31" name="Rectangle 279"/>
                <p:cNvSpPr/>
                <p:nvPr/>
              </p:nvSpPr>
              <p:spPr>
                <a:xfrm>
                  <a:off x="44672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32" name="Rectangle 280"/>
                <p:cNvSpPr/>
                <p:nvPr/>
              </p:nvSpPr>
              <p:spPr>
                <a:xfrm>
                  <a:off x="471636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33" name="Rectangle 281"/>
                <p:cNvSpPr/>
                <p:nvPr/>
              </p:nvSpPr>
              <p:spPr>
                <a:xfrm>
                  <a:off x="49658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34" name="Rectangle 282"/>
                <p:cNvSpPr/>
                <p:nvPr/>
              </p:nvSpPr>
              <p:spPr>
                <a:xfrm>
                  <a:off x="521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35" name="Rectangle 283"/>
                <p:cNvSpPr/>
                <p:nvPr/>
              </p:nvSpPr>
              <p:spPr>
                <a:xfrm>
                  <a:off x="64612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36" name="Rectangle 284"/>
                <p:cNvSpPr/>
                <p:nvPr/>
              </p:nvSpPr>
              <p:spPr>
                <a:xfrm>
                  <a:off x="671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37" name="Rectangle 285"/>
                <p:cNvSpPr/>
                <p:nvPr/>
              </p:nvSpPr>
              <p:spPr>
                <a:xfrm>
                  <a:off x="29718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38" name="Rectangle 286"/>
                <p:cNvSpPr/>
                <p:nvPr/>
              </p:nvSpPr>
              <p:spPr>
                <a:xfrm>
                  <a:off x="322092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39" name="Rectangle 287"/>
                <p:cNvSpPr/>
                <p:nvPr/>
              </p:nvSpPr>
              <p:spPr>
                <a:xfrm>
                  <a:off x="347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40" name="Rectangle 288"/>
                <p:cNvSpPr/>
                <p:nvPr/>
              </p:nvSpPr>
              <p:spPr>
                <a:xfrm>
                  <a:off x="37195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41" name="Rectangle 289"/>
                <p:cNvSpPr/>
                <p:nvPr/>
              </p:nvSpPr>
              <p:spPr>
                <a:xfrm>
                  <a:off x="197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42" name="Rectangle 290"/>
                <p:cNvSpPr/>
                <p:nvPr/>
              </p:nvSpPr>
              <p:spPr>
                <a:xfrm>
                  <a:off x="22240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43" name="Rectangle 291"/>
                <p:cNvSpPr/>
                <p:nvPr/>
              </p:nvSpPr>
              <p:spPr>
                <a:xfrm>
                  <a:off x="24732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44" name="Rectangle 292"/>
                <p:cNvSpPr/>
                <p:nvPr/>
              </p:nvSpPr>
              <p:spPr>
                <a:xfrm>
                  <a:off x="272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45" name="Rectangle 293"/>
                <p:cNvSpPr/>
                <p:nvPr/>
              </p:nvSpPr>
              <p:spPr>
                <a:xfrm>
                  <a:off x="396864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46" name="Rectangle 294"/>
                <p:cNvSpPr/>
                <p:nvPr/>
              </p:nvSpPr>
              <p:spPr>
                <a:xfrm>
                  <a:off x="42181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47" name="Rectangle 295"/>
                <p:cNvSpPr/>
                <p:nvPr/>
              </p:nvSpPr>
              <p:spPr>
                <a:xfrm>
                  <a:off x="546408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48" name="Rectangle 296"/>
                <p:cNvSpPr/>
                <p:nvPr/>
              </p:nvSpPr>
              <p:spPr>
                <a:xfrm>
                  <a:off x="57135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49" name="Rectangle 297"/>
                <p:cNvSpPr/>
                <p:nvPr/>
              </p:nvSpPr>
              <p:spPr>
                <a:xfrm>
                  <a:off x="596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50" name="Rectangle 298"/>
                <p:cNvSpPr/>
                <p:nvPr/>
              </p:nvSpPr>
              <p:spPr>
                <a:xfrm>
                  <a:off x="62118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51" name="Rectangle 299"/>
                <p:cNvSpPr/>
                <p:nvPr/>
              </p:nvSpPr>
              <p:spPr>
                <a:xfrm>
                  <a:off x="44672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52" name="Rectangle 300"/>
                <p:cNvSpPr/>
                <p:nvPr/>
              </p:nvSpPr>
              <p:spPr>
                <a:xfrm>
                  <a:off x="471636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53" name="Rectangle 301"/>
                <p:cNvSpPr/>
                <p:nvPr/>
              </p:nvSpPr>
              <p:spPr>
                <a:xfrm>
                  <a:off x="49658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54" name="Rectangle 302"/>
                <p:cNvSpPr/>
                <p:nvPr/>
              </p:nvSpPr>
              <p:spPr>
                <a:xfrm>
                  <a:off x="521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55" name="Rectangle 303"/>
                <p:cNvSpPr/>
                <p:nvPr/>
              </p:nvSpPr>
              <p:spPr>
                <a:xfrm>
                  <a:off x="64612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56" name="Rectangle 304"/>
                <p:cNvSpPr/>
                <p:nvPr/>
              </p:nvSpPr>
              <p:spPr>
                <a:xfrm>
                  <a:off x="671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57" name="Rectangle 305"/>
                <p:cNvSpPr/>
                <p:nvPr/>
              </p:nvSpPr>
              <p:spPr>
                <a:xfrm>
                  <a:off x="29718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58" name="Rectangle 306"/>
                <p:cNvSpPr/>
                <p:nvPr/>
              </p:nvSpPr>
              <p:spPr>
                <a:xfrm>
                  <a:off x="322092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59" name="Rectangle 307"/>
                <p:cNvSpPr/>
                <p:nvPr/>
              </p:nvSpPr>
              <p:spPr>
                <a:xfrm>
                  <a:off x="347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60" name="Rectangle 308"/>
                <p:cNvSpPr/>
                <p:nvPr/>
              </p:nvSpPr>
              <p:spPr>
                <a:xfrm>
                  <a:off x="37195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61" name="Rectangle 309"/>
                <p:cNvSpPr/>
                <p:nvPr/>
              </p:nvSpPr>
              <p:spPr>
                <a:xfrm>
                  <a:off x="197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62" name="Rectangle 310"/>
                <p:cNvSpPr/>
                <p:nvPr/>
              </p:nvSpPr>
              <p:spPr>
                <a:xfrm>
                  <a:off x="22240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63" name="Rectangle 311"/>
                <p:cNvSpPr/>
                <p:nvPr/>
              </p:nvSpPr>
              <p:spPr>
                <a:xfrm>
                  <a:off x="24732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64" name="Rectangle 312"/>
                <p:cNvSpPr/>
                <p:nvPr/>
              </p:nvSpPr>
              <p:spPr>
                <a:xfrm>
                  <a:off x="272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65" name="Rectangle 313"/>
                <p:cNvSpPr/>
                <p:nvPr/>
              </p:nvSpPr>
              <p:spPr>
                <a:xfrm>
                  <a:off x="396864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66" name="Rectangle 314"/>
                <p:cNvSpPr/>
                <p:nvPr/>
              </p:nvSpPr>
              <p:spPr>
                <a:xfrm>
                  <a:off x="42181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67" name="Rectangle 315"/>
                <p:cNvSpPr/>
                <p:nvPr/>
              </p:nvSpPr>
              <p:spPr>
                <a:xfrm>
                  <a:off x="546408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68" name="Rectangle 316"/>
                <p:cNvSpPr/>
                <p:nvPr/>
              </p:nvSpPr>
              <p:spPr>
                <a:xfrm>
                  <a:off x="57135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69" name="Rectangle 317"/>
                <p:cNvSpPr/>
                <p:nvPr/>
              </p:nvSpPr>
              <p:spPr>
                <a:xfrm>
                  <a:off x="596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70" name="Rectangle 318"/>
                <p:cNvSpPr/>
                <p:nvPr/>
              </p:nvSpPr>
              <p:spPr>
                <a:xfrm>
                  <a:off x="62118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71" name="Rectangle 319"/>
                <p:cNvSpPr/>
                <p:nvPr/>
              </p:nvSpPr>
              <p:spPr>
                <a:xfrm>
                  <a:off x="44672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72" name="Rectangle 320"/>
                <p:cNvSpPr/>
                <p:nvPr/>
              </p:nvSpPr>
              <p:spPr>
                <a:xfrm>
                  <a:off x="471636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73" name="Rectangle 321"/>
                <p:cNvSpPr/>
                <p:nvPr/>
              </p:nvSpPr>
              <p:spPr>
                <a:xfrm>
                  <a:off x="49658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74" name="Rectangle 322"/>
                <p:cNvSpPr/>
                <p:nvPr/>
              </p:nvSpPr>
              <p:spPr>
                <a:xfrm>
                  <a:off x="521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75" name="Rectangle 323"/>
                <p:cNvSpPr/>
                <p:nvPr/>
              </p:nvSpPr>
              <p:spPr>
                <a:xfrm>
                  <a:off x="64612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76" name="Rectangle 324"/>
                <p:cNvSpPr/>
                <p:nvPr/>
              </p:nvSpPr>
              <p:spPr>
                <a:xfrm>
                  <a:off x="671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77" name="Rectangle 325"/>
                <p:cNvSpPr/>
                <p:nvPr/>
              </p:nvSpPr>
              <p:spPr>
                <a:xfrm>
                  <a:off x="29718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78" name="Rectangle 326"/>
                <p:cNvSpPr/>
                <p:nvPr/>
              </p:nvSpPr>
              <p:spPr>
                <a:xfrm>
                  <a:off x="322092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79" name="Rectangle 327"/>
                <p:cNvSpPr/>
                <p:nvPr/>
              </p:nvSpPr>
              <p:spPr>
                <a:xfrm>
                  <a:off x="347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80" name="Rectangle 328"/>
                <p:cNvSpPr/>
                <p:nvPr/>
              </p:nvSpPr>
              <p:spPr>
                <a:xfrm>
                  <a:off x="37195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81" name="Rectangle 329"/>
                <p:cNvSpPr/>
                <p:nvPr/>
              </p:nvSpPr>
              <p:spPr>
                <a:xfrm>
                  <a:off x="197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82" name="Rectangle 330"/>
                <p:cNvSpPr/>
                <p:nvPr/>
              </p:nvSpPr>
              <p:spPr>
                <a:xfrm>
                  <a:off x="22240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83" name="Rectangle 331"/>
                <p:cNvSpPr/>
                <p:nvPr/>
              </p:nvSpPr>
              <p:spPr>
                <a:xfrm>
                  <a:off x="24732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84" name="Rectangle 332"/>
                <p:cNvSpPr/>
                <p:nvPr/>
              </p:nvSpPr>
              <p:spPr>
                <a:xfrm>
                  <a:off x="272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85" name="Rectangle 333"/>
                <p:cNvSpPr/>
                <p:nvPr/>
              </p:nvSpPr>
              <p:spPr>
                <a:xfrm>
                  <a:off x="396864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86" name="Rectangle 334"/>
                <p:cNvSpPr/>
                <p:nvPr/>
              </p:nvSpPr>
              <p:spPr>
                <a:xfrm>
                  <a:off x="42181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87" name="Rectangle 335"/>
                <p:cNvSpPr/>
                <p:nvPr/>
              </p:nvSpPr>
              <p:spPr>
                <a:xfrm>
                  <a:off x="546408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88" name="Rectangle 336"/>
                <p:cNvSpPr/>
                <p:nvPr/>
              </p:nvSpPr>
              <p:spPr>
                <a:xfrm>
                  <a:off x="57135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89" name="Rectangle 337"/>
                <p:cNvSpPr/>
                <p:nvPr/>
              </p:nvSpPr>
              <p:spPr>
                <a:xfrm>
                  <a:off x="596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90" name="Rectangle 338"/>
                <p:cNvSpPr/>
                <p:nvPr/>
              </p:nvSpPr>
              <p:spPr>
                <a:xfrm>
                  <a:off x="62118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91" name="Rectangle 339"/>
                <p:cNvSpPr/>
                <p:nvPr/>
              </p:nvSpPr>
              <p:spPr>
                <a:xfrm>
                  <a:off x="44672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92" name="Rectangle 340"/>
                <p:cNvSpPr/>
                <p:nvPr/>
              </p:nvSpPr>
              <p:spPr>
                <a:xfrm>
                  <a:off x="471636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93" name="Rectangle 341"/>
                <p:cNvSpPr/>
                <p:nvPr/>
              </p:nvSpPr>
              <p:spPr>
                <a:xfrm>
                  <a:off x="49658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94" name="Rectangle 342"/>
                <p:cNvSpPr/>
                <p:nvPr/>
              </p:nvSpPr>
              <p:spPr>
                <a:xfrm>
                  <a:off x="521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95" name="Rectangle 343"/>
                <p:cNvSpPr/>
                <p:nvPr/>
              </p:nvSpPr>
              <p:spPr>
                <a:xfrm>
                  <a:off x="64612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96" name="Rectangle 344"/>
                <p:cNvSpPr/>
                <p:nvPr/>
              </p:nvSpPr>
              <p:spPr>
                <a:xfrm>
                  <a:off x="671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97" name="Rectangle 345"/>
                <p:cNvSpPr/>
                <p:nvPr/>
              </p:nvSpPr>
              <p:spPr>
                <a:xfrm>
                  <a:off x="29718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98" name="Rectangle 346"/>
                <p:cNvSpPr/>
                <p:nvPr/>
              </p:nvSpPr>
              <p:spPr>
                <a:xfrm>
                  <a:off x="322092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799" name="Rectangle 347"/>
                <p:cNvSpPr/>
                <p:nvPr/>
              </p:nvSpPr>
              <p:spPr>
                <a:xfrm>
                  <a:off x="347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00" name="Rectangle 348"/>
                <p:cNvSpPr/>
                <p:nvPr/>
              </p:nvSpPr>
              <p:spPr>
                <a:xfrm>
                  <a:off x="37195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01" name="Rectangle 349"/>
                <p:cNvSpPr/>
                <p:nvPr/>
              </p:nvSpPr>
              <p:spPr>
                <a:xfrm>
                  <a:off x="197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02" name="Rectangle 350"/>
                <p:cNvSpPr/>
                <p:nvPr/>
              </p:nvSpPr>
              <p:spPr>
                <a:xfrm>
                  <a:off x="22240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03" name="Rectangle 351"/>
                <p:cNvSpPr/>
                <p:nvPr/>
              </p:nvSpPr>
              <p:spPr>
                <a:xfrm>
                  <a:off x="24732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04" name="Rectangle 352"/>
                <p:cNvSpPr/>
                <p:nvPr/>
              </p:nvSpPr>
              <p:spPr>
                <a:xfrm>
                  <a:off x="272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05" name="Rectangle 353"/>
                <p:cNvSpPr/>
                <p:nvPr/>
              </p:nvSpPr>
              <p:spPr>
                <a:xfrm>
                  <a:off x="396864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06" name="Rectangle 354"/>
                <p:cNvSpPr/>
                <p:nvPr/>
              </p:nvSpPr>
              <p:spPr>
                <a:xfrm>
                  <a:off x="42181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07" name="Rectangle 355"/>
                <p:cNvSpPr/>
                <p:nvPr/>
              </p:nvSpPr>
              <p:spPr>
                <a:xfrm>
                  <a:off x="546408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08" name="Rectangle 356"/>
                <p:cNvSpPr/>
                <p:nvPr/>
              </p:nvSpPr>
              <p:spPr>
                <a:xfrm>
                  <a:off x="57135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09" name="Rectangle 357"/>
                <p:cNvSpPr/>
                <p:nvPr/>
              </p:nvSpPr>
              <p:spPr>
                <a:xfrm>
                  <a:off x="596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10" name="Rectangle 358"/>
                <p:cNvSpPr/>
                <p:nvPr/>
              </p:nvSpPr>
              <p:spPr>
                <a:xfrm>
                  <a:off x="62118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11" name="Rectangle 359"/>
                <p:cNvSpPr/>
                <p:nvPr/>
              </p:nvSpPr>
              <p:spPr>
                <a:xfrm>
                  <a:off x="44672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12" name="Rectangle 360"/>
                <p:cNvSpPr/>
                <p:nvPr/>
              </p:nvSpPr>
              <p:spPr>
                <a:xfrm>
                  <a:off x="471636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13" name="Rectangle 361"/>
                <p:cNvSpPr/>
                <p:nvPr/>
              </p:nvSpPr>
              <p:spPr>
                <a:xfrm>
                  <a:off x="49658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14" name="Rectangle 362"/>
                <p:cNvSpPr/>
                <p:nvPr/>
              </p:nvSpPr>
              <p:spPr>
                <a:xfrm>
                  <a:off x="521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15" name="Rectangle 363"/>
                <p:cNvSpPr/>
                <p:nvPr/>
              </p:nvSpPr>
              <p:spPr>
                <a:xfrm>
                  <a:off x="64612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16" name="Rectangle 364"/>
                <p:cNvSpPr/>
                <p:nvPr/>
              </p:nvSpPr>
              <p:spPr>
                <a:xfrm>
                  <a:off x="671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17" name="Rectangle 365"/>
                <p:cNvSpPr/>
                <p:nvPr/>
              </p:nvSpPr>
              <p:spPr>
                <a:xfrm>
                  <a:off x="29718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18" name="Rectangle 366"/>
                <p:cNvSpPr/>
                <p:nvPr/>
              </p:nvSpPr>
              <p:spPr>
                <a:xfrm>
                  <a:off x="322092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19" name="Rectangle 367"/>
                <p:cNvSpPr/>
                <p:nvPr/>
              </p:nvSpPr>
              <p:spPr>
                <a:xfrm>
                  <a:off x="347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20" name="Rectangle 368"/>
                <p:cNvSpPr/>
                <p:nvPr/>
              </p:nvSpPr>
              <p:spPr>
                <a:xfrm>
                  <a:off x="37195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21" name="Rectangle 369"/>
                <p:cNvSpPr/>
                <p:nvPr/>
              </p:nvSpPr>
              <p:spPr>
                <a:xfrm>
                  <a:off x="197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22" name="Rectangle 370"/>
                <p:cNvSpPr/>
                <p:nvPr/>
              </p:nvSpPr>
              <p:spPr>
                <a:xfrm>
                  <a:off x="22240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23" name="Rectangle 371"/>
                <p:cNvSpPr/>
                <p:nvPr/>
              </p:nvSpPr>
              <p:spPr>
                <a:xfrm>
                  <a:off x="24732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24" name="Rectangle 372"/>
                <p:cNvSpPr/>
                <p:nvPr/>
              </p:nvSpPr>
              <p:spPr>
                <a:xfrm>
                  <a:off x="272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25" name="Rectangle 373"/>
                <p:cNvSpPr/>
                <p:nvPr/>
              </p:nvSpPr>
              <p:spPr>
                <a:xfrm>
                  <a:off x="396864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26" name="Rectangle 374"/>
                <p:cNvSpPr/>
                <p:nvPr/>
              </p:nvSpPr>
              <p:spPr>
                <a:xfrm>
                  <a:off x="42181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27" name="Rectangle 375"/>
                <p:cNvSpPr/>
                <p:nvPr/>
              </p:nvSpPr>
              <p:spPr>
                <a:xfrm>
                  <a:off x="546408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28" name="Rectangle 376"/>
                <p:cNvSpPr/>
                <p:nvPr/>
              </p:nvSpPr>
              <p:spPr>
                <a:xfrm>
                  <a:off x="57135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29" name="Rectangle 377"/>
                <p:cNvSpPr/>
                <p:nvPr/>
              </p:nvSpPr>
              <p:spPr>
                <a:xfrm>
                  <a:off x="596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30" name="Rectangle 378"/>
                <p:cNvSpPr/>
                <p:nvPr/>
              </p:nvSpPr>
              <p:spPr>
                <a:xfrm>
                  <a:off x="62118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31" name="Rectangle 379"/>
                <p:cNvSpPr/>
                <p:nvPr/>
              </p:nvSpPr>
              <p:spPr>
                <a:xfrm>
                  <a:off x="44672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32" name="Rectangle 380"/>
                <p:cNvSpPr/>
                <p:nvPr/>
              </p:nvSpPr>
              <p:spPr>
                <a:xfrm>
                  <a:off x="471636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33" name="Rectangle 381"/>
                <p:cNvSpPr/>
                <p:nvPr/>
              </p:nvSpPr>
              <p:spPr>
                <a:xfrm>
                  <a:off x="49658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34" name="Rectangle 382"/>
                <p:cNvSpPr/>
                <p:nvPr/>
              </p:nvSpPr>
              <p:spPr>
                <a:xfrm>
                  <a:off x="521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35" name="Rectangle 383"/>
                <p:cNvSpPr/>
                <p:nvPr/>
              </p:nvSpPr>
              <p:spPr>
                <a:xfrm>
                  <a:off x="64612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36" name="Rectangle 384"/>
                <p:cNvSpPr/>
                <p:nvPr/>
              </p:nvSpPr>
              <p:spPr>
                <a:xfrm>
                  <a:off x="671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37" name="Rectangle 385"/>
                <p:cNvSpPr/>
                <p:nvPr/>
              </p:nvSpPr>
              <p:spPr>
                <a:xfrm>
                  <a:off x="29718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38" name="Rectangle 386"/>
                <p:cNvSpPr/>
                <p:nvPr/>
              </p:nvSpPr>
              <p:spPr>
                <a:xfrm>
                  <a:off x="322092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39" name="Rectangle 387"/>
                <p:cNvSpPr/>
                <p:nvPr/>
              </p:nvSpPr>
              <p:spPr>
                <a:xfrm>
                  <a:off x="347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40" name="Rectangle 388"/>
                <p:cNvSpPr/>
                <p:nvPr/>
              </p:nvSpPr>
              <p:spPr>
                <a:xfrm>
                  <a:off x="37195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41" name="Rectangle 389"/>
                <p:cNvSpPr/>
                <p:nvPr/>
              </p:nvSpPr>
              <p:spPr>
                <a:xfrm>
                  <a:off x="197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42" name="Rectangle 390"/>
                <p:cNvSpPr/>
                <p:nvPr/>
              </p:nvSpPr>
              <p:spPr>
                <a:xfrm>
                  <a:off x="22240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43" name="Rectangle 391"/>
                <p:cNvSpPr/>
                <p:nvPr/>
              </p:nvSpPr>
              <p:spPr>
                <a:xfrm>
                  <a:off x="24732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44" name="Rectangle 392"/>
                <p:cNvSpPr/>
                <p:nvPr/>
              </p:nvSpPr>
              <p:spPr>
                <a:xfrm>
                  <a:off x="272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45" name="Rectangle 393"/>
                <p:cNvSpPr/>
                <p:nvPr/>
              </p:nvSpPr>
              <p:spPr>
                <a:xfrm>
                  <a:off x="396864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46" name="Rectangle 394"/>
                <p:cNvSpPr/>
                <p:nvPr/>
              </p:nvSpPr>
              <p:spPr>
                <a:xfrm>
                  <a:off x="42181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47" name="Rectangle 395"/>
                <p:cNvSpPr/>
                <p:nvPr/>
              </p:nvSpPr>
              <p:spPr>
                <a:xfrm>
                  <a:off x="546408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48" name="Rectangle 396"/>
                <p:cNvSpPr/>
                <p:nvPr/>
              </p:nvSpPr>
              <p:spPr>
                <a:xfrm>
                  <a:off x="57135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49" name="Rectangle 397"/>
                <p:cNvSpPr/>
                <p:nvPr/>
              </p:nvSpPr>
              <p:spPr>
                <a:xfrm>
                  <a:off x="596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50" name="Rectangle 398"/>
                <p:cNvSpPr/>
                <p:nvPr/>
              </p:nvSpPr>
              <p:spPr>
                <a:xfrm>
                  <a:off x="62118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51" name="Rectangle 399"/>
                <p:cNvSpPr/>
                <p:nvPr/>
              </p:nvSpPr>
              <p:spPr>
                <a:xfrm>
                  <a:off x="44672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52" name="Rectangle 400"/>
                <p:cNvSpPr/>
                <p:nvPr/>
              </p:nvSpPr>
              <p:spPr>
                <a:xfrm>
                  <a:off x="471636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53" name="Rectangle 401"/>
                <p:cNvSpPr/>
                <p:nvPr/>
              </p:nvSpPr>
              <p:spPr>
                <a:xfrm>
                  <a:off x="49658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54" name="Rectangle 402"/>
                <p:cNvSpPr/>
                <p:nvPr/>
              </p:nvSpPr>
              <p:spPr>
                <a:xfrm>
                  <a:off x="521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55" name="Rectangle 403"/>
                <p:cNvSpPr/>
                <p:nvPr/>
              </p:nvSpPr>
              <p:spPr>
                <a:xfrm>
                  <a:off x="64612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  <p:sp>
              <p:nvSpPr>
                <p:cNvPr id="856" name="Rectangle 404"/>
                <p:cNvSpPr/>
                <p:nvPr/>
              </p:nvSpPr>
              <p:spPr>
                <a:xfrm>
                  <a:off x="671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000" b="0" u="none" strike="noStrike">
                    <a:solidFill>
                      <a:srgbClr val="FFFFFF"/>
                    </a:solidFill>
                    <a:effectLst/>
                    <a:uFillTx/>
                    <a:latin typeface="Comic Sans MS"/>
                  </a:endParaRPr>
                </a:p>
              </p:txBody>
            </p:sp>
          </p:grpSp>
          <p:sp>
            <p:nvSpPr>
              <p:cNvPr id="857" name="Line 405"/>
              <p:cNvSpPr/>
              <p:nvPr/>
            </p:nvSpPr>
            <p:spPr>
              <a:xfrm>
                <a:off x="4467240" y="977760"/>
                <a:ext cx="0" cy="498492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858" name="Line 406"/>
              <p:cNvSpPr/>
              <p:nvPr/>
            </p:nvSpPr>
            <p:spPr>
              <a:xfrm>
                <a:off x="1974960" y="3470400"/>
                <a:ext cx="498456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endParaRPr lang="en-US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859" name="Text Box 407"/>
            <p:cNvSpPr/>
            <p:nvPr/>
          </p:nvSpPr>
          <p:spPr>
            <a:xfrm>
              <a:off x="4280040" y="3511440"/>
              <a:ext cx="18396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0" name="Text Box 408"/>
            <p:cNvSpPr/>
            <p:nvPr/>
          </p:nvSpPr>
          <p:spPr>
            <a:xfrm>
              <a:off x="4272120" y="34290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1" name="Text Box 409"/>
            <p:cNvSpPr/>
            <p:nvPr/>
          </p:nvSpPr>
          <p:spPr>
            <a:xfrm>
              <a:off x="45403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2" name="Text Box 410"/>
            <p:cNvSpPr/>
            <p:nvPr/>
          </p:nvSpPr>
          <p:spPr>
            <a:xfrm>
              <a:off x="47815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3" name="Text Box 411"/>
            <p:cNvSpPr/>
            <p:nvPr/>
          </p:nvSpPr>
          <p:spPr>
            <a:xfrm>
              <a:off x="50356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4" name="Text Box 412"/>
            <p:cNvSpPr/>
            <p:nvPr/>
          </p:nvSpPr>
          <p:spPr>
            <a:xfrm>
              <a:off x="52768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5" name="Text Box 413"/>
            <p:cNvSpPr/>
            <p:nvPr/>
          </p:nvSpPr>
          <p:spPr>
            <a:xfrm>
              <a:off x="554364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6" name="Text Box 414"/>
            <p:cNvSpPr/>
            <p:nvPr/>
          </p:nvSpPr>
          <p:spPr>
            <a:xfrm>
              <a:off x="5797440" y="34416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7" name="Text Box 415"/>
            <p:cNvSpPr/>
            <p:nvPr/>
          </p:nvSpPr>
          <p:spPr>
            <a:xfrm>
              <a:off x="603900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8" name="Text Box 416"/>
            <p:cNvSpPr/>
            <p:nvPr/>
          </p:nvSpPr>
          <p:spPr>
            <a:xfrm>
              <a:off x="6299280" y="34480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9" name="Text Box 417"/>
            <p:cNvSpPr/>
            <p:nvPr/>
          </p:nvSpPr>
          <p:spPr>
            <a:xfrm>
              <a:off x="65404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70" name="Text Box 418"/>
            <p:cNvSpPr/>
            <p:nvPr/>
          </p:nvSpPr>
          <p:spPr>
            <a:xfrm>
              <a:off x="6724800" y="344160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71" name="Text Box 419"/>
            <p:cNvSpPr/>
            <p:nvPr/>
          </p:nvSpPr>
          <p:spPr>
            <a:xfrm>
              <a:off x="1994040" y="3448080"/>
              <a:ext cx="355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72" name="Text Box 420"/>
            <p:cNvSpPr/>
            <p:nvPr/>
          </p:nvSpPr>
          <p:spPr>
            <a:xfrm>
              <a:off x="2247840" y="3448080"/>
              <a:ext cx="3430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73" name="Text Box 421"/>
            <p:cNvSpPr/>
            <p:nvPr/>
          </p:nvSpPr>
          <p:spPr>
            <a:xfrm>
              <a:off x="2489040" y="3454560"/>
              <a:ext cx="317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74" name="Text Box 422"/>
            <p:cNvSpPr/>
            <p:nvPr/>
          </p:nvSpPr>
          <p:spPr>
            <a:xfrm>
              <a:off x="2736720" y="3448080"/>
              <a:ext cx="3621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75" name="Text Box 423"/>
            <p:cNvSpPr/>
            <p:nvPr/>
          </p:nvSpPr>
          <p:spPr>
            <a:xfrm>
              <a:off x="2965320" y="3454560"/>
              <a:ext cx="3747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76" name="Text Box 424"/>
            <p:cNvSpPr/>
            <p:nvPr/>
          </p:nvSpPr>
          <p:spPr>
            <a:xfrm>
              <a:off x="3225960" y="344808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77" name="Text Box 425"/>
            <p:cNvSpPr/>
            <p:nvPr/>
          </p:nvSpPr>
          <p:spPr>
            <a:xfrm>
              <a:off x="3473280" y="344808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78" name="Text Box 426"/>
            <p:cNvSpPr/>
            <p:nvPr/>
          </p:nvSpPr>
          <p:spPr>
            <a:xfrm>
              <a:off x="3720960" y="344808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79" name="Text Box 427"/>
            <p:cNvSpPr/>
            <p:nvPr/>
          </p:nvSpPr>
          <p:spPr>
            <a:xfrm>
              <a:off x="4000680" y="345456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0" name="Text Box 428"/>
            <p:cNvSpPr/>
            <p:nvPr/>
          </p:nvSpPr>
          <p:spPr>
            <a:xfrm>
              <a:off x="1689120" y="3441600"/>
              <a:ext cx="3873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1" name="Text Box 429"/>
            <p:cNvSpPr/>
            <p:nvPr/>
          </p:nvSpPr>
          <p:spPr>
            <a:xfrm>
              <a:off x="7023240" y="328284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x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2" name="Text Box 430"/>
            <p:cNvSpPr/>
            <p:nvPr/>
          </p:nvSpPr>
          <p:spPr>
            <a:xfrm>
              <a:off x="4336920" y="501480"/>
              <a:ext cx="3240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y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3" name="Text Box 431"/>
            <p:cNvSpPr/>
            <p:nvPr/>
          </p:nvSpPr>
          <p:spPr>
            <a:xfrm>
              <a:off x="4281480" y="31622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4" name="Text Box 432"/>
            <p:cNvSpPr/>
            <p:nvPr/>
          </p:nvSpPr>
          <p:spPr>
            <a:xfrm>
              <a:off x="4262400" y="2924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5" name="Text Box 433"/>
            <p:cNvSpPr/>
            <p:nvPr/>
          </p:nvSpPr>
          <p:spPr>
            <a:xfrm>
              <a:off x="4272120" y="2681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6" name="Text Box 434"/>
            <p:cNvSpPr/>
            <p:nvPr/>
          </p:nvSpPr>
          <p:spPr>
            <a:xfrm>
              <a:off x="4262400" y="24289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7" name="Text Box 435"/>
            <p:cNvSpPr/>
            <p:nvPr/>
          </p:nvSpPr>
          <p:spPr>
            <a:xfrm>
              <a:off x="4262400" y="2166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8" name="Text Box 436"/>
            <p:cNvSpPr/>
            <p:nvPr/>
          </p:nvSpPr>
          <p:spPr>
            <a:xfrm>
              <a:off x="4267080" y="19242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9" name="Text Box 437"/>
            <p:cNvSpPr/>
            <p:nvPr/>
          </p:nvSpPr>
          <p:spPr>
            <a:xfrm>
              <a:off x="4262400" y="16765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0" name="Text Box 438"/>
            <p:cNvSpPr/>
            <p:nvPr/>
          </p:nvSpPr>
          <p:spPr>
            <a:xfrm>
              <a:off x="4267080" y="142884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1" name="Text Box 439"/>
            <p:cNvSpPr/>
            <p:nvPr/>
          </p:nvSpPr>
          <p:spPr>
            <a:xfrm>
              <a:off x="4262400" y="11714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2" name="Text Box 440"/>
            <p:cNvSpPr/>
            <p:nvPr/>
          </p:nvSpPr>
          <p:spPr>
            <a:xfrm>
              <a:off x="4229280" y="919080"/>
              <a:ext cx="372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3" name="Text Box 441"/>
            <p:cNvSpPr/>
            <p:nvPr/>
          </p:nvSpPr>
          <p:spPr>
            <a:xfrm>
              <a:off x="4248000" y="365760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4" name="Text Box 442"/>
            <p:cNvSpPr/>
            <p:nvPr/>
          </p:nvSpPr>
          <p:spPr>
            <a:xfrm>
              <a:off x="4229280" y="3919680"/>
              <a:ext cx="3250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5" name="Text Box 443"/>
            <p:cNvSpPr/>
            <p:nvPr/>
          </p:nvSpPr>
          <p:spPr>
            <a:xfrm>
              <a:off x="4219560" y="416232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6" name="Text Box 444"/>
            <p:cNvSpPr/>
            <p:nvPr/>
          </p:nvSpPr>
          <p:spPr>
            <a:xfrm>
              <a:off x="4214880" y="441468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7" name="Text Box 445"/>
            <p:cNvSpPr/>
            <p:nvPr/>
          </p:nvSpPr>
          <p:spPr>
            <a:xfrm>
              <a:off x="4214880" y="4676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8" name="Text Box 446"/>
            <p:cNvSpPr/>
            <p:nvPr/>
          </p:nvSpPr>
          <p:spPr>
            <a:xfrm>
              <a:off x="4214880" y="49100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9" name="Text Box 447"/>
            <p:cNvSpPr/>
            <p:nvPr/>
          </p:nvSpPr>
          <p:spPr>
            <a:xfrm>
              <a:off x="4219560" y="515772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00" name="Text Box 448"/>
            <p:cNvSpPr/>
            <p:nvPr/>
          </p:nvSpPr>
          <p:spPr>
            <a:xfrm>
              <a:off x="4210200" y="5415120"/>
              <a:ext cx="38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01" name="Text Box 449"/>
            <p:cNvSpPr/>
            <p:nvPr/>
          </p:nvSpPr>
          <p:spPr>
            <a:xfrm>
              <a:off x="4224240" y="5657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02" name="Text Box 450"/>
            <p:cNvSpPr/>
            <p:nvPr/>
          </p:nvSpPr>
          <p:spPr>
            <a:xfrm>
              <a:off x="4176720" y="59054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03" name="Group 451"/>
          <p:cNvGrpSpPr/>
          <p:nvPr/>
        </p:nvGrpSpPr>
        <p:grpSpPr>
          <a:xfrm>
            <a:off x="3646440" y="1163520"/>
            <a:ext cx="147600" cy="114120"/>
            <a:chOff x="3646440" y="1163520"/>
            <a:chExt cx="147600" cy="114120"/>
          </a:xfrm>
        </p:grpSpPr>
        <p:sp>
          <p:nvSpPr>
            <p:cNvPr id="904" name="Line 452"/>
            <p:cNvSpPr/>
            <p:nvPr/>
          </p:nvSpPr>
          <p:spPr>
            <a:xfrm>
              <a:off x="3665520" y="116352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05" name="Line 453"/>
            <p:cNvSpPr/>
            <p:nvPr/>
          </p:nvSpPr>
          <p:spPr>
            <a:xfrm flipV="1">
              <a:off x="3646440" y="117288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06" name="Group 457"/>
          <p:cNvGrpSpPr/>
          <p:nvPr/>
        </p:nvGrpSpPr>
        <p:grpSpPr>
          <a:xfrm>
            <a:off x="4398840" y="3416400"/>
            <a:ext cx="147600" cy="114120"/>
            <a:chOff x="4398840" y="3416400"/>
            <a:chExt cx="147600" cy="114120"/>
          </a:xfrm>
        </p:grpSpPr>
        <p:sp>
          <p:nvSpPr>
            <p:cNvPr id="907" name="Line 458"/>
            <p:cNvSpPr/>
            <p:nvPr/>
          </p:nvSpPr>
          <p:spPr>
            <a:xfrm>
              <a:off x="4417920" y="341640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08" name="Line 459"/>
            <p:cNvSpPr/>
            <p:nvPr/>
          </p:nvSpPr>
          <p:spPr>
            <a:xfrm flipV="1">
              <a:off x="4398840" y="342576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909" name="Text Box 461"/>
          <p:cNvSpPr/>
          <p:nvPr/>
        </p:nvSpPr>
        <p:spPr>
          <a:xfrm>
            <a:off x="7427880" y="14400"/>
            <a:ext cx="1117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y = x</a:t>
            </a:r>
            <a:r>
              <a:rPr lang="en-GB" sz="2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2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0" name="Text Box 495"/>
          <p:cNvSpPr/>
          <p:nvPr/>
        </p:nvSpPr>
        <p:spPr>
          <a:xfrm>
            <a:off x="6962760" y="487440"/>
            <a:ext cx="36828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99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99"/>
                </a:solidFill>
                <a:effectLst/>
                <a:uFillTx/>
                <a:latin typeface="Comic Sans MS"/>
              </a:rPr>
              <a:t>y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1" name="Text Box 496"/>
          <p:cNvSpPr/>
          <p:nvPr/>
        </p:nvSpPr>
        <p:spPr>
          <a:xfrm>
            <a:off x="7721640" y="552600"/>
            <a:ext cx="441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2" name="Text Box 497"/>
          <p:cNvSpPr/>
          <p:nvPr/>
        </p:nvSpPr>
        <p:spPr>
          <a:xfrm>
            <a:off x="7756560" y="992160"/>
            <a:ext cx="338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4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3" name="Text Box 498"/>
          <p:cNvSpPr/>
          <p:nvPr/>
        </p:nvSpPr>
        <p:spPr>
          <a:xfrm>
            <a:off x="8169120" y="552600"/>
            <a:ext cx="354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0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4" name="Text Box 499"/>
          <p:cNvSpPr/>
          <p:nvPr/>
        </p:nvSpPr>
        <p:spPr>
          <a:xfrm>
            <a:off x="8121600" y="992160"/>
            <a:ext cx="398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0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5" name="Text Box 500"/>
          <p:cNvSpPr/>
          <p:nvPr/>
        </p:nvSpPr>
        <p:spPr>
          <a:xfrm>
            <a:off x="8501040" y="552600"/>
            <a:ext cx="28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6" name="Text Box 501"/>
          <p:cNvSpPr/>
          <p:nvPr/>
        </p:nvSpPr>
        <p:spPr>
          <a:xfrm>
            <a:off x="8494560" y="992160"/>
            <a:ext cx="355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4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7" name="Text Box 523"/>
          <p:cNvSpPr/>
          <p:nvPr/>
        </p:nvSpPr>
        <p:spPr>
          <a:xfrm>
            <a:off x="2095560" y="165240"/>
            <a:ext cx="4235400" cy="398880"/>
          </a:xfrm>
          <a:prstGeom prst="rect">
            <a:avLst/>
          </a:prstGeom>
          <a:solidFill>
            <a:srgbClr val="3333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99"/>
                </a:solidFill>
                <a:effectLst/>
                <a:uFillTx/>
                <a:latin typeface="Comic Sans MS"/>
              </a:rPr>
              <a:t>Quadratic Functions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8" name="Straight Connector 535"/>
          <p:cNvSpPr/>
          <p:nvPr/>
        </p:nvSpPr>
        <p:spPr>
          <a:xfrm flipV="1">
            <a:off x="7289640" y="906480"/>
            <a:ext cx="1854360" cy="93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37440" rIns="90000" bIns="-3744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9" name="Straight Connector 541"/>
          <p:cNvSpPr/>
          <p:nvPr/>
        </p:nvSpPr>
        <p:spPr>
          <a:xfrm flipV="1">
            <a:off x="7305840" y="547560"/>
            <a:ext cx="1440" cy="73512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0" name="Text Box 500"/>
          <p:cNvSpPr/>
          <p:nvPr/>
        </p:nvSpPr>
        <p:spPr>
          <a:xfrm>
            <a:off x="8844120" y="552600"/>
            <a:ext cx="28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3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1" name="Text Box 500"/>
          <p:cNvSpPr/>
          <p:nvPr/>
        </p:nvSpPr>
        <p:spPr>
          <a:xfrm>
            <a:off x="8847000" y="992160"/>
            <a:ext cx="28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9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2" name="Text Box 496"/>
          <p:cNvSpPr/>
          <p:nvPr/>
        </p:nvSpPr>
        <p:spPr>
          <a:xfrm>
            <a:off x="7302600" y="552600"/>
            <a:ext cx="441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-3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3" name="Text Box 497"/>
          <p:cNvSpPr/>
          <p:nvPr/>
        </p:nvSpPr>
        <p:spPr>
          <a:xfrm>
            <a:off x="7373880" y="992160"/>
            <a:ext cx="317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9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924" name="Group 457"/>
          <p:cNvGrpSpPr/>
          <p:nvPr/>
        </p:nvGrpSpPr>
        <p:grpSpPr>
          <a:xfrm>
            <a:off x="4889520" y="2416320"/>
            <a:ext cx="147600" cy="114120"/>
            <a:chOff x="4889520" y="2416320"/>
            <a:chExt cx="147600" cy="114120"/>
          </a:xfrm>
        </p:grpSpPr>
        <p:sp>
          <p:nvSpPr>
            <p:cNvPr id="925" name="Line 458"/>
            <p:cNvSpPr/>
            <p:nvPr/>
          </p:nvSpPr>
          <p:spPr>
            <a:xfrm>
              <a:off x="4908600" y="241632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26" name="Line 459"/>
            <p:cNvSpPr/>
            <p:nvPr/>
          </p:nvSpPr>
          <p:spPr>
            <a:xfrm flipV="1">
              <a:off x="4889520" y="242568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27" name="Group 457"/>
          <p:cNvGrpSpPr/>
          <p:nvPr/>
        </p:nvGrpSpPr>
        <p:grpSpPr>
          <a:xfrm>
            <a:off x="5154480" y="1173240"/>
            <a:ext cx="147600" cy="114120"/>
            <a:chOff x="5154480" y="1173240"/>
            <a:chExt cx="147600" cy="114120"/>
          </a:xfrm>
        </p:grpSpPr>
        <p:sp>
          <p:nvSpPr>
            <p:cNvPr id="928" name="Line 458"/>
            <p:cNvSpPr/>
            <p:nvPr/>
          </p:nvSpPr>
          <p:spPr>
            <a:xfrm>
              <a:off x="5173560" y="117324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29" name="Line 459"/>
            <p:cNvSpPr/>
            <p:nvPr/>
          </p:nvSpPr>
          <p:spPr>
            <a:xfrm flipV="1">
              <a:off x="5154480" y="118260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30" name="Group 457"/>
          <p:cNvGrpSpPr/>
          <p:nvPr/>
        </p:nvGrpSpPr>
        <p:grpSpPr>
          <a:xfrm>
            <a:off x="3906720" y="2411280"/>
            <a:ext cx="147600" cy="114120"/>
            <a:chOff x="3906720" y="2411280"/>
            <a:chExt cx="147600" cy="114120"/>
          </a:xfrm>
        </p:grpSpPr>
        <p:sp>
          <p:nvSpPr>
            <p:cNvPr id="931" name="Line 458"/>
            <p:cNvSpPr/>
            <p:nvPr/>
          </p:nvSpPr>
          <p:spPr>
            <a:xfrm>
              <a:off x="3925800" y="241128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32" name="Line 459"/>
            <p:cNvSpPr/>
            <p:nvPr/>
          </p:nvSpPr>
          <p:spPr>
            <a:xfrm flipV="1">
              <a:off x="3906720" y="242064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933" name="Freeform 560"/>
          <p:cNvSpPr/>
          <p:nvPr/>
        </p:nvSpPr>
        <p:spPr>
          <a:xfrm>
            <a:off x="3718080" y="1219320"/>
            <a:ext cx="1501560" cy="2257200"/>
          </a:xfrm>
          <a:custGeom>
            <a:avLst/>
            <a:gdLst>
              <a:gd name="GluePoint1X" fmla="*/ 0 w 1501140"/>
              <a:gd name="GluePoint1Y" fmla="*/ 0 h 2256790"/>
              <a:gd name="GluePoint2X" fmla="*/ 251566 w 1501140"/>
              <a:gd name="GluePoint2Y" fmla="*/ 1257654 h 2256790"/>
              <a:gd name="GluePoint3X" fmla="*/ 747076 w 1501140"/>
              <a:gd name="GluePoint3Y" fmla="*/ 2256155 h 2256790"/>
              <a:gd name="GluePoint4X" fmla="*/ 1257832 w 1501140"/>
              <a:gd name="GluePoint4Y" fmla="*/ 1265276 h 2256790"/>
              <a:gd name="GluePoint5X" fmla="*/ 1501775 w 1501140"/>
              <a:gd name="GluePoint5Y" fmla="*/ 15244 h 225679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1501140" h="2256790">
                <a:moveTo>
                  <a:pt x="0" y="0"/>
                </a:moveTo>
                <a:cubicBezTo>
                  <a:pt x="63500" y="440690"/>
                  <a:pt x="127000" y="881380"/>
                  <a:pt x="251460" y="1257300"/>
                </a:cubicBezTo>
                <a:cubicBezTo>
                  <a:pt x="375920" y="1633220"/>
                  <a:pt x="579120" y="2254250"/>
                  <a:pt x="746760" y="2255520"/>
                </a:cubicBezTo>
                <a:cubicBezTo>
                  <a:pt x="914400" y="2256790"/>
                  <a:pt x="1131570" y="1638300"/>
                  <a:pt x="1257300" y="1264920"/>
                </a:cubicBezTo>
                <a:cubicBezTo>
                  <a:pt x="1383030" y="891540"/>
                  <a:pt x="1442085" y="453390"/>
                  <a:pt x="1501140" y="15240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4" name="Text Box 461"/>
          <p:cNvSpPr/>
          <p:nvPr/>
        </p:nvSpPr>
        <p:spPr>
          <a:xfrm>
            <a:off x="7427880" y="1751040"/>
            <a:ext cx="144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7030A0"/>
                </a:solidFill>
                <a:effectLst/>
                <a:uFillTx/>
                <a:latin typeface="Comic Sans MS"/>
              </a:rPr>
              <a:t>y = x</a:t>
            </a:r>
            <a:r>
              <a:rPr lang="en-GB" sz="2000" b="0" u="none" strike="noStrike" baseline="30000">
                <a:solidFill>
                  <a:srgbClr val="7030A0"/>
                </a:solidFill>
                <a:effectLst/>
                <a:uFillTx/>
                <a:latin typeface="Comic Sans MS"/>
              </a:rPr>
              <a:t>2 </a:t>
            </a:r>
            <a:r>
              <a:rPr lang="en-GB" sz="2000" b="0" u="none" strike="noStrike">
                <a:solidFill>
                  <a:srgbClr val="7030A0"/>
                </a:solidFill>
                <a:effectLst/>
                <a:uFillTx/>
                <a:latin typeface="Comic Sans MS"/>
              </a:rPr>
              <a:t>- 4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5" name="Text Box 496"/>
          <p:cNvSpPr/>
          <p:nvPr/>
        </p:nvSpPr>
        <p:spPr>
          <a:xfrm>
            <a:off x="7721640" y="2394000"/>
            <a:ext cx="441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6" name="Text Box 497"/>
          <p:cNvSpPr/>
          <p:nvPr/>
        </p:nvSpPr>
        <p:spPr>
          <a:xfrm>
            <a:off x="7775640" y="2833560"/>
            <a:ext cx="338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0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7" name="Text Box 498"/>
          <p:cNvSpPr/>
          <p:nvPr/>
        </p:nvSpPr>
        <p:spPr>
          <a:xfrm>
            <a:off x="8169120" y="2394000"/>
            <a:ext cx="354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0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8" name="Text Box 499"/>
          <p:cNvSpPr/>
          <p:nvPr/>
        </p:nvSpPr>
        <p:spPr>
          <a:xfrm>
            <a:off x="8045280" y="2833560"/>
            <a:ext cx="479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-4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9" name="Text Box 500"/>
          <p:cNvSpPr/>
          <p:nvPr/>
        </p:nvSpPr>
        <p:spPr>
          <a:xfrm>
            <a:off x="8501040" y="2394000"/>
            <a:ext cx="28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0" name="Text Box 501"/>
          <p:cNvSpPr/>
          <p:nvPr/>
        </p:nvSpPr>
        <p:spPr>
          <a:xfrm>
            <a:off x="8513640" y="2833560"/>
            <a:ext cx="355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0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941" name="Group 513"/>
          <p:cNvGrpSpPr/>
          <p:nvPr/>
        </p:nvGrpSpPr>
        <p:grpSpPr>
          <a:xfrm>
            <a:off x="6962760" y="2328840"/>
            <a:ext cx="2181240" cy="862560"/>
            <a:chOff x="6962760" y="2328840"/>
            <a:chExt cx="2181240" cy="862560"/>
          </a:xfrm>
        </p:grpSpPr>
        <p:sp>
          <p:nvSpPr>
            <p:cNvPr id="942" name="Text Box 495"/>
            <p:cNvSpPr/>
            <p:nvPr/>
          </p:nvSpPr>
          <p:spPr>
            <a:xfrm>
              <a:off x="6962760" y="2328840"/>
              <a:ext cx="368280" cy="86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u="none" strike="noStrike">
                  <a:solidFill>
                    <a:srgbClr val="7030A0"/>
                  </a:solidFill>
                  <a:effectLst/>
                  <a:uFillTx/>
                  <a:latin typeface="Comic Sans MS"/>
                </a:rPr>
                <a:t>x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u="none" strike="noStrike">
                  <a:solidFill>
                    <a:srgbClr val="7030A0"/>
                  </a:solidFill>
                  <a:effectLst/>
                  <a:uFillTx/>
                  <a:latin typeface="Comic Sans MS"/>
                </a:rPr>
                <a:t>y 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43" name="Straight Connector 491"/>
            <p:cNvSpPr/>
            <p:nvPr/>
          </p:nvSpPr>
          <p:spPr>
            <a:xfrm flipV="1">
              <a:off x="7289640" y="2747880"/>
              <a:ext cx="1854360" cy="93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7440" rIns="90000" bIns="-3744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44" name="Straight Connector 492"/>
            <p:cNvSpPr/>
            <p:nvPr/>
          </p:nvSpPr>
          <p:spPr>
            <a:xfrm flipV="1">
              <a:off x="7305480" y="2388960"/>
              <a:ext cx="1440" cy="73512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945" name="Text Box 500"/>
          <p:cNvSpPr/>
          <p:nvPr/>
        </p:nvSpPr>
        <p:spPr>
          <a:xfrm>
            <a:off x="8844120" y="2394000"/>
            <a:ext cx="28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3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6" name="Text Box 500"/>
          <p:cNvSpPr/>
          <p:nvPr/>
        </p:nvSpPr>
        <p:spPr>
          <a:xfrm>
            <a:off x="8827920" y="2833560"/>
            <a:ext cx="28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5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7" name="Text Box 496"/>
          <p:cNvSpPr/>
          <p:nvPr/>
        </p:nvSpPr>
        <p:spPr>
          <a:xfrm>
            <a:off x="7302600" y="2394000"/>
            <a:ext cx="441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-3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8" name="Text Box 497"/>
          <p:cNvSpPr/>
          <p:nvPr/>
        </p:nvSpPr>
        <p:spPr>
          <a:xfrm>
            <a:off x="7373880" y="2833560"/>
            <a:ext cx="317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5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949" name="Group 451"/>
          <p:cNvGrpSpPr/>
          <p:nvPr/>
        </p:nvGrpSpPr>
        <p:grpSpPr>
          <a:xfrm>
            <a:off x="3637080" y="2182680"/>
            <a:ext cx="147600" cy="114120"/>
            <a:chOff x="3637080" y="2182680"/>
            <a:chExt cx="147600" cy="114120"/>
          </a:xfrm>
        </p:grpSpPr>
        <p:sp>
          <p:nvSpPr>
            <p:cNvPr id="950" name="Line 452"/>
            <p:cNvSpPr/>
            <p:nvPr/>
          </p:nvSpPr>
          <p:spPr>
            <a:xfrm>
              <a:off x="3656160" y="2182680"/>
              <a:ext cx="95400" cy="114120"/>
            </a:xfrm>
            <a:prstGeom prst="line">
              <a:avLst/>
            </a:prstGeom>
            <a:ln w="28440">
              <a:solidFill>
                <a:srgbClr val="703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1" name="Line 453"/>
            <p:cNvSpPr/>
            <p:nvPr/>
          </p:nvSpPr>
          <p:spPr>
            <a:xfrm flipV="1">
              <a:off x="3637080" y="2192040"/>
              <a:ext cx="147600" cy="100080"/>
            </a:xfrm>
            <a:prstGeom prst="line">
              <a:avLst/>
            </a:prstGeom>
            <a:ln w="28440">
              <a:solidFill>
                <a:srgbClr val="703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52" name="Group 457"/>
          <p:cNvGrpSpPr/>
          <p:nvPr/>
        </p:nvGrpSpPr>
        <p:grpSpPr>
          <a:xfrm>
            <a:off x="4398840" y="4416480"/>
            <a:ext cx="147600" cy="114120"/>
            <a:chOff x="4398840" y="4416480"/>
            <a:chExt cx="147600" cy="114120"/>
          </a:xfrm>
        </p:grpSpPr>
        <p:sp>
          <p:nvSpPr>
            <p:cNvPr id="953" name="Line 458"/>
            <p:cNvSpPr/>
            <p:nvPr/>
          </p:nvSpPr>
          <p:spPr>
            <a:xfrm>
              <a:off x="4417920" y="4416480"/>
              <a:ext cx="95400" cy="114120"/>
            </a:xfrm>
            <a:prstGeom prst="line">
              <a:avLst/>
            </a:prstGeom>
            <a:ln w="28440">
              <a:solidFill>
                <a:srgbClr val="703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4" name="Line 459"/>
            <p:cNvSpPr/>
            <p:nvPr/>
          </p:nvSpPr>
          <p:spPr>
            <a:xfrm flipV="1">
              <a:off x="4398840" y="4425840"/>
              <a:ext cx="147600" cy="100080"/>
            </a:xfrm>
            <a:prstGeom prst="line">
              <a:avLst/>
            </a:prstGeom>
            <a:ln w="28440">
              <a:solidFill>
                <a:srgbClr val="703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55" name="Group 457"/>
          <p:cNvGrpSpPr/>
          <p:nvPr/>
        </p:nvGrpSpPr>
        <p:grpSpPr>
          <a:xfrm>
            <a:off x="4898880" y="3416400"/>
            <a:ext cx="147600" cy="114120"/>
            <a:chOff x="4898880" y="3416400"/>
            <a:chExt cx="147600" cy="114120"/>
          </a:xfrm>
        </p:grpSpPr>
        <p:sp>
          <p:nvSpPr>
            <p:cNvPr id="956" name="Line 458"/>
            <p:cNvSpPr/>
            <p:nvPr/>
          </p:nvSpPr>
          <p:spPr>
            <a:xfrm>
              <a:off x="4917960" y="3416400"/>
              <a:ext cx="95400" cy="114120"/>
            </a:xfrm>
            <a:prstGeom prst="line">
              <a:avLst/>
            </a:prstGeom>
            <a:ln w="28440">
              <a:solidFill>
                <a:srgbClr val="703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7" name="Line 459"/>
            <p:cNvSpPr/>
            <p:nvPr/>
          </p:nvSpPr>
          <p:spPr>
            <a:xfrm flipV="1">
              <a:off x="4898880" y="3425760"/>
              <a:ext cx="147600" cy="100080"/>
            </a:xfrm>
            <a:prstGeom prst="line">
              <a:avLst/>
            </a:prstGeom>
            <a:ln w="28440">
              <a:solidFill>
                <a:srgbClr val="703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58" name="Group 457"/>
          <p:cNvGrpSpPr/>
          <p:nvPr/>
        </p:nvGrpSpPr>
        <p:grpSpPr>
          <a:xfrm>
            <a:off x="5154480" y="2182680"/>
            <a:ext cx="147600" cy="114120"/>
            <a:chOff x="5154480" y="2182680"/>
            <a:chExt cx="147600" cy="114120"/>
          </a:xfrm>
        </p:grpSpPr>
        <p:sp>
          <p:nvSpPr>
            <p:cNvPr id="959" name="Line 458"/>
            <p:cNvSpPr/>
            <p:nvPr/>
          </p:nvSpPr>
          <p:spPr>
            <a:xfrm>
              <a:off x="5173560" y="2182680"/>
              <a:ext cx="95400" cy="114120"/>
            </a:xfrm>
            <a:prstGeom prst="line">
              <a:avLst/>
            </a:prstGeom>
            <a:ln w="28440">
              <a:solidFill>
                <a:srgbClr val="703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0" name="Line 459"/>
            <p:cNvSpPr/>
            <p:nvPr/>
          </p:nvSpPr>
          <p:spPr>
            <a:xfrm flipV="1">
              <a:off x="5154480" y="2192040"/>
              <a:ext cx="147600" cy="100080"/>
            </a:xfrm>
            <a:prstGeom prst="line">
              <a:avLst/>
            </a:prstGeom>
            <a:ln w="28440">
              <a:solidFill>
                <a:srgbClr val="703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61" name="Group 457"/>
          <p:cNvGrpSpPr/>
          <p:nvPr/>
        </p:nvGrpSpPr>
        <p:grpSpPr>
          <a:xfrm>
            <a:off x="3887640" y="3411360"/>
            <a:ext cx="147600" cy="114120"/>
            <a:chOff x="3887640" y="3411360"/>
            <a:chExt cx="147600" cy="114120"/>
          </a:xfrm>
        </p:grpSpPr>
        <p:sp>
          <p:nvSpPr>
            <p:cNvPr id="962" name="Line 458"/>
            <p:cNvSpPr/>
            <p:nvPr/>
          </p:nvSpPr>
          <p:spPr>
            <a:xfrm>
              <a:off x="3906720" y="3411360"/>
              <a:ext cx="95400" cy="114120"/>
            </a:xfrm>
            <a:prstGeom prst="line">
              <a:avLst/>
            </a:prstGeom>
            <a:ln w="28440">
              <a:solidFill>
                <a:srgbClr val="703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3" name="Line 459"/>
            <p:cNvSpPr/>
            <p:nvPr/>
          </p:nvSpPr>
          <p:spPr>
            <a:xfrm flipV="1">
              <a:off x="3887640" y="3420720"/>
              <a:ext cx="147600" cy="100080"/>
            </a:xfrm>
            <a:prstGeom prst="line">
              <a:avLst/>
            </a:prstGeom>
            <a:ln w="28440">
              <a:solidFill>
                <a:srgbClr val="703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964" name="Freeform 512"/>
          <p:cNvSpPr/>
          <p:nvPr/>
        </p:nvSpPr>
        <p:spPr>
          <a:xfrm>
            <a:off x="3705120" y="2219400"/>
            <a:ext cx="1533600" cy="2257200"/>
          </a:xfrm>
          <a:custGeom>
            <a:avLst/>
            <a:gdLst>
              <a:gd name="GluePoint1X" fmla="*/ 0 w 1501140"/>
              <a:gd name="GluePoint1Y" fmla="*/ 0 h 2256790"/>
              <a:gd name="GluePoint2X" fmla="*/ 256885 w 1501140"/>
              <a:gd name="GluePoint2Y" fmla="*/ 1257654 h 2256790"/>
              <a:gd name="GluePoint3X" fmla="*/ 762870 w 1501140"/>
              <a:gd name="GluePoint3Y" fmla="*/ 2256155 h 2256790"/>
              <a:gd name="GluePoint4X" fmla="*/ 1284425 w 1501140"/>
              <a:gd name="GluePoint4Y" fmla="*/ 1265276 h 2256790"/>
              <a:gd name="GluePoint5X" fmla="*/ 1533525 w 1501140"/>
              <a:gd name="GluePoint5Y" fmla="*/ 15244 h 225679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1501140" h="2256790">
                <a:moveTo>
                  <a:pt x="0" y="0"/>
                </a:moveTo>
                <a:cubicBezTo>
                  <a:pt x="63500" y="440690"/>
                  <a:pt x="127000" y="881380"/>
                  <a:pt x="251460" y="1257300"/>
                </a:cubicBezTo>
                <a:cubicBezTo>
                  <a:pt x="375920" y="1633220"/>
                  <a:pt x="579120" y="2254250"/>
                  <a:pt x="746760" y="2255520"/>
                </a:cubicBezTo>
                <a:cubicBezTo>
                  <a:pt x="914400" y="2256790"/>
                  <a:pt x="1131570" y="1638300"/>
                  <a:pt x="1257300" y="1264920"/>
                </a:cubicBezTo>
                <a:cubicBezTo>
                  <a:pt x="1383030" y="891540"/>
                  <a:pt x="1442085" y="453390"/>
                  <a:pt x="1501140" y="15240"/>
                </a:cubicBezTo>
              </a:path>
            </a:pathLst>
          </a:custGeom>
          <a:noFill/>
          <a:ln w="3816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5" name="Text Box 461"/>
          <p:cNvSpPr/>
          <p:nvPr/>
        </p:nvSpPr>
        <p:spPr>
          <a:xfrm>
            <a:off x="7427880" y="3879720"/>
            <a:ext cx="171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990000"/>
                </a:solidFill>
                <a:effectLst/>
                <a:uFillTx/>
                <a:latin typeface="Comic Sans MS"/>
              </a:rPr>
              <a:t>y = x</a:t>
            </a:r>
            <a:r>
              <a:rPr lang="en-GB" sz="2000" b="0" u="none" strike="noStrike" baseline="30000">
                <a:solidFill>
                  <a:srgbClr val="990000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990000"/>
                </a:solidFill>
                <a:effectLst/>
                <a:uFillTx/>
                <a:latin typeface="Comic Sans MS"/>
              </a:rPr>
              <a:t> + x - 6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6" name="Text Box 496"/>
          <p:cNvSpPr/>
          <p:nvPr/>
        </p:nvSpPr>
        <p:spPr>
          <a:xfrm>
            <a:off x="7721640" y="4699080"/>
            <a:ext cx="441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7" name="Text Box 497"/>
          <p:cNvSpPr/>
          <p:nvPr/>
        </p:nvSpPr>
        <p:spPr>
          <a:xfrm>
            <a:off x="7742160" y="5138640"/>
            <a:ext cx="416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-4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8" name="Text Box 498"/>
          <p:cNvSpPr/>
          <p:nvPr/>
        </p:nvSpPr>
        <p:spPr>
          <a:xfrm>
            <a:off x="8169120" y="4699080"/>
            <a:ext cx="354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0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9" name="Text Box 499"/>
          <p:cNvSpPr/>
          <p:nvPr/>
        </p:nvSpPr>
        <p:spPr>
          <a:xfrm>
            <a:off x="8045280" y="5138640"/>
            <a:ext cx="479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-6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0" name="Text Box 500"/>
          <p:cNvSpPr/>
          <p:nvPr/>
        </p:nvSpPr>
        <p:spPr>
          <a:xfrm>
            <a:off x="8501040" y="4699080"/>
            <a:ext cx="28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1" name="Text Box 501"/>
          <p:cNvSpPr/>
          <p:nvPr/>
        </p:nvSpPr>
        <p:spPr>
          <a:xfrm>
            <a:off x="8513640" y="5140440"/>
            <a:ext cx="355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0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972" name="Group 521"/>
          <p:cNvGrpSpPr/>
          <p:nvPr/>
        </p:nvGrpSpPr>
        <p:grpSpPr>
          <a:xfrm>
            <a:off x="6962760" y="4633920"/>
            <a:ext cx="2181240" cy="862560"/>
            <a:chOff x="6962760" y="4633920"/>
            <a:chExt cx="2181240" cy="862560"/>
          </a:xfrm>
        </p:grpSpPr>
        <p:sp>
          <p:nvSpPr>
            <p:cNvPr id="973" name="Text Box 495"/>
            <p:cNvSpPr/>
            <p:nvPr/>
          </p:nvSpPr>
          <p:spPr>
            <a:xfrm>
              <a:off x="6962760" y="4633920"/>
              <a:ext cx="368280" cy="86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u="none" strike="noStrike">
                  <a:solidFill>
                    <a:srgbClr val="C00000"/>
                  </a:solidFill>
                  <a:effectLst/>
                  <a:uFillTx/>
                  <a:latin typeface="Comic Sans MS"/>
                </a:rPr>
                <a:t>x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u="none" strike="noStrike">
                  <a:solidFill>
                    <a:srgbClr val="C00000"/>
                  </a:solidFill>
                  <a:effectLst/>
                  <a:uFillTx/>
                  <a:latin typeface="Comic Sans MS"/>
                </a:rPr>
                <a:t>y 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4" name="Straight Connector 523"/>
            <p:cNvSpPr/>
            <p:nvPr/>
          </p:nvSpPr>
          <p:spPr>
            <a:xfrm flipV="1">
              <a:off x="7289640" y="5052960"/>
              <a:ext cx="1854360" cy="93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7440" rIns="90000" bIns="-3744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5" name="Straight Connector 524"/>
            <p:cNvSpPr/>
            <p:nvPr/>
          </p:nvSpPr>
          <p:spPr>
            <a:xfrm flipV="1">
              <a:off x="7305480" y="4694040"/>
              <a:ext cx="1440" cy="73512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976" name="Text Box 500"/>
          <p:cNvSpPr/>
          <p:nvPr/>
        </p:nvSpPr>
        <p:spPr>
          <a:xfrm>
            <a:off x="8844120" y="4699080"/>
            <a:ext cx="28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3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7" name="Text Box 500"/>
          <p:cNvSpPr/>
          <p:nvPr/>
        </p:nvSpPr>
        <p:spPr>
          <a:xfrm>
            <a:off x="8877240" y="5126040"/>
            <a:ext cx="43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6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8" name="Text Box 496"/>
          <p:cNvSpPr/>
          <p:nvPr/>
        </p:nvSpPr>
        <p:spPr>
          <a:xfrm>
            <a:off x="7302600" y="4699080"/>
            <a:ext cx="441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-4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9" name="Text Box 497"/>
          <p:cNvSpPr/>
          <p:nvPr/>
        </p:nvSpPr>
        <p:spPr>
          <a:xfrm>
            <a:off x="7404120" y="5138640"/>
            <a:ext cx="442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6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980" name="Group 451"/>
          <p:cNvGrpSpPr/>
          <p:nvPr/>
        </p:nvGrpSpPr>
        <p:grpSpPr>
          <a:xfrm>
            <a:off x="3390840" y="1922400"/>
            <a:ext cx="147600" cy="114120"/>
            <a:chOff x="3390840" y="1922400"/>
            <a:chExt cx="147600" cy="114120"/>
          </a:xfrm>
        </p:grpSpPr>
        <p:sp>
          <p:nvSpPr>
            <p:cNvPr id="981" name="Line 452"/>
            <p:cNvSpPr/>
            <p:nvPr/>
          </p:nvSpPr>
          <p:spPr>
            <a:xfrm>
              <a:off x="3409920" y="1922400"/>
              <a:ext cx="95400" cy="114120"/>
            </a:xfrm>
            <a:prstGeom prst="line">
              <a:avLst/>
            </a:prstGeom>
            <a:ln w="284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2" name="Line 453"/>
            <p:cNvSpPr/>
            <p:nvPr/>
          </p:nvSpPr>
          <p:spPr>
            <a:xfrm flipV="1">
              <a:off x="3390840" y="1931760"/>
              <a:ext cx="147600" cy="100080"/>
            </a:xfrm>
            <a:prstGeom prst="line">
              <a:avLst/>
            </a:prstGeom>
            <a:ln w="284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83" name="Group 457"/>
          <p:cNvGrpSpPr/>
          <p:nvPr/>
        </p:nvGrpSpPr>
        <p:grpSpPr>
          <a:xfrm>
            <a:off x="4389480" y="4923000"/>
            <a:ext cx="147600" cy="114120"/>
            <a:chOff x="4389480" y="4923000"/>
            <a:chExt cx="147600" cy="114120"/>
          </a:xfrm>
        </p:grpSpPr>
        <p:sp>
          <p:nvSpPr>
            <p:cNvPr id="984" name="Line 458"/>
            <p:cNvSpPr/>
            <p:nvPr/>
          </p:nvSpPr>
          <p:spPr>
            <a:xfrm>
              <a:off x="4408560" y="4923000"/>
              <a:ext cx="95400" cy="114120"/>
            </a:xfrm>
            <a:prstGeom prst="line">
              <a:avLst/>
            </a:prstGeom>
            <a:ln w="284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5" name="Line 459"/>
            <p:cNvSpPr/>
            <p:nvPr/>
          </p:nvSpPr>
          <p:spPr>
            <a:xfrm flipV="1">
              <a:off x="4389480" y="4932360"/>
              <a:ext cx="147600" cy="100080"/>
            </a:xfrm>
            <a:prstGeom prst="line">
              <a:avLst/>
            </a:prstGeom>
            <a:ln w="284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86" name="Group 457"/>
          <p:cNvGrpSpPr/>
          <p:nvPr/>
        </p:nvGrpSpPr>
        <p:grpSpPr>
          <a:xfrm>
            <a:off x="5168880" y="1932120"/>
            <a:ext cx="147600" cy="114120"/>
            <a:chOff x="5168880" y="1932120"/>
            <a:chExt cx="147600" cy="114120"/>
          </a:xfrm>
        </p:grpSpPr>
        <p:sp>
          <p:nvSpPr>
            <p:cNvPr id="987" name="Line 458"/>
            <p:cNvSpPr/>
            <p:nvPr/>
          </p:nvSpPr>
          <p:spPr>
            <a:xfrm>
              <a:off x="5187960" y="1932120"/>
              <a:ext cx="95400" cy="114120"/>
            </a:xfrm>
            <a:prstGeom prst="line">
              <a:avLst/>
            </a:prstGeom>
            <a:ln w="284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8" name="Line 459"/>
            <p:cNvSpPr/>
            <p:nvPr/>
          </p:nvSpPr>
          <p:spPr>
            <a:xfrm flipV="1">
              <a:off x="5168880" y="1941480"/>
              <a:ext cx="147600" cy="100080"/>
            </a:xfrm>
            <a:prstGeom prst="line">
              <a:avLst/>
            </a:prstGeom>
            <a:ln w="284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89" name="Group 457"/>
          <p:cNvGrpSpPr/>
          <p:nvPr/>
        </p:nvGrpSpPr>
        <p:grpSpPr>
          <a:xfrm>
            <a:off x="4923000" y="3422520"/>
            <a:ext cx="147600" cy="114120"/>
            <a:chOff x="4923000" y="3422520"/>
            <a:chExt cx="147600" cy="114120"/>
          </a:xfrm>
        </p:grpSpPr>
        <p:sp>
          <p:nvSpPr>
            <p:cNvPr id="990" name="Line 458"/>
            <p:cNvSpPr/>
            <p:nvPr/>
          </p:nvSpPr>
          <p:spPr>
            <a:xfrm>
              <a:off x="4942080" y="3422520"/>
              <a:ext cx="95400" cy="114120"/>
            </a:xfrm>
            <a:prstGeom prst="line">
              <a:avLst/>
            </a:prstGeom>
            <a:ln w="284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1" name="Line 459"/>
            <p:cNvSpPr/>
            <p:nvPr/>
          </p:nvSpPr>
          <p:spPr>
            <a:xfrm flipV="1">
              <a:off x="4923000" y="3431880"/>
              <a:ext cx="147600" cy="100080"/>
            </a:xfrm>
            <a:prstGeom prst="line">
              <a:avLst/>
            </a:prstGeom>
            <a:ln w="284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92" name="Group 457"/>
          <p:cNvGrpSpPr/>
          <p:nvPr/>
        </p:nvGrpSpPr>
        <p:grpSpPr>
          <a:xfrm>
            <a:off x="3892680" y="4403880"/>
            <a:ext cx="147600" cy="114120"/>
            <a:chOff x="3892680" y="4403880"/>
            <a:chExt cx="147600" cy="114120"/>
          </a:xfrm>
        </p:grpSpPr>
        <p:sp>
          <p:nvSpPr>
            <p:cNvPr id="993" name="Line 458"/>
            <p:cNvSpPr/>
            <p:nvPr/>
          </p:nvSpPr>
          <p:spPr>
            <a:xfrm>
              <a:off x="3911760" y="4403880"/>
              <a:ext cx="95400" cy="114120"/>
            </a:xfrm>
            <a:prstGeom prst="line">
              <a:avLst/>
            </a:prstGeom>
            <a:ln w="284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4" name="Line 459"/>
            <p:cNvSpPr/>
            <p:nvPr/>
          </p:nvSpPr>
          <p:spPr>
            <a:xfrm flipV="1">
              <a:off x="3892680" y="4413240"/>
              <a:ext cx="147600" cy="100080"/>
            </a:xfrm>
            <a:prstGeom prst="line">
              <a:avLst/>
            </a:prstGeom>
            <a:ln w="2844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995" name="Freeform 550"/>
          <p:cNvSpPr/>
          <p:nvPr/>
        </p:nvSpPr>
        <p:spPr>
          <a:xfrm flipV="1" rot="10800000">
            <a:off x="3446640" y="1913400"/>
            <a:ext cx="1792080" cy="3203640"/>
          </a:xfrm>
          <a:custGeom>
            <a:avLst/>
            <a:gdLst>
              <a:gd name="GluePoint1X" fmla="*/ 0 w 1501140"/>
              <a:gd name="GluePoint1Y" fmla="*/ 0 h 2256790"/>
              <a:gd name="GluePoint2X" fmla="*/ 300231 w 1501140"/>
              <a:gd name="GluePoint2Y" fmla="*/ 1784772 h 2256790"/>
              <a:gd name="GluePoint3X" fmla="*/ 891595 w 1501140"/>
              <a:gd name="GluePoint3Y" fmla="*/ 3201772 h 2256790"/>
              <a:gd name="GluePoint4X" fmla="*/ 1501154 w 1501140"/>
              <a:gd name="GluePoint4Y" fmla="*/ 1795588 h 2256790"/>
              <a:gd name="GluePoint5X" fmla="*/ 1792287 w 1501140"/>
              <a:gd name="GluePoint5Y" fmla="*/ 21634 h 225679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1501140" h="2256790">
                <a:moveTo>
                  <a:pt x="0" y="0"/>
                </a:moveTo>
                <a:cubicBezTo>
                  <a:pt x="63500" y="440690"/>
                  <a:pt x="127000" y="881380"/>
                  <a:pt x="251460" y="1257300"/>
                </a:cubicBezTo>
                <a:cubicBezTo>
                  <a:pt x="375920" y="1633220"/>
                  <a:pt x="579120" y="2254250"/>
                  <a:pt x="746760" y="2255520"/>
                </a:cubicBezTo>
                <a:cubicBezTo>
                  <a:pt x="914400" y="2256790"/>
                  <a:pt x="1131570" y="1638300"/>
                  <a:pt x="1257300" y="1264920"/>
                </a:cubicBezTo>
                <a:cubicBezTo>
                  <a:pt x="1383030" y="891540"/>
                  <a:pt x="1442085" y="453390"/>
                  <a:pt x="1501140" y="15240"/>
                </a:cubicBezTo>
              </a:path>
            </a:pathLst>
          </a:custGeom>
          <a:noFill/>
          <a:ln w="3816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96" name="Straight Connector 547"/>
          <p:cNvSpPr/>
          <p:nvPr/>
        </p:nvSpPr>
        <p:spPr>
          <a:xfrm>
            <a:off x="4467240" y="1666800"/>
            <a:ext cx="0" cy="3191040"/>
          </a:xfrm>
          <a:prstGeom prst="line">
            <a:avLst/>
          </a:prstGeom>
          <a:ln w="57240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97" name="Straight Connector 549"/>
          <p:cNvSpPr/>
          <p:nvPr/>
        </p:nvSpPr>
        <p:spPr>
          <a:xfrm>
            <a:off x="4334040" y="2219400"/>
            <a:ext cx="0" cy="3190680"/>
          </a:xfrm>
          <a:prstGeom prst="line">
            <a:avLst/>
          </a:prstGeom>
          <a:ln w="38160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ransition spd="med">
    <p:blinds dir="horz"/>
  </p:transition>
  <p:timing>
    <p:tnLst>
      <p:par>
        <p:cTn id="144" dur="indefinite" restart="never" nodeType="tmRoot">
          <p:childTnLst>
            <p:seq>
              <p:cTn id="145" dur="indefinite" nodeType="mainSeq">
                <p:childTnLst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0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5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6" dur="8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7" dur="8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8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9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4" dur="8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5" dur="8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8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7"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2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Text Box 3"/>
          <p:cNvSpPr/>
          <p:nvPr/>
        </p:nvSpPr>
        <p:spPr>
          <a:xfrm>
            <a:off x="930240" y="1955880"/>
            <a:ext cx="82137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2 :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equation of axis of symmetry.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It is half way between points in step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82" name="Rectangle 11"/>
          <p:cNvSpPr/>
          <p:nvPr/>
        </p:nvSpPr>
        <p:spPr>
          <a:xfrm>
            <a:off x="1060560" y="44928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83" name="TextBox 32"/>
          <p:cNvSpPr/>
          <p:nvPr/>
        </p:nvSpPr>
        <p:spPr>
          <a:xfrm>
            <a:off x="2755080" y="3078000"/>
            <a:ext cx="2590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Equation is x = 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84" name="Text Box 3"/>
          <p:cNvSpPr/>
          <p:nvPr/>
        </p:nvSpPr>
        <p:spPr>
          <a:xfrm>
            <a:off x="930240" y="3678120"/>
            <a:ext cx="82137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3 :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coordinates of Turning Point (TP)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For x = -1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f(-1) = 15 – 2</a:t>
            </a: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(-1) – (-1)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85" name="TextBox 36"/>
          <p:cNvSpPr/>
          <p:nvPr/>
        </p:nvSpPr>
        <p:spPr>
          <a:xfrm>
            <a:off x="2789280" y="5121360"/>
            <a:ext cx="6110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Turning point TP is a Maximum at (-1, 16)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86" name="Cloud 37"/>
          <p:cNvSpPr/>
          <p:nvPr/>
        </p:nvSpPr>
        <p:spPr>
          <a:xfrm>
            <a:off x="15840" y="2346480"/>
            <a:ext cx="2787840" cy="1266480"/>
          </a:xfrm>
          <a:custGeom>
            <a:avLst/>
            <a:gdLst>
              <a:gd name="textAreaLeft" fmla="*/ 384120 w 2787840"/>
              <a:gd name="textAreaRight" fmla="*/ 2205360 w 2787840"/>
              <a:gd name="textAreaTop" fmla="*/ 191160 h 1266480"/>
              <a:gd name="textAreaBottom" fmla="*/ 1016640 h 1266480"/>
              <a:gd name="GluePoint1X" fmla="*/ 2785327 w 43200"/>
              <a:gd name="GluePoint1Y" fmla="*/ 632619 h 43200"/>
              <a:gd name="GluePoint2X" fmla="*/ 1393825 w 43200"/>
              <a:gd name="GluePoint2Y" fmla="*/ 1263891 h 43200"/>
              <a:gd name="GluePoint3X" fmla="*/ 8647 w 43200"/>
              <a:gd name="GluePoint3Y" fmla="*/ 632619 h 43200"/>
              <a:gd name="GluePoint4X" fmla="*/ 1393825 w 43200"/>
              <a:gd name="GluePoint4Y" fmla="*/ 723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(-5 + 3) ÷ 2 = 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67" dur="indefinite" restart="never" nodeType="tmRoot">
          <p:childTnLst>
            <p:seq>
              <p:cTn id="3068" dur="indefinite" nodeType="mainSeq">
                <p:childTnLst>
                  <p:par>
                    <p:cTn id="3069" fill="hold">
                      <p:stCondLst>
                        <p:cond delay="indefinite"/>
                      </p:stCondLst>
                      <p:childTnLst>
                        <p:par>
                          <p:cTn id="3070" fill="hold">
                            <p:stCondLst>
                              <p:cond delay="0"/>
                            </p:stCondLst>
                            <p:childTnLst>
                              <p:par>
                                <p:cTn id="307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73" dur="500"/>
                                        <p:tgtEl>
                                          <p:spTgt spid="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4" fill="hold">
                      <p:stCondLst>
                        <p:cond delay="indefinite"/>
                      </p:stCondLst>
                      <p:childTnLst>
                        <p:par>
                          <p:cTn id="3075" fill="hold">
                            <p:stCondLst>
                              <p:cond delay="0"/>
                            </p:stCondLst>
                            <p:childTnLst>
                              <p:par>
                                <p:cTn id="307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78" dur="500"/>
                                        <p:tgtEl>
                                          <p:spTgt spid="2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9" fill="hold">
                      <p:stCondLst>
                        <p:cond delay="indefinite"/>
                      </p:stCondLst>
                      <p:childTnLst>
                        <p:par>
                          <p:cTn id="3080" fill="hold">
                            <p:stCondLst>
                              <p:cond delay="0"/>
                            </p:stCondLst>
                            <p:childTnLst>
                              <p:par>
                                <p:cTn id="30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83" dur="80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84" dur="80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5" dur="80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6" fill="hold">
                      <p:stCondLst>
                        <p:cond delay="indefinite"/>
                      </p:stCondLst>
                      <p:childTnLst>
                        <p:par>
                          <p:cTn id="3087" fill="hold">
                            <p:stCondLst>
                              <p:cond delay="0"/>
                            </p:stCondLst>
                            <p:childTnLst>
                              <p:par>
                                <p:cTn id="308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90" dur="80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91" dur="80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2" dur="80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3" fill="hold">
                      <p:stCondLst>
                        <p:cond delay="indefinite"/>
                      </p:stCondLst>
                      <p:childTnLst>
                        <p:par>
                          <p:cTn id="3094" fill="hold">
                            <p:stCondLst>
                              <p:cond delay="0"/>
                            </p:stCondLst>
                            <p:childTnLst>
                              <p:par>
                                <p:cTn id="30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97" dur="500"/>
                                        <p:tgtEl>
                                          <p:spTgt spid="2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8" fill="hold">
                      <p:stCondLst>
                        <p:cond delay="indefinite"/>
                      </p:stCondLst>
                      <p:childTnLst>
                        <p:par>
                          <p:cTn id="3099" fill="hold">
                            <p:stCondLst>
                              <p:cond delay="0"/>
                            </p:stCondLst>
                            <p:childTnLst>
                              <p:par>
                                <p:cTn id="31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02" dur="500"/>
                                        <p:tgtEl>
                                          <p:spTgt spid="2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3" fill="hold">
                      <p:stCondLst>
                        <p:cond delay="indefinite"/>
                      </p:stCondLst>
                      <p:childTnLst>
                        <p:par>
                          <p:cTn id="3104" fill="hold">
                            <p:stCondLst>
                              <p:cond delay="0"/>
                            </p:stCondLst>
                            <p:childTnLst>
                              <p:par>
                                <p:cTn id="31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107" dur="80"/>
                                        <p:tgtEl>
                                          <p:spTgt spid="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08" dur="80"/>
                                        <p:tgtEl>
                                          <p:spTgt spid="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9" dur="80"/>
                                        <p:tgtEl>
                                          <p:spTgt spid="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Straight Connector 25"/>
          <p:cNvSpPr/>
          <p:nvPr/>
        </p:nvSpPr>
        <p:spPr>
          <a:xfrm flipV="1">
            <a:off x="6079320" y="4282560"/>
            <a:ext cx="1800" cy="2560680"/>
          </a:xfrm>
          <a:prstGeom prst="line">
            <a:avLst/>
          </a:prstGeom>
          <a:ln w="2844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88" name="Text Box 14"/>
          <p:cNvSpPr/>
          <p:nvPr/>
        </p:nvSpPr>
        <p:spPr>
          <a:xfrm>
            <a:off x="3878280" y="4840200"/>
            <a:ext cx="53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89" name="Text Box 13"/>
          <p:cNvSpPr/>
          <p:nvPr/>
        </p:nvSpPr>
        <p:spPr>
          <a:xfrm>
            <a:off x="2690640" y="484992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0" name="Text Box 3"/>
          <p:cNvSpPr/>
          <p:nvPr/>
        </p:nvSpPr>
        <p:spPr>
          <a:xfrm>
            <a:off x="930240" y="1955880"/>
            <a:ext cx="82137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Step 4 :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where curve cuts y-axis.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For x = 0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f(0) = 15 – 2</a:t>
            </a: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 – 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15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(0,15)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1" name="Line 8"/>
          <p:cNvSpPr/>
          <p:nvPr/>
        </p:nvSpPr>
        <p:spPr>
          <a:xfrm>
            <a:off x="4309920" y="6035760"/>
            <a:ext cx="426744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2" name="Text Box 9"/>
          <p:cNvSpPr/>
          <p:nvPr/>
        </p:nvSpPr>
        <p:spPr>
          <a:xfrm>
            <a:off x="8224920" y="6045120"/>
            <a:ext cx="761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3" name="Line 11"/>
          <p:cNvSpPr/>
          <p:nvPr/>
        </p:nvSpPr>
        <p:spPr>
          <a:xfrm flipH="1" flipV="1">
            <a:off x="6389640" y="3854160"/>
            <a:ext cx="46080" cy="300348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4" name="Text Box 12"/>
          <p:cNvSpPr/>
          <p:nvPr/>
        </p:nvSpPr>
        <p:spPr>
          <a:xfrm>
            <a:off x="6261120" y="3763800"/>
            <a:ext cx="76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5" name="Freeform 16"/>
          <p:cNvSpPr/>
          <p:nvPr/>
        </p:nvSpPr>
        <p:spPr>
          <a:xfrm>
            <a:off x="4581360" y="4165560"/>
            <a:ext cx="2986200" cy="2594160"/>
          </a:xfrm>
          <a:custGeom>
            <a:avLst/>
            <a:gdLst>
              <a:gd name="textAreaLeft" fmla="*/ 0 w 2986200"/>
              <a:gd name="textAreaRight" fmla="*/ 2986560 w 2986200"/>
              <a:gd name="textAreaTop" fmla="*/ 0 h 2594160"/>
              <a:gd name="textAreaBottom" fmla="*/ 2594520 h 2594160"/>
              <a:gd name="GluePoint1X" fmla="*/ 0 w 1356360"/>
              <a:gd name="GluePoint1Y" fmla="*/ 2147483647 h 967740"/>
              <a:gd name="GluePoint2X" fmla="*/ 2147483647 w 1356360"/>
              <a:gd name="GluePoint2Y" fmla="*/ 2147483647 h 967740"/>
              <a:gd name="GluePoint3X" fmla="*/ 2147483647 w 1356360"/>
              <a:gd name="GluePoint3Y" fmla="*/ 2147483647 h 967740"/>
              <a:gd name="GluePoint4X" fmla="*/ 2147483647 w 1356360"/>
              <a:gd name="GluePoint4Y" fmla="*/ 2147483647 h 96774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356360" h="967740">
                <a:moveTo>
                  <a:pt x="0" y="967740"/>
                </a:moveTo>
                <a:cubicBezTo>
                  <a:pt x="151130" y="648970"/>
                  <a:pt x="302260" y="330200"/>
                  <a:pt x="441960" y="190500"/>
                </a:cubicBezTo>
                <a:cubicBezTo>
                  <a:pt x="581660" y="50800"/>
                  <a:pt x="685800" y="0"/>
                  <a:pt x="838200" y="129540"/>
                </a:cubicBezTo>
                <a:cubicBezTo>
                  <a:pt x="990600" y="259080"/>
                  <a:pt x="1173480" y="613410"/>
                  <a:pt x="1356360" y="967740"/>
                </a:cubicBez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6" name="Oval 19"/>
          <p:cNvSpPr/>
          <p:nvPr/>
        </p:nvSpPr>
        <p:spPr>
          <a:xfrm>
            <a:off x="5969160" y="4226040"/>
            <a:ext cx="180720" cy="18072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7" name="Oval 20"/>
          <p:cNvSpPr/>
          <p:nvPr/>
        </p:nvSpPr>
        <p:spPr>
          <a:xfrm>
            <a:off x="7155000" y="5945040"/>
            <a:ext cx="180720" cy="1810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8" name="Oval 21"/>
          <p:cNvSpPr/>
          <p:nvPr/>
        </p:nvSpPr>
        <p:spPr>
          <a:xfrm>
            <a:off x="4792680" y="5945040"/>
            <a:ext cx="181080" cy="1810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9" name="Oval 22"/>
          <p:cNvSpPr/>
          <p:nvPr/>
        </p:nvSpPr>
        <p:spPr>
          <a:xfrm>
            <a:off x="6303960" y="4383000"/>
            <a:ext cx="181080" cy="1810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0" name="Text Box 11"/>
          <p:cNvSpPr/>
          <p:nvPr/>
        </p:nvSpPr>
        <p:spPr>
          <a:xfrm>
            <a:off x="861840" y="4849920"/>
            <a:ext cx="407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Cuts x-axis at -5 and 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1" name="Text Box 11"/>
          <p:cNvSpPr/>
          <p:nvPr/>
        </p:nvSpPr>
        <p:spPr>
          <a:xfrm>
            <a:off x="861840" y="5292720"/>
            <a:ext cx="407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Cuts y-axis at 15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2" name="Text Box 16"/>
          <p:cNvSpPr/>
          <p:nvPr/>
        </p:nvSpPr>
        <p:spPr>
          <a:xfrm>
            <a:off x="347760" y="5754600"/>
            <a:ext cx="322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Max TP (-1,16)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3" name="Text Box 16"/>
          <p:cNvSpPr/>
          <p:nvPr/>
        </p:nvSpPr>
        <p:spPr>
          <a:xfrm>
            <a:off x="1947960" y="5754600"/>
            <a:ext cx="1176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(-1,16)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4" name="Text Box 15"/>
          <p:cNvSpPr/>
          <p:nvPr/>
        </p:nvSpPr>
        <p:spPr>
          <a:xfrm>
            <a:off x="2747880" y="5288040"/>
            <a:ext cx="83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5" name="Rectangle 11"/>
          <p:cNvSpPr/>
          <p:nvPr/>
        </p:nvSpPr>
        <p:spPr>
          <a:xfrm>
            <a:off x="1060560" y="44928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6" name="TextBox 32"/>
          <p:cNvSpPr/>
          <p:nvPr/>
        </p:nvSpPr>
        <p:spPr>
          <a:xfrm>
            <a:off x="919080" y="3276720"/>
            <a:ext cx="6513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Now we can sketch the curve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y = 15 – 2x –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10" dur="indefinite" restart="never" nodeType="tmRoot">
          <p:childTnLst>
            <p:seq>
              <p:cTn id="3111" dur="indefinite" nodeType="mainSeq">
                <p:childTnLst>
                  <p:par>
                    <p:cTn id="3112" fill="hold">
                      <p:stCondLst>
                        <p:cond delay="indefinite"/>
                      </p:stCondLst>
                      <p:childTnLst>
                        <p:par>
                          <p:cTn id="3113" fill="hold">
                            <p:stCondLst>
                              <p:cond delay="0"/>
                            </p:stCondLst>
                            <p:childTnLst>
                              <p:par>
                                <p:cTn id="31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116" dur="80"/>
                                        <p:tgtEl>
                                          <p:spTgt spid="2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17" dur="80"/>
                                        <p:tgtEl>
                                          <p:spTgt spid="2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8" dur="80"/>
                                        <p:tgtEl>
                                          <p:spTgt spid="2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9" fill="hold">
                      <p:stCondLst>
                        <p:cond delay="indefinite"/>
                      </p:stCondLst>
                      <p:childTnLst>
                        <p:par>
                          <p:cTn id="3120" fill="hold">
                            <p:stCondLst>
                              <p:cond delay="0"/>
                            </p:stCondLst>
                            <p:childTnLst>
                              <p:par>
                                <p:cTn id="312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123" dur="80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24" dur="80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5" dur="80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6" fill="hold">
                      <p:stCondLst>
                        <p:cond delay="indefinite"/>
                      </p:stCondLst>
                      <p:childTnLst>
                        <p:par>
                          <p:cTn id="3127" fill="hold">
                            <p:stCondLst>
                              <p:cond delay="0"/>
                            </p:stCondLst>
                            <p:childTnLst>
                              <p:par>
                                <p:cTn id="312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30" dur="5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1" fill="hold">
                            <p:stCondLst>
                              <p:cond delay="500"/>
                            </p:stCondLst>
                            <p:childTnLst>
                              <p:par>
                                <p:cTn id="3132" presetID="2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34" dur="5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138" dur="80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39" dur="80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0" dur="80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1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143" dur="80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44" dur="80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5" dur="80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6" fill="hold">
                      <p:stCondLst>
                        <p:cond delay="indefinite"/>
                      </p:stCondLst>
                      <p:childTnLst>
                        <p:par>
                          <p:cTn id="3147" fill="hold">
                            <p:stCondLst>
                              <p:cond delay="0"/>
                            </p:stCondLst>
                            <p:childTnLst>
                              <p:par>
                                <p:cTn id="31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50" dur="5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1" fill="hold">
                      <p:stCondLst>
                        <p:cond delay="indefinite"/>
                      </p:stCondLst>
                      <p:childTnLst>
                        <p:par>
                          <p:cTn id="3152" fill="hold">
                            <p:stCondLst>
                              <p:cond delay="0"/>
                            </p:stCondLst>
                            <p:childTnLst>
                              <p:par>
                                <p:cTn id="3153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5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6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7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9" dur="5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0" dur="5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1" fill="hold">
                      <p:stCondLst>
                        <p:cond delay="indefinite"/>
                      </p:stCondLst>
                      <p:childTnLst>
                        <p:par>
                          <p:cTn id="3162" fill="hold">
                            <p:stCondLst>
                              <p:cond delay="0"/>
                            </p:stCondLst>
                            <p:childTnLst>
                              <p:par>
                                <p:cTn id="31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5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07 1.85185E-006 L 0.21424 0.16458 E">
                                      <p:cBhvr>
                                        <p:cTn id="3166" dur="2000" fill="hold"/>
                                        <p:tgtEl>
                                          <p:spTgt spid="218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7" fill="hold">
                      <p:stCondLst>
                        <p:cond delay="indefinite"/>
                      </p:stCondLst>
                      <p:childTnLst>
                        <p:par>
                          <p:cTn id="3168" fill="hold">
                            <p:stCondLst>
                              <p:cond delay="0"/>
                            </p:stCondLst>
                            <p:childTnLst>
                              <p:par>
                                <p:cTn id="31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1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06 7.40741E-007 L 0.32153 0.16829 E">
                                      <p:cBhvr>
                                        <p:cTn id="3172" dur="2000" fill="hold"/>
                                        <p:tgtEl>
                                          <p:spTgt spid="218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3" fill="hold">
                      <p:stCondLst>
                        <p:cond delay="indefinite"/>
                      </p:stCondLst>
                      <p:childTnLst>
                        <p:par>
                          <p:cTn id="3174" fill="hold">
                            <p:stCondLst>
                              <p:cond delay="0"/>
                            </p:stCondLst>
                            <p:childTnLst>
                              <p:par>
                                <p:cTn id="31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77" dur="5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8" fill="hold">
                      <p:stCondLst>
                        <p:cond delay="indefinite"/>
                      </p:stCondLst>
                      <p:childTnLst>
                        <p:par>
                          <p:cTn id="3179" fill="hold">
                            <p:stCondLst>
                              <p:cond delay="0"/>
                            </p:stCondLst>
                            <p:childTnLst>
                              <p:par>
                                <p:cTn id="3180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2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3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4" fill="hold">
                      <p:stCondLst>
                        <p:cond delay="indefinite"/>
                      </p:stCondLst>
                      <p:childTnLst>
                        <p:par>
                          <p:cTn id="3185" fill="hold">
                            <p:stCondLst>
                              <p:cond delay="0"/>
                            </p:stCondLst>
                            <p:childTnLst>
                              <p:par>
                                <p:cTn id="318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8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2.96296E-006 L 0.38768 -0.14445 E">
                                      <p:cBhvr>
                                        <p:cTn id="3189" dur="2000" fill="hold"/>
                                        <p:tgtEl>
                                          <p:spTgt spid="220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0" fill="hold">
                      <p:stCondLst>
                        <p:cond delay="indefinite"/>
                      </p:stCondLst>
                      <p:childTnLst>
                        <p:par>
                          <p:cTn id="3191" fill="hold">
                            <p:stCondLst>
                              <p:cond delay="0"/>
                            </p:stCondLst>
                            <p:childTnLst>
                              <p:par>
                                <p:cTn id="319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4" fill="hold">
                      <p:stCondLst>
                        <p:cond delay="indefinite"/>
                      </p:stCondLst>
                      <p:childTnLst>
                        <p:par>
                          <p:cTn id="3195" fill="hold">
                            <p:stCondLst>
                              <p:cond delay="0"/>
                            </p:stCondLst>
                            <p:childTnLst>
                              <p:par>
                                <p:cTn id="3196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98" dur="500"/>
                                        <p:tgtEl>
                                          <p:spTgt spid="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9" fill="hold">
                      <p:stCondLst>
                        <p:cond delay="indefinite"/>
                      </p:stCondLst>
                      <p:childTnLst>
                        <p:par>
                          <p:cTn id="3200" fill="hold">
                            <p:stCondLst>
                              <p:cond delay="0"/>
                            </p:stCondLst>
                            <p:childTnLst>
                              <p:par>
                                <p:cTn id="320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3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4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5" fill="hold">
                      <p:stCondLst>
                        <p:cond delay="indefinite"/>
                      </p:stCondLst>
                      <p:childTnLst>
                        <p:par>
                          <p:cTn id="3206" fill="hold">
                            <p:stCondLst>
                              <p:cond delay="0"/>
                            </p:stCondLst>
                            <p:childTnLst>
                              <p:par>
                                <p:cTn id="320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9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06 -2.59259E-006 L 0.37048 -0.28449 E">
                                      <p:cBhvr>
                                        <p:cTn id="3210" dur="2000" fill="hold"/>
                                        <p:tgtEl>
                                          <p:spTgt spid="220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1" fill="hold">
                      <p:stCondLst>
                        <p:cond delay="indefinite"/>
                      </p:stCondLst>
                      <p:childTnLst>
                        <p:par>
                          <p:cTn id="3212" fill="hold">
                            <p:stCondLst>
                              <p:cond delay="0"/>
                            </p:stCondLst>
                            <p:childTnLst>
                              <p:par>
                                <p:cTn id="32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15" dur="20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Cloud 3"/>
          <p:cNvSpPr/>
          <p:nvPr/>
        </p:nvSpPr>
        <p:spPr>
          <a:xfrm>
            <a:off x="3130560" y="2854440"/>
            <a:ext cx="3672000" cy="1398600"/>
          </a:xfrm>
          <a:custGeom>
            <a:avLst/>
            <a:gdLst>
              <a:gd name="textAreaLeft" fmla="*/ 505800 w 3672000"/>
              <a:gd name="textAreaRight" fmla="*/ 2904840 w 3672000"/>
              <a:gd name="textAreaTop" fmla="*/ 210960 h 1398600"/>
              <a:gd name="textAreaBottom" fmla="*/ 1122840 h 1398600"/>
              <a:gd name="GluePoint1X" fmla="*/ 3668828 w 43200"/>
              <a:gd name="GluePoint1Y" fmla="*/ 699294 h 43200"/>
              <a:gd name="GluePoint2X" fmla="*/ 1835944 w 43200"/>
              <a:gd name="GluePoint2Y" fmla="*/ 1397099 h 43200"/>
              <a:gd name="GluePoint3X" fmla="*/ 11390 w 43200"/>
              <a:gd name="GluePoint3Y" fmla="*/ 699294 h 43200"/>
              <a:gd name="GluePoint4X" fmla="*/ 1835944 w 43200"/>
              <a:gd name="GluePoint4Y" fmla="*/ 79966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A5B592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Quadratic Functions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y = </a:t>
            </a: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a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+ </a:t>
            </a: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b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+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8" name="AutoShape 4"/>
          <p:cNvSpPr/>
          <p:nvPr/>
        </p:nvSpPr>
        <p:spPr>
          <a:xfrm>
            <a:off x="6208560" y="4487760"/>
            <a:ext cx="2716200" cy="1047960"/>
          </a:xfrm>
          <a:prstGeom prst="cloudCallout">
            <a:avLst>
              <a:gd name="adj1" fmla="val -50134"/>
              <a:gd name="adj2" fmla="val -32199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SAC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e.g. (x+1)(x-2)=0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9" name="AutoShape 4"/>
          <p:cNvSpPr/>
          <p:nvPr/>
        </p:nvSpPr>
        <p:spPr>
          <a:xfrm>
            <a:off x="2536920" y="2521080"/>
            <a:ext cx="1522440" cy="550800"/>
          </a:xfrm>
          <a:prstGeom prst="cloudCallout">
            <a:avLst>
              <a:gd name="adj1" fmla="val 32717"/>
              <a:gd name="adj2" fmla="val 85652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Graphs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10" name="AutoShape 4"/>
          <p:cNvSpPr/>
          <p:nvPr/>
        </p:nvSpPr>
        <p:spPr>
          <a:xfrm>
            <a:off x="4648320" y="1727280"/>
            <a:ext cx="2174760" cy="693720"/>
          </a:xfrm>
          <a:prstGeom prst="cloudCallout">
            <a:avLst>
              <a:gd name="adj1" fmla="val -21796"/>
              <a:gd name="adj2" fmla="val 114222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Evaluating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cxnSp>
        <p:nvCxnSpPr>
          <p:cNvPr id="2211" name="Straight Arrow Connector 118"/>
          <p:cNvCxnSpPr/>
          <p:nvPr/>
        </p:nvCxnSpPr>
        <p:spPr>
          <a:xfrm flipH="1">
            <a:off x="1980720" y="498600"/>
            <a:ext cx="194400" cy="443520"/>
          </a:xfrm>
          <a:prstGeom prst="straightConnector1">
            <a:avLst/>
          </a:prstGeom>
          <a:ln w="12600">
            <a:solidFill>
              <a:srgbClr val="00FFFF"/>
            </a:solidFill>
            <a:miter/>
            <a:tailEnd len="med" type="arrow" w="med"/>
          </a:ln>
        </p:spPr>
      </p:cxnSp>
      <p:cxnSp>
        <p:nvCxnSpPr>
          <p:cNvPr id="2212" name="Straight Arrow Connector 119"/>
          <p:cNvCxnSpPr/>
          <p:nvPr/>
        </p:nvCxnSpPr>
        <p:spPr>
          <a:xfrm>
            <a:off x="2359440" y="466200"/>
            <a:ext cx="244800" cy="483480"/>
          </a:xfrm>
          <a:prstGeom prst="straightConnector1">
            <a:avLst/>
          </a:prstGeom>
          <a:ln w="12600">
            <a:solidFill>
              <a:srgbClr val="00FFFF"/>
            </a:solidFill>
            <a:miter/>
            <a:tailEnd len="med" type="arrow" w="med"/>
          </a:ln>
        </p:spPr>
      </p:cxnSp>
      <p:grpSp>
        <p:nvGrpSpPr>
          <p:cNvPr id="2213" name="Group 74"/>
          <p:cNvGrpSpPr/>
          <p:nvPr/>
        </p:nvGrpSpPr>
        <p:grpSpPr>
          <a:xfrm>
            <a:off x="1542960" y="318960"/>
            <a:ext cx="1560600" cy="1231920"/>
            <a:chOff x="1542960" y="318960"/>
            <a:chExt cx="1560600" cy="1231920"/>
          </a:xfrm>
        </p:grpSpPr>
        <p:sp>
          <p:nvSpPr>
            <p:cNvPr id="2214" name="Line 76"/>
            <p:cNvSpPr/>
            <p:nvPr/>
          </p:nvSpPr>
          <p:spPr>
            <a:xfrm flipH="1">
              <a:off x="1800360" y="318960"/>
              <a:ext cx="6120" cy="12319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215" name="Line 77"/>
            <p:cNvSpPr/>
            <p:nvPr/>
          </p:nvSpPr>
          <p:spPr>
            <a:xfrm>
              <a:off x="1542960" y="1028520"/>
              <a:ext cx="1560600" cy="97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7080" rIns="90000" bIns="-3708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2216" name="AutoShape 4"/>
          <p:cNvSpPr/>
          <p:nvPr/>
        </p:nvSpPr>
        <p:spPr>
          <a:xfrm>
            <a:off x="2868480" y="4316400"/>
            <a:ext cx="3116520" cy="920880"/>
          </a:xfrm>
          <a:prstGeom prst="cloudCallout">
            <a:avLst>
              <a:gd name="adj1" fmla="val 7046"/>
              <a:gd name="adj2" fmla="val -96023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Factorisation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a</a:t>
            </a: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20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+ </a:t>
            </a:r>
            <a:r>
              <a:rPr lang="en-GB" sz="2000" b="0" u="none" strike="noStrike">
                <a:solidFill>
                  <a:srgbClr val="0000CC"/>
                </a:solidFill>
                <a:effectLst/>
                <a:uFillTx/>
                <a:latin typeface="Comic Sans MS"/>
                <a:ea typeface="Arial"/>
              </a:rPr>
              <a:t>b</a:t>
            </a: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 +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 </a:t>
            </a: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= 0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17" name="AutoShape 4"/>
          <p:cNvSpPr/>
          <p:nvPr/>
        </p:nvSpPr>
        <p:spPr>
          <a:xfrm>
            <a:off x="4092480" y="5810400"/>
            <a:ext cx="2716200" cy="855360"/>
          </a:xfrm>
          <a:prstGeom prst="cloudCallout">
            <a:avLst>
              <a:gd name="adj1" fmla="val 42347"/>
              <a:gd name="adj2" fmla="val -78981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Roots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 = -1 and x = 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18" name="Freeform 78"/>
          <p:cNvSpPr/>
          <p:nvPr/>
        </p:nvSpPr>
        <p:spPr>
          <a:xfrm>
            <a:off x="1746360" y="512640"/>
            <a:ext cx="1052280" cy="971640"/>
          </a:xfrm>
          <a:custGeom>
            <a:avLst/>
            <a:gdLst>
              <a:gd name="GluePoint1X" fmla="*/ 0 w 858982"/>
              <a:gd name="GluePoint1Y" fmla="*/ 0 h 889000"/>
              <a:gd name="GluePoint2X" fmla="*/ 509280 w 858982"/>
              <a:gd name="GluePoint2Y" fmla="*/ 969027 h 889000"/>
              <a:gd name="GluePoint3X" fmla="*/ 1052513 w 858982"/>
              <a:gd name="GluePoint3Y" fmla="*/ 15142 h 889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858982" h="889000">
                <a:moveTo>
                  <a:pt x="0" y="0"/>
                </a:moveTo>
                <a:cubicBezTo>
                  <a:pt x="136236" y="442191"/>
                  <a:pt x="272472" y="884382"/>
                  <a:pt x="415636" y="886691"/>
                </a:cubicBezTo>
                <a:cubicBezTo>
                  <a:pt x="558800" y="889000"/>
                  <a:pt x="708891" y="451427"/>
                  <a:pt x="858982" y="13855"/>
                </a:cubicBezTo>
              </a:path>
            </a:pathLst>
          </a:cu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2219" name="Group 74"/>
          <p:cNvGrpSpPr/>
          <p:nvPr/>
        </p:nvGrpSpPr>
        <p:grpSpPr>
          <a:xfrm>
            <a:off x="420840" y="1940040"/>
            <a:ext cx="1560240" cy="1233360"/>
            <a:chOff x="420840" y="1940040"/>
            <a:chExt cx="1560240" cy="1233360"/>
          </a:xfrm>
        </p:grpSpPr>
        <p:sp>
          <p:nvSpPr>
            <p:cNvPr id="2220" name="Line 76"/>
            <p:cNvSpPr/>
            <p:nvPr/>
          </p:nvSpPr>
          <p:spPr>
            <a:xfrm flipH="1">
              <a:off x="733680" y="1940040"/>
              <a:ext cx="6120" cy="123336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221" name="Line 77"/>
            <p:cNvSpPr/>
            <p:nvPr/>
          </p:nvSpPr>
          <p:spPr>
            <a:xfrm>
              <a:off x="420840" y="2512080"/>
              <a:ext cx="1560240" cy="97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7080" rIns="90000" bIns="-37080" anchor="t">
              <a:noAutofit/>
            </a:bodyPr>
            <a:p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2222" name="Freeform 87"/>
          <p:cNvSpPr/>
          <p:nvPr/>
        </p:nvSpPr>
        <p:spPr>
          <a:xfrm flipV="1">
            <a:off x="679320" y="1980360"/>
            <a:ext cx="1052640" cy="971640"/>
          </a:xfrm>
          <a:custGeom>
            <a:avLst/>
            <a:gdLst>
              <a:gd name="GluePoint1X" fmla="*/ 0 w 858982"/>
              <a:gd name="GluePoint1Y" fmla="*/ 0 h 889000"/>
              <a:gd name="GluePoint2X" fmla="*/ 509280 w 858982"/>
              <a:gd name="GluePoint2Y" fmla="*/ 969027 h 889000"/>
              <a:gd name="GluePoint3X" fmla="*/ 1052513 w 858982"/>
              <a:gd name="GluePoint3Y" fmla="*/ 15142 h 889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858982" h="889000">
                <a:moveTo>
                  <a:pt x="0" y="0"/>
                </a:moveTo>
                <a:cubicBezTo>
                  <a:pt x="136236" y="442191"/>
                  <a:pt x="272472" y="884382"/>
                  <a:pt x="415636" y="886691"/>
                </a:cubicBezTo>
                <a:cubicBezTo>
                  <a:pt x="558800" y="889000"/>
                  <a:pt x="708891" y="451427"/>
                  <a:pt x="858982" y="13855"/>
                </a:cubicBezTo>
              </a:path>
            </a:pathLst>
          </a:cu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23" name="Oval 88"/>
          <p:cNvSpPr/>
          <p:nvPr/>
        </p:nvSpPr>
        <p:spPr>
          <a:xfrm>
            <a:off x="2535120" y="969840"/>
            <a:ext cx="1256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24" name="Oval 89"/>
          <p:cNvSpPr/>
          <p:nvPr/>
        </p:nvSpPr>
        <p:spPr>
          <a:xfrm>
            <a:off x="1884240" y="96984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25" name="Oval 91"/>
          <p:cNvSpPr/>
          <p:nvPr/>
        </p:nvSpPr>
        <p:spPr>
          <a:xfrm>
            <a:off x="1746360" y="636480"/>
            <a:ext cx="123840" cy="1256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2120" rIns="90000" bIns="421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26" name="TextBox 95"/>
          <p:cNvSpPr/>
          <p:nvPr/>
        </p:nvSpPr>
        <p:spPr>
          <a:xfrm>
            <a:off x="2024280" y="179280"/>
            <a:ext cx="783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FFFF"/>
                </a:solidFill>
                <a:effectLst/>
                <a:uFillTx/>
                <a:latin typeface="Comic Sans MS"/>
                <a:ea typeface="Arial"/>
              </a:rPr>
              <a:t>Roots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27" name="TextBox 101"/>
          <p:cNvSpPr/>
          <p:nvPr/>
        </p:nvSpPr>
        <p:spPr>
          <a:xfrm>
            <a:off x="2306520" y="1316160"/>
            <a:ext cx="128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Mini. Point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28" name="Straight Connector 105"/>
          <p:cNvSpPr/>
          <p:nvPr/>
        </p:nvSpPr>
        <p:spPr>
          <a:xfrm flipH="1">
            <a:off x="2271240" y="512640"/>
            <a:ext cx="1800" cy="112248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29" name="Oval 109"/>
          <p:cNvSpPr/>
          <p:nvPr/>
        </p:nvSpPr>
        <p:spPr>
          <a:xfrm>
            <a:off x="1482840" y="245268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0" name="Oval 112"/>
          <p:cNvSpPr/>
          <p:nvPr/>
        </p:nvSpPr>
        <p:spPr>
          <a:xfrm>
            <a:off x="789120" y="2452680"/>
            <a:ext cx="12528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1" name="Oval 113"/>
          <p:cNvSpPr/>
          <p:nvPr/>
        </p:nvSpPr>
        <p:spPr>
          <a:xfrm>
            <a:off x="665280" y="275760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2" name="TextBox 114"/>
          <p:cNvSpPr/>
          <p:nvPr/>
        </p:nvSpPr>
        <p:spPr>
          <a:xfrm>
            <a:off x="1031040" y="457200"/>
            <a:ext cx="756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(0,   )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3" name="TextBox 117"/>
          <p:cNvSpPr/>
          <p:nvPr/>
        </p:nvSpPr>
        <p:spPr>
          <a:xfrm>
            <a:off x="-50040" y="2631960"/>
            <a:ext cx="756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(0,   )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4" name="Straight Connector 122"/>
          <p:cNvSpPr/>
          <p:nvPr/>
        </p:nvSpPr>
        <p:spPr>
          <a:xfrm flipH="1">
            <a:off x="1176480" y="1830240"/>
            <a:ext cx="1440" cy="131616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5" name="TextBox 123"/>
          <p:cNvSpPr/>
          <p:nvPr/>
        </p:nvSpPr>
        <p:spPr>
          <a:xfrm>
            <a:off x="229320" y="1538280"/>
            <a:ext cx="1290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Max. Point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6" name="TextBox 125"/>
          <p:cNvSpPr/>
          <p:nvPr/>
        </p:nvSpPr>
        <p:spPr>
          <a:xfrm>
            <a:off x="345960" y="3270240"/>
            <a:ext cx="18986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Line of Symmetry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half way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between roots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7" name="TextBox 127"/>
          <p:cNvSpPr/>
          <p:nvPr/>
        </p:nvSpPr>
        <p:spPr>
          <a:xfrm>
            <a:off x="1649520" y="1690560"/>
            <a:ext cx="21049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Line of Symmetry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half way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between roots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8" name="Rectangle 128"/>
          <p:cNvSpPr/>
          <p:nvPr/>
        </p:nvSpPr>
        <p:spPr>
          <a:xfrm>
            <a:off x="3080160" y="458640"/>
            <a:ext cx="821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a &gt;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9" name="Rectangle 129"/>
          <p:cNvSpPr/>
          <p:nvPr/>
        </p:nvSpPr>
        <p:spPr>
          <a:xfrm>
            <a:off x="1736280" y="2703600"/>
            <a:ext cx="821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a &lt;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40" name="AutoShape 4"/>
          <p:cNvSpPr/>
          <p:nvPr/>
        </p:nvSpPr>
        <p:spPr>
          <a:xfrm>
            <a:off x="4683240" y="244440"/>
            <a:ext cx="4460760" cy="1252440"/>
          </a:xfrm>
          <a:prstGeom prst="cloudCallout">
            <a:avLst>
              <a:gd name="adj1" fmla="val -27782"/>
              <a:gd name="adj2" fmla="val 71074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f(x)  = x</a:t>
            </a:r>
            <a:r>
              <a:rPr lang="en-GB" sz="1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+ 4x + 3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f(-2) =(-2)</a:t>
            </a:r>
            <a:r>
              <a:rPr lang="en-GB" sz="1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+ 4</a:t>
            </a: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(-2) + 3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        = -1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41" name="Oval 90"/>
          <p:cNvSpPr/>
          <p:nvPr/>
        </p:nvSpPr>
        <p:spPr>
          <a:xfrm>
            <a:off x="2203560" y="138600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42" name="Oval 106"/>
          <p:cNvSpPr/>
          <p:nvPr/>
        </p:nvSpPr>
        <p:spPr>
          <a:xfrm>
            <a:off x="1136520" y="1911240"/>
            <a:ext cx="123840" cy="1256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2120" rIns="90000" bIns="421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43" name="TextBox 43"/>
          <p:cNvSpPr/>
          <p:nvPr/>
        </p:nvSpPr>
        <p:spPr>
          <a:xfrm>
            <a:off x="2017440" y="1496880"/>
            <a:ext cx="41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=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44" name="TextBox 44"/>
          <p:cNvSpPr/>
          <p:nvPr/>
        </p:nvSpPr>
        <p:spPr>
          <a:xfrm>
            <a:off x="909360" y="3021120"/>
            <a:ext cx="41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=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45" name="Rectangle 45"/>
          <p:cNvSpPr/>
          <p:nvPr/>
        </p:nvSpPr>
        <p:spPr>
          <a:xfrm>
            <a:off x="5650920" y="3424320"/>
            <a:ext cx="33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46" name="Rectangle 46"/>
          <p:cNvSpPr/>
          <p:nvPr/>
        </p:nvSpPr>
        <p:spPr>
          <a:xfrm>
            <a:off x="5650920" y="3424320"/>
            <a:ext cx="33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16" dur="indefinite" restart="never" nodeType="tmRoot">
          <p:childTnLst>
            <p:seq>
              <p:cTn id="3217" dur="indefinite" nodeType="mainSeq">
                <p:childTnLst>
                  <p:par>
                    <p:cTn id="3218" fill="hold">
                      <p:stCondLst>
                        <p:cond delay="0"/>
                      </p:stCondLst>
                      <p:childTnLst>
                        <p:par>
                          <p:cTn id="3219" fill="hold">
                            <p:stCondLst>
                              <p:cond delay="0"/>
                            </p:stCondLst>
                            <p:childTnLst>
                              <p:par>
                                <p:cTn id="322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22" dur="80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23" dur="80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4" dur="80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5" fill="hold">
                            <p:stCondLst>
                              <p:cond delay="80"/>
                            </p:stCondLst>
                            <p:childTnLst>
                              <p:par>
                                <p:cTn id="322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28" dur="80"/>
                                        <p:tgtEl>
                                          <p:spTgt spid="2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29" dur="80"/>
                                        <p:tgtEl>
                                          <p:spTgt spid="2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0" dur="80"/>
                                        <p:tgtEl>
                                          <p:spTgt spid="2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1" fill="hold">
                      <p:stCondLst>
                        <p:cond delay="indefinite"/>
                      </p:stCondLst>
                      <p:childTnLst>
                        <p:par>
                          <p:cTn id="3232" fill="hold">
                            <p:stCondLst>
                              <p:cond delay="0"/>
                            </p:stCondLst>
                            <p:childTnLst>
                              <p:par>
                                <p:cTn id="32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35" dur="80"/>
                                        <p:tgtEl>
                                          <p:spTgt spid="2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36" dur="80"/>
                                        <p:tgtEl>
                                          <p:spTgt spid="2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7" dur="80"/>
                                        <p:tgtEl>
                                          <p:spTgt spid="2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8" fill="hold">
                      <p:stCondLst>
                        <p:cond delay="indefinite"/>
                      </p:stCondLst>
                      <p:childTnLst>
                        <p:par>
                          <p:cTn id="3239" fill="hold">
                            <p:stCondLst>
                              <p:cond delay="0"/>
                            </p:stCondLst>
                            <p:childTnLst>
                              <p:par>
                                <p:cTn id="32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42" dur="80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43" dur="80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4" dur="80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5" fill="hold">
                      <p:stCondLst>
                        <p:cond delay="indefinite"/>
                      </p:stCondLst>
                      <p:childTnLst>
                        <p:par>
                          <p:cTn id="3246" fill="hold">
                            <p:stCondLst>
                              <p:cond delay="0"/>
                            </p:stCondLst>
                            <p:childTnLst>
                              <p:par>
                                <p:cTn id="324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49" dur="80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50" dur="80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1" dur="80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2" fill="hold">
                            <p:stCondLst>
                              <p:cond delay="80"/>
                            </p:stCondLst>
                            <p:childTnLst>
                              <p:par>
                                <p:cTn id="325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55" dur="80"/>
                                        <p:tgtEl>
                                          <p:spTgt spid="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56" dur="80"/>
                                        <p:tgtEl>
                                          <p:spTgt spid="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7" dur="80"/>
                                        <p:tgtEl>
                                          <p:spTgt spid="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8" fill="hold">
                      <p:stCondLst>
                        <p:cond delay="indefinite"/>
                      </p:stCondLst>
                      <p:childTnLst>
                        <p:par>
                          <p:cTn id="3259" fill="hold">
                            <p:stCondLst>
                              <p:cond delay="0"/>
                            </p:stCondLst>
                            <p:childTnLst>
                              <p:par>
                                <p:cTn id="32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62" dur="80"/>
                                        <p:tgtEl>
                                          <p:spTgt spid="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63" dur="80"/>
                                        <p:tgtEl>
                                          <p:spTgt spid="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4" dur="80"/>
                                        <p:tgtEl>
                                          <p:spTgt spid="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5" fill="hold">
                      <p:stCondLst>
                        <p:cond delay="indefinite"/>
                      </p:stCondLst>
                      <p:childTnLst>
                        <p:par>
                          <p:cTn id="3266" fill="hold">
                            <p:stCondLst>
                              <p:cond delay="0"/>
                            </p:stCondLst>
                            <p:childTnLst>
                              <p:par>
                                <p:cTn id="32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69" dur="80"/>
                                        <p:tgtEl>
                                          <p:spTgt spid="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70" dur="80"/>
                                        <p:tgtEl>
                                          <p:spTgt spid="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1" dur="80"/>
                                        <p:tgtEl>
                                          <p:spTgt spid="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2" fill="hold">
                      <p:stCondLst>
                        <p:cond delay="indefinite"/>
                      </p:stCondLst>
                      <p:childTnLst>
                        <p:par>
                          <p:cTn id="3273" fill="hold">
                            <p:stCondLst>
                              <p:cond delay="0"/>
                            </p:stCondLst>
                            <p:childTnLst>
                              <p:par>
                                <p:cTn id="32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76" dur="80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77" dur="80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8" dur="80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9" fill="hold">
                            <p:stCondLst>
                              <p:cond delay="80"/>
                            </p:stCondLst>
                            <p:childTnLst>
                              <p:par>
                                <p:cTn id="328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82" dur="80"/>
                                        <p:tgtEl>
                                          <p:spTgt spid="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83" dur="80"/>
                                        <p:tgtEl>
                                          <p:spTgt spid="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4" dur="80"/>
                                        <p:tgtEl>
                                          <p:spTgt spid="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5" fill="hold">
                      <p:stCondLst>
                        <p:cond delay="indefinite"/>
                      </p:stCondLst>
                      <p:childTnLst>
                        <p:par>
                          <p:cTn id="3286" fill="hold">
                            <p:stCondLst>
                              <p:cond delay="0"/>
                            </p:stCondLst>
                            <p:childTnLst>
                              <p:par>
                                <p:cTn id="328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89" dur="80"/>
                                        <p:tgtEl>
                                          <p:spTgt spid="2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90" dur="80"/>
                                        <p:tgtEl>
                                          <p:spTgt spid="2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1" dur="80"/>
                                        <p:tgtEl>
                                          <p:spTgt spid="2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2" fill="hold">
                      <p:stCondLst>
                        <p:cond delay="indefinite"/>
                      </p:stCondLst>
                      <p:childTnLst>
                        <p:par>
                          <p:cTn id="3293" fill="hold">
                            <p:stCondLst>
                              <p:cond delay="0"/>
                            </p:stCondLst>
                            <p:childTnLst>
                              <p:par>
                                <p:cTn id="329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96" dur="80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97" dur="80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8" dur="80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9" fill="hold">
                            <p:stCondLst>
                              <p:cond delay="80"/>
                            </p:stCondLst>
                            <p:childTnLst>
                              <p:par>
                                <p:cTn id="330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02" dur="80"/>
                                        <p:tgtEl>
                                          <p:spTgt spid="2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03" dur="80"/>
                                        <p:tgtEl>
                                          <p:spTgt spid="2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4" dur="80"/>
                                        <p:tgtEl>
                                          <p:spTgt spid="2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5" fill="hold">
                      <p:stCondLst>
                        <p:cond delay="indefinite"/>
                      </p:stCondLst>
                      <p:childTnLst>
                        <p:par>
                          <p:cTn id="3306" fill="hold">
                            <p:stCondLst>
                              <p:cond delay="0"/>
                            </p:stCondLst>
                            <p:childTnLst>
                              <p:par>
                                <p:cTn id="33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09" dur="80"/>
                                        <p:tgtEl>
                                          <p:spTgt spid="2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10" dur="80"/>
                                        <p:tgtEl>
                                          <p:spTgt spid="2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1" dur="80"/>
                                        <p:tgtEl>
                                          <p:spTgt spid="2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2" fill="hold">
                      <p:stCondLst>
                        <p:cond delay="indefinite"/>
                      </p:stCondLst>
                      <p:childTnLst>
                        <p:par>
                          <p:cTn id="3313" fill="hold">
                            <p:stCondLst>
                              <p:cond delay="0"/>
                            </p:stCondLst>
                            <p:childTnLst>
                              <p:par>
                                <p:cTn id="33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16" dur="80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17" dur="80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8" dur="80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9" fill="hold">
                            <p:stCondLst>
                              <p:cond delay="80"/>
                            </p:stCondLst>
                            <p:childTnLst>
                              <p:par>
                                <p:cTn id="332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22" dur="80"/>
                                        <p:tgtEl>
                                          <p:spTgt spid="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23" dur="80"/>
                                        <p:tgtEl>
                                          <p:spTgt spid="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4" dur="80"/>
                                        <p:tgtEl>
                                          <p:spTgt spid="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5" fill="hold">
                      <p:stCondLst>
                        <p:cond delay="indefinite"/>
                      </p:stCondLst>
                      <p:childTnLst>
                        <p:par>
                          <p:cTn id="3326" fill="hold">
                            <p:stCondLst>
                              <p:cond delay="0"/>
                            </p:stCondLst>
                            <p:childTnLst>
                              <p:par>
                                <p:cTn id="33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29" dur="80"/>
                                        <p:tgtEl>
                                          <p:spTgt spid="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30" dur="80"/>
                                        <p:tgtEl>
                                          <p:spTgt spid="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1" dur="80"/>
                                        <p:tgtEl>
                                          <p:spTgt spid="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2" fill="hold">
                      <p:stCondLst>
                        <p:cond delay="indefinite"/>
                      </p:stCondLst>
                      <p:childTnLst>
                        <p:par>
                          <p:cTn id="3333" fill="hold">
                            <p:stCondLst>
                              <p:cond delay="0"/>
                            </p:stCondLst>
                            <p:childTnLst>
                              <p:par>
                                <p:cTn id="33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36" dur="80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37" dur="80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8" dur="80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9" fill="hold">
                      <p:stCondLst>
                        <p:cond delay="indefinite"/>
                      </p:stCondLst>
                      <p:childTnLst>
                        <p:par>
                          <p:cTn id="3340" fill="hold">
                            <p:stCondLst>
                              <p:cond delay="0"/>
                            </p:stCondLst>
                            <p:childTnLst>
                              <p:par>
                                <p:cTn id="334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43" dur="80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44" dur="80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5" dur="80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6" fill="hold">
                            <p:stCondLst>
                              <p:cond delay="160"/>
                            </p:stCondLst>
                            <p:childTnLst>
                              <p:par>
                                <p:cTn id="3347" presetID="2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49"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0" fill="hold">
                      <p:stCondLst>
                        <p:cond delay="indefinite"/>
                      </p:stCondLst>
                      <p:childTnLst>
                        <p:par>
                          <p:cTn id="3351" fill="hold">
                            <p:stCondLst>
                              <p:cond delay="0"/>
                            </p:stCondLst>
                            <p:childTnLst>
                              <p:par>
                                <p:cTn id="33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54" dur="500"/>
                                        <p:tgtEl>
                                          <p:spTgt spid="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5" fill="hold">
                      <p:stCondLst>
                        <p:cond delay="indefinite"/>
                      </p:stCondLst>
                      <p:childTnLst>
                        <p:par>
                          <p:cTn id="3356" fill="hold">
                            <p:stCondLst>
                              <p:cond delay="0"/>
                            </p:stCondLst>
                            <p:childTnLst>
                              <p:par>
                                <p:cTn id="33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59" dur="80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60" dur="80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1" dur="80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2" fill="hold">
                            <p:stCondLst>
                              <p:cond delay="160"/>
                            </p:stCondLst>
                            <p:childTnLst>
                              <p:par>
                                <p:cTn id="3363" presetID="2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65" dur="500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6" fill="hold">
                      <p:stCondLst>
                        <p:cond delay="indefinite"/>
                      </p:stCondLst>
                      <p:childTnLst>
                        <p:par>
                          <p:cTn id="3367" fill="hold">
                            <p:stCondLst>
                              <p:cond delay="0"/>
                            </p:stCondLst>
                            <p:childTnLst>
                              <p:par>
                                <p:cTn id="336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70" dur="500"/>
                                        <p:tgtEl>
                                          <p:spTgt spid="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1" fill="hold">
                      <p:stCondLst>
                        <p:cond delay="indefinite"/>
                      </p:stCondLst>
                      <p:childTnLst>
                        <p:par>
                          <p:cTn id="3372" fill="hold">
                            <p:stCondLst>
                              <p:cond delay="0"/>
                            </p:stCondLst>
                            <p:childTnLst>
                              <p:par>
                                <p:cTn id="3373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5" dur="5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6" dur="5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7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9" dur="500" fill="hold"/>
                                        <p:tgtEl>
                                          <p:spTgt spid="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0" dur="500" fill="hold"/>
                                        <p:tgtEl>
                                          <p:spTgt spid="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1" fill="hold">
                      <p:stCondLst>
                        <p:cond delay="indefinite"/>
                      </p:stCondLst>
                      <p:childTnLst>
                        <p:par>
                          <p:cTn id="3382" fill="hold">
                            <p:stCondLst>
                              <p:cond delay="0"/>
                            </p:stCondLst>
                            <p:childTnLst>
                              <p:par>
                                <p:cTn id="338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385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6" presetID="2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388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39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92" dur="80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93" dur="80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4" dur="80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5" fill="hold">
                      <p:stCondLst>
                        <p:cond delay="indefinite"/>
                      </p:stCondLst>
                      <p:childTnLst>
                        <p:par>
                          <p:cTn id="3396" fill="hold">
                            <p:stCondLst>
                              <p:cond delay="0"/>
                            </p:stCondLst>
                            <p:childTnLst>
                              <p:par>
                                <p:cTn id="339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9" dur="500" fill="hold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0" dur="500" fill="hold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1" fill="hold">
                      <p:stCondLst>
                        <p:cond delay="indefinite"/>
                      </p:stCondLst>
                      <p:childTnLst>
                        <p:par>
                          <p:cTn id="3402" fill="hold">
                            <p:stCondLst>
                              <p:cond delay="0"/>
                            </p:stCondLst>
                            <p:childTnLst>
                              <p:par>
                                <p:cTn id="340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405" dur="80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06" dur="80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7" dur="80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8" fill="hold">
                      <p:stCondLst>
                        <p:cond delay="indefinite"/>
                      </p:stCondLst>
                      <p:childTnLst>
                        <p:par>
                          <p:cTn id="3409" fill="hold">
                            <p:stCondLst>
                              <p:cond delay="0"/>
                            </p:stCondLst>
                            <p:childTnLst>
                              <p:par>
                                <p:cTn id="34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2" fill="hold">
                            <p:stCondLst>
                              <p:cond delay="0"/>
                            </p:stCondLst>
                            <p:childTnLst>
                              <p:par>
                                <p:cTn id="3413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417 L -0.47257 -0.44444 E">
                                      <p:cBhvr>
                                        <p:cTn id="3414" dur="2000" fill="hold"/>
                                        <p:tgtEl>
                                          <p:spTgt spid="224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5" fill="hold">
                      <p:stCondLst>
                        <p:cond delay="indefinite"/>
                      </p:stCondLst>
                      <p:childTnLst>
                        <p:par>
                          <p:cTn id="3416" fill="hold">
                            <p:stCondLst>
                              <p:cond delay="0"/>
                            </p:stCondLst>
                            <p:childTnLst>
                              <p:par>
                                <p:cTn id="3417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19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0" fill="hold">
                      <p:stCondLst>
                        <p:cond delay="indefinite"/>
                      </p:stCondLst>
                      <p:childTnLst>
                        <p:par>
                          <p:cTn id="3421" fill="hold">
                            <p:stCondLst>
                              <p:cond delay="0"/>
                            </p:stCondLst>
                            <p:childTnLst>
                              <p:par>
                                <p:cTn id="34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424" dur="8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25" dur="8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6" dur="8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7" fill="hold">
                      <p:stCondLst>
                        <p:cond delay="indefinite"/>
                      </p:stCondLst>
                      <p:childTnLst>
                        <p:par>
                          <p:cTn id="3428" fill="hold">
                            <p:stCondLst>
                              <p:cond delay="0"/>
                            </p:stCondLst>
                            <p:childTnLst>
                              <p:par>
                                <p:cTn id="34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431" dur="80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32" dur="80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3" dur="80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4" fill="hold">
                      <p:stCondLst>
                        <p:cond delay="indefinite"/>
                      </p:stCondLst>
                      <p:childTnLst>
                        <p:par>
                          <p:cTn id="3435" fill="hold">
                            <p:stCondLst>
                              <p:cond delay="0"/>
                            </p:stCondLst>
                            <p:childTnLst>
                              <p:par>
                                <p:cTn id="343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8" dur="5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9" dur="5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0" fill="hold">
                      <p:stCondLst>
                        <p:cond delay="indefinite"/>
                      </p:stCondLst>
                      <p:childTnLst>
                        <p:par>
                          <p:cTn id="3441" fill="hold">
                            <p:stCondLst>
                              <p:cond delay="0"/>
                            </p:stCondLst>
                            <p:childTnLst>
                              <p:par>
                                <p:cTn id="344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444" dur="80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45" dur="80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6" dur="80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7" fill="hold">
                      <p:stCondLst>
                        <p:cond delay="indefinite"/>
                      </p:stCondLst>
                      <p:childTnLst>
                        <p:par>
                          <p:cTn id="3448" fill="hold">
                            <p:stCondLst>
                              <p:cond delay="0"/>
                            </p:stCondLst>
                            <p:childTnLst>
                              <p:par>
                                <p:cTn id="344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1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2" dur="500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3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5" dur="5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6" dur="5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7" fill="hold">
                      <p:stCondLst>
                        <p:cond delay="indefinite"/>
                      </p:stCondLst>
                      <p:childTnLst>
                        <p:par>
                          <p:cTn id="3458" fill="hold">
                            <p:stCondLst>
                              <p:cond delay="0"/>
                            </p:stCondLst>
                            <p:childTnLst>
                              <p:par>
                                <p:cTn id="345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1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2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3" fill="hold">
                      <p:stCondLst>
                        <p:cond delay="indefinite"/>
                      </p:stCondLst>
                      <p:childTnLst>
                        <p:par>
                          <p:cTn id="3464" fill="hold">
                            <p:stCondLst>
                              <p:cond delay="0"/>
                            </p:stCondLst>
                            <p:childTnLst>
                              <p:par>
                                <p:cTn id="34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467" dur="80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68" dur="80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9" dur="80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0" fill="hold">
                      <p:stCondLst>
                        <p:cond delay="indefinite"/>
                      </p:stCondLst>
                      <p:childTnLst>
                        <p:par>
                          <p:cTn id="3471" fill="hold">
                            <p:stCondLst>
                              <p:cond delay="0"/>
                            </p:stCondLst>
                            <p:childTnLst>
                              <p:par>
                                <p:cTn id="347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4" fill="hold">
                            <p:stCondLst>
                              <p:cond delay="0"/>
                            </p:stCondLst>
                            <p:childTnLst>
                              <p:par>
                                <p:cTn id="3475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417 L -0.58924 -0.12523 E">
                                      <p:cBhvr>
                                        <p:cTn id="3476" dur="2000" fill="hold"/>
                                        <p:tgtEl>
                                          <p:spTgt spid="224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7" fill="hold">
                      <p:stCondLst>
                        <p:cond delay="indefinite"/>
                      </p:stCondLst>
                      <p:childTnLst>
                        <p:par>
                          <p:cTn id="3478" fill="hold">
                            <p:stCondLst>
                              <p:cond delay="0"/>
                            </p:stCondLst>
                            <p:childTnLst>
                              <p:par>
                                <p:cTn id="347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81" dur="5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2" fill="hold">
                      <p:stCondLst>
                        <p:cond delay="indefinite"/>
                      </p:stCondLst>
                      <p:childTnLst>
                        <p:par>
                          <p:cTn id="3483" fill="hold">
                            <p:stCondLst>
                              <p:cond delay="0"/>
                            </p:stCondLst>
                            <p:childTnLst>
                              <p:par>
                                <p:cTn id="34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486" dur="80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87" dur="80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8" dur="80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9" fill="hold">
                      <p:stCondLst>
                        <p:cond delay="indefinite"/>
                      </p:stCondLst>
                      <p:childTnLst>
                        <p:par>
                          <p:cTn id="3490" fill="hold">
                            <p:stCondLst>
                              <p:cond delay="0"/>
                            </p:stCondLst>
                            <p:childTnLst>
                              <p:par>
                                <p:cTn id="34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493" dur="80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94" dur="80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5" dur="80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6" fill="hold">
                      <p:stCondLst>
                        <p:cond delay="indefinite"/>
                      </p:stCondLst>
                      <p:childTnLst>
                        <p:par>
                          <p:cTn id="3497" fill="hold">
                            <p:stCondLst>
                              <p:cond delay="0"/>
                            </p:stCondLst>
                            <p:childTnLst>
                              <p:par>
                                <p:cTn id="349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0" dur="5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1" dur="5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2" fill="hold">
                      <p:stCondLst>
                        <p:cond delay="indefinite"/>
                      </p:stCondLst>
                      <p:childTnLst>
                        <p:par>
                          <p:cTn id="3503" fill="hold">
                            <p:stCondLst>
                              <p:cond delay="0"/>
                            </p:stCondLst>
                            <p:childTnLst>
                              <p:par>
                                <p:cTn id="35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06" dur="80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507" dur="80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8" dur="80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D1810C-8F52-4870-A205-E52FD0674990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48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49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50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14.5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Ch14 (page138)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251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52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53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4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55" name="Rectangle 11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 Methods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56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58" name="PlaceHolder 1"/>
          <p:cNvSpPr>
            <a:spLocks noGrp="1"/>
          </p:cNvSpPr>
          <p:nvPr>
            <p:ph type="title"/>
          </p:nvPr>
        </p:nvSpPr>
        <p:spPr>
          <a:xfrm>
            <a:off x="1979640" y="333000"/>
            <a:ext cx="511344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2259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260" name="Object 4"/>
          <p:cNvGraphicFramePr/>
          <p:nvPr/>
        </p:nvGraphicFramePr>
        <p:xfrm>
          <a:off x="1362240" y="2522520"/>
          <a:ext cx="7300800" cy="30337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261" name="Object 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362240" y="2522520"/>
                    <a:ext cx="7300800" cy="30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262" name="Picture 5" descr="Office Objects 0572"/>
          <p:cNvPicPr/>
          <p:nvPr/>
        </p:nvPicPr>
        <p:blipFill>
          <a:blip r:embed="rId4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3" name="Text Box 6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64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266" name="Picture 2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7" name="Rectangle 3"/>
          <p:cNvSpPr/>
          <p:nvPr/>
        </p:nvSpPr>
        <p:spPr>
          <a:xfrm>
            <a:off x="1702080" y="2344680"/>
            <a:ext cx="2385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68" name="Rectangle 4"/>
          <p:cNvSpPr/>
          <p:nvPr/>
        </p:nvSpPr>
        <p:spPr>
          <a:xfrm>
            <a:off x="6084720" y="2344680"/>
            <a:ext cx="2144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69" name="Text Box 5"/>
          <p:cNvSpPr/>
          <p:nvPr/>
        </p:nvSpPr>
        <p:spPr>
          <a:xfrm>
            <a:off x="5029200" y="3025800"/>
            <a:ext cx="41148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Know how to rearrange and factorise a quadratic.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70" name="Line 6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71" name="Rectangle 7"/>
          <p:cNvSpPr/>
          <p:nvPr/>
        </p:nvSpPr>
        <p:spPr>
          <a:xfrm>
            <a:off x="977760" y="3044880"/>
            <a:ext cx="388620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about intersection points between quadratics and straight lines.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272" name="Picture 8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73" name="Text Box 9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74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75" name="Rectangle 11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Intersection Points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between Quadratics and Straight Line.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09" dur="indefinite" restart="never" nodeType="tmRoot">
          <p:childTnLst>
            <p:seq>
              <p:cTn id="3510" dur="indefinite" nodeType="mainSeq">
                <p:childTnLst>
                  <p:par>
                    <p:cTn id="3511" fill="hold">
                      <p:stCondLst>
                        <p:cond delay="indefinite"/>
                      </p:stCondLst>
                      <p:childTnLst>
                        <p:par>
                          <p:cTn id="3512" fill="hold">
                            <p:stCondLst>
                              <p:cond delay="0"/>
                            </p:stCondLst>
                            <p:childTnLst>
                              <p:par>
                                <p:cTn id="351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15" dur="5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6" fill="hold">
                      <p:stCondLst>
                        <p:cond delay="indefinite"/>
                      </p:stCondLst>
                      <p:childTnLst>
                        <p:par>
                          <p:cTn id="3517" fill="hold">
                            <p:stCondLst>
                              <p:cond delay="0"/>
                            </p:stCondLst>
                            <p:childTnLst>
                              <p:par>
                                <p:cTn id="351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20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6" name="Straight Arrow Connector 5"/>
          <p:cNvCxnSpPr/>
          <p:nvPr/>
        </p:nvCxnSpPr>
        <p:spPr>
          <a:xfrm flipH="1" flipV="1">
            <a:off x="2592000" y="1807560"/>
            <a:ext cx="900720" cy="811800"/>
          </a:xfrm>
          <a:prstGeom prst="straightConnector1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2277" name="Straight Arrow Connector 14"/>
          <p:cNvCxnSpPr/>
          <p:nvPr/>
        </p:nvCxnSpPr>
        <p:spPr>
          <a:xfrm flipV="1">
            <a:off x="5651640" y="1627920"/>
            <a:ext cx="721440" cy="810360"/>
          </a:xfrm>
          <a:prstGeom prst="straightConnector1">
            <a:avLst/>
          </a:prstGeom>
          <a:ln w="38160">
            <a:solidFill>
              <a:srgbClr val="000000"/>
            </a:solidFill>
            <a:miter/>
            <a:tailEnd len="med" type="arrow" w="med"/>
          </a:ln>
        </p:spPr>
      </p:cxnSp>
      <p:sp>
        <p:nvSpPr>
          <p:cNvPr id="2278" name="Cloud 3"/>
          <p:cNvSpPr/>
          <p:nvPr/>
        </p:nvSpPr>
        <p:spPr>
          <a:xfrm>
            <a:off x="2951280" y="2349360"/>
            <a:ext cx="3151080" cy="1979640"/>
          </a:xfrm>
          <a:custGeom>
            <a:avLst/>
            <a:gdLst>
              <a:gd name="textAreaLeft" fmla="*/ 434160 w 3151080"/>
              <a:gd name="textAreaRight" fmla="*/ 2492640 w 3151080"/>
              <a:gd name="textAreaTop" fmla="*/ 298800 h 1979640"/>
              <a:gd name="textAreaBottom" fmla="*/ 1589040 h 1979640"/>
              <a:gd name="GluePoint1X" fmla="*/ 3148561 w 43200"/>
              <a:gd name="GluePoint1Y" fmla="*/ 989807 h 43200"/>
              <a:gd name="GluePoint2X" fmla="*/ 1575594 w 43200"/>
              <a:gd name="GluePoint2Y" fmla="*/ 1977505 h 43200"/>
              <a:gd name="GluePoint3X" fmla="*/ 9775 w 43200"/>
              <a:gd name="GluePoint3Y" fmla="*/ 989807 h 43200"/>
              <a:gd name="GluePoint4X" fmla="*/ 1575594 w 43200"/>
              <a:gd name="GluePoint4Y" fmla="*/ 113186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FFFF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Intersection Points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2279" name="Group 27"/>
          <p:cNvGrpSpPr/>
          <p:nvPr/>
        </p:nvGrpSpPr>
        <p:grpSpPr>
          <a:xfrm>
            <a:off x="162000" y="457920"/>
            <a:ext cx="2070360" cy="2070720"/>
            <a:chOff x="162000" y="457920"/>
            <a:chExt cx="2070360" cy="2070720"/>
          </a:xfrm>
        </p:grpSpPr>
        <p:cxnSp>
          <p:nvCxnSpPr>
            <p:cNvPr id="2280" name="Straight Arrow Connector 18"/>
            <p:cNvCxnSpPr/>
            <p:nvPr/>
          </p:nvCxnSpPr>
          <p:spPr>
            <a:xfrm flipV="1">
              <a:off x="790560" y="457920"/>
              <a:ext cx="2160" cy="207108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2281" name="Straight Arrow Connector 19"/>
            <p:cNvCxnSpPr/>
            <p:nvPr/>
          </p:nvCxnSpPr>
          <p:spPr>
            <a:xfrm>
              <a:off x="162000" y="1538280"/>
              <a:ext cx="2070720" cy="216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</p:cxnSp>
      </p:grpSp>
      <p:sp>
        <p:nvSpPr>
          <p:cNvPr id="2282" name="TextBox 20"/>
          <p:cNvSpPr/>
          <p:nvPr/>
        </p:nvSpPr>
        <p:spPr>
          <a:xfrm>
            <a:off x="444600" y="0"/>
            <a:ext cx="2723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Between two lines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83" name="Straight Connector 22"/>
          <p:cNvSpPr/>
          <p:nvPr/>
        </p:nvSpPr>
        <p:spPr>
          <a:xfrm flipV="1">
            <a:off x="701640" y="728280"/>
            <a:ext cx="1349280" cy="126036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84" name="Straight Connector 23"/>
          <p:cNvSpPr/>
          <p:nvPr/>
        </p:nvSpPr>
        <p:spPr>
          <a:xfrm>
            <a:off x="880920" y="549360"/>
            <a:ext cx="1260720" cy="1349280"/>
          </a:xfrm>
          <a:prstGeom prst="line">
            <a:avLst/>
          </a:prstGeom>
          <a:ln w="38160">
            <a:solidFill>
              <a:srgbClr val="0000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85" name="Oval 25"/>
          <p:cNvSpPr/>
          <p:nvPr/>
        </p:nvSpPr>
        <p:spPr>
          <a:xfrm>
            <a:off x="1417680" y="1143000"/>
            <a:ext cx="179280" cy="181080"/>
          </a:xfrm>
          <a:prstGeom prst="ellipse">
            <a:avLst/>
          </a:pr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86" name="TextBox 26"/>
          <p:cNvSpPr/>
          <p:nvPr/>
        </p:nvSpPr>
        <p:spPr>
          <a:xfrm>
            <a:off x="1798920" y="998640"/>
            <a:ext cx="3501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Simultaneous Equations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2287" name="Group 28"/>
          <p:cNvGrpSpPr/>
          <p:nvPr/>
        </p:nvGrpSpPr>
        <p:grpSpPr>
          <a:xfrm>
            <a:off x="6640920" y="549000"/>
            <a:ext cx="2070720" cy="2070360"/>
            <a:chOff x="6640920" y="549000"/>
            <a:chExt cx="2070720" cy="2070360"/>
          </a:xfrm>
        </p:grpSpPr>
        <p:cxnSp>
          <p:nvCxnSpPr>
            <p:cNvPr id="2288" name="Straight Arrow Connector 29"/>
            <p:cNvCxnSpPr/>
            <p:nvPr/>
          </p:nvCxnSpPr>
          <p:spPr>
            <a:xfrm flipV="1">
              <a:off x="7270560" y="549000"/>
              <a:ext cx="2160" cy="207072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</p:cxnSp>
        <p:cxnSp>
          <p:nvCxnSpPr>
            <p:cNvPr id="2289" name="Straight Arrow Connector 30"/>
            <p:cNvCxnSpPr/>
            <p:nvPr/>
          </p:nvCxnSpPr>
          <p:spPr>
            <a:xfrm>
              <a:off x="6640920" y="1628640"/>
              <a:ext cx="2071080" cy="216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  <a:tailEnd len="med" type="arrow" w="med"/>
            </a:ln>
          </p:spPr>
        </p:cxnSp>
      </p:grpSp>
      <p:sp>
        <p:nvSpPr>
          <p:cNvPr id="2290" name="TextBox 32"/>
          <p:cNvSpPr/>
          <p:nvPr/>
        </p:nvSpPr>
        <p:spPr>
          <a:xfrm>
            <a:off x="6199920" y="2670120"/>
            <a:ext cx="29304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Make them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equal to each other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91" name="TextBox 33"/>
          <p:cNvSpPr/>
          <p:nvPr/>
        </p:nvSpPr>
        <p:spPr>
          <a:xfrm>
            <a:off x="5737320" y="3840120"/>
            <a:ext cx="31557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Rearrange into  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and then solve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92" name="Straight Connector 34"/>
          <p:cNvSpPr/>
          <p:nvPr/>
        </p:nvSpPr>
        <p:spPr>
          <a:xfrm flipV="1">
            <a:off x="7002360" y="907920"/>
            <a:ext cx="1349640" cy="126072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93" name="Freeform 35"/>
          <p:cNvSpPr/>
          <p:nvPr/>
        </p:nvSpPr>
        <p:spPr>
          <a:xfrm>
            <a:off x="6858000" y="911160"/>
            <a:ext cx="1214280" cy="1206720"/>
          </a:xfrm>
          <a:custGeom>
            <a:avLst/>
            <a:gdLst>
              <a:gd name="GluePoint1X" fmla="*/ 0 w 1213945"/>
              <a:gd name="GluePoint1Y" fmla="*/ 47314 h 1206062"/>
              <a:gd name="GluePoint2X" fmla="*/ 552017 w 1213945"/>
              <a:gd name="GluePoint2Y" fmla="*/ 1198614 h 1206062"/>
              <a:gd name="GluePoint3X" fmla="*/ 1214438 w 1213945"/>
              <a:gd name="GluePoint3Y" fmla="*/ 0 h 1206062"/>
              <a:gd name="GluePoint4X" fmla="*/ 1214438 w 1213945"/>
              <a:gd name="GluePoint4Y" fmla="*/ 0 h 1206062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1213945" h="1206062">
                <a:moveTo>
                  <a:pt x="0" y="47297"/>
                </a:moveTo>
                <a:cubicBezTo>
                  <a:pt x="174734" y="626679"/>
                  <a:pt x="349469" y="1206062"/>
                  <a:pt x="551793" y="1198179"/>
                </a:cubicBezTo>
                <a:cubicBezTo>
                  <a:pt x="754117" y="1190296"/>
                  <a:pt x="1213945" y="0"/>
                  <a:pt x="1213945" y="0"/>
                </a:cubicBezTo>
                <a:lnTo>
                  <a:pt x="1213945" y="0"/>
                </a:lnTo>
              </a:path>
            </a:pathLst>
          </a:custGeom>
          <a:noFill/>
          <a:ln w="3816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94" name="Oval 36"/>
          <p:cNvSpPr/>
          <p:nvPr/>
        </p:nvSpPr>
        <p:spPr>
          <a:xfrm>
            <a:off x="7800840" y="1246320"/>
            <a:ext cx="181080" cy="180720"/>
          </a:xfrm>
          <a:prstGeom prst="ellipse">
            <a:avLst/>
          </a:pr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95" name="Oval 37"/>
          <p:cNvSpPr/>
          <p:nvPr/>
        </p:nvSpPr>
        <p:spPr>
          <a:xfrm>
            <a:off x="7122960" y="1871640"/>
            <a:ext cx="181080" cy="181080"/>
          </a:xfrm>
          <a:prstGeom prst="ellipse">
            <a:avLst/>
          </a:pr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96" name="TextBox 47"/>
          <p:cNvSpPr/>
          <p:nvPr/>
        </p:nvSpPr>
        <p:spPr>
          <a:xfrm>
            <a:off x="5220360" y="0"/>
            <a:ext cx="3919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Between a </a:t>
            </a: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line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and a </a:t>
            </a: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curve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21" dur="indefinite" restart="never" nodeType="tmRoot">
          <p:childTnLst>
            <p:seq>
              <p:cTn id="3522" dur="indefinite" nodeType="mainSeq">
                <p:childTnLst>
                  <p:par>
                    <p:cTn id="3523" fill="hold">
                      <p:stCondLst>
                        <p:cond delay="indefinite"/>
                      </p:stCondLst>
                      <p:childTnLst>
                        <p:par>
                          <p:cTn id="3524" fill="hold">
                            <p:stCondLst>
                              <p:cond delay="0"/>
                            </p:stCondLst>
                            <p:childTnLst>
                              <p:par>
                                <p:cTn id="352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27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8" presetID="22" presetClass="entr" fill="hold" nodeType="with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30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1" fill="hold">
                      <p:stCondLst>
                        <p:cond delay="indefinite"/>
                      </p:stCondLst>
                      <p:childTnLst>
                        <p:par>
                          <p:cTn id="3532" fill="hold">
                            <p:stCondLst>
                              <p:cond delay="0"/>
                            </p:stCondLst>
                            <p:childTnLst>
                              <p:par>
                                <p:cTn id="353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35" dur="5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36" dur="5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37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8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40" dur="5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41" dur="5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42" dur="5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3" fill="hold">
                      <p:stCondLst>
                        <p:cond delay="indefinite"/>
                      </p:stCondLst>
                      <p:childTnLst>
                        <p:par>
                          <p:cTn id="3544" fill="hold">
                            <p:stCondLst>
                              <p:cond delay="0"/>
                            </p:stCondLst>
                            <p:childTnLst>
                              <p:par>
                                <p:cTn id="354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47" dur="80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548" dur="80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9" dur="80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0" fill="hold">
                      <p:stCondLst>
                        <p:cond delay="indefinite"/>
                      </p:stCondLst>
                      <p:childTnLst>
                        <p:par>
                          <p:cTn id="3551" fill="hold">
                            <p:stCondLst>
                              <p:cond delay="0"/>
                            </p:stCondLst>
                            <p:childTnLst>
                              <p:par>
                                <p:cTn id="35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54" dur="5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5" fill="hold">
                      <p:stCondLst>
                        <p:cond delay="indefinite"/>
                      </p:stCondLst>
                      <p:childTnLst>
                        <p:par>
                          <p:cTn id="3556" fill="hold">
                            <p:stCondLst>
                              <p:cond delay="0"/>
                            </p:stCondLst>
                            <p:childTnLst>
                              <p:par>
                                <p:cTn id="35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59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0" fill="hold">
                      <p:stCondLst>
                        <p:cond delay="indefinite"/>
                      </p:stCondLst>
                      <p:childTnLst>
                        <p:par>
                          <p:cTn id="3561" fill="hold">
                            <p:stCondLst>
                              <p:cond delay="0"/>
                            </p:stCondLst>
                            <p:childTnLst>
                              <p:par>
                                <p:cTn id="356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64" dur="5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65" dur="5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66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7" fill="hold">
                      <p:stCondLst>
                        <p:cond delay="indefinite"/>
                      </p:stCondLst>
                      <p:childTnLst>
                        <p:par>
                          <p:cTn id="3568" fill="hold">
                            <p:stCondLst>
                              <p:cond delay="0"/>
                            </p:stCondLst>
                            <p:childTnLst>
                              <p:par>
                                <p:cTn id="35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71" dur="80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572" dur="80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3" dur="80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4" fill="hold">
                      <p:stCondLst>
                        <p:cond delay="indefinite"/>
                      </p:stCondLst>
                      <p:childTnLst>
                        <p:par>
                          <p:cTn id="3575" fill="hold">
                            <p:stCondLst>
                              <p:cond delay="0"/>
                            </p:stCondLst>
                            <p:childTnLst>
                              <p:par>
                                <p:cTn id="357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78" dur="80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579" dur="80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0" dur="80"/>
                                        <p:tgtEl>
                                          <p:spTgt spid="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1" fill="hold">
                      <p:stCondLst>
                        <p:cond delay="indefinite"/>
                      </p:stCondLst>
                      <p:childTnLst>
                        <p:par>
                          <p:cTn id="3582" fill="hold">
                            <p:stCondLst>
                              <p:cond delay="0"/>
                            </p:stCondLst>
                            <p:childTnLst>
                              <p:par>
                                <p:cTn id="35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85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6" fill="hold">
                      <p:stCondLst>
                        <p:cond delay="indefinite"/>
                      </p:stCondLst>
                      <p:childTnLst>
                        <p:par>
                          <p:cTn id="3587" fill="hold">
                            <p:stCondLst>
                              <p:cond delay="0"/>
                            </p:stCondLst>
                            <p:childTnLst>
                              <p:par>
                                <p:cTn id="35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90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1" fill="hold">
                      <p:stCondLst>
                        <p:cond delay="indefinite"/>
                      </p:stCondLst>
                      <p:childTnLst>
                        <p:par>
                          <p:cTn id="3592" fill="hold">
                            <p:stCondLst>
                              <p:cond delay="0"/>
                            </p:stCondLst>
                            <p:childTnLst>
                              <p:par>
                                <p:cTn id="359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95" dur="500" fill="hold"/>
                                        <p:tgtEl>
                                          <p:spTgt spid="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96" dur="500" fill="hold"/>
                                        <p:tgtEl>
                                          <p:spTgt spid="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97" dur="5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8" fill="hold">
                      <p:stCondLst>
                        <p:cond delay="indefinite"/>
                      </p:stCondLst>
                      <p:childTnLst>
                        <p:par>
                          <p:cTn id="3599" fill="hold">
                            <p:stCondLst>
                              <p:cond delay="0"/>
                            </p:stCondLst>
                            <p:childTnLst>
                              <p:par>
                                <p:cTn id="360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02" dur="500" fill="hold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3" dur="500" fill="hold"/>
                                        <p:tgtEl>
                                          <p:spTgt spid="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04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5" fill="hold">
                      <p:stCondLst>
                        <p:cond delay="indefinite"/>
                      </p:stCondLst>
                      <p:childTnLst>
                        <p:par>
                          <p:cTn id="3606" fill="hold">
                            <p:stCondLst>
                              <p:cond delay="0"/>
                            </p:stCondLst>
                            <p:childTnLst>
                              <p:par>
                                <p:cTn id="36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09" dur="80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10" dur="80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1" dur="80"/>
                                        <p:tgtEl>
                                          <p:spTgt spid="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2" fill="hold">
                      <p:stCondLst>
                        <p:cond delay="indefinite"/>
                      </p:stCondLst>
                      <p:childTnLst>
                        <p:par>
                          <p:cTn id="3613" fill="hold">
                            <p:stCondLst>
                              <p:cond delay="0"/>
                            </p:stCondLst>
                            <p:childTnLst>
                              <p:par>
                                <p:cTn id="36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16" dur="80"/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17" dur="80"/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8" dur="80"/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9" fill="hold">
                      <p:stCondLst>
                        <p:cond delay="indefinite"/>
                      </p:stCondLst>
                      <p:childTnLst>
                        <p:par>
                          <p:cTn id="3620" fill="hold">
                            <p:stCondLst>
                              <p:cond delay="0"/>
                            </p:stCondLst>
                            <p:childTnLst>
                              <p:par>
                                <p:cTn id="362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23" dur="80"/>
                                        <p:tgtEl>
                                          <p:spTgt spid="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24" dur="80"/>
                                        <p:tgtEl>
                                          <p:spTgt spid="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5" dur="80"/>
                                        <p:tgtEl>
                                          <p:spTgt spid="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roup 28"/>
          <p:cNvGrpSpPr/>
          <p:nvPr/>
        </p:nvGrpSpPr>
        <p:grpSpPr>
          <a:xfrm>
            <a:off x="6640920" y="549000"/>
            <a:ext cx="2070720" cy="2070360"/>
            <a:chOff x="6640920" y="549000"/>
            <a:chExt cx="2070720" cy="2070360"/>
          </a:xfrm>
        </p:grpSpPr>
        <p:cxnSp>
          <p:nvCxnSpPr>
            <p:cNvPr id="2298" name="Straight Arrow Connector 29"/>
            <p:cNvCxnSpPr/>
            <p:nvPr/>
          </p:nvCxnSpPr>
          <p:spPr>
            <a:xfrm flipV="1">
              <a:off x="7270560" y="549000"/>
              <a:ext cx="2160" cy="207072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  <a:tailEnd len="med" type="arrow" w="med"/>
            </a:ln>
          </p:spPr>
        </p:cxnSp>
        <p:cxnSp>
          <p:nvCxnSpPr>
            <p:cNvPr id="2299" name="Straight Arrow Connector 30"/>
            <p:cNvCxnSpPr/>
            <p:nvPr/>
          </p:nvCxnSpPr>
          <p:spPr>
            <a:xfrm>
              <a:off x="6640920" y="1628640"/>
              <a:ext cx="2071080" cy="216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  <a:tailEnd len="med" type="arrow" w="med"/>
            </a:ln>
          </p:spPr>
        </p:cxnSp>
      </p:grpSp>
      <p:sp>
        <p:nvSpPr>
          <p:cNvPr id="2300" name="TextBox 32"/>
          <p:cNvSpPr/>
          <p:nvPr/>
        </p:nvSpPr>
        <p:spPr>
          <a:xfrm>
            <a:off x="13320" y="895320"/>
            <a:ext cx="29304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Make them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equal to each other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1" name="TextBox 33"/>
          <p:cNvSpPr/>
          <p:nvPr/>
        </p:nvSpPr>
        <p:spPr>
          <a:xfrm>
            <a:off x="286560" y="1981080"/>
            <a:ext cx="23634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Rearrange into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…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2" name="Straight Connector 34"/>
          <p:cNvSpPr/>
          <p:nvPr/>
        </p:nvSpPr>
        <p:spPr>
          <a:xfrm flipV="1">
            <a:off x="6924600" y="171360"/>
            <a:ext cx="1900440" cy="180360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3" name="Freeform 35"/>
          <p:cNvSpPr/>
          <p:nvPr/>
        </p:nvSpPr>
        <p:spPr>
          <a:xfrm>
            <a:off x="6291360" y="442800"/>
            <a:ext cx="2171520" cy="1206720"/>
          </a:xfrm>
          <a:custGeom>
            <a:avLst/>
            <a:gdLst>
              <a:gd name="GluePoint1X" fmla="*/ 0 w 1213945"/>
              <a:gd name="GluePoint1Y" fmla="*/ 47314 h 1206062"/>
              <a:gd name="GluePoint2X" fmla="*/ 987136 w 1213945"/>
              <a:gd name="GluePoint2Y" fmla="*/ 1198614 h 1206062"/>
              <a:gd name="GluePoint3X" fmla="*/ 2171700 w 1213945"/>
              <a:gd name="GluePoint3Y" fmla="*/ 0 h 1206062"/>
              <a:gd name="GluePoint4X" fmla="*/ 2171700 w 1213945"/>
              <a:gd name="GluePoint4Y" fmla="*/ 0 h 1206062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1213945" h="1206062">
                <a:moveTo>
                  <a:pt x="0" y="47297"/>
                </a:moveTo>
                <a:cubicBezTo>
                  <a:pt x="174734" y="626679"/>
                  <a:pt x="349469" y="1206062"/>
                  <a:pt x="551793" y="1198179"/>
                </a:cubicBezTo>
                <a:cubicBezTo>
                  <a:pt x="754117" y="1190296"/>
                  <a:pt x="1213945" y="0"/>
                  <a:pt x="1213945" y="0"/>
                </a:cubicBezTo>
                <a:lnTo>
                  <a:pt x="1213945" y="0"/>
                </a:lnTo>
              </a:path>
            </a:pathLst>
          </a:custGeom>
          <a:noFill/>
          <a:ln w="3816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4" name="Oval 36"/>
          <p:cNvSpPr/>
          <p:nvPr/>
        </p:nvSpPr>
        <p:spPr>
          <a:xfrm>
            <a:off x="8147160" y="639720"/>
            <a:ext cx="180720" cy="181080"/>
          </a:xfrm>
          <a:prstGeom prst="ellipse">
            <a:avLst/>
          </a:pr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5" name="Oval 37"/>
          <p:cNvSpPr/>
          <p:nvPr/>
        </p:nvSpPr>
        <p:spPr>
          <a:xfrm>
            <a:off x="7196040" y="1528920"/>
            <a:ext cx="181080" cy="180720"/>
          </a:xfrm>
          <a:prstGeom prst="ellipse">
            <a:avLst/>
          </a:pr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6" name="TextBox 47"/>
          <p:cNvSpPr/>
          <p:nvPr/>
        </p:nvSpPr>
        <p:spPr>
          <a:xfrm>
            <a:off x="1361520" y="0"/>
            <a:ext cx="42238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Find the intersection points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between a </a:t>
            </a: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line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and a </a:t>
            </a: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curve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7" name="TextBox 41"/>
          <p:cNvSpPr/>
          <p:nvPr/>
        </p:nvSpPr>
        <p:spPr>
          <a:xfrm>
            <a:off x="7560" y="0"/>
            <a:ext cx="1448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Example: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8" name="TextBox 52"/>
          <p:cNvSpPr/>
          <p:nvPr/>
        </p:nvSpPr>
        <p:spPr>
          <a:xfrm>
            <a:off x="5851440" y="171360"/>
            <a:ext cx="965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y = x</a:t>
            </a:r>
            <a:r>
              <a:rPr lang="en-GB" sz="2400" b="0" u="none" strike="noStrike" baseline="30000">
                <a:solidFill>
                  <a:srgbClr val="0000CC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9" name="TextBox 53"/>
          <p:cNvSpPr/>
          <p:nvPr/>
        </p:nvSpPr>
        <p:spPr>
          <a:xfrm>
            <a:off x="6204600" y="1890720"/>
            <a:ext cx="85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y = 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0" name="TextBox 41"/>
          <p:cNvSpPr/>
          <p:nvPr/>
        </p:nvSpPr>
        <p:spPr>
          <a:xfrm>
            <a:off x="3662640" y="1076400"/>
            <a:ext cx="1225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 = 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1" name="TextBox 41"/>
          <p:cNvSpPr/>
          <p:nvPr/>
        </p:nvSpPr>
        <p:spPr>
          <a:xfrm>
            <a:off x="3143880" y="2523960"/>
            <a:ext cx="1801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 - x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2" name="TextBox 41"/>
          <p:cNvSpPr/>
          <p:nvPr/>
        </p:nvSpPr>
        <p:spPr>
          <a:xfrm>
            <a:off x="2685240" y="3541680"/>
            <a:ext cx="2308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( x  - 1)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3" name="TextBox 41"/>
          <p:cNvSpPr/>
          <p:nvPr/>
        </p:nvSpPr>
        <p:spPr>
          <a:xfrm>
            <a:off x="2497680" y="4243320"/>
            <a:ext cx="110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4" name="TextBox 41"/>
          <p:cNvSpPr/>
          <p:nvPr/>
        </p:nvSpPr>
        <p:spPr>
          <a:xfrm>
            <a:off x="3945600" y="4243320"/>
            <a:ext cx="1049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 =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5" name="TextBox 59"/>
          <p:cNvSpPr/>
          <p:nvPr/>
        </p:nvSpPr>
        <p:spPr>
          <a:xfrm>
            <a:off x="3213360" y="2978280"/>
            <a:ext cx="1529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Factorise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6" name="TextBox 60"/>
          <p:cNvSpPr/>
          <p:nvPr/>
        </p:nvSpPr>
        <p:spPr>
          <a:xfrm>
            <a:off x="351720" y="5057640"/>
            <a:ext cx="7606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Substitute x = 0 and x = 1 into straight line equation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7" name="TextBox 61"/>
          <p:cNvSpPr/>
          <p:nvPr/>
        </p:nvSpPr>
        <p:spPr>
          <a:xfrm>
            <a:off x="1509480" y="5680080"/>
            <a:ext cx="21132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= 0  y = 0  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= 1  y =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8" name="TextBox 62"/>
          <p:cNvSpPr/>
          <p:nvPr/>
        </p:nvSpPr>
        <p:spPr>
          <a:xfrm>
            <a:off x="5873040" y="5691240"/>
            <a:ext cx="30268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Intersection points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( 0, 0 ) and ( 1, 1 )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9" name="TextBox 63"/>
          <p:cNvSpPr/>
          <p:nvPr/>
        </p:nvSpPr>
        <p:spPr>
          <a:xfrm>
            <a:off x="6060240" y="6234120"/>
            <a:ext cx="1133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( 0, 0 )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20" name="TextBox 64"/>
          <p:cNvSpPr/>
          <p:nvPr/>
        </p:nvSpPr>
        <p:spPr>
          <a:xfrm>
            <a:off x="7670880" y="6238800"/>
            <a:ext cx="1036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( 1, 1 )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21" name="TextBox 25"/>
          <p:cNvSpPr/>
          <p:nvPr/>
        </p:nvSpPr>
        <p:spPr>
          <a:xfrm>
            <a:off x="1157400" y="4309920"/>
            <a:ext cx="97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solve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26" dur="indefinite" restart="never" nodeType="tmRoot">
          <p:childTnLst>
            <p:seq>
              <p:cTn id="3627" dur="indefinite" nodeType="mainSeq">
                <p:childTnLst>
                  <p:par>
                    <p:cTn id="3628" fill="hold">
                      <p:stCondLst>
                        <p:cond delay="indefinite"/>
                      </p:stCondLst>
                      <p:childTnLst>
                        <p:par>
                          <p:cTn id="3629" fill="hold">
                            <p:stCondLst>
                              <p:cond delay="0"/>
                            </p:stCondLst>
                            <p:childTnLst>
                              <p:par>
                                <p:cTn id="36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32" dur="80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33" dur="80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4" dur="80"/>
                                        <p:tgtEl>
                                          <p:spTgt spid="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5" fill="hold">
                      <p:stCondLst>
                        <p:cond delay="indefinite"/>
                      </p:stCondLst>
                      <p:childTnLst>
                        <p:par>
                          <p:cTn id="3636" fill="hold">
                            <p:stCondLst>
                              <p:cond delay="0"/>
                            </p:stCondLst>
                            <p:childTnLst>
                              <p:par>
                                <p:cTn id="36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39" dur="80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40" dur="80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1" dur="80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2" fill="hold">
                      <p:stCondLst>
                        <p:cond delay="indefinite"/>
                      </p:stCondLst>
                      <p:childTnLst>
                        <p:par>
                          <p:cTn id="3643" fill="hold">
                            <p:stCondLst>
                              <p:cond delay="0"/>
                            </p:stCondLst>
                            <p:childTnLst>
                              <p:par>
                                <p:cTn id="36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46" dur="80"/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47" dur="80"/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8" dur="80"/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9" fill="hold">
                            <p:stCondLst>
                              <p:cond delay="560"/>
                            </p:stCondLst>
                            <p:childTnLst>
                              <p:par>
                                <p:cTn id="365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52" dur="80"/>
                                        <p:tgtEl>
                                          <p:spTgt spid="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53" dur="80"/>
                                        <p:tgtEl>
                                          <p:spTgt spid="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4" dur="80"/>
                                        <p:tgtEl>
                                          <p:spTgt spid="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5" fill="hold">
                      <p:stCondLst>
                        <p:cond delay="indefinite"/>
                      </p:stCondLst>
                      <p:childTnLst>
                        <p:par>
                          <p:cTn id="3656" fill="hold">
                            <p:stCondLst>
                              <p:cond delay="0"/>
                            </p:stCondLst>
                            <p:childTnLst>
                              <p:par>
                                <p:cTn id="36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59" dur="80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60" dur="80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1" dur="80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2" fill="hold">
                      <p:stCondLst>
                        <p:cond delay="indefinite"/>
                      </p:stCondLst>
                      <p:childTnLst>
                        <p:par>
                          <p:cTn id="3663" fill="hold">
                            <p:stCondLst>
                              <p:cond delay="0"/>
                            </p:stCondLst>
                            <p:childTnLst>
                              <p:par>
                                <p:cTn id="36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66" dur="80"/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67" dur="80"/>
                                        <p:tgtEl>
                                          <p:spTgt spid="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8" dur="80"/>
                                        <p:tgtEl>
                                          <p:spTgt spid="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9" fill="hold">
                      <p:stCondLst>
                        <p:cond delay="indefinite"/>
                      </p:stCondLst>
                      <p:childTnLst>
                        <p:par>
                          <p:cTn id="3670" fill="hold">
                            <p:stCondLst>
                              <p:cond delay="0"/>
                            </p:stCondLst>
                            <p:childTnLst>
                              <p:par>
                                <p:cTn id="36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73" dur="80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74" dur="80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5" dur="80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6" fill="hold">
                      <p:stCondLst>
                        <p:cond delay="indefinite"/>
                      </p:stCondLst>
                      <p:childTnLst>
                        <p:par>
                          <p:cTn id="3677" fill="hold">
                            <p:stCondLst>
                              <p:cond delay="0"/>
                            </p:stCondLst>
                            <p:childTnLst>
                              <p:par>
                                <p:cTn id="36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80" dur="80"/>
                                        <p:tgtEl>
                                          <p:spTgt spid="2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81" dur="80"/>
                                        <p:tgtEl>
                                          <p:spTgt spid="2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2" dur="80"/>
                                        <p:tgtEl>
                                          <p:spTgt spid="2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3" fill="hold">
                      <p:stCondLst>
                        <p:cond delay="indefinite"/>
                      </p:stCondLst>
                      <p:childTnLst>
                        <p:par>
                          <p:cTn id="3684" fill="hold">
                            <p:stCondLst>
                              <p:cond delay="0"/>
                            </p:stCondLst>
                            <p:childTnLst>
                              <p:par>
                                <p:cTn id="36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87" dur="80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88" dur="80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9" dur="80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0" fill="hold">
                      <p:stCondLst>
                        <p:cond delay="indefinite"/>
                      </p:stCondLst>
                      <p:childTnLst>
                        <p:par>
                          <p:cTn id="3691" fill="hold">
                            <p:stCondLst>
                              <p:cond delay="0"/>
                            </p:stCondLst>
                            <p:childTnLst>
                              <p:par>
                                <p:cTn id="36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94" dur="80"/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95" dur="80"/>
                                        <p:tgtEl>
                                          <p:spTgt spid="2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6" dur="80"/>
                                        <p:tgtEl>
                                          <p:spTgt spid="2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7" fill="hold">
                      <p:stCondLst>
                        <p:cond delay="indefinite"/>
                      </p:stCondLst>
                      <p:childTnLst>
                        <p:par>
                          <p:cTn id="3698" fill="hold">
                            <p:stCondLst>
                              <p:cond delay="0"/>
                            </p:stCondLst>
                            <p:childTnLst>
                              <p:par>
                                <p:cTn id="36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01" dur="80"/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02" dur="80"/>
                                        <p:tgtEl>
                                          <p:spTgt spid="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3" dur="80"/>
                                        <p:tgtEl>
                                          <p:spTgt spid="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4" fill="hold">
                      <p:stCondLst>
                        <p:cond delay="indefinite"/>
                      </p:stCondLst>
                      <p:childTnLst>
                        <p:par>
                          <p:cTn id="3705" fill="hold">
                            <p:stCondLst>
                              <p:cond delay="0"/>
                            </p:stCondLst>
                            <p:childTnLst>
                              <p:par>
                                <p:cTn id="37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08" dur="80"/>
                                        <p:tgtEl>
                                          <p:spTgt spid="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09" dur="80"/>
                                        <p:tgtEl>
                                          <p:spTgt spid="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0" dur="80"/>
                                        <p:tgtEl>
                                          <p:spTgt spid="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1" fill="hold">
                      <p:stCondLst>
                        <p:cond delay="indefinite"/>
                      </p:stCondLst>
                      <p:childTnLst>
                        <p:par>
                          <p:cTn id="3712" fill="hold">
                            <p:stCondLst>
                              <p:cond delay="0"/>
                            </p:stCondLst>
                            <p:childTnLst>
                              <p:par>
                                <p:cTn id="371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15" dur="80"/>
                                        <p:tgtEl>
                                          <p:spTgt spid="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16" dur="80"/>
                                        <p:tgtEl>
                                          <p:spTgt spid="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7" dur="80"/>
                                        <p:tgtEl>
                                          <p:spTgt spid="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8" fill="hold">
                      <p:stCondLst>
                        <p:cond delay="indefinite"/>
                      </p:stCondLst>
                      <p:childTnLst>
                        <p:par>
                          <p:cTn id="3719" fill="hold">
                            <p:stCondLst>
                              <p:cond delay="0"/>
                            </p:stCondLst>
                            <p:childTnLst>
                              <p:par>
                                <p:cTn id="37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22" dur="80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23" dur="80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4" dur="80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5" fill="hold">
                      <p:stCondLst>
                        <p:cond delay="indefinite"/>
                      </p:stCondLst>
                      <p:childTnLst>
                        <p:par>
                          <p:cTn id="3726" fill="hold">
                            <p:stCondLst>
                              <p:cond delay="0"/>
                            </p:stCondLst>
                            <p:childTnLst>
                              <p:par>
                                <p:cTn id="3727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9" fill="hold">
                            <p:stCondLst>
                              <p:cond delay="0"/>
                            </p:stCondLst>
                            <p:childTnLst>
                              <p:par>
                                <p:cTn id="3730" presetID="63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2.77778E-006 -2.59259E-006 L 0.12969 -0.65254 E">
                                      <p:cBhvr>
                                        <p:cTn id="3731" dur="2000" fill="hold"/>
                                        <p:tgtEl>
                                          <p:spTgt spid="231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2" fill="hold">
                      <p:stCondLst>
                        <p:cond delay="indefinite"/>
                      </p:stCondLst>
                      <p:childTnLst>
                        <p:par>
                          <p:cTn id="3733" fill="hold">
                            <p:stCondLst>
                              <p:cond delay="0"/>
                            </p:stCondLst>
                            <p:childTnLst>
                              <p:par>
                                <p:cTn id="3734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6" fill="hold">
                            <p:stCondLst>
                              <p:cond delay="0"/>
                            </p:stCondLst>
                            <p:childTnLst>
                              <p:par>
                                <p:cTn id="3737" presetID="64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61111E-006 -2.59259E-006 L 0.03299 -0.78379 E">
                                      <p:cBhvr>
                                        <p:cTn id="3738" dur="2000" fill="hold"/>
                                        <p:tgtEl>
                                          <p:spTgt spid="232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TextBox 62"/>
          <p:cNvSpPr/>
          <p:nvPr/>
        </p:nvSpPr>
        <p:spPr>
          <a:xfrm>
            <a:off x="5873040" y="5691240"/>
            <a:ext cx="30268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Intersection points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( 1, 6 ) and ( 4, 3 )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23" name="TextBox 64"/>
          <p:cNvSpPr/>
          <p:nvPr/>
        </p:nvSpPr>
        <p:spPr>
          <a:xfrm>
            <a:off x="7603200" y="6238800"/>
            <a:ext cx="1133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( 4, 3 )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24" name="TextBox 63"/>
          <p:cNvSpPr/>
          <p:nvPr/>
        </p:nvSpPr>
        <p:spPr>
          <a:xfrm>
            <a:off x="6032160" y="6234120"/>
            <a:ext cx="108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( 1, 6 )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2325" name="Group 28"/>
          <p:cNvGrpSpPr/>
          <p:nvPr/>
        </p:nvGrpSpPr>
        <p:grpSpPr>
          <a:xfrm>
            <a:off x="6729840" y="799920"/>
            <a:ext cx="2070720" cy="2070360"/>
            <a:chOff x="6729840" y="799920"/>
            <a:chExt cx="2070720" cy="2070360"/>
          </a:xfrm>
        </p:grpSpPr>
        <p:cxnSp>
          <p:nvCxnSpPr>
            <p:cNvPr id="2326" name="Straight Arrow Connector 29"/>
            <p:cNvCxnSpPr/>
            <p:nvPr/>
          </p:nvCxnSpPr>
          <p:spPr>
            <a:xfrm flipV="1">
              <a:off x="7359480" y="799920"/>
              <a:ext cx="2160" cy="207072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  <a:tailEnd len="med" type="arrow" w="med"/>
            </a:ln>
          </p:spPr>
        </p:cxnSp>
        <p:cxnSp>
          <p:nvCxnSpPr>
            <p:cNvPr id="2327" name="Straight Arrow Connector 30"/>
            <p:cNvCxnSpPr/>
            <p:nvPr/>
          </p:nvCxnSpPr>
          <p:spPr>
            <a:xfrm>
              <a:off x="6729840" y="1879560"/>
              <a:ext cx="2071080" cy="216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  <a:tailEnd len="med" type="arrow" w="med"/>
            </a:ln>
          </p:spPr>
        </p:cxnSp>
      </p:grpSp>
      <p:sp>
        <p:nvSpPr>
          <p:cNvPr id="2328" name="TextBox 32"/>
          <p:cNvSpPr/>
          <p:nvPr/>
        </p:nvSpPr>
        <p:spPr>
          <a:xfrm>
            <a:off x="48240" y="1101600"/>
            <a:ext cx="247680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Make them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equal to each other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29" name="TextBox 33"/>
          <p:cNvSpPr/>
          <p:nvPr/>
        </p:nvSpPr>
        <p:spPr>
          <a:xfrm>
            <a:off x="286560" y="2187720"/>
            <a:ext cx="23634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Rearrange into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…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0" name="Straight Connector 34"/>
          <p:cNvSpPr/>
          <p:nvPr/>
        </p:nvSpPr>
        <p:spPr>
          <a:xfrm>
            <a:off x="6851520" y="809640"/>
            <a:ext cx="1849680" cy="100476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1" name="Freeform 35"/>
          <p:cNvSpPr/>
          <p:nvPr/>
        </p:nvSpPr>
        <p:spPr>
          <a:xfrm>
            <a:off x="7253280" y="325440"/>
            <a:ext cx="1581120" cy="1400040"/>
          </a:xfrm>
          <a:custGeom>
            <a:avLst/>
            <a:gdLst>
              <a:gd name="GluePoint1X" fmla="*/ 0 w 1213945"/>
              <a:gd name="GluePoint1Y" fmla="*/ 54909 h 1206062"/>
              <a:gd name="GluePoint2X" fmla="*/ 718704 w 1213945"/>
              <a:gd name="GluePoint2Y" fmla="*/ 1391023 h 1206062"/>
              <a:gd name="GluePoint3X" fmla="*/ 1581150 w 1213945"/>
              <a:gd name="GluePoint3Y" fmla="*/ 0 h 1206062"/>
              <a:gd name="GluePoint4X" fmla="*/ 1581150 w 1213945"/>
              <a:gd name="GluePoint4Y" fmla="*/ 0 h 1206062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1213945" h="1206062">
                <a:moveTo>
                  <a:pt x="0" y="47297"/>
                </a:moveTo>
                <a:cubicBezTo>
                  <a:pt x="174734" y="626679"/>
                  <a:pt x="349469" y="1206062"/>
                  <a:pt x="551793" y="1198179"/>
                </a:cubicBezTo>
                <a:cubicBezTo>
                  <a:pt x="754117" y="1190296"/>
                  <a:pt x="1213945" y="0"/>
                  <a:pt x="1213945" y="0"/>
                </a:cubicBezTo>
                <a:lnTo>
                  <a:pt x="1213945" y="0"/>
                </a:lnTo>
              </a:path>
            </a:pathLst>
          </a:custGeom>
          <a:noFill/>
          <a:ln w="3816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2" name="Oval 36"/>
          <p:cNvSpPr/>
          <p:nvPr/>
        </p:nvSpPr>
        <p:spPr>
          <a:xfrm>
            <a:off x="8116920" y="1450800"/>
            <a:ext cx="181080" cy="181080"/>
          </a:xfrm>
          <a:prstGeom prst="ellipse">
            <a:avLst/>
          </a:pr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3" name="Oval 37"/>
          <p:cNvSpPr/>
          <p:nvPr/>
        </p:nvSpPr>
        <p:spPr>
          <a:xfrm>
            <a:off x="7461360" y="1101600"/>
            <a:ext cx="180720" cy="181080"/>
          </a:xfrm>
          <a:prstGeom prst="ellipse">
            <a:avLst/>
          </a:pr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4" name="TextBox 47"/>
          <p:cNvSpPr/>
          <p:nvPr/>
        </p:nvSpPr>
        <p:spPr>
          <a:xfrm>
            <a:off x="1406880" y="0"/>
            <a:ext cx="41328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Find the intersection points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between a </a:t>
            </a: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line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and a </a:t>
            </a: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curve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5" name="TextBox 41"/>
          <p:cNvSpPr/>
          <p:nvPr/>
        </p:nvSpPr>
        <p:spPr>
          <a:xfrm>
            <a:off x="7560" y="0"/>
            <a:ext cx="1448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Example: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6" name="TextBox 52"/>
          <p:cNvSpPr/>
          <p:nvPr/>
        </p:nvSpPr>
        <p:spPr>
          <a:xfrm>
            <a:off x="5685120" y="38160"/>
            <a:ext cx="2212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y = x</a:t>
            </a:r>
            <a:r>
              <a:rPr lang="en-GB" sz="2400" b="0" u="none" strike="noStrike" baseline="30000">
                <a:solidFill>
                  <a:srgbClr val="0000CC"/>
                </a:solidFill>
                <a:effectLst/>
                <a:uFillTx/>
                <a:latin typeface="Comic Sans MS"/>
              </a:rPr>
              <a:t>2 </a:t>
            </a: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– 6x + 11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7" name="TextBox 53"/>
          <p:cNvSpPr/>
          <p:nvPr/>
        </p:nvSpPr>
        <p:spPr>
          <a:xfrm>
            <a:off x="5883840" y="1890720"/>
            <a:ext cx="1498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y = -x + 7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8" name="TextBox 41"/>
          <p:cNvSpPr/>
          <p:nvPr/>
        </p:nvSpPr>
        <p:spPr>
          <a:xfrm>
            <a:off x="2544480" y="1282680"/>
            <a:ext cx="3461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- 6x + 11 = - x + 7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9" name="TextBox 41"/>
          <p:cNvSpPr/>
          <p:nvPr/>
        </p:nvSpPr>
        <p:spPr>
          <a:xfrm>
            <a:off x="2735640" y="2730600"/>
            <a:ext cx="2618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 - 5x + 4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40" name="TextBox 41"/>
          <p:cNvSpPr/>
          <p:nvPr/>
        </p:nvSpPr>
        <p:spPr>
          <a:xfrm>
            <a:off x="2208960" y="3747960"/>
            <a:ext cx="3260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( x  - 1) (x – 4)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41" name="TextBox 41"/>
          <p:cNvSpPr/>
          <p:nvPr/>
        </p:nvSpPr>
        <p:spPr>
          <a:xfrm>
            <a:off x="2526120" y="4449600"/>
            <a:ext cx="1049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 =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42" name="TextBox 41"/>
          <p:cNvSpPr/>
          <p:nvPr/>
        </p:nvSpPr>
        <p:spPr>
          <a:xfrm>
            <a:off x="3916800" y="4449600"/>
            <a:ext cx="110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 = 4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43" name="TextBox 59"/>
          <p:cNvSpPr/>
          <p:nvPr/>
        </p:nvSpPr>
        <p:spPr>
          <a:xfrm>
            <a:off x="3213360" y="3184560"/>
            <a:ext cx="1529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Factorise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44" name="TextBox 60"/>
          <p:cNvSpPr/>
          <p:nvPr/>
        </p:nvSpPr>
        <p:spPr>
          <a:xfrm>
            <a:off x="351720" y="5057640"/>
            <a:ext cx="7606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Substitute x = 1 and x = 4 into straight line equation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45" name="TextBox 61"/>
          <p:cNvSpPr/>
          <p:nvPr/>
        </p:nvSpPr>
        <p:spPr>
          <a:xfrm>
            <a:off x="1509120" y="5680080"/>
            <a:ext cx="20646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= 1  y = 6  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= 4  y =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46" name="TextBox 25"/>
          <p:cNvSpPr/>
          <p:nvPr/>
        </p:nvSpPr>
        <p:spPr>
          <a:xfrm>
            <a:off x="1157400" y="4516560"/>
            <a:ext cx="97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solve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39" dur="indefinite" restart="never" nodeType="tmRoot">
          <p:childTnLst>
            <p:seq>
              <p:cTn id="3740" dur="indefinite" nodeType="mainSeq">
                <p:childTnLst>
                  <p:par>
                    <p:cTn id="3741" fill="hold">
                      <p:stCondLst>
                        <p:cond delay="indefinite"/>
                      </p:stCondLst>
                      <p:childTnLst>
                        <p:par>
                          <p:cTn id="3742" fill="hold">
                            <p:stCondLst>
                              <p:cond delay="0"/>
                            </p:stCondLst>
                            <p:childTnLst>
                              <p:par>
                                <p:cTn id="37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45" dur="80"/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46" dur="80"/>
                                        <p:tgtEl>
                                          <p:spTgt spid="2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7" dur="80"/>
                                        <p:tgtEl>
                                          <p:spTgt spid="2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8" fill="hold">
                      <p:stCondLst>
                        <p:cond delay="indefinite"/>
                      </p:stCondLst>
                      <p:childTnLst>
                        <p:par>
                          <p:cTn id="3749" fill="hold">
                            <p:stCondLst>
                              <p:cond delay="0"/>
                            </p:stCondLst>
                            <p:childTnLst>
                              <p:par>
                                <p:cTn id="37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52" dur="80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53" dur="80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4" dur="80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5" fill="hold">
                      <p:stCondLst>
                        <p:cond delay="indefinite"/>
                      </p:stCondLst>
                      <p:childTnLst>
                        <p:par>
                          <p:cTn id="3756" fill="hold">
                            <p:stCondLst>
                              <p:cond delay="0"/>
                            </p:stCondLst>
                            <p:childTnLst>
                              <p:par>
                                <p:cTn id="37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59" dur="80"/>
                                        <p:tgtEl>
                                          <p:spTgt spid="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60" dur="80"/>
                                        <p:tgtEl>
                                          <p:spTgt spid="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1" dur="80"/>
                                        <p:tgtEl>
                                          <p:spTgt spid="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2" fill="hold">
                            <p:stCondLst>
                              <p:cond delay="560"/>
                            </p:stCondLst>
                            <p:childTnLst>
                              <p:par>
                                <p:cTn id="376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65" dur="80"/>
                                        <p:tgtEl>
                                          <p:spTgt spid="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66" dur="80"/>
                                        <p:tgtEl>
                                          <p:spTgt spid="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7" dur="80"/>
                                        <p:tgtEl>
                                          <p:spTgt spid="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8" fill="hold">
                      <p:stCondLst>
                        <p:cond delay="indefinite"/>
                      </p:stCondLst>
                      <p:childTnLst>
                        <p:par>
                          <p:cTn id="3769" fill="hold">
                            <p:stCondLst>
                              <p:cond delay="0"/>
                            </p:stCondLst>
                            <p:childTnLst>
                              <p:par>
                                <p:cTn id="377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72" dur="80"/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73" dur="80"/>
                                        <p:tgtEl>
                                          <p:spTgt spid="2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4" dur="80"/>
                                        <p:tgtEl>
                                          <p:spTgt spid="2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5" fill="hold">
                      <p:stCondLst>
                        <p:cond delay="indefinite"/>
                      </p:stCondLst>
                      <p:childTnLst>
                        <p:par>
                          <p:cTn id="3776" fill="hold">
                            <p:stCondLst>
                              <p:cond delay="0"/>
                            </p:stCondLst>
                            <p:childTnLst>
                              <p:par>
                                <p:cTn id="37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79" dur="80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80" dur="80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1" dur="80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2" fill="hold">
                      <p:stCondLst>
                        <p:cond delay="indefinite"/>
                      </p:stCondLst>
                      <p:childTnLst>
                        <p:par>
                          <p:cTn id="3783" fill="hold">
                            <p:stCondLst>
                              <p:cond delay="0"/>
                            </p:stCondLst>
                            <p:childTnLst>
                              <p:par>
                                <p:cTn id="37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86" dur="80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87" dur="80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8" dur="80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9" fill="hold">
                      <p:stCondLst>
                        <p:cond delay="indefinite"/>
                      </p:stCondLst>
                      <p:childTnLst>
                        <p:par>
                          <p:cTn id="3790" fill="hold">
                            <p:stCondLst>
                              <p:cond delay="0"/>
                            </p:stCondLst>
                            <p:childTnLst>
                              <p:par>
                                <p:cTn id="37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93" dur="8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94" dur="8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5" dur="8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6" fill="hold">
                      <p:stCondLst>
                        <p:cond delay="indefinite"/>
                      </p:stCondLst>
                      <p:childTnLst>
                        <p:par>
                          <p:cTn id="3797" fill="hold">
                            <p:stCondLst>
                              <p:cond delay="0"/>
                            </p:stCondLst>
                            <p:childTnLst>
                              <p:par>
                                <p:cTn id="379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00" dur="80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01" dur="80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2" dur="80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3" fill="hold">
                      <p:stCondLst>
                        <p:cond delay="indefinite"/>
                      </p:stCondLst>
                      <p:childTnLst>
                        <p:par>
                          <p:cTn id="3804" fill="hold">
                            <p:stCondLst>
                              <p:cond delay="0"/>
                            </p:stCondLst>
                            <p:childTnLst>
                              <p:par>
                                <p:cTn id="38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07" dur="80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08" dur="80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9" dur="80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0" fill="hold">
                      <p:stCondLst>
                        <p:cond delay="indefinite"/>
                      </p:stCondLst>
                      <p:childTnLst>
                        <p:par>
                          <p:cTn id="3811" fill="hold">
                            <p:stCondLst>
                              <p:cond delay="0"/>
                            </p:stCondLst>
                            <p:childTnLst>
                              <p:par>
                                <p:cTn id="38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14" dur="80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15" dur="80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6" dur="80"/>
                                        <p:tgtEl>
                                          <p:spTgt spid="2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7" fill="hold">
                      <p:stCondLst>
                        <p:cond delay="indefinite"/>
                      </p:stCondLst>
                      <p:childTnLst>
                        <p:par>
                          <p:cTn id="3818" fill="hold">
                            <p:stCondLst>
                              <p:cond delay="0"/>
                            </p:stCondLst>
                            <p:childTnLst>
                              <p:par>
                                <p:cTn id="38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21" dur="80"/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22" dur="80"/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3" dur="80"/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4" fill="hold">
                      <p:stCondLst>
                        <p:cond delay="indefinite"/>
                      </p:stCondLst>
                      <p:childTnLst>
                        <p:par>
                          <p:cTn id="3825" fill="hold">
                            <p:stCondLst>
                              <p:cond delay="0"/>
                            </p:stCondLst>
                            <p:childTnLst>
                              <p:par>
                                <p:cTn id="38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28" dur="80"/>
                                        <p:tgtEl>
                                          <p:spTgt spid="2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29" dur="80"/>
                                        <p:tgtEl>
                                          <p:spTgt spid="2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0" dur="80"/>
                                        <p:tgtEl>
                                          <p:spTgt spid="2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1" fill="hold">
                      <p:stCondLst>
                        <p:cond delay="indefinite"/>
                      </p:stCondLst>
                      <p:childTnLst>
                        <p:par>
                          <p:cTn id="3832" fill="hold">
                            <p:stCondLst>
                              <p:cond delay="0"/>
                            </p:stCondLst>
                            <p:childTnLst>
                              <p:par>
                                <p:cTn id="38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35" dur="80"/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36" dur="80"/>
                                        <p:tgtEl>
                                          <p:spTgt spid="2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7" dur="80"/>
                                        <p:tgtEl>
                                          <p:spTgt spid="2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8" fill="hold">
                      <p:stCondLst>
                        <p:cond delay="indefinite"/>
                      </p:stCondLst>
                      <p:childTnLst>
                        <p:par>
                          <p:cTn id="3839" fill="hold">
                            <p:stCondLst>
                              <p:cond delay="0"/>
                            </p:stCondLst>
                            <p:childTnLst>
                              <p:par>
                                <p:cTn id="3840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2" fill="hold">
                            <p:stCondLst>
                              <p:cond delay="0"/>
                            </p:stCondLst>
                            <p:childTnLst>
                              <p:par>
                                <p:cTn id="3843" presetID="63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3.61111E-006 -2.59259E-006 L 0.07969 -0.72129 E">
                                      <p:cBhvr>
                                        <p:cTn id="3844" dur="2000" fill="hold"/>
                                        <p:tgtEl>
                                          <p:spTgt spid="232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5" fill="hold">
                      <p:stCondLst>
                        <p:cond delay="indefinite"/>
                      </p:stCondLst>
                      <p:childTnLst>
                        <p:par>
                          <p:cTn id="3846" fill="hold">
                            <p:stCondLst>
                              <p:cond delay="0"/>
                            </p:stCondLst>
                            <p:childTnLst>
                              <p:par>
                                <p:cTn id="3847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9" fill="hold">
                            <p:stCondLst>
                              <p:cond delay="0"/>
                            </p:stCondLst>
                            <p:childTnLst>
                              <p:par>
                                <p:cTn id="3850" presetID="64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2.77778E-006 2.96296E-006 L 0.004 -0.6419 E">
                                      <p:cBhvr>
                                        <p:cTn id="3851" dur="2000" fill="hold"/>
                                        <p:tgtEl>
                                          <p:spTgt spid="23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3F3819-0740-407B-9543-985525703FC6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48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49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50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14.6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Ch14 (page139)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351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2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3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54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55" name="Rectangle 11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 Methods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56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E99666-9C75-4619-8D8F-615584EE3239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99" name="Footer Placeholder 2"/>
          <p:cNvSpPr/>
          <p:nvPr/>
        </p:nvSpPr>
        <p:spPr>
          <a:xfrm>
            <a:off x="3429000" y="6191280"/>
            <a:ext cx="3905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0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1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14.1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Ch14 (page132)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002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3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4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5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6" name="Rectangle 11"/>
          <p:cNvSpPr/>
          <p:nvPr/>
        </p:nvSpPr>
        <p:spPr>
          <a:xfrm>
            <a:off x="1042920" y="37476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Factorising Methods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7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" name="Picture 2" descr="msoF4785"/>
          <p:cNvPicPr/>
          <p:nvPr/>
        </p:nvPicPr>
        <p:blipFill>
          <a:blip r:embed="rId1"/>
          <a:srcRect l="14138" t="23033" r="51690" b="67794"/>
          <a:stretch/>
        </p:blipFill>
        <p:spPr>
          <a:xfrm>
            <a:off x="539640" y="476280"/>
            <a:ext cx="6769080" cy="2568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" name="Picture 2"/>
          <p:cNvPicPr/>
          <p:nvPr/>
        </p:nvPicPr>
        <p:blipFill>
          <a:blip r:embed="rId1"/>
          <a:stretch/>
        </p:blipFill>
        <p:spPr>
          <a:xfrm>
            <a:off x="250920" y="549360"/>
            <a:ext cx="8642160" cy="1825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" name="Picture 2"/>
          <p:cNvPicPr/>
          <p:nvPr/>
        </p:nvPicPr>
        <p:blipFill>
          <a:blip r:embed="rId1"/>
          <a:stretch/>
        </p:blipFill>
        <p:spPr>
          <a:xfrm>
            <a:off x="468360" y="333360"/>
            <a:ext cx="8427960" cy="3311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" name="Picture 2"/>
          <p:cNvPicPr/>
          <p:nvPr/>
        </p:nvPicPr>
        <p:blipFill>
          <a:blip r:embed="rId1"/>
          <a:stretch/>
        </p:blipFill>
        <p:spPr>
          <a:xfrm>
            <a:off x="250920" y="333360"/>
            <a:ext cx="8669160" cy="2944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1" name="Picture 2" descr="mso47436"/>
          <p:cNvPicPr/>
          <p:nvPr/>
        </p:nvPicPr>
        <p:blipFill>
          <a:blip r:embed="rId1"/>
          <a:srcRect l="12968" t="7501" r="42258" b="83331"/>
          <a:stretch/>
        </p:blipFill>
        <p:spPr>
          <a:xfrm>
            <a:off x="395280" y="333360"/>
            <a:ext cx="7848720" cy="2273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2" name="Picture 2"/>
          <p:cNvPicPr/>
          <p:nvPr/>
        </p:nvPicPr>
        <p:blipFill>
          <a:blip r:embed="rId1"/>
          <a:stretch/>
        </p:blipFill>
        <p:spPr>
          <a:xfrm>
            <a:off x="611280" y="549360"/>
            <a:ext cx="8308800" cy="3671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3" name="Picture 2"/>
          <p:cNvPicPr/>
          <p:nvPr/>
        </p:nvPicPr>
        <p:blipFill>
          <a:blip r:embed="rId1"/>
          <a:srcRect l="9748" t="0" r="4303" b="9664"/>
          <a:stretch/>
        </p:blipFill>
        <p:spPr>
          <a:xfrm>
            <a:off x="684360" y="620640"/>
            <a:ext cx="6984720" cy="2303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4" name="Group 2"/>
          <p:cNvGrpSpPr/>
          <p:nvPr/>
        </p:nvGrpSpPr>
        <p:grpSpPr>
          <a:xfrm>
            <a:off x="444600" y="44280"/>
            <a:ext cx="6553080" cy="6413760"/>
            <a:chOff x="444600" y="44280"/>
            <a:chExt cx="6553080" cy="6413760"/>
          </a:xfrm>
        </p:grpSpPr>
        <p:pic>
          <p:nvPicPr>
            <p:cNvPr id="2365" name="Picture 3"/>
            <p:cNvPicPr/>
            <p:nvPr/>
          </p:nvPicPr>
          <p:blipFill>
            <a:blip r:embed="rId1"/>
            <a:stretch/>
          </p:blipFill>
          <p:spPr>
            <a:xfrm>
              <a:off x="457200" y="44280"/>
              <a:ext cx="6540480" cy="11174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366" name="Picture 4"/>
            <p:cNvPicPr/>
            <p:nvPr/>
          </p:nvPicPr>
          <p:blipFill>
            <a:blip r:embed="rId2"/>
            <a:stretch/>
          </p:blipFill>
          <p:spPr>
            <a:xfrm>
              <a:off x="1663560" y="1301400"/>
              <a:ext cx="3632040" cy="3187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367" name="Picture 5"/>
            <p:cNvPicPr/>
            <p:nvPr/>
          </p:nvPicPr>
          <p:blipFill>
            <a:blip r:embed="rId3"/>
            <a:stretch/>
          </p:blipFill>
          <p:spPr>
            <a:xfrm>
              <a:off x="444600" y="4667400"/>
              <a:ext cx="5931000" cy="17906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8" name="Picture 2"/>
          <p:cNvPicPr/>
          <p:nvPr/>
        </p:nvPicPr>
        <p:blipFill>
          <a:blip r:embed="rId1"/>
          <a:stretch/>
        </p:blipFill>
        <p:spPr>
          <a:xfrm>
            <a:off x="468360" y="189000"/>
            <a:ext cx="8534520" cy="5761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9" name="Picture 3"/>
          <p:cNvPicPr/>
          <p:nvPr/>
        </p:nvPicPr>
        <p:blipFill>
          <a:blip r:embed="rId1"/>
          <a:srcRect l="4259" t="0" r="0" b="17480"/>
          <a:stretch/>
        </p:blipFill>
        <p:spPr>
          <a:xfrm>
            <a:off x="826920" y="0"/>
            <a:ext cx="7274160" cy="142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0" name="Picture 4"/>
          <p:cNvPicPr/>
          <p:nvPr/>
        </p:nvPicPr>
        <p:blipFill>
          <a:blip r:embed="rId2"/>
          <a:stretch/>
        </p:blipFill>
        <p:spPr>
          <a:xfrm>
            <a:off x="4572000" y="1479600"/>
            <a:ext cx="3743280" cy="2741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1" name="Picture 5"/>
          <p:cNvPicPr/>
          <p:nvPr/>
        </p:nvPicPr>
        <p:blipFill>
          <a:blip r:embed="rId3"/>
          <a:srcRect l="0" t="74471" r="0" b="4302"/>
          <a:stretch/>
        </p:blipFill>
        <p:spPr>
          <a:xfrm>
            <a:off x="826920" y="4292640"/>
            <a:ext cx="6616800" cy="43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2" name="Picture 6"/>
          <p:cNvPicPr/>
          <p:nvPr/>
        </p:nvPicPr>
        <p:blipFill>
          <a:blip r:embed="rId4"/>
          <a:srcRect l="0" t="38999" r="58639" b="43300"/>
          <a:stretch/>
        </p:blipFill>
        <p:spPr>
          <a:xfrm>
            <a:off x="826920" y="3284640"/>
            <a:ext cx="2737080" cy="36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3" name="Picture 7"/>
          <p:cNvPicPr/>
          <p:nvPr/>
        </p:nvPicPr>
        <p:blipFill>
          <a:blip r:embed="rId5"/>
          <a:srcRect l="0" t="0" r="46669" b="78702"/>
          <a:stretch/>
        </p:blipFill>
        <p:spPr>
          <a:xfrm>
            <a:off x="826920" y="2565360"/>
            <a:ext cx="3529080" cy="433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009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1526C6-45FB-48A8-B603-6B632E8F6487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10" name="Footer Placeholder 11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011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2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13" name="Text Box 7"/>
          <p:cNvSpPr/>
          <p:nvPr/>
        </p:nvSpPr>
        <p:spPr>
          <a:xfrm>
            <a:off x="874800" y="1974960"/>
            <a:ext cx="811692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True or false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( y + 6 ) -7y = y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-7y + 6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14" name="Text Box 8"/>
          <p:cNvSpPr/>
          <p:nvPr/>
        </p:nvSpPr>
        <p:spPr>
          <a:xfrm>
            <a:off x="906120" y="3867120"/>
            <a:ext cx="63057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Fill in the  ?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49 – 4x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( ? + ?x)(? – 2?)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015" name="Picture 1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6" name="Text Box 8"/>
          <p:cNvSpPr/>
          <p:nvPr/>
        </p:nvSpPr>
        <p:spPr>
          <a:xfrm>
            <a:off x="793800" y="5124600"/>
            <a:ext cx="6846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Q3.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Write in scientific notation 0.0341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17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4" name="Picture 2"/>
          <p:cNvPicPr/>
          <p:nvPr/>
        </p:nvPicPr>
        <p:blipFill>
          <a:blip r:embed="rId1"/>
          <a:stretch/>
        </p:blipFill>
        <p:spPr>
          <a:xfrm>
            <a:off x="468360" y="260280"/>
            <a:ext cx="7128000" cy="640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" name="Picture 2"/>
          <p:cNvPicPr/>
          <p:nvPr/>
        </p:nvPicPr>
        <p:blipFill>
          <a:blip r:embed="rId1"/>
          <a:stretch/>
        </p:blipFill>
        <p:spPr>
          <a:xfrm>
            <a:off x="468360" y="333360"/>
            <a:ext cx="7628040" cy="84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6" name="Picture 5"/>
          <p:cNvPicPr/>
          <p:nvPr/>
        </p:nvPicPr>
        <p:blipFill>
          <a:blip r:embed="rId2"/>
          <a:stretch/>
        </p:blipFill>
        <p:spPr>
          <a:xfrm>
            <a:off x="1515960" y="1268280"/>
            <a:ext cx="2551320" cy="59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7" name="Picture 6"/>
          <p:cNvPicPr/>
          <p:nvPr/>
        </p:nvPicPr>
        <p:blipFill>
          <a:blip r:embed="rId3"/>
          <a:stretch/>
        </p:blipFill>
        <p:spPr>
          <a:xfrm>
            <a:off x="971640" y="1773360"/>
            <a:ext cx="3671640" cy="263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8" name="Picture 8"/>
          <p:cNvPicPr/>
          <p:nvPr/>
        </p:nvPicPr>
        <p:blipFill>
          <a:blip r:embed="rId4"/>
          <a:stretch/>
        </p:blipFill>
        <p:spPr>
          <a:xfrm>
            <a:off x="611280" y="4437000"/>
            <a:ext cx="7734240" cy="1308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9" name="Picture 2" descr="mso2A67C"/>
          <p:cNvPicPr/>
          <p:nvPr/>
        </p:nvPicPr>
        <p:blipFill>
          <a:blip r:embed="rId1"/>
          <a:srcRect l="12230" t="7074" r="18826" b="52396"/>
          <a:stretch/>
        </p:blipFill>
        <p:spPr>
          <a:xfrm>
            <a:off x="468360" y="189000"/>
            <a:ext cx="7272360" cy="6043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0" name="Picture 2" descr="mso551D0"/>
          <p:cNvPicPr/>
          <p:nvPr/>
        </p:nvPicPr>
        <p:blipFill>
          <a:blip r:embed="rId1"/>
          <a:srcRect l="13462" t="8033" r="16970" b="84469"/>
          <a:stretch/>
        </p:blipFill>
        <p:spPr>
          <a:xfrm>
            <a:off x="324000" y="189000"/>
            <a:ext cx="7920000" cy="120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1" name="Picture 3" descr="mso551D0"/>
          <p:cNvPicPr/>
          <p:nvPr/>
        </p:nvPicPr>
        <p:blipFill>
          <a:blip r:embed="rId2"/>
          <a:srcRect l="8761" t="17208" r="16970" b="62776"/>
          <a:stretch/>
        </p:blipFill>
        <p:spPr>
          <a:xfrm>
            <a:off x="971640" y="1413000"/>
            <a:ext cx="6840360" cy="260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2" name="Picture 4" descr="mso551D0"/>
          <p:cNvPicPr/>
          <p:nvPr/>
        </p:nvPicPr>
        <p:blipFill>
          <a:blip r:embed="rId3"/>
          <a:srcRect l="13462" t="43901" r="46469" b="50278"/>
          <a:stretch/>
        </p:blipFill>
        <p:spPr>
          <a:xfrm>
            <a:off x="468360" y="4076640"/>
            <a:ext cx="5761080" cy="1184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3" name="Picture 2"/>
          <p:cNvPicPr/>
          <p:nvPr/>
        </p:nvPicPr>
        <p:blipFill>
          <a:blip r:embed="rId1"/>
          <a:stretch/>
        </p:blipFill>
        <p:spPr>
          <a:xfrm>
            <a:off x="611280" y="260280"/>
            <a:ext cx="7848360" cy="5545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4" name="Picture 2" descr="msoD5A61"/>
          <p:cNvPicPr/>
          <p:nvPr/>
        </p:nvPicPr>
        <p:blipFill>
          <a:blip r:embed="rId1"/>
          <a:srcRect l="12358" t="5310" r="21371" b="47392"/>
          <a:stretch/>
        </p:blipFill>
        <p:spPr>
          <a:xfrm>
            <a:off x="1116000" y="115920"/>
            <a:ext cx="6424560" cy="648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" name="Picture 2"/>
          <p:cNvPicPr/>
          <p:nvPr/>
        </p:nvPicPr>
        <p:blipFill>
          <a:blip r:embed="rId1"/>
          <a:stretch/>
        </p:blipFill>
        <p:spPr>
          <a:xfrm>
            <a:off x="826920" y="333360"/>
            <a:ext cx="6193080" cy="5870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" name="Picture 3"/>
          <p:cNvPicPr/>
          <p:nvPr/>
        </p:nvPicPr>
        <p:blipFill>
          <a:blip r:embed="rId1"/>
          <a:stretch/>
        </p:blipFill>
        <p:spPr>
          <a:xfrm>
            <a:off x="468360" y="0"/>
            <a:ext cx="8686800" cy="652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7" name="Picture 2"/>
          <p:cNvPicPr/>
          <p:nvPr/>
        </p:nvPicPr>
        <p:blipFill>
          <a:blip r:embed="rId1"/>
          <a:stretch/>
        </p:blipFill>
        <p:spPr>
          <a:xfrm>
            <a:off x="395280" y="476280"/>
            <a:ext cx="7053120" cy="43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8" name="Picture 3"/>
          <p:cNvPicPr/>
          <p:nvPr/>
        </p:nvPicPr>
        <p:blipFill>
          <a:blip r:embed="rId2"/>
          <a:stretch/>
        </p:blipFill>
        <p:spPr>
          <a:xfrm>
            <a:off x="468360" y="981000"/>
            <a:ext cx="4232160" cy="3384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9" name="Picture 4"/>
          <p:cNvPicPr/>
          <p:nvPr/>
        </p:nvPicPr>
        <p:blipFill>
          <a:blip r:embed="rId3"/>
          <a:stretch/>
        </p:blipFill>
        <p:spPr>
          <a:xfrm>
            <a:off x="395280" y="4724280"/>
            <a:ext cx="6399360" cy="1225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0" name="Picture 2"/>
          <p:cNvPicPr/>
          <p:nvPr/>
        </p:nvPicPr>
        <p:blipFill>
          <a:blip r:embed="rId1"/>
          <a:stretch/>
        </p:blipFill>
        <p:spPr>
          <a:xfrm>
            <a:off x="250920" y="333360"/>
            <a:ext cx="8651880" cy="151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91" name="Picture 3"/>
          <p:cNvPicPr/>
          <p:nvPr/>
        </p:nvPicPr>
        <p:blipFill>
          <a:blip r:embed="rId2"/>
          <a:stretch/>
        </p:blipFill>
        <p:spPr>
          <a:xfrm>
            <a:off x="0" y="1916280"/>
            <a:ext cx="3152880" cy="3295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92" name="Picture 4"/>
          <p:cNvPicPr/>
          <p:nvPr/>
        </p:nvPicPr>
        <p:blipFill>
          <a:blip r:embed="rId3"/>
          <a:stretch/>
        </p:blipFill>
        <p:spPr>
          <a:xfrm>
            <a:off x="179280" y="5516640"/>
            <a:ext cx="8487000" cy="115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499E9F-C5A6-4502-87F3-D14251AFFF1B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19" name="Rectangle 19"/>
          <p:cNvSpPr/>
          <p:nvPr/>
        </p:nvSpPr>
        <p:spPr>
          <a:xfrm>
            <a:off x="2781360" y="6191280"/>
            <a:ext cx="34671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020" name="Picture 2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1" name="Rectangle 3"/>
          <p:cNvSpPr/>
          <p:nvPr/>
        </p:nvSpPr>
        <p:spPr>
          <a:xfrm>
            <a:off x="169992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2" name="Rectangle 4"/>
          <p:cNvSpPr/>
          <p:nvPr/>
        </p:nvSpPr>
        <p:spPr>
          <a:xfrm>
            <a:off x="608544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3" name="Line 6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4" name="Rectangle 7"/>
          <p:cNvSpPr/>
          <p:nvPr/>
        </p:nvSpPr>
        <p:spPr>
          <a:xfrm>
            <a:off x="914400" y="3044880"/>
            <a:ext cx="39495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how to use the parabola graph to solve equations containing quadratic function.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5" name="Rectangle 8"/>
          <p:cNvSpPr/>
          <p:nvPr/>
        </p:nvSpPr>
        <p:spPr>
          <a:xfrm>
            <a:off x="5397480" y="2986200"/>
            <a:ext cx="3746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1.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Use graph to solve quadratic equations.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026" name="Picture 9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7" name="Text Box 10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8" name="Rectangle 11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9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3" dur="indefinite" restart="never" nodeType="tmRoot">
          <p:childTnLst>
            <p:seq>
              <p:cTn id="414" dur="indefinite" nodeType="mainSeq">
                <p:childTnLst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3" name="Picture 2" descr="mso882B2"/>
          <p:cNvPicPr/>
          <p:nvPr/>
        </p:nvPicPr>
        <p:blipFill>
          <a:blip r:embed="rId1"/>
          <a:srcRect l="12358" t="5310" r="24741" b="45009"/>
          <a:stretch/>
        </p:blipFill>
        <p:spPr>
          <a:xfrm>
            <a:off x="1042920" y="189000"/>
            <a:ext cx="6624720" cy="633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4" name="Picture 3"/>
          <p:cNvPicPr/>
          <p:nvPr/>
        </p:nvPicPr>
        <p:blipFill>
          <a:blip r:embed="rId1"/>
          <a:stretch/>
        </p:blipFill>
        <p:spPr>
          <a:xfrm>
            <a:off x="755640" y="189000"/>
            <a:ext cx="6877080" cy="6008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5" name="Picture 2" descr="msoD9241"/>
          <p:cNvPicPr/>
          <p:nvPr/>
        </p:nvPicPr>
        <p:blipFill>
          <a:blip r:embed="rId1"/>
          <a:srcRect l="12358" t="6114" r="20258" b="55715"/>
          <a:stretch/>
        </p:blipFill>
        <p:spPr>
          <a:xfrm>
            <a:off x="539640" y="189000"/>
            <a:ext cx="7345440" cy="5879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" name="Picture 2" descr="mso7440"/>
          <p:cNvPicPr/>
          <p:nvPr/>
        </p:nvPicPr>
        <p:blipFill>
          <a:blip r:embed="rId1"/>
          <a:srcRect l="12335" t="52210" r="30365" b="12811"/>
          <a:stretch/>
        </p:blipFill>
        <p:spPr>
          <a:xfrm>
            <a:off x="468360" y="189000"/>
            <a:ext cx="7416720" cy="6397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7" name="Picture 2"/>
          <p:cNvPicPr/>
          <p:nvPr/>
        </p:nvPicPr>
        <p:blipFill>
          <a:blip r:embed="rId1"/>
          <a:stretch/>
        </p:blipFill>
        <p:spPr>
          <a:xfrm>
            <a:off x="539640" y="476280"/>
            <a:ext cx="7632720" cy="610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8" name="Picture 2" descr="msoDA46F"/>
          <p:cNvPicPr/>
          <p:nvPr/>
        </p:nvPicPr>
        <p:blipFill>
          <a:blip r:embed="rId1"/>
          <a:srcRect l="12977" t="5310" r="17384" b="37470"/>
          <a:stretch/>
        </p:blipFill>
        <p:spPr>
          <a:xfrm>
            <a:off x="468360" y="189000"/>
            <a:ext cx="6696000" cy="6408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9" name="Picture 2" descr="msoAD104"/>
          <p:cNvPicPr/>
          <p:nvPr/>
        </p:nvPicPr>
        <p:blipFill>
          <a:blip r:embed="rId1"/>
          <a:srcRect l="12354" t="37537" r="21414" b="17148"/>
          <a:stretch/>
        </p:blipFill>
        <p:spPr>
          <a:xfrm>
            <a:off x="395280" y="260280"/>
            <a:ext cx="6553080" cy="6330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0" name="Picture 2" descr="msoC2CE6"/>
          <p:cNvPicPr/>
          <p:nvPr/>
        </p:nvPicPr>
        <p:blipFill>
          <a:blip r:embed="rId1"/>
          <a:srcRect l="12968" t="55554" r="18688" b="7757"/>
          <a:stretch/>
        </p:blipFill>
        <p:spPr>
          <a:xfrm>
            <a:off x="468360" y="189000"/>
            <a:ext cx="7416720" cy="5629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1" name="Picture 2"/>
          <p:cNvPicPr/>
          <p:nvPr/>
        </p:nvPicPr>
        <p:blipFill>
          <a:blip r:embed="rId1"/>
          <a:srcRect l="5245" t="0" r="0" b="0"/>
          <a:stretch/>
        </p:blipFill>
        <p:spPr>
          <a:xfrm>
            <a:off x="468360" y="189000"/>
            <a:ext cx="7559640" cy="5751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2" name="Picture 2"/>
          <p:cNvPicPr/>
          <p:nvPr/>
        </p:nvPicPr>
        <p:blipFill>
          <a:blip r:embed="rId1"/>
          <a:srcRect l="5424" t="0" r="41469" b="83249"/>
          <a:stretch/>
        </p:blipFill>
        <p:spPr>
          <a:xfrm>
            <a:off x="324000" y="0"/>
            <a:ext cx="5472000" cy="212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03" name="Picture 3"/>
          <p:cNvPicPr/>
          <p:nvPr/>
        </p:nvPicPr>
        <p:blipFill>
          <a:blip r:embed="rId2"/>
          <a:srcRect l="5424" t="79908" r="0" b="0"/>
          <a:stretch/>
        </p:blipFill>
        <p:spPr>
          <a:xfrm>
            <a:off x="250920" y="4414680"/>
            <a:ext cx="8353440" cy="218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04" name="Picture 4"/>
          <p:cNvPicPr/>
          <p:nvPr/>
        </p:nvPicPr>
        <p:blipFill>
          <a:blip r:embed="rId3"/>
          <a:srcRect l="67210" t="1769" r="5688" b="64742"/>
          <a:stretch/>
        </p:blipFill>
        <p:spPr>
          <a:xfrm>
            <a:off x="6948360" y="0"/>
            <a:ext cx="1231920" cy="187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05" name="Picture 5"/>
          <p:cNvPicPr/>
          <p:nvPr/>
        </p:nvPicPr>
        <p:blipFill>
          <a:blip r:embed="rId4"/>
          <a:srcRect l="6503" t="38801" r="43619" b="45320"/>
          <a:stretch/>
        </p:blipFill>
        <p:spPr>
          <a:xfrm>
            <a:off x="468360" y="1773360"/>
            <a:ext cx="5111640" cy="200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06" name="Picture 6"/>
          <p:cNvPicPr/>
          <p:nvPr/>
        </p:nvPicPr>
        <p:blipFill>
          <a:blip r:embed="rId5"/>
          <a:srcRect l="62601" t="39679" r="2728" b="20648"/>
          <a:stretch/>
        </p:blipFill>
        <p:spPr>
          <a:xfrm>
            <a:off x="6516720" y="1844640"/>
            <a:ext cx="1944720" cy="2735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/>
          <p:nvPr/>
        </p:nvSpPr>
        <p:spPr>
          <a:xfrm>
            <a:off x="1460520" y="1994040"/>
            <a:ext cx="7226280" cy="1869840"/>
          </a:xfrm>
          <a:prstGeom prst="rect">
            <a:avLst/>
          </a:prstGeom>
          <a:solidFill>
            <a:srgbClr val="757575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031" name="Picture 5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2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3" name="Picture 7" descr="scottishflag"/>
          <p:cNvPicPr/>
          <p:nvPr/>
        </p:nvPicPr>
        <p:blipFill>
          <a:blip r:embed="rId3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4" name="Text Box 8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5" name="Text Box 9"/>
          <p:cNvSpPr/>
          <p:nvPr/>
        </p:nvSpPr>
        <p:spPr>
          <a:xfrm>
            <a:off x="-27000" y="1552680"/>
            <a:ext cx="694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6" name="Rectangle 10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Equations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7" name="Text Box 11"/>
          <p:cNvSpPr/>
          <p:nvPr/>
        </p:nvSpPr>
        <p:spPr>
          <a:xfrm>
            <a:off x="2207160" y="2178000"/>
            <a:ext cx="5134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quadratic function has the form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8" name="Text Box 12"/>
          <p:cNvSpPr/>
          <p:nvPr/>
        </p:nvSpPr>
        <p:spPr>
          <a:xfrm>
            <a:off x="2291760" y="2813040"/>
            <a:ext cx="3322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a 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b x + 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9" name="Text Box 16"/>
          <p:cNvSpPr/>
          <p:nvPr/>
        </p:nvSpPr>
        <p:spPr>
          <a:xfrm>
            <a:off x="1003320" y="4002120"/>
            <a:ext cx="7848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graph of a quadratic function has the basic shape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0" name="Text Box 17"/>
          <p:cNvSpPr/>
          <p:nvPr/>
        </p:nvSpPr>
        <p:spPr>
          <a:xfrm>
            <a:off x="1930680" y="4795920"/>
            <a:ext cx="53107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x-coordinates where the graph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cuts the x – axis are called the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Roots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of the function.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cxnSp>
        <p:nvCxnSpPr>
          <p:cNvPr id="1041" name="Straight Arrow Connector 16"/>
          <p:cNvCxnSpPr/>
          <p:nvPr/>
        </p:nvCxnSpPr>
        <p:spPr>
          <a:xfrm flipV="1">
            <a:off x="7786800" y="5014080"/>
            <a:ext cx="2160" cy="125028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1042" name="Straight Arrow Connector 17"/>
          <p:cNvCxnSpPr/>
          <p:nvPr/>
        </p:nvCxnSpPr>
        <p:spPr>
          <a:xfrm>
            <a:off x="6978600" y="5837400"/>
            <a:ext cx="1861200" cy="216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1043" name="Freeform 23"/>
          <p:cNvSpPr/>
          <p:nvPr/>
        </p:nvSpPr>
        <p:spPr>
          <a:xfrm>
            <a:off x="7467480" y="5303880"/>
            <a:ext cx="1006560" cy="939600"/>
          </a:xfrm>
          <a:custGeom>
            <a:avLst/>
            <a:gdLst>
              <a:gd name="GluePoint1X" fmla="*/ 0 w 1005840"/>
              <a:gd name="GluePoint1Y" fmla="*/ 0 h 939800"/>
              <a:gd name="GluePoint2X" fmla="*/ 518487 w 1005840"/>
              <a:gd name="GluePoint2Y" fmla="*/ 929640 h 939800"/>
              <a:gd name="GluePoint3X" fmla="*/ 1006475 w 1005840"/>
              <a:gd name="GluePoint3Y" fmla="*/ 60960 h 9398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5840" h="939800">
                <a:moveTo>
                  <a:pt x="0" y="0"/>
                </a:moveTo>
                <a:cubicBezTo>
                  <a:pt x="175260" y="459740"/>
                  <a:pt x="350520" y="919480"/>
                  <a:pt x="518160" y="929640"/>
                </a:cubicBezTo>
                <a:cubicBezTo>
                  <a:pt x="685800" y="939800"/>
                  <a:pt x="845820" y="500380"/>
                  <a:pt x="1005840" y="60960"/>
                </a:cubicBezTo>
              </a:path>
            </a:pathLst>
          </a:cu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4" name="TextBox 24"/>
          <p:cNvSpPr/>
          <p:nvPr/>
        </p:nvSpPr>
        <p:spPr>
          <a:xfrm>
            <a:off x="7469640" y="4784760"/>
            <a:ext cx="313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5" name="TextBox 25"/>
          <p:cNvSpPr/>
          <p:nvPr/>
        </p:nvSpPr>
        <p:spPr>
          <a:xfrm>
            <a:off x="8676000" y="5837400"/>
            <a:ext cx="330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6" name="Oval 26"/>
          <p:cNvSpPr/>
          <p:nvPr/>
        </p:nvSpPr>
        <p:spPr>
          <a:xfrm>
            <a:off x="7601040" y="5772240"/>
            <a:ext cx="144360" cy="14436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7" name="Oval 27"/>
          <p:cNvSpPr/>
          <p:nvPr/>
        </p:nvSpPr>
        <p:spPr>
          <a:xfrm>
            <a:off x="8215200" y="5767560"/>
            <a:ext cx="144720" cy="14436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8" name="TextBox 28"/>
          <p:cNvSpPr/>
          <p:nvPr/>
        </p:nvSpPr>
        <p:spPr>
          <a:xfrm>
            <a:off x="2805120" y="6097680"/>
            <a:ext cx="3657600" cy="459720"/>
          </a:xfrm>
          <a:prstGeom prst="rect">
            <a:avLst/>
          </a:prstGeom>
          <a:solidFill>
            <a:srgbClr val="3B3B3B"/>
          </a:solidFill>
          <a:ln w="38160">
            <a:solidFill>
              <a:srgbClr val="F2F2F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i.e.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b x + c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9" name="TextBox 29"/>
          <p:cNvSpPr/>
          <p:nvPr/>
        </p:nvSpPr>
        <p:spPr>
          <a:xfrm>
            <a:off x="6238800" y="1031760"/>
            <a:ext cx="184320" cy="4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0" name="TextBox 30"/>
          <p:cNvSpPr/>
          <p:nvPr/>
        </p:nvSpPr>
        <p:spPr>
          <a:xfrm>
            <a:off x="6307920" y="2581200"/>
            <a:ext cx="23601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, b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are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constants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≠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cxnSp>
        <p:nvCxnSpPr>
          <p:cNvPr id="1051" name="Straight Arrow Connector 29"/>
          <p:cNvCxnSpPr/>
          <p:nvPr/>
        </p:nvCxnSpPr>
        <p:spPr>
          <a:xfrm flipV="1">
            <a:off x="1317600" y="4901400"/>
            <a:ext cx="2160" cy="125028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1052" name="Straight Arrow Connector 30"/>
          <p:cNvCxnSpPr/>
          <p:nvPr/>
        </p:nvCxnSpPr>
        <p:spPr>
          <a:xfrm>
            <a:off x="509760" y="5724000"/>
            <a:ext cx="1861200" cy="252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1053" name="Freeform 31"/>
          <p:cNvSpPr/>
          <p:nvPr/>
        </p:nvSpPr>
        <p:spPr>
          <a:xfrm flipV="1">
            <a:off x="998640" y="5280120"/>
            <a:ext cx="1006200" cy="939600"/>
          </a:xfrm>
          <a:custGeom>
            <a:avLst/>
            <a:gdLst>
              <a:gd name="GluePoint1X" fmla="*/ 0 w 1005840"/>
              <a:gd name="GluePoint1Y" fmla="*/ 0 h 939800"/>
              <a:gd name="GluePoint2X" fmla="*/ 518487 w 1005840"/>
              <a:gd name="GluePoint2Y" fmla="*/ 929640 h 939800"/>
              <a:gd name="GluePoint3X" fmla="*/ 1006475 w 1005840"/>
              <a:gd name="GluePoint3Y" fmla="*/ 60960 h 9398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5840" h="939800">
                <a:moveTo>
                  <a:pt x="0" y="0"/>
                </a:moveTo>
                <a:cubicBezTo>
                  <a:pt x="175260" y="459740"/>
                  <a:pt x="350520" y="919480"/>
                  <a:pt x="518160" y="929640"/>
                </a:cubicBezTo>
                <a:cubicBezTo>
                  <a:pt x="685800" y="939800"/>
                  <a:pt x="845820" y="500380"/>
                  <a:pt x="1005840" y="60960"/>
                </a:cubicBezTo>
              </a:path>
            </a:pathLst>
          </a:cu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4" name="TextBox 32"/>
          <p:cNvSpPr/>
          <p:nvPr/>
        </p:nvSpPr>
        <p:spPr>
          <a:xfrm>
            <a:off x="1000800" y="4672080"/>
            <a:ext cx="313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5" name="TextBox 33"/>
          <p:cNvSpPr/>
          <p:nvPr/>
        </p:nvSpPr>
        <p:spPr>
          <a:xfrm>
            <a:off x="2207160" y="5724360"/>
            <a:ext cx="330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6" name="Oval 34"/>
          <p:cNvSpPr/>
          <p:nvPr/>
        </p:nvSpPr>
        <p:spPr>
          <a:xfrm>
            <a:off x="1131840" y="5659560"/>
            <a:ext cx="144360" cy="14436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7" name="Oval 35"/>
          <p:cNvSpPr/>
          <p:nvPr/>
        </p:nvSpPr>
        <p:spPr>
          <a:xfrm>
            <a:off x="1746360" y="5654520"/>
            <a:ext cx="144360" cy="14472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8" name="Cloud Callout 37"/>
          <p:cNvSpPr/>
          <p:nvPr/>
        </p:nvSpPr>
        <p:spPr>
          <a:xfrm>
            <a:off x="0" y="0"/>
            <a:ext cx="4173480" cy="2049480"/>
          </a:xfrm>
          <a:prstGeom prst="cloudCallout">
            <a:avLst>
              <a:gd name="adj1" fmla="val 82245"/>
              <a:gd name="adj2" fmla="val 255388"/>
            </a:avLst>
          </a:pr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This is called a quadratic equation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425" dur="indefinite" restart="never" nodeType="tmRoot">
          <p:childTnLst>
            <p:seq>
              <p:cTn id="426" dur="indefinite" nodeType="mainSeq">
                <p:childTnLst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31" dur="8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32" dur="8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8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2" presetClass="entr" fill="hold" nodeType="with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00"/>
                            </p:stCondLst>
                            <p:childTnLst>
                              <p:par>
                                <p:cTn id="44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45" dur="8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46" dur="8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8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80"/>
                            </p:stCondLst>
                            <p:childTnLst>
                              <p:par>
                                <p:cTn id="449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51" dur="8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52" dur="8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3" dur="8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fill="hold" nodeType="with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8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00"/>
                            </p:stCondLst>
                            <p:childTnLst>
                              <p:par>
                                <p:cTn id="48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82" dur="8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83" dur="8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8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80"/>
                            </p:stCondLst>
                            <p:childTnLst>
                              <p:par>
                                <p:cTn id="48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88" dur="8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89" dur="8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8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12" dur="8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13" dur="8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4" dur="8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19" dur="8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0" dur="8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1" dur="8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26" dur="8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7" dur="8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8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7" name="Picture 2" descr="msoF3115"/>
          <p:cNvPicPr/>
          <p:nvPr/>
        </p:nvPicPr>
        <p:blipFill>
          <a:blip r:embed="rId1"/>
          <a:srcRect l="7520" t="34296" r="2967" b="29652"/>
          <a:stretch/>
        </p:blipFill>
        <p:spPr>
          <a:xfrm>
            <a:off x="1042920" y="189000"/>
            <a:ext cx="6842160" cy="3384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08" name="Picture 3" descr="msoF3115"/>
          <p:cNvPicPr/>
          <p:nvPr/>
        </p:nvPicPr>
        <p:blipFill>
          <a:blip r:embed="rId2"/>
          <a:srcRect l="7541" t="74179" r="25584" b="0"/>
          <a:stretch/>
        </p:blipFill>
        <p:spPr>
          <a:xfrm>
            <a:off x="611280" y="3429000"/>
            <a:ext cx="5400720" cy="2560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9" name="Picture 2" descr="msoA3889"/>
          <p:cNvPicPr/>
          <p:nvPr/>
        </p:nvPicPr>
        <p:blipFill>
          <a:blip r:embed="rId1"/>
          <a:srcRect l="12354" t="51439" r="16908" b="11993"/>
          <a:stretch/>
        </p:blipFill>
        <p:spPr>
          <a:xfrm>
            <a:off x="324000" y="260280"/>
            <a:ext cx="7632720" cy="557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0" name="Picture 2"/>
          <p:cNvPicPr/>
          <p:nvPr/>
        </p:nvPicPr>
        <p:blipFill>
          <a:blip r:embed="rId1"/>
          <a:stretch/>
        </p:blipFill>
        <p:spPr>
          <a:xfrm>
            <a:off x="395280" y="260280"/>
            <a:ext cx="8640720" cy="5761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1" name="Picture 2" descr="msoECA86"/>
          <p:cNvPicPr/>
          <p:nvPr/>
        </p:nvPicPr>
        <p:blipFill>
          <a:blip r:embed="rId1"/>
          <a:srcRect l="13334" t="72055" r="17722" b="11444"/>
          <a:stretch/>
        </p:blipFill>
        <p:spPr>
          <a:xfrm>
            <a:off x="468360" y="3645000"/>
            <a:ext cx="6912000" cy="234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12" name="Picture 3" descr="msoECA86"/>
          <p:cNvPicPr/>
          <p:nvPr/>
        </p:nvPicPr>
        <p:blipFill>
          <a:blip r:embed="rId2"/>
          <a:srcRect l="22233" t="49237" r="28847" b="29528"/>
          <a:stretch/>
        </p:blipFill>
        <p:spPr>
          <a:xfrm>
            <a:off x="3708360" y="1197000"/>
            <a:ext cx="3743280" cy="2297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13" name="Picture 4" descr="msoECA86"/>
          <p:cNvPicPr/>
          <p:nvPr/>
        </p:nvPicPr>
        <p:blipFill>
          <a:blip r:embed="rId3"/>
          <a:srcRect l="13334" t="40588" r="17722" b="52325"/>
          <a:stretch/>
        </p:blipFill>
        <p:spPr>
          <a:xfrm>
            <a:off x="0" y="0"/>
            <a:ext cx="7740720" cy="1125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5853</TotalTime>
  <Application>LibreOffice/26.2.3.2$Linux_X86_64 LibreOffice_project/620$Build-2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2002-01-28T14:58:41Z</dcterms:created>
  <dc:creator>Project 2002</dc:creator>
  <dc:description/>
  <dc:language>en-US</dc:language>
  <cp:lastModifiedBy>Mr Lafferty</cp:lastModifiedBy>
  <dcterms:modified xsi:type="dcterms:W3CDTF">2015-11-08T08:22:59Z</dcterms:modified>
  <cp:revision>592</cp:revision>
  <dc:subject/>
  <dc:title>PowerPoint Presentation</dc:title>
</cp:coreProperties>
</file>