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slideLayouts/slideLayout18.xml" ContentType="application/vnd.openxmlformats-officedocument.presentationml.slideLayout+xml"/>
  <Override PartName="/ppt/theme/theme8.xml" ContentType="application/vnd.openxmlformats-officedocument.theme+xml"/>
  <Override PartName="/ppt/slideLayouts/slideLayout19.xml" ContentType="application/vnd.openxmlformats-officedocument.presentationml.slideLayout+xml"/>
  <Override PartName="/ppt/theme/theme9.xml" ContentType="application/vnd.openxmlformats-officedocument.theme+xml"/>
  <Override PartName="/ppt/slideLayouts/slideLayout20.xml" ContentType="application/vnd.openxmlformats-officedocument.presentationml.slideLayout+xml"/>
  <Override PartName="/ppt/theme/theme10.xml" ContentType="application/vnd.openxmlformats-officedocument.theme+xml"/>
  <Override PartName="/ppt/slideLayouts/slideLayout21.xml" ContentType="application/vnd.openxmlformats-officedocument.presentationml.slideLayout+xml"/>
  <Override PartName="/ppt/theme/theme11.xml" ContentType="application/vnd.openxmlformats-officedocument.theme+xml"/>
  <Override PartName="/ppt/slideLayouts/slideLayout22.xml" ContentType="application/vnd.openxmlformats-officedocument.presentationml.slideLayout+xml"/>
  <Override PartName="/ppt/theme/theme12.xml" ContentType="application/vnd.openxmlformats-officedocument.theme+xml"/>
  <Override PartName="/ppt/slideLayouts/slideLayout23.xml" ContentType="application/vnd.openxmlformats-officedocument.presentationml.slideLayout+xml"/>
  <Override PartName="/ppt/theme/theme13.xml" ContentType="application/vnd.openxmlformats-officedocument.theme+xml"/>
  <Override PartName="/ppt/slideLayouts/slideLayout24.xml" ContentType="application/vnd.openxmlformats-officedocument.presentationml.slideLayout+xml"/>
  <Override PartName="/ppt/theme/theme14.xml" ContentType="application/vnd.openxmlformats-officedocument.theme+xml"/>
  <Override PartName="/ppt/slideLayouts/slideLayout25.xml" ContentType="application/vnd.openxmlformats-officedocument.presentationml.slideLayout+xml"/>
  <Override PartName="/ppt/theme/theme15.xml" ContentType="application/vnd.openxmlformats-officedocument.theme+xml"/>
  <Override PartName="/ppt/slideLayouts/slideLayout26.xml" ContentType="application/vnd.openxmlformats-officedocument.presentationml.slideLayout+xml"/>
  <Override PartName="/ppt/theme/theme16.xml" ContentType="application/vnd.openxmlformats-officedocument.theme+xml"/>
  <Override PartName="/ppt/slideLayouts/slideLayout27.xml" ContentType="application/vnd.openxmlformats-officedocument.presentationml.slideLayout+xml"/>
  <Override PartName="/ppt/theme/theme17.xml" ContentType="application/vnd.openxmlformats-officedocument.theme+xml"/>
  <Override PartName="/ppt/slideLayouts/slideLayout28.xml" ContentType="application/vnd.openxmlformats-officedocument.presentationml.slideLayout+xml"/>
  <Override PartName="/ppt/theme/theme18.xml" ContentType="application/vnd.openxmlformats-officedocument.theme+xml"/>
  <Override PartName="/ppt/slideLayouts/slideLayout29.xml" ContentType="application/vnd.openxmlformats-officedocument.presentationml.slideLayout+xml"/>
  <Override PartName="/ppt/theme/theme19.xml" ContentType="application/vnd.openxmlformats-officedocument.theme+xml"/>
  <Override PartName="/ppt/slideLayouts/slideLayout30.xml" ContentType="application/vnd.openxmlformats-officedocument.presentationml.slideLayout+xml"/>
  <Override PartName="/ppt/theme/theme20.xml" ContentType="application/vnd.openxmlformats-officedocument.theme+xml"/>
  <Override PartName="/ppt/slideLayouts/slideLayout31.xml" ContentType="application/vnd.openxmlformats-officedocument.presentationml.slideLayout+xml"/>
  <Override PartName="/ppt/theme/theme21.xml" ContentType="application/vnd.openxmlformats-officedocument.theme+xml"/>
  <Override PartName="/ppt/slideLayouts/slideLayout32.xml" ContentType="application/vnd.openxmlformats-officedocument.presentationml.slideLayout+xml"/>
  <Override PartName="/ppt/theme/theme22.xml" ContentType="application/vnd.openxmlformats-officedocument.theme+xml"/>
  <Override PartName="/ppt/slideLayouts/slideLayout33.xml" ContentType="application/vnd.openxmlformats-officedocument.presentationml.slideLayout+xml"/>
  <Override PartName="/ppt/theme/theme23.xml" ContentType="application/vnd.openxmlformats-officedocument.theme+xml"/>
  <Override PartName="/ppt/slideLayouts/slideLayout34.xml" ContentType="application/vnd.openxmlformats-officedocument.presentationml.slideLayout+xml"/>
  <Override PartName="/ppt/theme/theme24.xml" ContentType="application/vnd.openxmlformats-officedocument.theme+xml"/>
  <Override PartName="/ppt/slideLayouts/slideLayout35.xml" ContentType="application/vnd.openxmlformats-officedocument.presentationml.slideLayout+xml"/>
  <Override PartName="/ppt/theme/theme25.xml" ContentType="application/vnd.openxmlformats-officedocument.theme+xml"/>
  <Override PartName="/ppt/slideLayouts/slideLayout36.xml" ContentType="application/vnd.openxmlformats-officedocument.presentationml.slideLayout+xml"/>
  <Override PartName="/ppt/theme/theme26.xml" ContentType="application/vnd.openxmlformats-officedocument.theme+xml"/>
  <Override PartName="/ppt/slideLayouts/slideLayout37.xml" ContentType="application/vnd.openxmlformats-officedocument.presentationml.slideLayout+xml"/>
  <Override PartName="/ppt/theme/theme27.xml" ContentType="application/vnd.openxmlformats-officedocument.theme+xml"/>
  <Override PartName="/ppt/slideLayouts/slideLayout38.xml" ContentType="application/vnd.openxmlformats-officedocument.presentationml.slideLayout+xml"/>
  <Override PartName="/ppt/theme/theme28.xml" ContentType="application/vnd.openxmlformats-officedocument.theme+xml"/>
  <Override PartName="/ppt/slideLayouts/slideLayout39.xml" ContentType="application/vnd.openxmlformats-officedocument.presentationml.slideLayout+xml"/>
  <Override PartName="/ppt/theme/theme29.xml" ContentType="application/vnd.openxmlformats-officedocument.theme+xml"/>
  <Override PartName="/ppt/slideLayouts/slideLayout40.xml" ContentType="application/vnd.openxmlformats-officedocument.presentationml.slideLayout+xml"/>
  <Override PartName="/ppt/theme/theme30.xml" ContentType="application/vnd.openxmlformats-officedocument.theme+xml"/>
  <Override PartName="/ppt/slideLayouts/slideLayout41.xml" ContentType="application/vnd.openxmlformats-officedocument.presentationml.slideLayout+xml"/>
  <Override PartName="/ppt/theme/theme31.xml" ContentType="application/vnd.openxmlformats-officedocument.theme+xml"/>
  <Override PartName="/ppt/slideLayouts/slideLayout42.xml" ContentType="application/vnd.openxmlformats-officedocument.presentationml.slideLayout+xml"/>
  <Override PartName="/ppt/theme/theme3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3.xml" ContentType="application/vnd.openxmlformats-officedocument.theme+xml"/>
  <Override PartName="/ppt/theme/theme3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4105" r:id="rId2"/>
    <p:sldMasterId id="2147484107" r:id="rId3"/>
    <p:sldMasterId id="2147484109" r:id="rId4"/>
    <p:sldMasterId id="2147484111" r:id="rId5"/>
    <p:sldMasterId id="2147484113" r:id="rId6"/>
    <p:sldMasterId id="2147484115" r:id="rId7"/>
    <p:sldMasterId id="2147484117" r:id="rId8"/>
    <p:sldMasterId id="2147484119" r:id="rId9"/>
    <p:sldMasterId id="2147484121" r:id="rId10"/>
    <p:sldMasterId id="2147484129" r:id="rId11"/>
    <p:sldMasterId id="2147484131" r:id="rId12"/>
    <p:sldMasterId id="2147484133" r:id="rId13"/>
    <p:sldMasterId id="2147484135" r:id="rId14"/>
    <p:sldMasterId id="2147484137" r:id="rId15"/>
    <p:sldMasterId id="2147484139" r:id="rId16"/>
    <p:sldMasterId id="2147484141" r:id="rId17"/>
    <p:sldMasterId id="2147484188" r:id="rId18"/>
    <p:sldMasterId id="2147484190" r:id="rId19"/>
    <p:sldMasterId id="2147484192" r:id="rId20"/>
    <p:sldMasterId id="2147484194" r:id="rId21"/>
    <p:sldMasterId id="2147484196" r:id="rId22"/>
    <p:sldMasterId id="2147484198" r:id="rId23"/>
    <p:sldMasterId id="2147484200" r:id="rId24"/>
    <p:sldMasterId id="2147484202" r:id="rId25"/>
    <p:sldMasterId id="2147484204" r:id="rId26"/>
    <p:sldMasterId id="2147484206" r:id="rId27"/>
    <p:sldMasterId id="2147484208" r:id="rId28"/>
    <p:sldMasterId id="2147484210" r:id="rId29"/>
    <p:sldMasterId id="2147484212" r:id="rId30"/>
    <p:sldMasterId id="2147484214" r:id="rId31"/>
    <p:sldMasterId id="2147484216" r:id="rId32"/>
    <p:sldMasterId id="2147484218" r:id="rId33"/>
  </p:sldMasterIdLst>
  <p:notesMasterIdLst>
    <p:notesMasterId r:id="rId120"/>
  </p:notesMasterIdLst>
  <p:sldIdLst>
    <p:sldId id="284" r:id="rId34"/>
    <p:sldId id="374" r:id="rId35"/>
    <p:sldId id="375" r:id="rId36"/>
    <p:sldId id="376" r:id="rId37"/>
    <p:sldId id="377" r:id="rId38"/>
    <p:sldId id="378" r:id="rId39"/>
    <p:sldId id="379" r:id="rId40"/>
    <p:sldId id="380" r:id="rId41"/>
    <p:sldId id="381" r:id="rId42"/>
    <p:sldId id="402" r:id="rId43"/>
    <p:sldId id="382" r:id="rId44"/>
    <p:sldId id="278" r:id="rId45"/>
    <p:sldId id="366" r:id="rId46"/>
    <p:sldId id="336" r:id="rId47"/>
    <p:sldId id="403" r:id="rId48"/>
    <p:sldId id="338" r:id="rId49"/>
    <p:sldId id="341" r:id="rId50"/>
    <p:sldId id="393" r:id="rId51"/>
    <p:sldId id="399" r:id="rId52"/>
    <p:sldId id="395" r:id="rId53"/>
    <p:sldId id="383" r:id="rId54"/>
    <p:sldId id="387" r:id="rId55"/>
    <p:sldId id="386" r:id="rId56"/>
    <p:sldId id="396" r:id="rId57"/>
    <p:sldId id="394" r:id="rId58"/>
    <p:sldId id="398" r:id="rId59"/>
    <p:sldId id="388" r:id="rId60"/>
    <p:sldId id="389" r:id="rId61"/>
    <p:sldId id="390" r:id="rId62"/>
    <p:sldId id="391" r:id="rId63"/>
    <p:sldId id="392" r:id="rId64"/>
    <p:sldId id="397" r:id="rId65"/>
    <p:sldId id="320" r:id="rId66"/>
    <p:sldId id="367" r:id="rId67"/>
    <p:sldId id="368" r:id="rId68"/>
    <p:sldId id="369" r:id="rId69"/>
    <p:sldId id="370" r:id="rId70"/>
    <p:sldId id="371" r:id="rId71"/>
    <p:sldId id="372" r:id="rId72"/>
    <p:sldId id="373" r:id="rId73"/>
    <p:sldId id="400" r:id="rId74"/>
    <p:sldId id="344" r:id="rId75"/>
    <p:sldId id="345" r:id="rId76"/>
    <p:sldId id="346" r:id="rId77"/>
    <p:sldId id="347" r:id="rId78"/>
    <p:sldId id="348" r:id="rId79"/>
    <p:sldId id="401" r:id="rId80"/>
    <p:sldId id="404" r:id="rId81"/>
    <p:sldId id="405" r:id="rId82"/>
    <p:sldId id="406" r:id="rId83"/>
    <p:sldId id="407" r:id="rId84"/>
    <p:sldId id="408" r:id="rId85"/>
    <p:sldId id="409" r:id="rId86"/>
    <p:sldId id="410" r:id="rId87"/>
    <p:sldId id="411" r:id="rId88"/>
    <p:sldId id="412" r:id="rId89"/>
    <p:sldId id="413" r:id="rId90"/>
    <p:sldId id="414" r:id="rId91"/>
    <p:sldId id="415" r:id="rId92"/>
    <p:sldId id="416" r:id="rId93"/>
    <p:sldId id="417" r:id="rId94"/>
    <p:sldId id="418" r:id="rId95"/>
    <p:sldId id="419" r:id="rId96"/>
    <p:sldId id="420" r:id="rId97"/>
    <p:sldId id="421" r:id="rId98"/>
    <p:sldId id="422" r:id="rId99"/>
    <p:sldId id="423" r:id="rId100"/>
    <p:sldId id="424" r:id="rId101"/>
    <p:sldId id="425" r:id="rId102"/>
    <p:sldId id="426" r:id="rId103"/>
    <p:sldId id="427" r:id="rId104"/>
    <p:sldId id="428" r:id="rId105"/>
    <p:sldId id="429" r:id="rId106"/>
    <p:sldId id="430" r:id="rId107"/>
    <p:sldId id="431" r:id="rId108"/>
    <p:sldId id="432" r:id="rId109"/>
    <p:sldId id="433" r:id="rId110"/>
    <p:sldId id="434" r:id="rId111"/>
    <p:sldId id="435" r:id="rId112"/>
    <p:sldId id="436" r:id="rId113"/>
    <p:sldId id="437" r:id="rId114"/>
    <p:sldId id="438" r:id="rId115"/>
    <p:sldId id="439" r:id="rId116"/>
    <p:sldId id="440" r:id="rId117"/>
    <p:sldId id="441" r:id="rId118"/>
    <p:sldId id="443" r:id="rId119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93F4FB"/>
    <a:srgbClr val="FF0066"/>
    <a:srgbClr val="969696"/>
    <a:srgbClr val="FF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7" autoAdjust="0"/>
    <p:restoredTop sz="94670" autoAdjust="0"/>
  </p:normalViewPr>
  <p:slideViewPr>
    <p:cSldViewPr snapToGrid="0">
      <p:cViewPr varScale="1">
        <p:scale>
          <a:sx n="71" d="100"/>
          <a:sy n="71" d="100"/>
        </p:scale>
        <p:origin x="113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117" Type="http://schemas.openxmlformats.org/officeDocument/2006/relationships/slide" Target="slides/slide84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9.xml"/><Relationship Id="rId47" Type="http://schemas.openxmlformats.org/officeDocument/2006/relationships/slide" Target="slides/slide14.xml"/><Relationship Id="rId63" Type="http://schemas.openxmlformats.org/officeDocument/2006/relationships/slide" Target="slides/slide30.xml"/><Relationship Id="rId68" Type="http://schemas.openxmlformats.org/officeDocument/2006/relationships/slide" Target="slides/slide35.xml"/><Relationship Id="rId84" Type="http://schemas.openxmlformats.org/officeDocument/2006/relationships/slide" Target="slides/slide51.xml"/><Relationship Id="rId89" Type="http://schemas.openxmlformats.org/officeDocument/2006/relationships/slide" Target="slides/slide56.xml"/><Relationship Id="rId112" Type="http://schemas.openxmlformats.org/officeDocument/2006/relationships/slide" Target="slides/slide79.xml"/><Relationship Id="rId16" Type="http://schemas.openxmlformats.org/officeDocument/2006/relationships/slideMaster" Target="slideMasters/slideMaster16.xml"/><Relationship Id="rId107" Type="http://schemas.openxmlformats.org/officeDocument/2006/relationships/slide" Target="slides/slide74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37" Type="http://schemas.openxmlformats.org/officeDocument/2006/relationships/slide" Target="slides/slide4.xml"/><Relationship Id="rId53" Type="http://schemas.openxmlformats.org/officeDocument/2006/relationships/slide" Target="slides/slide20.xml"/><Relationship Id="rId58" Type="http://schemas.openxmlformats.org/officeDocument/2006/relationships/slide" Target="slides/slide25.xml"/><Relationship Id="rId74" Type="http://schemas.openxmlformats.org/officeDocument/2006/relationships/slide" Target="slides/slide41.xml"/><Relationship Id="rId79" Type="http://schemas.openxmlformats.org/officeDocument/2006/relationships/slide" Target="slides/slide46.xml"/><Relationship Id="rId102" Type="http://schemas.openxmlformats.org/officeDocument/2006/relationships/slide" Target="slides/slide69.xml"/><Relationship Id="rId12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57.xml"/><Relationship Id="rId95" Type="http://schemas.openxmlformats.org/officeDocument/2006/relationships/slide" Target="slides/slide62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43" Type="http://schemas.openxmlformats.org/officeDocument/2006/relationships/slide" Target="slides/slide10.xml"/><Relationship Id="rId48" Type="http://schemas.openxmlformats.org/officeDocument/2006/relationships/slide" Target="slides/slide15.xml"/><Relationship Id="rId64" Type="http://schemas.openxmlformats.org/officeDocument/2006/relationships/slide" Target="slides/slide31.xml"/><Relationship Id="rId69" Type="http://schemas.openxmlformats.org/officeDocument/2006/relationships/slide" Target="slides/slide36.xml"/><Relationship Id="rId113" Type="http://schemas.openxmlformats.org/officeDocument/2006/relationships/slide" Target="slides/slide80.xml"/><Relationship Id="rId118" Type="http://schemas.openxmlformats.org/officeDocument/2006/relationships/slide" Target="slides/slide85.xml"/><Relationship Id="rId80" Type="http://schemas.openxmlformats.org/officeDocument/2006/relationships/slide" Target="slides/slide47.xml"/><Relationship Id="rId85" Type="http://schemas.openxmlformats.org/officeDocument/2006/relationships/slide" Target="slides/slide52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33" Type="http://schemas.openxmlformats.org/officeDocument/2006/relationships/slideMaster" Target="slideMasters/slideMaster33.xml"/><Relationship Id="rId38" Type="http://schemas.openxmlformats.org/officeDocument/2006/relationships/slide" Target="slides/slide5.xml"/><Relationship Id="rId59" Type="http://schemas.openxmlformats.org/officeDocument/2006/relationships/slide" Target="slides/slide26.xml"/><Relationship Id="rId103" Type="http://schemas.openxmlformats.org/officeDocument/2006/relationships/slide" Target="slides/slide70.xml"/><Relationship Id="rId108" Type="http://schemas.openxmlformats.org/officeDocument/2006/relationships/slide" Target="slides/slide75.xml"/><Relationship Id="rId124" Type="http://schemas.openxmlformats.org/officeDocument/2006/relationships/tableStyles" Target="tableStyles.xml"/><Relationship Id="rId54" Type="http://schemas.openxmlformats.org/officeDocument/2006/relationships/slide" Target="slides/slide21.xml"/><Relationship Id="rId70" Type="http://schemas.openxmlformats.org/officeDocument/2006/relationships/slide" Target="slides/slide37.xml"/><Relationship Id="rId75" Type="http://schemas.openxmlformats.org/officeDocument/2006/relationships/slide" Target="slides/slide42.xml"/><Relationship Id="rId91" Type="http://schemas.openxmlformats.org/officeDocument/2006/relationships/slide" Target="slides/slide58.xml"/><Relationship Id="rId96" Type="http://schemas.openxmlformats.org/officeDocument/2006/relationships/slide" Target="slides/slide6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49" Type="http://schemas.openxmlformats.org/officeDocument/2006/relationships/slide" Target="slides/slide16.xml"/><Relationship Id="rId114" Type="http://schemas.openxmlformats.org/officeDocument/2006/relationships/slide" Target="slides/slide81.xml"/><Relationship Id="rId119" Type="http://schemas.openxmlformats.org/officeDocument/2006/relationships/slide" Target="slides/slide86.xml"/><Relationship Id="rId44" Type="http://schemas.openxmlformats.org/officeDocument/2006/relationships/slide" Target="slides/slide11.xml"/><Relationship Id="rId60" Type="http://schemas.openxmlformats.org/officeDocument/2006/relationships/slide" Target="slides/slide27.xml"/><Relationship Id="rId65" Type="http://schemas.openxmlformats.org/officeDocument/2006/relationships/slide" Target="slides/slide32.xml"/><Relationship Id="rId81" Type="http://schemas.openxmlformats.org/officeDocument/2006/relationships/slide" Target="slides/slide48.xml"/><Relationship Id="rId86" Type="http://schemas.openxmlformats.org/officeDocument/2006/relationships/slide" Target="slides/slide5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6.xml"/><Relationship Id="rId109" Type="http://schemas.openxmlformats.org/officeDocument/2006/relationships/slide" Target="slides/slide76.xml"/><Relationship Id="rId34" Type="http://schemas.openxmlformats.org/officeDocument/2006/relationships/slide" Target="slides/slide1.xml"/><Relationship Id="rId50" Type="http://schemas.openxmlformats.org/officeDocument/2006/relationships/slide" Target="slides/slide17.xml"/><Relationship Id="rId55" Type="http://schemas.openxmlformats.org/officeDocument/2006/relationships/slide" Target="slides/slide22.xml"/><Relationship Id="rId76" Type="http://schemas.openxmlformats.org/officeDocument/2006/relationships/slide" Target="slides/slide43.xml"/><Relationship Id="rId97" Type="http://schemas.openxmlformats.org/officeDocument/2006/relationships/slide" Target="slides/slide64.xml"/><Relationship Id="rId104" Type="http://schemas.openxmlformats.org/officeDocument/2006/relationships/slide" Target="slides/slide71.xml"/><Relationship Id="rId120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38.xml"/><Relationship Id="rId92" Type="http://schemas.openxmlformats.org/officeDocument/2006/relationships/slide" Target="slides/slide59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" Target="slides/slide7.xml"/><Relationship Id="rId45" Type="http://schemas.openxmlformats.org/officeDocument/2006/relationships/slide" Target="slides/slide12.xml"/><Relationship Id="rId66" Type="http://schemas.openxmlformats.org/officeDocument/2006/relationships/slide" Target="slides/slide33.xml"/><Relationship Id="rId87" Type="http://schemas.openxmlformats.org/officeDocument/2006/relationships/slide" Target="slides/slide54.xml"/><Relationship Id="rId110" Type="http://schemas.openxmlformats.org/officeDocument/2006/relationships/slide" Target="slides/slide77.xml"/><Relationship Id="rId115" Type="http://schemas.openxmlformats.org/officeDocument/2006/relationships/slide" Target="slides/slide82.xml"/><Relationship Id="rId61" Type="http://schemas.openxmlformats.org/officeDocument/2006/relationships/slide" Target="slides/slide28.xml"/><Relationship Id="rId82" Type="http://schemas.openxmlformats.org/officeDocument/2006/relationships/slide" Target="slides/slide49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Master" Target="slideMasters/slideMaster30.xml"/><Relationship Id="rId35" Type="http://schemas.openxmlformats.org/officeDocument/2006/relationships/slide" Target="slides/slide2.xml"/><Relationship Id="rId56" Type="http://schemas.openxmlformats.org/officeDocument/2006/relationships/slide" Target="slides/slide23.xml"/><Relationship Id="rId77" Type="http://schemas.openxmlformats.org/officeDocument/2006/relationships/slide" Target="slides/slide44.xml"/><Relationship Id="rId100" Type="http://schemas.openxmlformats.org/officeDocument/2006/relationships/slide" Target="slides/slide67.xml"/><Relationship Id="rId105" Type="http://schemas.openxmlformats.org/officeDocument/2006/relationships/slide" Target="slides/slide72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8.xml"/><Relationship Id="rId72" Type="http://schemas.openxmlformats.org/officeDocument/2006/relationships/slide" Target="slides/slide39.xml"/><Relationship Id="rId93" Type="http://schemas.openxmlformats.org/officeDocument/2006/relationships/slide" Target="slides/slide60.xml"/><Relationship Id="rId98" Type="http://schemas.openxmlformats.org/officeDocument/2006/relationships/slide" Target="slides/slide65.xml"/><Relationship Id="rId12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5" Type="http://schemas.openxmlformats.org/officeDocument/2006/relationships/slideMaster" Target="slideMasters/slideMaster25.xml"/><Relationship Id="rId46" Type="http://schemas.openxmlformats.org/officeDocument/2006/relationships/slide" Target="slides/slide13.xml"/><Relationship Id="rId67" Type="http://schemas.openxmlformats.org/officeDocument/2006/relationships/slide" Target="slides/slide34.xml"/><Relationship Id="rId116" Type="http://schemas.openxmlformats.org/officeDocument/2006/relationships/slide" Target="slides/slide83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8.xml"/><Relationship Id="rId62" Type="http://schemas.openxmlformats.org/officeDocument/2006/relationships/slide" Target="slides/slide29.xml"/><Relationship Id="rId83" Type="http://schemas.openxmlformats.org/officeDocument/2006/relationships/slide" Target="slides/slide50.xml"/><Relationship Id="rId88" Type="http://schemas.openxmlformats.org/officeDocument/2006/relationships/slide" Target="slides/slide55.xml"/><Relationship Id="rId111" Type="http://schemas.openxmlformats.org/officeDocument/2006/relationships/slide" Target="slides/slide78.xml"/><Relationship Id="rId15" Type="http://schemas.openxmlformats.org/officeDocument/2006/relationships/slideMaster" Target="slideMasters/slideMaster15.xml"/><Relationship Id="rId36" Type="http://schemas.openxmlformats.org/officeDocument/2006/relationships/slide" Target="slides/slide3.xml"/><Relationship Id="rId57" Type="http://schemas.openxmlformats.org/officeDocument/2006/relationships/slide" Target="slides/slide24.xml"/><Relationship Id="rId106" Type="http://schemas.openxmlformats.org/officeDocument/2006/relationships/slide" Target="slides/slide73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52" Type="http://schemas.openxmlformats.org/officeDocument/2006/relationships/slide" Target="slides/slide19.xml"/><Relationship Id="rId73" Type="http://schemas.openxmlformats.org/officeDocument/2006/relationships/slide" Target="slides/slide40.xml"/><Relationship Id="rId78" Type="http://schemas.openxmlformats.org/officeDocument/2006/relationships/slide" Target="slides/slide45.xml"/><Relationship Id="rId94" Type="http://schemas.openxmlformats.org/officeDocument/2006/relationships/slide" Target="slides/slide61.xml"/><Relationship Id="rId99" Type="http://schemas.openxmlformats.org/officeDocument/2006/relationships/slide" Target="slides/slide66.xml"/><Relationship Id="rId101" Type="http://schemas.openxmlformats.org/officeDocument/2006/relationships/slide" Target="slides/slide68.xml"/><Relationship Id="rId1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3AB7F2FB-8D38-433F-9AA6-9B190A118A0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9260EE76-119A-4F3C-A538-E686B5754A4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2340" name="Rectangle 4">
            <a:extLst>
              <a:ext uri="{FF2B5EF4-FFF2-40B4-BE49-F238E27FC236}">
                <a16:creationId xmlns:a16="http://schemas.microsoft.com/office/drawing/2014/main" id="{75A05543-0BFB-4136-8903-F2AC04DF2A3C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274C625D-D394-403C-860D-4B4C70E9580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BB63F3E0-39EA-4520-A511-942C1690FBF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3" name="Rectangle 7">
            <a:extLst>
              <a:ext uri="{FF2B5EF4-FFF2-40B4-BE49-F238E27FC236}">
                <a16:creationId xmlns:a16="http://schemas.microsoft.com/office/drawing/2014/main" id="{CA7B0E0F-CF37-4E03-BA81-EACB3478FC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8B4C1070-CF82-467D-842D-15971D09B307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04133A4E-3F21-4887-8E6E-0E146B89ED12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2744EE75-372A-450E-B423-CEB41425E6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>
                <a:extLst>
                  <a:ext uri="{FF2B5EF4-FFF2-40B4-BE49-F238E27FC236}">
                    <a16:creationId xmlns:a16="http://schemas.microsoft.com/office/drawing/2014/main" id="{D437D9B6-FF3F-4477-8E59-FF0DD610B20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17" name="Freeform 5">
                <a:extLst>
                  <a:ext uri="{FF2B5EF4-FFF2-40B4-BE49-F238E27FC236}">
                    <a16:creationId xmlns:a16="http://schemas.microsoft.com/office/drawing/2014/main" id="{EB8741CA-7B27-476B-960D-00EA6C20D81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</p:grp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CD865D66-5A46-4B0E-9E20-99182DCEBDFE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2454E1C0-6658-4F6A-90D9-79FDC1221F1F}"/>
                </a:ext>
              </a:extLst>
            </p:cNvPr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5D3DB6F7-C98F-44C9-AE0D-8C912A960C9F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7D226B67-364C-4920-BDB5-A7FE527DA9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F0D4265D-6D5A-41E0-9EFF-D78DAB7160EF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01A09841-22AA-48B8-B09C-CE973DEC19AD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E2FC5AF9-4984-49AD-B8AD-1F16471DBA45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1017E1E4-19B6-46C7-AB33-6A928B0889F1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02B27D81-1D49-4905-84DF-CBD65A2AEEDA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C8A36DF8-6EDB-439E-8181-85676A3272F4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</p:grpSp>
      </p:grpSp>
      <p:sp>
        <p:nvSpPr>
          <p:cNvPr id="25616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5617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8" name="Rectangle 18">
            <a:extLst>
              <a:ext uri="{FF2B5EF4-FFF2-40B4-BE49-F238E27FC236}">
                <a16:creationId xmlns:a16="http://schemas.microsoft.com/office/drawing/2014/main" id="{05CF0032-2587-4055-98E0-544E001AA28F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25394-C740-4AE9-8605-1135537CB0C4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19" name="Rectangle 19">
            <a:extLst>
              <a:ext uri="{FF2B5EF4-FFF2-40B4-BE49-F238E27FC236}">
                <a16:creationId xmlns:a16="http://schemas.microsoft.com/office/drawing/2014/main" id="{6640B0EE-D22F-4C81-A5E1-AB9727DF55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</a:t>
            </a:r>
          </a:p>
        </p:txBody>
      </p:sp>
      <p:sp>
        <p:nvSpPr>
          <p:cNvPr id="20" name="Rectangle 20">
            <a:extLst>
              <a:ext uri="{FF2B5EF4-FFF2-40B4-BE49-F238E27FC236}">
                <a16:creationId xmlns:a16="http://schemas.microsoft.com/office/drawing/2014/main" id="{641DC479-BDF3-4EA5-9EC4-7FBB668CD6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9A849B37-6757-4AB8-A136-3B199AF2C57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97178105"/>
      </p:ext>
    </p:extLst>
  </p:cSld>
  <p:clrMapOvr>
    <a:masterClrMapping/>
  </p:clrMapOvr>
  <p:transition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B425C960-FB2B-467B-B56C-C69654C2CA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74F5A-EEF7-41C7-A6E4-02280DB87291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E531D210-845A-4978-BFA5-8538D798B8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</a:t>
            </a:r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492ED7EC-507D-46B8-9483-8E15B9694E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CB05A4-4262-48E4-A8DE-582CD40990B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38255147"/>
      </p:ext>
    </p:extLst>
  </p:cSld>
  <p:clrMapOvr>
    <a:masterClrMapping/>
  </p:clrMapOvr>
  <p:transition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D6C941E4-6FA0-4D36-B206-F670B2A15C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318BC-05F2-4623-9904-939BF5F79B69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EA26B496-B90F-4E94-AE98-7FCF3EDB90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</a:t>
            </a:r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FAC38AB6-4E87-470B-A2E2-16A99D17B8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F91FC7-22D2-4D25-B5E3-D3E0C62B21F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59457372"/>
      </p:ext>
    </p:extLst>
  </p:cSld>
  <p:clrMapOvr>
    <a:masterClrMapping/>
  </p:clrMapOvr>
  <p:transition>
    <p:blinds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B672F51E-96FE-43E4-A263-4F948E8628BD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E2B493D9-D43F-4116-AAF4-C13D499AAC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>
                <a:extLst>
                  <a:ext uri="{FF2B5EF4-FFF2-40B4-BE49-F238E27FC236}">
                    <a16:creationId xmlns:a16="http://schemas.microsoft.com/office/drawing/2014/main" id="{6D32A5C4-A456-4B8B-AF7F-5AB17021632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7" name="Freeform 5">
                <a:extLst>
                  <a:ext uri="{FF2B5EF4-FFF2-40B4-BE49-F238E27FC236}">
                    <a16:creationId xmlns:a16="http://schemas.microsoft.com/office/drawing/2014/main" id="{D67B7CE3-6CC0-469C-812D-A12C1292C03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F087D34F-BE93-481E-B4A2-9DE8554FCCA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F51E8A2D-571B-4B1D-B83F-087AD6B648D7}"/>
                </a:ext>
              </a:extLst>
            </p:cNvPr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5E9DC990-CE83-4CCE-9387-FAECC542A8CB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42C870B7-4A19-4A94-B971-9DD232E085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9FB79A48-D1AD-43E2-8D36-0ECA55FF2FE8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7AF1F827-BAB0-4345-A0E2-3D3B9FC71D8A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739F05A0-22E8-4476-B0CF-56DFDA28AA83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6D03DBE4-260B-4E26-828D-855F18860F33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72913C51-1A59-488C-89A5-D3DE80E0B807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0C540A80-851C-443A-8946-F343EE921594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</p:grpSp>
      </p:grpSp>
      <p:sp>
        <p:nvSpPr>
          <p:cNvPr id="18" name="Text Box 21">
            <a:extLst>
              <a:ext uri="{FF2B5EF4-FFF2-40B4-BE49-F238E27FC236}">
                <a16:creationId xmlns:a16="http://schemas.microsoft.com/office/drawing/2014/main" id="{99933C7A-0FA6-4DBB-AF64-3319E322183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25400" y="1562100"/>
            <a:ext cx="6000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200" dirty="0">
                <a:solidFill>
                  <a:srgbClr val="FFFF66"/>
                </a:solidFill>
                <a:latin typeface="Comic Sans MS" pitchFamily="66" charset="0"/>
              </a:rPr>
              <a:t>Nat 5</a:t>
            </a:r>
          </a:p>
        </p:txBody>
      </p:sp>
      <p:sp>
        <p:nvSpPr>
          <p:cNvPr id="923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>
                <a:solidFill>
                  <a:srgbClr val="FFFF66"/>
                </a:solidFill>
                <a:latin typeface="Comic Sans MS" pitchFamily="66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923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rgbClr val="FFFF66"/>
                </a:solidFill>
                <a:latin typeface="Comic Sans MS" pitchFamily="66" charset="0"/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284B2AEF-4D97-44DA-9F9F-4B5D08204040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66"/>
                </a:solidFill>
                <a:latin typeface="Arial" charset="0"/>
              </a:defRPr>
            </a:lvl1pPr>
          </a:lstStyle>
          <a:p>
            <a:pPr>
              <a:defRPr/>
            </a:pPr>
            <a:fld id="{67D43527-7E9C-41E7-8076-3CE1B102336D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8BEB190E-3DD6-4AB6-98AF-4325C59DE8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>
                <a:solidFill>
                  <a:srgbClr val="FFFF66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GB"/>
              <a:t>Created by Mr Lafferty Maths Dept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85CFDA94-F9E7-48E7-8CD3-813893D6CC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rgbClr val="FFFF66"/>
                </a:solidFill>
                <a:latin typeface="Arial" panose="020B0604020202020204" pitchFamily="34" charset="0"/>
              </a:defRPr>
            </a:lvl1pPr>
          </a:lstStyle>
          <a:p>
            <a:fld id="{9A265129-42BF-4744-BE2B-6FA0A618388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50655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80767C61-00FC-413E-804E-5CBA473974F5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C6187330-81F9-4700-9EE9-9D0BE71675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>
                <a:extLst>
                  <a:ext uri="{FF2B5EF4-FFF2-40B4-BE49-F238E27FC236}">
                    <a16:creationId xmlns:a16="http://schemas.microsoft.com/office/drawing/2014/main" id="{2EA7F3C6-E227-497A-BED3-372DC9F7D07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7" name="Freeform 5">
                <a:extLst>
                  <a:ext uri="{FF2B5EF4-FFF2-40B4-BE49-F238E27FC236}">
                    <a16:creationId xmlns:a16="http://schemas.microsoft.com/office/drawing/2014/main" id="{77D403A6-A535-4695-B2A9-08E2DEE62B3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2AF6DA81-7716-4E7E-88A4-2513A4D183A0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CDDFF34-581A-40CD-A491-FACA63249D5F}"/>
                </a:ext>
              </a:extLst>
            </p:cNvPr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B4BCA9FA-2B91-4A32-BFD9-E3EBF6721290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69E597CE-6C08-43A9-A1BB-AEDBD91028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A2351D78-0295-4BFE-9850-7EE6AB218B2A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232107DB-C021-411C-AAE3-957FEAE51375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255A8235-BE0F-4275-9734-174716D2F62A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A9A06BFC-DC06-4747-9122-6ED999B059D7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5D9ED268-AE2B-4291-A0AD-A23192924732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CFD3C7A4-EF96-43F9-AE7F-83044A968D85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</p:grpSp>
      </p:grpSp>
      <p:sp>
        <p:nvSpPr>
          <p:cNvPr id="18" name="Text Box 21">
            <a:extLst>
              <a:ext uri="{FF2B5EF4-FFF2-40B4-BE49-F238E27FC236}">
                <a16:creationId xmlns:a16="http://schemas.microsoft.com/office/drawing/2014/main" id="{72EAB7F3-7C35-4B3D-B573-AC81DA925EB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25400" y="1562100"/>
            <a:ext cx="6000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200" dirty="0">
                <a:solidFill>
                  <a:srgbClr val="FFFF66"/>
                </a:solidFill>
                <a:latin typeface="Comic Sans MS" pitchFamily="66" charset="0"/>
              </a:rPr>
              <a:t>Nat 5</a:t>
            </a:r>
          </a:p>
        </p:txBody>
      </p:sp>
      <p:sp>
        <p:nvSpPr>
          <p:cNvPr id="923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>
                <a:solidFill>
                  <a:srgbClr val="FFFF66"/>
                </a:solidFill>
                <a:latin typeface="Comic Sans MS" pitchFamily="66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923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rgbClr val="FFFF66"/>
                </a:solidFill>
                <a:latin typeface="Comic Sans MS" pitchFamily="66" charset="0"/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769F0E55-63AA-45E1-BD46-A6E0E02FB161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66"/>
                </a:solidFill>
                <a:latin typeface="Arial" charset="0"/>
              </a:defRPr>
            </a:lvl1pPr>
          </a:lstStyle>
          <a:p>
            <a:pPr>
              <a:defRPr/>
            </a:pPr>
            <a:fld id="{28AD087F-B083-4E8A-83C6-F9AB3A31864A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EFCD3F0B-9066-4CAB-9748-9EABFC86E7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>
                <a:solidFill>
                  <a:srgbClr val="FFFF66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GB"/>
              <a:t>Created by Mr Lafferty Maths Dept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8DB0D29B-04DB-4C6B-B08C-C75685EA56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rgbClr val="FFFF66"/>
                </a:solidFill>
                <a:latin typeface="Arial" panose="020B0604020202020204" pitchFamily="34" charset="0"/>
              </a:defRPr>
            </a:lvl1pPr>
          </a:lstStyle>
          <a:p>
            <a:fld id="{6ED98669-C760-49F5-917E-919330BDD74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099333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896495-80DC-499F-AD1A-A6F52F7A2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3D44FEC-AC1E-430A-8AAA-0A22F37745C2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C351EC-FAC6-4609-951D-0B3078D47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GB"/>
              <a:t>Created by Mr Lafferty Maths Dept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1ACEB3-06AD-4093-A5A1-87993B976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D6352910-317A-4B53-9A48-BC77B0141A7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64215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384E7-CBDF-4039-87EE-74B4AF666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B9ECD67-AB9E-4C01-9AA9-F7D6C754ED5E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75129E-A8A8-4368-8F91-436A3D4A8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GB"/>
              <a:t>Created by Mr Lafferty Maths Dept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D349B0-C005-45AF-A926-C0E4B5C89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5CBD7F47-055C-4E78-AEBF-1326ED27035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738095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45812A-4867-4827-99C0-62A982D8D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90F7D08-E9D8-4153-A4F0-E3A560BCCC26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EE0DF9-1D62-45A4-AA64-D13B10667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GB"/>
              <a:t>Created by Mr Lafferty Maths Dept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4A79BB-3709-4ADA-B241-780DF658D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AFE26708-AF3B-4D03-A395-658805DDD47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468710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4F568C-8EC7-4DA5-A69D-9105F2268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7ED7C80F-16C9-4D93-8752-33E88D57C012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CDFD5E-79F0-4E71-BECB-DBE646AF0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GB"/>
              <a:t>Created by Mr Lafferty Maths Dept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C3A50A-4654-4E09-B251-7B848386B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59A90CE6-B50B-4E27-8948-D8DDEA8DBDB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20497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EE72A8-7BA9-4950-B588-C84D789E0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4450424-9F73-4759-9BCE-17C4EF3A8DD2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0218EE-2321-46D3-8C4B-2A0B7A398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GB"/>
              <a:t>Created by Mr Lafferty Maths Dept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3C978E-9D15-43C2-872E-67110FA3C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A3BD7E5C-AC1C-4D28-A990-6C9C0A86472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690598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C68A50-6AE3-4A6C-8B5F-173C39570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E626D6F-B9E6-4A36-B31B-46FA7B9A8340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391BD6-B530-47A4-B997-D7249AB6A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GB"/>
              <a:t>Created by Mr Lafferty Maths Dept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37E96C-BCBF-418A-A9C1-1152D98F3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AF6A0FC3-FC5B-4440-A279-D9CB3468F01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40768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8FFDFE8A-B222-4615-A037-2A6323120A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6E9F2-1A31-4EA4-AEC2-3B60FA305F2E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544A9FB6-FBC2-4D53-A49A-A35EEB4A28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</a:t>
            </a:r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95F92DA9-0AEE-4EA4-A840-94DE1CF406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DBC312-9F99-4EA4-B6D2-D1169385D8B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76107959"/>
      </p:ext>
    </p:extLst>
  </p:cSld>
  <p:clrMapOvr>
    <a:masterClrMapping/>
  </p:clrMapOvr>
  <p:transition>
    <p:blinds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9A0236-F366-458C-A524-B871AD1E9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84D0995-5D61-4238-B7F5-E4A46E604E75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3F75EF-255D-4E56-9C6E-20EA5D079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GB"/>
              <a:t>Created by Mr Lafferty Maths Dept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EC9025-36B0-4B61-A6E2-547FD32CB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F7B53EE-E510-4804-907E-9FCF657DB6A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687924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765479-024F-4142-AAF5-DD7472D99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3D1FB2-2926-4118-B0E0-3FD65F9FC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5789DE-0651-4748-BD24-A66B84ABB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24A67D20-760B-4D27-BA48-AF75B4ED636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456803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4EB8FC-2915-442F-AED3-180B23105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3EBCC2-5471-4D1B-9D95-7E3B4D9DF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EABE4D-A3CB-4E6D-9649-A5541A311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43AB3CC-E0F4-4F92-A765-BBFEF773762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724776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1D4F4E-AB59-46B8-BACD-97D424083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DE19B6-07C6-4F10-A325-7BAD2D39D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472910-77D9-4B6D-B09F-36EC06303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520B58C7-41F4-4E26-8458-5DBDBECC903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583415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5F552C-3EFD-4640-AC3E-ADAC3B068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33341E-C4C2-4BAD-9F5F-2BA0D6732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36B6B0-9B72-46A3-B66E-C7352BE4F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A271C75E-1E28-44F6-8F2D-5468894FE42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758059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3A951F-C8BE-41CF-B6E7-22EE878F8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2E5638-5305-471B-8F4F-4846AEDA8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6A4376-6D67-4A69-8267-DD50B5A40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EDF22168-1E6A-4981-9178-979B0A93D64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722200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6B520C-F7BB-4308-8710-9DEFA8EF1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D3997F-76A8-4182-A0DF-D10C7134E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E77F31-83AD-470B-9713-67B660B20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B6D68FB-EE8C-4FBC-BF2F-E2464F17985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183874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81E0BF-1CB3-4FCF-A760-502EF9FFD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C89B71-D7EA-4702-828A-A9D04AAB6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8D5B29-4540-4EAB-B956-F8F577688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CADE4820-E8C0-46F7-AD9D-D92562A18F6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579282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5A8666-7F0C-4896-8EA9-CA4692A67A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28E4AB8-53FA-456F-938A-7E90E3DD05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A6C9A67-E341-4018-BB2F-FC585FEE26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0367FF-5D70-4FAD-86EB-6AFB3BF8339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469437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42B69BA-91D2-4263-8983-D7B94764F1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A4F83E6-5CAB-4ACB-B546-14D0038FB1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1F237B3-82AE-46CE-ADB9-BF97CD1C79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F27F47-01F5-450E-99AC-D3C592BC4DF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61672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C149115B-FE4B-4059-87A0-DFA1E169EC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F6468-4380-4F80-A6C4-AE57EF083D3B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01DE16A7-9614-41C1-8E9F-19CE5353C0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</a:t>
            </a:r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FF76EB00-62E9-4BBF-BBAB-2275AF743A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A12A4C-715F-4F69-AB77-4D3E9402F43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582338"/>
      </p:ext>
    </p:extLst>
  </p:cSld>
  <p:clrMapOvr>
    <a:masterClrMapping/>
  </p:clrMapOvr>
  <p:transition>
    <p:blinds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615370E-E4CB-4B5C-951B-D30CC02247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1292501-E1D6-44BD-8E01-19FC0576E5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D8AE3D7-F2F2-4A35-A6AF-DA36A19DA8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0E13CC-C8CE-424A-AE65-87F62B04A8A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254896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7274877-FB78-4D5D-9772-53F274D100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DA2885C-1790-47C5-A00B-E7C84296D2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43667CD-5F08-44DE-9F11-FF91F8BC17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48868F-60CE-4E29-A5E4-F01727200E6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387715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BB6CD06-A9AD-49E4-828E-9F47269EB7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1750300-FD8D-4636-90B1-596F94957A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93E259B-D3C4-4357-A679-4C9E2D9A32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AE2E06-072C-49BC-8E8A-9FF477F58E9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375900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088D1AD-F42D-4574-AA07-2B0424AA10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0A92888-8BB4-43DA-81D8-6E00E35B0B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A3E09F2-930B-4B6A-878F-4D8B503B14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2338B5-3DE0-479A-BB45-BBAF1D66421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367768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505A70E-9EBE-4ADF-9CD9-F568364D46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211777-B8B2-4070-9432-A75F0E32A7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9EBF68F-ED7C-45F0-9CE5-4C15618EE4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D3F620-9EF4-4287-87E0-A86FE98A853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98841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6F1C907-159A-4E7D-9B23-13A2C1D217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F3970FD-C9B8-4D51-AE8E-E817E9A1D1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7CF0091-6FAD-4FF5-A246-93274B0655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ED4AC9-80DF-48EA-B9F2-E757D462A2C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533877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A6C9536-46F5-4FE1-9499-9C52318D91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7FF860-529A-4C15-B0CB-2A35975DE5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E8A38B2-E8A9-4A53-A116-1B58BED5BF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E95317-3F10-48BD-82C6-7C07D9B0341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254238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0C15B1D-3BA9-4B27-93B1-E954A22A73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508165D-5360-4C3C-8BF0-C98DACE56D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8434F2D-E071-47DF-9518-6973294E03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897ED4-1C4C-4744-B7EC-1DC77FF8742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681836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94C7A18-C116-4880-9A1F-B0923A3470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DBEEF05-F7C3-40D4-A289-EA8294ADE4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C1B72E2-65EC-4112-B8E4-1A2F57A51E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97AEA4-09AD-4809-A349-5925DB80B48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037557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ECAAB14-45C5-4E43-A941-ADA34CC2A5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0153EE8-DC71-46B7-93F2-4EB05C95F3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6E12D84-318D-4804-B57A-13564881AD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5416A2-293A-43EF-812D-6454F7DF887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68015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D6899394-15D7-4886-B304-37B657CA82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10D0D-7DCD-454F-833D-0D04425D61EB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A05FFA15-3B55-40A0-A615-274AD8A98C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</a:t>
            </a:r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D8F0B00E-5A77-4980-BD79-E1A42D2E32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D627C8-9D02-45F0-9AFE-51CE5DBC269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26390424"/>
      </p:ext>
    </p:extLst>
  </p:cSld>
  <p:clrMapOvr>
    <a:masterClrMapping/>
  </p:clrMapOvr>
  <p:transition>
    <p:blinds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D21EFBA-C3E9-4D93-A269-06773522EA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0123CA-DDA6-4145-AC9F-F7F291A69E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A6F72A8-B4BF-49C7-B5E7-B6067464CB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E2CDA7-1311-401D-93D3-3136784CAD7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556505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304082-BBAA-4C69-A5F2-AE4C20EE0C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532307E-6433-477B-AAB4-9E4A540DDF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D1E8AB6-722D-415F-8C8F-377EE74551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848ACA-6111-42D5-9A8F-034CB1206A5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713662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CC5B5EE-1A16-4A0C-885F-173CAD7BFA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B40BDB5-D1E6-4AFC-B517-741353F711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BA1B29A-7516-4E8D-AE8D-86782792A7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C8DDC3-7BFB-400F-B5FA-253BF3BA994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89043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5D8BCA9-15EA-4138-BFE4-9EBD42072C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450BE6A-9242-458B-A3F1-55DD027295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BC58B49-9922-43C1-A26D-E32152AC96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A3C37A-369F-4086-B85B-7AA3FB1C9E0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245373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BC9E1BD-FFEB-4496-865E-D2346C094C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49CED2B-66BC-4C82-9B4E-A46EC93D39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6F9D818-FC0D-45F6-BA94-4F306CF729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0D735DD-3AF1-44E2-84FC-8EDF2DC16E4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0982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9B5081A5-F35E-4AEA-90B1-79CE898778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0797E-8B42-496A-B953-657F5ABFD795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A934BF2B-05D8-4352-8EA8-17AD06406F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</a:t>
            </a:r>
          </a:p>
        </p:txBody>
      </p:sp>
      <p:sp>
        <p:nvSpPr>
          <p:cNvPr id="9" name="Rectangle 19">
            <a:extLst>
              <a:ext uri="{FF2B5EF4-FFF2-40B4-BE49-F238E27FC236}">
                <a16:creationId xmlns:a16="http://schemas.microsoft.com/office/drawing/2014/main" id="{6E87B30C-2E96-48DA-A67F-DA3990FC4B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798FF6-27E8-4BBE-95D0-509F97C928B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36051297"/>
      </p:ext>
    </p:extLst>
  </p:cSld>
  <p:clrMapOvr>
    <a:masterClrMapping/>
  </p:clrMapOvr>
  <p:transition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17">
            <a:extLst>
              <a:ext uri="{FF2B5EF4-FFF2-40B4-BE49-F238E27FC236}">
                <a16:creationId xmlns:a16="http://schemas.microsoft.com/office/drawing/2014/main" id="{A9AF3013-9025-4275-A835-362FEFF51A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686D6-516E-44FF-A5C9-5528FD04BC0B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18DF12CC-35CD-43A8-AA76-44A207F272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6E19B9EB-1900-4055-840F-271468ED70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3257CC-CD08-4B74-B4F0-66F6E0EBBDC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68721197"/>
      </p:ext>
    </p:extLst>
  </p:cSld>
  <p:clrMapOvr>
    <a:masterClrMapping/>
  </p:clrMapOvr>
  <p:transition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BE3834-58DD-4EBB-8936-7E7507079E79}"/>
              </a:ext>
            </a:extLst>
          </p:cNvPr>
          <p:cNvSpPr txBox="1"/>
          <p:nvPr userDrawn="1"/>
        </p:nvSpPr>
        <p:spPr>
          <a:xfrm>
            <a:off x="149225" y="1266825"/>
            <a:ext cx="6667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1400" dirty="0">
                <a:solidFill>
                  <a:srgbClr val="FFFF00"/>
                </a:solidFill>
                <a:latin typeface="Comic Sans MS" pitchFamily="66" charset="0"/>
              </a:rPr>
              <a:t> </a:t>
            </a:r>
          </a:p>
          <a:p>
            <a:pPr algn="ctr">
              <a:defRPr/>
            </a:pPr>
            <a:r>
              <a:rPr lang="en-GB" sz="1400" dirty="0">
                <a:solidFill>
                  <a:srgbClr val="FFFF00"/>
                </a:solidFill>
                <a:latin typeface="Comic Sans MS" pitchFamily="66" charset="0"/>
              </a:rPr>
              <a:t>Nat 5</a:t>
            </a:r>
          </a:p>
        </p:txBody>
      </p:sp>
      <p:sp>
        <p:nvSpPr>
          <p:cNvPr id="3" name="Rectangle 17">
            <a:extLst>
              <a:ext uri="{FF2B5EF4-FFF2-40B4-BE49-F238E27FC236}">
                <a16:creationId xmlns:a16="http://schemas.microsoft.com/office/drawing/2014/main" id="{9F99FD58-A9D6-4D4C-A803-8B106A9328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9B46E-7400-4967-8141-4F059690A152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968DE30B-BEC2-4D12-9BB1-5D91F2DD6A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B7F75455-714F-4075-8F13-FAACF96CD8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BC30F1-DF40-456B-92A1-EB83A32AE5C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99635864"/>
      </p:ext>
    </p:extLst>
  </p:cSld>
  <p:clrMapOvr>
    <a:masterClrMapping/>
  </p:clrMapOvr>
  <p:transition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FC2CF6F9-579A-44DC-A47E-8B45F54DEF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C420D-68FB-4FDE-92E5-0B2A4261EC17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45BB61DB-C0D2-47A8-B746-0DB1D642CE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</a:t>
            </a:r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D86180C6-8CAB-42E0-BC75-CAF69D3FAA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5FFD30-62B1-4AB2-A08C-48945646B95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14759999"/>
      </p:ext>
    </p:extLst>
  </p:cSld>
  <p:clrMapOvr>
    <a:masterClrMapping/>
  </p:clrMapOvr>
  <p:transition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81FD8E81-CC2B-4753-A095-FEAED10053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3101C-304C-4828-A3E9-6520CF306525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4F0BA8D6-6395-4978-9122-6BC6BDAB43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</a:t>
            </a:r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1B7AC399-8A47-43FE-B1A2-CF3452D8D7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544E0C-AC80-427B-ACF8-AD13900AA83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50195604"/>
      </p:ext>
    </p:extLst>
  </p:cSld>
  <p:clrMapOvr>
    <a:masterClrMapping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2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26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27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28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2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30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31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32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33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34.xml"/></Relationships>
</file>

<file path=ppt/slideMasters/_rels/slideMaster25.xml.rels><?xml version="1.0" encoding="UTF-8" standalone="yes"?>
<Relationships xmlns="http://schemas.openxmlformats.org/package/2006/relationships"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35.xml"/></Relationships>
</file>

<file path=ppt/slideMasters/_rels/slideMaster26.xml.rels><?xml version="1.0" encoding="UTF-8" standalone="yes"?>
<Relationships xmlns="http://schemas.openxmlformats.org/package/2006/relationships"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36.xml"/></Relationships>
</file>

<file path=ppt/slideMasters/_rels/slideMaster27.xml.rels><?xml version="1.0" encoding="UTF-8" standalone="yes"?>
<Relationships xmlns="http://schemas.openxmlformats.org/package/2006/relationships"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37.xml"/></Relationships>
</file>

<file path=ppt/slideMasters/_rels/slideMaster28.xml.rels><?xml version="1.0" encoding="UTF-8" standalone="yes"?>
<Relationships xmlns="http://schemas.openxmlformats.org/package/2006/relationships"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38.xml"/></Relationships>
</file>

<file path=ppt/slideMasters/_rels/slideMaster29.xml.rels><?xml version="1.0" encoding="UTF-8" standalone="yes"?>
<Relationships xmlns="http://schemas.openxmlformats.org/package/2006/relationships"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39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30.xml.rels><?xml version="1.0" encoding="UTF-8" standalone="yes"?>
<Relationships xmlns="http://schemas.openxmlformats.org/package/2006/relationships"><Relationship Id="rId2" Type="http://schemas.openxmlformats.org/officeDocument/2006/relationships/theme" Target="../theme/theme30.xml"/><Relationship Id="rId1" Type="http://schemas.openxmlformats.org/officeDocument/2006/relationships/slideLayout" Target="../slideLayouts/slideLayout40.xml"/></Relationships>
</file>

<file path=ppt/slideMasters/_rels/slideMaster31.xml.rels><?xml version="1.0" encoding="UTF-8" standalone="yes"?>
<Relationships xmlns="http://schemas.openxmlformats.org/package/2006/relationships"><Relationship Id="rId2" Type="http://schemas.openxmlformats.org/officeDocument/2006/relationships/theme" Target="../theme/theme31.xml"/><Relationship Id="rId1" Type="http://schemas.openxmlformats.org/officeDocument/2006/relationships/slideLayout" Target="../slideLayouts/slideLayout41.xml"/></Relationships>
</file>

<file path=ppt/slideMasters/_rels/slideMaster32.xml.rels><?xml version="1.0" encoding="UTF-8" standalone="yes"?>
<Relationships xmlns="http://schemas.openxmlformats.org/package/2006/relationships"><Relationship Id="rId2" Type="http://schemas.openxmlformats.org/officeDocument/2006/relationships/theme" Target="../theme/theme32.xml"/><Relationship Id="rId1" Type="http://schemas.openxmlformats.org/officeDocument/2006/relationships/slideLayout" Target="../slideLayouts/slideLayout42.xml"/></Relationships>
</file>

<file path=ppt/slideMasters/_rels/slideMaster3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3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>
            <a:extLst>
              <a:ext uri="{FF2B5EF4-FFF2-40B4-BE49-F238E27FC236}">
                <a16:creationId xmlns:a16="http://schemas.microsoft.com/office/drawing/2014/main" id="{0F55A39C-DAF0-49E5-8753-94A413399C71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24579" name="Freeform 3">
              <a:extLst>
                <a:ext uri="{FF2B5EF4-FFF2-40B4-BE49-F238E27FC236}">
                  <a16:creationId xmlns:a16="http://schemas.microsoft.com/office/drawing/2014/main" id="{305ED7B9-443A-4DC2-B5CC-9959B8155D9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24580" name="Freeform 4">
              <a:extLst>
                <a:ext uri="{FF2B5EF4-FFF2-40B4-BE49-F238E27FC236}">
                  <a16:creationId xmlns:a16="http://schemas.microsoft.com/office/drawing/2014/main" id="{89D62A8A-0B31-480B-A0CB-A8EB908CA5D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grpSp>
          <p:nvGrpSpPr>
            <p:cNvPr id="11274" name="Group 5">
              <a:extLst>
                <a:ext uri="{FF2B5EF4-FFF2-40B4-BE49-F238E27FC236}">
                  <a16:creationId xmlns:a16="http://schemas.microsoft.com/office/drawing/2014/main" id="{438A2839-CB2F-4F57-8D11-C653BEACB422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24582" name="Freeform 6">
                <a:extLst>
                  <a:ext uri="{FF2B5EF4-FFF2-40B4-BE49-F238E27FC236}">
                    <a16:creationId xmlns:a16="http://schemas.microsoft.com/office/drawing/2014/main" id="{A7D1C9CF-AC07-4E5E-A542-DD2545FBDB54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24583" name="Freeform 7">
                <a:extLst>
                  <a:ext uri="{FF2B5EF4-FFF2-40B4-BE49-F238E27FC236}">
                    <a16:creationId xmlns:a16="http://schemas.microsoft.com/office/drawing/2014/main" id="{5F28E1CB-1709-4681-A01F-86FC5884D444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24584" name="Freeform 8">
                <a:extLst>
                  <a:ext uri="{FF2B5EF4-FFF2-40B4-BE49-F238E27FC236}">
                    <a16:creationId xmlns:a16="http://schemas.microsoft.com/office/drawing/2014/main" id="{85A646ED-9D6D-4F97-B227-F9DE0142FC3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24585" name="Freeform 9">
                <a:extLst>
                  <a:ext uri="{FF2B5EF4-FFF2-40B4-BE49-F238E27FC236}">
                    <a16:creationId xmlns:a16="http://schemas.microsoft.com/office/drawing/2014/main" id="{F215DE08-A903-4C02-AF6F-EA7DFE9720AD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24586" name="Freeform 10">
                <a:extLst>
                  <a:ext uri="{FF2B5EF4-FFF2-40B4-BE49-F238E27FC236}">
                    <a16:creationId xmlns:a16="http://schemas.microsoft.com/office/drawing/2014/main" id="{F8D45205-9489-4649-A351-C76EF40E005C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24587" name="Freeform 11">
                <a:extLst>
                  <a:ext uri="{FF2B5EF4-FFF2-40B4-BE49-F238E27FC236}">
                    <a16:creationId xmlns:a16="http://schemas.microsoft.com/office/drawing/2014/main" id="{488E6860-26C2-4A34-A6B4-A584E4FDD96E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24588" name="Freeform 12">
                <a:extLst>
                  <a:ext uri="{FF2B5EF4-FFF2-40B4-BE49-F238E27FC236}">
                    <a16:creationId xmlns:a16="http://schemas.microsoft.com/office/drawing/2014/main" id="{003F3579-9C71-4EDC-AD54-5C4109159C44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24589" name="Freeform 13">
                <a:extLst>
                  <a:ext uri="{FF2B5EF4-FFF2-40B4-BE49-F238E27FC236}">
                    <a16:creationId xmlns:a16="http://schemas.microsoft.com/office/drawing/2014/main" id="{2C6EB2FA-46CB-4F76-B44A-1B9FFAD072DD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24590" name="Freeform 14">
                <a:extLst>
                  <a:ext uri="{FF2B5EF4-FFF2-40B4-BE49-F238E27FC236}">
                    <a16:creationId xmlns:a16="http://schemas.microsoft.com/office/drawing/2014/main" id="{E33CFFBF-3CFE-4310-AECB-ED45285E58FD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</p:grpSp>
      </p:grpSp>
      <p:sp>
        <p:nvSpPr>
          <p:cNvPr id="24591" name="Rectangle 15">
            <a:extLst>
              <a:ext uri="{FF2B5EF4-FFF2-40B4-BE49-F238E27FC236}">
                <a16:creationId xmlns:a16="http://schemas.microsoft.com/office/drawing/2014/main" id="{A4361EE9-0E8D-41A1-95B6-D7F2835210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4592" name="Rectangle 16">
            <a:extLst>
              <a:ext uri="{FF2B5EF4-FFF2-40B4-BE49-F238E27FC236}">
                <a16:creationId xmlns:a16="http://schemas.microsoft.com/office/drawing/2014/main" id="{2E837CB7-DEE9-46AE-9CF8-2F1E807757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4593" name="Rectangle 17">
            <a:extLst>
              <a:ext uri="{FF2B5EF4-FFF2-40B4-BE49-F238E27FC236}">
                <a16:creationId xmlns:a16="http://schemas.microsoft.com/office/drawing/2014/main" id="{363073E0-C6FD-4C1B-B09C-7EA6AD5E5B1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1pPr>
          </a:lstStyle>
          <a:p>
            <a:pPr>
              <a:defRPr/>
            </a:pPr>
            <a:fld id="{28261011-93AB-4E44-99BE-7F06685D6DCB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24594" name="Rectangle 18">
            <a:extLst>
              <a:ext uri="{FF2B5EF4-FFF2-40B4-BE49-F238E27FC236}">
                <a16:creationId xmlns:a16="http://schemas.microsoft.com/office/drawing/2014/main" id="{F7B94AB1-2D75-4D30-ADD9-88C40070646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en-GB"/>
              <a:t>Created by Mr. Lafferty</a:t>
            </a:r>
          </a:p>
        </p:txBody>
      </p:sp>
      <p:sp>
        <p:nvSpPr>
          <p:cNvPr id="24595" name="Rectangle 19">
            <a:extLst>
              <a:ext uri="{FF2B5EF4-FFF2-40B4-BE49-F238E27FC236}">
                <a16:creationId xmlns:a16="http://schemas.microsoft.com/office/drawing/2014/main" id="{B9F09976-3585-42AC-90DC-D38EE68DB10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defRPr>
            </a:lvl1pPr>
          </a:lstStyle>
          <a:p>
            <a:fld id="{037814CD-7CD1-4A69-BB00-EEBF9AF51F58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91" r:id="rId1"/>
    <p:sldLayoutId id="2147484366" r:id="rId2"/>
    <p:sldLayoutId id="2147484367" r:id="rId3"/>
    <p:sldLayoutId id="2147484368" r:id="rId4"/>
    <p:sldLayoutId id="2147484369" r:id="rId5"/>
    <p:sldLayoutId id="2147484370" r:id="rId6"/>
    <p:sldLayoutId id="2147484392" r:id="rId7"/>
    <p:sldLayoutId id="2147484371" r:id="rId8"/>
    <p:sldLayoutId id="2147484372" r:id="rId9"/>
    <p:sldLayoutId id="2147484373" r:id="rId10"/>
    <p:sldLayoutId id="2147484374" r:id="rId11"/>
  </p:sldLayoutIdLst>
  <p:transition>
    <p:blinds dir="vert"/>
  </p:transition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>
            <a:extLst>
              <a:ext uri="{FF2B5EF4-FFF2-40B4-BE49-F238E27FC236}">
                <a16:creationId xmlns:a16="http://schemas.microsoft.com/office/drawing/2014/main" id="{93CFA41C-FE82-4662-802A-3A4651D36913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8195" name="Freeform 3">
              <a:extLst>
                <a:ext uri="{FF2B5EF4-FFF2-40B4-BE49-F238E27FC236}">
                  <a16:creationId xmlns:a16="http://schemas.microsoft.com/office/drawing/2014/main" id="{132E65F4-F583-4F30-937E-EAE614008E1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8196" name="Freeform 4">
              <a:extLst>
                <a:ext uri="{FF2B5EF4-FFF2-40B4-BE49-F238E27FC236}">
                  <a16:creationId xmlns:a16="http://schemas.microsoft.com/office/drawing/2014/main" id="{2DC112F5-2E7A-4C7A-9468-F5A46191B28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grpSp>
          <p:nvGrpSpPr>
            <p:cNvPr id="20490" name="Group 5">
              <a:extLst>
                <a:ext uri="{FF2B5EF4-FFF2-40B4-BE49-F238E27FC236}">
                  <a16:creationId xmlns:a16="http://schemas.microsoft.com/office/drawing/2014/main" id="{CACFB2E1-EDC5-458E-AAE9-B206B5ACBB1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8198" name="Freeform 6">
                <a:extLst>
                  <a:ext uri="{FF2B5EF4-FFF2-40B4-BE49-F238E27FC236}">
                    <a16:creationId xmlns:a16="http://schemas.microsoft.com/office/drawing/2014/main" id="{FD2713FE-2F1E-4C34-BFD0-CC896D036C09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199" name="Freeform 7">
                <a:extLst>
                  <a:ext uri="{FF2B5EF4-FFF2-40B4-BE49-F238E27FC236}">
                    <a16:creationId xmlns:a16="http://schemas.microsoft.com/office/drawing/2014/main" id="{36EDEB92-6D91-4B70-A43F-CA8ED1708DF2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200" name="Freeform 8">
                <a:extLst>
                  <a:ext uri="{FF2B5EF4-FFF2-40B4-BE49-F238E27FC236}">
                    <a16:creationId xmlns:a16="http://schemas.microsoft.com/office/drawing/2014/main" id="{F89517F0-DA3F-48EA-8196-E32A1F9640BC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201" name="Freeform 9">
                <a:extLst>
                  <a:ext uri="{FF2B5EF4-FFF2-40B4-BE49-F238E27FC236}">
                    <a16:creationId xmlns:a16="http://schemas.microsoft.com/office/drawing/2014/main" id="{42F7462E-EFE3-4A56-9A90-8B2CD04E305C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202" name="Freeform 10">
                <a:extLst>
                  <a:ext uri="{FF2B5EF4-FFF2-40B4-BE49-F238E27FC236}">
                    <a16:creationId xmlns:a16="http://schemas.microsoft.com/office/drawing/2014/main" id="{59F3D3C5-5141-44A9-8C90-7BFF5ECEDD82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203" name="Freeform 11">
                <a:extLst>
                  <a:ext uri="{FF2B5EF4-FFF2-40B4-BE49-F238E27FC236}">
                    <a16:creationId xmlns:a16="http://schemas.microsoft.com/office/drawing/2014/main" id="{0654A6C7-7E6B-45AE-BCEF-9D951D4AAD87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204" name="Freeform 12">
                <a:extLst>
                  <a:ext uri="{FF2B5EF4-FFF2-40B4-BE49-F238E27FC236}">
                    <a16:creationId xmlns:a16="http://schemas.microsoft.com/office/drawing/2014/main" id="{407B8C37-0162-41DA-8A24-E978EDCB4D58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205" name="Freeform 13">
                <a:extLst>
                  <a:ext uri="{FF2B5EF4-FFF2-40B4-BE49-F238E27FC236}">
                    <a16:creationId xmlns:a16="http://schemas.microsoft.com/office/drawing/2014/main" id="{D488A735-A295-4E87-A017-F77F059FCC8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206" name="Freeform 14">
                <a:extLst>
                  <a:ext uri="{FF2B5EF4-FFF2-40B4-BE49-F238E27FC236}">
                    <a16:creationId xmlns:a16="http://schemas.microsoft.com/office/drawing/2014/main" id="{B9119BBA-B7AC-46A4-97C8-DA602B81B66E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</p:grpSp>
      </p:grpSp>
      <p:sp>
        <p:nvSpPr>
          <p:cNvPr id="8207" name="Rectangle 15">
            <a:extLst>
              <a:ext uri="{FF2B5EF4-FFF2-40B4-BE49-F238E27FC236}">
                <a16:creationId xmlns:a16="http://schemas.microsoft.com/office/drawing/2014/main" id="{A6BBC855-5D2C-4EF8-AC06-ACC30F01FA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8208" name="Rectangle 16">
            <a:extLst>
              <a:ext uri="{FF2B5EF4-FFF2-40B4-BE49-F238E27FC236}">
                <a16:creationId xmlns:a16="http://schemas.microsoft.com/office/drawing/2014/main" id="{8613E08E-443A-4B62-881F-75AA0FAD3E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209" name="Rectangle 17">
            <a:extLst>
              <a:ext uri="{FF2B5EF4-FFF2-40B4-BE49-F238E27FC236}">
                <a16:creationId xmlns:a16="http://schemas.microsoft.com/office/drawing/2014/main" id="{E8A60A31-CDE9-41E4-8C96-95AE2243F9F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1pPr>
          </a:lstStyle>
          <a:p>
            <a:pPr>
              <a:defRPr/>
            </a:pPr>
            <a:fld id="{61041310-2E34-4D41-B9F7-C059D7E0691E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8210" name="Rectangle 18">
            <a:extLst>
              <a:ext uri="{FF2B5EF4-FFF2-40B4-BE49-F238E27FC236}">
                <a16:creationId xmlns:a16="http://schemas.microsoft.com/office/drawing/2014/main" id="{47EFC566-E94B-41A5-8AB1-607B6275556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en-GB"/>
              <a:t>Created by Mr Lafferty Maths Dept</a:t>
            </a:r>
          </a:p>
        </p:txBody>
      </p:sp>
      <p:sp>
        <p:nvSpPr>
          <p:cNvPr id="8211" name="Rectangle 19">
            <a:extLst>
              <a:ext uri="{FF2B5EF4-FFF2-40B4-BE49-F238E27FC236}">
                <a16:creationId xmlns:a16="http://schemas.microsoft.com/office/drawing/2014/main" id="{938C17E0-F018-47AE-87C5-68C0EA93C7A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defRPr>
            </a:lvl1pPr>
          </a:lstStyle>
          <a:p>
            <a:fld id="{1BC7B791-0E89-4C8D-A17E-D85B299DEB15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01" r:id="rId1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0B441139-E190-4405-B4CC-19E0A0704A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8EC0E58E-D2FB-45B8-946A-6BA579AACB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86CEC93-55FC-4AC2-BF13-75B1F94902A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5672092-F79F-4EC1-9B72-ADD9FA4BF4A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7814DF8-6836-40CB-8DDE-B5577D1F237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2996B62B-0E60-4D2E-BD53-9C37358DA5F2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1C213D14-8F3D-46B0-8FBE-248522313D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AF37C00F-00E5-4230-9B54-391B7A14ED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85135D3-1676-4BBF-A1D1-1D021A90E1D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E88ED5D-F74E-4F87-B03B-D5DD95732DD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EA85A1B-C1EB-4B81-9D8E-C50B0ACA13B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E0DCCE64-9ABE-4664-8CE7-843990691EBE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6C7E60CE-3C01-48C9-A5A8-6BBA13BF73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9BA1308C-51E0-48C7-87E6-2BA2954BC6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F2C1364-3383-4EFA-829D-B0D935376F7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832FF18-8586-4028-AFE8-28A65CF160C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CD6A2B4-0912-4311-9CAF-8FE351A3CD1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47259A4A-B67C-410B-AB15-8FB00CF95C1C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772A4EDD-3B3A-46E7-AA8D-AA5EF277DE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6104866B-E50A-4F29-8C24-E36AAEBF46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EB567AB-3E36-4FC2-B96F-0D461C428C4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8F69E98-48B2-4ED4-851A-20213888543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5CD1AB7-F955-48B1-8E52-A38A87D43D9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FB7D9F39-C43D-47AB-A3AE-A5C42D05F123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2F56D240-BCBB-4832-8D6D-FE54B49B3D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E843505D-01ED-4C76-B69A-29A6A2BA88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57EA1A6-2642-4DC1-BA66-0047AA60DD3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3BD7C65-9C4C-446E-BE34-8510A8805DE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034BAA7-81E5-47E5-9D7D-83D14BC4520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1746B96F-DA71-4E30-B058-084A71A39922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1333CC64-0B8A-4D2B-8404-C84DF39D09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50C300F4-03A0-4997-82DD-C642437477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37641C5-87F2-45F4-A101-AC7F1AB2E25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9C0645F-677F-4704-A171-B607B471C11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788109D-CA57-4FD9-9F9D-ECB36B133E3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AE8BC108-DD7E-4567-B84E-24BC750DE165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95B9CFA2-30C5-48A0-B776-7626B804AF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2C6EB495-ED49-4FF0-B195-04B8C34791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356EB9B-5027-43AD-BDD0-E87A93E7EE3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825DCC0-05AB-4414-AC51-F17516CD7CA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3789E98-6CFE-44BD-B22D-1CBC604FFC2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0343742C-3097-40D7-A60C-6860AA7B15AE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C7D9F0A7-987B-475E-8666-ED5CF2C734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A25A4437-ACA0-4A4A-A0AB-F9589385E0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677C366-5B8E-4DCC-B517-710B8525CA8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3CCE96C-E50F-41F7-8490-C5AE0F18EFD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1E920F9-91F3-4EFF-9B6C-65FA9AB6D5F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203D718E-D933-46D3-85CF-3E2B75211FD7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ACFED7B5-4697-4FB7-A3AC-682B6C8D9A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7085DA49-1D1A-4D52-AE99-EFDD942899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1937229-9C99-48CE-8373-B87BAD5C626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B8CA129-0B9D-415B-A824-852FFE7B154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565B9FF-E731-428B-82C0-3DA0F8D689A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4F832190-B255-43BF-9106-1EA1BAA6F832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>
            <a:extLst>
              <a:ext uri="{FF2B5EF4-FFF2-40B4-BE49-F238E27FC236}">
                <a16:creationId xmlns:a16="http://schemas.microsoft.com/office/drawing/2014/main" id="{2C0A1AF8-6787-412F-B5EB-429526635527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8195" name="Freeform 3">
              <a:extLst>
                <a:ext uri="{FF2B5EF4-FFF2-40B4-BE49-F238E27FC236}">
                  <a16:creationId xmlns:a16="http://schemas.microsoft.com/office/drawing/2014/main" id="{109605E0-0FEC-4447-852F-9792F95E44C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8196" name="Freeform 4">
              <a:extLst>
                <a:ext uri="{FF2B5EF4-FFF2-40B4-BE49-F238E27FC236}">
                  <a16:creationId xmlns:a16="http://schemas.microsoft.com/office/drawing/2014/main" id="{D3403AA1-4A22-4735-8778-78E5ADC25B9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grpSp>
          <p:nvGrpSpPr>
            <p:cNvPr id="12298" name="Group 5">
              <a:extLst>
                <a:ext uri="{FF2B5EF4-FFF2-40B4-BE49-F238E27FC236}">
                  <a16:creationId xmlns:a16="http://schemas.microsoft.com/office/drawing/2014/main" id="{66D5A9E1-F416-4B33-9537-4CE4EC3B3356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8198" name="Freeform 6">
                <a:extLst>
                  <a:ext uri="{FF2B5EF4-FFF2-40B4-BE49-F238E27FC236}">
                    <a16:creationId xmlns:a16="http://schemas.microsoft.com/office/drawing/2014/main" id="{ED588F16-53BE-49DE-811D-369778287DC2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199" name="Freeform 7">
                <a:extLst>
                  <a:ext uri="{FF2B5EF4-FFF2-40B4-BE49-F238E27FC236}">
                    <a16:creationId xmlns:a16="http://schemas.microsoft.com/office/drawing/2014/main" id="{69EC0E8A-5692-429D-969A-2AA03D06D70D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200" name="Freeform 8">
                <a:extLst>
                  <a:ext uri="{FF2B5EF4-FFF2-40B4-BE49-F238E27FC236}">
                    <a16:creationId xmlns:a16="http://schemas.microsoft.com/office/drawing/2014/main" id="{1766E3C5-1226-4E5A-B182-2696069BC33C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201" name="Freeform 9">
                <a:extLst>
                  <a:ext uri="{FF2B5EF4-FFF2-40B4-BE49-F238E27FC236}">
                    <a16:creationId xmlns:a16="http://schemas.microsoft.com/office/drawing/2014/main" id="{C781AD77-9779-43F8-8ED9-074468B28FA3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202" name="Freeform 10">
                <a:extLst>
                  <a:ext uri="{FF2B5EF4-FFF2-40B4-BE49-F238E27FC236}">
                    <a16:creationId xmlns:a16="http://schemas.microsoft.com/office/drawing/2014/main" id="{AB836EDF-7CA5-48B3-A629-C43569584A5A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203" name="Freeform 11">
                <a:extLst>
                  <a:ext uri="{FF2B5EF4-FFF2-40B4-BE49-F238E27FC236}">
                    <a16:creationId xmlns:a16="http://schemas.microsoft.com/office/drawing/2014/main" id="{D48C29A3-031D-48E5-A5A1-96EF9DECD3C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204" name="Freeform 12">
                <a:extLst>
                  <a:ext uri="{FF2B5EF4-FFF2-40B4-BE49-F238E27FC236}">
                    <a16:creationId xmlns:a16="http://schemas.microsoft.com/office/drawing/2014/main" id="{03F2275D-9601-44EC-B807-AA6ACA4BE509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205" name="Freeform 13">
                <a:extLst>
                  <a:ext uri="{FF2B5EF4-FFF2-40B4-BE49-F238E27FC236}">
                    <a16:creationId xmlns:a16="http://schemas.microsoft.com/office/drawing/2014/main" id="{F31536B5-5E5A-4816-84DB-1D6E26AEE90E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206" name="Freeform 14">
                <a:extLst>
                  <a:ext uri="{FF2B5EF4-FFF2-40B4-BE49-F238E27FC236}">
                    <a16:creationId xmlns:a16="http://schemas.microsoft.com/office/drawing/2014/main" id="{C6C78FBA-492E-45CE-A108-5E16B2E4ADD3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</p:grpSp>
      </p:grpSp>
      <p:sp>
        <p:nvSpPr>
          <p:cNvPr id="8207" name="Rectangle 15">
            <a:extLst>
              <a:ext uri="{FF2B5EF4-FFF2-40B4-BE49-F238E27FC236}">
                <a16:creationId xmlns:a16="http://schemas.microsoft.com/office/drawing/2014/main" id="{3F2420B4-C5EE-4049-A493-B9B84C2632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8208" name="Rectangle 16">
            <a:extLst>
              <a:ext uri="{FF2B5EF4-FFF2-40B4-BE49-F238E27FC236}">
                <a16:creationId xmlns:a16="http://schemas.microsoft.com/office/drawing/2014/main" id="{9799D853-87CB-4881-B848-0D1EA7E6EB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209" name="Rectangle 17">
            <a:extLst>
              <a:ext uri="{FF2B5EF4-FFF2-40B4-BE49-F238E27FC236}">
                <a16:creationId xmlns:a16="http://schemas.microsoft.com/office/drawing/2014/main" id="{4284A886-F38B-4B22-96F9-BF62D4BD3F5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1pPr>
          </a:lstStyle>
          <a:p>
            <a:pPr>
              <a:defRPr/>
            </a:pPr>
            <a:fld id="{8B086658-24E6-4A7C-9FC8-017B8CFA89A3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8210" name="Rectangle 18">
            <a:extLst>
              <a:ext uri="{FF2B5EF4-FFF2-40B4-BE49-F238E27FC236}">
                <a16:creationId xmlns:a16="http://schemas.microsoft.com/office/drawing/2014/main" id="{52CBA7B2-78A9-4CF2-9640-55224E2ABD5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en-GB"/>
              <a:t>Created by Mr Lafferty Maths Dept</a:t>
            </a:r>
          </a:p>
        </p:txBody>
      </p:sp>
      <p:sp>
        <p:nvSpPr>
          <p:cNvPr id="8211" name="Rectangle 19">
            <a:extLst>
              <a:ext uri="{FF2B5EF4-FFF2-40B4-BE49-F238E27FC236}">
                <a16:creationId xmlns:a16="http://schemas.microsoft.com/office/drawing/2014/main" id="{DFED6B23-E666-4172-8500-8CFEA6FE777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defRPr>
            </a:lvl1pPr>
          </a:lstStyle>
          <a:p>
            <a:fld id="{28659439-0188-4EB6-A2E8-C24BEF684DBA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93" r:id="rId1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879A23BF-44A7-4A31-ADA6-27A766B257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B82E0538-9026-4370-89A8-6496E8809B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1CB611D-78B1-469B-9787-C0315F430D7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0B1EA0F-1EA9-465B-9F0B-771C3F2E780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962B2B4-0B1E-4A30-9EFE-ECF41950F18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845DEC7F-BAF0-417B-8368-051C3FC8D133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FC24188E-E08A-466A-8156-9C92FBD88F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D636C853-ECD3-4A18-B627-E90DE84DAB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ABDE838-DB96-47F8-9FB5-AAF5C8531B9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7BB2BEB-627F-48CD-B310-67FB5C2BFB0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0C7305C-2A39-4B5C-B63A-A9454EB05DA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505A38F0-70B2-4CC0-827D-238838A4EE35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34111226-B00F-475B-B4DF-76661A385E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E71672F3-CCB9-456C-86F3-B6752B725D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6B2A975-3120-4912-8CB8-C8A415E33DD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989363D-F225-4985-B077-B5ED778654A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78CD091-C65D-4139-A922-0C9261A63D6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C3664498-3D36-49DF-9480-94DABEBCACD9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DC756603-4604-4E34-9C41-DBF15BCD80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BE4B59F5-94C5-4D72-B142-9F1260AFD7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FA60DC2-4BBB-4418-A911-42FCFD2CBA1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0D9E956-2593-4703-83D3-D4A549B4152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B9C25EF-01F2-4EE6-8554-5B89A84AE08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1AC2204C-D351-4ED1-AB1E-479723362D85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56D37EEF-B5AE-44C3-B0BD-5E7E99F6B9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1539D366-AB4A-42EB-A45D-4F67A23B71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B5AC2E1-6984-4708-B86A-957FE29322D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4B892F1-ADB7-4A48-8B69-FD2D1AE6F98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35D8879-922F-4772-9C92-5F777B73370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30141CBC-2200-4855-9A73-87901E791E97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AA1D7B3F-C0D6-40DF-AD3E-E781624DA4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FC1E665B-3E7C-4F43-846F-846A590983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97C94BB-4A23-4A83-81A2-2CC6D381632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07A804A-D4C7-4B21-A941-6350402AF27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C7544BB-BBCA-4392-A077-23DC565A62B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99FCC686-5271-4132-A06E-28116FA5F33F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092B8C93-026B-4FD8-A96A-3E0DE127A4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69E94102-5943-4395-B9FE-1B441FA84D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BC8BFBC-7F79-40AE-A0FB-CDFFAFBF48F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55130B1-1989-40E1-AED7-FED41B0CE5D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10E2063-8072-462B-ACA2-12034BB4FDE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F29E111F-4BB3-47FE-BB71-DE8DFD1D8B56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2ED32301-C0DB-41A1-9131-2D830E317F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73C1BF60-0254-4745-A3AD-B44B5ACB98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92D2CAD-CE52-4822-82C5-C3CA6AEA5D1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DE6782D-B506-4517-AAF5-E7916E87A0B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5032142-F6A7-4210-867A-A2491E0A89C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C0EAC84F-E7E5-45AE-B700-0112D83F0146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F0938AA6-CCE6-4ABF-AC7B-29DE0C333C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78F0850D-EFE7-4AD8-A8C0-A3F38DE1EF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C3A8B00-D8F6-453A-A44B-B906A2EABC1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B113E95-E0AC-46DE-B973-A0B636616A9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9535922-F26F-4822-91E4-28502525B30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09371ED2-9676-433E-9F16-8135D14DA8EE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59FAD8E3-111E-4B6F-BF6F-D7F733C52F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B2276FCC-26CE-4EEA-890C-227BDB142D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76E90F7-B2E6-4278-B6F8-5A437491E94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E61BFE2-D160-474E-96B9-E0198BC4B84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7E9EF46-BB58-4179-A794-36B174FA382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1C01E935-7744-45DE-8954-065F71D75601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>
            <a:extLst>
              <a:ext uri="{FF2B5EF4-FFF2-40B4-BE49-F238E27FC236}">
                <a16:creationId xmlns:a16="http://schemas.microsoft.com/office/drawing/2014/main" id="{359A33E7-542F-4FB5-A8A2-ECF5C9D868AC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8195" name="Freeform 3">
              <a:extLst>
                <a:ext uri="{FF2B5EF4-FFF2-40B4-BE49-F238E27FC236}">
                  <a16:creationId xmlns:a16="http://schemas.microsoft.com/office/drawing/2014/main" id="{C63EE53B-554C-4AF3-A0EA-180015F614F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8196" name="Freeform 4">
              <a:extLst>
                <a:ext uri="{FF2B5EF4-FFF2-40B4-BE49-F238E27FC236}">
                  <a16:creationId xmlns:a16="http://schemas.microsoft.com/office/drawing/2014/main" id="{0A11D308-10B0-4C00-AB0F-A6B1C28B570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grpSp>
          <p:nvGrpSpPr>
            <p:cNvPr id="13322" name="Group 5">
              <a:extLst>
                <a:ext uri="{FF2B5EF4-FFF2-40B4-BE49-F238E27FC236}">
                  <a16:creationId xmlns:a16="http://schemas.microsoft.com/office/drawing/2014/main" id="{9CC8B47B-3DAA-4D70-87C9-F93E8D22B9AE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8198" name="Freeform 6">
                <a:extLst>
                  <a:ext uri="{FF2B5EF4-FFF2-40B4-BE49-F238E27FC236}">
                    <a16:creationId xmlns:a16="http://schemas.microsoft.com/office/drawing/2014/main" id="{71DA41F1-2568-41A9-8BAA-F00A088EE092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199" name="Freeform 7">
                <a:extLst>
                  <a:ext uri="{FF2B5EF4-FFF2-40B4-BE49-F238E27FC236}">
                    <a16:creationId xmlns:a16="http://schemas.microsoft.com/office/drawing/2014/main" id="{7DD9C188-D493-4B35-9E13-5F904F0214B5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200" name="Freeform 8">
                <a:extLst>
                  <a:ext uri="{FF2B5EF4-FFF2-40B4-BE49-F238E27FC236}">
                    <a16:creationId xmlns:a16="http://schemas.microsoft.com/office/drawing/2014/main" id="{1357AF52-F09B-4A0D-BC24-6871B0DCAD4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201" name="Freeform 9">
                <a:extLst>
                  <a:ext uri="{FF2B5EF4-FFF2-40B4-BE49-F238E27FC236}">
                    <a16:creationId xmlns:a16="http://schemas.microsoft.com/office/drawing/2014/main" id="{D9C67920-6471-4B4F-9BA0-5AF621EE279C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202" name="Freeform 10">
                <a:extLst>
                  <a:ext uri="{FF2B5EF4-FFF2-40B4-BE49-F238E27FC236}">
                    <a16:creationId xmlns:a16="http://schemas.microsoft.com/office/drawing/2014/main" id="{9F479304-CB08-4829-96CA-F4A273F6BBD8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203" name="Freeform 11">
                <a:extLst>
                  <a:ext uri="{FF2B5EF4-FFF2-40B4-BE49-F238E27FC236}">
                    <a16:creationId xmlns:a16="http://schemas.microsoft.com/office/drawing/2014/main" id="{3175D96D-6CAF-4D14-8248-BB212913931F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204" name="Freeform 12">
                <a:extLst>
                  <a:ext uri="{FF2B5EF4-FFF2-40B4-BE49-F238E27FC236}">
                    <a16:creationId xmlns:a16="http://schemas.microsoft.com/office/drawing/2014/main" id="{1717D0D5-75B6-4092-AB04-58094EB111C7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205" name="Freeform 13">
                <a:extLst>
                  <a:ext uri="{FF2B5EF4-FFF2-40B4-BE49-F238E27FC236}">
                    <a16:creationId xmlns:a16="http://schemas.microsoft.com/office/drawing/2014/main" id="{1E8EE0E0-C88E-493B-8D42-DCDD19FCD35E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206" name="Freeform 14">
                <a:extLst>
                  <a:ext uri="{FF2B5EF4-FFF2-40B4-BE49-F238E27FC236}">
                    <a16:creationId xmlns:a16="http://schemas.microsoft.com/office/drawing/2014/main" id="{3F5F1F4A-C9FB-474C-881F-2D78F4D59097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</p:grpSp>
      </p:grpSp>
      <p:sp>
        <p:nvSpPr>
          <p:cNvPr id="8207" name="Rectangle 15">
            <a:extLst>
              <a:ext uri="{FF2B5EF4-FFF2-40B4-BE49-F238E27FC236}">
                <a16:creationId xmlns:a16="http://schemas.microsoft.com/office/drawing/2014/main" id="{2496DFAB-EBAD-409D-B1AF-6997A98592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8208" name="Rectangle 16">
            <a:extLst>
              <a:ext uri="{FF2B5EF4-FFF2-40B4-BE49-F238E27FC236}">
                <a16:creationId xmlns:a16="http://schemas.microsoft.com/office/drawing/2014/main" id="{DA1B834C-E790-4E02-9B68-C24915AB48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209" name="Rectangle 17">
            <a:extLst>
              <a:ext uri="{FF2B5EF4-FFF2-40B4-BE49-F238E27FC236}">
                <a16:creationId xmlns:a16="http://schemas.microsoft.com/office/drawing/2014/main" id="{5547FE4D-A7D3-4C5E-B855-9E2EDAD4FA3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1pPr>
          </a:lstStyle>
          <a:p>
            <a:pPr>
              <a:defRPr/>
            </a:pPr>
            <a:fld id="{674ED608-83AA-4EC3-BD04-545D73111227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8210" name="Rectangle 18">
            <a:extLst>
              <a:ext uri="{FF2B5EF4-FFF2-40B4-BE49-F238E27FC236}">
                <a16:creationId xmlns:a16="http://schemas.microsoft.com/office/drawing/2014/main" id="{7156D6B1-4556-407D-B4C2-8EF1C1475B9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en-GB"/>
              <a:t>Created by Mr Lafferty Maths Dept</a:t>
            </a:r>
          </a:p>
        </p:txBody>
      </p:sp>
      <p:sp>
        <p:nvSpPr>
          <p:cNvPr id="8211" name="Rectangle 19">
            <a:extLst>
              <a:ext uri="{FF2B5EF4-FFF2-40B4-BE49-F238E27FC236}">
                <a16:creationId xmlns:a16="http://schemas.microsoft.com/office/drawing/2014/main" id="{E0B86B64-45EE-45BA-8384-CD98ABFBBB3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defRPr>
            </a:lvl1pPr>
          </a:lstStyle>
          <a:p>
            <a:fld id="{94599B98-B57F-4ACB-AA1E-18A25DBB0B7F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94" r:id="rId1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1AA63A4A-0478-4D12-BDE1-E6B42A769F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CC3A0587-A642-4444-9C26-F5D5AA288F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8393AD9-9152-4B86-B002-FD6547CAD68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EE2585B-0CD8-4E9B-8BC4-DE06AF77608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FF7D312-4013-409A-B5CA-4B7A42E1534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D6DD33ED-AAA0-4E5C-9416-14DC252F32D9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4CF7C856-B96E-44A2-9697-FCB371BB80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0AC7F581-B829-40DF-B8F6-F234C3A96C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AED6653-A09C-4C3B-94E9-DA4FF8BABF1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6DA075D-4A39-460B-A407-720A7616039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07B02AB-306A-4D68-9E9B-9B5E54D634B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1908A130-DF56-4E92-B54B-886834FFCB89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FAB3250B-1D68-4523-AEA9-11311D8747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C8AD7E6F-CAAC-48A6-8A31-8C13448DF4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A8A3F9E-D7BB-44D4-930B-9826CFDDBF7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BC4858B-9F66-4A54-9983-8C6D573BBC9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6D6F88A-B618-4DA0-970B-EF9DE1652D2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75DB6893-E4E0-499F-9388-E9598E389089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7B2A3F2B-9C76-4515-A9A9-B0A16F96FB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A9BAD637-1B2D-44DB-8197-D853B2A75E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F1C0F08-834E-4E48-88D0-4E7F0DF87D8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03500F3-E2E9-4CB1-817C-D4C9913DCF4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81C4D53-81FE-4335-9B89-8ED09BCCB50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3B55C22B-F575-4ADB-B0B6-37D2C9BE463F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0" r:id="rId1"/>
    <p:sldLayoutId id="2147484409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>
            <a:extLst>
              <a:ext uri="{FF2B5EF4-FFF2-40B4-BE49-F238E27FC236}">
                <a16:creationId xmlns:a16="http://schemas.microsoft.com/office/drawing/2014/main" id="{70FE0401-4299-4304-A3CE-94C2C87DABBD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8195" name="Freeform 3">
              <a:extLst>
                <a:ext uri="{FF2B5EF4-FFF2-40B4-BE49-F238E27FC236}">
                  <a16:creationId xmlns:a16="http://schemas.microsoft.com/office/drawing/2014/main" id="{9B8062D7-1187-4CBA-B536-74B712C56CC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8196" name="Freeform 4">
              <a:extLst>
                <a:ext uri="{FF2B5EF4-FFF2-40B4-BE49-F238E27FC236}">
                  <a16:creationId xmlns:a16="http://schemas.microsoft.com/office/drawing/2014/main" id="{065BF007-3815-46BC-B3AD-68A74FB9783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grpSp>
          <p:nvGrpSpPr>
            <p:cNvPr id="14346" name="Group 5">
              <a:extLst>
                <a:ext uri="{FF2B5EF4-FFF2-40B4-BE49-F238E27FC236}">
                  <a16:creationId xmlns:a16="http://schemas.microsoft.com/office/drawing/2014/main" id="{15C35F19-950C-4A9B-BB91-5D07A8C52D92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8198" name="Freeform 6">
                <a:extLst>
                  <a:ext uri="{FF2B5EF4-FFF2-40B4-BE49-F238E27FC236}">
                    <a16:creationId xmlns:a16="http://schemas.microsoft.com/office/drawing/2014/main" id="{BB660038-4335-450C-9ACA-AC5DC60727A4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199" name="Freeform 7">
                <a:extLst>
                  <a:ext uri="{FF2B5EF4-FFF2-40B4-BE49-F238E27FC236}">
                    <a16:creationId xmlns:a16="http://schemas.microsoft.com/office/drawing/2014/main" id="{2DDBBCCE-D393-4BA6-B52B-388A45789F94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200" name="Freeform 8">
                <a:extLst>
                  <a:ext uri="{FF2B5EF4-FFF2-40B4-BE49-F238E27FC236}">
                    <a16:creationId xmlns:a16="http://schemas.microsoft.com/office/drawing/2014/main" id="{33BA6554-82AE-4CDB-9551-860A64A27B0A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201" name="Freeform 9">
                <a:extLst>
                  <a:ext uri="{FF2B5EF4-FFF2-40B4-BE49-F238E27FC236}">
                    <a16:creationId xmlns:a16="http://schemas.microsoft.com/office/drawing/2014/main" id="{B2D0D510-375A-4FAB-B3DA-C76BDF3A7EA9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202" name="Freeform 10">
                <a:extLst>
                  <a:ext uri="{FF2B5EF4-FFF2-40B4-BE49-F238E27FC236}">
                    <a16:creationId xmlns:a16="http://schemas.microsoft.com/office/drawing/2014/main" id="{9F61DE30-EA5B-461F-B6E5-02199A49C5C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203" name="Freeform 11">
                <a:extLst>
                  <a:ext uri="{FF2B5EF4-FFF2-40B4-BE49-F238E27FC236}">
                    <a16:creationId xmlns:a16="http://schemas.microsoft.com/office/drawing/2014/main" id="{67E8354F-232A-4A9F-9C1B-1418736DF9AD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204" name="Freeform 12">
                <a:extLst>
                  <a:ext uri="{FF2B5EF4-FFF2-40B4-BE49-F238E27FC236}">
                    <a16:creationId xmlns:a16="http://schemas.microsoft.com/office/drawing/2014/main" id="{5F788B98-9A41-4967-94DD-9DF0FE35FD41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205" name="Freeform 13">
                <a:extLst>
                  <a:ext uri="{FF2B5EF4-FFF2-40B4-BE49-F238E27FC236}">
                    <a16:creationId xmlns:a16="http://schemas.microsoft.com/office/drawing/2014/main" id="{CC3A0C3A-F33B-4CFE-8FDB-6ECB1FE67925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206" name="Freeform 14">
                <a:extLst>
                  <a:ext uri="{FF2B5EF4-FFF2-40B4-BE49-F238E27FC236}">
                    <a16:creationId xmlns:a16="http://schemas.microsoft.com/office/drawing/2014/main" id="{13525F0F-A46C-4B5D-B37E-9F4B93E6E4BA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</p:grpSp>
      </p:grpSp>
      <p:sp>
        <p:nvSpPr>
          <p:cNvPr id="8207" name="Rectangle 15">
            <a:extLst>
              <a:ext uri="{FF2B5EF4-FFF2-40B4-BE49-F238E27FC236}">
                <a16:creationId xmlns:a16="http://schemas.microsoft.com/office/drawing/2014/main" id="{BA984C53-10BA-419C-B3B6-00B67F463A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8208" name="Rectangle 16">
            <a:extLst>
              <a:ext uri="{FF2B5EF4-FFF2-40B4-BE49-F238E27FC236}">
                <a16:creationId xmlns:a16="http://schemas.microsoft.com/office/drawing/2014/main" id="{C823A21A-9909-4D79-9719-EB0CC457A2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209" name="Rectangle 17">
            <a:extLst>
              <a:ext uri="{FF2B5EF4-FFF2-40B4-BE49-F238E27FC236}">
                <a16:creationId xmlns:a16="http://schemas.microsoft.com/office/drawing/2014/main" id="{92034D5D-277D-4898-B90F-AF25EBC81CF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1pPr>
          </a:lstStyle>
          <a:p>
            <a:pPr>
              <a:defRPr/>
            </a:pPr>
            <a:fld id="{6325D826-DA07-4CA2-B446-070E6E95E0F8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8210" name="Rectangle 18">
            <a:extLst>
              <a:ext uri="{FF2B5EF4-FFF2-40B4-BE49-F238E27FC236}">
                <a16:creationId xmlns:a16="http://schemas.microsoft.com/office/drawing/2014/main" id="{EEF30538-0F1C-46B7-9D25-6AB912FDFE6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en-GB"/>
              <a:t>Created by Mr Lafferty Maths Dept</a:t>
            </a:r>
          </a:p>
        </p:txBody>
      </p:sp>
      <p:sp>
        <p:nvSpPr>
          <p:cNvPr id="8211" name="Rectangle 19">
            <a:extLst>
              <a:ext uri="{FF2B5EF4-FFF2-40B4-BE49-F238E27FC236}">
                <a16:creationId xmlns:a16="http://schemas.microsoft.com/office/drawing/2014/main" id="{658D0A36-A063-4816-BB28-C131BEA9CF5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defRPr>
            </a:lvl1pPr>
          </a:lstStyle>
          <a:p>
            <a:fld id="{0C371FA2-565F-48B9-8B9E-8FBBCA39BA4A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95" r:id="rId1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>
            <a:extLst>
              <a:ext uri="{FF2B5EF4-FFF2-40B4-BE49-F238E27FC236}">
                <a16:creationId xmlns:a16="http://schemas.microsoft.com/office/drawing/2014/main" id="{FE95C24D-94C9-4E90-B0F7-EFDE3E96AF7E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8195" name="Freeform 3">
              <a:extLst>
                <a:ext uri="{FF2B5EF4-FFF2-40B4-BE49-F238E27FC236}">
                  <a16:creationId xmlns:a16="http://schemas.microsoft.com/office/drawing/2014/main" id="{80799D67-E0A0-447E-9D81-284612BADD3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8196" name="Freeform 4">
              <a:extLst>
                <a:ext uri="{FF2B5EF4-FFF2-40B4-BE49-F238E27FC236}">
                  <a16:creationId xmlns:a16="http://schemas.microsoft.com/office/drawing/2014/main" id="{A3EF54A1-6BA5-49A3-BA69-776EA4972F8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grpSp>
          <p:nvGrpSpPr>
            <p:cNvPr id="15370" name="Group 5">
              <a:extLst>
                <a:ext uri="{FF2B5EF4-FFF2-40B4-BE49-F238E27FC236}">
                  <a16:creationId xmlns:a16="http://schemas.microsoft.com/office/drawing/2014/main" id="{A8B58D6C-F26D-4F77-96EC-B0E9F4DE4E10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8198" name="Freeform 6">
                <a:extLst>
                  <a:ext uri="{FF2B5EF4-FFF2-40B4-BE49-F238E27FC236}">
                    <a16:creationId xmlns:a16="http://schemas.microsoft.com/office/drawing/2014/main" id="{8B8FF260-5719-46DB-853C-5B975BA414CF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199" name="Freeform 7">
                <a:extLst>
                  <a:ext uri="{FF2B5EF4-FFF2-40B4-BE49-F238E27FC236}">
                    <a16:creationId xmlns:a16="http://schemas.microsoft.com/office/drawing/2014/main" id="{0DE9E97C-1F5F-4E2D-9C0D-D1EFDD1A9778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200" name="Freeform 8">
                <a:extLst>
                  <a:ext uri="{FF2B5EF4-FFF2-40B4-BE49-F238E27FC236}">
                    <a16:creationId xmlns:a16="http://schemas.microsoft.com/office/drawing/2014/main" id="{AFE2034F-A383-46EC-A35E-0735F2786C53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201" name="Freeform 9">
                <a:extLst>
                  <a:ext uri="{FF2B5EF4-FFF2-40B4-BE49-F238E27FC236}">
                    <a16:creationId xmlns:a16="http://schemas.microsoft.com/office/drawing/2014/main" id="{AD3AC6A2-8BA0-4319-A237-A018ED184DB8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202" name="Freeform 10">
                <a:extLst>
                  <a:ext uri="{FF2B5EF4-FFF2-40B4-BE49-F238E27FC236}">
                    <a16:creationId xmlns:a16="http://schemas.microsoft.com/office/drawing/2014/main" id="{11CEF75B-A8CC-430E-8AE1-8280A5F657F5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203" name="Freeform 11">
                <a:extLst>
                  <a:ext uri="{FF2B5EF4-FFF2-40B4-BE49-F238E27FC236}">
                    <a16:creationId xmlns:a16="http://schemas.microsoft.com/office/drawing/2014/main" id="{50A54CDB-1D8F-4348-9652-7DB630DA73C2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204" name="Freeform 12">
                <a:extLst>
                  <a:ext uri="{FF2B5EF4-FFF2-40B4-BE49-F238E27FC236}">
                    <a16:creationId xmlns:a16="http://schemas.microsoft.com/office/drawing/2014/main" id="{BE6C8183-553A-47CC-B683-A8C475E25D0B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205" name="Freeform 13">
                <a:extLst>
                  <a:ext uri="{FF2B5EF4-FFF2-40B4-BE49-F238E27FC236}">
                    <a16:creationId xmlns:a16="http://schemas.microsoft.com/office/drawing/2014/main" id="{FD85EB2F-F6D7-45D2-ACD1-329C1870F09E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206" name="Freeform 14">
                <a:extLst>
                  <a:ext uri="{FF2B5EF4-FFF2-40B4-BE49-F238E27FC236}">
                    <a16:creationId xmlns:a16="http://schemas.microsoft.com/office/drawing/2014/main" id="{6B19BC18-DC10-4653-994B-AAA8101B584F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</p:grpSp>
      </p:grpSp>
      <p:sp>
        <p:nvSpPr>
          <p:cNvPr id="8207" name="Rectangle 15">
            <a:extLst>
              <a:ext uri="{FF2B5EF4-FFF2-40B4-BE49-F238E27FC236}">
                <a16:creationId xmlns:a16="http://schemas.microsoft.com/office/drawing/2014/main" id="{6A2F4E00-D193-40D2-AE69-0053A25DB0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8208" name="Rectangle 16">
            <a:extLst>
              <a:ext uri="{FF2B5EF4-FFF2-40B4-BE49-F238E27FC236}">
                <a16:creationId xmlns:a16="http://schemas.microsoft.com/office/drawing/2014/main" id="{D22ADDEA-47F5-4BD9-A6AA-C61E03FB6B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209" name="Rectangle 17">
            <a:extLst>
              <a:ext uri="{FF2B5EF4-FFF2-40B4-BE49-F238E27FC236}">
                <a16:creationId xmlns:a16="http://schemas.microsoft.com/office/drawing/2014/main" id="{9A3113EA-0D57-42DB-A10F-102330F0A79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1pPr>
          </a:lstStyle>
          <a:p>
            <a:pPr>
              <a:defRPr/>
            </a:pPr>
            <a:fld id="{63C7CD21-0A0C-446E-A07E-31F3887011D7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8210" name="Rectangle 18">
            <a:extLst>
              <a:ext uri="{FF2B5EF4-FFF2-40B4-BE49-F238E27FC236}">
                <a16:creationId xmlns:a16="http://schemas.microsoft.com/office/drawing/2014/main" id="{9565DA8C-C720-4E44-A7E3-1F362C3ECC7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en-GB"/>
              <a:t>Created by Mr Lafferty Maths Dept</a:t>
            </a:r>
          </a:p>
        </p:txBody>
      </p:sp>
      <p:sp>
        <p:nvSpPr>
          <p:cNvPr id="8211" name="Rectangle 19">
            <a:extLst>
              <a:ext uri="{FF2B5EF4-FFF2-40B4-BE49-F238E27FC236}">
                <a16:creationId xmlns:a16="http://schemas.microsoft.com/office/drawing/2014/main" id="{F59D1EFE-2DB3-4AE9-A416-C7345DA8D64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defRPr>
            </a:lvl1pPr>
          </a:lstStyle>
          <a:p>
            <a:fld id="{FD941365-5409-4B7B-9D9D-9DF957618E68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96" r:id="rId1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>
            <a:extLst>
              <a:ext uri="{FF2B5EF4-FFF2-40B4-BE49-F238E27FC236}">
                <a16:creationId xmlns:a16="http://schemas.microsoft.com/office/drawing/2014/main" id="{846D2856-DABA-4825-9453-BBAC2AE5E240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8195" name="Freeform 3">
              <a:extLst>
                <a:ext uri="{FF2B5EF4-FFF2-40B4-BE49-F238E27FC236}">
                  <a16:creationId xmlns:a16="http://schemas.microsoft.com/office/drawing/2014/main" id="{6630C113-27CA-4480-B004-14066959C28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8196" name="Freeform 4">
              <a:extLst>
                <a:ext uri="{FF2B5EF4-FFF2-40B4-BE49-F238E27FC236}">
                  <a16:creationId xmlns:a16="http://schemas.microsoft.com/office/drawing/2014/main" id="{664910A5-458E-4641-94CC-2613A386924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grpSp>
          <p:nvGrpSpPr>
            <p:cNvPr id="16394" name="Group 5">
              <a:extLst>
                <a:ext uri="{FF2B5EF4-FFF2-40B4-BE49-F238E27FC236}">
                  <a16:creationId xmlns:a16="http://schemas.microsoft.com/office/drawing/2014/main" id="{580AC9E8-A68B-4605-BF41-26988BE6FAE3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8198" name="Freeform 6">
                <a:extLst>
                  <a:ext uri="{FF2B5EF4-FFF2-40B4-BE49-F238E27FC236}">
                    <a16:creationId xmlns:a16="http://schemas.microsoft.com/office/drawing/2014/main" id="{B8101512-AE86-4A79-B535-C9B460254228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199" name="Freeform 7">
                <a:extLst>
                  <a:ext uri="{FF2B5EF4-FFF2-40B4-BE49-F238E27FC236}">
                    <a16:creationId xmlns:a16="http://schemas.microsoft.com/office/drawing/2014/main" id="{15A5CBBF-310E-45D1-9D14-1907DBDE0014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200" name="Freeform 8">
                <a:extLst>
                  <a:ext uri="{FF2B5EF4-FFF2-40B4-BE49-F238E27FC236}">
                    <a16:creationId xmlns:a16="http://schemas.microsoft.com/office/drawing/2014/main" id="{1BED006A-9113-4F83-9278-242630708EF4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201" name="Freeform 9">
                <a:extLst>
                  <a:ext uri="{FF2B5EF4-FFF2-40B4-BE49-F238E27FC236}">
                    <a16:creationId xmlns:a16="http://schemas.microsoft.com/office/drawing/2014/main" id="{D2D41C74-5BAB-48E3-8C4B-50B49991C733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202" name="Freeform 10">
                <a:extLst>
                  <a:ext uri="{FF2B5EF4-FFF2-40B4-BE49-F238E27FC236}">
                    <a16:creationId xmlns:a16="http://schemas.microsoft.com/office/drawing/2014/main" id="{50EF1762-6B14-42A9-B89E-9A53FE95290B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203" name="Freeform 11">
                <a:extLst>
                  <a:ext uri="{FF2B5EF4-FFF2-40B4-BE49-F238E27FC236}">
                    <a16:creationId xmlns:a16="http://schemas.microsoft.com/office/drawing/2014/main" id="{A1281601-022C-4C7F-8D93-7BCB4E3DB2D4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204" name="Freeform 12">
                <a:extLst>
                  <a:ext uri="{FF2B5EF4-FFF2-40B4-BE49-F238E27FC236}">
                    <a16:creationId xmlns:a16="http://schemas.microsoft.com/office/drawing/2014/main" id="{A31E9C53-0D00-4C71-A6B4-3282AD218EA5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205" name="Freeform 13">
                <a:extLst>
                  <a:ext uri="{FF2B5EF4-FFF2-40B4-BE49-F238E27FC236}">
                    <a16:creationId xmlns:a16="http://schemas.microsoft.com/office/drawing/2014/main" id="{05D3F1C6-6EED-4328-9C39-69B23281C63C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206" name="Freeform 14">
                <a:extLst>
                  <a:ext uri="{FF2B5EF4-FFF2-40B4-BE49-F238E27FC236}">
                    <a16:creationId xmlns:a16="http://schemas.microsoft.com/office/drawing/2014/main" id="{406A3810-73C0-418F-89BF-E4EE2B4974D9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</p:grpSp>
      </p:grpSp>
      <p:sp>
        <p:nvSpPr>
          <p:cNvPr id="8207" name="Rectangle 15">
            <a:extLst>
              <a:ext uri="{FF2B5EF4-FFF2-40B4-BE49-F238E27FC236}">
                <a16:creationId xmlns:a16="http://schemas.microsoft.com/office/drawing/2014/main" id="{639486A7-E28B-4C21-8E1B-41B9A68F3A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8208" name="Rectangle 16">
            <a:extLst>
              <a:ext uri="{FF2B5EF4-FFF2-40B4-BE49-F238E27FC236}">
                <a16:creationId xmlns:a16="http://schemas.microsoft.com/office/drawing/2014/main" id="{A94519E8-8A92-4742-87D4-F0BB8A0A7D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209" name="Rectangle 17">
            <a:extLst>
              <a:ext uri="{FF2B5EF4-FFF2-40B4-BE49-F238E27FC236}">
                <a16:creationId xmlns:a16="http://schemas.microsoft.com/office/drawing/2014/main" id="{7126A5CD-9264-4279-8217-A440206466A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1pPr>
          </a:lstStyle>
          <a:p>
            <a:pPr>
              <a:defRPr/>
            </a:pPr>
            <a:fld id="{2D2BA155-BE39-4DFA-8FFF-0C8E006660F0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8210" name="Rectangle 18">
            <a:extLst>
              <a:ext uri="{FF2B5EF4-FFF2-40B4-BE49-F238E27FC236}">
                <a16:creationId xmlns:a16="http://schemas.microsoft.com/office/drawing/2014/main" id="{B77F9E6F-6CE2-4317-8F9D-0DBBB7A2D0F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en-GB"/>
              <a:t>Created by Mr Lafferty Maths Dept</a:t>
            </a:r>
          </a:p>
        </p:txBody>
      </p:sp>
      <p:sp>
        <p:nvSpPr>
          <p:cNvPr id="8211" name="Rectangle 19">
            <a:extLst>
              <a:ext uri="{FF2B5EF4-FFF2-40B4-BE49-F238E27FC236}">
                <a16:creationId xmlns:a16="http://schemas.microsoft.com/office/drawing/2014/main" id="{343AC7DE-1AAA-4C6E-AD4B-ED66C1069BF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defRPr>
            </a:lvl1pPr>
          </a:lstStyle>
          <a:p>
            <a:fld id="{392655C3-77DC-4DEF-A2B0-5ED78DA8F304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97" r:id="rId1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>
            <a:extLst>
              <a:ext uri="{FF2B5EF4-FFF2-40B4-BE49-F238E27FC236}">
                <a16:creationId xmlns:a16="http://schemas.microsoft.com/office/drawing/2014/main" id="{2529F4C6-2214-4996-A371-033BD46055F3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8195" name="Freeform 3">
              <a:extLst>
                <a:ext uri="{FF2B5EF4-FFF2-40B4-BE49-F238E27FC236}">
                  <a16:creationId xmlns:a16="http://schemas.microsoft.com/office/drawing/2014/main" id="{2E5E5BCC-C8BF-4BF7-ACA9-98E62FC9AF8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8196" name="Freeform 4">
              <a:extLst>
                <a:ext uri="{FF2B5EF4-FFF2-40B4-BE49-F238E27FC236}">
                  <a16:creationId xmlns:a16="http://schemas.microsoft.com/office/drawing/2014/main" id="{AEAAD5DA-12F9-461F-90B8-3D68FDD1BD4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grpSp>
          <p:nvGrpSpPr>
            <p:cNvPr id="17418" name="Group 5">
              <a:extLst>
                <a:ext uri="{FF2B5EF4-FFF2-40B4-BE49-F238E27FC236}">
                  <a16:creationId xmlns:a16="http://schemas.microsoft.com/office/drawing/2014/main" id="{90A69C34-1772-4C8E-9FCD-52AA2DF185FD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8198" name="Freeform 6">
                <a:extLst>
                  <a:ext uri="{FF2B5EF4-FFF2-40B4-BE49-F238E27FC236}">
                    <a16:creationId xmlns:a16="http://schemas.microsoft.com/office/drawing/2014/main" id="{752CD4DC-B6D1-4BC3-A647-43B52EDFCB4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199" name="Freeform 7">
                <a:extLst>
                  <a:ext uri="{FF2B5EF4-FFF2-40B4-BE49-F238E27FC236}">
                    <a16:creationId xmlns:a16="http://schemas.microsoft.com/office/drawing/2014/main" id="{F36A3F0A-0923-4270-BA98-BEF0BBD5B93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200" name="Freeform 8">
                <a:extLst>
                  <a:ext uri="{FF2B5EF4-FFF2-40B4-BE49-F238E27FC236}">
                    <a16:creationId xmlns:a16="http://schemas.microsoft.com/office/drawing/2014/main" id="{AC83026E-E059-4336-8175-E43A061432C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201" name="Freeform 9">
                <a:extLst>
                  <a:ext uri="{FF2B5EF4-FFF2-40B4-BE49-F238E27FC236}">
                    <a16:creationId xmlns:a16="http://schemas.microsoft.com/office/drawing/2014/main" id="{23AD2CAC-BEBE-4D9D-8E2A-5351206BBF75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202" name="Freeform 10">
                <a:extLst>
                  <a:ext uri="{FF2B5EF4-FFF2-40B4-BE49-F238E27FC236}">
                    <a16:creationId xmlns:a16="http://schemas.microsoft.com/office/drawing/2014/main" id="{A0667090-DA8F-48DA-8AFE-508D3CE568B7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203" name="Freeform 11">
                <a:extLst>
                  <a:ext uri="{FF2B5EF4-FFF2-40B4-BE49-F238E27FC236}">
                    <a16:creationId xmlns:a16="http://schemas.microsoft.com/office/drawing/2014/main" id="{1AE0B5F1-3E62-48FA-B1D1-2E12C8114C2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204" name="Freeform 12">
                <a:extLst>
                  <a:ext uri="{FF2B5EF4-FFF2-40B4-BE49-F238E27FC236}">
                    <a16:creationId xmlns:a16="http://schemas.microsoft.com/office/drawing/2014/main" id="{8BF96F54-50EB-463B-B705-5E5EA1892254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205" name="Freeform 13">
                <a:extLst>
                  <a:ext uri="{FF2B5EF4-FFF2-40B4-BE49-F238E27FC236}">
                    <a16:creationId xmlns:a16="http://schemas.microsoft.com/office/drawing/2014/main" id="{B77B0DF3-34DE-47C7-B0A1-CC46B56A8A0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206" name="Freeform 14">
                <a:extLst>
                  <a:ext uri="{FF2B5EF4-FFF2-40B4-BE49-F238E27FC236}">
                    <a16:creationId xmlns:a16="http://schemas.microsoft.com/office/drawing/2014/main" id="{DA35712E-5B55-45C8-B8D2-0F23829E2A4B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</p:grpSp>
      </p:grpSp>
      <p:sp>
        <p:nvSpPr>
          <p:cNvPr id="8207" name="Rectangle 15">
            <a:extLst>
              <a:ext uri="{FF2B5EF4-FFF2-40B4-BE49-F238E27FC236}">
                <a16:creationId xmlns:a16="http://schemas.microsoft.com/office/drawing/2014/main" id="{B5CE6F99-702F-436E-A7D8-965C39E0DB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8208" name="Rectangle 16">
            <a:extLst>
              <a:ext uri="{FF2B5EF4-FFF2-40B4-BE49-F238E27FC236}">
                <a16:creationId xmlns:a16="http://schemas.microsoft.com/office/drawing/2014/main" id="{269F5ABD-6E60-4D29-B718-C3B60A5AEA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209" name="Rectangle 17">
            <a:extLst>
              <a:ext uri="{FF2B5EF4-FFF2-40B4-BE49-F238E27FC236}">
                <a16:creationId xmlns:a16="http://schemas.microsoft.com/office/drawing/2014/main" id="{3AA5A7EC-193C-433D-AAD8-F3F26CCD5AB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1pPr>
          </a:lstStyle>
          <a:p>
            <a:pPr>
              <a:defRPr/>
            </a:pPr>
            <a:fld id="{5AED3B99-C450-47CE-B597-16E81C4794AF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8210" name="Rectangle 18">
            <a:extLst>
              <a:ext uri="{FF2B5EF4-FFF2-40B4-BE49-F238E27FC236}">
                <a16:creationId xmlns:a16="http://schemas.microsoft.com/office/drawing/2014/main" id="{F8BB0AB0-5B41-4EE1-BA92-4043AB7C0C3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en-GB"/>
              <a:t>Created by Mr Lafferty Maths Dept</a:t>
            </a:r>
          </a:p>
        </p:txBody>
      </p:sp>
      <p:sp>
        <p:nvSpPr>
          <p:cNvPr id="8211" name="Rectangle 19">
            <a:extLst>
              <a:ext uri="{FF2B5EF4-FFF2-40B4-BE49-F238E27FC236}">
                <a16:creationId xmlns:a16="http://schemas.microsoft.com/office/drawing/2014/main" id="{C94FB175-D4F0-4325-9735-4A219150296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defRPr>
            </a:lvl1pPr>
          </a:lstStyle>
          <a:p>
            <a:fld id="{C52903C8-C362-4734-AD84-37DA78C511F9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98" r:id="rId1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>
            <a:extLst>
              <a:ext uri="{FF2B5EF4-FFF2-40B4-BE49-F238E27FC236}">
                <a16:creationId xmlns:a16="http://schemas.microsoft.com/office/drawing/2014/main" id="{ECBE3BBB-F164-4E68-BB4C-539080244D0C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8195" name="Freeform 3">
              <a:extLst>
                <a:ext uri="{FF2B5EF4-FFF2-40B4-BE49-F238E27FC236}">
                  <a16:creationId xmlns:a16="http://schemas.microsoft.com/office/drawing/2014/main" id="{19CFE034-243C-4C98-93B2-F7EC126A996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8196" name="Freeform 4">
              <a:extLst>
                <a:ext uri="{FF2B5EF4-FFF2-40B4-BE49-F238E27FC236}">
                  <a16:creationId xmlns:a16="http://schemas.microsoft.com/office/drawing/2014/main" id="{9ED5FCDF-7D52-403F-8E66-0F9FE6ECD7D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grpSp>
          <p:nvGrpSpPr>
            <p:cNvPr id="18442" name="Group 5">
              <a:extLst>
                <a:ext uri="{FF2B5EF4-FFF2-40B4-BE49-F238E27FC236}">
                  <a16:creationId xmlns:a16="http://schemas.microsoft.com/office/drawing/2014/main" id="{41D74F30-E799-410B-843C-3AC7B5F3319D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8198" name="Freeform 6">
                <a:extLst>
                  <a:ext uri="{FF2B5EF4-FFF2-40B4-BE49-F238E27FC236}">
                    <a16:creationId xmlns:a16="http://schemas.microsoft.com/office/drawing/2014/main" id="{B8B1336F-D7CF-4EAF-8517-0F685DD1EB5A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199" name="Freeform 7">
                <a:extLst>
                  <a:ext uri="{FF2B5EF4-FFF2-40B4-BE49-F238E27FC236}">
                    <a16:creationId xmlns:a16="http://schemas.microsoft.com/office/drawing/2014/main" id="{052CAA34-BE28-48B3-AAB3-858C0788C64A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200" name="Freeform 8">
                <a:extLst>
                  <a:ext uri="{FF2B5EF4-FFF2-40B4-BE49-F238E27FC236}">
                    <a16:creationId xmlns:a16="http://schemas.microsoft.com/office/drawing/2014/main" id="{FD036ECC-064D-47A7-AAD4-E1391AA1EAFC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201" name="Freeform 9">
                <a:extLst>
                  <a:ext uri="{FF2B5EF4-FFF2-40B4-BE49-F238E27FC236}">
                    <a16:creationId xmlns:a16="http://schemas.microsoft.com/office/drawing/2014/main" id="{AB34A7C8-7220-4538-B995-2AEBE59375B8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202" name="Freeform 10">
                <a:extLst>
                  <a:ext uri="{FF2B5EF4-FFF2-40B4-BE49-F238E27FC236}">
                    <a16:creationId xmlns:a16="http://schemas.microsoft.com/office/drawing/2014/main" id="{6A3DF197-AC21-4D8F-81D2-17BB2DF4CC8B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203" name="Freeform 11">
                <a:extLst>
                  <a:ext uri="{FF2B5EF4-FFF2-40B4-BE49-F238E27FC236}">
                    <a16:creationId xmlns:a16="http://schemas.microsoft.com/office/drawing/2014/main" id="{C3F430E2-5A09-433B-AFC4-C3FB38B573A9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204" name="Freeform 12">
                <a:extLst>
                  <a:ext uri="{FF2B5EF4-FFF2-40B4-BE49-F238E27FC236}">
                    <a16:creationId xmlns:a16="http://schemas.microsoft.com/office/drawing/2014/main" id="{CD406805-8F0D-45FF-B68E-9D7A0649193E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205" name="Freeform 13">
                <a:extLst>
                  <a:ext uri="{FF2B5EF4-FFF2-40B4-BE49-F238E27FC236}">
                    <a16:creationId xmlns:a16="http://schemas.microsoft.com/office/drawing/2014/main" id="{123C266F-D924-40F3-8475-6F7AF6048823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206" name="Freeform 14">
                <a:extLst>
                  <a:ext uri="{FF2B5EF4-FFF2-40B4-BE49-F238E27FC236}">
                    <a16:creationId xmlns:a16="http://schemas.microsoft.com/office/drawing/2014/main" id="{9F454951-EBF9-44D8-83FC-BF6D3C40DC0E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</p:grpSp>
      </p:grpSp>
      <p:sp>
        <p:nvSpPr>
          <p:cNvPr id="8207" name="Rectangle 15">
            <a:extLst>
              <a:ext uri="{FF2B5EF4-FFF2-40B4-BE49-F238E27FC236}">
                <a16:creationId xmlns:a16="http://schemas.microsoft.com/office/drawing/2014/main" id="{1B84B54A-732D-4A72-8051-FD36C45BE0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8208" name="Rectangle 16">
            <a:extLst>
              <a:ext uri="{FF2B5EF4-FFF2-40B4-BE49-F238E27FC236}">
                <a16:creationId xmlns:a16="http://schemas.microsoft.com/office/drawing/2014/main" id="{E3C918AD-186F-4DAD-8F63-9071AA0550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209" name="Rectangle 17">
            <a:extLst>
              <a:ext uri="{FF2B5EF4-FFF2-40B4-BE49-F238E27FC236}">
                <a16:creationId xmlns:a16="http://schemas.microsoft.com/office/drawing/2014/main" id="{F2F34AE2-C2B8-4C44-A714-6C2D7416CFD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1pPr>
          </a:lstStyle>
          <a:p>
            <a:pPr>
              <a:defRPr/>
            </a:pPr>
            <a:fld id="{9CFA66E3-7568-4BB4-8497-58E9CE2ED781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8210" name="Rectangle 18">
            <a:extLst>
              <a:ext uri="{FF2B5EF4-FFF2-40B4-BE49-F238E27FC236}">
                <a16:creationId xmlns:a16="http://schemas.microsoft.com/office/drawing/2014/main" id="{711B3C28-C931-4AEC-BB90-FF93F5A2EB1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en-GB"/>
              <a:t>Created by Mr Lafferty Maths Dept</a:t>
            </a:r>
          </a:p>
        </p:txBody>
      </p:sp>
      <p:sp>
        <p:nvSpPr>
          <p:cNvPr id="8211" name="Rectangle 19">
            <a:extLst>
              <a:ext uri="{FF2B5EF4-FFF2-40B4-BE49-F238E27FC236}">
                <a16:creationId xmlns:a16="http://schemas.microsoft.com/office/drawing/2014/main" id="{67C9B54C-963F-4F6B-B111-A977763AAA2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defRPr>
            </a:lvl1pPr>
          </a:lstStyle>
          <a:p>
            <a:fld id="{D11EBA7C-B970-4806-A3FF-69BE1FA8FAAC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99" r:id="rId1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>
            <a:extLst>
              <a:ext uri="{FF2B5EF4-FFF2-40B4-BE49-F238E27FC236}">
                <a16:creationId xmlns:a16="http://schemas.microsoft.com/office/drawing/2014/main" id="{FD2D92AF-1019-440F-89E9-DAA6E14E7A50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8195" name="Freeform 3">
              <a:extLst>
                <a:ext uri="{FF2B5EF4-FFF2-40B4-BE49-F238E27FC236}">
                  <a16:creationId xmlns:a16="http://schemas.microsoft.com/office/drawing/2014/main" id="{298E31E8-ACA6-443B-87BE-E0E8D974548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8196" name="Freeform 4">
              <a:extLst>
                <a:ext uri="{FF2B5EF4-FFF2-40B4-BE49-F238E27FC236}">
                  <a16:creationId xmlns:a16="http://schemas.microsoft.com/office/drawing/2014/main" id="{AF0331B4-8E92-4747-83C4-5AE8410FF73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grpSp>
          <p:nvGrpSpPr>
            <p:cNvPr id="19466" name="Group 5">
              <a:extLst>
                <a:ext uri="{FF2B5EF4-FFF2-40B4-BE49-F238E27FC236}">
                  <a16:creationId xmlns:a16="http://schemas.microsoft.com/office/drawing/2014/main" id="{4C01F3B8-659E-4365-9C08-A3C43D30240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8198" name="Freeform 6">
                <a:extLst>
                  <a:ext uri="{FF2B5EF4-FFF2-40B4-BE49-F238E27FC236}">
                    <a16:creationId xmlns:a16="http://schemas.microsoft.com/office/drawing/2014/main" id="{35B46E8A-7A5E-4C78-B5FC-FB1022E94FCF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199" name="Freeform 7">
                <a:extLst>
                  <a:ext uri="{FF2B5EF4-FFF2-40B4-BE49-F238E27FC236}">
                    <a16:creationId xmlns:a16="http://schemas.microsoft.com/office/drawing/2014/main" id="{2BFB2AD4-8FB3-4AD9-9982-A9FAC65092F8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200" name="Freeform 8">
                <a:extLst>
                  <a:ext uri="{FF2B5EF4-FFF2-40B4-BE49-F238E27FC236}">
                    <a16:creationId xmlns:a16="http://schemas.microsoft.com/office/drawing/2014/main" id="{94508139-C708-4E1C-A220-514EEEF247D3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201" name="Freeform 9">
                <a:extLst>
                  <a:ext uri="{FF2B5EF4-FFF2-40B4-BE49-F238E27FC236}">
                    <a16:creationId xmlns:a16="http://schemas.microsoft.com/office/drawing/2014/main" id="{C8C17295-62EB-4087-A4BF-10BF97EC6B43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202" name="Freeform 10">
                <a:extLst>
                  <a:ext uri="{FF2B5EF4-FFF2-40B4-BE49-F238E27FC236}">
                    <a16:creationId xmlns:a16="http://schemas.microsoft.com/office/drawing/2014/main" id="{0166D4AB-42A2-47C0-806B-E56402243015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203" name="Freeform 11">
                <a:extLst>
                  <a:ext uri="{FF2B5EF4-FFF2-40B4-BE49-F238E27FC236}">
                    <a16:creationId xmlns:a16="http://schemas.microsoft.com/office/drawing/2014/main" id="{5E0F1DF3-9753-49C1-8378-BB3AB16C6532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204" name="Freeform 12">
                <a:extLst>
                  <a:ext uri="{FF2B5EF4-FFF2-40B4-BE49-F238E27FC236}">
                    <a16:creationId xmlns:a16="http://schemas.microsoft.com/office/drawing/2014/main" id="{890C1357-6A04-426A-9632-CDD4BCE00A72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205" name="Freeform 13">
                <a:extLst>
                  <a:ext uri="{FF2B5EF4-FFF2-40B4-BE49-F238E27FC236}">
                    <a16:creationId xmlns:a16="http://schemas.microsoft.com/office/drawing/2014/main" id="{8F981709-E909-4198-A735-15C31FEC352D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206" name="Freeform 14">
                <a:extLst>
                  <a:ext uri="{FF2B5EF4-FFF2-40B4-BE49-F238E27FC236}">
                    <a16:creationId xmlns:a16="http://schemas.microsoft.com/office/drawing/2014/main" id="{D767C622-6443-4858-B6ED-A8D6297E8F01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latin typeface="Comic Sans MS" pitchFamily="66" charset="0"/>
                </a:endParaRPr>
              </a:p>
            </p:txBody>
          </p:sp>
        </p:grpSp>
      </p:grpSp>
      <p:sp>
        <p:nvSpPr>
          <p:cNvPr id="8207" name="Rectangle 15">
            <a:extLst>
              <a:ext uri="{FF2B5EF4-FFF2-40B4-BE49-F238E27FC236}">
                <a16:creationId xmlns:a16="http://schemas.microsoft.com/office/drawing/2014/main" id="{191DBC68-7324-4F76-9631-CBAF29A7B3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8208" name="Rectangle 16">
            <a:extLst>
              <a:ext uri="{FF2B5EF4-FFF2-40B4-BE49-F238E27FC236}">
                <a16:creationId xmlns:a16="http://schemas.microsoft.com/office/drawing/2014/main" id="{D28AB6D0-94FE-4970-ADE4-B6D4F50663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209" name="Rectangle 17">
            <a:extLst>
              <a:ext uri="{FF2B5EF4-FFF2-40B4-BE49-F238E27FC236}">
                <a16:creationId xmlns:a16="http://schemas.microsoft.com/office/drawing/2014/main" id="{658551B6-3B4F-44E6-803D-E9CC577A73C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1pPr>
          </a:lstStyle>
          <a:p>
            <a:pPr>
              <a:defRPr/>
            </a:pPr>
            <a:fld id="{01CE0E2F-A9E3-47AF-A7DA-2E8FFC528F3C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8210" name="Rectangle 18">
            <a:extLst>
              <a:ext uri="{FF2B5EF4-FFF2-40B4-BE49-F238E27FC236}">
                <a16:creationId xmlns:a16="http://schemas.microsoft.com/office/drawing/2014/main" id="{F68508C9-9506-4F49-805A-6197BA0D9F9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en-GB"/>
              <a:t>Created by Mr Lafferty Maths Dept</a:t>
            </a:r>
          </a:p>
        </p:txBody>
      </p:sp>
      <p:sp>
        <p:nvSpPr>
          <p:cNvPr id="8211" name="Rectangle 19">
            <a:extLst>
              <a:ext uri="{FF2B5EF4-FFF2-40B4-BE49-F238E27FC236}">
                <a16:creationId xmlns:a16="http://schemas.microsoft.com/office/drawing/2014/main" id="{196214FC-0309-4D9B-A1DC-E9D58260528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defRPr>
            </a:lvl1pPr>
          </a:lstStyle>
          <a:p>
            <a:fld id="{ECAB9AD8-521B-4854-A977-59FC4EC110D4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00" r:id="rId1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3" Type="http://schemas.openxmlformats.org/officeDocument/2006/relationships/image" Target="../media/image2.png"/><Relationship Id="rId7" Type="http://schemas.openxmlformats.org/officeDocument/2006/relationships/slide" Target="slide25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openxmlformats.org/officeDocument/2006/relationships/slide" Target="slide19.xml"/><Relationship Id="rId10" Type="http://schemas.openxmlformats.org/officeDocument/2006/relationships/slide" Target="slide48.xml"/><Relationship Id="rId4" Type="http://schemas.openxmlformats.org/officeDocument/2006/relationships/slide" Target="slide2.xml"/><Relationship Id="rId9" Type="http://schemas.openxmlformats.org/officeDocument/2006/relationships/slide" Target="slide4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w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9.x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0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8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ggbtu.be/mt0wzxViu" TargetMode="External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ggbtu.be/mt0wzxViu" TargetMode="Externa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ggbtu.be/mt0wzxViu" TargetMode="Externa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ggbtu.be/mt0wzxViu" TargetMode="External"/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ggbtu.be/mt0wzxViu" TargetMode="External"/><Relationship Id="rId1" Type="http://schemas.openxmlformats.org/officeDocument/2006/relationships/slideLayout" Target="../slideLayouts/slideLayout2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ggbtu.be/mt0wzxViu" TargetMode="Externa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2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w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0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19.wmf"/><Relationship Id="rId3" Type="http://schemas.openxmlformats.org/officeDocument/2006/relationships/image" Target="../media/image2.png"/><Relationship Id="rId7" Type="http://schemas.openxmlformats.org/officeDocument/2006/relationships/image" Target="../media/image16.wmf"/><Relationship Id="rId12" Type="http://schemas.openxmlformats.org/officeDocument/2006/relationships/oleObject" Target="../embeddings/oleObject16.bin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18.wmf"/><Relationship Id="rId5" Type="http://schemas.openxmlformats.org/officeDocument/2006/relationships/image" Target="../media/image15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17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13" Type="http://schemas.openxmlformats.org/officeDocument/2006/relationships/image" Target="../media/image23.wmf"/><Relationship Id="rId3" Type="http://schemas.openxmlformats.org/officeDocument/2006/relationships/image" Target="../media/image20.wmf"/><Relationship Id="rId7" Type="http://schemas.openxmlformats.org/officeDocument/2006/relationships/image" Target="../media/image22.wmf"/><Relationship Id="rId12" Type="http://schemas.openxmlformats.org/officeDocument/2006/relationships/oleObject" Target="../embeddings/oleObject21.bin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15.wmf"/><Relationship Id="rId5" Type="http://schemas.openxmlformats.org/officeDocument/2006/relationships/image" Target="../media/image21.w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image" Target="../media/image29.jpeg"/><Relationship Id="rId3" Type="http://schemas.openxmlformats.org/officeDocument/2006/relationships/image" Target="../media/image2.png"/><Relationship Id="rId7" Type="http://schemas.openxmlformats.org/officeDocument/2006/relationships/image" Target="../media/image25.wmf"/><Relationship Id="rId12" Type="http://schemas.openxmlformats.org/officeDocument/2006/relationships/image" Target="../media/image2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27.wmf"/><Relationship Id="rId5" Type="http://schemas.openxmlformats.org/officeDocument/2006/relationships/image" Target="../media/image24.wmf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22.bin"/><Relationship Id="rId9" Type="http://schemas.openxmlformats.org/officeDocument/2006/relationships/image" Target="../media/image26.w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athsrevision.com/index_files/Maths/Presentations/S4_Presentations/S4_Credit_Standard_Deviation_Mind_Map.pps" TargetMode="External"/><Relationship Id="rId3" Type="http://schemas.openxmlformats.org/officeDocument/2006/relationships/image" Target="../media/image1.gif"/><Relationship Id="rId7" Type="http://schemas.openxmlformats.org/officeDocument/2006/relationships/hyperlink" Target="http://www.mathsrevision.com/index_files/Maths/Presentations/S3_Presentations/S3_3_Credit_Sample_Deviation_Revision.xls" TargetMode="Externa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mathsrevision.com/index_files/Maths/Presentations/S4_Presentations/National_5/N5_Quartiles.xls" TargetMode="External"/><Relationship Id="rId5" Type="http://schemas.openxmlformats.org/officeDocument/2006/relationships/image" Target="../media/image30.jpeg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image" Target="../media/image4.wmf"/><Relationship Id="rId7" Type="http://schemas.openxmlformats.org/officeDocument/2006/relationships/image" Target="../media/image6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5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0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8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4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4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8">
            <a:extLst>
              <a:ext uri="{FF2B5EF4-FFF2-40B4-BE49-F238E27FC236}">
                <a16:creationId xmlns:a16="http://schemas.microsoft.com/office/drawing/2014/main" id="{0B26E57D-DBDC-49E7-8381-118D3349A242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CC0245A-8474-45DC-9A24-A7EBDB362744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15" name="Rectangle 19">
            <a:extLst>
              <a:ext uri="{FF2B5EF4-FFF2-40B4-BE49-F238E27FC236}">
                <a16:creationId xmlns:a16="http://schemas.microsoft.com/office/drawing/2014/main" id="{83CA602F-74B5-407A-A993-A5A4C7F1F4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</a:t>
            </a:r>
          </a:p>
        </p:txBody>
      </p:sp>
      <p:sp>
        <p:nvSpPr>
          <p:cNvPr id="16" name="Rectangle 20">
            <a:extLst>
              <a:ext uri="{FF2B5EF4-FFF2-40B4-BE49-F238E27FC236}">
                <a16:creationId xmlns:a16="http://schemas.microsoft.com/office/drawing/2014/main" id="{95CF1528-3FEB-4363-A48B-E62752AEF0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4197377-7E60-4693-9F6B-A20B8AEE82EE}" type="slidenum">
              <a:rPr lang="en-GB" altLang="en-US">
                <a:solidFill>
                  <a:srgbClr val="FFFF00"/>
                </a:solidFill>
                <a:latin typeface="Comic Sans MS" panose="030F0702030302020204" pitchFamily="66" charset="0"/>
              </a:rPr>
              <a:pPr eaLnBrk="1" hangingPunct="1"/>
              <a:t>1</a:t>
            </a:fld>
            <a:endParaRPr lang="en-GB" altLang="en-US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5D79D76F-4EFB-4A67-B962-A7CCAAB10B7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38338" y="742950"/>
            <a:ext cx="5256212" cy="6953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sz="4800" dirty="0">
                <a:solidFill>
                  <a:srgbClr val="FFFF00"/>
                </a:solidFill>
                <a:latin typeface="Comic Sans MS" pitchFamily="66" charset="0"/>
              </a:rPr>
              <a:t>Statistics</a:t>
            </a:r>
          </a:p>
        </p:txBody>
      </p:sp>
      <p:pic>
        <p:nvPicPr>
          <p:cNvPr id="64518" name="Picture 3" descr="scottishflag">
            <a:extLst>
              <a:ext uri="{FF2B5EF4-FFF2-40B4-BE49-F238E27FC236}">
                <a16:creationId xmlns:a16="http://schemas.microsoft.com/office/drawing/2014/main" id="{FFFF9508-D437-49C0-8774-17DD9CBEBAC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9" name="Picture 4" descr="Office Objects 0572">
            <a:extLst>
              <a:ext uri="{FF2B5EF4-FFF2-40B4-BE49-F238E27FC236}">
                <a16:creationId xmlns:a16="http://schemas.microsoft.com/office/drawing/2014/main" id="{606C0426-D970-45C5-BE64-7D07F3D8C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0" name="Text Box 11">
            <a:extLst>
              <a:ext uri="{FF2B5EF4-FFF2-40B4-BE49-F238E27FC236}">
                <a16:creationId xmlns:a16="http://schemas.microsoft.com/office/drawing/2014/main" id="{F48DE099-30A6-4854-A525-782708D953DA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latin typeface="Comic Sans MS" panose="030F0702030302020204" pitchFamily="66" charset="0"/>
              </a:rPr>
              <a:t>www.mathsrevision.com</a:t>
            </a:r>
          </a:p>
        </p:txBody>
      </p:sp>
      <p:sp>
        <p:nvSpPr>
          <p:cNvPr id="64521" name="Text Box 12">
            <a:extLst>
              <a:ext uri="{FF2B5EF4-FFF2-40B4-BE49-F238E27FC236}">
                <a16:creationId xmlns:a16="http://schemas.microsoft.com/office/drawing/2014/main" id="{D6DF0897-7CB8-4371-AF49-AF2A7CB24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9413" y="1897063"/>
            <a:ext cx="46370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solidFill>
                  <a:srgbClr val="F9F91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Mode, Mean, Median and Range</a:t>
            </a:r>
          </a:p>
        </p:txBody>
      </p:sp>
      <p:sp>
        <p:nvSpPr>
          <p:cNvPr id="64522" name="AutoShape 13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0FA648EC-F236-4299-9EDF-3A64964153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0413" y="1927225"/>
            <a:ext cx="619125" cy="400050"/>
          </a:xfrm>
          <a:prstGeom prst="actionButtonForwardNext">
            <a:avLst/>
          </a:prstGeom>
          <a:solidFill>
            <a:srgbClr val="969696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4523" name="Text Box 6">
            <a:extLst>
              <a:ext uri="{FF2B5EF4-FFF2-40B4-BE49-F238E27FC236}">
                <a16:creationId xmlns:a16="http://schemas.microsoft.com/office/drawing/2014/main" id="{29EFE499-97A8-4CB0-B228-A4435989DA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9413" y="2981325"/>
            <a:ext cx="5199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solidFill>
                  <a:srgbClr val="F9F91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Semi-Interquartile Range ( SIQR )</a:t>
            </a:r>
          </a:p>
        </p:txBody>
      </p:sp>
      <p:sp>
        <p:nvSpPr>
          <p:cNvPr id="64524" name="AutoShape 9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5BDF7AAA-743D-4F17-AE28-9CFD5D0866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0413" y="2960688"/>
            <a:ext cx="592137" cy="469900"/>
          </a:xfrm>
          <a:prstGeom prst="actionButtonForwardNex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4525" name="TextBox 20">
            <a:extLst>
              <a:ext uri="{FF2B5EF4-FFF2-40B4-BE49-F238E27FC236}">
                <a16:creationId xmlns:a16="http://schemas.microsoft.com/office/drawing/2014/main" id="{17018318-E7F9-465A-989C-7340F3EDC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225" y="1266825"/>
            <a:ext cx="666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40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</a:p>
          <a:p>
            <a:pPr algn="ctr" eaLnBrk="1" hangingPunct="1"/>
            <a:r>
              <a:rPr lang="en-GB" altLang="en-US" sz="1400">
                <a:solidFill>
                  <a:srgbClr val="FFFF00"/>
                </a:solidFill>
                <a:latin typeface="Comic Sans MS" panose="030F0702030302020204" pitchFamily="66" charset="0"/>
              </a:rPr>
              <a:t>Nat 5</a:t>
            </a:r>
          </a:p>
        </p:txBody>
      </p:sp>
      <p:sp>
        <p:nvSpPr>
          <p:cNvPr id="64526" name="Text Box 6">
            <a:extLst>
              <a:ext uri="{FF2B5EF4-FFF2-40B4-BE49-F238E27FC236}">
                <a16:creationId xmlns:a16="http://schemas.microsoft.com/office/drawing/2014/main" id="{E67D49AA-FF99-422E-8AD0-35ED41758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9413" y="2438400"/>
            <a:ext cx="157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solidFill>
                  <a:srgbClr val="F9F91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Quartiles</a:t>
            </a:r>
          </a:p>
        </p:txBody>
      </p:sp>
      <p:sp>
        <p:nvSpPr>
          <p:cNvPr id="64527" name="AutoShape 9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8FBDB0E2-4C95-42CA-9B2F-E838E8068D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0413" y="2428875"/>
            <a:ext cx="604837" cy="430213"/>
          </a:xfrm>
          <a:prstGeom prst="actionButtonForwardNext">
            <a:avLst/>
          </a:prstGeom>
          <a:solidFill>
            <a:srgbClr val="FFC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4528" name="Text Box 6">
            <a:extLst>
              <a:ext uri="{FF2B5EF4-FFF2-40B4-BE49-F238E27FC236}">
                <a16:creationId xmlns:a16="http://schemas.microsoft.com/office/drawing/2014/main" id="{34610F92-C5E6-4DC7-98D0-DE46A08FB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9413" y="3524250"/>
            <a:ext cx="4749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solidFill>
                  <a:srgbClr val="F9F91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Boxplots – Five Figure Summary</a:t>
            </a:r>
          </a:p>
        </p:txBody>
      </p:sp>
      <p:sp>
        <p:nvSpPr>
          <p:cNvPr id="64529" name="AutoShape 9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DBC29D72-73CF-4DF5-BD1F-F0B5B01A71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0413" y="3530600"/>
            <a:ext cx="604837" cy="428625"/>
          </a:xfrm>
          <a:prstGeom prst="actionButtonForwardNext">
            <a:avLst/>
          </a:prstGeom>
          <a:solidFill>
            <a:srgbClr val="00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4530" name="Text Box 6">
            <a:extLst>
              <a:ext uri="{FF2B5EF4-FFF2-40B4-BE49-F238E27FC236}">
                <a16:creationId xmlns:a16="http://schemas.microsoft.com/office/drawing/2014/main" id="{EDFC1AEB-8471-4F98-8BA2-87B48BCC3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9413" y="4067175"/>
            <a:ext cx="35671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solidFill>
                  <a:srgbClr val="F9F91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Full Standard Deviation</a:t>
            </a:r>
          </a:p>
        </p:txBody>
      </p:sp>
      <p:sp>
        <p:nvSpPr>
          <p:cNvPr id="64531" name="AutoShape 9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A0EE99B0-6138-48BD-B9D9-1587A2A38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7713" y="4059238"/>
            <a:ext cx="590550" cy="447675"/>
          </a:xfrm>
          <a:prstGeom prst="actionButtonForwardNext">
            <a:avLst/>
          </a:prstGeom>
          <a:solidFill>
            <a:srgbClr val="00B05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4532" name="Text Box 6">
            <a:extLst>
              <a:ext uri="{FF2B5EF4-FFF2-40B4-BE49-F238E27FC236}">
                <a16:creationId xmlns:a16="http://schemas.microsoft.com/office/drawing/2014/main" id="{128C3ABA-5AF5-4632-AA05-93A836A98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9413" y="4610100"/>
            <a:ext cx="40767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solidFill>
                  <a:srgbClr val="F9F91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Sample Standard Deviation</a:t>
            </a:r>
          </a:p>
        </p:txBody>
      </p:sp>
      <p:sp>
        <p:nvSpPr>
          <p:cNvPr id="29" name="AutoShape 9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C35BC511-52C5-4DFF-A7FC-7F77BDD371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0413" y="4606925"/>
            <a:ext cx="571500" cy="450850"/>
          </a:xfrm>
          <a:prstGeom prst="actionButtonForwardNext">
            <a:avLst/>
          </a:prstGeom>
          <a:solidFill>
            <a:schemeClr val="accent6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4534" name="AutoShape 9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id="{28FB0E64-C92E-4961-817D-ED274BB48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5175" y="5157788"/>
            <a:ext cx="571500" cy="450850"/>
          </a:xfrm>
          <a:prstGeom prst="actionButtonForwardNext">
            <a:avLst/>
          </a:prstGeom>
          <a:solidFill>
            <a:srgbClr val="93F4FB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4535" name="Text Box 6">
            <a:extLst>
              <a:ext uri="{FF2B5EF4-FFF2-40B4-BE49-F238E27FC236}">
                <a16:creationId xmlns:a16="http://schemas.microsoft.com/office/drawing/2014/main" id="{BC43546A-0DB8-41F8-B77B-2F47FA71B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9413" y="5151438"/>
            <a:ext cx="2387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solidFill>
                  <a:srgbClr val="F9F91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Exam questions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Date Placeholder 1">
            <a:extLst>
              <a:ext uri="{FF2B5EF4-FFF2-40B4-BE49-F238E27FC236}">
                <a16:creationId xmlns:a16="http://schemas.microsoft.com/office/drawing/2014/main" id="{2BBFE99B-DD70-4EFA-93F0-B5C50745BB9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5E4C386-EA43-4D71-A57E-A3976B206389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65" name="Footer Placeholder 2">
            <a:extLst>
              <a:ext uri="{FF2B5EF4-FFF2-40B4-BE49-F238E27FC236}">
                <a16:creationId xmlns:a16="http://schemas.microsoft.com/office/drawing/2014/main" id="{ECA6E96D-6251-43A8-9684-83CB5BE9D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Dept.</a:t>
            </a:r>
          </a:p>
        </p:txBody>
      </p:sp>
      <p:pic>
        <p:nvPicPr>
          <p:cNvPr id="3078" name="Picture 2" descr="scottishflag">
            <a:extLst>
              <a:ext uri="{FF2B5EF4-FFF2-40B4-BE49-F238E27FC236}">
                <a16:creationId xmlns:a16="http://schemas.microsoft.com/office/drawing/2014/main" id="{A35F8FF5-7A93-4568-A653-47D823D6332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ext Box 3">
            <a:extLst>
              <a:ext uri="{FF2B5EF4-FFF2-40B4-BE49-F238E27FC236}">
                <a16:creationId xmlns:a16="http://schemas.microsoft.com/office/drawing/2014/main" id="{AAEE8C39-9172-4301-8443-ED9BCBDE035B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latin typeface="Comic Sans MS" panose="030F0702030302020204" pitchFamily="66" charset="0"/>
              </a:rPr>
              <a:t>www.mathsrevision.com</a:t>
            </a:r>
          </a:p>
        </p:txBody>
      </p:sp>
      <p:pic>
        <p:nvPicPr>
          <p:cNvPr id="3080" name="Picture 5" descr="Office Objects 0572">
            <a:extLst>
              <a:ext uri="{FF2B5EF4-FFF2-40B4-BE49-F238E27FC236}">
                <a16:creationId xmlns:a16="http://schemas.microsoft.com/office/drawing/2014/main" id="{2EDEBC06-55F7-4F46-9EAB-AC3BBF589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6272" name="Group 144">
            <a:extLst>
              <a:ext uri="{FF2B5EF4-FFF2-40B4-BE49-F238E27FC236}">
                <a16:creationId xmlns:a16="http://schemas.microsoft.com/office/drawing/2014/main" id="{9441A8CA-A501-479A-AAA7-C02E93431BC5}"/>
              </a:ext>
            </a:extLst>
          </p:cNvPr>
          <p:cNvGraphicFramePr>
            <a:graphicFrameLocks noGrp="1"/>
          </p:cNvGraphicFramePr>
          <p:nvPr/>
        </p:nvGraphicFramePr>
        <p:xfrm>
          <a:off x="5738813" y="1989138"/>
          <a:ext cx="3405187" cy="4078287"/>
        </p:xfrm>
        <a:graphic>
          <a:graphicData uri="http://schemas.openxmlformats.org/drawingml/2006/table">
            <a:tbl>
              <a:tblPr/>
              <a:tblGrid>
                <a:gridCol w="930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94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692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No of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Bulbs (</a:t>
                      </a:r>
                      <a:r>
                        <a:rPr kumimoji="0" lang="en-GB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c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)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Freq.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(f)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1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115" name="Text Box 46">
            <a:extLst>
              <a:ext uri="{FF2B5EF4-FFF2-40B4-BE49-F238E27FC236}">
                <a16:creationId xmlns:a16="http://schemas.microsoft.com/office/drawing/2014/main" id="{9943AC53-2263-40EF-A03E-01D552ED7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375" y="1916113"/>
            <a:ext cx="4851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u="sng">
                <a:solidFill>
                  <a:srgbClr val="FFFF00"/>
                </a:solidFill>
                <a:latin typeface="Comic Sans MS" panose="030F0702030302020204" pitchFamily="66" charset="0"/>
              </a:rPr>
              <a:t>Example</a:t>
            </a:r>
            <a:r>
              <a:rPr lang="en-GB" altLang="en-US">
                <a:solidFill>
                  <a:srgbClr val="FFFF00"/>
                </a:solidFill>
                <a:latin typeface="Comic Sans MS" panose="030F0702030302020204" pitchFamily="66" charset="0"/>
              </a:rPr>
              <a:t> : This table shows the number</a:t>
            </a:r>
          </a:p>
          <a:p>
            <a:pPr eaLnBrk="1" hangingPunct="1"/>
            <a:r>
              <a:rPr lang="en-GB" altLang="en-US">
                <a:solidFill>
                  <a:srgbClr val="FFFF00"/>
                </a:solidFill>
                <a:latin typeface="Comic Sans MS" panose="030F0702030302020204" pitchFamily="66" charset="0"/>
              </a:rPr>
              <a:t>of light bulbs used in people’s living rooms</a:t>
            </a:r>
            <a:endParaRPr lang="en-GB" altLang="en-US" u="sng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116" name="Text Box 115">
            <a:extLst>
              <a:ext uri="{FF2B5EF4-FFF2-40B4-BE49-F238E27FC236}">
                <a16:creationId xmlns:a16="http://schemas.microsoft.com/office/drawing/2014/main" id="{C8D3A176-81CC-410F-88C4-E38233926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9913" y="2998788"/>
            <a:ext cx="325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3117" name="Text Box 116">
            <a:extLst>
              <a:ext uri="{FF2B5EF4-FFF2-40B4-BE49-F238E27FC236}">
                <a16:creationId xmlns:a16="http://schemas.microsoft.com/office/drawing/2014/main" id="{AE9E1B95-8087-46BC-A002-BF5372AB9D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0550" y="4051300"/>
            <a:ext cx="325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3118" name="Text Box 117">
            <a:extLst>
              <a:ext uri="{FF2B5EF4-FFF2-40B4-BE49-F238E27FC236}">
                <a16:creationId xmlns:a16="http://schemas.microsoft.com/office/drawing/2014/main" id="{3A4F2BF1-9142-485A-84F4-AADCE35F93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9913" y="5064125"/>
            <a:ext cx="288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176246" name="Text Box 118">
            <a:extLst>
              <a:ext uri="{FF2B5EF4-FFF2-40B4-BE49-F238E27FC236}">
                <a16:creationId xmlns:a16="http://schemas.microsoft.com/office/drawing/2014/main" id="{95FCCB9D-1A41-400C-89CF-FEDB0073B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2763" y="5613400"/>
            <a:ext cx="466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3120" name="Text Box 119">
            <a:extLst>
              <a:ext uri="{FF2B5EF4-FFF2-40B4-BE49-F238E27FC236}">
                <a16:creationId xmlns:a16="http://schemas.microsoft.com/office/drawing/2014/main" id="{19448EFB-C246-425D-831B-7B5B2EDF9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9913" y="4570413"/>
            <a:ext cx="325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3121" name="Text Box 120">
            <a:extLst>
              <a:ext uri="{FF2B5EF4-FFF2-40B4-BE49-F238E27FC236}">
                <a16:creationId xmlns:a16="http://schemas.microsoft.com/office/drawing/2014/main" id="{5FAC2747-85D7-4C2A-8959-8EA591B7F9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9913" y="3516313"/>
            <a:ext cx="325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3122" name="Text Box 121">
            <a:extLst>
              <a:ext uri="{FF2B5EF4-FFF2-40B4-BE49-F238E27FC236}">
                <a16:creationId xmlns:a16="http://schemas.microsoft.com/office/drawing/2014/main" id="{CBCE9243-6BE0-48AA-9666-EC2CA22B5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7425" y="2998788"/>
            <a:ext cx="288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3123" name="Text Box 122">
            <a:extLst>
              <a:ext uri="{FF2B5EF4-FFF2-40B4-BE49-F238E27FC236}">
                <a16:creationId xmlns:a16="http://schemas.microsoft.com/office/drawing/2014/main" id="{7A575BE5-0E94-4D7B-98A9-85B0978514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6788" y="3516313"/>
            <a:ext cx="325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3124" name="Text Box 123">
            <a:extLst>
              <a:ext uri="{FF2B5EF4-FFF2-40B4-BE49-F238E27FC236}">
                <a16:creationId xmlns:a16="http://schemas.microsoft.com/office/drawing/2014/main" id="{DEA496C6-150B-4B7E-8828-3E62A2C36C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6788" y="4051300"/>
            <a:ext cx="3254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3125" name="Text Box 125">
            <a:extLst>
              <a:ext uri="{FF2B5EF4-FFF2-40B4-BE49-F238E27FC236}">
                <a16:creationId xmlns:a16="http://schemas.microsoft.com/office/drawing/2014/main" id="{D797350F-5346-4A3F-A3DB-D0EB2190BC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6788" y="4570413"/>
            <a:ext cx="325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3126" name="Text Box 126">
            <a:extLst>
              <a:ext uri="{FF2B5EF4-FFF2-40B4-BE49-F238E27FC236}">
                <a16:creationId xmlns:a16="http://schemas.microsoft.com/office/drawing/2014/main" id="{F0C059F4-5342-41E5-9036-AFEF9E6F1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6788" y="5064125"/>
            <a:ext cx="3254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3127" name="Text Box 128">
            <a:extLst>
              <a:ext uri="{FF2B5EF4-FFF2-40B4-BE49-F238E27FC236}">
                <a16:creationId xmlns:a16="http://schemas.microsoft.com/office/drawing/2014/main" id="{20558E05-D4A2-4204-A746-EC06D6CDF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6438" y="5613400"/>
            <a:ext cx="865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  <a:latin typeface="Comic Sans MS" panose="030F0702030302020204" pitchFamily="66" charset="0"/>
              </a:rPr>
              <a:t>Totals</a:t>
            </a:r>
          </a:p>
        </p:txBody>
      </p:sp>
      <p:sp>
        <p:nvSpPr>
          <p:cNvPr id="176258" name="Rectangle 130">
            <a:extLst>
              <a:ext uri="{FF2B5EF4-FFF2-40B4-BE49-F238E27FC236}">
                <a16:creationId xmlns:a16="http://schemas.microsoft.com/office/drawing/2014/main" id="{7AD822DB-2B0B-4FC9-A5B0-F45111686D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8338" y="742950"/>
            <a:ext cx="5256212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Frequency Tables</a:t>
            </a:r>
          </a:p>
        </p:txBody>
      </p:sp>
      <p:sp>
        <p:nvSpPr>
          <p:cNvPr id="3129" name="Text Box 131">
            <a:extLst>
              <a:ext uri="{FF2B5EF4-FFF2-40B4-BE49-F238E27FC236}">
                <a16:creationId xmlns:a16="http://schemas.microsoft.com/office/drawing/2014/main" id="{67496891-6C47-465F-9517-7D7E8322D8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2263" y="1387475"/>
            <a:ext cx="3525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latin typeface="Comic Sans MS" panose="030F0702030302020204" pitchFamily="66" charset="0"/>
              </a:rPr>
              <a:t> Working Out the Mean</a:t>
            </a:r>
          </a:p>
        </p:txBody>
      </p:sp>
      <p:sp>
        <p:nvSpPr>
          <p:cNvPr id="176260" name="Text Box 132">
            <a:extLst>
              <a:ext uri="{FF2B5EF4-FFF2-40B4-BE49-F238E27FC236}">
                <a16:creationId xmlns:a16="http://schemas.microsoft.com/office/drawing/2014/main" id="{8E4895A0-B36D-46CB-8D93-DA8442EEAC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288" y="2787650"/>
            <a:ext cx="40528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Adding a third column to this table</a:t>
            </a:r>
          </a:p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will help us find the total number of</a:t>
            </a:r>
          </a:p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bulbs and the </a:t>
            </a:r>
            <a:r>
              <a:rPr lang="en-GB" altLang="en-US">
                <a:solidFill>
                  <a:srgbClr val="FFFF00"/>
                </a:solidFill>
                <a:latin typeface="Comic Sans MS" panose="030F0702030302020204" pitchFamily="66" charset="0"/>
              </a:rPr>
              <a:t>‘Mean’.</a:t>
            </a:r>
          </a:p>
        </p:txBody>
      </p:sp>
      <p:sp>
        <p:nvSpPr>
          <p:cNvPr id="176267" name="Text Box 139">
            <a:extLst>
              <a:ext uri="{FF2B5EF4-FFF2-40B4-BE49-F238E27FC236}">
                <a16:creationId xmlns:a16="http://schemas.microsoft.com/office/drawing/2014/main" id="{4CCE6925-C277-448E-935E-BE1571BF2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2700" y="2998788"/>
            <a:ext cx="11001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7 x 1 = 7</a:t>
            </a:r>
          </a:p>
        </p:txBody>
      </p:sp>
      <p:sp>
        <p:nvSpPr>
          <p:cNvPr id="176268" name="Text Box 140">
            <a:extLst>
              <a:ext uri="{FF2B5EF4-FFF2-40B4-BE49-F238E27FC236}">
                <a16:creationId xmlns:a16="http://schemas.microsoft.com/office/drawing/2014/main" id="{585FEDB8-8482-4BCA-91C9-EB7C7677B7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2700" y="4051300"/>
            <a:ext cx="1241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5 x 3 = 15</a:t>
            </a:r>
          </a:p>
        </p:txBody>
      </p:sp>
      <p:sp>
        <p:nvSpPr>
          <p:cNvPr id="176269" name="Text Box 141">
            <a:extLst>
              <a:ext uri="{FF2B5EF4-FFF2-40B4-BE49-F238E27FC236}">
                <a16:creationId xmlns:a16="http://schemas.microsoft.com/office/drawing/2014/main" id="{7C26F9B6-B4DE-45C5-A8D3-1A27959322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2700" y="5064125"/>
            <a:ext cx="1100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1 x 5 = 5</a:t>
            </a:r>
          </a:p>
        </p:txBody>
      </p:sp>
      <p:sp>
        <p:nvSpPr>
          <p:cNvPr id="176270" name="Text Box 142">
            <a:extLst>
              <a:ext uri="{FF2B5EF4-FFF2-40B4-BE49-F238E27FC236}">
                <a16:creationId xmlns:a16="http://schemas.microsoft.com/office/drawing/2014/main" id="{D46F0762-23BE-42D9-BE9D-2F915D59C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2700" y="4570413"/>
            <a:ext cx="1136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2 x 4 = 8</a:t>
            </a:r>
          </a:p>
        </p:txBody>
      </p:sp>
      <p:sp>
        <p:nvSpPr>
          <p:cNvPr id="176271" name="Text Box 143">
            <a:extLst>
              <a:ext uri="{FF2B5EF4-FFF2-40B4-BE49-F238E27FC236}">
                <a16:creationId xmlns:a16="http://schemas.microsoft.com/office/drawing/2014/main" id="{F47E87BD-D13C-4698-82EC-53C8F339D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2700" y="3516313"/>
            <a:ext cx="1241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5 x 2 = 10</a:t>
            </a:r>
          </a:p>
        </p:txBody>
      </p:sp>
      <p:sp>
        <p:nvSpPr>
          <p:cNvPr id="176273" name="Text Box 145">
            <a:extLst>
              <a:ext uri="{FF2B5EF4-FFF2-40B4-BE49-F238E27FC236}">
                <a16:creationId xmlns:a16="http://schemas.microsoft.com/office/drawing/2014/main" id="{7A8499CF-CDED-4E78-99BA-44ED583C0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7038" y="5613400"/>
            <a:ext cx="466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  <a:latin typeface="Comic Sans MS" panose="030F0702030302020204" pitchFamily="66" charset="0"/>
              </a:rPr>
              <a:t>45</a:t>
            </a:r>
          </a:p>
        </p:txBody>
      </p:sp>
      <p:graphicFrame>
        <p:nvGraphicFramePr>
          <p:cNvPr id="176274" name="Object 2">
            <a:extLst>
              <a:ext uri="{FF2B5EF4-FFF2-40B4-BE49-F238E27FC236}">
                <a16:creationId xmlns:a16="http://schemas.microsoft.com/office/drawing/2014/main" id="{44DDFA02-B974-4A46-980C-F1C61952694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0450" y="4514850"/>
          <a:ext cx="2654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654280" imgH="279360" progId="Equation.DSMT4">
                  <p:embed/>
                </p:oleObj>
              </mc:Choice>
              <mc:Fallback>
                <p:oleObj name="Equation" r:id="rId4" imgW="2654280" imgH="2793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0450" y="4514850"/>
                        <a:ext cx="26543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6275" name="Object 3">
            <a:extLst>
              <a:ext uri="{FF2B5EF4-FFF2-40B4-BE49-F238E27FC236}">
                <a16:creationId xmlns:a16="http://schemas.microsoft.com/office/drawing/2014/main" id="{69A917AD-1928-4D73-8D5D-CA26C6B47EC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57313" y="4962525"/>
          <a:ext cx="2895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895480" imgH="609480" progId="Equation.DSMT4">
                  <p:embed/>
                </p:oleObj>
              </mc:Choice>
              <mc:Fallback>
                <p:oleObj name="Equation" r:id="rId6" imgW="2895480" imgH="609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313" y="4962525"/>
                        <a:ext cx="28956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276" name="Text Box 148">
            <a:extLst>
              <a:ext uri="{FF2B5EF4-FFF2-40B4-BE49-F238E27FC236}">
                <a16:creationId xmlns:a16="http://schemas.microsoft.com/office/drawing/2014/main" id="{E98EB90A-4AAF-4DBE-BE05-C093CD9E3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2063" y="2273300"/>
            <a:ext cx="13477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(f) </a:t>
            </a:r>
            <a:r>
              <a:rPr lang="en-GB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x (B)</a:t>
            </a:r>
            <a:endParaRPr lang="en-GB" sz="2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3138" name="Text Box 38">
            <a:extLst>
              <a:ext uri="{FF2B5EF4-FFF2-40B4-BE49-F238E27FC236}">
                <a16:creationId xmlns:a16="http://schemas.microsoft.com/office/drawing/2014/main" id="{9CFB697B-763D-463D-95DA-97B05C04E8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863" y="1562100"/>
            <a:ext cx="600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FFFF66"/>
                </a:solidFill>
                <a:latin typeface="Comic Sans MS" panose="030F0702030302020204" pitchFamily="66" charset="0"/>
              </a:rPr>
              <a:t>Nat 5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62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62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62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762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762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762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6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6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6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6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6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6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6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6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6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6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1762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176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176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6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6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76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76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246" grpId="0"/>
      <p:bldP spid="176260" grpId="0"/>
      <p:bldP spid="176267" grpId="0"/>
      <p:bldP spid="176268" grpId="0"/>
      <p:bldP spid="176269" grpId="0"/>
      <p:bldP spid="176270" grpId="0"/>
      <p:bldP spid="176271" grpId="0"/>
      <p:bldP spid="176273" grpId="0"/>
      <p:bldP spid="17627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">
            <a:extLst>
              <a:ext uri="{FF2B5EF4-FFF2-40B4-BE49-F238E27FC236}">
                <a16:creationId xmlns:a16="http://schemas.microsoft.com/office/drawing/2014/main" id="{F5DD702A-244C-48EF-81B6-6ECB16E1B28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12E72B7-3DD3-4723-9966-5F5613630A67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8D23E6D0-03CA-43E6-9A7F-ADBDBD620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 Lafferty Maths Dept</a:t>
            </a:r>
          </a:p>
        </p:txBody>
      </p:sp>
      <p:sp>
        <p:nvSpPr>
          <p:cNvPr id="71684" name="Text Box 2">
            <a:extLst>
              <a:ext uri="{FF2B5EF4-FFF2-40B4-BE49-F238E27FC236}">
                <a16:creationId xmlns:a16="http://schemas.microsoft.com/office/drawing/2014/main" id="{F42E6EA5-ECAE-452C-85A3-B2CE16D833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2013" y="2038350"/>
            <a:ext cx="5195887" cy="2370138"/>
          </a:xfrm>
          <a:prstGeom prst="rect">
            <a:avLst/>
          </a:prstGeom>
          <a:solidFill>
            <a:srgbClr val="000000"/>
          </a:solidFill>
          <a:ln w="76200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GB" altLang="en-US" sz="3600">
              <a:solidFill>
                <a:srgbClr val="FFFFFF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GB" altLang="en-US" sz="3600">
                <a:solidFill>
                  <a:srgbClr val="FFFF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Now try N5 TJ</a:t>
            </a:r>
          </a:p>
          <a:p>
            <a:pPr algn="ctr" eaLnBrk="1" hangingPunct="1"/>
            <a:r>
              <a:rPr lang="en-GB" altLang="en-US" sz="3600">
                <a:solidFill>
                  <a:srgbClr val="FFFF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Ex 11.1 </a:t>
            </a:r>
          </a:p>
          <a:p>
            <a:pPr algn="ctr" eaLnBrk="1" hangingPunct="1"/>
            <a:r>
              <a:rPr lang="en-GB" altLang="en-US" sz="4000">
                <a:solidFill>
                  <a:srgbClr val="FFFF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Ch11 (page 104)</a:t>
            </a:r>
          </a:p>
        </p:txBody>
      </p:sp>
      <p:sp>
        <p:nvSpPr>
          <p:cNvPr id="71685" name="Rectangle 3">
            <a:extLst>
              <a:ext uri="{FF2B5EF4-FFF2-40B4-BE49-F238E27FC236}">
                <a16:creationId xmlns:a16="http://schemas.microsoft.com/office/drawing/2014/main" id="{29AD78B5-2C45-4B40-ADF0-BC7232069D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1675" y="4419600"/>
            <a:ext cx="5626100" cy="98425"/>
          </a:xfrm>
          <a:prstGeom prst="rect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00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71686" name="Picture 4" descr="ag00463_">
            <a:extLst>
              <a:ext uri="{FF2B5EF4-FFF2-40B4-BE49-F238E27FC236}">
                <a16:creationId xmlns:a16="http://schemas.microsoft.com/office/drawing/2014/main" id="{BFB0E7E4-C8FE-41F6-BE3C-9816CC1F7F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3059113"/>
            <a:ext cx="3016250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7" name="Picture 5" descr="scottishflag">
            <a:extLst>
              <a:ext uri="{FF2B5EF4-FFF2-40B4-BE49-F238E27FC236}">
                <a16:creationId xmlns:a16="http://schemas.microsoft.com/office/drawing/2014/main" id="{9A67F41A-DB0B-4EC4-9105-24E27F7AC39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8" name="Picture 6" descr="Office Objects 0572">
            <a:extLst>
              <a:ext uri="{FF2B5EF4-FFF2-40B4-BE49-F238E27FC236}">
                <a16:creationId xmlns:a16="http://schemas.microsoft.com/office/drawing/2014/main" id="{DA5F063E-6558-46BF-9716-EA61D9E17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9" name="Text Box 7">
            <a:extLst>
              <a:ext uri="{FF2B5EF4-FFF2-40B4-BE49-F238E27FC236}">
                <a16:creationId xmlns:a16="http://schemas.microsoft.com/office/drawing/2014/main" id="{6AA965B2-66FC-45A9-A241-DF11FF32078C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www.mathsrevision.com</a:t>
            </a:r>
          </a:p>
        </p:txBody>
      </p:sp>
      <p:sp>
        <p:nvSpPr>
          <p:cNvPr id="32777" name="Rectangle 9">
            <a:extLst>
              <a:ext uri="{FF2B5EF4-FFF2-40B4-BE49-F238E27FC236}">
                <a16:creationId xmlns:a16="http://schemas.microsoft.com/office/drawing/2014/main" id="{EF8634AC-1F4B-447F-A6F9-BD17A1781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552450"/>
            <a:ext cx="525621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Statistics</a:t>
            </a:r>
          </a:p>
        </p:txBody>
      </p:sp>
      <p:sp>
        <p:nvSpPr>
          <p:cNvPr id="71691" name="Text Box 10">
            <a:extLst>
              <a:ext uri="{FF2B5EF4-FFF2-40B4-BE49-F238E27FC236}">
                <a16:creationId xmlns:a16="http://schemas.microsoft.com/office/drawing/2014/main" id="{42AB8C84-5D7A-4E09-B6F3-07CF9D771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5400" y="1562100"/>
            <a:ext cx="600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FFFF66"/>
                </a:solidFill>
                <a:latin typeface="Comic Sans MS" panose="030F0702030302020204" pitchFamily="66" charset="0"/>
              </a:rPr>
              <a:t>Nat 5</a:t>
            </a:r>
          </a:p>
        </p:txBody>
      </p:sp>
      <p:sp>
        <p:nvSpPr>
          <p:cNvPr id="71692" name="Text Box 12">
            <a:extLst>
              <a:ext uri="{FF2B5EF4-FFF2-40B4-BE49-F238E27FC236}">
                <a16:creationId xmlns:a16="http://schemas.microsoft.com/office/drawing/2014/main" id="{232FD9D5-9B56-4BC3-82A7-609B8D222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0" y="1279525"/>
            <a:ext cx="11715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FF"/>
                </a:solidFill>
                <a:latin typeface="Comic Sans MS" panose="030F0702030302020204" pitchFamily="66" charset="0"/>
              </a:rPr>
              <a:t>Averages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8">
            <a:extLst>
              <a:ext uri="{FF2B5EF4-FFF2-40B4-BE49-F238E27FC236}">
                <a16:creationId xmlns:a16="http://schemas.microsoft.com/office/drawing/2014/main" id="{D8EB9C2B-4BB0-4A26-A1F4-F5D4873C21D7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90A1F3E-EE10-4156-A4CE-6AC5138344F3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16" name="Rectangle 19">
            <a:extLst>
              <a:ext uri="{FF2B5EF4-FFF2-40B4-BE49-F238E27FC236}">
                <a16:creationId xmlns:a16="http://schemas.microsoft.com/office/drawing/2014/main" id="{D7442D35-D5C5-4CE4-A469-1726D9B5FE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</a:t>
            </a:r>
          </a:p>
        </p:txBody>
      </p:sp>
      <p:sp>
        <p:nvSpPr>
          <p:cNvPr id="17" name="Rectangle 20">
            <a:extLst>
              <a:ext uri="{FF2B5EF4-FFF2-40B4-BE49-F238E27FC236}">
                <a16:creationId xmlns:a16="http://schemas.microsoft.com/office/drawing/2014/main" id="{C41095F5-0E53-46FE-BFE7-5403E913D2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846F10F-C82B-4162-A8AF-99F8917B3165}" type="slidenum">
              <a:rPr lang="en-GB" altLang="en-US">
                <a:solidFill>
                  <a:srgbClr val="FFFF00"/>
                </a:solidFill>
                <a:latin typeface="Comic Sans MS" panose="030F0702030302020204" pitchFamily="66" charset="0"/>
              </a:rPr>
              <a:pPr eaLnBrk="1" hangingPunct="1"/>
              <a:t>12</a:t>
            </a:fld>
            <a:endParaRPr lang="en-GB" altLang="en-US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102" name="Picture 2" descr="scottishflag">
            <a:extLst>
              <a:ext uri="{FF2B5EF4-FFF2-40B4-BE49-F238E27FC236}">
                <a16:creationId xmlns:a16="http://schemas.microsoft.com/office/drawing/2014/main" id="{0FDD6FDD-B34F-4F69-BE4D-A8EC0A511BD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44132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 Box 3">
            <a:extLst>
              <a:ext uri="{FF2B5EF4-FFF2-40B4-BE49-F238E27FC236}">
                <a16:creationId xmlns:a16="http://schemas.microsoft.com/office/drawing/2014/main" id="{2EFF5ECD-1A63-452A-9820-1B103FC8781C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73212" y="4043362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latin typeface="Comic Sans MS" panose="030F0702030302020204" pitchFamily="66" charset="0"/>
              </a:rPr>
              <a:t>www.mathsrevision.com</a:t>
            </a:r>
          </a:p>
        </p:txBody>
      </p:sp>
      <p:sp>
        <p:nvSpPr>
          <p:cNvPr id="4104" name="Text Box 5">
            <a:extLst>
              <a:ext uri="{FF2B5EF4-FFF2-40B4-BE49-F238E27FC236}">
                <a16:creationId xmlns:a16="http://schemas.microsoft.com/office/drawing/2014/main" id="{D7582EAA-DC55-4A0A-85F4-3D20C875AA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3188" y="693738"/>
            <a:ext cx="41370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4400">
                <a:solidFill>
                  <a:srgbClr val="FFFF00"/>
                </a:solidFill>
                <a:latin typeface="Comic Sans MS" panose="030F0702030302020204" pitchFamily="66" charset="0"/>
              </a:rPr>
              <a:t>Lesson Starter</a:t>
            </a:r>
          </a:p>
        </p:txBody>
      </p:sp>
      <p:sp>
        <p:nvSpPr>
          <p:cNvPr id="4105" name="Text Box 6">
            <a:extLst>
              <a:ext uri="{FF2B5EF4-FFF2-40B4-BE49-F238E27FC236}">
                <a16:creationId xmlns:a16="http://schemas.microsoft.com/office/drawing/2014/main" id="{E85D9E80-311B-43B5-9708-667BB9AFF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9063" y="2297113"/>
            <a:ext cx="663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latin typeface="Comic Sans MS" panose="030F0702030302020204" pitchFamily="66" charset="0"/>
              </a:rPr>
              <a:t>Q1.</a:t>
            </a:r>
          </a:p>
        </p:txBody>
      </p:sp>
      <p:graphicFrame>
        <p:nvGraphicFramePr>
          <p:cNvPr id="4098" name="Object 7">
            <a:extLst>
              <a:ext uri="{FF2B5EF4-FFF2-40B4-BE49-F238E27FC236}">
                <a16:creationId xmlns:a16="http://schemas.microsoft.com/office/drawing/2014/main" id="{C2A74C10-7889-4AD6-B3AC-7CB50DEA087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81250" y="2293938"/>
          <a:ext cx="523875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120760" imgH="228600" progId="Equation.DSMT4">
                  <p:embed/>
                </p:oleObj>
              </mc:Choice>
              <mc:Fallback>
                <p:oleObj name="Equation" r:id="rId3" imgW="212076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0" y="2293938"/>
                        <a:ext cx="5238750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6" name="Text Box 8">
            <a:extLst>
              <a:ext uri="{FF2B5EF4-FFF2-40B4-BE49-F238E27FC236}">
                <a16:creationId xmlns:a16="http://schemas.microsoft.com/office/drawing/2014/main" id="{A03B29D9-2DF4-493E-BA77-85CED36FE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9063" y="3265488"/>
            <a:ext cx="34718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latin typeface="Comic Sans MS" panose="030F0702030302020204" pitchFamily="66" charset="0"/>
              </a:rPr>
              <a:t>Q2.	Calculate sin 90</a:t>
            </a:r>
            <a:r>
              <a:rPr lang="en-GB" altLang="en-US" sz="2400" baseline="30000">
                <a:latin typeface="Comic Sans MS" panose="030F0702030302020204" pitchFamily="66" charset="0"/>
              </a:rPr>
              <a:t>o</a:t>
            </a:r>
            <a:endParaRPr lang="en-GB" altLang="en-US" sz="2400">
              <a:latin typeface="Comic Sans MS" panose="030F0702030302020204" pitchFamily="66" charset="0"/>
            </a:endParaRPr>
          </a:p>
        </p:txBody>
      </p:sp>
      <p:sp>
        <p:nvSpPr>
          <p:cNvPr id="4107" name="Text Box 9">
            <a:extLst>
              <a:ext uri="{FF2B5EF4-FFF2-40B4-BE49-F238E27FC236}">
                <a16:creationId xmlns:a16="http://schemas.microsoft.com/office/drawing/2014/main" id="{6FFCE2B4-AD7A-46AE-8154-84FC9480B2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9063" y="4132263"/>
            <a:ext cx="3838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latin typeface="Comic Sans MS" panose="030F0702030302020204" pitchFamily="66" charset="0"/>
              </a:rPr>
              <a:t>Q3.	Factorise 5y</a:t>
            </a:r>
            <a:r>
              <a:rPr lang="en-GB" altLang="en-US" sz="2400" baseline="30000">
                <a:latin typeface="Comic Sans MS" panose="030F0702030302020204" pitchFamily="66" charset="0"/>
              </a:rPr>
              <a:t>2</a:t>
            </a:r>
            <a:r>
              <a:rPr lang="en-GB" altLang="en-US" sz="2400">
                <a:latin typeface="Comic Sans MS" panose="030F0702030302020204" pitchFamily="66" charset="0"/>
              </a:rPr>
              <a:t> – 10y</a:t>
            </a:r>
          </a:p>
        </p:txBody>
      </p:sp>
      <p:sp>
        <p:nvSpPr>
          <p:cNvPr id="4108" name="Text Box 10">
            <a:extLst>
              <a:ext uri="{FF2B5EF4-FFF2-40B4-BE49-F238E27FC236}">
                <a16:creationId xmlns:a16="http://schemas.microsoft.com/office/drawing/2014/main" id="{77EAE3A9-AE18-40D3-9465-94B370428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9063" y="5033963"/>
            <a:ext cx="1098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latin typeface="Comic Sans MS" panose="030F0702030302020204" pitchFamily="66" charset="0"/>
              </a:rPr>
              <a:t>Q4.	</a:t>
            </a:r>
          </a:p>
        </p:txBody>
      </p:sp>
      <p:sp>
        <p:nvSpPr>
          <p:cNvPr id="4109" name="Text Box 12">
            <a:extLst>
              <a:ext uri="{FF2B5EF4-FFF2-40B4-BE49-F238E27FC236}">
                <a16:creationId xmlns:a16="http://schemas.microsoft.com/office/drawing/2014/main" id="{D4D4EC13-25BC-445D-9ABE-08E4AD3E0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7275" y="5000625"/>
            <a:ext cx="67278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latin typeface="Comic Sans MS" panose="030F0702030302020204" pitchFamily="66" charset="0"/>
              </a:rPr>
              <a:t>A circle is divided into 10 equal pieces.</a:t>
            </a:r>
          </a:p>
          <a:p>
            <a:pPr eaLnBrk="1" hangingPunct="1"/>
            <a:r>
              <a:rPr lang="en-GB" altLang="en-US" sz="2400">
                <a:latin typeface="Comic Sans MS" panose="030F0702030302020204" pitchFamily="66" charset="0"/>
              </a:rPr>
              <a:t>Find the arc length of one piece of the circle</a:t>
            </a:r>
          </a:p>
          <a:p>
            <a:pPr eaLnBrk="1" hangingPunct="1"/>
            <a:r>
              <a:rPr lang="en-GB" altLang="en-US" sz="2400">
                <a:latin typeface="Comic Sans MS" panose="030F0702030302020204" pitchFamily="66" charset="0"/>
              </a:rPr>
              <a:t>if the radius is 5cm.</a:t>
            </a:r>
          </a:p>
        </p:txBody>
      </p:sp>
      <p:pic>
        <p:nvPicPr>
          <p:cNvPr id="4110" name="Picture 14" descr="Office Objects 0572">
            <a:extLst>
              <a:ext uri="{FF2B5EF4-FFF2-40B4-BE49-F238E27FC236}">
                <a16:creationId xmlns:a16="http://schemas.microsoft.com/office/drawing/2014/main" id="{0E620406-7389-4BB2-BCA4-8AAD0C9FF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1" name="TextBox 17">
            <a:extLst>
              <a:ext uri="{FF2B5EF4-FFF2-40B4-BE49-F238E27FC236}">
                <a16:creationId xmlns:a16="http://schemas.microsoft.com/office/drawing/2014/main" id="{DC51D4E0-75B9-46EA-A206-64672DAF6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00" y="1238250"/>
            <a:ext cx="666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40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</a:p>
          <a:p>
            <a:pPr algn="ctr" eaLnBrk="1" hangingPunct="1"/>
            <a:r>
              <a:rPr lang="en-GB" altLang="en-US" sz="1400">
                <a:solidFill>
                  <a:srgbClr val="FFFF00"/>
                </a:solidFill>
                <a:latin typeface="Comic Sans MS" panose="030F0702030302020204" pitchFamily="66" charset="0"/>
              </a:rPr>
              <a:t>Nat 5</a:t>
            </a: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8">
            <a:extLst>
              <a:ext uri="{FF2B5EF4-FFF2-40B4-BE49-F238E27FC236}">
                <a16:creationId xmlns:a16="http://schemas.microsoft.com/office/drawing/2014/main" id="{066E0A12-5325-4EC7-A92B-C4A90C26F7F7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769A582-8271-4461-965C-E0A928E6F1A4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13" name="Rectangle 19">
            <a:extLst>
              <a:ext uri="{FF2B5EF4-FFF2-40B4-BE49-F238E27FC236}">
                <a16:creationId xmlns:a16="http://schemas.microsoft.com/office/drawing/2014/main" id="{88B63078-B7B4-496B-9A2D-D2CB29A037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Dept.</a:t>
            </a:r>
          </a:p>
        </p:txBody>
      </p:sp>
      <p:pic>
        <p:nvPicPr>
          <p:cNvPr id="72708" name="Picture 3" descr="scottishflag">
            <a:extLst>
              <a:ext uri="{FF2B5EF4-FFF2-40B4-BE49-F238E27FC236}">
                <a16:creationId xmlns:a16="http://schemas.microsoft.com/office/drawing/2014/main" id="{8C1F13AA-698A-4F29-B7F5-65C1639049E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9" name="Text Box 4">
            <a:extLst>
              <a:ext uri="{FF2B5EF4-FFF2-40B4-BE49-F238E27FC236}">
                <a16:creationId xmlns:a16="http://schemas.microsoft.com/office/drawing/2014/main" id="{9E4282DD-A9A8-4386-ABC4-7A9E76E7D9D2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latin typeface="Comic Sans MS" panose="030F0702030302020204" pitchFamily="66" charset="0"/>
              </a:rPr>
              <a:t>www.mathsrevision.com</a:t>
            </a:r>
          </a:p>
        </p:txBody>
      </p:sp>
      <p:pic>
        <p:nvPicPr>
          <p:cNvPr id="72710" name="Picture 5" descr="Office Objects 0572">
            <a:extLst>
              <a:ext uri="{FF2B5EF4-FFF2-40B4-BE49-F238E27FC236}">
                <a16:creationId xmlns:a16="http://schemas.microsoft.com/office/drawing/2014/main" id="{26B8AF77-8E33-4C2E-BDF5-A9011FDC3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8" name="Rectangle 6">
            <a:extLst>
              <a:ext uri="{FF2B5EF4-FFF2-40B4-BE49-F238E27FC236}">
                <a16:creationId xmlns:a16="http://schemas.microsoft.com/office/drawing/2014/main" id="{A7CB1F9D-5419-44D0-B656-C9974AE8E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688" y="2344738"/>
            <a:ext cx="2160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Learning Intention</a:t>
            </a:r>
          </a:p>
        </p:txBody>
      </p:sp>
      <p:sp>
        <p:nvSpPr>
          <p:cNvPr id="59399" name="Rectangle 7">
            <a:extLst>
              <a:ext uri="{FF2B5EF4-FFF2-40B4-BE49-F238E27FC236}">
                <a16:creationId xmlns:a16="http://schemas.microsoft.com/office/drawing/2014/main" id="{D3813A49-9CD8-4045-B9C8-C15046248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5363" y="2344738"/>
            <a:ext cx="1947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u="sng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Success Criteria</a:t>
            </a:r>
          </a:p>
        </p:txBody>
      </p:sp>
      <p:sp>
        <p:nvSpPr>
          <p:cNvPr id="72713" name="Line 9">
            <a:extLst>
              <a:ext uri="{FF2B5EF4-FFF2-40B4-BE49-F238E27FC236}">
                <a16:creationId xmlns:a16="http://schemas.microsoft.com/office/drawing/2014/main" id="{5EC44B31-B501-41C8-9981-9F06A0FB29D5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4900" y="2413000"/>
            <a:ext cx="0" cy="345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2" name="Rectangle 10">
            <a:extLst>
              <a:ext uri="{FF2B5EF4-FFF2-40B4-BE49-F238E27FC236}">
                <a16:creationId xmlns:a16="http://schemas.microsoft.com/office/drawing/2014/main" id="{7DC4EC87-46D9-43F3-BF38-CBBF3571E8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900" y="3005138"/>
            <a:ext cx="3886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>
              <a:buFontTx/>
              <a:buAutoNum type="arabicPeriod"/>
              <a:defRPr/>
            </a:pPr>
            <a:r>
              <a:rPr lang="en-GB" dirty="0">
                <a:solidFill>
                  <a:srgbClr val="FFFF00"/>
                </a:solidFill>
                <a:latin typeface="Comic Sans MS" pitchFamily="66" charset="0"/>
              </a:rPr>
              <a:t>We are learning  about Quartiles.</a:t>
            </a:r>
            <a:endParaRPr lang="en-GB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59413" name="Text Box 21">
            <a:extLst>
              <a:ext uri="{FF2B5EF4-FFF2-40B4-BE49-F238E27FC236}">
                <a16:creationId xmlns:a16="http://schemas.microsoft.com/office/drawing/2014/main" id="{23AC5699-0184-4B45-B4BB-1254CBBB0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7775" y="3005138"/>
            <a:ext cx="40862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>
              <a:defRPr/>
            </a:pPr>
            <a:r>
              <a:rPr lang="en-GB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1.	Understand the term Quartile.</a:t>
            </a:r>
            <a:endParaRPr lang="en-GB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72716" name="Text Box 23">
            <a:extLst>
              <a:ext uri="{FF2B5EF4-FFF2-40B4-BE49-F238E27FC236}">
                <a16:creationId xmlns:a16="http://schemas.microsoft.com/office/drawing/2014/main" id="{C0DBB704-918A-4D70-9860-170EB3470B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0900" y="658813"/>
            <a:ext cx="269398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4400">
                <a:solidFill>
                  <a:srgbClr val="FFFF00"/>
                </a:solidFill>
                <a:latin typeface="Comic Sans MS" panose="030F0702030302020204" pitchFamily="66" charset="0"/>
              </a:rPr>
              <a:t>Quartiles</a:t>
            </a:r>
          </a:p>
        </p:txBody>
      </p:sp>
      <p:sp>
        <p:nvSpPr>
          <p:cNvPr id="72717" name="TextBox 14">
            <a:extLst>
              <a:ext uri="{FF2B5EF4-FFF2-40B4-BE49-F238E27FC236}">
                <a16:creationId xmlns:a16="http://schemas.microsoft.com/office/drawing/2014/main" id="{1088795E-423E-466F-90CA-014EBA0DA1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00" y="1238250"/>
            <a:ext cx="666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40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</a:p>
          <a:p>
            <a:pPr algn="ctr" eaLnBrk="1" hangingPunct="1"/>
            <a:r>
              <a:rPr lang="en-GB" altLang="en-US" sz="1400">
                <a:solidFill>
                  <a:srgbClr val="FFFF00"/>
                </a:solidFill>
                <a:latin typeface="Comic Sans MS" panose="030F0702030302020204" pitchFamily="66" charset="0"/>
              </a:rPr>
              <a:t>Nat 5</a:t>
            </a:r>
          </a:p>
        </p:txBody>
      </p:sp>
      <p:sp>
        <p:nvSpPr>
          <p:cNvPr id="17" name="Text Box 21">
            <a:extLst>
              <a:ext uri="{FF2B5EF4-FFF2-40B4-BE49-F238E27FC236}">
                <a16:creationId xmlns:a16="http://schemas.microsoft.com/office/drawing/2014/main" id="{3FC258E8-8030-4723-997D-C3E8582BCB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7775" y="3814763"/>
            <a:ext cx="40862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>
              <a:defRPr/>
            </a:pPr>
            <a:r>
              <a:rPr lang="en-GB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2.	Be able to calculate  the Quartiles for a set of data.</a:t>
            </a:r>
            <a:endParaRPr lang="en-GB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9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2" grpId="0"/>
      <p:bldP spid="59413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18">
            <a:extLst>
              <a:ext uri="{FF2B5EF4-FFF2-40B4-BE49-F238E27FC236}">
                <a16:creationId xmlns:a16="http://schemas.microsoft.com/office/drawing/2014/main" id="{9B8E67DE-8DAA-4C9B-B60D-F4B459F9C9D2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02BC0A7-7F68-4EF8-B99B-7B3385B9E425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30" name="Rectangle 19">
            <a:extLst>
              <a:ext uri="{FF2B5EF4-FFF2-40B4-BE49-F238E27FC236}">
                <a16:creationId xmlns:a16="http://schemas.microsoft.com/office/drawing/2014/main" id="{B961999E-64E9-4CEC-8CA4-B4CE9C04CC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 Lafferty Maths Dept</a:t>
            </a:r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B4CAB83D-7BEB-4941-B2D7-4390EC16CF3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08175" y="552450"/>
            <a:ext cx="5256213" cy="6953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sz="3200" dirty="0">
                <a:solidFill>
                  <a:srgbClr val="FFFF00"/>
                </a:solidFill>
                <a:latin typeface="Comic Sans MS" pitchFamily="66" charset="0"/>
              </a:rPr>
              <a:t>Statistics</a:t>
            </a:r>
          </a:p>
        </p:txBody>
      </p:sp>
      <p:pic>
        <p:nvPicPr>
          <p:cNvPr id="73733" name="Picture 3" descr="scottishflag">
            <a:extLst>
              <a:ext uri="{FF2B5EF4-FFF2-40B4-BE49-F238E27FC236}">
                <a16:creationId xmlns:a16="http://schemas.microsoft.com/office/drawing/2014/main" id="{F1233B06-0F6C-4C3C-B4E8-49C2A8691C3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4" name="Picture 4" descr="Office Objects 0572">
            <a:extLst>
              <a:ext uri="{FF2B5EF4-FFF2-40B4-BE49-F238E27FC236}">
                <a16:creationId xmlns:a16="http://schemas.microsoft.com/office/drawing/2014/main" id="{833D68E7-5083-49D9-850B-A4F1841AA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5" name="Text Box 5">
            <a:extLst>
              <a:ext uri="{FF2B5EF4-FFF2-40B4-BE49-F238E27FC236}">
                <a16:creationId xmlns:a16="http://schemas.microsoft.com/office/drawing/2014/main" id="{96E29E14-DAF4-4A4F-B42C-55177E699963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latin typeface="Comic Sans MS" panose="030F0702030302020204" pitchFamily="66" charset="0"/>
              </a:rPr>
              <a:t>www.mathsrevision.com</a:t>
            </a:r>
          </a:p>
        </p:txBody>
      </p:sp>
      <p:sp>
        <p:nvSpPr>
          <p:cNvPr id="73736" name="TextBox 26">
            <a:extLst>
              <a:ext uri="{FF2B5EF4-FFF2-40B4-BE49-F238E27FC236}">
                <a16:creationId xmlns:a16="http://schemas.microsoft.com/office/drawing/2014/main" id="{93D4402D-D022-4767-822B-AC4711604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338" y="2041525"/>
            <a:ext cx="82756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latin typeface="Comic Sans MS" panose="030F0702030302020204" pitchFamily="66" charset="0"/>
              </a:rPr>
              <a:t>Quartiles :	Splits a dataset into  4 equal lengths.</a:t>
            </a:r>
          </a:p>
        </p:txBody>
      </p:sp>
      <p:sp>
        <p:nvSpPr>
          <p:cNvPr id="73737" name="TextBox 14">
            <a:extLst>
              <a:ext uri="{FF2B5EF4-FFF2-40B4-BE49-F238E27FC236}">
                <a16:creationId xmlns:a16="http://schemas.microsoft.com/office/drawing/2014/main" id="{9BEC1820-03A8-4357-BA50-976231B4AA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00" y="1238250"/>
            <a:ext cx="666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40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</a:p>
          <a:p>
            <a:pPr algn="ctr" eaLnBrk="1" hangingPunct="1"/>
            <a:r>
              <a:rPr lang="en-GB" altLang="en-US" sz="1400">
                <a:solidFill>
                  <a:srgbClr val="FFFF00"/>
                </a:solidFill>
                <a:latin typeface="Comic Sans MS" panose="030F0702030302020204" pitchFamily="66" charset="0"/>
              </a:rPr>
              <a:t>Nat 5</a:t>
            </a:r>
          </a:p>
        </p:txBody>
      </p:sp>
      <p:sp>
        <p:nvSpPr>
          <p:cNvPr id="73738" name="Text Box 12">
            <a:extLst>
              <a:ext uri="{FF2B5EF4-FFF2-40B4-BE49-F238E27FC236}">
                <a16:creationId xmlns:a16="http://schemas.microsoft.com/office/drawing/2014/main" id="{42789D64-5A14-4C58-95AC-507F600BD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8900" y="1279525"/>
            <a:ext cx="1211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Quartiles</a:t>
            </a:r>
          </a:p>
        </p:txBody>
      </p:sp>
      <p:grpSp>
        <p:nvGrpSpPr>
          <p:cNvPr id="2" name="Group 34">
            <a:extLst>
              <a:ext uri="{FF2B5EF4-FFF2-40B4-BE49-F238E27FC236}">
                <a16:creationId xmlns:a16="http://schemas.microsoft.com/office/drawing/2014/main" id="{E00E6F86-7201-4603-B1C8-3BD6E00E7F84}"/>
              </a:ext>
            </a:extLst>
          </p:cNvPr>
          <p:cNvGrpSpPr>
            <a:grpSpLocks/>
          </p:cNvGrpSpPr>
          <p:nvPr/>
        </p:nvGrpSpPr>
        <p:grpSpPr bwMode="auto">
          <a:xfrm>
            <a:off x="2393950" y="4314825"/>
            <a:ext cx="5661025" cy="541338"/>
            <a:chOff x="2393576" y="4529221"/>
            <a:chExt cx="5661212" cy="54263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8E6F55E-8D07-4919-995B-6BAEEB83966B}"/>
                </a:ext>
              </a:extLst>
            </p:cNvPr>
            <p:cNvSpPr/>
            <p:nvPr/>
          </p:nvSpPr>
          <p:spPr>
            <a:xfrm>
              <a:off x="2393576" y="4529221"/>
              <a:ext cx="1419272" cy="542637"/>
            </a:xfrm>
            <a:prstGeom prst="rect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DCCCB73-D5C0-4A47-B062-39645AB689E3}"/>
                </a:ext>
              </a:extLst>
            </p:cNvPr>
            <p:cNvSpPr/>
            <p:nvPr/>
          </p:nvSpPr>
          <p:spPr>
            <a:xfrm>
              <a:off x="3808086" y="4529221"/>
              <a:ext cx="1419272" cy="542637"/>
            </a:xfrm>
            <a:prstGeom prst="rect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0B3FB32-DE75-4D9F-A871-934255F12193}"/>
                </a:ext>
              </a:extLst>
            </p:cNvPr>
            <p:cNvSpPr/>
            <p:nvPr/>
          </p:nvSpPr>
          <p:spPr>
            <a:xfrm>
              <a:off x="5221007" y="4529221"/>
              <a:ext cx="1419272" cy="542637"/>
            </a:xfrm>
            <a:prstGeom prst="rect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7793EBC-A280-43B6-AF82-6511E1371FF1}"/>
                </a:ext>
              </a:extLst>
            </p:cNvPr>
            <p:cNvSpPr/>
            <p:nvPr/>
          </p:nvSpPr>
          <p:spPr>
            <a:xfrm>
              <a:off x="6635516" y="4529221"/>
              <a:ext cx="1419272" cy="542637"/>
            </a:xfrm>
            <a:prstGeom prst="rect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73751" name="TextBox 18">
              <a:extLst>
                <a:ext uri="{FF2B5EF4-FFF2-40B4-BE49-F238E27FC236}">
                  <a16:creationId xmlns:a16="http://schemas.microsoft.com/office/drawing/2014/main" id="{E77C648A-4339-4B82-A403-C1CB2EB5DE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517" y="4580963"/>
              <a:ext cx="8130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2400">
                  <a:solidFill>
                    <a:srgbClr val="000000"/>
                  </a:solidFill>
                  <a:latin typeface="Comic Sans MS" panose="030F0702030302020204" pitchFamily="66" charset="0"/>
                </a:rPr>
                <a:t>25%</a:t>
              </a:r>
            </a:p>
          </p:txBody>
        </p:sp>
        <p:sp>
          <p:nvSpPr>
            <p:cNvPr id="73752" name="TextBox 19">
              <a:extLst>
                <a:ext uri="{FF2B5EF4-FFF2-40B4-BE49-F238E27FC236}">
                  <a16:creationId xmlns:a16="http://schemas.microsoft.com/office/drawing/2014/main" id="{81133A80-CEA2-4FFA-B13D-E68193A55A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47753" y="4580963"/>
              <a:ext cx="8130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2400">
                  <a:solidFill>
                    <a:srgbClr val="000000"/>
                  </a:solidFill>
                  <a:latin typeface="Comic Sans MS" panose="030F0702030302020204" pitchFamily="66" charset="0"/>
                </a:rPr>
                <a:t>25%</a:t>
              </a:r>
            </a:p>
          </p:txBody>
        </p:sp>
        <p:sp>
          <p:nvSpPr>
            <p:cNvPr id="73753" name="TextBox 20">
              <a:extLst>
                <a:ext uri="{FF2B5EF4-FFF2-40B4-BE49-F238E27FC236}">
                  <a16:creationId xmlns:a16="http://schemas.microsoft.com/office/drawing/2014/main" id="{E4815C16-3124-4792-B067-AF1D9842B5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82989" y="4580963"/>
              <a:ext cx="8130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2400">
                  <a:solidFill>
                    <a:srgbClr val="000000"/>
                  </a:solidFill>
                  <a:latin typeface="Comic Sans MS" panose="030F0702030302020204" pitchFamily="66" charset="0"/>
                </a:rPr>
                <a:t>25%</a:t>
              </a:r>
            </a:p>
          </p:txBody>
        </p:sp>
        <p:sp>
          <p:nvSpPr>
            <p:cNvPr id="73754" name="TextBox 21">
              <a:extLst>
                <a:ext uri="{FF2B5EF4-FFF2-40B4-BE49-F238E27FC236}">
                  <a16:creationId xmlns:a16="http://schemas.microsoft.com/office/drawing/2014/main" id="{CA9F4F34-93E3-4F78-910C-AE0CC3998A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18225" y="4580963"/>
              <a:ext cx="8130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2400">
                  <a:solidFill>
                    <a:srgbClr val="000000"/>
                  </a:solidFill>
                  <a:latin typeface="Comic Sans MS" panose="030F0702030302020204" pitchFamily="66" charset="0"/>
                </a:rPr>
                <a:t>25%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53AA5F8A-C621-4795-A39B-A11EE17FB6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2350" y="3778250"/>
            <a:ext cx="546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latin typeface="Comic Sans MS" panose="030F0702030302020204" pitchFamily="66" charset="0"/>
              </a:rPr>
              <a:t>Q</a:t>
            </a:r>
            <a:r>
              <a:rPr lang="en-GB" altLang="en-US" sz="2400" baseline="-2500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2B4EB9F-0B2D-434B-8BEA-F41336CF3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3163" y="3778250"/>
            <a:ext cx="577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latin typeface="Comic Sans MS" panose="030F0702030302020204" pitchFamily="66" charset="0"/>
              </a:rPr>
              <a:t>Q</a:t>
            </a:r>
            <a:r>
              <a:rPr lang="en-GB" altLang="en-US" sz="2400" baseline="-2500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4ACA24B-F9C1-46F4-9881-126179FC6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2863" y="3778250"/>
            <a:ext cx="577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latin typeface="Comic Sans MS" panose="030F0702030302020204" pitchFamily="66" charset="0"/>
              </a:rPr>
              <a:t>Q</a:t>
            </a:r>
            <a:r>
              <a:rPr lang="en-GB" altLang="en-US" sz="2400" baseline="-2500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71DF68A-8E63-4845-AF28-23EDF1421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3260725"/>
            <a:ext cx="812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latin typeface="Comic Sans MS" panose="030F0702030302020204" pitchFamily="66" charset="0"/>
              </a:rPr>
              <a:t>25%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412B2CC-A288-4969-89A9-BEEC809D5F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5688" y="3260725"/>
            <a:ext cx="812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latin typeface="Comic Sans MS" panose="030F0702030302020204" pitchFamily="66" charset="0"/>
              </a:rPr>
              <a:t>50%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F7E4EAB-FB2C-49FB-8ECF-D9479C1F5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5388" y="3260725"/>
            <a:ext cx="812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latin typeface="Comic Sans MS" panose="030F0702030302020204" pitchFamily="66" charset="0"/>
              </a:rPr>
              <a:t>75%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EB13AD2-1B4E-4A0E-BF85-CE785FCDC9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5663" y="2743200"/>
            <a:ext cx="1212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latin typeface="Comic Sans MS" panose="030F0702030302020204" pitchFamily="66" charset="0"/>
              </a:rPr>
              <a:t>Median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8" grpId="0"/>
      <p:bldP spid="32" grpId="0"/>
      <p:bldP spid="33" grpId="0"/>
      <p:bldP spid="34" grpId="0"/>
      <p:bldP spid="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18">
            <a:extLst>
              <a:ext uri="{FF2B5EF4-FFF2-40B4-BE49-F238E27FC236}">
                <a16:creationId xmlns:a16="http://schemas.microsoft.com/office/drawing/2014/main" id="{92DFF3C5-9A0F-4C16-8779-432EE7483498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02BC0A7-7F68-4EF8-B99B-7B3385B9E425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30" name="Rectangle 19">
            <a:extLst>
              <a:ext uri="{FF2B5EF4-FFF2-40B4-BE49-F238E27FC236}">
                <a16:creationId xmlns:a16="http://schemas.microsoft.com/office/drawing/2014/main" id="{4B2BC86A-CAEB-4C3D-A741-30E31D90BB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 Lafferty Maths Dept</a:t>
            </a:r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5CDA84CC-78E2-47ED-A63B-078F9228D1A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08175" y="552450"/>
            <a:ext cx="5256213" cy="6953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sz="3200" dirty="0">
                <a:solidFill>
                  <a:srgbClr val="FFFF00"/>
                </a:solidFill>
                <a:latin typeface="Comic Sans MS" pitchFamily="66" charset="0"/>
              </a:rPr>
              <a:t>Statistics</a:t>
            </a:r>
          </a:p>
        </p:txBody>
      </p:sp>
      <p:pic>
        <p:nvPicPr>
          <p:cNvPr id="74757" name="Picture 3" descr="scottishflag">
            <a:extLst>
              <a:ext uri="{FF2B5EF4-FFF2-40B4-BE49-F238E27FC236}">
                <a16:creationId xmlns:a16="http://schemas.microsoft.com/office/drawing/2014/main" id="{5CBC7094-C5E5-4FC6-9D04-B646D515916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8" name="Picture 4" descr="Office Objects 0572">
            <a:extLst>
              <a:ext uri="{FF2B5EF4-FFF2-40B4-BE49-F238E27FC236}">
                <a16:creationId xmlns:a16="http://schemas.microsoft.com/office/drawing/2014/main" id="{412AF160-8CD0-4A66-AA62-8253931FC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9" name="Text Box 5">
            <a:extLst>
              <a:ext uri="{FF2B5EF4-FFF2-40B4-BE49-F238E27FC236}">
                <a16:creationId xmlns:a16="http://schemas.microsoft.com/office/drawing/2014/main" id="{0DCD7B5B-4441-4AC3-B1AF-AB281275BD3A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latin typeface="Comic Sans MS" panose="030F0702030302020204" pitchFamily="66" charset="0"/>
              </a:rPr>
              <a:t>www.mathsrevision.com</a:t>
            </a:r>
          </a:p>
        </p:txBody>
      </p:sp>
      <p:sp>
        <p:nvSpPr>
          <p:cNvPr id="74760" name="TextBox 14">
            <a:extLst>
              <a:ext uri="{FF2B5EF4-FFF2-40B4-BE49-F238E27FC236}">
                <a16:creationId xmlns:a16="http://schemas.microsoft.com/office/drawing/2014/main" id="{5EBEC447-C8A9-40F9-9A43-F43B3300C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00" y="1238250"/>
            <a:ext cx="666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40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</a:p>
          <a:p>
            <a:pPr algn="ctr" eaLnBrk="1" hangingPunct="1"/>
            <a:r>
              <a:rPr lang="en-GB" altLang="en-US" sz="1400">
                <a:solidFill>
                  <a:srgbClr val="FFFF00"/>
                </a:solidFill>
                <a:latin typeface="Comic Sans MS" panose="030F0702030302020204" pitchFamily="66" charset="0"/>
              </a:rPr>
              <a:t>Nat 5</a:t>
            </a:r>
          </a:p>
        </p:txBody>
      </p:sp>
      <p:sp>
        <p:nvSpPr>
          <p:cNvPr id="74761" name="Text Box 12">
            <a:extLst>
              <a:ext uri="{FF2B5EF4-FFF2-40B4-BE49-F238E27FC236}">
                <a16:creationId xmlns:a16="http://schemas.microsoft.com/office/drawing/2014/main" id="{5EBCD48F-0EB0-489A-A684-BA2AA89F7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8900" y="1279525"/>
            <a:ext cx="1211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Quartiles</a:t>
            </a:r>
          </a:p>
        </p:txBody>
      </p:sp>
      <p:sp>
        <p:nvSpPr>
          <p:cNvPr id="74762" name="TextBox 36">
            <a:extLst>
              <a:ext uri="{FF2B5EF4-FFF2-40B4-BE49-F238E27FC236}">
                <a16:creationId xmlns:a16="http://schemas.microsoft.com/office/drawing/2014/main" id="{A0DB21E0-E7E5-437D-904A-61E1AB1C38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363" y="2006600"/>
            <a:ext cx="844708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200">
                <a:latin typeface="Comic Sans MS" panose="030F0702030302020204" pitchFamily="66" charset="0"/>
              </a:rPr>
              <a:t>Note : Dividing the number of values in the dataset by 4</a:t>
            </a:r>
          </a:p>
          <a:p>
            <a:pPr eaLnBrk="1" hangingPunct="1"/>
            <a:r>
              <a:rPr lang="en-GB" altLang="en-US" sz="2200">
                <a:latin typeface="Comic Sans MS" panose="030F0702030302020204" pitchFamily="66" charset="0"/>
              </a:rPr>
              <a:t>	and looking at the remainder helps to identify quartiles.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3CD23A1-C360-415E-9C69-82A342D90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5538" y="3108325"/>
            <a:ext cx="64500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solidFill>
                  <a:srgbClr val="FFFF00"/>
                </a:solidFill>
                <a:latin typeface="Comic Sans MS" panose="030F0702030302020204" pitchFamily="66" charset="0"/>
              </a:rPr>
              <a:t>R1 means to can simply pick out Q</a:t>
            </a:r>
            <a:r>
              <a:rPr lang="en-GB" altLang="en-US" sz="2400" baseline="-25000">
                <a:solidFill>
                  <a:srgbClr val="FFFF00"/>
                </a:solidFill>
                <a:latin typeface="Comic Sans MS" panose="030F0702030302020204" pitchFamily="66" charset="0"/>
              </a:rPr>
              <a:t>2 </a:t>
            </a:r>
            <a:r>
              <a:rPr lang="en-GB" altLang="en-US" sz="2400">
                <a:solidFill>
                  <a:srgbClr val="FFFF00"/>
                </a:solidFill>
                <a:latin typeface="Comic Sans MS" panose="030F0702030302020204" pitchFamily="66" charset="0"/>
              </a:rPr>
              <a:t>(Median)</a:t>
            </a:r>
            <a:endParaRPr lang="en-GB" altLang="en-US" sz="2400" baseline="-250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24564FC-5CE9-425D-BA8C-A72F00856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5538" y="3829050"/>
            <a:ext cx="6294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solidFill>
                  <a:srgbClr val="FFFF00"/>
                </a:solidFill>
                <a:latin typeface="Comic Sans MS" panose="030F0702030302020204" pitchFamily="66" charset="0"/>
              </a:rPr>
              <a:t>R2 means to can simply pick out Q</a:t>
            </a:r>
            <a:r>
              <a:rPr lang="en-GB" altLang="en-US" sz="2400" baseline="-25000">
                <a:solidFill>
                  <a:srgbClr val="FFFF00"/>
                </a:solidFill>
                <a:latin typeface="Comic Sans MS" panose="030F0702030302020204" pitchFamily="66" charset="0"/>
              </a:rPr>
              <a:t>1 </a:t>
            </a:r>
            <a:r>
              <a:rPr lang="en-GB" altLang="en-US" sz="2400">
                <a:solidFill>
                  <a:srgbClr val="FFFF00"/>
                </a:solidFill>
                <a:latin typeface="Comic Sans MS" panose="030F0702030302020204" pitchFamily="66" charset="0"/>
              </a:rPr>
              <a:t>and Q</a:t>
            </a:r>
            <a:r>
              <a:rPr lang="en-GB" altLang="en-US" sz="2400" baseline="-25000">
                <a:solidFill>
                  <a:srgbClr val="FFFF00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09D3ACA-C6E8-4320-B817-56D70377C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5538" y="4548188"/>
            <a:ext cx="6769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solidFill>
                  <a:srgbClr val="FFFF00"/>
                </a:solidFill>
                <a:latin typeface="Comic Sans MS" panose="030F0702030302020204" pitchFamily="66" charset="0"/>
              </a:rPr>
              <a:t>R3 means to can simply pick out Q</a:t>
            </a:r>
            <a:r>
              <a:rPr lang="en-GB" altLang="en-US" sz="2400" baseline="-25000">
                <a:solidFill>
                  <a:srgbClr val="FFFF00"/>
                </a:solidFill>
                <a:latin typeface="Comic Sans MS" panose="030F0702030302020204" pitchFamily="66" charset="0"/>
              </a:rPr>
              <a:t>1 , </a:t>
            </a:r>
            <a:r>
              <a:rPr lang="en-GB" altLang="en-US" sz="2400">
                <a:solidFill>
                  <a:srgbClr val="FFFF00"/>
                </a:solidFill>
                <a:latin typeface="Comic Sans MS" panose="030F0702030302020204" pitchFamily="66" charset="0"/>
              </a:rPr>
              <a:t>Q</a:t>
            </a:r>
            <a:r>
              <a:rPr lang="en-GB" altLang="en-US" sz="2400" baseline="-25000">
                <a:solidFill>
                  <a:srgbClr val="FFFF00"/>
                </a:solidFill>
                <a:latin typeface="Comic Sans MS" panose="030F0702030302020204" pitchFamily="66" charset="0"/>
              </a:rPr>
              <a:t>2 </a:t>
            </a:r>
            <a:r>
              <a:rPr lang="en-GB" altLang="en-US" sz="2400">
                <a:solidFill>
                  <a:srgbClr val="FFFF00"/>
                </a:solidFill>
                <a:latin typeface="Comic Sans MS" panose="030F0702030302020204" pitchFamily="66" charset="0"/>
              </a:rPr>
              <a:t>and Q</a:t>
            </a:r>
            <a:r>
              <a:rPr lang="en-GB" altLang="en-US" sz="2400" baseline="-25000">
                <a:solidFill>
                  <a:srgbClr val="FFFF00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913344D-13D4-4AA4-8E37-C6D1EF389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5538" y="5268913"/>
            <a:ext cx="5670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solidFill>
                  <a:srgbClr val="FFFF00"/>
                </a:solidFill>
                <a:latin typeface="Comic Sans MS" panose="030F0702030302020204" pitchFamily="66" charset="0"/>
              </a:rPr>
              <a:t>R</a:t>
            </a:r>
            <a:r>
              <a:rPr lang="en-GB" altLang="en-US" sz="2400">
                <a:latin typeface="Comic Sans MS" panose="030F0702030302020204" pitchFamily="66" charset="0"/>
              </a:rPr>
              <a:t>0</a:t>
            </a:r>
            <a:r>
              <a:rPr lang="en-GB" altLang="en-US" sz="2400">
                <a:solidFill>
                  <a:srgbClr val="FFFF00"/>
                </a:solidFill>
                <a:latin typeface="Comic Sans MS" panose="030F0702030302020204" pitchFamily="66" charset="0"/>
              </a:rPr>
              <a:t> means you need calculate them all</a:t>
            </a:r>
            <a:endParaRPr lang="en-GB" altLang="en-US" sz="2400" baseline="-250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5" grpId="0"/>
      <p:bldP spid="38" grpId="0"/>
      <p:bldP spid="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12">
            <a:extLst>
              <a:ext uri="{FF2B5EF4-FFF2-40B4-BE49-F238E27FC236}">
                <a16:creationId xmlns:a16="http://schemas.microsoft.com/office/drawing/2014/main" id="{54D30C1B-5827-4856-9F08-DDC36865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8900" y="1279525"/>
            <a:ext cx="1211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Quartiles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B9D2A8D1-FA55-468B-8F49-07E92F1483B8}"/>
              </a:ext>
            </a:extLst>
          </p:cNvPr>
          <p:cNvSpPr/>
          <p:nvPr/>
        </p:nvSpPr>
        <p:spPr>
          <a:xfrm>
            <a:off x="936625" y="1962150"/>
            <a:ext cx="8178800" cy="2057400"/>
          </a:xfrm>
          <a:prstGeom prst="roundRect">
            <a:avLst/>
          </a:prstGeom>
          <a:solidFill>
            <a:schemeClr val="accent4">
              <a:lumMod val="2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atin typeface="Comic Sans MS" pitchFamily="66" charset="0"/>
            </a:endParaRPr>
          </a:p>
        </p:txBody>
      </p:sp>
      <p:sp>
        <p:nvSpPr>
          <p:cNvPr id="29" name="Rectangle 18">
            <a:extLst>
              <a:ext uri="{FF2B5EF4-FFF2-40B4-BE49-F238E27FC236}">
                <a16:creationId xmlns:a16="http://schemas.microsoft.com/office/drawing/2014/main" id="{DC725090-6406-4BB2-B051-97DEAA591E30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02BC0A7-7F68-4EF8-B99B-7B3385B9E425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30" name="Rectangle 19">
            <a:extLst>
              <a:ext uri="{FF2B5EF4-FFF2-40B4-BE49-F238E27FC236}">
                <a16:creationId xmlns:a16="http://schemas.microsoft.com/office/drawing/2014/main" id="{DA924E86-3C75-4755-881D-CBCDFDF7CD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 Lafferty Maths Dept</a:t>
            </a:r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D0BF1ABD-1D96-49EC-94FC-A47DBDE8868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08175" y="552450"/>
            <a:ext cx="5256213" cy="6953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sz="3200" dirty="0">
                <a:solidFill>
                  <a:srgbClr val="FFFF00"/>
                </a:solidFill>
                <a:latin typeface="Comic Sans MS" pitchFamily="66" charset="0"/>
              </a:rPr>
              <a:t>Statistics</a:t>
            </a:r>
          </a:p>
        </p:txBody>
      </p:sp>
      <p:pic>
        <p:nvPicPr>
          <p:cNvPr id="75783" name="Picture 3" descr="scottishflag">
            <a:extLst>
              <a:ext uri="{FF2B5EF4-FFF2-40B4-BE49-F238E27FC236}">
                <a16:creationId xmlns:a16="http://schemas.microsoft.com/office/drawing/2014/main" id="{AB9541F4-2DE6-47BD-BF8E-927E3889B2A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4" name="Picture 4" descr="Office Objects 0572">
            <a:extLst>
              <a:ext uri="{FF2B5EF4-FFF2-40B4-BE49-F238E27FC236}">
                <a16:creationId xmlns:a16="http://schemas.microsoft.com/office/drawing/2014/main" id="{805F232B-3B82-4B7F-873B-452A1064B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5" name="Text Box 5">
            <a:extLst>
              <a:ext uri="{FF2B5EF4-FFF2-40B4-BE49-F238E27FC236}">
                <a16:creationId xmlns:a16="http://schemas.microsoft.com/office/drawing/2014/main" id="{77D9EC8E-AA21-450D-B829-3A7EE65CB5C6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latin typeface="Comic Sans MS" panose="030F0702030302020204" pitchFamily="66" charset="0"/>
              </a:rPr>
              <a:t>www.mathsrevision.com</a:t>
            </a:r>
          </a:p>
        </p:txBody>
      </p:sp>
      <p:sp>
        <p:nvSpPr>
          <p:cNvPr id="75786" name="TextBox 21">
            <a:extLst>
              <a:ext uri="{FF2B5EF4-FFF2-40B4-BE49-F238E27FC236}">
                <a16:creationId xmlns:a16="http://schemas.microsoft.com/office/drawing/2014/main" id="{BE957324-3C3F-458F-A76E-0098F5E1D2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5538" y="2089150"/>
            <a:ext cx="76866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u="sng">
                <a:latin typeface="Comic Sans MS" panose="030F0702030302020204" pitchFamily="66" charset="0"/>
              </a:rPr>
              <a:t>Example 1 </a:t>
            </a:r>
            <a:r>
              <a:rPr lang="en-GB" altLang="en-US" sz="2400">
                <a:latin typeface="Comic Sans MS" panose="030F0702030302020204" pitchFamily="66" charset="0"/>
              </a:rPr>
              <a:t>:	For a list of 9 numbers find the SIQR</a:t>
            </a:r>
          </a:p>
          <a:p>
            <a:pPr eaLnBrk="1" hangingPunct="1"/>
            <a:r>
              <a:rPr lang="en-GB" altLang="en-US" sz="2400">
                <a:latin typeface="Comic Sans MS" panose="030F0702030302020204" pitchFamily="66" charset="0"/>
              </a:rPr>
              <a:t>		3, 3, 7, 8, 10, 9, 1, 5, 9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BD808D2-38B8-4E8D-8223-B6872E6B8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2513" y="3344863"/>
            <a:ext cx="1300162" cy="369887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2 numbers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00AA938-6084-446C-B8B7-A2F27DA1C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0063" y="3344863"/>
            <a:ext cx="1300162" cy="369887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2 numbers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5C79A28-29C6-4C54-A509-8BDC833FE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4200" y="3344863"/>
            <a:ext cx="1300163" cy="369887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2 numbers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378FCE4-7A43-4B2B-A0DC-D986490490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5850" y="3335338"/>
            <a:ext cx="1300163" cy="369887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2 numbers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EAF405D-ACE9-4E07-9E34-9AAD88E4C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6013" y="3683000"/>
            <a:ext cx="4905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  <a:latin typeface="Comic Sans MS" panose="030F0702030302020204" pitchFamily="66" charset="0"/>
              </a:rPr>
              <a:t>Q1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CD4B7E1-AC85-4B1A-A851-116AFF28B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6138" y="3683000"/>
            <a:ext cx="527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  <a:latin typeface="Comic Sans MS" panose="030F0702030302020204" pitchFamily="66" charset="0"/>
              </a:rPr>
              <a:t>Q2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064AC00-BCB9-4DD4-917A-F3409729E7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5463" y="3683000"/>
            <a:ext cx="527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  <a:latin typeface="Comic Sans MS" panose="030F0702030302020204" pitchFamily="66" charset="0"/>
              </a:rPr>
              <a:t>Q3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D4626FE-8294-4B2E-84F8-001AEAC94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863" y="4021138"/>
            <a:ext cx="44958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latin typeface="Comic Sans MS" panose="030F0702030302020204" pitchFamily="66" charset="0"/>
              </a:rPr>
              <a:t>The quartiles are</a:t>
            </a:r>
          </a:p>
          <a:p>
            <a:pPr eaLnBrk="1" hangingPunct="1"/>
            <a:r>
              <a:rPr lang="en-GB" altLang="en-US" sz="2400">
                <a:latin typeface="Comic Sans MS" panose="030F0702030302020204" pitchFamily="66" charset="0"/>
              </a:rPr>
              <a:t> </a:t>
            </a:r>
          </a:p>
          <a:p>
            <a:pPr eaLnBrk="1" hangingPunct="1"/>
            <a:r>
              <a:rPr lang="en-GB" altLang="en-US" sz="2400">
                <a:latin typeface="Comic Sans MS" panose="030F0702030302020204" pitchFamily="66" charset="0"/>
              </a:rPr>
              <a:t>Q</a:t>
            </a:r>
            <a:r>
              <a:rPr lang="en-GB" altLang="en-US" sz="2400" baseline="-25000">
                <a:latin typeface="Comic Sans MS" panose="030F0702030302020204" pitchFamily="66" charset="0"/>
              </a:rPr>
              <a:t>1</a:t>
            </a:r>
            <a:r>
              <a:rPr lang="en-GB" altLang="en-US" sz="2400">
                <a:latin typeface="Comic Sans MS" panose="030F0702030302020204" pitchFamily="66" charset="0"/>
              </a:rPr>
              <a:t> :	the 2</a:t>
            </a:r>
            <a:r>
              <a:rPr lang="en-GB" altLang="en-US" sz="2400" baseline="30000">
                <a:latin typeface="Comic Sans MS" panose="030F0702030302020204" pitchFamily="66" charset="0"/>
              </a:rPr>
              <a:t>nd</a:t>
            </a:r>
            <a:r>
              <a:rPr lang="en-GB" altLang="en-US" sz="2400">
                <a:latin typeface="Comic Sans MS" panose="030F0702030302020204" pitchFamily="66" charset="0"/>
              </a:rPr>
              <a:t> and 3</a:t>
            </a:r>
            <a:r>
              <a:rPr lang="en-GB" altLang="en-US" sz="2400" baseline="30000">
                <a:latin typeface="Comic Sans MS" panose="030F0702030302020204" pitchFamily="66" charset="0"/>
              </a:rPr>
              <a:t>rd</a:t>
            </a:r>
            <a:r>
              <a:rPr lang="en-GB" altLang="en-US" sz="2400">
                <a:latin typeface="Comic Sans MS" panose="030F0702030302020204" pitchFamily="66" charset="0"/>
              </a:rPr>
              <a:t> numbers</a:t>
            </a:r>
          </a:p>
          <a:p>
            <a:pPr eaLnBrk="1" hangingPunct="1"/>
            <a:r>
              <a:rPr lang="en-GB" altLang="en-US" sz="2400">
                <a:latin typeface="Comic Sans MS" panose="030F0702030302020204" pitchFamily="66" charset="0"/>
              </a:rPr>
              <a:t>Q</a:t>
            </a:r>
            <a:r>
              <a:rPr lang="en-GB" altLang="en-US" sz="2400" baseline="-25000">
                <a:latin typeface="Comic Sans MS" panose="030F0702030302020204" pitchFamily="66" charset="0"/>
              </a:rPr>
              <a:t>2</a:t>
            </a:r>
            <a:r>
              <a:rPr lang="en-GB" altLang="en-US" sz="2400">
                <a:latin typeface="Comic Sans MS" panose="030F0702030302020204" pitchFamily="66" charset="0"/>
              </a:rPr>
              <a:t> :	the 5</a:t>
            </a:r>
            <a:r>
              <a:rPr lang="en-GB" altLang="en-US" sz="2400" baseline="30000">
                <a:latin typeface="Comic Sans MS" panose="030F0702030302020204" pitchFamily="66" charset="0"/>
              </a:rPr>
              <a:t>th</a:t>
            </a:r>
            <a:r>
              <a:rPr lang="en-GB" altLang="en-US" sz="2400">
                <a:latin typeface="Comic Sans MS" panose="030F0702030302020204" pitchFamily="66" charset="0"/>
              </a:rPr>
              <a:t> number</a:t>
            </a:r>
          </a:p>
          <a:p>
            <a:pPr eaLnBrk="1" hangingPunct="1"/>
            <a:r>
              <a:rPr lang="en-GB" altLang="en-US" sz="2400">
                <a:latin typeface="Comic Sans MS" panose="030F0702030302020204" pitchFamily="66" charset="0"/>
              </a:rPr>
              <a:t>Q</a:t>
            </a:r>
            <a:r>
              <a:rPr lang="en-GB" altLang="en-US" sz="2400" baseline="-25000">
                <a:latin typeface="Comic Sans MS" panose="030F0702030302020204" pitchFamily="66" charset="0"/>
              </a:rPr>
              <a:t>3</a:t>
            </a:r>
            <a:r>
              <a:rPr lang="en-GB" altLang="en-US" sz="2400">
                <a:latin typeface="Comic Sans MS" panose="030F0702030302020204" pitchFamily="66" charset="0"/>
              </a:rPr>
              <a:t> :	the 7</a:t>
            </a:r>
            <a:r>
              <a:rPr lang="en-GB" altLang="en-US" sz="2400" baseline="30000">
                <a:latin typeface="Comic Sans MS" panose="030F0702030302020204" pitchFamily="66" charset="0"/>
              </a:rPr>
              <a:t>th</a:t>
            </a:r>
            <a:r>
              <a:rPr lang="en-GB" altLang="en-US" sz="2400">
                <a:latin typeface="Comic Sans MS" panose="030F0702030302020204" pitchFamily="66" charset="0"/>
              </a:rPr>
              <a:t> and 8</a:t>
            </a:r>
            <a:r>
              <a:rPr lang="en-GB" altLang="en-US" sz="2400" baseline="30000">
                <a:latin typeface="Comic Sans MS" panose="030F0702030302020204" pitchFamily="66" charset="0"/>
              </a:rPr>
              <a:t>th</a:t>
            </a:r>
            <a:r>
              <a:rPr lang="en-GB" altLang="en-US" sz="2400">
                <a:latin typeface="Comic Sans MS" panose="030F0702030302020204" pitchFamily="66" charset="0"/>
              </a:rPr>
              <a:t> number.</a:t>
            </a:r>
          </a:p>
        </p:txBody>
      </p:sp>
      <p:sp>
        <p:nvSpPr>
          <p:cNvPr id="75795" name="TextBox 20">
            <a:extLst>
              <a:ext uri="{FF2B5EF4-FFF2-40B4-BE49-F238E27FC236}">
                <a16:creationId xmlns:a16="http://schemas.microsoft.com/office/drawing/2014/main" id="{D5AD4CE9-2805-4348-A984-0B143225A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00" y="1238250"/>
            <a:ext cx="666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40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</a:p>
          <a:p>
            <a:pPr algn="ctr" eaLnBrk="1" hangingPunct="1"/>
            <a:r>
              <a:rPr lang="en-GB" altLang="en-US" sz="1400">
                <a:solidFill>
                  <a:srgbClr val="FFFF00"/>
                </a:solidFill>
                <a:latin typeface="Comic Sans MS" panose="030F0702030302020204" pitchFamily="66" charset="0"/>
              </a:rPr>
              <a:t>Nat 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91F7418-C3FC-4CAE-B072-F03BF4760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6288" y="3344863"/>
            <a:ext cx="722312" cy="369887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1 No.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B760DCB-06D4-4F61-BC9D-A1E88E777B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9550" y="4741863"/>
            <a:ext cx="3730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7690584-D187-4DDA-B238-AD2B51D94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7488" y="5116513"/>
            <a:ext cx="371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solidFill>
                  <a:srgbClr val="FFFF00"/>
                </a:solidFill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160A5C2-7AD8-402F-B17D-04BDF0D67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7963" y="5464175"/>
            <a:ext cx="371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6E09BE2-8D81-47F7-A444-E22ABD54F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0638" y="2508250"/>
            <a:ext cx="2279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  <a:latin typeface="Comic Sans MS" panose="030F0702030302020204" pitchFamily="66" charset="0"/>
              </a:rPr>
              <a:t>9 ÷ 4 = 2 	R1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429BA00-2481-4851-9B94-2CE39CD0A268}"/>
              </a:ext>
            </a:extLst>
          </p:cNvPr>
          <p:cNvSpPr/>
          <p:nvPr/>
        </p:nvSpPr>
        <p:spPr>
          <a:xfrm>
            <a:off x="1076325" y="2882900"/>
            <a:ext cx="7562850" cy="400050"/>
          </a:xfrm>
          <a:prstGeom prst="rect">
            <a:avLst/>
          </a:prstGeom>
          <a:solidFill>
            <a:srgbClr val="000000"/>
          </a:solidFill>
          <a:ln w="28575"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latin typeface="Comic Sans MS" pitchFamily="66" charset="0"/>
              </a:rPr>
              <a:t>   1    3                   3   5            </a:t>
            </a:r>
            <a:r>
              <a:rPr lang="en-GB" sz="2000" dirty="0">
                <a:solidFill>
                  <a:srgbClr val="FFFF00"/>
                </a:solidFill>
                <a:latin typeface="Comic Sans MS" pitchFamily="66" charset="0"/>
              </a:rPr>
              <a:t>7</a:t>
            </a:r>
            <a:r>
              <a:rPr lang="en-GB" sz="2000" dirty="0">
                <a:solidFill>
                  <a:srgbClr val="FF0066"/>
                </a:solidFill>
                <a:latin typeface="Comic Sans MS" pitchFamily="66" charset="0"/>
              </a:rPr>
              <a:t>          </a:t>
            </a:r>
            <a:r>
              <a:rPr lang="en-GB" sz="2000" dirty="0">
                <a:latin typeface="Comic Sans MS" pitchFamily="66" charset="0"/>
              </a:rPr>
              <a:t>  8    9               9    10</a:t>
            </a:r>
            <a:endParaRPr lang="en-GB" sz="2000" dirty="0">
              <a:latin typeface="Arial" charset="0"/>
            </a:endParaRPr>
          </a:p>
        </p:txBody>
      </p:sp>
      <p:sp>
        <p:nvSpPr>
          <p:cNvPr id="23" name="Cloud 22">
            <a:extLst>
              <a:ext uri="{FF2B5EF4-FFF2-40B4-BE49-F238E27FC236}">
                <a16:creationId xmlns:a16="http://schemas.microsoft.com/office/drawing/2014/main" id="{CB08E302-791C-44C0-8E80-B5F8821000A6}"/>
              </a:ext>
            </a:extLst>
          </p:cNvPr>
          <p:cNvSpPr/>
          <p:nvPr/>
        </p:nvSpPr>
        <p:spPr>
          <a:xfrm>
            <a:off x="0" y="333375"/>
            <a:ext cx="4686300" cy="2314575"/>
          </a:xfrm>
          <a:prstGeom prst="cloud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000000"/>
                </a:solidFill>
                <a:latin typeface="Comic Sans MS" pitchFamily="66" charset="0"/>
              </a:rPr>
              <a:t>Semi-interquartile Range (SIQR) = ( Q</a:t>
            </a:r>
            <a:r>
              <a:rPr lang="en-GB" baseline="-25000" dirty="0">
                <a:solidFill>
                  <a:srgbClr val="000000"/>
                </a:solidFill>
                <a:latin typeface="Comic Sans MS" pitchFamily="66" charset="0"/>
              </a:rPr>
              <a:t>3 </a:t>
            </a:r>
            <a:r>
              <a:rPr lang="en-GB" dirty="0">
                <a:solidFill>
                  <a:srgbClr val="000000"/>
                </a:solidFill>
                <a:latin typeface="Comic Sans MS" pitchFamily="66" charset="0"/>
              </a:rPr>
              <a:t>– Q</a:t>
            </a:r>
            <a:r>
              <a:rPr lang="en-GB" baseline="-25000" dirty="0">
                <a:solidFill>
                  <a:srgbClr val="000000"/>
                </a:solidFill>
                <a:latin typeface="Comic Sans MS" pitchFamily="66" charset="0"/>
              </a:rPr>
              <a:t>1 </a:t>
            </a:r>
            <a:r>
              <a:rPr lang="en-GB" dirty="0">
                <a:solidFill>
                  <a:srgbClr val="000000"/>
                </a:solidFill>
                <a:latin typeface="Comic Sans MS" pitchFamily="66" charset="0"/>
              </a:rPr>
              <a:t>) ÷ 2</a:t>
            </a:r>
          </a:p>
          <a:p>
            <a:pPr>
              <a:defRPr/>
            </a:pPr>
            <a:r>
              <a:rPr lang="en-GB" dirty="0">
                <a:solidFill>
                  <a:srgbClr val="000000"/>
                </a:solidFill>
                <a:latin typeface="Comic Sans MS" pitchFamily="66" charset="0"/>
              </a:rPr>
              <a:t>               = ( 9</a:t>
            </a:r>
            <a:r>
              <a:rPr lang="en-GB" baseline="-25000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mic Sans MS" pitchFamily="66" charset="0"/>
              </a:rPr>
              <a:t>– 3</a:t>
            </a:r>
            <a:r>
              <a:rPr lang="en-GB" baseline="-25000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mic Sans MS" pitchFamily="66" charset="0"/>
              </a:rPr>
              <a:t>) ÷ 2 </a:t>
            </a:r>
          </a:p>
          <a:p>
            <a:pPr>
              <a:defRPr/>
            </a:pPr>
            <a:r>
              <a:rPr lang="en-GB" dirty="0">
                <a:solidFill>
                  <a:srgbClr val="000000"/>
                </a:solidFill>
                <a:latin typeface="Comic Sans MS" pitchFamily="66" charset="0"/>
              </a:rPr>
              <a:t>               = 3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7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8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1" grpId="0" animBg="1"/>
      <p:bldP spid="32" grpId="0" animBg="1"/>
      <p:bldP spid="33" grpId="0" animBg="1"/>
      <p:bldP spid="34" grpId="0"/>
      <p:bldP spid="35" grpId="0"/>
      <p:bldP spid="36" grpId="0"/>
      <p:bldP spid="40" grpId="0"/>
      <p:bldP spid="25" grpId="0" animBg="1"/>
      <p:bldP spid="27" grpId="0"/>
      <p:bldP spid="38" grpId="0"/>
      <p:bldP spid="41" grpId="0"/>
      <p:bldP spid="42" grpId="0"/>
      <p:bldP spid="26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12">
            <a:extLst>
              <a:ext uri="{FF2B5EF4-FFF2-40B4-BE49-F238E27FC236}">
                <a16:creationId xmlns:a16="http://schemas.microsoft.com/office/drawing/2014/main" id="{E4BFD286-C8C2-488E-AD6D-74224DEFF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8900" y="1279525"/>
            <a:ext cx="1211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Quartiles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9431BBC8-04A3-4EB4-BE43-008ABA603741}"/>
              </a:ext>
            </a:extLst>
          </p:cNvPr>
          <p:cNvSpPr/>
          <p:nvPr/>
        </p:nvSpPr>
        <p:spPr>
          <a:xfrm>
            <a:off x="936625" y="2297113"/>
            <a:ext cx="8083550" cy="2424112"/>
          </a:xfrm>
          <a:prstGeom prst="roundRect">
            <a:avLst/>
          </a:prstGeom>
          <a:solidFill>
            <a:schemeClr val="accent4">
              <a:lumMod val="2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atin typeface="Comic Sans MS" pitchFamily="66" charset="0"/>
            </a:endParaRPr>
          </a:p>
        </p:txBody>
      </p:sp>
      <p:sp>
        <p:nvSpPr>
          <p:cNvPr id="29" name="Rectangle 18">
            <a:extLst>
              <a:ext uri="{FF2B5EF4-FFF2-40B4-BE49-F238E27FC236}">
                <a16:creationId xmlns:a16="http://schemas.microsoft.com/office/drawing/2014/main" id="{DE93963F-6B02-43CD-A13F-A8C19FFD61EB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02BC0A7-7F68-4EF8-B99B-7B3385B9E425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30" name="Rectangle 19">
            <a:extLst>
              <a:ext uri="{FF2B5EF4-FFF2-40B4-BE49-F238E27FC236}">
                <a16:creationId xmlns:a16="http://schemas.microsoft.com/office/drawing/2014/main" id="{C0AE2B86-EFE6-4AC0-AE78-BC48E8D057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 Lafferty Maths Dept</a:t>
            </a:r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2CC6C072-5E28-485E-943E-C52DB5D6CF5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08175" y="552450"/>
            <a:ext cx="5256213" cy="6953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sz="3200" dirty="0">
                <a:solidFill>
                  <a:srgbClr val="FFFF00"/>
                </a:solidFill>
                <a:latin typeface="Comic Sans MS" pitchFamily="66" charset="0"/>
              </a:rPr>
              <a:t>Statistics</a:t>
            </a:r>
          </a:p>
        </p:txBody>
      </p:sp>
      <p:pic>
        <p:nvPicPr>
          <p:cNvPr id="76807" name="Picture 3" descr="scottishflag">
            <a:extLst>
              <a:ext uri="{FF2B5EF4-FFF2-40B4-BE49-F238E27FC236}">
                <a16:creationId xmlns:a16="http://schemas.microsoft.com/office/drawing/2014/main" id="{0AD1FC7D-0BFC-482C-972F-0FD9DDCCBBC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8" name="Picture 4" descr="Office Objects 0572">
            <a:extLst>
              <a:ext uri="{FF2B5EF4-FFF2-40B4-BE49-F238E27FC236}">
                <a16:creationId xmlns:a16="http://schemas.microsoft.com/office/drawing/2014/main" id="{F775CCBF-AA57-4DC1-8CB7-E619CBD51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9" name="Text Box 5">
            <a:extLst>
              <a:ext uri="{FF2B5EF4-FFF2-40B4-BE49-F238E27FC236}">
                <a16:creationId xmlns:a16="http://schemas.microsoft.com/office/drawing/2014/main" id="{69901B4B-B4B8-4C56-85A3-2530091B109B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latin typeface="Comic Sans MS" panose="030F0702030302020204" pitchFamily="66" charset="0"/>
              </a:rPr>
              <a:t>www.mathsrevision.com</a:t>
            </a:r>
          </a:p>
        </p:txBody>
      </p:sp>
      <p:sp>
        <p:nvSpPr>
          <p:cNvPr id="76810" name="TextBox 21">
            <a:extLst>
              <a:ext uri="{FF2B5EF4-FFF2-40B4-BE49-F238E27FC236}">
                <a16:creationId xmlns:a16="http://schemas.microsoft.com/office/drawing/2014/main" id="{1603C7BA-DE1C-4BFF-9C94-96762C08E7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5538" y="2308225"/>
            <a:ext cx="74469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u="sng">
                <a:latin typeface="Comic Sans MS" panose="030F0702030302020204" pitchFamily="66" charset="0"/>
              </a:rPr>
              <a:t>Example 3 </a:t>
            </a:r>
            <a:r>
              <a:rPr lang="en-GB" altLang="en-US" sz="2400">
                <a:latin typeface="Comic Sans MS" panose="030F0702030302020204" pitchFamily="66" charset="0"/>
              </a:rPr>
              <a:t>:	For the ordered list find the SIQR. </a:t>
            </a:r>
          </a:p>
          <a:p>
            <a:pPr eaLnBrk="1" hangingPunct="1"/>
            <a:r>
              <a:rPr lang="en-GB" altLang="en-US" sz="2400">
                <a:latin typeface="Comic Sans MS" panose="030F0702030302020204" pitchFamily="66" charset="0"/>
              </a:rPr>
              <a:t>		3, 6, 2, 10, 12, 3, 4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BED0156-9F17-424D-A8A4-BBA4F4ED3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2513" y="3775075"/>
            <a:ext cx="1150937" cy="369888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1 number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A210B01-39B8-4F7B-9C87-43A4D58858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5013" y="3775075"/>
            <a:ext cx="1150937" cy="369888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1 number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ED25C35-33CA-4F6D-A370-8A864E7612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9100" y="3775075"/>
            <a:ext cx="1150938" cy="369888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1 number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24C930C-E5C5-4837-B62C-5E35B09C2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1600" y="3775075"/>
            <a:ext cx="1150938" cy="369888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1 number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D8AD827-D154-4698-8DF2-A00C397D9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5400" y="4198938"/>
            <a:ext cx="4905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  <a:latin typeface="Comic Sans MS" panose="030F0702030302020204" pitchFamily="66" charset="0"/>
              </a:rPr>
              <a:t>Q1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274EB35-B27B-4D01-9DEA-D711A634B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5988" y="4198938"/>
            <a:ext cx="527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  <a:latin typeface="Comic Sans MS" panose="030F0702030302020204" pitchFamily="66" charset="0"/>
              </a:rPr>
              <a:t>Q2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B421F74-A32A-4121-AC60-7B2DCBBB6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3725" y="4198938"/>
            <a:ext cx="527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  <a:latin typeface="Comic Sans MS" panose="030F0702030302020204" pitchFamily="66" charset="0"/>
              </a:rPr>
              <a:t>Q3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0A24597-F5EA-4B4E-90D4-83B396611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863" y="4775200"/>
            <a:ext cx="334168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latin typeface="Comic Sans MS" panose="030F0702030302020204" pitchFamily="66" charset="0"/>
              </a:rPr>
              <a:t>The quartiles are</a:t>
            </a:r>
          </a:p>
          <a:p>
            <a:pPr eaLnBrk="1" hangingPunct="1"/>
            <a:r>
              <a:rPr lang="en-GB" altLang="en-US" sz="2400">
                <a:latin typeface="Comic Sans MS" panose="030F0702030302020204" pitchFamily="66" charset="0"/>
              </a:rPr>
              <a:t>Q</a:t>
            </a:r>
            <a:r>
              <a:rPr lang="en-GB" altLang="en-US" sz="2400" baseline="-25000">
                <a:latin typeface="Comic Sans MS" panose="030F0702030302020204" pitchFamily="66" charset="0"/>
              </a:rPr>
              <a:t>1</a:t>
            </a:r>
            <a:r>
              <a:rPr lang="en-GB" altLang="en-US" sz="2400">
                <a:latin typeface="Comic Sans MS" panose="030F0702030302020204" pitchFamily="66" charset="0"/>
              </a:rPr>
              <a:t> :	the 2</a:t>
            </a:r>
            <a:r>
              <a:rPr lang="en-GB" altLang="en-US" sz="2400" baseline="30000">
                <a:latin typeface="Comic Sans MS" panose="030F0702030302020204" pitchFamily="66" charset="0"/>
              </a:rPr>
              <a:t>nd </a:t>
            </a:r>
            <a:r>
              <a:rPr lang="en-GB" altLang="en-US" sz="2400">
                <a:latin typeface="Comic Sans MS" panose="030F0702030302020204" pitchFamily="66" charset="0"/>
              </a:rPr>
              <a:t>number</a:t>
            </a:r>
          </a:p>
          <a:p>
            <a:pPr eaLnBrk="1" hangingPunct="1"/>
            <a:r>
              <a:rPr lang="en-GB" altLang="en-US" sz="2400">
                <a:latin typeface="Comic Sans MS" panose="030F0702030302020204" pitchFamily="66" charset="0"/>
              </a:rPr>
              <a:t>Q</a:t>
            </a:r>
            <a:r>
              <a:rPr lang="en-GB" altLang="en-US" sz="2400" baseline="-25000">
                <a:latin typeface="Comic Sans MS" panose="030F0702030302020204" pitchFamily="66" charset="0"/>
              </a:rPr>
              <a:t>2</a:t>
            </a:r>
            <a:r>
              <a:rPr lang="en-GB" altLang="en-US" sz="2400">
                <a:latin typeface="Comic Sans MS" panose="030F0702030302020204" pitchFamily="66" charset="0"/>
              </a:rPr>
              <a:t> :	the 4</a:t>
            </a:r>
            <a:r>
              <a:rPr lang="en-GB" altLang="en-US" sz="2400" baseline="30000">
                <a:latin typeface="Comic Sans MS" panose="030F0702030302020204" pitchFamily="66" charset="0"/>
              </a:rPr>
              <a:t>th</a:t>
            </a:r>
            <a:r>
              <a:rPr lang="en-GB" altLang="en-US" sz="2400">
                <a:latin typeface="Comic Sans MS" panose="030F0702030302020204" pitchFamily="66" charset="0"/>
              </a:rPr>
              <a:t> number</a:t>
            </a:r>
          </a:p>
          <a:p>
            <a:pPr eaLnBrk="1" hangingPunct="1"/>
            <a:r>
              <a:rPr lang="en-GB" altLang="en-US" sz="2400">
                <a:latin typeface="Comic Sans MS" panose="030F0702030302020204" pitchFamily="66" charset="0"/>
              </a:rPr>
              <a:t>Q</a:t>
            </a:r>
            <a:r>
              <a:rPr lang="en-GB" altLang="en-US" sz="2400" baseline="-25000">
                <a:latin typeface="Comic Sans MS" panose="030F0702030302020204" pitchFamily="66" charset="0"/>
              </a:rPr>
              <a:t>3</a:t>
            </a:r>
            <a:r>
              <a:rPr lang="en-GB" altLang="en-US" sz="2400">
                <a:latin typeface="Comic Sans MS" panose="030F0702030302020204" pitchFamily="66" charset="0"/>
              </a:rPr>
              <a:t> :	the 6</a:t>
            </a:r>
            <a:r>
              <a:rPr lang="en-GB" altLang="en-US" sz="2400" baseline="30000">
                <a:latin typeface="Comic Sans MS" panose="030F0702030302020204" pitchFamily="66" charset="0"/>
              </a:rPr>
              <a:t>th</a:t>
            </a:r>
            <a:r>
              <a:rPr lang="en-GB" altLang="en-US" sz="2400">
                <a:latin typeface="Comic Sans MS" panose="030F0702030302020204" pitchFamily="66" charset="0"/>
              </a:rPr>
              <a:t> number.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D313039-B210-40E0-8367-97F555D1F4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2488" y="2717800"/>
            <a:ext cx="23161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  <a:latin typeface="Comic Sans MS" panose="030F0702030302020204" pitchFamily="66" charset="0"/>
              </a:rPr>
              <a:t>7 ÷ 4 = 1 	R3</a:t>
            </a:r>
          </a:p>
        </p:txBody>
      </p:sp>
      <p:sp>
        <p:nvSpPr>
          <p:cNvPr id="76820" name="TextBox 22">
            <a:extLst>
              <a:ext uri="{FF2B5EF4-FFF2-40B4-BE49-F238E27FC236}">
                <a16:creationId xmlns:a16="http://schemas.microsoft.com/office/drawing/2014/main" id="{724EB2A6-84BC-4613-A0F4-040F45971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00" y="1238250"/>
            <a:ext cx="666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40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</a:p>
          <a:p>
            <a:pPr algn="ctr" eaLnBrk="1" hangingPunct="1"/>
            <a:r>
              <a:rPr lang="en-GB" altLang="en-US" sz="1400">
                <a:solidFill>
                  <a:srgbClr val="FFFF00"/>
                </a:solidFill>
                <a:latin typeface="Comic Sans MS" panose="030F0702030302020204" pitchFamily="66" charset="0"/>
              </a:rPr>
              <a:t>Nat 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62A0624-36F7-4EE1-8980-7999D1A20E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0050" y="5116513"/>
            <a:ext cx="371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solidFill>
                  <a:srgbClr val="FFFF00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9C66B4B-4373-42C0-8B73-A0A51DC99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0050" y="5487988"/>
            <a:ext cx="371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solidFill>
                  <a:srgbClr val="FFFF00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6B789E2-FD3D-4C01-B1D7-A7248341D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0050" y="5868988"/>
            <a:ext cx="5095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solidFill>
                  <a:srgbClr val="FFFF00"/>
                </a:solidFill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41" name="Cloud 40">
            <a:extLst>
              <a:ext uri="{FF2B5EF4-FFF2-40B4-BE49-F238E27FC236}">
                <a16:creationId xmlns:a16="http://schemas.microsoft.com/office/drawing/2014/main" id="{59B1A56D-366E-4055-8CDE-21473F1FE909}"/>
              </a:ext>
            </a:extLst>
          </p:cNvPr>
          <p:cNvSpPr/>
          <p:nvPr/>
        </p:nvSpPr>
        <p:spPr>
          <a:xfrm>
            <a:off x="2628900" y="1000125"/>
            <a:ext cx="4686300" cy="1752600"/>
          </a:xfrm>
          <a:prstGeom prst="cloud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000000"/>
                </a:solidFill>
                <a:latin typeface="Comic Sans MS" pitchFamily="66" charset="0"/>
              </a:rPr>
              <a:t>Semi-interquartile Range (SIQR) = ( Q</a:t>
            </a:r>
            <a:r>
              <a:rPr lang="en-GB" baseline="-25000" dirty="0">
                <a:solidFill>
                  <a:srgbClr val="000000"/>
                </a:solidFill>
                <a:latin typeface="Comic Sans MS" pitchFamily="66" charset="0"/>
              </a:rPr>
              <a:t>3 </a:t>
            </a:r>
            <a:r>
              <a:rPr lang="en-GB" dirty="0">
                <a:solidFill>
                  <a:srgbClr val="000000"/>
                </a:solidFill>
                <a:latin typeface="Comic Sans MS" pitchFamily="66" charset="0"/>
              </a:rPr>
              <a:t>– Q</a:t>
            </a:r>
            <a:r>
              <a:rPr lang="en-GB" baseline="-25000" dirty="0">
                <a:solidFill>
                  <a:srgbClr val="000000"/>
                </a:solidFill>
                <a:latin typeface="Comic Sans MS" pitchFamily="66" charset="0"/>
              </a:rPr>
              <a:t>1 </a:t>
            </a:r>
            <a:r>
              <a:rPr lang="en-GB" dirty="0">
                <a:solidFill>
                  <a:srgbClr val="000000"/>
                </a:solidFill>
                <a:latin typeface="Comic Sans MS" pitchFamily="66" charset="0"/>
              </a:rPr>
              <a:t>) ÷ 2</a:t>
            </a:r>
          </a:p>
          <a:p>
            <a:pPr algn="ctr">
              <a:defRPr/>
            </a:pPr>
            <a:r>
              <a:rPr lang="en-GB" dirty="0">
                <a:solidFill>
                  <a:srgbClr val="000000"/>
                </a:solidFill>
                <a:latin typeface="Comic Sans MS" pitchFamily="66" charset="0"/>
              </a:rPr>
              <a:t>           = ( 10 – 3 ) ÷ 2 </a:t>
            </a:r>
          </a:p>
          <a:p>
            <a:pPr>
              <a:defRPr/>
            </a:pPr>
            <a:r>
              <a:rPr lang="en-GB" dirty="0">
                <a:solidFill>
                  <a:srgbClr val="000000"/>
                </a:solidFill>
                <a:latin typeface="Comic Sans MS" pitchFamily="66" charset="0"/>
              </a:rPr>
              <a:t>                = 3.5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3795086-BCCA-4225-A577-0A2400950E18}"/>
              </a:ext>
            </a:extLst>
          </p:cNvPr>
          <p:cNvSpPr/>
          <p:nvPr/>
        </p:nvSpPr>
        <p:spPr>
          <a:xfrm>
            <a:off x="1076325" y="3206750"/>
            <a:ext cx="7562850" cy="400050"/>
          </a:xfrm>
          <a:prstGeom prst="rect">
            <a:avLst/>
          </a:prstGeom>
          <a:solidFill>
            <a:srgbClr val="000000"/>
          </a:solidFill>
          <a:ln w="28575"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latin typeface="Comic Sans MS" pitchFamily="66" charset="0"/>
              </a:rPr>
              <a:t>      2 	       3             3             </a:t>
            </a:r>
            <a:r>
              <a:rPr lang="en-GB" sz="2000" dirty="0">
                <a:solidFill>
                  <a:srgbClr val="FF0066"/>
                </a:solidFill>
                <a:latin typeface="Comic Sans MS" pitchFamily="66" charset="0"/>
              </a:rPr>
              <a:t>4           </a:t>
            </a:r>
            <a:r>
              <a:rPr lang="en-GB" sz="2000" dirty="0">
                <a:latin typeface="Comic Sans MS" pitchFamily="66" charset="0"/>
              </a:rPr>
              <a:t> 6            10           12</a:t>
            </a:r>
            <a:endParaRPr lang="en-GB" sz="2000" dirty="0"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0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1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1" grpId="0" animBg="1"/>
      <p:bldP spid="32" grpId="0" animBg="1"/>
      <p:bldP spid="33" grpId="0" animBg="1"/>
      <p:bldP spid="34" grpId="0"/>
      <p:bldP spid="35" grpId="0"/>
      <p:bldP spid="36" grpId="0"/>
      <p:bldP spid="40" grpId="0"/>
      <p:bldP spid="25" grpId="0"/>
      <p:bldP spid="26" grpId="0"/>
      <p:bldP spid="27" grpId="0"/>
      <p:bldP spid="38" grpId="0"/>
      <p:bldP spid="41" grpId="0" animBg="1"/>
      <p:bldP spid="4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">
            <a:extLst>
              <a:ext uri="{FF2B5EF4-FFF2-40B4-BE49-F238E27FC236}">
                <a16:creationId xmlns:a16="http://schemas.microsoft.com/office/drawing/2014/main" id="{A5FA7B61-737F-4A19-91A0-23D9AB76D86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12E72B7-3DD3-4723-9966-5F5613630A67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9D63148E-1837-4009-A5BB-833E090B7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 Lafferty Maths Dept</a:t>
            </a:r>
          </a:p>
        </p:txBody>
      </p:sp>
      <p:sp>
        <p:nvSpPr>
          <p:cNvPr id="77828" name="Text Box 2">
            <a:extLst>
              <a:ext uri="{FF2B5EF4-FFF2-40B4-BE49-F238E27FC236}">
                <a16:creationId xmlns:a16="http://schemas.microsoft.com/office/drawing/2014/main" id="{CECA6ACE-7478-45FC-BB5F-74035E90D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2013" y="2038350"/>
            <a:ext cx="5195887" cy="2370138"/>
          </a:xfrm>
          <a:prstGeom prst="rect">
            <a:avLst/>
          </a:prstGeom>
          <a:solidFill>
            <a:srgbClr val="000000"/>
          </a:solidFill>
          <a:ln w="76200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GB" altLang="en-US" sz="3600">
              <a:solidFill>
                <a:srgbClr val="FFFFFF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GB" altLang="en-US" sz="3600">
                <a:solidFill>
                  <a:srgbClr val="FFFF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Now try N5 TJ</a:t>
            </a:r>
          </a:p>
          <a:p>
            <a:pPr algn="ctr" eaLnBrk="1" hangingPunct="1"/>
            <a:r>
              <a:rPr lang="en-GB" altLang="en-US" sz="3600">
                <a:solidFill>
                  <a:srgbClr val="FFFF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Ex 11.2 </a:t>
            </a:r>
          </a:p>
          <a:p>
            <a:pPr algn="ctr" eaLnBrk="1" hangingPunct="1"/>
            <a:r>
              <a:rPr lang="en-GB" altLang="en-US" sz="4000">
                <a:solidFill>
                  <a:srgbClr val="FFFF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Ch11 (page 106)</a:t>
            </a:r>
          </a:p>
        </p:txBody>
      </p:sp>
      <p:sp>
        <p:nvSpPr>
          <p:cNvPr id="77829" name="Rectangle 3">
            <a:extLst>
              <a:ext uri="{FF2B5EF4-FFF2-40B4-BE49-F238E27FC236}">
                <a16:creationId xmlns:a16="http://schemas.microsoft.com/office/drawing/2014/main" id="{0E6E35C0-4EE2-4F52-9A00-D09B54EBF5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1675" y="4419600"/>
            <a:ext cx="5626100" cy="98425"/>
          </a:xfrm>
          <a:prstGeom prst="rect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00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77830" name="Picture 4" descr="ag00463_">
            <a:extLst>
              <a:ext uri="{FF2B5EF4-FFF2-40B4-BE49-F238E27FC236}">
                <a16:creationId xmlns:a16="http://schemas.microsoft.com/office/drawing/2014/main" id="{42CAE7D1-B8C6-487E-8597-089CF3B4244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3059113"/>
            <a:ext cx="3016250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1" name="Picture 5" descr="scottishflag">
            <a:extLst>
              <a:ext uri="{FF2B5EF4-FFF2-40B4-BE49-F238E27FC236}">
                <a16:creationId xmlns:a16="http://schemas.microsoft.com/office/drawing/2014/main" id="{1C6B3CF4-266F-466A-9D1B-5F447FC4F0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2" name="Picture 6" descr="Office Objects 0572">
            <a:extLst>
              <a:ext uri="{FF2B5EF4-FFF2-40B4-BE49-F238E27FC236}">
                <a16:creationId xmlns:a16="http://schemas.microsoft.com/office/drawing/2014/main" id="{856B7278-E244-4D0E-909D-C71AEF343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3" name="Text Box 7">
            <a:extLst>
              <a:ext uri="{FF2B5EF4-FFF2-40B4-BE49-F238E27FC236}">
                <a16:creationId xmlns:a16="http://schemas.microsoft.com/office/drawing/2014/main" id="{4C1F0C90-16D2-4712-8A8E-674CB157B45D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www.mathsrevision.com</a:t>
            </a:r>
          </a:p>
        </p:txBody>
      </p:sp>
      <p:sp>
        <p:nvSpPr>
          <p:cNvPr id="32777" name="Rectangle 9">
            <a:extLst>
              <a:ext uri="{FF2B5EF4-FFF2-40B4-BE49-F238E27FC236}">
                <a16:creationId xmlns:a16="http://schemas.microsoft.com/office/drawing/2014/main" id="{0628A011-F166-479C-909E-7CF000CBEB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552450"/>
            <a:ext cx="525621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Statistics</a:t>
            </a:r>
          </a:p>
        </p:txBody>
      </p:sp>
      <p:sp>
        <p:nvSpPr>
          <p:cNvPr id="77835" name="Text Box 12">
            <a:extLst>
              <a:ext uri="{FF2B5EF4-FFF2-40B4-BE49-F238E27FC236}">
                <a16:creationId xmlns:a16="http://schemas.microsoft.com/office/drawing/2014/main" id="{62F8642B-BF96-4100-B65E-25EA76259B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0" y="1279525"/>
            <a:ext cx="11715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FF"/>
                </a:solidFill>
                <a:latin typeface="Comic Sans MS" panose="030F0702030302020204" pitchFamily="66" charset="0"/>
              </a:rPr>
              <a:t>Averages</a:t>
            </a:r>
          </a:p>
        </p:txBody>
      </p:sp>
    </p:spTree>
  </p:cSld>
  <p:clrMapOvr>
    <a:masterClrMapping/>
  </p:clrMapOvr>
  <p:transition>
    <p:blinds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8">
            <a:extLst>
              <a:ext uri="{FF2B5EF4-FFF2-40B4-BE49-F238E27FC236}">
                <a16:creationId xmlns:a16="http://schemas.microsoft.com/office/drawing/2014/main" id="{AE166C07-4B97-413D-AA99-55E181C01343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90A1F3E-EE10-4156-A4CE-6AC5138344F3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16" name="Rectangle 19">
            <a:extLst>
              <a:ext uri="{FF2B5EF4-FFF2-40B4-BE49-F238E27FC236}">
                <a16:creationId xmlns:a16="http://schemas.microsoft.com/office/drawing/2014/main" id="{DF4F2586-8D55-44AB-94F4-AF7A4E9BC5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</a:t>
            </a:r>
          </a:p>
        </p:txBody>
      </p:sp>
      <p:sp>
        <p:nvSpPr>
          <p:cNvPr id="17" name="Rectangle 20">
            <a:extLst>
              <a:ext uri="{FF2B5EF4-FFF2-40B4-BE49-F238E27FC236}">
                <a16:creationId xmlns:a16="http://schemas.microsoft.com/office/drawing/2014/main" id="{7A901D81-B232-40B7-85E1-2A1091788D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C03AAED-70FE-4B58-99BD-53D99925B5FD}" type="slidenum">
              <a:rPr lang="en-GB" altLang="en-US">
                <a:solidFill>
                  <a:srgbClr val="FFFF00"/>
                </a:solidFill>
                <a:latin typeface="Comic Sans MS" panose="030F0702030302020204" pitchFamily="66" charset="0"/>
              </a:rPr>
              <a:pPr eaLnBrk="1" hangingPunct="1"/>
              <a:t>19</a:t>
            </a:fld>
            <a:endParaRPr lang="en-GB" altLang="en-US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8853" name="Picture 2" descr="scottishflag">
            <a:extLst>
              <a:ext uri="{FF2B5EF4-FFF2-40B4-BE49-F238E27FC236}">
                <a16:creationId xmlns:a16="http://schemas.microsoft.com/office/drawing/2014/main" id="{B738FF9E-1305-45AA-9052-F3C154892B9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44132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4" name="Text Box 3">
            <a:extLst>
              <a:ext uri="{FF2B5EF4-FFF2-40B4-BE49-F238E27FC236}">
                <a16:creationId xmlns:a16="http://schemas.microsoft.com/office/drawing/2014/main" id="{DCD4DE66-3902-4490-9D21-BADD3BF80713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73212" y="4043362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latin typeface="Comic Sans MS" panose="030F0702030302020204" pitchFamily="66" charset="0"/>
              </a:rPr>
              <a:t>www.mathsrevision.com</a:t>
            </a:r>
          </a:p>
        </p:txBody>
      </p:sp>
      <p:sp>
        <p:nvSpPr>
          <p:cNvPr id="78855" name="Text Box 5">
            <a:extLst>
              <a:ext uri="{FF2B5EF4-FFF2-40B4-BE49-F238E27FC236}">
                <a16:creationId xmlns:a16="http://schemas.microsoft.com/office/drawing/2014/main" id="{F792D8F9-AD02-4C06-A811-06177645F4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3188" y="693738"/>
            <a:ext cx="41370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4400">
                <a:solidFill>
                  <a:srgbClr val="FFFF00"/>
                </a:solidFill>
                <a:latin typeface="Comic Sans MS" panose="030F0702030302020204" pitchFamily="66" charset="0"/>
              </a:rPr>
              <a:t>Lesson Starter</a:t>
            </a:r>
          </a:p>
        </p:txBody>
      </p:sp>
      <p:sp>
        <p:nvSpPr>
          <p:cNvPr id="78856" name="Text Box 6">
            <a:extLst>
              <a:ext uri="{FF2B5EF4-FFF2-40B4-BE49-F238E27FC236}">
                <a16:creationId xmlns:a16="http://schemas.microsoft.com/office/drawing/2014/main" id="{99E19D54-714D-491B-B7E9-4F1E91A1C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025" y="2425700"/>
            <a:ext cx="78168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3200">
                <a:latin typeface="Comic Sans MS" panose="030F0702030302020204" pitchFamily="66" charset="0"/>
              </a:rPr>
              <a:t>In pairs you have 3 minutes to </a:t>
            </a:r>
          </a:p>
          <a:p>
            <a:pPr algn="ctr" eaLnBrk="1" hangingPunct="1"/>
            <a:r>
              <a:rPr lang="en-GB" altLang="en-US" sz="3200">
                <a:latin typeface="Comic Sans MS" panose="030F0702030302020204" pitchFamily="66" charset="0"/>
              </a:rPr>
              <a:t>explain the various steps of factorising.</a:t>
            </a:r>
          </a:p>
        </p:txBody>
      </p:sp>
      <p:pic>
        <p:nvPicPr>
          <p:cNvPr id="78857" name="Picture 14" descr="Office Objects 0572">
            <a:extLst>
              <a:ext uri="{FF2B5EF4-FFF2-40B4-BE49-F238E27FC236}">
                <a16:creationId xmlns:a16="http://schemas.microsoft.com/office/drawing/2014/main" id="{BC0E77C6-47D5-43AF-AE0E-ACD2FB6A0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8" name="TextBox 17">
            <a:extLst>
              <a:ext uri="{FF2B5EF4-FFF2-40B4-BE49-F238E27FC236}">
                <a16:creationId xmlns:a16="http://schemas.microsoft.com/office/drawing/2014/main" id="{EC2F7F80-0AB0-4CAD-AA26-B60E8C11F9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00" y="1238250"/>
            <a:ext cx="666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40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</a:p>
          <a:p>
            <a:pPr algn="ctr" eaLnBrk="1" hangingPunct="1"/>
            <a:r>
              <a:rPr lang="en-GB" altLang="en-US" sz="1400">
                <a:solidFill>
                  <a:srgbClr val="FFFF00"/>
                </a:solidFill>
                <a:latin typeface="Comic Sans MS" panose="030F0702030302020204" pitchFamily="66" charset="0"/>
              </a:rPr>
              <a:t>Nat 5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8">
            <a:extLst>
              <a:ext uri="{FF2B5EF4-FFF2-40B4-BE49-F238E27FC236}">
                <a16:creationId xmlns:a16="http://schemas.microsoft.com/office/drawing/2014/main" id="{452A5F78-0CEA-43A4-A701-B5D3D6FAE9B2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E063FFB-BC30-4E38-B742-4E646EC070CA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14" name="Rectangle 19">
            <a:extLst>
              <a:ext uri="{FF2B5EF4-FFF2-40B4-BE49-F238E27FC236}">
                <a16:creationId xmlns:a16="http://schemas.microsoft.com/office/drawing/2014/main" id="{BF2FBB2A-2282-4176-B5B2-ACD04A2BD8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 Lafferty Maths Dept</a:t>
            </a:r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807038C6-FF6E-4EF2-AC88-FF9013D14A7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022475" y="374650"/>
            <a:ext cx="6843713" cy="949325"/>
          </a:xfrm>
        </p:spPr>
        <p:txBody>
          <a:bodyPr/>
          <a:lstStyle/>
          <a:p>
            <a:pPr eaLnBrk="1" hangingPunct="1">
              <a:defRPr/>
            </a:pPr>
            <a:r>
              <a:rPr lang="en-GB">
                <a:solidFill>
                  <a:srgbClr val="FFFF00"/>
                </a:solidFill>
              </a:rPr>
              <a:t>Starter Questions</a:t>
            </a:r>
          </a:p>
        </p:txBody>
      </p:sp>
      <p:pic>
        <p:nvPicPr>
          <p:cNvPr id="1030" name="Picture 3" descr="scottishflag">
            <a:extLst>
              <a:ext uri="{FF2B5EF4-FFF2-40B4-BE49-F238E27FC236}">
                <a16:creationId xmlns:a16="http://schemas.microsoft.com/office/drawing/2014/main" id="{8D1306DC-A299-412F-93F3-4DFD897DA9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6" name="Object 4">
            <a:extLst>
              <a:ext uri="{FF2B5EF4-FFF2-40B4-BE49-F238E27FC236}">
                <a16:creationId xmlns:a16="http://schemas.microsoft.com/office/drawing/2014/main" id="{6970F127-C576-4625-ABC3-6ACC2BD8CA6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00125" y="1882775"/>
          <a:ext cx="6819900" cy="430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775040" imgH="3009600" progId="Equation.DSMT4">
                  <p:embed/>
                </p:oleObj>
              </mc:Choice>
              <mc:Fallback>
                <p:oleObj name="Equation" r:id="rId3" imgW="4775040" imgH="3009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25" y="1882775"/>
                        <a:ext cx="6819900" cy="430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Text Box 5">
            <a:extLst>
              <a:ext uri="{FF2B5EF4-FFF2-40B4-BE49-F238E27FC236}">
                <a16:creationId xmlns:a16="http://schemas.microsoft.com/office/drawing/2014/main" id="{633718CA-D39F-4417-BEED-BF88DEF2A3D6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www.mathsrevision.com</a:t>
            </a:r>
          </a:p>
        </p:txBody>
      </p:sp>
      <p:grpSp>
        <p:nvGrpSpPr>
          <p:cNvPr id="1032" name="Group 14">
            <a:extLst>
              <a:ext uri="{FF2B5EF4-FFF2-40B4-BE49-F238E27FC236}">
                <a16:creationId xmlns:a16="http://schemas.microsoft.com/office/drawing/2014/main" id="{137D69AE-E365-4EE1-A0B8-1F95DD6EF013}"/>
              </a:ext>
            </a:extLst>
          </p:cNvPr>
          <p:cNvGrpSpPr>
            <a:grpSpLocks/>
          </p:cNvGrpSpPr>
          <p:nvPr/>
        </p:nvGrpSpPr>
        <p:grpSpPr bwMode="auto">
          <a:xfrm>
            <a:off x="5308600" y="2520950"/>
            <a:ext cx="1196975" cy="1212850"/>
            <a:chOff x="4454" y="1846"/>
            <a:chExt cx="754" cy="764"/>
          </a:xfrm>
        </p:grpSpPr>
        <p:sp>
          <p:nvSpPr>
            <p:cNvPr id="1034" name="Line 8">
              <a:extLst>
                <a:ext uri="{FF2B5EF4-FFF2-40B4-BE49-F238E27FC236}">
                  <a16:creationId xmlns:a16="http://schemas.microsoft.com/office/drawing/2014/main" id="{06867031-283B-49B9-855B-9E3F7E85B3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58" y="2598"/>
              <a:ext cx="75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Text Box 9">
              <a:extLst>
                <a:ext uri="{FF2B5EF4-FFF2-40B4-BE49-F238E27FC236}">
                  <a16:creationId xmlns:a16="http://schemas.microsoft.com/office/drawing/2014/main" id="{D37873E9-F42D-428A-BA28-EC33E1BF0A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62" y="2340"/>
              <a:ext cx="23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i="1">
                  <a:solidFill>
                    <a:srgbClr val="FFFFFF"/>
                  </a:solidFill>
                  <a:latin typeface="Times New Roman" panose="02020603050405020304" pitchFamily="18" charset="0"/>
                </a:rPr>
                <a:t>x</a:t>
              </a:r>
              <a:r>
                <a:rPr lang="en-GB" altLang="en-US" baseline="60000">
                  <a:solidFill>
                    <a:srgbClr val="FFFFFF"/>
                  </a:solidFill>
                  <a:latin typeface="Comic Sans MS" panose="030F0702030302020204" pitchFamily="66" charset="0"/>
                </a:rPr>
                <a:t>o</a:t>
              </a:r>
              <a:endParaRPr lang="en-GB" altLang="en-US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36" name="Line 10">
              <a:extLst>
                <a:ext uri="{FF2B5EF4-FFF2-40B4-BE49-F238E27FC236}">
                  <a16:creationId xmlns:a16="http://schemas.microsoft.com/office/drawing/2014/main" id="{65A22B01-78BC-4187-97FD-024443B2AE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64" y="1846"/>
              <a:ext cx="0" cy="7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Text Box 11">
              <a:extLst>
                <a:ext uri="{FF2B5EF4-FFF2-40B4-BE49-F238E27FC236}">
                  <a16:creationId xmlns:a16="http://schemas.microsoft.com/office/drawing/2014/main" id="{DC82CB97-76E4-4B23-91DF-8A8924B44C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54" y="2156"/>
              <a:ext cx="34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rgbClr val="FFFFFF"/>
                  </a:solidFill>
                  <a:latin typeface="Comic Sans MS" panose="030F0702030302020204" pitchFamily="66" charset="0"/>
                </a:rPr>
                <a:t>42</a:t>
              </a:r>
              <a:r>
                <a:rPr lang="en-GB" altLang="en-US" baseline="60000">
                  <a:solidFill>
                    <a:srgbClr val="FFFFFF"/>
                  </a:solidFill>
                  <a:latin typeface="Comic Sans MS" panose="030F0702030302020204" pitchFamily="66" charset="0"/>
                </a:rPr>
                <a:t>o</a:t>
              </a:r>
              <a:endParaRPr lang="en-GB" altLang="en-US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38" name="Line 12">
              <a:extLst>
                <a:ext uri="{FF2B5EF4-FFF2-40B4-BE49-F238E27FC236}">
                  <a16:creationId xmlns:a16="http://schemas.microsoft.com/office/drawing/2014/main" id="{382E9CA8-FE77-44EC-BB52-12CA03B5C8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70" y="1920"/>
              <a:ext cx="654" cy="6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33" name="Picture 15" descr="Office Objects 0572">
            <a:extLst>
              <a:ext uri="{FF2B5EF4-FFF2-40B4-BE49-F238E27FC236}">
                <a16:creationId xmlns:a16="http://schemas.microsoft.com/office/drawing/2014/main" id="{89981AA4-46DE-4461-B3CB-828D7B0A3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8">
            <a:extLst>
              <a:ext uri="{FF2B5EF4-FFF2-40B4-BE49-F238E27FC236}">
                <a16:creationId xmlns:a16="http://schemas.microsoft.com/office/drawing/2014/main" id="{D1C99DEF-5550-4CF3-932E-8EC94C2D1FB5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769A582-8271-4461-965C-E0A928E6F1A4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13" name="Rectangle 19">
            <a:extLst>
              <a:ext uri="{FF2B5EF4-FFF2-40B4-BE49-F238E27FC236}">
                <a16:creationId xmlns:a16="http://schemas.microsoft.com/office/drawing/2014/main" id="{70C2AFAA-7F3B-417E-9F17-1DA1F3D53E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Dept.</a:t>
            </a:r>
          </a:p>
        </p:txBody>
      </p:sp>
      <p:pic>
        <p:nvPicPr>
          <p:cNvPr id="79876" name="Picture 3" descr="scottishflag">
            <a:extLst>
              <a:ext uri="{FF2B5EF4-FFF2-40B4-BE49-F238E27FC236}">
                <a16:creationId xmlns:a16="http://schemas.microsoft.com/office/drawing/2014/main" id="{2C67EE76-287B-46AA-A298-0948ADF342E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7" name="Text Box 4">
            <a:extLst>
              <a:ext uri="{FF2B5EF4-FFF2-40B4-BE49-F238E27FC236}">
                <a16:creationId xmlns:a16="http://schemas.microsoft.com/office/drawing/2014/main" id="{97D888CE-32A3-4F52-9320-FD037306D03A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latin typeface="Comic Sans MS" panose="030F0702030302020204" pitchFamily="66" charset="0"/>
              </a:rPr>
              <a:t>www.mathsrevision.com</a:t>
            </a:r>
          </a:p>
        </p:txBody>
      </p:sp>
      <p:pic>
        <p:nvPicPr>
          <p:cNvPr id="79878" name="Picture 5" descr="Office Objects 0572">
            <a:extLst>
              <a:ext uri="{FF2B5EF4-FFF2-40B4-BE49-F238E27FC236}">
                <a16:creationId xmlns:a16="http://schemas.microsoft.com/office/drawing/2014/main" id="{35E57EF0-80C9-428C-BFF7-6DBD770F6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8" name="Rectangle 6">
            <a:extLst>
              <a:ext uri="{FF2B5EF4-FFF2-40B4-BE49-F238E27FC236}">
                <a16:creationId xmlns:a16="http://schemas.microsoft.com/office/drawing/2014/main" id="{26107B6B-B03B-478C-A923-A37985F028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688" y="2344738"/>
            <a:ext cx="2160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Learning Intention</a:t>
            </a:r>
          </a:p>
        </p:txBody>
      </p:sp>
      <p:sp>
        <p:nvSpPr>
          <p:cNvPr id="59399" name="Rectangle 7">
            <a:extLst>
              <a:ext uri="{FF2B5EF4-FFF2-40B4-BE49-F238E27FC236}">
                <a16:creationId xmlns:a16="http://schemas.microsoft.com/office/drawing/2014/main" id="{5741BC43-5624-475F-8499-2574934866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5363" y="2344738"/>
            <a:ext cx="1947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u="sng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Success Criteria</a:t>
            </a:r>
          </a:p>
        </p:txBody>
      </p:sp>
      <p:sp>
        <p:nvSpPr>
          <p:cNvPr id="79881" name="Line 9">
            <a:extLst>
              <a:ext uri="{FF2B5EF4-FFF2-40B4-BE49-F238E27FC236}">
                <a16:creationId xmlns:a16="http://schemas.microsoft.com/office/drawing/2014/main" id="{CCA72B2E-D684-4485-916C-DE5FFA445211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4900" y="2413000"/>
            <a:ext cx="0" cy="345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2" name="Rectangle 10">
            <a:extLst>
              <a:ext uri="{FF2B5EF4-FFF2-40B4-BE49-F238E27FC236}">
                <a16:creationId xmlns:a16="http://schemas.microsoft.com/office/drawing/2014/main" id="{59EC293F-70C6-4A38-A088-23FB27675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900" y="3005138"/>
            <a:ext cx="3886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>
              <a:buFontTx/>
              <a:buAutoNum type="arabicPeriod"/>
              <a:defRPr/>
            </a:pPr>
            <a:r>
              <a:rPr lang="en-GB" dirty="0">
                <a:solidFill>
                  <a:srgbClr val="FFFF00"/>
                </a:solidFill>
                <a:latin typeface="Comic Sans MS" pitchFamily="66" charset="0"/>
              </a:rPr>
              <a:t>We are learning  about Semi-Interquartile Range.</a:t>
            </a:r>
            <a:endParaRPr lang="en-GB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59413" name="Text Box 21">
            <a:extLst>
              <a:ext uri="{FF2B5EF4-FFF2-40B4-BE49-F238E27FC236}">
                <a16:creationId xmlns:a16="http://schemas.microsoft.com/office/drawing/2014/main" id="{F6E0C179-1491-408E-AA9C-69BF1D39E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7775" y="3005138"/>
            <a:ext cx="40862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>
              <a:defRPr/>
            </a:pPr>
            <a:r>
              <a:rPr lang="en-GB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1.	Understand the term Semi-Interquartile Range.</a:t>
            </a:r>
            <a:endParaRPr lang="en-GB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79884" name="Text Box 23">
            <a:extLst>
              <a:ext uri="{FF2B5EF4-FFF2-40B4-BE49-F238E27FC236}">
                <a16:creationId xmlns:a16="http://schemas.microsoft.com/office/drawing/2014/main" id="{3ED5FF82-6F42-43EE-9F68-26839DA0B4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3588" y="687388"/>
            <a:ext cx="5083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>
                <a:solidFill>
                  <a:srgbClr val="FFFF00"/>
                </a:solidFill>
                <a:latin typeface="Comic Sans MS" panose="030F0702030302020204" pitchFamily="66" charset="0"/>
              </a:rPr>
              <a:t>Semi-Interquartile Range</a:t>
            </a:r>
          </a:p>
        </p:txBody>
      </p:sp>
      <p:sp>
        <p:nvSpPr>
          <p:cNvPr id="79885" name="TextBox 14">
            <a:extLst>
              <a:ext uri="{FF2B5EF4-FFF2-40B4-BE49-F238E27FC236}">
                <a16:creationId xmlns:a16="http://schemas.microsoft.com/office/drawing/2014/main" id="{95D6D289-0977-45A3-A16B-BF86E6334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00" y="1238250"/>
            <a:ext cx="666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40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</a:p>
          <a:p>
            <a:pPr algn="ctr" eaLnBrk="1" hangingPunct="1"/>
            <a:r>
              <a:rPr lang="en-GB" altLang="en-US" sz="1400">
                <a:solidFill>
                  <a:srgbClr val="FFFF00"/>
                </a:solidFill>
                <a:latin typeface="Comic Sans MS" panose="030F0702030302020204" pitchFamily="66" charset="0"/>
              </a:rPr>
              <a:t>Nat 5</a:t>
            </a:r>
          </a:p>
        </p:txBody>
      </p:sp>
      <p:sp>
        <p:nvSpPr>
          <p:cNvPr id="17" name="Text Box 21">
            <a:extLst>
              <a:ext uri="{FF2B5EF4-FFF2-40B4-BE49-F238E27FC236}">
                <a16:creationId xmlns:a16="http://schemas.microsoft.com/office/drawing/2014/main" id="{10B50D83-E0BD-4340-AA8C-9D23947F75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7775" y="3814763"/>
            <a:ext cx="40862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>
              <a:defRPr/>
            </a:pPr>
            <a:r>
              <a:rPr lang="en-GB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2.	Be able to calculate  the SIQR.</a:t>
            </a:r>
            <a:endParaRPr lang="en-GB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9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2" grpId="0"/>
      <p:bldP spid="59413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>
            <a:extLst>
              <a:ext uri="{FF2B5EF4-FFF2-40B4-BE49-F238E27FC236}">
                <a16:creationId xmlns:a16="http://schemas.microsoft.com/office/drawing/2014/main" id="{F215EC98-90FC-49E2-8968-EC0AEE664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" y="1989138"/>
            <a:ext cx="813435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rgbClr val="FFFF00"/>
                </a:solidFill>
                <a:latin typeface="Comic Sans MS" panose="030F0702030302020204" pitchFamily="66" charset="0"/>
              </a:rPr>
              <a:t>The range is </a:t>
            </a:r>
            <a:r>
              <a:rPr lang="en-GB" altLang="en-US" sz="2400" b="1" u="sng">
                <a:latin typeface="Comic Sans MS" panose="030F0702030302020204" pitchFamily="66" charset="0"/>
              </a:rPr>
              <a:t>not</a:t>
            </a:r>
            <a:r>
              <a:rPr lang="en-GB" altLang="en-US" sz="2400">
                <a:solidFill>
                  <a:srgbClr val="FFFF00"/>
                </a:solidFill>
                <a:latin typeface="Comic Sans MS" panose="030F0702030302020204" pitchFamily="66" charset="0"/>
              </a:rPr>
              <a:t> a good measure of spread because one extreme, (very high or very low value can have a big effect). 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rgbClr val="FFFF00"/>
                </a:solidFill>
                <a:latin typeface="Comic Sans MS" panose="030F0702030302020204" pitchFamily="66" charset="0"/>
              </a:rPr>
              <a:t>Another measure of spread is called the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altLang="en-US" sz="240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3200">
                <a:latin typeface="Comic Sans MS" panose="030F0702030302020204" pitchFamily="66" charset="0"/>
              </a:rPr>
              <a:t>Semi - Interquartile Range </a:t>
            </a:r>
            <a:endParaRPr lang="en-GB" altLang="en-US" sz="24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rgbClr val="FFFF00"/>
                </a:solidFill>
                <a:latin typeface="Comic Sans MS" panose="030F0702030302020204" pitchFamily="66" charset="0"/>
              </a:rPr>
              <a:t>and is generally a better measure of spread because it is not affected by extreme values.</a:t>
            </a:r>
          </a:p>
        </p:txBody>
      </p:sp>
      <p:pic>
        <p:nvPicPr>
          <p:cNvPr id="5124" name="Picture 3" descr="scottishflag">
            <a:extLst>
              <a:ext uri="{FF2B5EF4-FFF2-40B4-BE49-F238E27FC236}">
                <a16:creationId xmlns:a16="http://schemas.microsoft.com/office/drawing/2014/main" id="{EDD13E4F-5ADA-45DC-98AC-7AF29CF2735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Office Objects 0572">
            <a:extLst>
              <a:ext uri="{FF2B5EF4-FFF2-40B4-BE49-F238E27FC236}">
                <a16:creationId xmlns:a16="http://schemas.microsoft.com/office/drawing/2014/main" id="{28D8A642-7A3E-4B82-B299-70116EFAE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23">
            <a:extLst>
              <a:ext uri="{FF2B5EF4-FFF2-40B4-BE49-F238E27FC236}">
                <a16:creationId xmlns:a16="http://schemas.microsoft.com/office/drawing/2014/main" id="{8E4E6E91-F660-4A24-96D6-AD199A0F6F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5788" y="658813"/>
            <a:ext cx="55419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3600">
                <a:solidFill>
                  <a:srgbClr val="FFFF00"/>
                </a:solidFill>
                <a:latin typeface="Comic Sans MS" panose="030F0702030302020204" pitchFamily="66" charset="0"/>
              </a:rPr>
              <a:t>Inter-Quartile Range</a:t>
            </a:r>
          </a:p>
        </p:txBody>
      </p:sp>
      <p:sp>
        <p:nvSpPr>
          <p:cNvPr id="5127" name="Text Box 4">
            <a:extLst>
              <a:ext uri="{FF2B5EF4-FFF2-40B4-BE49-F238E27FC236}">
                <a16:creationId xmlns:a16="http://schemas.microsoft.com/office/drawing/2014/main" id="{15DA98F9-EC78-4047-B27A-305BBF655A87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latin typeface="Comic Sans MS" panose="030F0702030302020204" pitchFamily="66" charset="0"/>
              </a:rPr>
              <a:t>www.mathsrevision.com</a:t>
            </a:r>
          </a:p>
        </p:txBody>
      </p:sp>
      <p:graphicFrame>
        <p:nvGraphicFramePr>
          <p:cNvPr id="4098" name="Object 2">
            <a:extLst>
              <a:ext uri="{FF2B5EF4-FFF2-40B4-BE49-F238E27FC236}">
                <a16:creationId xmlns:a16="http://schemas.microsoft.com/office/drawing/2014/main" id="{1710759D-1221-4C33-962B-854E217418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63900" y="5530850"/>
          <a:ext cx="2520950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25480" imgH="317160" progId="Equation.DSMT4">
                  <p:embed/>
                </p:oleObj>
              </mc:Choice>
              <mc:Fallback>
                <p:oleObj name="Equation" r:id="rId4" imgW="825480" imgH="3171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3900" y="5530850"/>
                        <a:ext cx="2520950" cy="96996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25400">
                        <a:solidFill>
                          <a:srgbClr val="C0C0C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852F4C9-555B-447F-AFAD-8DD67252C848}"/>
              </a:ext>
            </a:extLst>
          </p:cNvPr>
          <p:cNvGrpSpPr>
            <a:grpSpLocks/>
          </p:cNvGrpSpPr>
          <p:nvPr/>
        </p:nvGrpSpPr>
        <p:grpSpPr bwMode="auto">
          <a:xfrm>
            <a:off x="5797550" y="3028950"/>
            <a:ext cx="1414463" cy="2463800"/>
            <a:chOff x="3652" y="1908"/>
            <a:chExt cx="891" cy="1552"/>
          </a:xfrm>
        </p:grpSpPr>
        <p:grpSp>
          <p:nvGrpSpPr>
            <p:cNvPr id="80918" name="Group 3">
              <a:extLst>
                <a:ext uri="{FF2B5EF4-FFF2-40B4-BE49-F238E27FC236}">
                  <a16:creationId xmlns:a16="http://schemas.microsoft.com/office/drawing/2014/main" id="{3BE767A9-4D43-4259-BBAB-A489E1430D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52" y="2202"/>
              <a:ext cx="891" cy="1258"/>
              <a:chOff x="3652" y="2202"/>
              <a:chExt cx="891" cy="1258"/>
            </a:xfrm>
          </p:grpSpPr>
          <p:sp>
            <p:nvSpPr>
              <p:cNvPr id="80920" name="Oval 4">
                <a:extLst>
                  <a:ext uri="{FF2B5EF4-FFF2-40B4-BE49-F238E27FC236}">
                    <a16:creationId xmlns:a16="http://schemas.microsoft.com/office/drawing/2014/main" id="{2629D5E7-4024-425A-804B-2AA843CB53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2" y="2202"/>
                <a:ext cx="366" cy="306"/>
              </a:xfrm>
              <a:prstGeom prst="ellipse">
                <a:avLst/>
              </a:prstGeom>
              <a:gradFill rotWithShape="0">
                <a:gsLst>
                  <a:gs pos="0">
                    <a:srgbClr val="A8A877"/>
                  </a:gs>
                  <a:gs pos="50000">
                    <a:srgbClr val="FDFDB3"/>
                  </a:gs>
                  <a:gs pos="100000">
                    <a:srgbClr val="A8A877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0921" name="Text Box 5">
                <a:extLst>
                  <a:ext uri="{FF2B5EF4-FFF2-40B4-BE49-F238E27FC236}">
                    <a16:creationId xmlns:a16="http://schemas.microsoft.com/office/drawing/2014/main" id="{ED29DC8E-6553-4D7B-B18E-77789098DB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52" y="2769"/>
                <a:ext cx="891" cy="691"/>
              </a:xfrm>
              <a:prstGeom prst="rect">
                <a:avLst/>
              </a:prstGeom>
              <a:gradFill rotWithShape="0">
                <a:gsLst>
                  <a:gs pos="0">
                    <a:srgbClr val="A8A877"/>
                  </a:gs>
                  <a:gs pos="50000">
                    <a:srgbClr val="FDFDB3"/>
                  </a:gs>
                  <a:gs pos="100000">
                    <a:srgbClr val="A8A877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altLang="en-US" sz="2200" b="1">
                    <a:solidFill>
                      <a:srgbClr val="3333CC"/>
                    </a:solidFill>
                    <a:latin typeface="Comic Sans MS" panose="030F0702030302020204" pitchFamily="66" charset="0"/>
                  </a:rPr>
                  <a:t>Upper Quartile = 10 </a:t>
                </a:r>
              </a:p>
            </p:txBody>
          </p:sp>
          <p:sp>
            <p:nvSpPr>
              <p:cNvPr id="80922" name="Line 6">
                <a:extLst>
                  <a:ext uri="{FF2B5EF4-FFF2-40B4-BE49-F238E27FC236}">
                    <a16:creationId xmlns:a16="http://schemas.microsoft.com/office/drawing/2014/main" id="{192C5CAC-2927-4E52-B85A-F67CC47D59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34" y="2502"/>
                <a:ext cx="0" cy="25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0919" name="Text Box 7">
              <a:extLst>
                <a:ext uri="{FF2B5EF4-FFF2-40B4-BE49-F238E27FC236}">
                  <a16:creationId xmlns:a16="http://schemas.microsoft.com/office/drawing/2014/main" id="{7540C043-91CF-4F61-9201-848D8A7608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0" y="1908"/>
              <a:ext cx="372" cy="250"/>
            </a:xfrm>
            <a:prstGeom prst="rect">
              <a:avLst/>
            </a:prstGeom>
            <a:gradFill rotWithShape="0">
              <a:gsLst>
                <a:gs pos="0">
                  <a:srgbClr val="A8A877"/>
                </a:gs>
                <a:gs pos="50000">
                  <a:srgbClr val="FDFDB3"/>
                </a:gs>
                <a:gs pos="100000">
                  <a:srgbClr val="A8A877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000" b="1">
                  <a:solidFill>
                    <a:srgbClr val="3333CC"/>
                  </a:solidFill>
                  <a:latin typeface="Comic Sans MS" panose="030F0702030302020204" pitchFamily="66" charset="0"/>
                </a:rPr>
                <a:t>Q</a:t>
              </a:r>
              <a:r>
                <a:rPr lang="en-GB" altLang="en-US" sz="2000" b="1" baseline="-25000">
                  <a:solidFill>
                    <a:srgbClr val="3333CC"/>
                  </a:solidFill>
                  <a:latin typeface="Comic Sans MS" panose="030F0702030302020204" pitchFamily="66" charset="0"/>
                </a:rPr>
                <a:t>3</a:t>
              </a:r>
              <a:endParaRPr lang="en-GB" altLang="en-US" sz="2000" b="1">
                <a:solidFill>
                  <a:srgbClr val="3333CC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4" name="Group 8">
            <a:extLst>
              <a:ext uri="{FF2B5EF4-FFF2-40B4-BE49-F238E27FC236}">
                <a16:creationId xmlns:a16="http://schemas.microsoft.com/office/drawing/2014/main" id="{CB865048-AE0E-4355-A5AA-BC502CE67D6C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3057525"/>
            <a:ext cx="1414463" cy="2493963"/>
            <a:chOff x="1200" y="1926"/>
            <a:chExt cx="891" cy="1571"/>
          </a:xfrm>
        </p:grpSpPr>
        <p:grpSp>
          <p:nvGrpSpPr>
            <p:cNvPr id="80913" name="Group 9">
              <a:extLst>
                <a:ext uri="{FF2B5EF4-FFF2-40B4-BE49-F238E27FC236}">
                  <a16:creationId xmlns:a16="http://schemas.microsoft.com/office/drawing/2014/main" id="{7F77DBF5-05C2-432A-B2E6-140C299679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0" y="2202"/>
              <a:ext cx="891" cy="1295"/>
              <a:chOff x="1200" y="2202"/>
              <a:chExt cx="891" cy="1295"/>
            </a:xfrm>
          </p:grpSpPr>
          <p:sp>
            <p:nvSpPr>
              <p:cNvPr id="80915" name="Oval 10">
                <a:extLst>
                  <a:ext uri="{FF2B5EF4-FFF2-40B4-BE49-F238E27FC236}">
                    <a16:creationId xmlns:a16="http://schemas.microsoft.com/office/drawing/2014/main" id="{01702E52-FE37-4B0A-9555-D50E60EF06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8" y="2202"/>
                <a:ext cx="366" cy="306"/>
              </a:xfrm>
              <a:prstGeom prst="ellipse">
                <a:avLst/>
              </a:prstGeom>
              <a:gradFill rotWithShape="0">
                <a:gsLst>
                  <a:gs pos="0">
                    <a:srgbClr val="A8A877"/>
                  </a:gs>
                  <a:gs pos="50000">
                    <a:srgbClr val="FDFDB3"/>
                  </a:gs>
                  <a:gs pos="100000">
                    <a:srgbClr val="A8A877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0916" name="Text Box 11">
                <a:extLst>
                  <a:ext uri="{FF2B5EF4-FFF2-40B4-BE49-F238E27FC236}">
                    <a16:creationId xmlns:a16="http://schemas.microsoft.com/office/drawing/2014/main" id="{FD60249A-F2B7-4470-B6C1-D366423168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00" y="2806"/>
                <a:ext cx="891" cy="691"/>
              </a:xfrm>
              <a:prstGeom prst="rect">
                <a:avLst/>
              </a:prstGeom>
              <a:gradFill rotWithShape="0">
                <a:gsLst>
                  <a:gs pos="0">
                    <a:srgbClr val="A8A877"/>
                  </a:gs>
                  <a:gs pos="50000">
                    <a:srgbClr val="FDFDB3"/>
                  </a:gs>
                  <a:gs pos="100000">
                    <a:srgbClr val="A8A877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altLang="en-US" sz="2200" b="1">
                    <a:solidFill>
                      <a:srgbClr val="3333CC"/>
                    </a:solidFill>
                    <a:latin typeface="Comic Sans MS" panose="030F0702030302020204" pitchFamily="66" charset="0"/>
                  </a:rPr>
                  <a:t>Lower Quartile = 4 </a:t>
                </a:r>
              </a:p>
            </p:txBody>
          </p:sp>
          <p:sp>
            <p:nvSpPr>
              <p:cNvPr id="80917" name="Line 12">
                <a:extLst>
                  <a:ext uri="{FF2B5EF4-FFF2-40B4-BE49-F238E27FC236}">
                    <a16:creationId xmlns:a16="http://schemas.microsoft.com/office/drawing/2014/main" id="{C0C1494B-F791-45E7-91C2-492695B6AD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44" y="2490"/>
                <a:ext cx="0" cy="30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0914" name="Text Box 13">
              <a:extLst>
                <a:ext uri="{FF2B5EF4-FFF2-40B4-BE49-F238E27FC236}">
                  <a16:creationId xmlns:a16="http://schemas.microsoft.com/office/drawing/2014/main" id="{468873B4-73B6-46CA-AFC2-662B5ECFE0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1926"/>
              <a:ext cx="372" cy="250"/>
            </a:xfrm>
            <a:prstGeom prst="rect">
              <a:avLst/>
            </a:prstGeom>
            <a:gradFill rotWithShape="0">
              <a:gsLst>
                <a:gs pos="0">
                  <a:srgbClr val="A8A877"/>
                </a:gs>
                <a:gs pos="50000">
                  <a:srgbClr val="FDFDB3"/>
                </a:gs>
                <a:gs pos="100000">
                  <a:srgbClr val="A8A877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000" b="1">
                  <a:solidFill>
                    <a:srgbClr val="3333CC"/>
                  </a:solidFill>
                  <a:latin typeface="Comic Sans MS" panose="030F0702030302020204" pitchFamily="66" charset="0"/>
                </a:rPr>
                <a:t>Q</a:t>
              </a:r>
              <a:r>
                <a:rPr lang="en-GB" altLang="en-US" sz="2000" b="1" baseline="-25000">
                  <a:solidFill>
                    <a:srgbClr val="3333CC"/>
                  </a:solidFill>
                  <a:latin typeface="Comic Sans MS" panose="030F0702030302020204" pitchFamily="66" charset="0"/>
                </a:rPr>
                <a:t>1</a:t>
              </a:r>
              <a:endParaRPr lang="en-GB" altLang="en-US" sz="2000" b="1">
                <a:solidFill>
                  <a:srgbClr val="3333CC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6" name="Group 14">
            <a:extLst>
              <a:ext uri="{FF2B5EF4-FFF2-40B4-BE49-F238E27FC236}">
                <a16:creationId xmlns:a16="http://schemas.microsoft.com/office/drawing/2014/main" id="{C13A1053-11E0-4C64-BC6E-F468EB50876C}"/>
              </a:ext>
            </a:extLst>
          </p:cNvPr>
          <p:cNvGrpSpPr>
            <a:grpSpLocks/>
          </p:cNvGrpSpPr>
          <p:nvPr/>
        </p:nvGrpSpPr>
        <p:grpSpPr bwMode="auto">
          <a:xfrm>
            <a:off x="3881438" y="3019425"/>
            <a:ext cx="1289050" cy="2506663"/>
            <a:chOff x="2445" y="1902"/>
            <a:chExt cx="812" cy="1579"/>
          </a:xfrm>
        </p:grpSpPr>
        <p:grpSp>
          <p:nvGrpSpPr>
            <p:cNvPr id="80908" name="Group 15">
              <a:extLst>
                <a:ext uri="{FF2B5EF4-FFF2-40B4-BE49-F238E27FC236}">
                  <a16:creationId xmlns:a16="http://schemas.microsoft.com/office/drawing/2014/main" id="{94C2BA16-CD5E-4F9E-9D85-4B7814EC08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5" y="2196"/>
              <a:ext cx="812" cy="1285"/>
              <a:chOff x="2445" y="2196"/>
              <a:chExt cx="812" cy="1285"/>
            </a:xfrm>
          </p:grpSpPr>
          <p:sp>
            <p:nvSpPr>
              <p:cNvPr id="80910" name="Oval 16">
                <a:extLst>
                  <a:ext uri="{FF2B5EF4-FFF2-40B4-BE49-F238E27FC236}">
                    <a16:creationId xmlns:a16="http://schemas.microsoft.com/office/drawing/2014/main" id="{F0FE3990-3AEC-4E3F-B76D-657D94F269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2" y="2196"/>
                <a:ext cx="360" cy="300"/>
              </a:xfrm>
              <a:prstGeom prst="ellipse">
                <a:avLst/>
              </a:prstGeom>
              <a:gradFill rotWithShape="0">
                <a:gsLst>
                  <a:gs pos="0">
                    <a:srgbClr val="A8A877"/>
                  </a:gs>
                  <a:gs pos="50000">
                    <a:srgbClr val="FDFDB3"/>
                  </a:gs>
                  <a:gs pos="100000">
                    <a:srgbClr val="A8A877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0911" name="Line 17">
                <a:extLst>
                  <a:ext uri="{FF2B5EF4-FFF2-40B4-BE49-F238E27FC236}">
                    <a16:creationId xmlns:a16="http://schemas.microsoft.com/office/drawing/2014/main" id="{9E128C91-E3D9-491A-975B-4C5C314A04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34" y="2468"/>
                <a:ext cx="0" cy="52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12" name="Text Box 18">
                <a:extLst>
                  <a:ext uri="{FF2B5EF4-FFF2-40B4-BE49-F238E27FC236}">
                    <a16:creationId xmlns:a16="http://schemas.microsoft.com/office/drawing/2014/main" id="{DA139E27-3D7D-495A-962D-F6737CF679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45" y="3001"/>
                <a:ext cx="812" cy="480"/>
              </a:xfrm>
              <a:prstGeom prst="rect">
                <a:avLst/>
              </a:prstGeom>
              <a:gradFill rotWithShape="0">
                <a:gsLst>
                  <a:gs pos="0">
                    <a:srgbClr val="A8A877"/>
                  </a:gs>
                  <a:gs pos="50000">
                    <a:srgbClr val="FDFDB3"/>
                  </a:gs>
                  <a:gs pos="100000">
                    <a:srgbClr val="A8A877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altLang="en-US" sz="2200" b="1">
                    <a:solidFill>
                      <a:srgbClr val="3333CC"/>
                    </a:solidFill>
                    <a:latin typeface="Comic Sans MS" panose="030F0702030302020204" pitchFamily="66" charset="0"/>
                  </a:rPr>
                  <a:t>Median = 8</a:t>
                </a:r>
              </a:p>
            </p:txBody>
          </p:sp>
        </p:grpSp>
        <p:sp>
          <p:nvSpPr>
            <p:cNvPr id="80909" name="Text Box 19">
              <a:extLst>
                <a:ext uri="{FF2B5EF4-FFF2-40B4-BE49-F238E27FC236}">
                  <a16:creationId xmlns:a16="http://schemas.microsoft.com/office/drawing/2014/main" id="{748DA171-9293-4464-A06A-D916BF524C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22" y="1902"/>
              <a:ext cx="372" cy="250"/>
            </a:xfrm>
            <a:prstGeom prst="rect">
              <a:avLst/>
            </a:prstGeom>
            <a:gradFill rotWithShape="0">
              <a:gsLst>
                <a:gs pos="0">
                  <a:srgbClr val="A8A877"/>
                </a:gs>
                <a:gs pos="50000">
                  <a:srgbClr val="FDFDB3"/>
                </a:gs>
                <a:gs pos="100000">
                  <a:srgbClr val="A8A877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000" b="1">
                  <a:solidFill>
                    <a:srgbClr val="3333CC"/>
                  </a:solidFill>
                  <a:latin typeface="Comic Sans MS" panose="030F0702030302020204" pitchFamily="66" charset="0"/>
                </a:rPr>
                <a:t>Q</a:t>
              </a:r>
              <a:r>
                <a:rPr lang="en-GB" altLang="en-US" sz="2000" b="1" baseline="-25000">
                  <a:solidFill>
                    <a:srgbClr val="3333CC"/>
                  </a:solidFill>
                  <a:latin typeface="Comic Sans MS" panose="030F0702030302020204" pitchFamily="66" charset="0"/>
                </a:rPr>
                <a:t>2</a:t>
              </a:r>
              <a:endParaRPr lang="en-GB" altLang="en-US" sz="2000" b="1">
                <a:solidFill>
                  <a:srgbClr val="3333CC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8212" name="Text Box 20">
            <a:extLst>
              <a:ext uri="{FF2B5EF4-FFF2-40B4-BE49-F238E27FC236}">
                <a16:creationId xmlns:a16="http://schemas.microsoft.com/office/drawing/2014/main" id="{26095526-2B3A-45D6-A58B-B79F1863E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3950" y="3505200"/>
            <a:ext cx="742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rgbClr val="000000"/>
                </a:solidFill>
                <a:latin typeface="Comic Sans MS" panose="030F0702030302020204" pitchFamily="66" charset="0"/>
              </a:rPr>
              <a:t>3,    4,    4,    6,    8,    8,    8,    9,     10,    10,    15, </a:t>
            </a:r>
          </a:p>
        </p:txBody>
      </p:sp>
      <p:sp>
        <p:nvSpPr>
          <p:cNvPr id="8213" name="Text Box 21">
            <a:extLst>
              <a:ext uri="{FF2B5EF4-FFF2-40B4-BE49-F238E27FC236}">
                <a16:creationId xmlns:a16="http://schemas.microsoft.com/office/drawing/2014/main" id="{058DD36A-870D-4FD2-8EB7-0E04E0BD2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571500"/>
            <a:ext cx="8096250" cy="4572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400" dirty="0">
                <a:solidFill>
                  <a:srgbClr val="FFFF99"/>
                </a:solidFill>
                <a:latin typeface="Comic Sans MS" pitchFamily="66" charset="0"/>
              </a:rPr>
              <a:t>Finding the Semi-Interquartile range. </a:t>
            </a:r>
          </a:p>
        </p:txBody>
      </p:sp>
      <p:sp>
        <p:nvSpPr>
          <p:cNvPr id="80903" name="Text Box 22">
            <a:extLst>
              <a:ext uri="{FF2B5EF4-FFF2-40B4-BE49-F238E27FC236}">
                <a16:creationId xmlns:a16="http://schemas.microsoft.com/office/drawing/2014/main" id="{64FDBE85-DB1D-4599-8A92-C5CFFE1498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050" y="1962150"/>
            <a:ext cx="800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rgbClr val="000000"/>
                </a:solidFill>
                <a:latin typeface="Comic Sans MS" panose="030F0702030302020204" pitchFamily="66" charset="0"/>
              </a:rPr>
              <a:t>      6,    3,    9,    8,    4,    10,    8,     4,    15,    8,    10</a:t>
            </a:r>
          </a:p>
        </p:txBody>
      </p:sp>
      <p:sp>
        <p:nvSpPr>
          <p:cNvPr id="8215" name="Text Box 23">
            <a:extLst>
              <a:ext uri="{FF2B5EF4-FFF2-40B4-BE49-F238E27FC236}">
                <a16:creationId xmlns:a16="http://schemas.microsoft.com/office/drawing/2014/main" id="{752A94AA-1771-4AFE-9FBB-A6C1A1FBA2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495550"/>
            <a:ext cx="2819400" cy="457200"/>
          </a:xfrm>
          <a:prstGeom prst="rect">
            <a:avLst/>
          </a:prstGeom>
          <a:gradFill rotWithShape="0">
            <a:gsLst>
              <a:gs pos="0">
                <a:srgbClr val="75A4A7"/>
              </a:gs>
              <a:gs pos="50000">
                <a:srgbClr val="B0F7FC"/>
              </a:gs>
              <a:gs pos="100000">
                <a:srgbClr val="75A4A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400" b="1">
                <a:solidFill>
                  <a:srgbClr val="000000"/>
                </a:solidFill>
                <a:latin typeface="Comic Sans MS" panose="030F0702030302020204" pitchFamily="66" charset="0"/>
              </a:rPr>
              <a:t>Order the data</a:t>
            </a:r>
          </a:p>
        </p:txBody>
      </p:sp>
      <p:sp>
        <p:nvSpPr>
          <p:cNvPr id="8216" name="Line 24">
            <a:extLst>
              <a:ext uri="{FF2B5EF4-FFF2-40B4-BE49-F238E27FC236}">
                <a16:creationId xmlns:a16="http://schemas.microsoft.com/office/drawing/2014/main" id="{01424527-5B4A-4266-99D5-455D93AF6782}"/>
              </a:ext>
            </a:extLst>
          </p:cNvPr>
          <p:cNvSpPr>
            <a:spLocks noChangeShapeType="1"/>
          </p:cNvSpPr>
          <p:nvPr/>
        </p:nvSpPr>
        <p:spPr bwMode="auto">
          <a:xfrm>
            <a:off x="2646363" y="4257675"/>
            <a:ext cx="3889375" cy="6350"/>
          </a:xfrm>
          <a:prstGeom prst="line">
            <a:avLst/>
          </a:prstGeom>
          <a:noFill/>
          <a:ln w="57150">
            <a:solidFill>
              <a:srgbClr val="FF505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7" name="Text Box 25">
            <a:extLst>
              <a:ext uri="{FF2B5EF4-FFF2-40B4-BE49-F238E27FC236}">
                <a16:creationId xmlns:a16="http://schemas.microsoft.com/office/drawing/2014/main" id="{4AD5A0FB-4A14-4101-9563-30C65649C7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3400" y="5843588"/>
            <a:ext cx="6259513" cy="430212"/>
          </a:xfrm>
          <a:prstGeom prst="rect">
            <a:avLst/>
          </a:prstGeom>
          <a:gradFill rotWithShape="0">
            <a:gsLst>
              <a:gs pos="0">
                <a:srgbClr val="A8A877"/>
              </a:gs>
              <a:gs pos="50000">
                <a:srgbClr val="FDFDB3"/>
              </a:gs>
              <a:gs pos="100000">
                <a:srgbClr val="A8A87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200" b="1">
                <a:solidFill>
                  <a:srgbClr val="3333CC"/>
                </a:solidFill>
                <a:latin typeface="Comic Sans MS" panose="030F0702030302020204" pitchFamily="66" charset="0"/>
              </a:rPr>
              <a:t>Inter- Quartile Range = (10  - 4)/2 = </a:t>
            </a:r>
            <a:r>
              <a:rPr lang="en-GB" altLang="en-US" sz="2200" b="1">
                <a:solidFill>
                  <a:srgbClr val="FF5050"/>
                </a:solidFill>
                <a:latin typeface="Comic Sans MS" panose="030F0702030302020204" pitchFamily="66" charset="0"/>
              </a:rPr>
              <a:t>3 </a:t>
            </a:r>
          </a:p>
        </p:txBody>
      </p:sp>
      <p:sp>
        <p:nvSpPr>
          <p:cNvPr id="80907" name="Text Box 26">
            <a:extLst>
              <a:ext uri="{FF2B5EF4-FFF2-40B4-BE49-F238E27FC236}">
                <a16:creationId xmlns:a16="http://schemas.microsoft.com/office/drawing/2014/main" id="{E1AA92A3-0287-4816-B290-24BAD6CBF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447800"/>
            <a:ext cx="82486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200">
                <a:solidFill>
                  <a:srgbClr val="3333CC"/>
                </a:solidFill>
                <a:latin typeface="Comic Sans MS" panose="030F0702030302020204" pitchFamily="66" charset="0"/>
              </a:rPr>
              <a:t>Example 1</a:t>
            </a:r>
            <a:r>
              <a:rPr lang="en-GB" altLang="en-US" sz="2200">
                <a:solidFill>
                  <a:srgbClr val="000000"/>
                </a:solidFill>
                <a:latin typeface="Comic Sans MS" panose="030F0702030302020204" pitchFamily="66" charset="0"/>
              </a:rPr>
              <a:t>:  Find the median and quartiles for the data below.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2" grpId="0" autoUpdateAnimBg="0"/>
      <p:bldP spid="8215" grpId="0" animBg="1" autoUpdateAnimBg="0"/>
      <p:bldP spid="8217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3">
            <a:extLst>
              <a:ext uri="{FF2B5EF4-FFF2-40B4-BE49-F238E27FC236}">
                <a16:creationId xmlns:a16="http://schemas.microsoft.com/office/drawing/2014/main" id="{6F3F0AE1-E386-4BDC-849C-02E30B663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050" y="1714500"/>
            <a:ext cx="800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rgbClr val="000000"/>
                </a:solidFill>
                <a:latin typeface="Comic Sans MS" panose="030F0702030302020204" pitchFamily="66" charset="0"/>
              </a:rPr>
              <a:t>12,    6,    4,    9,    8,    4,    9,    8,     5,    9,    8,    10</a:t>
            </a:r>
          </a:p>
        </p:txBody>
      </p:sp>
      <p:sp>
        <p:nvSpPr>
          <p:cNvPr id="7172" name="Text Box 4">
            <a:extLst>
              <a:ext uri="{FF2B5EF4-FFF2-40B4-BE49-F238E27FC236}">
                <a16:creationId xmlns:a16="http://schemas.microsoft.com/office/drawing/2014/main" id="{321D1D2F-7C5A-483D-BD4C-281088D9B6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429000"/>
            <a:ext cx="800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rgbClr val="000000"/>
                </a:solidFill>
                <a:latin typeface="Comic Sans MS" panose="030F0702030302020204" pitchFamily="66" charset="0"/>
              </a:rPr>
              <a:t>4,    4,    5,    6,    8,    8,    8,    9,     9,    9,    10,    12</a:t>
            </a:r>
          </a:p>
        </p:txBody>
      </p:sp>
      <p:sp>
        <p:nvSpPr>
          <p:cNvPr id="7173" name="Text Box 5">
            <a:extLst>
              <a:ext uri="{FF2B5EF4-FFF2-40B4-BE49-F238E27FC236}">
                <a16:creationId xmlns:a16="http://schemas.microsoft.com/office/drawing/2014/main" id="{CD728CC9-1A85-4EBB-98D4-056FDADF4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0" y="2209800"/>
            <a:ext cx="2819400" cy="457200"/>
          </a:xfrm>
          <a:prstGeom prst="rect">
            <a:avLst/>
          </a:prstGeom>
          <a:gradFill rotWithShape="0">
            <a:gsLst>
              <a:gs pos="0">
                <a:srgbClr val="75A4A7"/>
              </a:gs>
              <a:gs pos="50000">
                <a:srgbClr val="B0F7FC"/>
              </a:gs>
              <a:gs pos="100000">
                <a:srgbClr val="75A4A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400" b="1">
                <a:solidFill>
                  <a:srgbClr val="000000"/>
                </a:solidFill>
                <a:latin typeface="Comic Sans MS" panose="030F0702030302020204" pitchFamily="66" charset="0"/>
              </a:rPr>
              <a:t>Order the data</a:t>
            </a:r>
          </a:p>
        </p:txBody>
      </p:sp>
      <p:sp>
        <p:nvSpPr>
          <p:cNvPr id="7174" name="Line 6">
            <a:extLst>
              <a:ext uri="{FF2B5EF4-FFF2-40B4-BE49-F238E27FC236}">
                <a16:creationId xmlns:a16="http://schemas.microsoft.com/office/drawing/2014/main" id="{F30AED45-3AD5-432A-A103-4B970DC707E7}"/>
              </a:ext>
            </a:extLst>
          </p:cNvPr>
          <p:cNvSpPr>
            <a:spLocks noChangeShapeType="1"/>
          </p:cNvSpPr>
          <p:nvPr/>
        </p:nvSpPr>
        <p:spPr bwMode="auto">
          <a:xfrm>
            <a:off x="2552700" y="4086225"/>
            <a:ext cx="3927475" cy="6350"/>
          </a:xfrm>
          <a:prstGeom prst="line">
            <a:avLst/>
          </a:prstGeom>
          <a:noFill/>
          <a:ln w="57150">
            <a:solidFill>
              <a:srgbClr val="FF505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5" name="Text Box 7">
            <a:extLst>
              <a:ext uri="{FF2B5EF4-FFF2-40B4-BE49-F238E27FC236}">
                <a16:creationId xmlns:a16="http://schemas.microsoft.com/office/drawing/2014/main" id="{77B7454D-17EB-4BD8-86A2-CEDEEC5F23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3400" y="5843588"/>
            <a:ext cx="5662613" cy="430212"/>
          </a:xfrm>
          <a:prstGeom prst="rect">
            <a:avLst/>
          </a:prstGeom>
          <a:gradFill rotWithShape="0">
            <a:gsLst>
              <a:gs pos="0">
                <a:srgbClr val="A8A877"/>
              </a:gs>
              <a:gs pos="50000">
                <a:srgbClr val="FDFDB3"/>
              </a:gs>
              <a:gs pos="100000">
                <a:srgbClr val="A8A87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200" b="1">
                <a:solidFill>
                  <a:srgbClr val="3333CC"/>
                </a:solidFill>
                <a:latin typeface="Comic Sans MS" panose="030F0702030302020204" pitchFamily="66" charset="0"/>
              </a:rPr>
              <a:t>Inter- Quartile Range = (9 - 5½) = </a:t>
            </a:r>
            <a:r>
              <a:rPr lang="en-GB" altLang="en-US" sz="2200" b="1">
                <a:solidFill>
                  <a:srgbClr val="FF5050"/>
                </a:solidFill>
                <a:latin typeface="Comic Sans MS" panose="030F0702030302020204" pitchFamily="66" charset="0"/>
              </a:rPr>
              <a:t>1¾</a:t>
            </a:r>
            <a:r>
              <a:rPr lang="en-GB" altLang="en-US" sz="2200" b="1">
                <a:solidFill>
                  <a:srgbClr val="3333CC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81927" name="Text Box 8">
            <a:extLst>
              <a:ext uri="{FF2B5EF4-FFF2-40B4-BE49-F238E27FC236}">
                <a16:creationId xmlns:a16="http://schemas.microsoft.com/office/drawing/2014/main" id="{3780AB0E-2033-4E37-84E6-D5DE71AE3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200150"/>
            <a:ext cx="82486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200">
                <a:solidFill>
                  <a:srgbClr val="3333CC"/>
                </a:solidFill>
                <a:latin typeface="Comic Sans MS" panose="030F0702030302020204" pitchFamily="66" charset="0"/>
              </a:rPr>
              <a:t>Example 2</a:t>
            </a:r>
            <a:r>
              <a:rPr lang="en-GB" altLang="en-US" sz="2200">
                <a:solidFill>
                  <a:srgbClr val="000000"/>
                </a:solidFill>
                <a:latin typeface="Comic Sans MS" panose="030F0702030302020204" pitchFamily="66" charset="0"/>
              </a:rPr>
              <a:t>:  Find the median and quartiles for the data below.</a:t>
            </a:r>
          </a:p>
        </p:txBody>
      </p:sp>
      <p:grpSp>
        <p:nvGrpSpPr>
          <p:cNvPr id="2" name="Group 9">
            <a:extLst>
              <a:ext uri="{FF2B5EF4-FFF2-40B4-BE49-F238E27FC236}">
                <a16:creationId xmlns:a16="http://schemas.microsoft.com/office/drawing/2014/main" id="{54CFAFF9-2F21-4EC9-9BCF-678FC1C78446}"/>
              </a:ext>
            </a:extLst>
          </p:cNvPr>
          <p:cNvGrpSpPr>
            <a:grpSpLocks/>
          </p:cNvGrpSpPr>
          <p:nvPr/>
        </p:nvGrpSpPr>
        <p:grpSpPr bwMode="auto">
          <a:xfrm>
            <a:off x="1885950" y="2819400"/>
            <a:ext cx="1414463" cy="2532063"/>
            <a:chOff x="1188" y="1776"/>
            <a:chExt cx="891" cy="1595"/>
          </a:xfrm>
        </p:grpSpPr>
        <p:grpSp>
          <p:nvGrpSpPr>
            <p:cNvPr id="81940" name="Group 10">
              <a:extLst>
                <a:ext uri="{FF2B5EF4-FFF2-40B4-BE49-F238E27FC236}">
                  <a16:creationId xmlns:a16="http://schemas.microsoft.com/office/drawing/2014/main" id="{71E3DC9B-0565-45FE-BF10-DE5BA90600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88" y="2067"/>
              <a:ext cx="891" cy="1304"/>
              <a:chOff x="1188" y="2067"/>
              <a:chExt cx="891" cy="1304"/>
            </a:xfrm>
          </p:grpSpPr>
          <p:sp>
            <p:nvSpPr>
              <p:cNvPr id="81942" name="Line 11">
                <a:extLst>
                  <a:ext uri="{FF2B5EF4-FFF2-40B4-BE49-F238E27FC236}">
                    <a16:creationId xmlns:a16="http://schemas.microsoft.com/office/drawing/2014/main" id="{0F61E119-EEAF-42BE-A748-0B64690354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09" y="2067"/>
                <a:ext cx="0" cy="48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43" name="Text Box 12">
                <a:extLst>
                  <a:ext uri="{FF2B5EF4-FFF2-40B4-BE49-F238E27FC236}">
                    <a16:creationId xmlns:a16="http://schemas.microsoft.com/office/drawing/2014/main" id="{E25A31AF-6613-4A29-9F60-8BBFF333FB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88" y="2680"/>
                <a:ext cx="891" cy="691"/>
              </a:xfrm>
              <a:prstGeom prst="rect">
                <a:avLst/>
              </a:prstGeom>
              <a:gradFill rotWithShape="0">
                <a:gsLst>
                  <a:gs pos="0">
                    <a:srgbClr val="A8A877"/>
                  </a:gs>
                  <a:gs pos="50000">
                    <a:srgbClr val="FDFDB3"/>
                  </a:gs>
                  <a:gs pos="100000">
                    <a:srgbClr val="A8A877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altLang="en-US" sz="2200" b="1">
                    <a:solidFill>
                      <a:srgbClr val="3333CC"/>
                    </a:solidFill>
                    <a:latin typeface="Comic Sans MS" panose="030F0702030302020204" pitchFamily="66" charset="0"/>
                  </a:rPr>
                  <a:t>Lower Quartile = 5½ </a:t>
                </a:r>
              </a:p>
            </p:txBody>
          </p:sp>
        </p:grpSp>
        <p:sp>
          <p:nvSpPr>
            <p:cNvPr id="81941" name="Text Box 13">
              <a:extLst>
                <a:ext uri="{FF2B5EF4-FFF2-40B4-BE49-F238E27FC236}">
                  <a16:creationId xmlns:a16="http://schemas.microsoft.com/office/drawing/2014/main" id="{0D2051B8-FA0D-4965-A5CE-495F51506E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8" y="1776"/>
              <a:ext cx="372" cy="250"/>
            </a:xfrm>
            <a:prstGeom prst="rect">
              <a:avLst/>
            </a:prstGeom>
            <a:gradFill rotWithShape="0">
              <a:gsLst>
                <a:gs pos="0">
                  <a:srgbClr val="A8A877"/>
                </a:gs>
                <a:gs pos="50000">
                  <a:srgbClr val="FDFDB3"/>
                </a:gs>
                <a:gs pos="100000">
                  <a:srgbClr val="A8A877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000" b="1">
                  <a:solidFill>
                    <a:srgbClr val="3333CC"/>
                  </a:solidFill>
                  <a:latin typeface="Comic Sans MS" panose="030F0702030302020204" pitchFamily="66" charset="0"/>
                </a:rPr>
                <a:t>Q</a:t>
              </a:r>
              <a:r>
                <a:rPr lang="en-GB" altLang="en-US" sz="2000" b="1" baseline="-25000">
                  <a:solidFill>
                    <a:srgbClr val="3333CC"/>
                  </a:solidFill>
                  <a:latin typeface="Comic Sans MS" panose="030F0702030302020204" pitchFamily="66" charset="0"/>
                </a:rPr>
                <a:t>1</a:t>
              </a:r>
              <a:endParaRPr lang="en-GB" altLang="en-US" sz="2000" b="1">
                <a:solidFill>
                  <a:srgbClr val="3333CC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4" name="Group 14">
            <a:extLst>
              <a:ext uri="{FF2B5EF4-FFF2-40B4-BE49-F238E27FC236}">
                <a16:creationId xmlns:a16="http://schemas.microsoft.com/office/drawing/2014/main" id="{B5CEB5F0-7837-4640-9199-AF05D8C4AE4F}"/>
              </a:ext>
            </a:extLst>
          </p:cNvPr>
          <p:cNvGrpSpPr>
            <a:grpSpLocks/>
          </p:cNvGrpSpPr>
          <p:nvPr/>
        </p:nvGrpSpPr>
        <p:grpSpPr bwMode="auto">
          <a:xfrm>
            <a:off x="5784850" y="2819400"/>
            <a:ext cx="1414463" cy="2482850"/>
            <a:chOff x="3644" y="1776"/>
            <a:chExt cx="891" cy="1564"/>
          </a:xfrm>
        </p:grpSpPr>
        <p:grpSp>
          <p:nvGrpSpPr>
            <p:cNvPr id="81936" name="Group 15">
              <a:extLst>
                <a:ext uri="{FF2B5EF4-FFF2-40B4-BE49-F238E27FC236}">
                  <a16:creationId xmlns:a16="http://schemas.microsoft.com/office/drawing/2014/main" id="{1AE96C04-26D4-4EA7-90F3-EDF81B5549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44" y="2066"/>
              <a:ext cx="891" cy="1274"/>
              <a:chOff x="3644" y="2066"/>
              <a:chExt cx="891" cy="1274"/>
            </a:xfrm>
          </p:grpSpPr>
          <p:sp>
            <p:nvSpPr>
              <p:cNvPr id="81938" name="Line 16">
                <a:extLst>
                  <a:ext uri="{FF2B5EF4-FFF2-40B4-BE49-F238E27FC236}">
                    <a16:creationId xmlns:a16="http://schemas.microsoft.com/office/drawing/2014/main" id="{7DE83675-10BF-4402-BE52-F2AF30A6E3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53" y="2066"/>
                <a:ext cx="0" cy="48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39" name="Text Box 17">
                <a:extLst>
                  <a:ext uri="{FF2B5EF4-FFF2-40B4-BE49-F238E27FC236}">
                    <a16:creationId xmlns:a16="http://schemas.microsoft.com/office/drawing/2014/main" id="{196150D9-C73E-445F-8519-2144FB0CC2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44" y="2649"/>
                <a:ext cx="891" cy="691"/>
              </a:xfrm>
              <a:prstGeom prst="rect">
                <a:avLst/>
              </a:prstGeom>
              <a:gradFill rotWithShape="0">
                <a:gsLst>
                  <a:gs pos="0">
                    <a:srgbClr val="A8A877"/>
                  </a:gs>
                  <a:gs pos="50000">
                    <a:srgbClr val="FDFDB3"/>
                  </a:gs>
                  <a:gs pos="100000">
                    <a:srgbClr val="A8A877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altLang="en-US" sz="2200" b="1">
                    <a:solidFill>
                      <a:srgbClr val="3333CC"/>
                    </a:solidFill>
                    <a:latin typeface="Comic Sans MS" panose="030F0702030302020204" pitchFamily="66" charset="0"/>
                  </a:rPr>
                  <a:t>Upper Quartile = 9</a:t>
                </a:r>
              </a:p>
            </p:txBody>
          </p:sp>
        </p:grpSp>
        <p:sp>
          <p:nvSpPr>
            <p:cNvPr id="81937" name="Text Box 18">
              <a:extLst>
                <a:ext uri="{FF2B5EF4-FFF2-40B4-BE49-F238E27FC236}">
                  <a16:creationId xmlns:a16="http://schemas.microsoft.com/office/drawing/2014/main" id="{320A72B6-931A-476D-AB2F-82D13C4E1F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6" y="1776"/>
              <a:ext cx="372" cy="250"/>
            </a:xfrm>
            <a:prstGeom prst="rect">
              <a:avLst/>
            </a:prstGeom>
            <a:gradFill rotWithShape="0">
              <a:gsLst>
                <a:gs pos="0">
                  <a:srgbClr val="A8A877"/>
                </a:gs>
                <a:gs pos="50000">
                  <a:srgbClr val="FDFDB3"/>
                </a:gs>
                <a:gs pos="100000">
                  <a:srgbClr val="A8A877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000" b="1">
                  <a:solidFill>
                    <a:srgbClr val="3333CC"/>
                  </a:solidFill>
                  <a:latin typeface="Comic Sans MS" panose="030F0702030302020204" pitchFamily="66" charset="0"/>
                </a:rPr>
                <a:t>Q</a:t>
              </a:r>
              <a:r>
                <a:rPr lang="en-GB" altLang="en-US" sz="2000" b="1" baseline="-25000">
                  <a:solidFill>
                    <a:srgbClr val="3333CC"/>
                  </a:solidFill>
                  <a:latin typeface="Comic Sans MS" panose="030F0702030302020204" pitchFamily="66" charset="0"/>
                </a:rPr>
                <a:t>3</a:t>
              </a:r>
              <a:endParaRPr lang="en-GB" altLang="en-US" sz="2000" b="1">
                <a:solidFill>
                  <a:srgbClr val="3333CC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6" name="Group 19">
            <a:extLst>
              <a:ext uri="{FF2B5EF4-FFF2-40B4-BE49-F238E27FC236}">
                <a16:creationId xmlns:a16="http://schemas.microsoft.com/office/drawing/2014/main" id="{164D9929-0BC5-47D7-A225-A9EC868A7E04}"/>
              </a:ext>
            </a:extLst>
          </p:cNvPr>
          <p:cNvGrpSpPr>
            <a:grpSpLocks/>
          </p:cNvGrpSpPr>
          <p:nvPr/>
        </p:nvGrpSpPr>
        <p:grpSpPr bwMode="auto">
          <a:xfrm>
            <a:off x="3868738" y="2781300"/>
            <a:ext cx="1289050" cy="2357438"/>
            <a:chOff x="2437" y="1752"/>
            <a:chExt cx="812" cy="1485"/>
          </a:xfrm>
        </p:grpSpPr>
        <p:grpSp>
          <p:nvGrpSpPr>
            <p:cNvPr id="81932" name="Group 20">
              <a:extLst>
                <a:ext uri="{FF2B5EF4-FFF2-40B4-BE49-F238E27FC236}">
                  <a16:creationId xmlns:a16="http://schemas.microsoft.com/office/drawing/2014/main" id="{8EF7D074-AA59-4790-8B7D-D7579318B3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37" y="2068"/>
              <a:ext cx="812" cy="1169"/>
              <a:chOff x="2409" y="2060"/>
              <a:chExt cx="812" cy="1169"/>
            </a:xfrm>
          </p:grpSpPr>
          <p:sp>
            <p:nvSpPr>
              <p:cNvPr id="81934" name="Line 21">
                <a:extLst>
                  <a:ext uri="{FF2B5EF4-FFF2-40B4-BE49-F238E27FC236}">
                    <a16:creationId xmlns:a16="http://schemas.microsoft.com/office/drawing/2014/main" id="{09A7105A-F4A7-4077-BC71-F836144092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62" y="2060"/>
                <a:ext cx="0" cy="4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35" name="Text Box 22">
                <a:extLst>
                  <a:ext uri="{FF2B5EF4-FFF2-40B4-BE49-F238E27FC236}">
                    <a16:creationId xmlns:a16="http://schemas.microsoft.com/office/drawing/2014/main" id="{3629CA1E-19FF-486F-90D9-25D92BF8E8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09" y="2749"/>
                <a:ext cx="812" cy="480"/>
              </a:xfrm>
              <a:prstGeom prst="rect">
                <a:avLst/>
              </a:prstGeom>
              <a:gradFill rotWithShape="0">
                <a:gsLst>
                  <a:gs pos="0">
                    <a:srgbClr val="A8A877"/>
                  </a:gs>
                  <a:gs pos="50000">
                    <a:srgbClr val="FDFDB3"/>
                  </a:gs>
                  <a:gs pos="100000">
                    <a:srgbClr val="A8A877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altLang="en-US" sz="2200" b="1">
                    <a:solidFill>
                      <a:srgbClr val="3333CC"/>
                    </a:solidFill>
                    <a:latin typeface="Comic Sans MS" panose="030F0702030302020204" pitchFamily="66" charset="0"/>
                  </a:rPr>
                  <a:t>Median = 8</a:t>
                </a:r>
              </a:p>
            </p:txBody>
          </p:sp>
        </p:grpSp>
        <p:sp>
          <p:nvSpPr>
            <p:cNvPr id="81933" name="Text Box 23">
              <a:extLst>
                <a:ext uri="{FF2B5EF4-FFF2-40B4-BE49-F238E27FC236}">
                  <a16:creationId xmlns:a16="http://schemas.microsoft.com/office/drawing/2014/main" id="{E0400105-71A1-438F-9CEA-EF636B57EF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1752"/>
              <a:ext cx="372" cy="250"/>
            </a:xfrm>
            <a:prstGeom prst="rect">
              <a:avLst/>
            </a:prstGeom>
            <a:gradFill rotWithShape="0">
              <a:gsLst>
                <a:gs pos="0">
                  <a:srgbClr val="A8A877"/>
                </a:gs>
                <a:gs pos="50000">
                  <a:srgbClr val="FDFDB3"/>
                </a:gs>
                <a:gs pos="100000">
                  <a:srgbClr val="A8A877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000" b="1">
                  <a:solidFill>
                    <a:srgbClr val="3333CC"/>
                  </a:solidFill>
                  <a:latin typeface="Comic Sans MS" panose="030F0702030302020204" pitchFamily="66" charset="0"/>
                </a:rPr>
                <a:t>Q</a:t>
              </a:r>
              <a:r>
                <a:rPr lang="en-GB" altLang="en-US" sz="2000" b="1" baseline="-25000">
                  <a:solidFill>
                    <a:srgbClr val="3333CC"/>
                  </a:solidFill>
                  <a:latin typeface="Comic Sans MS" panose="030F0702030302020204" pitchFamily="66" charset="0"/>
                </a:rPr>
                <a:t>2</a:t>
              </a:r>
              <a:endParaRPr lang="en-GB" altLang="en-US" sz="2000" b="1">
                <a:solidFill>
                  <a:srgbClr val="3333CC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24" name="Text Box 21">
            <a:extLst>
              <a:ext uri="{FF2B5EF4-FFF2-40B4-BE49-F238E27FC236}">
                <a16:creationId xmlns:a16="http://schemas.microsoft.com/office/drawing/2014/main" id="{88C4D310-CDDB-49B3-8790-A176ED931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571500"/>
            <a:ext cx="8096250" cy="4572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400" dirty="0">
                <a:solidFill>
                  <a:srgbClr val="FFFF99"/>
                </a:solidFill>
                <a:latin typeface="Comic Sans MS" pitchFamily="66" charset="0"/>
              </a:rPr>
              <a:t>Finding the Semi-Interquartile range. 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utoUpdateAnimBg="0"/>
      <p:bldP spid="7173" grpId="0" animBg="1" autoUpdateAnimBg="0"/>
      <p:bldP spid="7175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">
            <a:extLst>
              <a:ext uri="{FF2B5EF4-FFF2-40B4-BE49-F238E27FC236}">
                <a16:creationId xmlns:a16="http://schemas.microsoft.com/office/drawing/2014/main" id="{39BE0543-8A2D-45AF-8B25-A5E2779C675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12E72B7-3DD3-4723-9966-5F5613630A67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12D83FAA-8B3F-4F60-B706-8F0042C67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 Lafferty Maths Dept</a:t>
            </a:r>
          </a:p>
        </p:txBody>
      </p:sp>
      <p:sp>
        <p:nvSpPr>
          <p:cNvPr id="82948" name="Text Box 2">
            <a:extLst>
              <a:ext uri="{FF2B5EF4-FFF2-40B4-BE49-F238E27FC236}">
                <a16:creationId xmlns:a16="http://schemas.microsoft.com/office/drawing/2014/main" id="{A79DB452-3CF0-4D71-8F9B-E22E1F3FA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2013" y="2038350"/>
            <a:ext cx="5195887" cy="2370138"/>
          </a:xfrm>
          <a:prstGeom prst="rect">
            <a:avLst/>
          </a:prstGeom>
          <a:solidFill>
            <a:srgbClr val="000000"/>
          </a:solidFill>
          <a:ln w="76200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GB" altLang="en-US" sz="3600">
              <a:solidFill>
                <a:srgbClr val="FFFFFF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GB" altLang="en-US" sz="3600">
                <a:solidFill>
                  <a:srgbClr val="FFFF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Now try N5 TJ</a:t>
            </a:r>
          </a:p>
          <a:p>
            <a:pPr algn="ctr" eaLnBrk="1" hangingPunct="1"/>
            <a:r>
              <a:rPr lang="en-GB" altLang="en-US" sz="3600">
                <a:solidFill>
                  <a:srgbClr val="FFFF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Ex 11.3 </a:t>
            </a:r>
          </a:p>
          <a:p>
            <a:pPr algn="ctr" eaLnBrk="1" hangingPunct="1"/>
            <a:r>
              <a:rPr lang="en-GB" altLang="en-US" sz="4000">
                <a:solidFill>
                  <a:srgbClr val="FFFF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Ch11 (page 108)</a:t>
            </a:r>
          </a:p>
        </p:txBody>
      </p:sp>
      <p:sp>
        <p:nvSpPr>
          <p:cNvPr id="82949" name="Rectangle 3">
            <a:extLst>
              <a:ext uri="{FF2B5EF4-FFF2-40B4-BE49-F238E27FC236}">
                <a16:creationId xmlns:a16="http://schemas.microsoft.com/office/drawing/2014/main" id="{5CA6A466-2688-49BF-8DC7-815EE27AAA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1675" y="4419600"/>
            <a:ext cx="5626100" cy="98425"/>
          </a:xfrm>
          <a:prstGeom prst="rect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00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82950" name="Picture 4" descr="ag00463_">
            <a:extLst>
              <a:ext uri="{FF2B5EF4-FFF2-40B4-BE49-F238E27FC236}">
                <a16:creationId xmlns:a16="http://schemas.microsoft.com/office/drawing/2014/main" id="{5262CB1B-C324-4FFA-8A77-615DFDB5AA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3059113"/>
            <a:ext cx="3016250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1" name="Picture 5" descr="scottishflag">
            <a:extLst>
              <a:ext uri="{FF2B5EF4-FFF2-40B4-BE49-F238E27FC236}">
                <a16:creationId xmlns:a16="http://schemas.microsoft.com/office/drawing/2014/main" id="{C3867F2C-FF47-49F8-A579-0386419B150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2" name="Picture 6" descr="Office Objects 0572">
            <a:extLst>
              <a:ext uri="{FF2B5EF4-FFF2-40B4-BE49-F238E27FC236}">
                <a16:creationId xmlns:a16="http://schemas.microsoft.com/office/drawing/2014/main" id="{BF2F4B12-D28D-468A-A75E-AB0AFDAA8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53" name="Text Box 7">
            <a:extLst>
              <a:ext uri="{FF2B5EF4-FFF2-40B4-BE49-F238E27FC236}">
                <a16:creationId xmlns:a16="http://schemas.microsoft.com/office/drawing/2014/main" id="{0260027A-8BD9-42C0-85F4-BD99121BBA09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www.mathsrevision.com</a:t>
            </a:r>
          </a:p>
        </p:txBody>
      </p:sp>
      <p:sp>
        <p:nvSpPr>
          <p:cNvPr id="32777" name="Rectangle 9">
            <a:extLst>
              <a:ext uri="{FF2B5EF4-FFF2-40B4-BE49-F238E27FC236}">
                <a16:creationId xmlns:a16="http://schemas.microsoft.com/office/drawing/2014/main" id="{DEA98BE4-13C1-479F-9613-4180F90B0C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552450"/>
            <a:ext cx="525621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Statistics</a:t>
            </a:r>
          </a:p>
        </p:txBody>
      </p:sp>
    </p:spTree>
  </p:cSld>
  <p:clrMapOvr>
    <a:masterClrMapping/>
  </p:clrMapOvr>
  <p:transition>
    <p:blinds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8">
            <a:extLst>
              <a:ext uri="{FF2B5EF4-FFF2-40B4-BE49-F238E27FC236}">
                <a16:creationId xmlns:a16="http://schemas.microsoft.com/office/drawing/2014/main" id="{0845F118-5AE5-4386-BAA5-1AFAF9112E2E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90A1F3E-EE10-4156-A4CE-6AC5138344F3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16" name="Rectangle 19">
            <a:extLst>
              <a:ext uri="{FF2B5EF4-FFF2-40B4-BE49-F238E27FC236}">
                <a16:creationId xmlns:a16="http://schemas.microsoft.com/office/drawing/2014/main" id="{BFAEBD8F-9858-4ACC-BEF4-AEF94D4F9D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</a:t>
            </a:r>
          </a:p>
        </p:txBody>
      </p:sp>
      <p:sp>
        <p:nvSpPr>
          <p:cNvPr id="17" name="Rectangle 20">
            <a:extLst>
              <a:ext uri="{FF2B5EF4-FFF2-40B4-BE49-F238E27FC236}">
                <a16:creationId xmlns:a16="http://schemas.microsoft.com/office/drawing/2014/main" id="{6871B76B-17F3-437A-A6A1-A1D480858B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34D7857-AB18-4561-9E67-00514501AAE2}" type="slidenum">
              <a:rPr lang="en-GB" altLang="en-US">
                <a:solidFill>
                  <a:srgbClr val="FFFF00"/>
                </a:solidFill>
                <a:latin typeface="Comic Sans MS" panose="030F0702030302020204" pitchFamily="66" charset="0"/>
              </a:rPr>
              <a:pPr eaLnBrk="1" hangingPunct="1"/>
              <a:t>25</a:t>
            </a:fld>
            <a:endParaRPr lang="en-GB" altLang="en-US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3973" name="Picture 2" descr="scottishflag">
            <a:extLst>
              <a:ext uri="{FF2B5EF4-FFF2-40B4-BE49-F238E27FC236}">
                <a16:creationId xmlns:a16="http://schemas.microsoft.com/office/drawing/2014/main" id="{530C9277-4B5A-4EE0-B89D-F7942F5D3E9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44132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4" name="Text Box 3">
            <a:extLst>
              <a:ext uri="{FF2B5EF4-FFF2-40B4-BE49-F238E27FC236}">
                <a16:creationId xmlns:a16="http://schemas.microsoft.com/office/drawing/2014/main" id="{23521394-C835-4A9E-B253-27A06558E3C3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73212" y="4043362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latin typeface="Comic Sans MS" panose="030F0702030302020204" pitchFamily="66" charset="0"/>
              </a:rPr>
              <a:t>www.mathsrevision.com</a:t>
            </a:r>
          </a:p>
        </p:txBody>
      </p:sp>
      <p:sp>
        <p:nvSpPr>
          <p:cNvPr id="83975" name="Text Box 5">
            <a:extLst>
              <a:ext uri="{FF2B5EF4-FFF2-40B4-BE49-F238E27FC236}">
                <a16:creationId xmlns:a16="http://schemas.microsoft.com/office/drawing/2014/main" id="{B0741458-27E9-4690-A0F4-ADE0CBEBE3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3188" y="693738"/>
            <a:ext cx="41370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4400">
                <a:solidFill>
                  <a:srgbClr val="FFFF00"/>
                </a:solidFill>
                <a:latin typeface="Comic Sans MS" panose="030F0702030302020204" pitchFamily="66" charset="0"/>
              </a:rPr>
              <a:t>Lesson Starter</a:t>
            </a:r>
          </a:p>
        </p:txBody>
      </p:sp>
      <p:sp>
        <p:nvSpPr>
          <p:cNvPr id="83976" name="Text Box 6">
            <a:extLst>
              <a:ext uri="{FF2B5EF4-FFF2-40B4-BE49-F238E27FC236}">
                <a16:creationId xmlns:a16="http://schemas.microsoft.com/office/drawing/2014/main" id="{61DC62B9-C107-46EC-A71C-C8D8AE98DA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6650" y="1868488"/>
            <a:ext cx="772160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3200">
                <a:latin typeface="Comic Sans MS" panose="030F0702030302020204" pitchFamily="66" charset="0"/>
              </a:rPr>
              <a:t>In pairs you have 3 minutes to </a:t>
            </a:r>
          </a:p>
          <a:p>
            <a:pPr algn="ctr" eaLnBrk="1" hangingPunct="1"/>
            <a:r>
              <a:rPr lang="en-GB" altLang="en-US" sz="3200">
                <a:latin typeface="Comic Sans MS" panose="030F0702030302020204" pitchFamily="66" charset="0"/>
              </a:rPr>
              <a:t>come up with questions on </a:t>
            </a:r>
          </a:p>
          <a:p>
            <a:pPr algn="ctr" eaLnBrk="1" hangingPunct="1"/>
            <a:endParaRPr lang="en-GB" altLang="en-US" sz="3200">
              <a:latin typeface="Comic Sans MS" panose="030F0702030302020204" pitchFamily="66" charset="0"/>
            </a:endParaRPr>
          </a:p>
          <a:p>
            <a:pPr algn="ctr" eaLnBrk="1" hangingPunct="1"/>
            <a:r>
              <a:rPr lang="en-GB" altLang="en-US" sz="3200">
                <a:solidFill>
                  <a:srgbClr val="FFFF00"/>
                </a:solidFill>
                <a:latin typeface="Comic Sans MS" panose="030F0702030302020204" pitchFamily="66" charset="0"/>
              </a:rPr>
              <a:t>Straight Line Theory</a:t>
            </a:r>
          </a:p>
          <a:p>
            <a:pPr algn="ctr" eaLnBrk="1" hangingPunct="1"/>
            <a:endParaRPr lang="en-GB" altLang="en-US" sz="320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algn="ctr" eaLnBrk="1" hangingPunct="1"/>
            <a:r>
              <a:rPr lang="en-GB" altLang="en-US" sz="2000">
                <a:solidFill>
                  <a:srgbClr val="FFFF00"/>
                </a:solidFill>
                <a:latin typeface="Comic Sans MS" panose="030F0702030302020204" pitchFamily="66" charset="0"/>
              </a:rPr>
              <a:t>( Remember you needed to know the answers to the questions )</a:t>
            </a:r>
          </a:p>
        </p:txBody>
      </p:sp>
      <p:pic>
        <p:nvPicPr>
          <p:cNvPr id="83977" name="Picture 14" descr="Office Objects 0572">
            <a:extLst>
              <a:ext uri="{FF2B5EF4-FFF2-40B4-BE49-F238E27FC236}">
                <a16:creationId xmlns:a16="http://schemas.microsoft.com/office/drawing/2014/main" id="{24E12C3C-C740-473A-8184-6260BFADD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8" name="TextBox 17">
            <a:extLst>
              <a:ext uri="{FF2B5EF4-FFF2-40B4-BE49-F238E27FC236}">
                <a16:creationId xmlns:a16="http://schemas.microsoft.com/office/drawing/2014/main" id="{349800EA-D7EC-4DC2-B2DE-7AD4DB9601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00" y="1238250"/>
            <a:ext cx="666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40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</a:p>
          <a:p>
            <a:pPr algn="ctr" eaLnBrk="1" hangingPunct="1"/>
            <a:r>
              <a:rPr lang="en-GB" altLang="en-US" sz="1400">
                <a:solidFill>
                  <a:srgbClr val="FFFF00"/>
                </a:solidFill>
                <a:latin typeface="Comic Sans MS" panose="030F0702030302020204" pitchFamily="66" charset="0"/>
              </a:rPr>
              <a:t>Nat 5</a:t>
            </a:r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8">
            <a:extLst>
              <a:ext uri="{FF2B5EF4-FFF2-40B4-BE49-F238E27FC236}">
                <a16:creationId xmlns:a16="http://schemas.microsoft.com/office/drawing/2014/main" id="{DDCFF589-FF7D-4454-856C-B225043121F4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769A582-8271-4461-965C-E0A928E6F1A4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13" name="Rectangle 19">
            <a:extLst>
              <a:ext uri="{FF2B5EF4-FFF2-40B4-BE49-F238E27FC236}">
                <a16:creationId xmlns:a16="http://schemas.microsoft.com/office/drawing/2014/main" id="{31BCC831-7604-48C1-B4F5-806E743480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Dept.</a:t>
            </a:r>
          </a:p>
        </p:txBody>
      </p:sp>
      <p:pic>
        <p:nvPicPr>
          <p:cNvPr id="84996" name="Picture 3" descr="scottishflag">
            <a:extLst>
              <a:ext uri="{FF2B5EF4-FFF2-40B4-BE49-F238E27FC236}">
                <a16:creationId xmlns:a16="http://schemas.microsoft.com/office/drawing/2014/main" id="{7C89BFA9-3DDC-4868-9CB4-922CDCFA1D7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7" name="Text Box 4">
            <a:extLst>
              <a:ext uri="{FF2B5EF4-FFF2-40B4-BE49-F238E27FC236}">
                <a16:creationId xmlns:a16="http://schemas.microsoft.com/office/drawing/2014/main" id="{C51BD2A2-3BBC-44BF-9259-385E2A6DB121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latin typeface="Comic Sans MS" panose="030F0702030302020204" pitchFamily="66" charset="0"/>
              </a:rPr>
              <a:t>www.mathsrevision.com</a:t>
            </a:r>
          </a:p>
        </p:txBody>
      </p:sp>
      <p:pic>
        <p:nvPicPr>
          <p:cNvPr id="84998" name="Picture 5" descr="Office Objects 0572">
            <a:extLst>
              <a:ext uri="{FF2B5EF4-FFF2-40B4-BE49-F238E27FC236}">
                <a16:creationId xmlns:a16="http://schemas.microsoft.com/office/drawing/2014/main" id="{54C126E9-AB0C-447E-8D32-28B2A7344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8" name="Rectangle 6">
            <a:extLst>
              <a:ext uri="{FF2B5EF4-FFF2-40B4-BE49-F238E27FC236}">
                <a16:creationId xmlns:a16="http://schemas.microsoft.com/office/drawing/2014/main" id="{39735FBE-9318-4E7F-A143-69FF8B0485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688" y="2344738"/>
            <a:ext cx="2160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Learning Intention</a:t>
            </a:r>
          </a:p>
        </p:txBody>
      </p:sp>
      <p:sp>
        <p:nvSpPr>
          <p:cNvPr id="59399" name="Rectangle 7">
            <a:extLst>
              <a:ext uri="{FF2B5EF4-FFF2-40B4-BE49-F238E27FC236}">
                <a16:creationId xmlns:a16="http://schemas.microsoft.com/office/drawing/2014/main" id="{2232970D-643F-402E-AFA5-069AAE1A93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5363" y="2344738"/>
            <a:ext cx="1947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u="sng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Success Criteria</a:t>
            </a:r>
          </a:p>
        </p:txBody>
      </p:sp>
      <p:sp>
        <p:nvSpPr>
          <p:cNvPr id="85001" name="Line 9">
            <a:extLst>
              <a:ext uri="{FF2B5EF4-FFF2-40B4-BE49-F238E27FC236}">
                <a16:creationId xmlns:a16="http://schemas.microsoft.com/office/drawing/2014/main" id="{C16A6C1F-031B-4D4B-91B3-8206DCA5DC2E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4900" y="2413000"/>
            <a:ext cx="0" cy="345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2" name="Rectangle 10">
            <a:extLst>
              <a:ext uri="{FF2B5EF4-FFF2-40B4-BE49-F238E27FC236}">
                <a16:creationId xmlns:a16="http://schemas.microsoft.com/office/drawing/2014/main" id="{6BB5C79B-0FE3-499A-972A-23213EF36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900" y="3005138"/>
            <a:ext cx="3886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>
              <a:buFontTx/>
              <a:buAutoNum type="arabicPeriod"/>
              <a:defRPr/>
            </a:pPr>
            <a:r>
              <a:rPr lang="en-GB" dirty="0">
                <a:solidFill>
                  <a:srgbClr val="FFFF00"/>
                </a:solidFill>
                <a:latin typeface="Comic Sans MS" pitchFamily="66" charset="0"/>
              </a:rPr>
              <a:t>We are learning  about Boxplots and five figure summary.</a:t>
            </a:r>
            <a:endParaRPr lang="en-GB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59413" name="Text Box 21">
            <a:extLst>
              <a:ext uri="{FF2B5EF4-FFF2-40B4-BE49-F238E27FC236}">
                <a16:creationId xmlns:a16="http://schemas.microsoft.com/office/drawing/2014/main" id="{230A47C4-0759-4921-9D35-88B46847B8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7775" y="3005138"/>
            <a:ext cx="40862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>
              <a:defRPr/>
            </a:pPr>
            <a:r>
              <a:rPr lang="en-GB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1.	Calculate five figure summary.</a:t>
            </a:r>
            <a:endParaRPr lang="en-GB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85004" name="Text Box 23">
            <a:extLst>
              <a:ext uri="{FF2B5EF4-FFF2-40B4-BE49-F238E27FC236}">
                <a16:creationId xmlns:a16="http://schemas.microsoft.com/office/drawing/2014/main" id="{D4E76A74-504A-430B-B40C-0CE8F1FAB8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125" y="438150"/>
            <a:ext cx="2697163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3200">
                <a:solidFill>
                  <a:srgbClr val="FFFF00"/>
                </a:solidFill>
                <a:latin typeface="Comic Sans MS" panose="030F0702030302020204" pitchFamily="66" charset="0"/>
              </a:rPr>
              <a:t>Boxplots </a:t>
            </a:r>
          </a:p>
          <a:p>
            <a:pPr algn="ctr" eaLnBrk="1" hangingPunct="1"/>
            <a:r>
              <a:rPr lang="en-GB" altLang="en-US" sz="3200">
                <a:solidFill>
                  <a:srgbClr val="FFFF00"/>
                </a:solidFill>
                <a:latin typeface="Comic Sans MS" panose="030F0702030302020204" pitchFamily="66" charset="0"/>
              </a:rPr>
              <a:t>( </a:t>
            </a:r>
            <a:r>
              <a:rPr lang="en-GB" altLang="en-US" sz="2000">
                <a:solidFill>
                  <a:srgbClr val="FFFF00"/>
                </a:solidFill>
                <a:latin typeface="Comic Sans MS" panose="030F0702030302020204" pitchFamily="66" charset="0"/>
              </a:rPr>
              <a:t>5 figure Summary)</a:t>
            </a:r>
            <a:endParaRPr lang="en-GB" altLang="en-US" sz="32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85005" name="TextBox 14">
            <a:extLst>
              <a:ext uri="{FF2B5EF4-FFF2-40B4-BE49-F238E27FC236}">
                <a16:creationId xmlns:a16="http://schemas.microsoft.com/office/drawing/2014/main" id="{206D17FB-6E72-4A71-96E1-9A3B73C79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00" y="1238250"/>
            <a:ext cx="666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40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</a:p>
          <a:p>
            <a:pPr algn="ctr" eaLnBrk="1" hangingPunct="1"/>
            <a:r>
              <a:rPr lang="en-GB" altLang="en-US" sz="1400">
                <a:solidFill>
                  <a:srgbClr val="FFFF00"/>
                </a:solidFill>
                <a:latin typeface="Comic Sans MS" panose="030F0702030302020204" pitchFamily="66" charset="0"/>
              </a:rPr>
              <a:t>Nat 5</a:t>
            </a:r>
          </a:p>
        </p:txBody>
      </p:sp>
      <p:sp>
        <p:nvSpPr>
          <p:cNvPr id="17" name="Text Box 21">
            <a:extLst>
              <a:ext uri="{FF2B5EF4-FFF2-40B4-BE49-F238E27FC236}">
                <a16:creationId xmlns:a16="http://schemas.microsoft.com/office/drawing/2014/main" id="{BAC6F42F-8F3A-4DF2-A279-74CD39EBAE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7775" y="3814763"/>
            <a:ext cx="40862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>
              <a:buFontTx/>
              <a:buAutoNum type="arabicPeriod" startAt="2"/>
              <a:defRPr/>
            </a:pPr>
            <a:r>
              <a:rPr lang="en-GB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Be able to construct a boxplot.</a:t>
            </a:r>
            <a:endParaRPr lang="en-GB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9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2" grpId="0"/>
      <p:bldP spid="59413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7CF71F74-9E8D-4623-A3C2-51633079E530}"/>
              </a:ext>
            </a:extLst>
          </p:cNvPr>
          <p:cNvGrpSpPr>
            <a:grpSpLocks/>
          </p:cNvGrpSpPr>
          <p:nvPr/>
        </p:nvGrpSpPr>
        <p:grpSpPr bwMode="auto">
          <a:xfrm>
            <a:off x="731838" y="3895725"/>
            <a:ext cx="8039100" cy="565150"/>
            <a:chOff x="1267" y="3780"/>
            <a:chExt cx="3171" cy="356"/>
          </a:xfrm>
        </p:grpSpPr>
        <p:grpSp>
          <p:nvGrpSpPr>
            <p:cNvPr id="86094" name="Group 3">
              <a:extLst>
                <a:ext uri="{FF2B5EF4-FFF2-40B4-BE49-F238E27FC236}">
                  <a16:creationId xmlns:a16="http://schemas.microsoft.com/office/drawing/2014/main" id="{0B417F46-5E10-4E51-B599-04AE04A08E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87" y="3780"/>
              <a:ext cx="2805" cy="87"/>
              <a:chOff x="1248" y="3516"/>
              <a:chExt cx="1632" cy="204"/>
            </a:xfrm>
          </p:grpSpPr>
          <p:sp>
            <p:nvSpPr>
              <p:cNvPr id="86104" name="Rectangle 4">
                <a:extLst>
                  <a:ext uri="{FF2B5EF4-FFF2-40B4-BE49-F238E27FC236}">
                    <a16:creationId xmlns:a16="http://schemas.microsoft.com/office/drawing/2014/main" id="{B6D9C177-1EFD-46AA-ADBC-C01DBA2156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3516"/>
                <a:ext cx="204" cy="20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6105" name="Rectangle 5">
                <a:extLst>
                  <a:ext uri="{FF2B5EF4-FFF2-40B4-BE49-F238E27FC236}">
                    <a16:creationId xmlns:a16="http://schemas.microsoft.com/office/drawing/2014/main" id="{423CFD06-5D8F-4B2C-B149-63F6EF31A5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2" y="3516"/>
                <a:ext cx="204" cy="20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6106" name="Rectangle 6">
                <a:extLst>
                  <a:ext uri="{FF2B5EF4-FFF2-40B4-BE49-F238E27FC236}">
                    <a16:creationId xmlns:a16="http://schemas.microsoft.com/office/drawing/2014/main" id="{8F90B4ED-9404-4627-8B50-99A4C9F27E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6" y="3516"/>
                <a:ext cx="204" cy="20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6107" name="Rectangle 7">
                <a:extLst>
                  <a:ext uri="{FF2B5EF4-FFF2-40B4-BE49-F238E27FC236}">
                    <a16:creationId xmlns:a16="http://schemas.microsoft.com/office/drawing/2014/main" id="{3009E34D-8426-4337-B342-916AFB2B43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0" y="3516"/>
                <a:ext cx="204" cy="20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6108" name="Rectangle 8">
                <a:extLst>
                  <a:ext uri="{FF2B5EF4-FFF2-40B4-BE49-F238E27FC236}">
                    <a16:creationId xmlns:a16="http://schemas.microsoft.com/office/drawing/2014/main" id="{12833055-0488-42EE-A447-FBB18F06AC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4" y="3516"/>
                <a:ext cx="204" cy="20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6109" name="Rectangle 9">
                <a:extLst>
                  <a:ext uri="{FF2B5EF4-FFF2-40B4-BE49-F238E27FC236}">
                    <a16:creationId xmlns:a16="http://schemas.microsoft.com/office/drawing/2014/main" id="{FF038DD2-FDC2-4CC8-9AE2-5AF84958A0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68" y="3516"/>
                <a:ext cx="204" cy="20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6110" name="Rectangle 10">
                <a:extLst>
                  <a:ext uri="{FF2B5EF4-FFF2-40B4-BE49-F238E27FC236}">
                    <a16:creationId xmlns:a16="http://schemas.microsoft.com/office/drawing/2014/main" id="{1A76F07A-B227-40DC-8E57-FD55A4C47F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2" y="3516"/>
                <a:ext cx="204" cy="20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6111" name="Rectangle 11">
                <a:extLst>
                  <a:ext uri="{FF2B5EF4-FFF2-40B4-BE49-F238E27FC236}">
                    <a16:creationId xmlns:a16="http://schemas.microsoft.com/office/drawing/2014/main" id="{74F76BCD-1121-41CA-AE58-E45836E566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6" y="3516"/>
                <a:ext cx="204" cy="20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86095" name="Text Box 12">
              <a:extLst>
                <a:ext uri="{FF2B5EF4-FFF2-40B4-BE49-F238E27FC236}">
                  <a16:creationId xmlns:a16="http://schemas.microsoft.com/office/drawing/2014/main" id="{F8A3E8D7-634F-4A72-A477-FFBDEF171C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67" y="3867"/>
              <a:ext cx="24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200">
                  <a:solidFill>
                    <a:srgbClr val="000000"/>
                  </a:solidFill>
                  <a:latin typeface="Comic Sans MS" panose="030F0702030302020204" pitchFamily="66" charset="0"/>
                </a:rPr>
                <a:t>4</a:t>
              </a:r>
            </a:p>
          </p:txBody>
        </p:sp>
        <p:sp>
          <p:nvSpPr>
            <p:cNvPr id="86096" name="Text Box 13">
              <a:extLst>
                <a:ext uri="{FF2B5EF4-FFF2-40B4-BE49-F238E27FC236}">
                  <a16:creationId xmlns:a16="http://schemas.microsoft.com/office/drawing/2014/main" id="{A19FFB39-AF2E-4BA4-A07C-F15D2A3C8D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3" y="3867"/>
              <a:ext cx="24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200">
                  <a:solidFill>
                    <a:srgbClr val="000000"/>
                  </a:solidFill>
                  <a:latin typeface="Comic Sans MS" panose="030F0702030302020204" pitchFamily="66" charset="0"/>
                </a:rPr>
                <a:t>5</a:t>
              </a:r>
            </a:p>
          </p:txBody>
        </p:sp>
        <p:sp>
          <p:nvSpPr>
            <p:cNvPr id="86097" name="Text Box 14">
              <a:extLst>
                <a:ext uri="{FF2B5EF4-FFF2-40B4-BE49-F238E27FC236}">
                  <a16:creationId xmlns:a16="http://schemas.microsoft.com/office/drawing/2014/main" id="{17ABC4EC-A2B5-4328-9FF6-DECA43B098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59" y="3867"/>
              <a:ext cx="24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200">
                  <a:solidFill>
                    <a:srgbClr val="000000"/>
                  </a:solidFill>
                  <a:latin typeface="Comic Sans MS" panose="030F0702030302020204" pitchFamily="66" charset="0"/>
                </a:rPr>
                <a:t>6</a:t>
              </a:r>
            </a:p>
          </p:txBody>
        </p:sp>
        <p:sp>
          <p:nvSpPr>
            <p:cNvPr id="86098" name="Text Box 15">
              <a:extLst>
                <a:ext uri="{FF2B5EF4-FFF2-40B4-BE49-F238E27FC236}">
                  <a16:creationId xmlns:a16="http://schemas.microsoft.com/office/drawing/2014/main" id="{86EEB169-D014-4A0A-92E0-AFE3ABE265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19" y="3867"/>
              <a:ext cx="24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200">
                  <a:solidFill>
                    <a:srgbClr val="000000"/>
                  </a:solidFill>
                  <a:latin typeface="Comic Sans MS" panose="030F0702030302020204" pitchFamily="66" charset="0"/>
                </a:rPr>
                <a:t>7</a:t>
              </a:r>
            </a:p>
          </p:txBody>
        </p:sp>
        <p:sp>
          <p:nvSpPr>
            <p:cNvPr id="86099" name="Text Box 16">
              <a:extLst>
                <a:ext uri="{FF2B5EF4-FFF2-40B4-BE49-F238E27FC236}">
                  <a16:creationId xmlns:a16="http://schemas.microsoft.com/office/drawing/2014/main" id="{E0D8FAB6-D71C-49D3-B065-25161DC496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0" y="3867"/>
              <a:ext cx="24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200">
                  <a:solidFill>
                    <a:srgbClr val="000000"/>
                  </a:solidFill>
                  <a:latin typeface="Comic Sans MS" panose="030F0702030302020204" pitchFamily="66" charset="0"/>
                </a:rPr>
                <a:t>8</a:t>
              </a:r>
            </a:p>
          </p:txBody>
        </p:sp>
        <p:sp>
          <p:nvSpPr>
            <p:cNvPr id="86100" name="Text Box 17">
              <a:extLst>
                <a:ext uri="{FF2B5EF4-FFF2-40B4-BE49-F238E27FC236}">
                  <a16:creationId xmlns:a16="http://schemas.microsoft.com/office/drawing/2014/main" id="{8DBDEC81-B9CB-4760-B648-2FAF5661A6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9" y="3867"/>
              <a:ext cx="24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200">
                  <a:solidFill>
                    <a:srgbClr val="000000"/>
                  </a:solidFill>
                  <a:latin typeface="Comic Sans MS" panose="030F0702030302020204" pitchFamily="66" charset="0"/>
                </a:rPr>
                <a:t>9</a:t>
              </a:r>
            </a:p>
          </p:txBody>
        </p:sp>
        <p:sp>
          <p:nvSpPr>
            <p:cNvPr id="86101" name="Text Box 18">
              <a:extLst>
                <a:ext uri="{FF2B5EF4-FFF2-40B4-BE49-F238E27FC236}">
                  <a16:creationId xmlns:a16="http://schemas.microsoft.com/office/drawing/2014/main" id="{30597176-5524-4F09-B760-22B8F98E12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1" y="3867"/>
              <a:ext cx="385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200">
                  <a:solidFill>
                    <a:srgbClr val="000000"/>
                  </a:solidFill>
                  <a:latin typeface="Comic Sans MS" panose="030F0702030302020204" pitchFamily="66" charset="0"/>
                </a:rPr>
                <a:t>10</a:t>
              </a:r>
            </a:p>
          </p:txBody>
        </p:sp>
        <p:sp>
          <p:nvSpPr>
            <p:cNvPr id="86102" name="Text Box 19">
              <a:extLst>
                <a:ext uri="{FF2B5EF4-FFF2-40B4-BE49-F238E27FC236}">
                  <a16:creationId xmlns:a16="http://schemas.microsoft.com/office/drawing/2014/main" id="{B75171EE-74A3-48A6-B706-AE3F1749EA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7" y="3867"/>
              <a:ext cx="385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200">
                  <a:solidFill>
                    <a:srgbClr val="000000"/>
                  </a:solidFill>
                  <a:latin typeface="Comic Sans MS" panose="030F0702030302020204" pitchFamily="66" charset="0"/>
                </a:rPr>
                <a:t>11</a:t>
              </a:r>
            </a:p>
          </p:txBody>
        </p:sp>
        <p:sp>
          <p:nvSpPr>
            <p:cNvPr id="86103" name="Text Box 20">
              <a:extLst>
                <a:ext uri="{FF2B5EF4-FFF2-40B4-BE49-F238E27FC236}">
                  <a16:creationId xmlns:a16="http://schemas.microsoft.com/office/drawing/2014/main" id="{0915E34A-9FEA-452F-B461-2DBA4676B1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53" y="3867"/>
              <a:ext cx="385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200">
                  <a:solidFill>
                    <a:srgbClr val="000000"/>
                  </a:solidFill>
                  <a:latin typeface="Comic Sans MS" panose="030F0702030302020204" pitchFamily="66" charset="0"/>
                </a:rPr>
                <a:t>12</a:t>
              </a:r>
            </a:p>
          </p:txBody>
        </p:sp>
      </p:grpSp>
      <p:grpSp>
        <p:nvGrpSpPr>
          <p:cNvPr id="4" name="Group 21">
            <a:extLst>
              <a:ext uri="{FF2B5EF4-FFF2-40B4-BE49-F238E27FC236}">
                <a16:creationId xmlns:a16="http://schemas.microsoft.com/office/drawing/2014/main" id="{04D4A298-C650-47DF-A400-66E0F7AF04E3}"/>
              </a:ext>
            </a:extLst>
          </p:cNvPr>
          <p:cNvGrpSpPr>
            <a:grpSpLocks/>
          </p:cNvGrpSpPr>
          <p:nvPr/>
        </p:nvGrpSpPr>
        <p:grpSpPr bwMode="auto">
          <a:xfrm>
            <a:off x="4079875" y="2930525"/>
            <a:ext cx="1023938" cy="765175"/>
            <a:chOff x="2570" y="1846"/>
            <a:chExt cx="645" cy="482"/>
          </a:xfrm>
        </p:grpSpPr>
        <p:sp>
          <p:nvSpPr>
            <p:cNvPr id="86092" name="Line 22">
              <a:extLst>
                <a:ext uri="{FF2B5EF4-FFF2-40B4-BE49-F238E27FC236}">
                  <a16:creationId xmlns:a16="http://schemas.microsoft.com/office/drawing/2014/main" id="{3F9582CF-7DA2-4E3A-BB86-A1D7761457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93" y="2082"/>
              <a:ext cx="0" cy="24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93" name="Text Box 23">
              <a:extLst>
                <a:ext uri="{FF2B5EF4-FFF2-40B4-BE49-F238E27FC236}">
                  <a16:creationId xmlns:a16="http://schemas.microsoft.com/office/drawing/2014/main" id="{E1BDAB18-7C73-4C76-8F87-511BBA0407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70" y="1846"/>
              <a:ext cx="64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600">
                  <a:solidFill>
                    <a:srgbClr val="000000"/>
                  </a:solidFill>
                  <a:latin typeface="Comic Sans MS" panose="030F0702030302020204" pitchFamily="66" charset="0"/>
                </a:rPr>
                <a:t>Median</a:t>
              </a:r>
            </a:p>
          </p:txBody>
        </p:sp>
      </p:grpSp>
      <p:sp>
        <p:nvSpPr>
          <p:cNvPr id="9240" name="Text Box 24">
            <a:extLst>
              <a:ext uri="{FF2B5EF4-FFF2-40B4-BE49-F238E27FC236}">
                <a16:creationId xmlns:a16="http://schemas.microsoft.com/office/drawing/2014/main" id="{B1151227-093A-4FC4-BB5A-294256C49F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5638" y="2640013"/>
            <a:ext cx="10239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Lower Quartile</a:t>
            </a:r>
          </a:p>
        </p:txBody>
      </p:sp>
      <p:sp>
        <p:nvSpPr>
          <p:cNvPr id="9241" name="Text Box 25">
            <a:extLst>
              <a:ext uri="{FF2B5EF4-FFF2-40B4-BE49-F238E27FC236}">
                <a16:creationId xmlns:a16="http://schemas.microsoft.com/office/drawing/2014/main" id="{C28A646F-C30B-4663-861B-AC3B6DE24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2640013"/>
            <a:ext cx="10239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Upper Quartile</a:t>
            </a:r>
          </a:p>
        </p:txBody>
      </p:sp>
      <p:sp>
        <p:nvSpPr>
          <p:cNvPr id="9242" name="Text Box 26">
            <a:extLst>
              <a:ext uri="{FF2B5EF4-FFF2-40B4-BE49-F238E27FC236}">
                <a16:creationId xmlns:a16="http://schemas.microsoft.com/office/drawing/2014/main" id="{8E6386A8-5D00-4E16-B0DC-A29266C1F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88" y="2686050"/>
            <a:ext cx="10239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Lowest Value</a:t>
            </a:r>
          </a:p>
        </p:txBody>
      </p:sp>
      <p:sp>
        <p:nvSpPr>
          <p:cNvPr id="9243" name="Text Box 27">
            <a:extLst>
              <a:ext uri="{FF2B5EF4-FFF2-40B4-BE49-F238E27FC236}">
                <a16:creationId xmlns:a16="http://schemas.microsoft.com/office/drawing/2014/main" id="{7D9F71C9-4068-4429-8009-676A4A1720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3488" y="2686050"/>
            <a:ext cx="10239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Highest Value</a:t>
            </a:r>
          </a:p>
        </p:txBody>
      </p:sp>
      <p:grpSp>
        <p:nvGrpSpPr>
          <p:cNvPr id="5" name="Group 28">
            <a:extLst>
              <a:ext uri="{FF2B5EF4-FFF2-40B4-BE49-F238E27FC236}">
                <a16:creationId xmlns:a16="http://schemas.microsoft.com/office/drawing/2014/main" id="{E4F7E73F-5BDB-4744-A750-DFB5A2E0A9EE}"/>
              </a:ext>
            </a:extLst>
          </p:cNvPr>
          <p:cNvGrpSpPr>
            <a:grpSpLocks/>
          </p:cNvGrpSpPr>
          <p:nvPr/>
        </p:nvGrpSpPr>
        <p:grpSpPr bwMode="auto">
          <a:xfrm>
            <a:off x="2414588" y="3305175"/>
            <a:ext cx="3065462" cy="390525"/>
            <a:chOff x="1521" y="2082"/>
            <a:chExt cx="1931" cy="246"/>
          </a:xfrm>
        </p:grpSpPr>
        <p:sp>
          <p:nvSpPr>
            <p:cNvPr id="86090" name="Rectangle 29">
              <a:extLst>
                <a:ext uri="{FF2B5EF4-FFF2-40B4-BE49-F238E27FC236}">
                  <a16:creationId xmlns:a16="http://schemas.microsoft.com/office/drawing/2014/main" id="{6347AE0B-2358-4910-AA04-40D17D0A97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1" y="2082"/>
              <a:ext cx="1931" cy="24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6091" name="Text Box 30">
              <a:extLst>
                <a:ext uri="{FF2B5EF4-FFF2-40B4-BE49-F238E27FC236}">
                  <a16:creationId xmlns:a16="http://schemas.microsoft.com/office/drawing/2014/main" id="{6237803F-36BF-48F7-B38D-2198213D1B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1" y="2106"/>
              <a:ext cx="64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600">
                  <a:solidFill>
                    <a:srgbClr val="3333CC"/>
                  </a:solidFill>
                  <a:latin typeface="Comic Sans MS" panose="030F0702030302020204" pitchFamily="66" charset="0"/>
                </a:rPr>
                <a:t>Box</a:t>
              </a:r>
            </a:p>
          </p:txBody>
        </p:sp>
      </p:grpSp>
      <p:grpSp>
        <p:nvGrpSpPr>
          <p:cNvPr id="6" name="Group 31">
            <a:extLst>
              <a:ext uri="{FF2B5EF4-FFF2-40B4-BE49-F238E27FC236}">
                <a16:creationId xmlns:a16="http://schemas.microsoft.com/office/drawing/2014/main" id="{2BA57BD5-6FA3-4D66-8964-0CAAC2C4484B}"/>
              </a:ext>
            </a:extLst>
          </p:cNvPr>
          <p:cNvGrpSpPr>
            <a:grpSpLocks/>
          </p:cNvGrpSpPr>
          <p:nvPr/>
        </p:nvGrpSpPr>
        <p:grpSpPr bwMode="auto">
          <a:xfrm>
            <a:off x="1046163" y="3200400"/>
            <a:ext cx="7070725" cy="447675"/>
            <a:chOff x="659" y="2016"/>
            <a:chExt cx="4454" cy="282"/>
          </a:xfrm>
        </p:grpSpPr>
        <p:grpSp>
          <p:nvGrpSpPr>
            <p:cNvPr id="86082" name="Group 32">
              <a:extLst>
                <a:ext uri="{FF2B5EF4-FFF2-40B4-BE49-F238E27FC236}">
                  <a16:creationId xmlns:a16="http://schemas.microsoft.com/office/drawing/2014/main" id="{0C4F472A-950D-4EAB-89AB-82350A5FF7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9" y="2134"/>
              <a:ext cx="875" cy="152"/>
              <a:chOff x="1387" y="3460"/>
              <a:chExt cx="572" cy="152"/>
            </a:xfrm>
          </p:grpSpPr>
          <p:sp>
            <p:nvSpPr>
              <p:cNvPr id="86088" name="Line 33">
                <a:extLst>
                  <a:ext uri="{FF2B5EF4-FFF2-40B4-BE49-F238E27FC236}">
                    <a16:creationId xmlns:a16="http://schemas.microsoft.com/office/drawing/2014/main" id="{E2B0ED94-01BC-4539-9768-DA8021B746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87" y="3538"/>
                <a:ext cx="5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89" name="Line 34">
                <a:extLst>
                  <a:ext uri="{FF2B5EF4-FFF2-40B4-BE49-F238E27FC236}">
                    <a16:creationId xmlns:a16="http://schemas.microsoft.com/office/drawing/2014/main" id="{A34D5A8A-802A-45AA-9BC3-ACEAE63BB2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88" y="3460"/>
                <a:ext cx="0" cy="15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6083" name="Group 35">
              <a:extLst>
                <a:ext uri="{FF2B5EF4-FFF2-40B4-BE49-F238E27FC236}">
                  <a16:creationId xmlns:a16="http://schemas.microsoft.com/office/drawing/2014/main" id="{5BDDFA12-70AF-4E5A-B86E-3426EEAE07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52" y="2122"/>
              <a:ext cx="1661" cy="176"/>
              <a:chOff x="3140" y="3448"/>
              <a:chExt cx="1040" cy="176"/>
            </a:xfrm>
          </p:grpSpPr>
          <p:sp>
            <p:nvSpPr>
              <p:cNvPr id="86086" name="Line 36">
                <a:extLst>
                  <a:ext uri="{FF2B5EF4-FFF2-40B4-BE49-F238E27FC236}">
                    <a16:creationId xmlns:a16="http://schemas.microsoft.com/office/drawing/2014/main" id="{FEE1BBB6-5B1A-44BA-8A7F-9923244068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40" y="3540"/>
                <a:ext cx="104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87" name="Line 37">
                <a:extLst>
                  <a:ext uri="{FF2B5EF4-FFF2-40B4-BE49-F238E27FC236}">
                    <a16:creationId xmlns:a16="http://schemas.microsoft.com/office/drawing/2014/main" id="{F27622D2-58D3-4C98-815F-72783C489A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72" y="3448"/>
                <a:ext cx="0" cy="17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6084" name="Text Box 38">
              <a:extLst>
                <a:ext uri="{FF2B5EF4-FFF2-40B4-BE49-F238E27FC236}">
                  <a16:creationId xmlns:a16="http://schemas.microsoft.com/office/drawing/2014/main" id="{35CFB4AC-9786-457D-AE04-5D46086A78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7" y="2028"/>
              <a:ext cx="64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600">
                  <a:solidFill>
                    <a:srgbClr val="3333CC"/>
                  </a:solidFill>
                  <a:latin typeface="Comic Sans MS" panose="030F0702030302020204" pitchFamily="66" charset="0"/>
                </a:rPr>
                <a:t>Whisker</a:t>
              </a:r>
            </a:p>
          </p:txBody>
        </p:sp>
        <p:sp>
          <p:nvSpPr>
            <p:cNvPr id="86085" name="Text Box 39">
              <a:extLst>
                <a:ext uri="{FF2B5EF4-FFF2-40B4-BE49-F238E27FC236}">
                  <a16:creationId xmlns:a16="http://schemas.microsoft.com/office/drawing/2014/main" id="{723AEF7C-A2C1-4C0E-BDA8-0CDDB19945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2" y="2016"/>
              <a:ext cx="64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600">
                  <a:solidFill>
                    <a:srgbClr val="3333CC"/>
                  </a:solidFill>
                  <a:latin typeface="Comic Sans MS" panose="030F0702030302020204" pitchFamily="66" charset="0"/>
                </a:rPr>
                <a:t>Whisker</a:t>
              </a:r>
            </a:p>
          </p:txBody>
        </p:sp>
      </p:grpSp>
      <p:grpSp>
        <p:nvGrpSpPr>
          <p:cNvPr id="9" name="Group 40">
            <a:extLst>
              <a:ext uri="{FF2B5EF4-FFF2-40B4-BE49-F238E27FC236}">
                <a16:creationId xmlns:a16="http://schemas.microsoft.com/office/drawing/2014/main" id="{2F77E7E1-6A57-453C-8A86-7F6FA589E57B}"/>
              </a:ext>
            </a:extLst>
          </p:cNvPr>
          <p:cNvGrpSpPr>
            <a:grpSpLocks/>
          </p:cNvGrpSpPr>
          <p:nvPr/>
        </p:nvGrpSpPr>
        <p:grpSpPr bwMode="auto">
          <a:xfrm>
            <a:off x="-42863" y="598488"/>
            <a:ext cx="9204326" cy="5568950"/>
            <a:chOff x="-27" y="377"/>
            <a:chExt cx="5798" cy="3508"/>
          </a:xfrm>
        </p:grpSpPr>
        <p:grpSp>
          <p:nvGrpSpPr>
            <p:cNvPr id="86031" name="Group 41">
              <a:extLst>
                <a:ext uri="{FF2B5EF4-FFF2-40B4-BE49-F238E27FC236}">
                  <a16:creationId xmlns:a16="http://schemas.microsoft.com/office/drawing/2014/main" id="{08276EAB-B49D-4EAD-B38D-B9C571EB08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27" y="2988"/>
              <a:ext cx="5798" cy="897"/>
              <a:chOff x="-27" y="2988"/>
              <a:chExt cx="5798" cy="897"/>
            </a:xfrm>
          </p:grpSpPr>
          <p:grpSp>
            <p:nvGrpSpPr>
              <p:cNvPr id="86041" name="Group 42">
                <a:extLst>
                  <a:ext uri="{FF2B5EF4-FFF2-40B4-BE49-F238E27FC236}">
                    <a16:creationId xmlns:a16="http://schemas.microsoft.com/office/drawing/2014/main" id="{0EBC052E-D696-49AE-A642-FA7D278070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27" y="3008"/>
                <a:ext cx="5798" cy="631"/>
                <a:chOff x="-38" y="3160"/>
                <a:chExt cx="5798" cy="631"/>
              </a:xfrm>
            </p:grpSpPr>
            <p:grpSp>
              <p:nvGrpSpPr>
                <p:cNvPr id="86053" name="Group 43">
                  <a:extLst>
                    <a:ext uri="{FF2B5EF4-FFF2-40B4-BE49-F238E27FC236}">
                      <a16:creationId xmlns:a16="http://schemas.microsoft.com/office/drawing/2014/main" id="{E55092F6-3B91-45C8-AF89-FB06D8FAA6F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-38" y="3492"/>
                  <a:ext cx="5798" cy="299"/>
                  <a:chOff x="-38" y="3492"/>
                  <a:chExt cx="5798" cy="299"/>
                </a:xfrm>
              </p:grpSpPr>
              <p:sp>
                <p:nvSpPr>
                  <p:cNvPr id="86062" name="Text Box 44">
                    <a:extLst>
                      <a:ext uri="{FF2B5EF4-FFF2-40B4-BE49-F238E27FC236}">
                        <a16:creationId xmlns:a16="http://schemas.microsoft.com/office/drawing/2014/main" id="{C8D9ADB4-2969-464A-8DD8-850DBA83DA4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38" y="3579"/>
                    <a:ext cx="380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GB" altLang="en-US" sz="1600">
                        <a:solidFill>
                          <a:srgbClr val="000000"/>
                        </a:solidFill>
                        <a:latin typeface="Comic Sans MS" panose="030F0702030302020204" pitchFamily="66" charset="0"/>
                      </a:rPr>
                      <a:t>130</a:t>
                    </a:r>
                  </a:p>
                </p:txBody>
              </p:sp>
              <p:grpSp>
                <p:nvGrpSpPr>
                  <p:cNvPr id="86063" name="Group 45">
                    <a:extLst>
                      <a:ext uri="{FF2B5EF4-FFF2-40B4-BE49-F238E27FC236}">
                        <a16:creationId xmlns:a16="http://schemas.microsoft.com/office/drawing/2014/main" id="{BD6790B3-5AD9-4823-AC86-595EB665B9B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21" y="3492"/>
                    <a:ext cx="5459" cy="87"/>
                    <a:chOff x="121" y="3492"/>
                    <a:chExt cx="4211" cy="87"/>
                  </a:xfrm>
                </p:grpSpPr>
                <p:sp>
                  <p:nvSpPr>
                    <p:cNvPr id="86070" name="Rectangle 46">
                      <a:extLst>
                        <a:ext uri="{FF2B5EF4-FFF2-40B4-BE49-F238E27FC236}">
                          <a16:creationId xmlns:a16="http://schemas.microsoft.com/office/drawing/2014/main" id="{707982C4-3750-44DF-B05B-ED2FB0BEB3D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23" y="3492"/>
                      <a:ext cx="351" cy="87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 sz="240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6071" name="Rectangle 47">
                      <a:extLst>
                        <a:ext uri="{FF2B5EF4-FFF2-40B4-BE49-F238E27FC236}">
                          <a16:creationId xmlns:a16="http://schemas.microsoft.com/office/drawing/2014/main" id="{B384FC76-2764-43F9-A94C-2022AA3729E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74" y="3492"/>
                      <a:ext cx="350" cy="87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 sz="240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6072" name="Rectangle 48">
                      <a:extLst>
                        <a:ext uri="{FF2B5EF4-FFF2-40B4-BE49-F238E27FC236}">
                          <a16:creationId xmlns:a16="http://schemas.microsoft.com/office/drawing/2014/main" id="{7985BC66-3ABF-4961-A207-44FB84B1AC3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24" y="3492"/>
                      <a:ext cx="351" cy="87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 sz="240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6073" name="Rectangle 49">
                      <a:extLst>
                        <a:ext uri="{FF2B5EF4-FFF2-40B4-BE49-F238E27FC236}">
                          <a16:creationId xmlns:a16="http://schemas.microsoft.com/office/drawing/2014/main" id="{5E451254-0E79-4510-9A96-91F08BB1CAF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75" y="3492"/>
                      <a:ext cx="351" cy="87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 sz="240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6074" name="Rectangle 50">
                      <a:extLst>
                        <a:ext uri="{FF2B5EF4-FFF2-40B4-BE49-F238E27FC236}">
                          <a16:creationId xmlns:a16="http://schemas.microsoft.com/office/drawing/2014/main" id="{9A83FD88-43D5-4D1D-B1D9-9B3DD372207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26" y="3492"/>
                      <a:ext cx="350" cy="87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 sz="240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6075" name="Rectangle 51">
                      <a:extLst>
                        <a:ext uri="{FF2B5EF4-FFF2-40B4-BE49-F238E27FC236}">
                          <a16:creationId xmlns:a16="http://schemas.microsoft.com/office/drawing/2014/main" id="{004B1663-9CD0-488B-8750-CBAB2A2F7AC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76" y="3492"/>
                      <a:ext cx="351" cy="87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 sz="240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6076" name="Rectangle 52">
                      <a:extLst>
                        <a:ext uri="{FF2B5EF4-FFF2-40B4-BE49-F238E27FC236}">
                          <a16:creationId xmlns:a16="http://schemas.microsoft.com/office/drawing/2014/main" id="{65AD76BB-25EF-4E30-B0DC-DBDBB0BF99A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27" y="3492"/>
                      <a:ext cx="350" cy="87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 sz="240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6077" name="Rectangle 53">
                      <a:extLst>
                        <a:ext uri="{FF2B5EF4-FFF2-40B4-BE49-F238E27FC236}">
                          <a16:creationId xmlns:a16="http://schemas.microsoft.com/office/drawing/2014/main" id="{0F294ACB-99B1-416A-A429-F60E2D95C96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77" y="3492"/>
                      <a:ext cx="351" cy="87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 sz="240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6078" name="Rectangle 54">
                      <a:extLst>
                        <a:ext uri="{FF2B5EF4-FFF2-40B4-BE49-F238E27FC236}">
                          <a16:creationId xmlns:a16="http://schemas.microsoft.com/office/drawing/2014/main" id="{F53E13B8-E2C4-425B-8B51-877CEDB2CCC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31" y="3492"/>
                      <a:ext cx="351" cy="87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 sz="240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6079" name="Rectangle 55">
                      <a:extLst>
                        <a:ext uri="{FF2B5EF4-FFF2-40B4-BE49-F238E27FC236}">
                          <a16:creationId xmlns:a16="http://schemas.microsoft.com/office/drawing/2014/main" id="{0F5C65F4-2A6D-446E-A946-597FD4427CC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2" y="3492"/>
                      <a:ext cx="350" cy="87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 sz="240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6080" name="Rectangle 56">
                      <a:extLst>
                        <a:ext uri="{FF2B5EF4-FFF2-40B4-BE49-F238E27FC236}">
                          <a16:creationId xmlns:a16="http://schemas.microsoft.com/office/drawing/2014/main" id="{5BC46932-BB1A-4996-BFE4-351EF6ABB81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2" y="3492"/>
                      <a:ext cx="351" cy="87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 sz="240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6081" name="Rectangle 57">
                      <a:extLst>
                        <a:ext uri="{FF2B5EF4-FFF2-40B4-BE49-F238E27FC236}">
                          <a16:creationId xmlns:a16="http://schemas.microsoft.com/office/drawing/2014/main" id="{12021F0F-31FA-4458-88EB-4D402CBD3FE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1" y="3492"/>
                      <a:ext cx="351" cy="87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 sz="240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86064" name="Text Box 58">
                    <a:extLst>
                      <a:ext uri="{FF2B5EF4-FFF2-40B4-BE49-F238E27FC236}">
                        <a16:creationId xmlns:a16="http://schemas.microsoft.com/office/drawing/2014/main" id="{C2B6C3B5-C04B-484E-92B4-B001C4F7E0A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1" y="3579"/>
                    <a:ext cx="380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GB" altLang="en-US" sz="1600">
                        <a:solidFill>
                          <a:srgbClr val="000000"/>
                        </a:solidFill>
                        <a:latin typeface="Comic Sans MS" panose="030F0702030302020204" pitchFamily="66" charset="0"/>
                      </a:rPr>
                      <a:t>140</a:t>
                    </a:r>
                  </a:p>
                </p:txBody>
              </p:sp>
              <p:sp>
                <p:nvSpPr>
                  <p:cNvPr id="86065" name="Text Box 59">
                    <a:extLst>
                      <a:ext uri="{FF2B5EF4-FFF2-40B4-BE49-F238E27FC236}">
                        <a16:creationId xmlns:a16="http://schemas.microsoft.com/office/drawing/2014/main" id="{BB4DEC0D-4434-45B2-BC55-3C53A773AF5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50" y="3579"/>
                    <a:ext cx="380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GB" altLang="en-US" sz="1600">
                        <a:solidFill>
                          <a:srgbClr val="000000"/>
                        </a:solidFill>
                        <a:latin typeface="Comic Sans MS" panose="030F0702030302020204" pitchFamily="66" charset="0"/>
                      </a:rPr>
                      <a:t>150</a:t>
                    </a:r>
                  </a:p>
                </p:txBody>
              </p:sp>
              <p:sp>
                <p:nvSpPr>
                  <p:cNvPr id="86066" name="Text Box 60">
                    <a:extLst>
                      <a:ext uri="{FF2B5EF4-FFF2-40B4-BE49-F238E27FC236}">
                        <a16:creationId xmlns:a16="http://schemas.microsoft.com/office/drawing/2014/main" id="{F39FD85E-1CA9-42F0-8A13-7269D343B73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60" y="3579"/>
                    <a:ext cx="380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GB" altLang="en-US" sz="1600">
                        <a:solidFill>
                          <a:srgbClr val="000000"/>
                        </a:solidFill>
                        <a:latin typeface="Comic Sans MS" panose="030F0702030302020204" pitchFamily="66" charset="0"/>
                      </a:rPr>
                      <a:t>160</a:t>
                    </a:r>
                  </a:p>
                </p:txBody>
              </p:sp>
              <p:sp>
                <p:nvSpPr>
                  <p:cNvPr id="86067" name="Text Box 61">
                    <a:extLst>
                      <a:ext uri="{FF2B5EF4-FFF2-40B4-BE49-F238E27FC236}">
                        <a16:creationId xmlns:a16="http://schemas.microsoft.com/office/drawing/2014/main" id="{3B7C806D-69C4-4ABB-960A-32B3C400CD3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69" y="3579"/>
                    <a:ext cx="380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GB" altLang="en-US" sz="1600">
                        <a:solidFill>
                          <a:srgbClr val="000000"/>
                        </a:solidFill>
                        <a:latin typeface="Comic Sans MS" panose="030F0702030302020204" pitchFamily="66" charset="0"/>
                      </a:rPr>
                      <a:t>170</a:t>
                    </a:r>
                  </a:p>
                </p:txBody>
              </p:sp>
              <p:sp>
                <p:nvSpPr>
                  <p:cNvPr id="86068" name="Text Box 62">
                    <a:extLst>
                      <a:ext uri="{FF2B5EF4-FFF2-40B4-BE49-F238E27FC236}">
                        <a16:creationId xmlns:a16="http://schemas.microsoft.com/office/drawing/2014/main" id="{2AF72EC8-4F8A-4666-837D-F106557EC20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77" y="3579"/>
                    <a:ext cx="380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GB" altLang="en-US" sz="1600">
                        <a:solidFill>
                          <a:srgbClr val="000000"/>
                        </a:solidFill>
                        <a:latin typeface="Comic Sans MS" panose="030F0702030302020204" pitchFamily="66" charset="0"/>
                      </a:rPr>
                      <a:t>180</a:t>
                    </a:r>
                  </a:p>
                </p:txBody>
              </p:sp>
              <p:sp>
                <p:nvSpPr>
                  <p:cNvPr id="86069" name="Text Box 63">
                    <a:extLst>
                      <a:ext uri="{FF2B5EF4-FFF2-40B4-BE49-F238E27FC236}">
                        <a16:creationId xmlns:a16="http://schemas.microsoft.com/office/drawing/2014/main" id="{6CBBCC9C-0D4A-494B-B01B-51199F66EB1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80" y="3579"/>
                    <a:ext cx="380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GB" altLang="en-US" sz="1600">
                        <a:solidFill>
                          <a:srgbClr val="000000"/>
                        </a:solidFill>
                        <a:latin typeface="Comic Sans MS" panose="030F0702030302020204" pitchFamily="66" charset="0"/>
                      </a:rPr>
                      <a:t>190</a:t>
                    </a:r>
                  </a:p>
                </p:txBody>
              </p:sp>
            </p:grpSp>
            <p:sp>
              <p:nvSpPr>
                <p:cNvPr id="86054" name="Line 64">
                  <a:extLst>
                    <a:ext uri="{FF2B5EF4-FFF2-40B4-BE49-F238E27FC236}">
                      <a16:creationId xmlns:a16="http://schemas.microsoft.com/office/drawing/2014/main" id="{DFECFC01-5B06-4AF6-9F25-DA018BD727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10" y="3160"/>
                  <a:ext cx="0" cy="246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055" name="Rectangle 65">
                  <a:extLst>
                    <a:ext uri="{FF2B5EF4-FFF2-40B4-BE49-F238E27FC236}">
                      <a16:creationId xmlns:a16="http://schemas.microsoft.com/office/drawing/2014/main" id="{882A8082-6299-4398-8858-23FDBA8D2E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60" y="3160"/>
                  <a:ext cx="2007" cy="246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86056" name="Group 66">
                  <a:extLst>
                    <a:ext uri="{FF2B5EF4-FFF2-40B4-BE49-F238E27FC236}">
                      <a16:creationId xmlns:a16="http://schemas.microsoft.com/office/drawing/2014/main" id="{F39CAB46-27CE-4FC7-8FAA-9D0DEACBB8A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68" y="3206"/>
                  <a:ext cx="1879" cy="152"/>
                  <a:chOff x="1387" y="3460"/>
                  <a:chExt cx="572" cy="152"/>
                </a:xfrm>
              </p:grpSpPr>
              <p:sp>
                <p:nvSpPr>
                  <p:cNvPr id="86060" name="Line 67">
                    <a:extLst>
                      <a:ext uri="{FF2B5EF4-FFF2-40B4-BE49-F238E27FC236}">
                        <a16:creationId xmlns:a16="http://schemas.microsoft.com/office/drawing/2014/main" id="{904C229F-6C7B-4693-A7E2-BCA1417FEE0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87" y="3538"/>
                    <a:ext cx="572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061" name="Line 68">
                    <a:extLst>
                      <a:ext uri="{FF2B5EF4-FFF2-40B4-BE49-F238E27FC236}">
                        <a16:creationId xmlns:a16="http://schemas.microsoft.com/office/drawing/2014/main" id="{71742A79-244F-4C0B-B3EF-52314DFBC6D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88" y="3460"/>
                    <a:ext cx="0" cy="15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6057" name="Group 69">
                  <a:extLst>
                    <a:ext uri="{FF2B5EF4-FFF2-40B4-BE49-F238E27FC236}">
                      <a16:creationId xmlns:a16="http://schemas.microsoft.com/office/drawing/2014/main" id="{5648AA14-940B-472A-90AE-4C8EB4CB060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671" y="3196"/>
                  <a:ext cx="531" cy="176"/>
                  <a:chOff x="3290" y="3166"/>
                  <a:chExt cx="1748" cy="176"/>
                </a:xfrm>
              </p:grpSpPr>
              <p:sp>
                <p:nvSpPr>
                  <p:cNvPr id="86058" name="Line 70">
                    <a:extLst>
                      <a:ext uri="{FF2B5EF4-FFF2-40B4-BE49-F238E27FC236}">
                        <a16:creationId xmlns:a16="http://schemas.microsoft.com/office/drawing/2014/main" id="{8C235B1A-7B3F-4936-82D9-59FC1AB966B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290" y="3252"/>
                    <a:ext cx="1748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059" name="Line 71">
                    <a:extLst>
                      <a:ext uri="{FF2B5EF4-FFF2-40B4-BE49-F238E27FC236}">
                        <a16:creationId xmlns:a16="http://schemas.microsoft.com/office/drawing/2014/main" id="{819234EA-82F0-4DC1-916F-BEE342862BD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031" y="3166"/>
                    <a:ext cx="0" cy="17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86042" name="Line 72">
                <a:extLst>
                  <a:ext uri="{FF2B5EF4-FFF2-40B4-BE49-F238E27FC236}">
                    <a16:creationId xmlns:a16="http://schemas.microsoft.com/office/drawing/2014/main" id="{456EDA2A-1442-4CC5-9046-A5A23A9BE5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86" y="3639"/>
                <a:ext cx="0" cy="246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43" name="Rectangle 73">
                <a:extLst>
                  <a:ext uri="{FF2B5EF4-FFF2-40B4-BE49-F238E27FC236}">
                    <a16:creationId xmlns:a16="http://schemas.microsoft.com/office/drawing/2014/main" id="{DA237E46-1822-44B7-866B-6FE636931C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6" y="3639"/>
                <a:ext cx="1616" cy="24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86044" name="Group 74">
                <a:extLst>
                  <a:ext uri="{FF2B5EF4-FFF2-40B4-BE49-F238E27FC236}">
                    <a16:creationId xmlns:a16="http://schemas.microsoft.com/office/drawing/2014/main" id="{6DFCBAF7-9F88-4DB6-BEA9-549CC4DFE29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7" y="3685"/>
                <a:ext cx="1879" cy="152"/>
                <a:chOff x="1387" y="3460"/>
                <a:chExt cx="572" cy="152"/>
              </a:xfrm>
            </p:grpSpPr>
            <p:sp>
              <p:nvSpPr>
                <p:cNvPr id="86051" name="Line 75">
                  <a:extLst>
                    <a:ext uri="{FF2B5EF4-FFF2-40B4-BE49-F238E27FC236}">
                      <a16:creationId xmlns:a16="http://schemas.microsoft.com/office/drawing/2014/main" id="{9671C936-6B1A-42F7-AF03-CF13842566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87" y="3538"/>
                  <a:ext cx="57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052" name="Line 76">
                  <a:extLst>
                    <a:ext uri="{FF2B5EF4-FFF2-40B4-BE49-F238E27FC236}">
                      <a16:creationId xmlns:a16="http://schemas.microsoft.com/office/drawing/2014/main" id="{4F4BB332-F3C7-4E9E-AB1E-728BF8C8E76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88" y="3460"/>
                  <a:ext cx="0" cy="15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6045" name="Group 77">
                <a:extLst>
                  <a:ext uri="{FF2B5EF4-FFF2-40B4-BE49-F238E27FC236}">
                    <a16:creationId xmlns:a16="http://schemas.microsoft.com/office/drawing/2014/main" id="{5A8C1A14-768D-4D35-A73E-90F2A029BD1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35" y="3675"/>
                <a:ext cx="531" cy="176"/>
                <a:chOff x="3290" y="3166"/>
                <a:chExt cx="1748" cy="176"/>
              </a:xfrm>
            </p:grpSpPr>
            <p:sp>
              <p:nvSpPr>
                <p:cNvPr id="86049" name="Line 78">
                  <a:extLst>
                    <a:ext uri="{FF2B5EF4-FFF2-40B4-BE49-F238E27FC236}">
                      <a16:creationId xmlns:a16="http://schemas.microsoft.com/office/drawing/2014/main" id="{98C56F7B-31D5-4486-99DB-D16EB432E8A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90" y="3252"/>
                  <a:ext cx="1748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050" name="Line 79">
                  <a:extLst>
                    <a:ext uri="{FF2B5EF4-FFF2-40B4-BE49-F238E27FC236}">
                      <a16:creationId xmlns:a16="http://schemas.microsoft.com/office/drawing/2014/main" id="{F2D20CB8-4B42-412D-A6A9-6932098BD73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031" y="3166"/>
                  <a:ext cx="0" cy="17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6046" name="Text Box 80">
                <a:extLst>
                  <a:ext uri="{FF2B5EF4-FFF2-40B4-BE49-F238E27FC236}">
                    <a16:creationId xmlns:a16="http://schemas.microsoft.com/office/drawing/2014/main" id="{C5B883E6-864D-4374-BFEA-AD98233087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0" y="2988"/>
                <a:ext cx="68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 sz="2400">
                    <a:solidFill>
                      <a:srgbClr val="3333CC"/>
                    </a:solidFill>
                    <a:latin typeface="Comic Sans MS" panose="030F0702030302020204" pitchFamily="66" charset="0"/>
                  </a:rPr>
                  <a:t>Boys</a:t>
                </a:r>
              </a:p>
            </p:txBody>
          </p:sp>
          <p:sp>
            <p:nvSpPr>
              <p:cNvPr id="86047" name="Text Box 81">
                <a:extLst>
                  <a:ext uri="{FF2B5EF4-FFF2-40B4-BE49-F238E27FC236}">
                    <a16:creationId xmlns:a16="http://schemas.microsoft.com/office/drawing/2014/main" id="{7FBEC597-15B5-4B88-BDEF-44ACCB4F34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15" y="3563"/>
                <a:ext cx="68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 sz="2400">
                    <a:solidFill>
                      <a:srgbClr val="3333CC"/>
                    </a:solidFill>
                    <a:latin typeface="Comic Sans MS" panose="030F0702030302020204" pitchFamily="66" charset="0"/>
                  </a:rPr>
                  <a:t>Girls</a:t>
                </a:r>
              </a:p>
            </p:txBody>
          </p:sp>
          <p:sp>
            <p:nvSpPr>
              <p:cNvPr id="86048" name="Text Box 82">
                <a:extLst>
                  <a:ext uri="{FF2B5EF4-FFF2-40B4-BE49-F238E27FC236}">
                    <a16:creationId xmlns:a16="http://schemas.microsoft.com/office/drawing/2014/main" id="{54B4A87B-720A-4389-A754-97913E01B1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09" y="3427"/>
                <a:ext cx="455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 sz="160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cm</a:t>
                </a:r>
              </a:p>
            </p:txBody>
          </p:sp>
        </p:grpSp>
        <p:grpSp>
          <p:nvGrpSpPr>
            <p:cNvPr id="86032" name="Group 83">
              <a:extLst>
                <a:ext uri="{FF2B5EF4-FFF2-40B4-BE49-F238E27FC236}">
                  <a16:creationId xmlns:a16="http://schemas.microsoft.com/office/drawing/2014/main" id="{ED673788-B45E-403C-9FE4-E7E6FE14DE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2" y="377"/>
              <a:ext cx="5005" cy="871"/>
              <a:chOff x="392" y="377"/>
              <a:chExt cx="5005" cy="871"/>
            </a:xfrm>
          </p:grpSpPr>
          <p:grpSp>
            <p:nvGrpSpPr>
              <p:cNvPr id="86033" name="Group 84">
                <a:extLst>
                  <a:ext uri="{FF2B5EF4-FFF2-40B4-BE49-F238E27FC236}">
                    <a16:creationId xmlns:a16="http://schemas.microsoft.com/office/drawing/2014/main" id="{D5CF6F3B-CE36-4EE8-975E-09FDF29CEFF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1" y="377"/>
                <a:ext cx="4739" cy="288"/>
                <a:chOff x="747" y="364"/>
                <a:chExt cx="4739" cy="288"/>
              </a:xfrm>
            </p:grpSpPr>
            <p:sp>
              <p:nvSpPr>
                <p:cNvPr id="86035" name="Text Box 85">
                  <a:extLst>
                    <a:ext uri="{FF2B5EF4-FFF2-40B4-BE49-F238E27FC236}">
                      <a16:creationId xmlns:a16="http://schemas.microsoft.com/office/drawing/2014/main" id="{D1BD990D-6199-4844-80C1-FCDA401736C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38" y="364"/>
                  <a:ext cx="2677" cy="288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GB" altLang="en-US" sz="2300">
                      <a:solidFill>
                        <a:srgbClr val="FFFF99"/>
                      </a:solidFill>
                      <a:latin typeface="Comic Sans MS" panose="030F0702030302020204" pitchFamily="66" charset="0"/>
                    </a:rPr>
                    <a:t>Box and Whisker Diagrams.</a:t>
                  </a:r>
                  <a:r>
                    <a:rPr lang="en-GB" altLang="en-US" sz="2400">
                      <a:solidFill>
                        <a:srgbClr val="FFFF99"/>
                      </a:solidFill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  <p:grpSp>
              <p:nvGrpSpPr>
                <p:cNvPr id="86036" name="Group 86">
                  <a:extLst>
                    <a:ext uri="{FF2B5EF4-FFF2-40B4-BE49-F238E27FC236}">
                      <a16:creationId xmlns:a16="http://schemas.microsoft.com/office/drawing/2014/main" id="{56B3B7BE-DE72-40B4-A4B3-0003E58C431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16" y="400"/>
                  <a:ext cx="970" cy="252"/>
                  <a:chOff x="4136" y="395"/>
                  <a:chExt cx="970" cy="252"/>
                </a:xfrm>
              </p:grpSpPr>
              <p:sp>
                <p:nvSpPr>
                  <p:cNvPr id="86039" name="Line 87">
                    <a:extLst>
                      <a:ext uri="{FF2B5EF4-FFF2-40B4-BE49-F238E27FC236}">
                        <a16:creationId xmlns:a16="http://schemas.microsoft.com/office/drawing/2014/main" id="{A430EC64-4486-494D-BE66-5799FDB4CDF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136" y="516"/>
                    <a:ext cx="970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040" name="Line 88">
                    <a:extLst>
                      <a:ext uri="{FF2B5EF4-FFF2-40B4-BE49-F238E27FC236}">
                        <a16:creationId xmlns:a16="http://schemas.microsoft.com/office/drawing/2014/main" id="{E116337C-8B6A-4989-AD13-AA85E7CB4FA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097" y="395"/>
                    <a:ext cx="0" cy="25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6037" name="Line 89">
                  <a:extLst>
                    <a:ext uri="{FF2B5EF4-FFF2-40B4-BE49-F238E27FC236}">
                      <a16:creationId xmlns:a16="http://schemas.microsoft.com/office/drawing/2014/main" id="{BC512E75-5048-4DA8-85E6-A5FD26DC56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49" y="511"/>
                  <a:ext cx="109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038" name="Line 90">
                  <a:extLst>
                    <a:ext uri="{FF2B5EF4-FFF2-40B4-BE49-F238E27FC236}">
                      <a16:creationId xmlns:a16="http://schemas.microsoft.com/office/drawing/2014/main" id="{B64D0C27-696A-4583-9E1E-BCFA8EFF1C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47" y="377"/>
                  <a:ext cx="0" cy="25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6034" name="Text Box 91">
                <a:extLst>
                  <a:ext uri="{FF2B5EF4-FFF2-40B4-BE49-F238E27FC236}">
                    <a16:creationId xmlns:a16="http://schemas.microsoft.com/office/drawing/2014/main" id="{C3FF11E2-0749-4DA8-B6D8-5DF90911D8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2" y="800"/>
                <a:ext cx="5005" cy="448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 sz="200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Box plots are useful for comparing two or more sets of data like that shown below for heights of boys and girls in a class.</a:t>
                </a:r>
              </a:p>
            </p:txBody>
          </p:sp>
        </p:grpSp>
      </p:grpSp>
      <p:grpSp>
        <p:nvGrpSpPr>
          <p:cNvPr id="21" name="Group 92">
            <a:extLst>
              <a:ext uri="{FF2B5EF4-FFF2-40B4-BE49-F238E27FC236}">
                <a16:creationId xmlns:a16="http://schemas.microsoft.com/office/drawing/2014/main" id="{304D93DC-A33C-4B41-8CE7-9A47E5EA2AF2}"/>
              </a:ext>
            </a:extLst>
          </p:cNvPr>
          <p:cNvGrpSpPr>
            <a:grpSpLocks/>
          </p:cNvGrpSpPr>
          <p:nvPr/>
        </p:nvGrpSpPr>
        <p:grpSpPr bwMode="auto">
          <a:xfrm>
            <a:off x="636588" y="2057400"/>
            <a:ext cx="7953375" cy="2403475"/>
            <a:chOff x="401" y="1296"/>
            <a:chExt cx="5010" cy="1514"/>
          </a:xfrm>
        </p:grpSpPr>
        <p:sp>
          <p:nvSpPr>
            <p:cNvPr id="86029" name="Text Box 93">
              <a:extLst>
                <a:ext uri="{FF2B5EF4-FFF2-40B4-BE49-F238E27FC236}">
                  <a16:creationId xmlns:a16="http://schemas.microsoft.com/office/drawing/2014/main" id="{25F95876-B350-4AC7-B931-AD5B6C2D36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00" y="1367"/>
              <a:ext cx="3477" cy="256"/>
            </a:xfrm>
            <a:prstGeom prst="rect">
              <a:avLst/>
            </a:prstGeom>
            <a:gradFill rotWithShape="0">
              <a:gsLst>
                <a:gs pos="0">
                  <a:srgbClr val="A8A877"/>
                </a:gs>
                <a:gs pos="50000">
                  <a:srgbClr val="FDFDB3"/>
                </a:gs>
                <a:gs pos="100000">
                  <a:srgbClr val="A8A877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en-US" sz="2000">
                  <a:solidFill>
                    <a:srgbClr val="3333CC"/>
                  </a:solidFill>
                  <a:latin typeface="Comic Sans MS" panose="030F0702030302020204" pitchFamily="66" charset="0"/>
                </a:rPr>
                <a:t>Anatomy of a Box and Whisker Diagram.</a:t>
              </a:r>
            </a:p>
          </p:txBody>
        </p:sp>
        <p:sp>
          <p:nvSpPr>
            <p:cNvPr id="86030" name="Rectangle 94">
              <a:extLst>
                <a:ext uri="{FF2B5EF4-FFF2-40B4-BE49-F238E27FC236}">
                  <a16:creationId xmlns:a16="http://schemas.microsoft.com/office/drawing/2014/main" id="{1D78817D-DC33-49CB-86DD-4B7FC99C5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" y="1296"/>
              <a:ext cx="5010" cy="1514"/>
            </a:xfrm>
            <a:prstGeom prst="rect">
              <a:avLst/>
            </a:prstGeom>
            <a:noFill/>
            <a:ln w="9525">
              <a:solidFill>
                <a:srgbClr val="FF5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95" name="Rounded Rectangle 94">
            <a:hlinkClick r:id="rId2"/>
            <a:extLst>
              <a:ext uri="{FF2B5EF4-FFF2-40B4-BE49-F238E27FC236}">
                <a16:creationId xmlns:a16="http://schemas.microsoft.com/office/drawing/2014/main" id="{EBFE5708-1A15-4BC8-A5F1-E966CDE44BC8}"/>
              </a:ext>
            </a:extLst>
          </p:cNvPr>
          <p:cNvSpPr/>
          <p:nvPr/>
        </p:nvSpPr>
        <p:spPr>
          <a:xfrm>
            <a:off x="7477125" y="6078538"/>
            <a:ext cx="1504950" cy="538162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rgbClr val="000000"/>
                </a:solidFill>
                <a:latin typeface="Comic Sans MS" pitchFamily="66" charset="0"/>
              </a:rPr>
              <a:t>Demo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0" grpId="0" autoUpdateAnimBg="0"/>
      <p:bldP spid="9241" grpId="0" autoUpdateAnimBg="0"/>
      <p:bldP spid="9242" grpId="0" autoUpdateAnimBg="0"/>
      <p:bldP spid="9243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BDE3DE19-54EB-4612-8997-3207E60D6523}"/>
              </a:ext>
            </a:extLst>
          </p:cNvPr>
          <p:cNvGrpSpPr>
            <a:grpSpLocks/>
          </p:cNvGrpSpPr>
          <p:nvPr/>
        </p:nvGrpSpPr>
        <p:grpSpPr bwMode="auto">
          <a:xfrm>
            <a:off x="1847850" y="1905000"/>
            <a:ext cx="5313363" cy="2570163"/>
            <a:chOff x="1188" y="1488"/>
            <a:chExt cx="3347" cy="1619"/>
          </a:xfrm>
        </p:grpSpPr>
        <p:grpSp>
          <p:nvGrpSpPr>
            <p:cNvPr id="87080" name="Group 3">
              <a:extLst>
                <a:ext uri="{FF2B5EF4-FFF2-40B4-BE49-F238E27FC236}">
                  <a16:creationId xmlns:a16="http://schemas.microsoft.com/office/drawing/2014/main" id="{8CF655AC-3796-4E1E-A7F6-41E60000D9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88" y="1512"/>
              <a:ext cx="891" cy="1595"/>
              <a:chOff x="1188" y="1776"/>
              <a:chExt cx="891" cy="1595"/>
            </a:xfrm>
          </p:grpSpPr>
          <p:grpSp>
            <p:nvGrpSpPr>
              <p:cNvPr id="87091" name="Group 4">
                <a:extLst>
                  <a:ext uri="{FF2B5EF4-FFF2-40B4-BE49-F238E27FC236}">
                    <a16:creationId xmlns:a16="http://schemas.microsoft.com/office/drawing/2014/main" id="{CE378022-042D-40D1-B00F-D537625CB3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88" y="2067"/>
                <a:ext cx="891" cy="1304"/>
                <a:chOff x="1188" y="2067"/>
                <a:chExt cx="891" cy="1304"/>
              </a:xfrm>
            </p:grpSpPr>
            <p:sp>
              <p:nvSpPr>
                <p:cNvPr id="87093" name="Line 5">
                  <a:extLst>
                    <a:ext uri="{FF2B5EF4-FFF2-40B4-BE49-F238E27FC236}">
                      <a16:creationId xmlns:a16="http://schemas.microsoft.com/office/drawing/2014/main" id="{6FA5639E-6D49-455F-8F0D-1C03BAE0B6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09" y="2067"/>
                  <a:ext cx="0" cy="48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094" name="Text Box 6">
                  <a:extLst>
                    <a:ext uri="{FF2B5EF4-FFF2-40B4-BE49-F238E27FC236}">
                      <a16:creationId xmlns:a16="http://schemas.microsoft.com/office/drawing/2014/main" id="{67EFE506-CE5A-42C7-8C07-363B8CF3519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88" y="2680"/>
                  <a:ext cx="891" cy="691"/>
                </a:xfrm>
                <a:prstGeom prst="rect">
                  <a:avLst/>
                </a:prstGeom>
                <a:gradFill rotWithShape="0">
                  <a:gsLst>
                    <a:gs pos="0">
                      <a:srgbClr val="A8A877"/>
                    </a:gs>
                    <a:gs pos="50000">
                      <a:srgbClr val="FDFDB3"/>
                    </a:gs>
                    <a:gs pos="100000">
                      <a:srgbClr val="A8A877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GB" altLang="en-US" sz="2200" b="1">
                      <a:solidFill>
                        <a:srgbClr val="3333CC"/>
                      </a:solidFill>
                      <a:latin typeface="Comic Sans MS" panose="030F0702030302020204" pitchFamily="66" charset="0"/>
                    </a:rPr>
                    <a:t>Lower Quartile = 5½ </a:t>
                  </a:r>
                </a:p>
              </p:txBody>
            </p:sp>
          </p:grpSp>
          <p:sp>
            <p:nvSpPr>
              <p:cNvPr id="87092" name="Text Box 7">
                <a:extLst>
                  <a:ext uri="{FF2B5EF4-FFF2-40B4-BE49-F238E27FC236}">
                    <a16:creationId xmlns:a16="http://schemas.microsoft.com/office/drawing/2014/main" id="{EDB03C57-22C2-41A0-BF56-D8A1E802091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28" y="1776"/>
                <a:ext cx="372" cy="250"/>
              </a:xfrm>
              <a:prstGeom prst="rect">
                <a:avLst/>
              </a:prstGeom>
              <a:gradFill rotWithShape="0">
                <a:gsLst>
                  <a:gs pos="0">
                    <a:srgbClr val="A8A877"/>
                  </a:gs>
                  <a:gs pos="50000">
                    <a:srgbClr val="FDFDB3"/>
                  </a:gs>
                  <a:gs pos="100000">
                    <a:srgbClr val="A8A877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 sz="2000" b="1">
                    <a:solidFill>
                      <a:srgbClr val="3333CC"/>
                    </a:solidFill>
                    <a:latin typeface="Comic Sans MS" panose="030F0702030302020204" pitchFamily="66" charset="0"/>
                  </a:rPr>
                  <a:t>Q</a:t>
                </a:r>
                <a:r>
                  <a:rPr lang="en-GB" altLang="en-US" sz="2000" b="1" baseline="-25000">
                    <a:solidFill>
                      <a:srgbClr val="3333CC"/>
                    </a:solidFill>
                    <a:latin typeface="Comic Sans MS" panose="030F0702030302020204" pitchFamily="66" charset="0"/>
                  </a:rPr>
                  <a:t>1</a:t>
                </a:r>
                <a:endParaRPr lang="en-GB" altLang="en-US" sz="2000" b="1">
                  <a:solidFill>
                    <a:srgbClr val="3333CC"/>
                  </a:solidFill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87081" name="Group 8">
              <a:extLst>
                <a:ext uri="{FF2B5EF4-FFF2-40B4-BE49-F238E27FC236}">
                  <a16:creationId xmlns:a16="http://schemas.microsoft.com/office/drawing/2014/main" id="{A13A33DD-1EA4-486A-B135-687864A854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44" y="1512"/>
              <a:ext cx="891" cy="1564"/>
              <a:chOff x="3644" y="1776"/>
              <a:chExt cx="891" cy="1564"/>
            </a:xfrm>
          </p:grpSpPr>
          <p:grpSp>
            <p:nvGrpSpPr>
              <p:cNvPr id="87087" name="Group 9">
                <a:extLst>
                  <a:ext uri="{FF2B5EF4-FFF2-40B4-BE49-F238E27FC236}">
                    <a16:creationId xmlns:a16="http://schemas.microsoft.com/office/drawing/2014/main" id="{A31EF8A2-DC6E-4B27-B968-F723F1E86AB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4" y="2066"/>
                <a:ext cx="891" cy="1274"/>
                <a:chOff x="3644" y="2066"/>
                <a:chExt cx="891" cy="1274"/>
              </a:xfrm>
            </p:grpSpPr>
            <p:sp>
              <p:nvSpPr>
                <p:cNvPr id="87089" name="Line 10">
                  <a:extLst>
                    <a:ext uri="{FF2B5EF4-FFF2-40B4-BE49-F238E27FC236}">
                      <a16:creationId xmlns:a16="http://schemas.microsoft.com/office/drawing/2014/main" id="{F948F4ED-34E5-41FA-83E8-695C731A951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53" y="2066"/>
                  <a:ext cx="0" cy="48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090" name="Text Box 11">
                  <a:extLst>
                    <a:ext uri="{FF2B5EF4-FFF2-40B4-BE49-F238E27FC236}">
                      <a16:creationId xmlns:a16="http://schemas.microsoft.com/office/drawing/2014/main" id="{2DE6D1BE-C38B-4D22-9FDE-2FDE3A4E797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44" y="2649"/>
                  <a:ext cx="891" cy="691"/>
                </a:xfrm>
                <a:prstGeom prst="rect">
                  <a:avLst/>
                </a:prstGeom>
                <a:gradFill rotWithShape="0">
                  <a:gsLst>
                    <a:gs pos="0">
                      <a:srgbClr val="A8A877"/>
                    </a:gs>
                    <a:gs pos="50000">
                      <a:srgbClr val="FDFDB3"/>
                    </a:gs>
                    <a:gs pos="100000">
                      <a:srgbClr val="A8A877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GB" altLang="en-US" sz="2200" b="1">
                      <a:solidFill>
                        <a:srgbClr val="3333CC"/>
                      </a:solidFill>
                      <a:latin typeface="Comic Sans MS" panose="030F0702030302020204" pitchFamily="66" charset="0"/>
                    </a:rPr>
                    <a:t>Upper Quartile = 9</a:t>
                  </a:r>
                </a:p>
              </p:txBody>
            </p:sp>
          </p:grpSp>
          <p:sp>
            <p:nvSpPr>
              <p:cNvPr id="87088" name="Text Box 12">
                <a:extLst>
                  <a:ext uri="{FF2B5EF4-FFF2-40B4-BE49-F238E27FC236}">
                    <a16:creationId xmlns:a16="http://schemas.microsoft.com/office/drawing/2014/main" id="{90AD7FBF-B9D7-42E8-886E-FD0B25006D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76" y="1776"/>
                <a:ext cx="372" cy="250"/>
              </a:xfrm>
              <a:prstGeom prst="rect">
                <a:avLst/>
              </a:prstGeom>
              <a:gradFill rotWithShape="0">
                <a:gsLst>
                  <a:gs pos="0">
                    <a:srgbClr val="A8A877"/>
                  </a:gs>
                  <a:gs pos="50000">
                    <a:srgbClr val="FDFDB3"/>
                  </a:gs>
                  <a:gs pos="100000">
                    <a:srgbClr val="A8A877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 sz="2000" b="1">
                    <a:solidFill>
                      <a:srgbClr val="3333CC"/>
                    </a:solidFill>
                    <a:latin typeface="Comic Sans MS" panose="030F0702030302020204" pitchFamily="66" charset="0"/>
                  </a:rPr>
                  <a:t>Q</a:t>
                </a:r>
                <a:r>
                  <a:rPr lang="en-GB" altLang="en-US" sz="2000" b="1" baseline="-25000">
                    <a:solidFill>
                      <a:srgbClr val="3333CC"/>
                    </a:solidFill>
                    <a:latin typeface="Comic Sans MS" panose="030F0702030302020204" pitchFamily="66" charset="0"/>
                  </a:rPr>
                  <a:t>3</a:t>
                </a:r>
                <a:endParaRPr lang="en-GB" altLang="en-US" sz="2000" b="1">
                  <a:solidFill>
                    <a:srgbClr val="3333CC"/>
                  </a:solidFill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87082" name="Group 13">
              <a:extLst>
                <a:ext uri="{FF2B5EF4-FFF2-40B4-BE49-F238E27FC236}">
                  <a16:creationId xmlns:a16="http://schemas.microsoft.com/office/drawing/2014/main" id="{8DC8A39B-FC6A-4257-907E-6DCE3C4CA5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37" y="1488"/>
              <a:ext cx="812" cy="1485"/>
              <a:chOff x="2437" y="1752"/>
              <a:chExt cx="812" cy="1485"/>
            </a:xfrm>
          </p:grpSpPr>
          <p:grpSp>
            <p:nvGrpSpPr>
              <p:cNvPr id="87083" name="Group 14">
                <a:extLst>
                  <a:ext uri="{FF2B5EF4-FFF2-40B4-BE49-F238E27FC236}">
                    <a16:creationId xmlns:a16="http://schemas.microsoft.com/office/drawing/2014/main" id="{F39350E8-FA92-4DEC-8788-ED974BD38C8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37" y="2068"/>
                <a:ext cx="812" cy="1169"/>
                <a:chOff x="2409" y="2060"/>
                <a:chExt cx="812" cy="1169"/>
              </a:xfrm>
            </p:grpSpPr>
            <p:sp>
              <p:nvSpPr>
                <p:cNvPr id="87085" name="Line 15">
                  <a:extLst>
                    <a:ext uri="{FF2B5EF4-FFF2-40B4-BE49-F238E27FC236}">
                      <a16:creationId xmlns:a16="http://schemas.microsoft.com/office/drawing/2014/main" id="{3054509F-507A-4846-93E6-1739BFA3F1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62" y="2060"/>
                  <a:ext cx="0" cy="48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086" name="Text Box 16">
                  <a:extLst>
                    <a:ext uri="{FF2B5EF4-FFF2-40B4-BE49-F238E27FC236}">
                      <a16:creationId xmlns:a16="http://schemas.microsoft.com/office/drawing/2014/main" id="{6F054D1C-8E5A-4D8F-B9B3-90B1274E561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09" y="2749"/>
                  <a:ext cx="812" cy="480"/>
                </a:xfrm>
                <a:prstGeom prst="rect">
                  <a:avLst/>
                </a:prstGeom>
                <a:gradFill rotWithShape="0">
                  <a:gsLst>
                    <a:gs pos="0">
                      <a:srgbClr val="A8A877"/>
                    </a:gs>
                    <a:gs pos="50000">
                      <a:srgbClr val="FDFDB3"/>
                    </a:gs>
                    <a:gs pos="100000">
                      <a:srgbClr val="A8A877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GB" altLang="en-US" sz="2200" b="1">
                      <a:solidFill>
                        <a:srgbClr val="3333CC"/>
                      </a:solidFill>
                      <a:latin typeface="Comic Sans MS" panose="030F0702030302020204" pitchFamily="66" charset="0"/>
                    </a:rPr>
                    <a:t>Median = 8</a:t>
                  </a:r>
                </a:p>
              </p:txBody>
            </p:sp>
          </p:grpSp>
          <p:sp>
            <p:nvSpPr>
              <p:cNvPr id="87084" name="Text Box 17">
                <a:extLst>
                  <a:ext uri="{FF2B5EF4-FFF2-40B4-BE49-F238E27FC236}">
                    <a16:creationId xmlns:a16="http://schemas.microsoft.com/office/drawing/2014/main" id="{4ECE56F8-778B-4705-8FE7-C420CDD1E1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2" y="1752"/>
                <a:ext cx="372" cy="250"/>
              </a:xfrm>
              <a:prstGeom prst="rect">
                <a:avLst/>
              </a:prstGeom>
              <a:gradFill rotWithShape="0">
                <a:gsLst>
                  <a:gs pos="0">
                    <a:srgbClr val="A8A877"/>
                  </a:gs>
                  <a:gs pos="50000">
                    <a:srgbClr val="FDFDB3"/>
                  </a:gs>
                  <a:gs pos="100000">
                    <a:srgbClr val="A8A877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 sz="2000" b="1">
                    <a:solidFill>
                      <a:srgbClr val="3333CC"/>
                    </a:solidFill>
                    <a:latin typeface="Comic Sans MS" panose="030F0702030302020204" pitchFamily="66" charset="0"/>
                  </a:rPr>
                  <a:t>Q</a:t>
                </a:r>
                <a:r>
                  <a:rPr lang="en-GB" altLang="en-US" sz="2000" b="1" baseline="-25000">
                    <a:solidFill>
                      <a:srgbClr val="3333CC"/>
                    </a:solidFill>
                    <a:latin typeface="Comic Sans MS" panose="030F0702030302020204" pitchFamily="66" charset="0"/>
                  </a:rPr>
                  <a:t>2</a:t>
                </a:r>
                <a:endParaRPr lang="en-GB" altLang="en-US" sz="2000" b="1">
                  <a:solidFill>
                    <a:srgbClr val="3333CC"/>
                  </a:solidFill>
                  <a:latin typeface="Comic Sans MS" panose="030F0702030302020204" pitchFamily="66" charset="0"/>
                </a:endParaRPr>
              </a:p>
            </p:txBody>
          </p:sp>
        </p:grpSp>
      </p:grpSp>
      <p:grpSp>
        <p:nvGrpSpPr>
          <p:cNvPr id="9" name="Group 18">
            <a:extLst>
              <a:ext uri="{FF2B5EF4-FFF2-40B4-BE49-F238E27FC236}">
                <a16:creationId xmlns:a16="http://schemas.microsoft.com/office/drawing/2014/main" id="{2E082AC0-F657-4C11-A78B-08D8B96945A4}"/>
              </a:ext>
            </a:extLst>
          </p:cNvPr>
          <p:cNvGrpSpPr>
            <a:grpSpLocks/>
          </p:cNvGrpSpPr>
          <p:nvPr/>
        </p:nvGrpSpPr>
        <p:grpSpPr bwMode="auto">
          <a:xfrm>
            <a:off x="1992313" y="5619750"/>
            <a:ext cx="5033962" cy="565150"/>
            <a:chOff x="1267" y="3780"/>
            <a:chExt cx="3171" cy="356"/>
          </a:xfrm>
        </p:grpSpPr>
        <p:grpSp>
          <p:nvGrpSpPr>
            <p:cNvPr id="87062" name="Group 19">
              <a:extLst>
                <a:ext uri="{FF2B5EF4-FFF2-40B4-BE49-F238E27FC236}">
                  <a16:creationId xmlns:a16="http://schemas.microsoft.com/office/drawing/2014/main" id="{CFA12120-2DC3-4780-90C2-EDBA518A5B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87" y="3780"/>
              <a:ext cx="2805" cy="87"/>
              <a:chOff x="1248" y="3516"/>
              <a:chExt cx="1632" cy="204"/>
            </a:xfrm>
          </p:grpSpPr>
          <p:sp>
            <p:nvSpPr>
              <p:cNvPr id="87072" name="Rectangle 20">
                <a:extLst>
                  <a:ext uri="{FF2B5EF4-FFF2-40B4-BE49-F238E27FC236}">
                    <a16:creationId xmlns:a16="http://schemas.microsoft.com/office/drawing/2014/main" id="{E0E13ED7-A56E-4BDD-B90D-96C1DA1A41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3516"/>
                <a:ext cx="204" cy="20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7073" name="Rectangle 21">
                <a:extLst>
                  <a:ext uri="{FF2B5EF4-FFF2-40B4-BE49-F238E27FC236}">
                    <a16:creationId xmlns:a16="http://schemas.microsoft.com/office/drawing/2014/main" id="{78B38C27-0E07-484F-A44F-ECF50FD12A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2" y="3516"/>
                <a:ext cx="204" cy="20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7074" name="Rectangle 22">
                <a:extLst>
                  <a:ext uri="{FF2B5EF4-FFF2-40B4-BE49-F238E27FC236}">
                    <a16:creationId xmlns:a16="http://schemas.microsoft.com/office/drawing/2014/main" id="{7352B590-80B4-4811-8B23-6449C0210B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6" y="3516"/>
                <a:ext cx="204" cy="20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7075" name="Rectangle 23">
                <a:extLst>
                  <a:ext uri="{FF2B5EF4-FFF2-40B4-BE49-F238E27FC236}">
                    <a16:creationId xmlns:a16="http://schemas.microsoft.com/office/drawing/2014/main" id="{95F0610F-66A0-4047-9D7E-0437C2184D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0" y="3516"/>
                <a:ext cx="204" cy="20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7076" name="Rectangle 24">
                <a:extLst>
                  <a:ext uri="{FF2B5EF4-FFF2-40B4-BE49-F238E27FC236}">
                    <a16:creationId xmlns:a16="http://schemas.microsoft.com/office/drawing/2014/main" id="{650C784E-7C8A-4C78-89C7-90CF4F1CF4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4" y="3516"/>
                <a:ext cx="204" cy="20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7077" name="Rectangle 25">
                <a:extLst>
                  <a:ext uri="{FF2B5EF4-FFF2-40B4-BE49-F238E27FC236}">
                    <a16:creationId xmlns:a16="http://schemas.microsoft.com/office/drawing/2014/main" id="{B04C680D-DACE-4E85-A0E6-B698904138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68" y="3516"/>
                <a:ext cx="204" cy="20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7078" name="Rectangle 26">
                <a:extLst>
                  <a:ext uri="{FF2B5EF4-FFF2-40B4-BE49-F238E27FC236}">
                    <a16:creationId xmlns:a16="http://schemas.microsoft.com/office/drawing/2014/main" id="{B75260E6-DA73-45DD-9F9A-6B3EC1454A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2" y="3516"/>
                <a:ext cx="204" cy="20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7079" name="Rectangle 27">
                <a:extLst>
                  <a:ext uri="{FF2B5EF4-FFF2-40B4-BE49-F238E27FC236}">
                    <a16:creationId xmlns:a16="http://schemas.microsoft.com/office/drawing/2014/main" id="{FC7CB297-B27D-4661-B8D4-95F5CADDC0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6" y="3516"/>
                <a:ext cx="204" cy="20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87063" name="Text Box 28">
              <a:extLst>
                <a:ext uri="{FF2B5EF4-FFF2-40B4-BE49-F238E27FC236}">
                  <a16:creationId xmlns:a16="http://schemas.microsoft.com/office/drawing/2014/main" id="{80F4DFCD-B2BE-42BE-BD9F-43B71DB03C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67" y="3867"/>
              <a:ext cx="24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200">
                  <a:solidFill>
                    <a:srgbClr val="000000"/>
                  </a:solidFill>
                  <a:latin typeface="Comic Sans MS" panose="030F0702030302020204" pitchFamily="66" charset="0"/>
                </a:rPr>
                <a:t>4</a:t>
              </a:r>
            </a:p>
          </p:txBody>
        </p:sp>
        <p:sp>
          <p:nvSpPr>
            <p:cNvPr id="87064" name="Text Box 29">
              <a:extLst>
                <a:ext uri="{FF2B5EF4-FFF2-40B4-BE49-F238E27FC236}">
                  <a16:creationId xmlns:a16="http://schemas.microsoft.com/office/drawing/2014/main" id="{A7633301-1C62-4789-AA82-5D96E43BCB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3" y="3867"/>
              <a:ext cx="24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200">
                  <a:solidFill>
                    <a:srgbClr val="000000"/>
                  </a:solidFill>
                  <a:latin typeface="Comic Sans MS" panose="030F0702030302020204" pitchFamily="66" charset="0"/>
                </a:rPr>
                <a:t>5</a:t>
              </a:r>
            </a:p>
          </p:txBody>
        </p:sp>
        <p:sp>
          <p:nvSpPr>
            <p:cNvPr id="87065" name="Text Box 30">
              <a:extLst>
                <a:ext uri="{FF2B5EF4-FFF2-40B4-BE49-F238E27FC236}">
                  <a16:creationId xmlns:a16="http://schemas.microsoft.com/office/drawing/2014/main" id="{24C7A43D-C245-4E3F-8E9C-EF5552517A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59" y="3867"/>
              <a:ext cx="24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200">
                  <a:solidFill>
                    <a:srgbClr val="000000"/>
                  </a:solidFill>
                  <a:latin typeface="Comic Sans MS" panose="030F0702030302020204" pitchFamily="66" charset="0"/>
                </a:rPr>
                <a:t>6</a:t>
              </a:r>
            </a:p>
          </p:txBody>
        </p:sp>
        <p:sp>
          <p:nvSpPr>
            <p:cNvPr id="87066" name="Text Box 31">
              <a:extLst>
                <a:ext uri="{FF2B5EF4-FFF2-40B4-BE49-F238E27FC236}">
                  <a16:creationId xmlns:a16="http://schemas.microsoft.com/office/drawing/2014/main" id="{F3DA93B8-49C3-4197-932A-10528CB3B1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19" y="3867"/>
              <a:ext cx="24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200">
                  <a:solidFill>
                    <a:srgbClr val="000000"/>
                  </a:solidFill>
                  <a:latin typeface="Comic Sans MS" panose="030F0702030302020204" pitchFamily="66" charset="0"/>
                </a:rPr>
                <a:t>7</a:t>
              </a:r>
            </a:p>
          </p:txBody>
        </p:sp>
        <p:sp>
          <p:nvSpPr>
            <p:cNvPr id="87067" name="Text Box 32">
              <a:extLst>
                <a:ext uri="{FF2B5EF4-FFF2-40B4-BE49-F238E27FC236}">
                  <a16:creationId xmlns:a16="http://schemas.microsoft.com/office/drawing/2014/main" id="{F8BA6A7C-49C7-449E-87BF-6C9CC2F189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0" y="3867"/>
              <a:ext cx="24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200">
                  <a:solidFill>
                    <a:srgbClr val="000000"/>
                  </a:solidFill>
                  <a:latin typeface="Comic Sans MS" panose="030F0702030302020204" pitchFamily="66" charset="0"/>
                </a:rPr>
                <a:t>8</a:t>
              </a:r>
            </a:p>
          </p:txBody>
        </p:sp>
        <p:sp>
          <p:nvSpPr>
            <p:cNvPr id="87068" name="Text Box 33">
              <a:extLst>
                <a:ext uri="{FF2B5EF4-FFF2-40B4-BE49-F238E27FC236}">
                  <a16:creationId xmlns:a16="http://schemas.microsoft.com/office/drawing/2014/main" id="{A71A5730-E6C4-4D09-8924-795836EA0C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9" y="3867"/>
              <a:ext cx="24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200">
                  <a:solidFill>
                    <a:srgbClr val="000000"/>
                  </a:solidFill>
                  <a:latin typeface="Comic Sans MS" panose="030F0702030302020204" pitchFamily="66" charset="0"/>
                </a:rPr>
                <a:t>9</a:t>
              </a:r>
            </a:p>
          </p:txBody>
        </p:sp>
        <p:sp>
          <p:nvSpPr>
            <p:cNvPr id="87069" name="Text Box 34">
              <a:extLst>
                <a:ext uri="{FF2B5EF4-FFF2-40B4-BE49-F238E27FC236}">
                  <a16:creationId xmlns:a16="http://schemas.microsoft.com/office/drawing/2014/main" id="{F64C0A1C-15F7-4F72-A62A-8FC45AD59B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1" y="3867"/>
              <a:ext cx="385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200">
                  <a:solidFill>
                    <a:srgbClr val="000000"/>
                  </a:solidFill>
                  <a:latin typeface="Comic Sans MS" panose="030F0702030302020204" pitchFamily="66" charset="0"/>
                </a:rPr>
                <a:t>10</a:t>
              </a:r>
            </a:p>
          </p:txBody>
        </p:sp>
        <p:sp>
          <p:nvSpPr>
            <p:cNvPr id="87070" name="Text Box 35">
              <a:extLst>
                <a:ext uri="{FF2B5EF4-FFF2-40B4-BE49-F238E27FC236}">
                  <a16:creationId xmlns:a16="http://schemas.microsoft.com/office/drawing/2014/main" id="{D457380E-61DC-4C64-912B-7E1AAEEAC5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7" y="3867"/>
              <a:ext cx="385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200">
                  <a:solidFill>
                    <a:srgbClr val="000000"/>
                  </a:solidFill>
                  <a:latin typeface="Comic Sans MS" panose="030F0702030302020204" pitchFamily="66" charset="0"/>
                </a:rPr>
                <a:t>11</a:t>
              </a:r>
            </a:p>
          </p:txBody>
        </p:sp>
        <p:sp>
          <p:nvSpPr>
            <p:cNvPr id="87071" name="Text Box 36">
              <a:extLst>
                <a:ext uri="{FF2B5EF4-FFF2-40B4-BE49-F238E27FC236}">
                  <a16:creationId xmlns:a16="http://schemas.microsoft.com/office/drawing/2014/main" id="{EFECAE1B-8E25-4FFD-B031-4597694433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53" y="3867"/>
              <a:ext cx="385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200">
                  <a:solidFill>
                    <a:srgbClr val="000000"/>
                  </a:solidFill>
                  <a:latin typeface="Comic Sans MS" panose="030F0702030302020204" pitchFamily="66" charset="0"/>
                </a:rPr>
                <a:t>12</a:t>
              </a:r>
            </a:p>
          </p:txBody>
        </p:sp>
      </p:grpSp>
      <p:sp>
        <p:nvSpPr>
          <p:cNvPr id="10277" name="Line 37">
            <a:extLst>
              <a:ext uri="{FF2B5EF4-FFF2-40B4-BE49-F238E27FC236}">
                <a16:creationId xmlns:a16="http://schemas.microsoft.com/office/drawing/2014/main" id="{3FBC864B-4349-4E32-986C-C2E404DC7AE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10075" y="5029200"/>
            <a:ext cx="0" cy="3905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8" name="Rectangle 38">
            <a:extLst>
              <a:ext uri="{FF2B5EF4-FFF2-40B4-BE49-F238E27FC236}">
                <a16:creationId xmlns:a16="http://schemas.microsoft.com/office/drawing/2014/main" id="{2BFC9CB1-B3BC-479E-8F30-1145E37F1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6413" y="5029200"/>
            <a:ext cx="1919287" cy="3905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1" name="Group 39">
            <a:extLst>
              <a:ext uri="{FF2B5EF4-FFF2-40B4-BE49-F238E27FC236}">
                <a16:creationId xmlns:a16="http://schemas.microsoft.com/office/drawing/2014/main" id="{9407FBAC-C155-417B-A7B0-D0FDC877C1BB}"/>
              </a:ext>
            </a:extLst>
          </p:cNvPr>
          <p:cNvGrpSpPr>
            <a:grpSpLocks/>
          </p:cNvGrpSpPr>
          <p:nvPr/>
        </p:nvGrpSpPr>
        <p:grpSpPr bwMode="auto">
          <a:xfrm>
            <a:off x="2189163" y="5111750"/>
            <a:ext cx="869950" cy="241300"/>
            <a:chOff x="1387" y="3460"/>
            <a:chExt cx="572" cy="152"/>
          </a:xfrm>
        </p:grpSpPr>
        <p:sp>
          <p:nvSpPr>
            <p:cNvPr id="87060" name="Line 40">
              <a:extLst>
                <a:ext uri="{FF2B5EF4-FFF2-40B4-BE49-F238E27FC236}">
                  <a16:creationId xmlns:a16="http://schemas.microsoft.com/office/drawing/2014/main" id="{7BFE9AC2-D35C-46FA-BF25-B056543C98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87" y="3538"/>
              <a:ext cx="5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61" name="Line 41">
              <a:extLst>
                <a:ext uri="{FF2B5EF4-FFF2-40B4-BE49-F238E27FC236}">
                  <a16:creationId xmlns:a16="http://schemas.microsoft.com/office/drawing/2014/main" id="{BA7D3801-16B5-4D1E-9A8F-88F210E2A9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88" y="3460"/>
              <a:ext cx="0" cy="1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42">
            <a:extLst>
              <a:ext uri="{FF2B5EF4-FFF2-40B4-BE49-F238E27FC236}">
                <a16:creationId xmlns:a16="http://schemas.microsoft.com/office/drawing/2014/main" id="{9D369987-A0E5-4754-AAF4-EBBEB246E94D}"/>
              </a:ext>
            </a:extLst>
          </p:cNvPr>
          <p:cNvGrpSpPr>
            <a:grpSpLocks/>
          </p:cNvGrpSpPr>
          <p:nvPr/>
        </p:nvGrpSpPr>
        <p:grpSpPr bwMode="auto">
          <a:xfrm>
            <a:off x="4965700" y="5092700"/>
            <a:ext cx="1651000" cy="279400"/>
            <a:chOff x="3140" y="3448"/>
            <a:chExt cx="1040" cy="176"/>
          </a:xfrm>
        </p:grpSpPr>
        <p:sp>
          <p:nvSpPr>
            <p:cNvPr id="87058" name="Line 43">
              <a:extLst>
                <a:ext uri="{FF2B5EF4-FFF2-40B4-BE49-F238E27FC236}">
                  <a16:creationId xmlns:a16="http://schemas.microsoft.com/office/drawing/2014/main" id="{1852D763-8B11-4F6D-B481-197E2486A0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0" y="3540"/>
              <a:ext cx="10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59" name="Line 44">
              <a:extLst>
                <a:ext uri="{FF2B5EF4-FFF2-40B4-BE49-F238E27FC236}">
                  <a16:creationId xmlns:a16="http://schemas.microsoft.com/office/drawing/2014/main" id="{2C0D22F6-BD70-466F-9C8C-7A247A7BBF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2" y="3448"/>
              <a:ext cx="0" cy="1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45">
            <a:extLst>
              <a:ext uri="{FF2B5EF4-FFF2-40B4-BE49-F238E27FC236}">
                <a16:creationId xmlns:a16="http://schemas.microsoft.com/office/drawing/2014/main" id="{47D30956-7D14-4CE1-BB03-DAAE528835ED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598488"/>
            <a:ext cx="8248650" cy="2411412"/>
            <a:chOff x="384" y="377"/>
            <a:chExt cx="5196" cy="1519"/>
          </a:xfrm>
        </p:grpSpPr>
        <p:sp>
          <p:nvSpPr>
            <p:cNvPr id="87050" name="Text Box 46">
              <a:extLst>
                <a:ext uri="{FF2B5EF4-FFF2-40B4-BE49-F238E27FC236}">
                  <a16:creationId xmlns:a16="http://schemas.microsoft.com/office/drawing/2014/main" id="{22837318-A79B-49B3-B440-137F68D459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" y="1608"/>
              <a:ext cx="50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400">
                  <a:solidFill>
                    <a:srgbClr val="000000"/>
                  </a:solidFill>
                  <a:latin typeface="Comic Sans MS" panose="030F0702030302020204" pitchFamily="66" charset="0"/>
                </a:rPr>
                <a:t>4,    4,    5,    6,    8,    8,    8,    9,     9,    9,    10,    12</a:t>
              </a:r>
            </a:p>
          </p:txBody>
        </p:sp>
        <p:sp>
          <p:nvSpPr>
            <p:cNvPr id="87051" name="Text Box 47">
              <a:extLst>
                <a:ext uri="{FF2B5EF4-FFF2-40B4-BE49-F238E27FC236}">
                  <a16:creationId xmlns:a16="http://schemas.microsoft.com/office/drawing/2014/main" id="{CF344B3E-F6B0-4EA3-A543-42F449BDC5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756"/>
              <a:ext cx="519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200">
                  <a:solidFill>
                    <a:srgbClr val="3333CC"/>
                  </a:solidFill>
                  <a:latin typeface="Comic Sans MS" panose="030F0702030302020204" pitchFamily="66" charset="0"/>
                </a:rPr>
                <a:t>Example 1</a:t>
              </a:r>
              <a:r>
                <a:rPr lang="en-GB" altLang="en-US" sz="2200">
                  <a:solidFill>
                    <a:srgbClr val="000000"/>
                  </a:solidFill>
                  <a:latin typeface="Comic Sans MS" panose="030F0702030302020204" pitchFamily="66" charset="0"/>
                </a:rPr>
                <a:t>:  Draw a Box plot for the data below</a:t>
              </a:r>
            </a:p>
          </p:txBody>
        </p:sp>
        <p:grpSp>
          <p:nvGrpSpPr>
            <p:cNvPr id="87052" name="Group 48">
              <a:extLst>
                <a:ext uri="{FF2B5EF4-FFF2-40B4-BE49-F238E27FC236}">
                  <a16:creationId xmlns:a16="http://schemas.microsoft.com/office/drawing/2014/main" id="{06865AB5-B532-486A-9433-51696362C6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8" y="377"/>
              <a:ext cx="4359" cy="288"/>
              <a:chOff x="478" y="369"/>
              <a:chExt cx="4359" cy="288"/>
            </a:xfrm>
          </p:grpSpPr>
          <p:sp>
            <p:nvSpPr>
              <p:cNvPr id="87053" name="Text Box 49">
                <a:extLst>
                  <a:ext uri="{FF2B5EF4-FFF2-40B4-BE49-F238E27FC236}">
                    <a16:creationId xmlns:a16="http://schemas.microsoft.com/office/drawing/2014/main" id="{6CE3B90D-AF75-40C9-BE4E-A4E3C8458B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69" y="369"/>
                <a:ext cx="2311" cy="28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altLang="en-US" sz="2400">
                    <a:solidFill>
                      <a:srgbClr val="FFFF99"/>
                    </a:solidFill>
                    <a:latin typeface="Comic Sans MS" panose="030F0702030302020204" pitchFamily="66" charset="0"/>
                  </a:rPr>
                  <a:t>Drawing a Box Plot. </a:t>
                </a:r>
              </a:p>
            </p:txBody>
          </p:sp>
          <p:sp>
            <p:nvSpPr>
              <p:cNvPr id="87054" name="Line 50">
                <a:extLst>
                  <a:ext uri="{FF2B5EF4-FFF2-40B4-BE49-F238E27FC236}">
                    <a16:creationId xmlns:a16="http://schemas.microsoft.com/office/drawing/2014/main" id="{DA781409-8BAA-4FB1-B53F-709CC834B8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67" y="521"/>
                <a:ext cx="97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55" name="Line 51">
                <a:extLst>
                  <a:ext uri="{FF2B5EF4-FFF2-40B4-BE49-F238E27FC236}">
                    <a16:creationId xmlns:a16="http://schemas.microsoft.com/office/drawing/2014/main" id="{3928161C-7CCD-49D4-984C-98DB0D9092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28" y="400"/>
                <a:ext cx="0" cy="25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56" name="Line 52">
                <a:extLst>
                  <a:ext uri="{FF2B5EF4-FFF2-40B4-BE49-F238E27FC236}">
                    <a16:creationId xmlns:a16="http://schemas.microsoft.com/office/drawing/2014/main" id="{40519080-F967-4D7D-935E-BB930EDF27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80" y="516"/>
                <a:ext cx="10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57" name="Line 53">
                <a:extLst>
                  <a:ext uri="{FF2B5EF4-FFF2-40B4-BE49-F238E27FC236}">
                    <a16:creationId xmlns:a16="http://schemas.microsoft.com/office/drawing/2014/main" id="{415F9BDC-C5C5-484F-B833-1076414395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" y="382"/>
                <a:ext cx="0" cy="25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4" name="Rounded Rectangle 53">
            <a:hlinkClick r:id="rId2"/>
            <a:extLst>
              <a:ext uri="{FF2B5EF4-FFF2-40B4-BE49-F238E27FC236}">
                <a16:creationId xmlns:a16="http://schemas.microsoft.com/office/drawing/2014/main" id="{5091171F-B9B4-42C1-97E9-DE2882D4F7DB}"/>
              </a:ext>
            </a:extLst>
          </p:cNvPr>
          <p:cNvSpPr/>
          <p:nvPr/>
        </p:nvSpPr>
        <p:spPr>
          <a:xfrm>
            <a:off x="7477125" y="6078538"/>
            <a:ext cx="1504950" cy="538162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rgbClr val="000000"/>
                </a:solidFill>
                <a:latin typeface="Comic Sans MS" pitchFamily="66" charset="0"/>
              </a:rPr>
              <a:t>Demo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E928832-71C7-47EE-8602-18CF539B7FDC}"/>
              </a:ext>
            </a:extLst>
          </p:cNvPr>
          <p:cNvGrpSpPr>
            <a:grpSpLocks/>
          </p:cNvGrpSpPr>
          <p:nvPr/>
        </p:nvGrpSpPr>
        <p:grpSpPr bwMode="auto">
          <a:xfrm>
            <a:off x="1714500" y="1952625"/>
            <a:ext cx="5307013" cy="2532063"/>
            <a:chOff x="1080" y="1230"/>
            <a:chExt cx="3343" cy="1595"/>
          </a:xfrm>
        </p:grpSpPr>
        <p:grpSp>
          <p:nvGrpSpPr>
            <p:cNvPr id="88113" name="Group 3">
              <a:extLst>
                <a:ext uri="{FF2B5EF4-FFF2-40B4-BE49-F238E27FC236}">
                  <a16:creationId xmlns:a16="http://schemas.microsoft.com/office/drawing/2014/main" id="{7F1036A8-5731-4367-9347-48288A28B7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32" y="1236"/>
              <a:ext cx="891" cy="1552"/>
              <a:chOff x="3652" y="1908"/>
              <a:chExt cx="891" cy="1552"/>
            </a:xfrm>
          </p:grpSpPr>
          <p:grpSp>
            <p:nvGrpSpPr>
              <p:cNvPr id="88126" name="Group 4">
                <a:extLst>
                  <a:ext uri="{FF2B5EF4-FFF2-40B4-BE49-F238E27FC236}">
                    <a16:creationId xmlns:a16="http://schemas.microsoft.com/office/drawing/2014/main" id="{4BD8769E-43F2-4314-9E07-70BDCE228F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52" y="2202"/>
                <a:ext cx="891" cy="1258"/>
                <a:chOff x="3652" y="2202"/>
                <a:chExt cx="891" cy="1258"/>
              </a:xfrm>
            </p:grpSpPr>
            <p:sp>
              <p:nvSpPr>
                <p:cNvPr id="88128" name="Oval 5">
                  <a:extLst>
                    <a:ext uri="{FF2B5EF4-FFF2-40B4-BE49-F238E27FC236}">
                      <a16:creationId xmlns:a16="http://schemas.microsoft.com/office/drawing/2014/main" id="{426B2190-0FFA-4682-AA4E-7BC822A718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42" y="2202"/>
                  <a:ext cx="366" cy="30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A8A877"/>
                    </a:gs>
                    <a:gs pos="50000">
                      <a:srgbClr val="FDFDB3"/>
                    </a:gs>
                    <a:gs pos="100000">
                      <a:srgbClr val="A8A877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8129" name="Text Box 6">
                  <a:extLst>
                    <a:ext uri="{FF2B5EF4-FFF2-40B4-BE49-F238E27FC236}">
                      <a16:creationId xmlns:a16="http://schemas.microsoft.com/office/drawing/2014/main" id="{00B6BFC9-9013-436D-AB24-1FEE5FA8C90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52" y="2769"/>
                  <a:ext cx="891" cy="691"/>
                </a:xfrm>
                <a:prstGeom prst="rect">
                  <a:avLst/>
                </a:prstGeom>
                <a:gradFill rotWithShape="0">
                  <a:gsLst>
                    <a:gs pos="0">
                      <a:srgbClr val="A8A877"/>
                    </a:gs>
                    <a:gs pos="50000">
                      <a:srgbClr val="FDFDB3"/>
                    </a:gs>
                    <a:gs pos="100000">
                      <a:srgbClr val="A8A877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GB" altLang="en-US" sz="2200" b="1">
                      <a:solidFill>
                        <a:srgbClr val="3333CC"/>
                      </a:solidFill>
                      <a:latin typeface="Comic Sans MS" panose="030F0702030302020204" pitchFamily="66" charset="0"/>
                    </a:rPr>
                    <a:t>Upper Quartile = 10 </a:t>
                  </a:r>
                </a:p>
              </p:txBody>
            </p:sp>
            <p:sp>
              <p:nvSpPr>
                <p:cNvPr id="88130" name="Line 7">
                  <a:extLst>
                    <a:ext uri="{FF2B5EF4-FFF2-40B4-BE49-F238E27FC236}">
                      <a16:creationId xmlns:a16="http://schemas.microsoft.com/office/drawing/2014/main" id="{833E448A-C8D4-4BCC-BB16-9EDB659E822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34" y="2502"/>
                  <a:ext cx="0" cy="25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8127" name="Text Box 8">
                <a:extLst>
                  <a:ext uri="{FF2B5EF4-FFF2-40B4-BE49-F238E27FC236}">
                    <a16:creationId xmlns:a16="http://schemas.microsoft.com/office/drawing/2014/main" id="{48F1039C-221A-4913-B0F3-5CF05DE8BC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20" y="1908"/>
                <a:ext cx="372" cy="250"/>
              </a:xfrm>
              <a:prstGeom prst="rect">
                <a:avLst/>
              </a:prstGeom>
              <a:gradFill rotWithShape="0">
                <a:gsLst>
                  <a:gs pos="0">
                    <a:srgbClr val="A8A877"/>
                  </a:gs>
                  <a:gs pos="50000">
                    <a:srgbClr val="FDFDB3"/>
                  </a:gs>
                  <a:gs pos="100000">
                    <a:srgbClr val="A8A877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 sz="2000" b="1">
                    <a:solidFill>
                      <a:srgbClr val="3333CC"/>
                    </a:solidFill>
                    <a:latin typeface="Comic Sans MS" panose="030F0702030302020204" pitchFamily="66" charset="0"/>
                  </a:rPr>
                  <a:t>Q</a:t>
                </a:r>
                <a:r>
                  <a:rPr lang="en-GB" altLang="en-US" sz="2000" b="1" baseline="-25000">
                    <a:solidFill>
                      <a:srgbClr val="3333CC"/>
                    </a:solidFill>
                    <a:latin typeface="Comic Sans MS" panose="030F0702030302020204" pitchFamily="66" charset="0"/>
                  </a:rPr>
                  <a:t>3</a:t>
                </a:r>
                <a:endParaRPr lang="en-GB" altLang="en-US" sz="2000" b="1">
                  <a:solidFill>
                    <a:srgbClr val="3333CC"/>
                  </a:solidFill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88114" name="Group 9">
              <a:extLst>
                <a:ext uri="{FF2B5EF4-FFF2-40B4-BE49-F238E27FC236}">
                  <a16:creationId xmlns:a16="http://schemas.microsoft.com/office/drawing/2014/main" id="{4BEE51DF-8FD6-4FEF-B623-BCE5DA168D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80" y="1254"/>
              <a:ext cx="891" cy="1571"/>
              <a:chOff x="1200" y="1926"/>
              <a:chExt cx="891" cy="1571"/>
            </a:xfrm>
          </p:grpSpPr>
          <p:grpSp>
            <p:nvGrpSpPr>
              <p:cNvPr id="88121" name="Group 10">
                <a:extLst>
                  <a:ext uri="{FF2B5EF4-FFF2-40B4-BE49-F238E27FC236}">
                    <a16:creationId xmlns:a16="http://schemas.microsoft.com/office/drawing/2014/main" id="{D3936A3B-07C2-4D34-88CA-309FCA4BA43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00" y="2202"/>
                <a:ext cx="891" cy="1295"/>
                <a:chOff x="1200" y="2202"/>
                <a:chExt cx="891" cy="1295"/>
              </a:xfrm>
            </p:grpSpPr>
            <p:sp>
              <p:nvSpPr>
                <p:cNvPr id="88123" name="Oval 11">
                  <a:extLst>
                    <a:ext uri="{FF2B5EF4-FFF2-40B4-BE49-F238E27FC236}">
                      <a16:creationId xmlns:a16="http://schemas.microsoft.com/office/drawing/2014/main" id="{71C78B58-97EB-47A6-9AA6-5F538FFF16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58" y="2202"/>
                  <a:ext cx="366" cy="30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A8A877"/>
                    </a:gs>
                    <a:gs pos="50000">
                      <a:srgbClr val="FDFDB3"/>
                    </a:gs>
                    <a:gs pos="100000">
                      <a:srgbClr val="A8A877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8124" name="Text Box 12">
                  <a:extLst>
                    <a:ext uri="{FF2B5EF4-FFF2-40B4-BE49-F238E27FC236}">
                      <a16:creationId xmlns:a16="http://schemas.microsoft.com/office/drawing/2014/main" id="{772D9305-2BA6-489E-A237-E6278846154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00" y="2806"/>
                  <a:ext cx="891" cy="691"/>
                </a:xfrm>
                <a:prstGeom prst="rect">
                  <a:avLst/>
                </a:prstGeom>
                <a:gradFill rotWithShape="0">
                  <a:gsLst>
                    <a:gs pos="0">
                      <a:srgbClr val="A8A877"/>
                    </a:gs>
                    <a:gs pos="50000">
                      <a:srgbClr val="FDFDB3"/>
                    </a:gs>
                    <a:gs pos="100000">
                      <a:srgbClr val="A8A877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GB" altLang="en-US" sz="2200" b="1">
                      <a:solidFill>
                        <a:srgbClr val="3333CC"/>
                      </a:solidFill>
                      <a:latin typeface="Comic Sans MS" panose="030F0702030302020204" pitchFamily="66" charset="0"/>
                    </a:rPr>
                    <a:t>Lower Quartile = 4 </a:t>
                  </a:r>
                </a:p>
              </p:txBody>
            </p:sp>
            <p:sp>
              <p:nvSpPr>
                <p:cNvPr id="88125" name="Line 13">
                  <a:extLst>
                    <a:ext uri="{FF2B5EF4-FFF2-40B4-BE49-F238E27FC236}">
                      <a16:creationId xmlns:a16="http://schemas.microsoft.com/office/drawing/2014/main" id="{4F9A88DD-87C2-4470-9805-8BCB0B67AC2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44" y="2490"/>
                  <a:ext cx="0" cy="30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8122" name="Text Box 14">
                <a:extLst>
                  <a:ext uri="{FF2B5EF4-FFF2-40B4-BE49-F238E27FC236}">
                    <a16:creationId xmlns:a16="http://schemas.microsoft.com/office/drawing/2014/main" id="{D7438E87-196E-4A95-94B0-0E53A663FC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40" y="1926"/>
                <a:ext cx="372" cy="250"/>
              </a:xfrm>
              <a:prstGeom prst="rect">
                <a:avLst/>
              </a:prstGeom>
              <a:gradFill rotWithShape="0">
                <a:gsLst>
                  <a:gs pos="0">
                    <a:srgbClr val="A8A877"/>
                  </a:gs>
                  <a:gs pos="50000">
                    <a:srgbClr val="FDFDB3"/>
                  </a:gs>
                  <a:gs pos="100000">
                    <a:srgbClr val="A8A877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 sz="2000" b="1">
                    <a:solidFill>
                      <a:srgbClr val="3333CC"/>
                    </a:solidFill>
                    <a:latin typeface="Comic Sans MS" panose="030F0702030302020204" pitchFamily="66" charset="0"/>
                  </a:rPr>
                  <a:t>Q</a:t>
                </a:r>
                <a:r>
                  <a:rPr lang="en-GB" altLang="en-US" sz="2000" b="1" baseline="-25000">
                    <a:solidFill>
                      <a:srgbClr val="3333CC"/>
                    </a:solidFill>
                    <a:latin typeface="Comic Sans MS" panose="030F0702030302020204" pitchFamily="66" charset="0"/>
                  </a:rPr>
                  <a:t>1</a:t>
                </a:r>
                <a:endParaRPr lang="en-GB" altLang="en-US" sz="2000" b="1">
                  <a:solidFill>
                    <a:srgbClr val="3333CC"/>
                  </a:solidFill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88115" name="Group 15">
              <a:extLst>
                <a:ext uri="{FF2B5EF4-FFF2-40B4-BE49-F238E27FC236}">
                  <a16:creationId xmlns:a16="http://schemas.microsoft.com/office/drawing/2014/main" id="{FDAF854C-D170-49A4-A543-457BBCED30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25" y="1230"/>
              <a:ext cx="812" cy="1579"/>
              <a:chOff x="2445" y="1902"/>
              <a:chExt cx="812" cy="1579"/>
            </a:xfrm>
          </p:grpSpPr>
          <p:grpSp>
            <p:nvGrpSpPr>
              <p:cNvPr id="88116" name="Group 16">
                <a:extLst>
                  <a:ext uri="{FF2B5EF4-FFF2-40B4-BE49-F238E27FC236}">
                    <a16:creationId xmlns:a16="http://schemas.microsoft.com/office/drawing/2014/main" id="{0F51758B-5FF3-4033-8F04-1E725EFBC62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45" y="2196"/>
                <a:ext cx="812" cy="1285"/>
                <a:chOff x="2445" y="2196"/>
                <a:chExt cx="812" cy="1285"/>
              </a:xfrm>
            </p:grpSpPr>
            <p:sp>
              <p:nvSpPr>
                <p:cNvPr id="88118" name="Oval 17">
                  <a:extLst>
                    <a:ext uri="{FF2B5EF4-FFF2-40B4-BE49-F238E27FC236}">
                      <a16:creationId xmlns:a16="http://schemas.microsoft.com/office/drawing/2014/main" id="{1E339C20-B361-47C5-A2B2-05FEBD76E9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52" y="2196"/>
                  <a:ext cx="360" cy="3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A8A877"/>
                    </a:gs>
                    <a:gs pos="50000">
                      <a:srgbClr val="FDFDB3"/>
                    </a:gs>
                    <a:gs pos="100000">
                      <a:srgbClr val="A8A877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8119" name="Line 18">
                  <a:extLst>
                    <a:ext uri="{FF2B5EF4-FFF2-40B4-BE49-F238E27FC236}">
                      <a16:creationId xmlns:a16="http://schemas.microsoft.com/office/drawing/2014/main" id="{63C0EBBF-05AA-47E9-AD5B-237C6D9B54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34" y="2468"/>
                  <a:ext cx="0" cy="52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120" name="Text Box 19">
                  <a:extLst>
                    <a:ext uri="{FF2B5EF4-FFF2-40B4-BE49-F238E27FC236}">
                      <a16:creationId xmlns:a16="http://schemas.microsoft.com/office/drawing/2014/main" id="{844B0135-E944-4A57-B552-5B4154A409A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45" y="3001"/>
                  <a:ext cx="812" cy="480"/>
                </a:xfrm>
                <a:prstGeom prst="rect">
                  <a:avLst/>
                </a:prstGeom>
                <a:gradFill rotWithShape="0">
                  <a:gsLst>
                    <a:gs pos="0">
                      <a:srgbClr val="A8A877"/>
                    </a:gs>
                    <a:gs pos="50000">
                      <a:srgbClr val="FDFDB3"/>
                    </a:gs>
                    <a:gs pos="100000">
                      <a:srgbClr val="A8A877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GB" altLang="en-US" sz="2200" b="1">
                      <a:solidFill>
                        <a:srgbClr val="3333CC"/>
                      </a:solidFill>
                      <a:latin typeface="Comic Sans MS" panose="030F0702030302020204" pitchFamily="66" charset="0"/>
                    </a:rPr>
                    <a:t>Median = 8</a:t>
                  </a:r>
                </a:p>
              </p:txBody>
            </p:sp>
          </p:grpSp>
          <p:sp>
            <p:nvSpPr>
              <p:cNvPr id="88117" name="Text Box 20">
                <a:extLst>
                  <a:ext uri="{FF2B5EF4-FFF2-40B4-BE49-F238E27FC236}">
                    <a16:creationId xmlns:a16="http://schemas.microsoft.com/office/drawing/2014/main" id="{71A71D0A-1FB1-4276-88C6-C07D94FEBA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22" y="1902"/>
                <a:ext cx="372" cy="250"/>
              </a:xfrm>
              <a:prstGeom prst="rect">
                <a:avLst/>
              </a:prstGeom>
              <a:gradFill rotWithShape="0">
                <a:gsLst>
                  <a:gs pos="0">
                    <a:srgbClr val="A8A877"/>
                  </a:gs>
                  <a:gs pos="50000">
                    <a:srgbClr val="FDFDB3"/>
                  </a:gs>
                  <a:gs pos="100000">
                    <a:srgbClr val="A8A877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 sz="2000" b="1">
                    <a:solidFill>
                      <a:srgbClr val="3333CC"/>
                    </a:solidFill>
                    <a:latin typeface="Comic Sans MS" panose="030F0702030302020204" pitchFamily="66" charset="0"/>
                  </a:rPr>
                  <a:t>Q</a:t>
                </a:r>
                <a:r>
                  <a:rPr lang="en-GB" altLang="en-US" sz="2000" b="1" baseline="-25000">
                    <a:solidFill>
                      <a:srgbClr val="3333CC"/>
                    </a:solidFill>
                    <a:latin typeface="Comic Sans MS" panose="030F0702030302020204" pitchFamily="66" charset="0"/>
                  </a:rPr>
                  <a:t>2</a:t>
                </a:r>
                <a:endParaRPr lang="en-GB" altLang="en-US" sz="2000" b="1">
                  <a:solidFill>
                    <a:srgbClr val="3333CC"/>
                  </a:solidFill>
                  <a:latin typeface="Comic Sans MS" panose="030F0702030302020204" pitchFamily="66" charset="0"/>
                </a:endParaRPr>
              </a:p>
            </p:txBody>
          </p:sp>
        </p:grpSp>
      </p:grpSp>
      <p:grpSp>
        <p:nvGrpSpPr>
          <p:cNvPr id="9" name="Group 21">
            <a:extLst>
              <a:ext uri="{FF2B5EF4-FFF2-40B4-BE49-F238E27FC236}">
                <a16:creationId xmlns:a16="http://schemas.microsoft.com/office/drawing/2014/main" id="{47305655-1BEA-455F-9067-F1B17F27503F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577850"/>
            <a:ext cx="8248650" cy="2317750"/>
            <a:chOff x="384" y="364"/>
            <a:chExt cx="5196" cy="1460"/>
          </a:xfrm>
        </p:grpSpPr>
        <p:sp>
          <p:nvSpPr>
            <p:cNvPr id="88105" name="Text Box 22">
              <a:extLst>
                <a:ext uri="{FF2B5EF4-FFF2-40B4-BE49-F238E27FC236}">
                  <a16:creationId xmlns:a16="http://schemas.microsoft.com/office/drawing/2014/main" id="{1EB1AFF7-599D-4829-B255-A9151730E9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8" y="1536"/>
              <a:ext cx="46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400">
                  <a:solidFill>
                    <a:srgbClr val="000000"/>
                  </a:solidFill>
                  <a:latin typeface="Comic Sans MS" panose="030F0702030302020204" pitchFamily="66" charset="0"/>
                </a:rPr>
                <a:t>3,    4,    4,    6,    8,    8,    8,    9,     10,    10,    15, </a:t>
              </a:r>
            </a:p>
          </p:txBody>
        </p:sp>
        <p:sp>
          <p:nvSpPr>
            <p:cNvPr id="88106" name="Text Box 23">
              <a:extLst>
                <a:ext uri="{FF2B5EF4-FFF2-40B4-BE49-F238E27FC236}">
                  <a16:creationId xmlns:a16="http://schemas.microsoft.com/office/drawing/2014/main" id="{8E19E85C-053A-42D0-ADFF-BEEA763B5E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756"/>
              <a:ext cx="519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200">
                  <a:solidFill>
                    <a:srgbClr val="3333CC"/>
                  </a:solidFill>
                  <a:latin typeface="Comic Sans MS" panose="030F0702030302020204" pitchFamily="66" charset="0"/>
                </a:rPr>
                <a:t>Example 2</a:t>
              </a:r>
              <a:r>
                <a:rPr lang="en-GB" altLang="en-US" sz="2200">
                  <a:solidFill>
                    <a:srgbClr val="000000"/>
                  </a:solidFill>
                  <a:latin typeface="Comic Sans MS" panose="030F0702030302020204" pitchFamily="66" charset="0"/>
                </a:rPr>
                <a:t>:  Draw a Box plot for the data below</a:t>
              </a:r>
            </a:p>
          </p:txBody>
        </p:sp>
        <p:grpSp>
          <p:nvGrpSpPr>
            <p:cNvPr id="88107" name="Group 24">
              <a:extLst>
                <a:ext uri="{FF2B5EF4-FFF2-40B4-BE49-F238E27FC236}">
                  <a16:creationId xmlns:a16="http://schemas.microsoft.com/office/drawing/2014/main" id="{12EDB3FC-69E2-4890-B97D-3BBB551BA5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2" y="364"/>
              <a:ext cx="4359" cy="288"/>
              <a:chOff x="612" y="364"/>
              <a:chExt cx="4359" cy="288"/>
            </a:xfrm>
          </p:grpSpPr>
          <p:sp>
            <p:nvSpPr>
              <p:cNvPr id="88108" name="Text Box 25">
                <a:extLst>
                  <a:ext uri="{FF2B5EF4-FFF2-40B4-BE49-F238E27FC236}">
                    <a16:creationId xmlns:a16="http://schemas.microsoft.com/office/drawing/2014/main" id="{E506D880-2155-476D-83B2-E433D37DB8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03" y="364"/>
                <a:ext cx="2311" cy="28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altLang="en-US" sz="2400">
                    <a:solidFill>
                      <a:srgbClr val="FFFF99"/>
                    </a:solidFill>
                    <a:latin typeface="Comic Sans MS" panose="030F0702030302020204" pitchFamily="66" charset="0"/>
                  </a:rPr>
                  <a:t>Drawing a Box Plot. </a:t>
                </a:r>
              </a:p>
            </p:txBody>
          </p:sp>
          <p:sp>
            <p:nvSpPr>
              <p:cNvPr id="88109" name="Line 26">
                <a:extLst>
                  <a:ext uri="{FF2B5EF4-FFF2-40B4-BE49-F238E27FC236}">
                    <a16:creationId xmlns:a16="http://schemas.microsoft.com/office/drawing/2014/main" id="{E5EEE37A-36BC-461F-9834-092575010D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01" y="516"/>
                <a:ext cx="97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10" name="Line 27">
                <a:extLst>
                  <a:ext uri="{FF2B5EF4-FFF2-40B4-BE49-F238E27FC236}">
                    <a16:creationId xmlns:a16="http://schemas.microsoft.com/office/drawing/2014/main" id="{EFBE6DEC-863C-4838-9E87-E181379B93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62" y="395"/>
                <a:ext cx="0" cy="25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11" name="Line 28">
                <a:extLst>
                  <a:ext uri="{FF2B5EF4-FFF2-40B4-BE49-F238E27FC236}">
                    <a16:creationId xmlns:a16="http://schemas.microsoft.com/office/drawing/2014/main" id="{6E03500D-3C78-4396-A068-CD245EEA1D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14" y="511"/>
                <a:ext cx="10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12" name="Line 29">
                <a:extLst>
                  <a:ext uri="{FF2B5EF4-FFF2-40B4-BE49-F238E27FC236}">
                    <a16:creationId xmlns:a16="http://schemas.microsoft.com/office/drawing/2014/main" id="{EF333236-A4ED-46E7-AB03-FB60C90E2B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2" y="377"/>
                <a:ext cx="0" cy="25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1294" name="Line 30">
            <a:extLst>
              <a:ext uri="{FF2B5EF4-FFF2-40B4-BE49-F238E27FC236}">
                <a16:creationId xmlns:a16="http://schemas.microsoft.com/office/drawing/2014/main" id="{D33549F7-A788-433D-B05D-D4213E4D7E2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86225" y="4953000"/>
            <a:ext cx="0" cy="3905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5" name="Rectangle 31">
            <a:extLst>
              <a:ext uri="{FF2B5EF4-FFF2-40B4-BE49-F238E27FC236}">
                <a16:creationId xmlns:a16="http://schemas.microsoft.com/office/drawing/2014/main" id="{8A9688DA-2D58-4FFE-B71E-E26EE47AE2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4363" y="4953000"/>
            <a:ext cx="3319462" cy="3905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1" name="Group 32">
            <a:extLst>
              <a:ext uri="{FF2B5EF4-FFF2-40B4-BE49-F238E27FC236}">
                <a16:creationId xmlns:a16="http://schemas.microsoft.com/office/drawing/2014/main" id="{3D7223C9-0BC0-47E7-890C-48C32B4E81A4}"/>
              </a:ext>
            </a:extLst>
          </p:cNvPr>
          <p:cNvGrpSpPr>
            <a:grpSpLocks/>
          </p:cNvGrpSpPr>
          <p:nvPr/>
        </p:nvGrpSpPr>
        <p:grpSpPr bwMode="auto">
          <a:xfrm>
            <a:off x="1322388" y="5016500"/>
            <a:ext cx="565150" cy="241300"/>
            <a:chOff x="1387" y="3460"/>
            <a:chExt cx="572" cy="152"/>
          </a:xfrm>
        </p:grpSpPr>
        <p:sp>
          <p:nvSpPr>
            <p:cNvPr id="88103" name="Line 33">
              <a:extLst>
                <a:ext uri="{FF2B5EF4-FFF2-40B4-BE49-F238E27FC236}">
                  <a16:creationId xmlns:a16="http://schemas.microsoft.com/office/drawing/2014/main" id="{482A3C01-92EB-4326-A03A-3C68F470E4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87" y="3538"/>
              <a:ext cx="5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04" name="Line 34">
              <a:extLst>
                <a:ext uri="{FF2B5EF4-FFF2-40B4-BE49-F238E27FC236}">
                  <a16:creationId xmlns:a16="http://schemas.microsoft.com/office/drawing/2014/main" id="{2DE9ACAF-56E2-499D-8695-916F40E6B6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88" y="3460"/>
              <a:ext cx="0" cy="1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35">
            <a:extLst>
              <a:ext uri="{FF2B5EF4-FFF2-40B4-BE49-F238E27FC236}">
                <a16:creationId xmlns:a16="http://schemas.microsoft.com/office/drawing/2014/main" id="{D70C0BE2-5D3C-424D-BCA7-041A143BD896}"/>
              </a:ext>
            </a:extLst>
          </p:cNvPr>
          <p:cNvGrpSpPr>
            <a:grpSpLocks/>
          </p:cNvGrpSpPr>
          <p:nvPr/>
        </p:nvGrpSpPr>
        <p:grpSpPr bwMode="auto">
          <a:xfrm>
            <a:off x="5222875" y="5026025"/>
            <a:ext cx="2774950" cy="279400"/>
            <a:chOff x="3290" y="3166"/>
            <a:chExt cx="1748" cy="176"/>
          </a:xfrm>
        </p:grpSpPr>
        <p:sp>
          <p:nvSpPr>
            <p:cNvPr id="88101" name="Line 36">
              <a:extLst>
                <a:ext uri="{FF2B5EF4-FFF2-40B4-BE49-F238E27FC236}">
                  <a16:creationId xmlns:a16="http://schemas.microsoft.com/office/drawing/2014/main" id="{9B9F21D3-B359-47B7-B05C-E95F374BCB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90" y="3252"/>
              <a:ext cx="17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02" name="Line 37">
              <a:extLst>
                <a:ext uri="{FF2B5EF4-FFF2-40B4-BE49-F238E27FC236}">
                  <a16:creationId xmlns:a16="http://schemas.microsoft.com/office/drawing/2014/main" id="{8A3FEA27-8985-4409-8CC3-B549BCC430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31" y="3166"/>
              <a:ext cx="0" cy="1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38">
            <a:extLst>
              <a:ext uri="{FF2B5EF4-FFF2-40B4-BE49-F238E27FC236}">
                <a16:creationId xmlns:a16="http://schemas.microsoft.com/office/drawing/2014/main" id="{7FE2F72C-5059-4492-9C27-97A63369D6EB}"/>
              </a:ext>
            </a:extLst>
          </p:cNvPr>
          <p:cNvGrpSpPr>
            <a:grpSpLocks/>
          </p:cNvGrpSpPr>
          <p:nvPr/>
        </p:nvGrpSpPr>
        <p:grpSpPr bwMode="auto">
          <a:xfrm>
            <a:off x="1116013" y="5543550"/>
            <a:ext cx="7218362" cy="565150"/>
            <a:chOff x="703" y="3492"/>
            <a:chExt cx="4547" cy="356"/>
          </a:xfrm>
        </p:grpSpPr>
        <p:sp>
          <p:nvSpPr>
            <p:cNvPr id="88074" name="Text Box 39">
              <a:extLst>
                <a:ext uri="{FF2B5EF4-FFF2-40B4-BE49-F238E27FC236}">
                  <a16:creationId xmlns:a16="http://schemas.microsoft.com/office/drawing/2014/main" id="{77E17F46-77CD-4FF8-83E2-C3D59C74E9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3" y="3579"/>
              <a:ext cx="24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200">
                  <a:solidFill>
                    <a:srgbClr val="000000"/>
                  </a:solidFill>
                  <a:latin typeface="Comic Sans MS" panose="030F0702030302020204" pitchFamily="66" charset="0"/>
                </a:rPr>
                <a:t>3</a:t>
              </a:r>
            </a:p>
          </p:txBody>
        </p:sp>
        <p:sp>
          <p:nvSpPr>
            <p:cNvPr id="88075" name="Text Box 40">
              <a:extLst>
                <a:ext uri="{FF2B5EF4-FFF2-40B4-BE49-F238E27FC236}">
                  <a16:creationId xmlns:a16="http://schemas.microsoft.com/office/drawing/2014/main" id="{648C52F3-7158-4280-9AFB-B84E2F99AD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9" y="3579"/>
              <a:ext cx="24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200">
                  <a:solidFill>
                    <a:srgbClr val="000000"/>
                  </a:solidFill>
                  <a:latin typeface="Comic Sans MS" panose="030F0702030302020204" pitchFamily="66" charset="0"/>
                </a:rPr>
                <a:t>4</a:t>
              </a:r>
            </a:p>
          </p:txBody>
        </p:sp>
        <p:sp>
          <p:nvSpPr>
            <p:cNvPr id="88076" name="Text Box 41">
              <a:extLst>
                <a:ext uri="{FF2B5EF4-FFF2-40B4-BE49-F238E27FC236}">
                  <a16:creationId xmlns:a16="http://schemas.microsoft.com/office/drawing/2014/main" id="{DFDBDB7D-B61D-4AE6-8315-4E15C4A9DB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5" y="3579"/>
              <a:ext cx="24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200">
                  <a:solidFill>
                    <a:srgbClr val="000000"/>
                  </a:solidFill>
                  <a:latin typeface="Comic Sans MS" panose="030F0702030302020204" pitchFamily="66" charset="0"/>
                </a:rPr>
                <a:t>5</a:t>
              </a:r>
            </a:p>
          </p:txBody>
        </p:sp>
        <p:sp>
          <p:nvSpPr>
            <p:cNvPr id="88077" name="Text Box 42">
              <a:extLst>
                <a:ext uri="{FF2B5EF4-FFF2-40B4-BE49-F238E27FC236}">
                  <a16:creationId xmlns:a16="http://schemas.microsoft.com/office/drawing/2014/main" id="{1218566F-DFD1-498B-9F54-5EEE705982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5" y="3579"/>
              <a:ext cx="24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200">
                  <a:solidFill>
                    <a:srgbClr val="000000"/>
                  </a:solidFill>
                  <a:latin typeface="Comic Sans MS" panose="030F0702030302020204" pitchFamily="66" charset="0"/>
                </a:rPr>
                <a:t>6</a:t>
              </a:r>
            </a:p>
          </p:txBody>
        </p:sp>
        <p:sp>
          <p:nvSpPr>
            <p:cNvPr id="88078" name="Text Box 43">
              <a:extLst>
                <a:ext uri="{FF2B5EF4-FFF2-40B4-BE49-F238E27FC236}">
                  <a16:creationId xmlns:a16="http://schemas.microsoft.com/office/drawing/2014/main" id="{0D6B22FF-0F53-49D4-AC91-6CA744FDB2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6" y="3579"/>
              <a:ext cx="24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200">
                  <a:solidFill>
                    <a:srgbClr val="000000"/>
                  </a:solidFill>
                  <a:latin typeface="Comic Sans MS" panose="030F0702030302020204" pitchFamily="66" charset="0"/>
                </a:rPr>
                <a:t>7</a:t>
              </a:r>
            </a:p>
          </p:txBody>
        </p:sp>
        <p:sp>
          <p:nvSpPr>
            <p:cNvPr id="88079" name="Text Box 44">
              <a:extLst>
                <a:ext uri="{FF2B5EF4-FFF2-40B4-BE49-F238E27FC236}">
                  <a16:creationId xmlns:a16="http://schemas.microsoft.com/office/drawing/2014/main" id="{F557DB53-0D7D-4476-9039-9764CC9ADD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5" y="3579"/>
              <a:ext cx="24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200">
                  <a:solidFill>
                    <a:srgbClr val="000000"/>
                  </a:solidFill>
                  <a:latin typeface="Comic Sans MS" panose="030F0702030302020204" pitchFamily="66" charset="0"/>
                </a:rPr>
                <a:t>8</a:t>
              </a:r>
            </a:p>
          </p:txBody>
        </p:sp>
        <p:sp>
          <p:nvSpPr>
            <p:cNvPr id="88080" name="Text Box 45">
              <a:extLst>
                <a:ext uri="{FF2B5EF4-FFF2-40B4-BE49-F238E27FC236}">
                  <a16:creationId xmlns:a16="http://schemas.microsoft.com/office/drawing/2014/main" id="{10964BAB-9314-4814-A590-97867B2059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07" y="3579"/>
              <a:ext cx="385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200">
                  <a:solidFill>
                    <a:srgbClr val="000000"/>
                  </a:solidFill>
                  <a:latin typeface="Comic Sans MS" panose="030F0702030302020204" pitchFamily="66" charset="0"/>
                </a:rPr>
                <a:t>9</a:t>
              </a:r>
            </a:p>
          </p:txBody>
        </p:sp>
        <p:sp>
          <p:nvSpPr>
            <p:cNvPr id="88081" name="Text Box 46">
              <a:extLst>
                <a:ext uri="{FF2B5EF4-FFF2-40B4-BE49-F238E27FC236}">
                  <a16:creationId xmlns:a16="http://schemas.microsoft.com/office/drawing/2014/main" id="{6E2ADF4C-E2A1-4068-A6CE-0D460E737A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3" y="3579"/>
              <a:ext cx="385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200">
                  <a:solidFill>
                    <a:srgbClr val="000000"/>
                  </a:solidFill>
                  <a:latin typeface="Comic Sans MS" panose="030F0702030302020204" pitchFamily="66" charset="0"/>
                </a:rPr>
                <a:t>10</a:t>
              </a:r>
            </a:p>
          </p:txBody>
        </p:sp>
        <p:sp>
          <p:nvSpPr>
            <p:cNvPr id="88082" name="Text Box 47">
              <a:extLst>
                <a:ext uri="{FF2B5EF4-FFF2-40B4-BE49-F238E27FC236}">
                  <a16:creationId xmlns:a16="http://schemas.microsoft.com/office/drawing/2014/main" id="{B3362595-52A6-4694-8AF4-FC64DDA4F9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9" y="3579"/>
              <a:ext cx="385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200">
                  <a:solidFill>
                    <a:srgbClr val="000000"/>
                  </a:solidFill>
                  <a:latin typeface="Comic Sans MS" panose="030F0702030302020204" pitchFamily="66" charset="0"/>
                </a:rPr>
                <a:t>11</a:t>
              </a:r>
            </a:p>
          </p:txBody>
        </p:sp>
        <p:grpSp>
          <p:nvGrpSpPr>
            <p:cNvPr id="88083" name="Group 48">
              <a:extLst>
                <a:ext uri="{FF2B5EF4-FFF2-40B4-BE49-F238E27FC236}">
                  <a16:creationId xmlns:a16="http://schemas.microsoft.com/office/drawing/2014/main" id="{6DA31A4D-E0E8-488D-B828-42AF60457D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23" y="3492"/>
              <a:ext cx="4211" cy="87"/>
              <a:chOff x="1375" y="3540"/>
              <a:chExt cx="4211" cy="87"/>
            </a:xfrm>
          </p:grpSpPr>
          <p:grpSp>
            <p:nvGrpSpPr>
              <p:cNvPr id="88088" name="Group 49">
                <a:extLst>
                  <a:ext uri="{FF2B5EF4-FFF2-40B4-BE49-F238E27FC236}">
                    <a16:creationId xmlns:a16="http://schemas.microsoft.com/office/drawing/2014/main" id="{CF726019-7FF2-40B5-9BE3-B3BD26DF76E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75" y="3540"/>
                <a:ext cx="2805" cy="87"/>
                <a:chOff x="1248" y="3516"/>
                <a:chExt cx="1632" cy="204"/>
              </a:xfrm>
            </p:grpSpPr>
            <p:sp>
              <p:nvSpPr>
                <p:cNvPr id="88093" name="Rectangle 50">
                  <a:extLst>
                    <a:ext uri="{FF2B5EF4-FFF2-40B4-BE49-F238E27FC236}">
                      <a16:creationId xmlns:a16="http://schemas.microsoft.com/office/drawing/2014/main" id="{5CACC612-D2FC-4A78-9F11-C44250E5ED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48" y="3516"/>
                  <a:ext cx="204" cy="20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8094" name="Rectangle 51">
                  <a:extLst>
                    <a:ext uri="{FF2B5EF4-FFF2-40B4-BE49-F238E27FC236}">
                      <a16:creationId xmlns:a16="http://schemas.microsoft.com/office/drawing/2014/main" id="{1A872600-3E0B-431A-B9E1-28CDE8AF58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52" y="3516"/>
                  <a:ext cx="204" cy="20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8095" name="Rectangle 52">
                  <a:extLst>
                    <a:ext uri="{FF2B5EF4-FFF2-40B4-BE49-F238E27FC236}">
                      <a16:creationId xmlns:a16="http://schemas.microsoft.com/office/drawing/2014/main" id="{A9AD1686-5319-4845-B765-A5171B710B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56" y="3516"/>
                  <a:ext cx="204" cy="20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8096" name="Rectangle 53">
                  <a:extLst>
                    <a:ext uri="{FF2B5EF4-FFF2-40B4-BE49-F238E27FC236}">
                      <a16:creationId xmlns:a16="http://schemas.microsoft.com/office/drawing/2014/main" id="{2D99D5C6-F6D7-40F8-A017-7703089892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60" y="3516"/>
                  <a:ext cx="204" cy="20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8097" name="Rectangle 54">
                  <a:extLst>
                    <a:ext uri="{FF2B5EF4-FFF2-40B4-BE49-F238E27FC236}">
                      <a16:creationId xmlns:a16="http://schemas.microsoft.com/office/drawing/2014/main" id="{74A1CBAE-43AE-4339-A10B-6474F60704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4" y="3516"/>
                  <a:ext cx="204" cy="20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8098" name="Rectangle 55">
                  <a:extLst>
                    <a:ext uri="{FF2B5EF4-FFF2-40B4-BE49-F238E27FC236}">
                      <a16:creationId xmlns:a16="http://schemas.microsoft.com/office/drawing/2014/main" id="{E6772EBA-330B-47D0-9CD2-CDF3BF6BBD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68" y="3516"/>
                  <a:ext cx="204" cy="20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8099" name="Rectangle 56">
                  <a:extLst>
                    <a:ext uri="{FF2B5EF4-FFF2-40B4-BE49-F238E27FC236}">
                      <a16:creationId xmlns:a16="http://schemas.microsoft.com/office/drawing/2014/main" id="{AD22ED08-B80B-4660-AE83-8D5F50D2C2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72" y="3516"/>
                  <a:ext cx="204" cy="20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8100" name="Rectangle 57">
                  <a:extLst>
                    <a:ext uri="{FF2B5EF4-FFF2-40B4-BE49-F238E27FC236}">
                      <a16:creationId xmlns:a16="http://schemas.microsoft.com/office/drawing/2014/main" id="{83885862-0C67-4D9A-A117-EA0E4523B0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76" y="3516"/>
                  <a:ext cx="204" cy="20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88089" name="Rectangle 58">
                <a:extLst>
                  <a:ext uri="{FF2B5EF4-FFF2-40B4-BE49-F238E27FC236}">
                    <a16:creationId xmlns:a16="http://schemas.microsoft.com/office/drawing/2014/main" id="{9AC08EC1-2364-42D5-B14D-D1D6714E1F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3" y="3540"/>
                <a:ext cx="351" cy="8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8090" name="Rectangle 59">
                <a:extLst>
                  <a:ext uri="{FF2B5EF4-FFF2-40B4-BE49-F238E27FC236}">
                    <a16:creationId xmlns:a16="http://schemas.microsoft.com/office/drawing/2014/main" id="{7668266D-1C84-4599-8ACE-686DEE650F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34" y="3540"/>
                <a:ext cx="350" cy="8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8091" name="Rectangle 60">
                <a:extLst>
                  <a:ext uri="{FF2B5EF4-FFF2-40B4-BE49-F238E27FC236}">
                    <a16:creationId xmlns:a16="http://schemas.microsoft.com/office/drawing/2014/main" id="{9F6CA99C-67AE-49AD-B5B3-C672D6016B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84" y="3540"/>
                <a:ext cx="351" cy="8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8092" name="Rectangle 61">
                <a:extLst>
                  <a:ext uri="{FF2B5EF4-FFF2-40B4-BE49-F238E27FC236}">
                    <a16:creationId xmlns:a16="http://schemas.microsoft.com/office/drawing/2014/main" id="{24A2C775-3E41-453F-AEA4-8FB8E76297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35" y="3540"/>
                <a:ext cx="351" cy="8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88084" name="Text Box 62">
              <a:extLst>
                <a:ext uri="{FF2B5EF4-FFF2-40B4-BE49-F238E27FC236}">
                  <a16:creationId xmlns:a16="http://schemas.microsoft.com/office/drawing/2014/main" id="{2474E0B6-0C09-42BE-8E1F-E0889C5756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5" y="3573"/>
              <a:ext cx="385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200">
                  <a:solidFill>
                    <a:srgbClr val="000000"/>
                  </a:solidFill>
                  <a:latin typeface="Comic Sans MS" panose="030F0702030302020204" pitchFamily="66" charset="0"/>
                </a:rPr>
                <a:t>12</a:t>
              </a:r>
            </a:p>
          </p:txBody>
        </p:sp>
        <p:sp>
          <p:nvSpPr>
            <p:cNvPr id="88085" name="Text Box 63">
              <a:extLst>
                <a:ext uri="{FF2B5EF4-FFF2-40B4-BE49-F238E27FC236}">
                  <a16:creationId xmlns:a16="http://schemas.microsoft.com/office/drawing/2014/main" id="{4CC9F466-DF62-45D5-9597-B4B005064D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67" y="3573"/>
              <a:ext cx="385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200">
                  <a:solidFill>
                    <a:srgbClr val="000000"/>
                  </a:solidFill>
                  <a:latin typeface="Comic Sans MS" panose="030F0702030302020204" pitchFamily="66" charset="0"/>
                </a:rPr>
                <a:t>13</a:t>
              </a:r>
            </a:p>
          </p:txBody>
        </p:sp>
        <p:sp>
          <p:nvSpPr>
            <p:cNvPr id="88086" name="Text Box 64">
              <a:extLst>
                <a:ext uri="{FF2B5EF4-FFF2-40B4-BE49-F238E27FC236}">
                  <a16:creationId xmlns:a16="http://schemas.microsoft.com/office/drawing/2014/main" id="{015D75B0-1611-454B-A4B7-E94C46E6AD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39" y="3579"/>
              <a:ext cx="385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200">
                  <a:solidFill>
                    <a:srgbClr val="000000"/>
                  </a:solidFill>
                  <a:latin typeface="Comic Sans MS" panose="030F0702030302020204" pitchFamily="66" charset="0"/>
                </a:rPr>
                <a:t>14</a:t>
              </a:r>
            </a:p>
          </p:txBody>
        </p:sp>
        <p:sp>
          <p:nvSpPr>
            <p:cNvPr id="88087" name="Text Box 65">
              <a:extLst>
                <a:ext uri="{FF2B5EF4-FFF2-40B4-BE49-F238E27FC236}">
                  <a16:creationId xmlns:a16="http://schemas.microsoft.com/office/drawing/2014/main" id="{E16C1BA6-B3FD-4AF4-B67C-E5A18DDD76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65" y="3579"/>
              <a:ext cx="385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200">
                  <a:solidFill>
                    <a:srgbClr val="000000"/>
                  </a:solidFill>
                  <a:latin typeface="Comic Sans MS" panose="030F0702030302020204" pitchFamily="66" charset="0"/>
                </a:rPr>
                <a:t>15</a:t>
              </a:r>
            </a:p>
          </p:txBody>
        </p:sp>
      </p:grpSp>
      <p:sp>
        <p:nvSpPr>
          <p:cNvPr id="66" name="Rounded Rectangle 65">
            <a:hlinkClick r:id="rId2"/>
            <a:extLst>
              <a:ext uri="{FF2B5EF4-FFF2-40B4-BE49-F238E27FC236}">
                <a16:creationId xmlns:a16="http://schemas.microsoft.com/office/drawing/2014/main" id="{CAB43E59-2E76-4CF2-B292-567B015DF3BE}"/>
              </a:ext>
            </a:extLst>
          </p:cNvPr>
          <p:cNvSpPr/>
          <p:nvPr/>
        </p:nvSpPr>
        <p:spPr>
          <a:xfrm>
            <a:off x="7477125" y="6078538"/>
            <a:ext cx="1504950" cy="538162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rgbClr val="000000"/>
                </a:solidFill>
                <a:latin typeface="Comic Sans MS" pitchFamily="66" charset="0"/>
              </a:rPr>
              <a:t>Demo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9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8">
            <a:extLst>
              <a:ext uri="{FF2B5EF4-FFF2-40B4-BE49-F238E27FC236}">
                <a16:creationId xmlns:a16="http://schemas.microsoft.com/office/drawing/2014/main" id="{3D3657E2-5F5A-441E-9D77-40A97071CE7D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9E591BD-8FC6-40D0-AFDD-A6704FAFA706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14" name="Rectangle 19">
            <a:extLst>
              <a:ext uri="{FF2B5EF4-FFF2-40B4-BE49-F238E27FC236}">
                <a16:creationId xmlns:a16="http://schemas.microsoft.com/office/drawing/2014/main" id="{74BC251A-E6D3-4580-9B20-7E622AFC3D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 Lafferty Maths Dept</a:t>
            </a: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EB6FCE6D-4BF7-4531-B8A1-56AB1B2FF8A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08175" y="552450"/>
            <a:ext cx="5256213" cy="6953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>
                <a:solidFill>
                  <a:srgbClr val="FFFF00"/>
                </a:solidFill>
              </a:rPr>
              <a:t>Statistics</a:t>
            </a:r>
          </a:p>
        </p:txBody>
      </p:sp>
      <p:pic>
        <p:nvPicPr>
          <p:cNvPr id="65541" name="Picture 3" descr="scottishflag">
            <a:extLst>
              <a:ext uri="{FF2B5EF4-FFF2-40B4-BE49-F238E27FC236}">
                <a16:creationId xmlns:a16="http://schemas.microsoft.com/office/drawing/2014/main" id="{2208226F-E07F-4432-AE89-37514A9E901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2" name="Picture 4" descr="Office Objects 0572">
            <a:extLst>
              <a:ext uri="{FF2B5EF4-FFF2-40B4-BE49-F238E27FC236}">
                <a16:creationId xmlns:a16="http://schemas.microsoft.com/office/drawing/2014/main" id="{1AC0FD35-5AC9-4F9C-BF05-CF014B3C1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Rectangle 5">
            <a:extLst>
              <a:ext uri="{FF2B5EF4-FFF2-40B4-BE49-F238E27FC236}">
                <a16:creationId xmlns:a16="http://schemas.microsoft.com/office/drawing/2014/main" id="{5328BCA4-A27C-4B7E-82E8-580A69B0B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688" y="2344738"/>
            <a:ext cx="2160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</a:rPr>
              <a:t>Learning Intention</a:t>
            </a:r>
          </a:p>
        </p:txBody>
      </p:sp>
      <p:sp>
        <p:nvSpPr>
          <p:cNvPr id="29702" name="Rectangle 6">
            <a:extLst>
              <a:ext uri="{FF2B5EF4-FFF2-40B4-BE49-F238E27FC236}">
                <a16:creationId xmlns:a16="http://schemas.microsoft.com/office/drawing/2014/main" id="{780F907D-F808-4BE9-85E0-862F2C8950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5363" y="2344738"/>
            <a:ext cx="1947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u="sng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</a:rPr>
              <a:t>Success Criteria</a:t>
            </a:r>
          </a:p>
        </p:txBody>
      </p:sp>
      <p:sp>
        <p:nvSpPr>
          <p:cNvPr id="29703" name="Text Box 7">
            <a:extLst>
              <a:ext uri="{FF2B5EF4-FFF2-40B4-BE49-F238E27FC236}">
                <a16:creationId xmlns:a16="http://schemas.microsoft.com/office/drawing/2014/main" id="{A66A4B1D-1EE9-4E92-B97B-40208C247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025775"/>
            <a:ext cx="4114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>
              <a:buFontTx/>
              <a:buAutoNum type="arabicPeriod"/>
              <a:defRPr/>
            </a:pPr>
            <a:r>
              <a:rPr lang="en-GB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</a:rPr>
              <a:t>Understand the terms </a:t>
            </a:r>
            <a:r>
              <a:rPr lang="en-GB">
                <a:solidFill>
                  <a:srgbClr val="FFFFFF"/>
                </a:solidFill>
                <a:latin typeface="Comic Sans MS" pitchFamily="66" charset="0"/>
              </a:rPr>
              <a:t>mean, range, median and mode.</a:t>
            </a:r>
          </a:p>
        </p:txBody>
      </p:sp>
      <p:sp>
        <p:nvSpPr>
          <p:cNvPr id="65546" name="Line 8">
            <a:extLst>
              <a:ext uri="{FF2B5EF4-FFF2-40B4-BE49-F238E27FC236}">
                <a16:creationId xmlns:a16="http://schemas.microsoft.com/office/drawing/2014/main" id="{951D8A91-97BC-4387-9046-B2466A08255D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4900" y="2413000"/>
            <a:ext cx="0" cy="345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5" name="Rectangle 9">
            <a:extLst>
              <a:ext uri="{FF2B5EF4-FFF2-40B4-BE49-F238E27FC236}">
                <a16:creationId xmlns:a16="http://schemas.microsoft.com/office/drawing/2014/main" id="{5FFF1FCB-717F-480B-8E9B-EE9FC51CC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900" y="3044825"/>
            <a:ext cx="3886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buFontTx/>
              <a:buAutoNum type="arabicPeriod"/>
            </a:pPr>
            <a:r>
              <a:rPr lang="en-GB" altLang="en-US">
                <a:solidFill>
                  <a:srgbClr val="FFFF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We are revising  the terms mean, median, mode and range.</a:t>
            </a:r>
          </a:p>
        </p:txBody>
      </p:sp>
      <p:sp>
        <p:nvSpPr>
          <p:cNvPr id="29706" name="Rectangle 10">
            <a:extLst>
              <a:ext uri="{FF2B5EF4-FFF2-40B4-BE49-F238E27FC236}">
                <a16:creationId xmlns:a16="http://schemas.microsoft.com/office/drawing/2014/main" id="{4D6B81D8-57C1-4A44-A2C3-F434497980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1325" y="3741738"/>
            <a:ext cx="3622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AutoNum type="arabicPeriod" startAt="2"/>
              <a:defRPr/>
            </a:pPr>
            <a:r>
              <a:rPr lang="en-GB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</a:rPr>
              <a:t>To be able to calculate mean, range, mode and median.</a:t>
            </a:r>
          </a:p>
        </p:txBody>
      </p:sp>
      <p:sp>
        <p:nvSpPr>
          <p:cNvPr id="65549" name="Text Box 11">
            <a:extLst>
              <a:ext uri="{FF2B5EF4-FFF2-40B4-BE49-F238E27FC236}">
                <a16:creationId xmlns:a16="http://schemas.microsoft.com/office/drawing/2014/main" id="{C7E7FD95-0121-407A-BB90-1297FD64FD91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www.mathsrevision.com</a:t>
            </a:r>
          </a:p>
        </p:txBody>
      </p:sp>
      <p:sp>
        <p:nvSpPr>
          <p:cNvPr id="65550" name="Text Box 12">
            <a:extLst>
              <a:ext uri="{FF2B5EF4-FFF2-40B4-BE49-F238E27FC236}">
                <a16:creationId xmlns:a16="http://schemas.microsoft.com/office/drawing/2014/main" id="{AF47CA09-3EFF-4E9C-A756-A9B9C865D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0" y="1279525"/>
            <a:ext cx="11715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FF"/>
                </a:solidFill>
                <a:latin typeface="Comic Sans MS" panose="030F0702030302020204" pitchFamily="66" charset="0"/>
              </a:rPr>
              <a:t>Averages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3" grpId="0"/>
      <p:bldP spid="29705" grpId="0"/>
      <p:bldP spid="2970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E7F64763-5B27-4FC3-95B0-2500867BD927}"/>
              </a:ext>
            </a:extLst>
          </p:cNvPr>
          <p:cNvGrpSpPr>
            <a:grpSpLocks/>
          </p:cNvGrpSpPr>
          <p:nvPr/>
        </p:nvGrpSpPr>
        <p:grpSpPr bwMode="auto">
          <a:xfrm>
            <a:off x="1581150" y="1895475"/>
            <a:ext cx="5878513" cy="2570163"/>
            <a:chOff x="996" y="1194"/>
            <a:chExt cx="3703" cy="1619"/>
          </a:xfrm>
        </p:grpSpPr>
        <p:sp>
          <p:nvSpPr>
            <p:cNvPr id="89132" name="Oval 3">
              <a:extLst>
                <a:ext uri="{FF2B5EF4-FFF2-40B4-BE49-F238E27FC236}">
                  <a16:creationId xmlns:a16="http://schemas.microsoft.com/office/drawing/2014/main" id="{6D5EF565-46AD-44A3-8454-77BB53FDDA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6" y="1494"/>
              <a:ext cx="366" cy="306"/>
            </a:xfrm>
            <a:prstGeom prst="ellipse">
              <a:avLst/>
            </a:prstGeom>
            <a:gradFill rotWithShape="0">
              <a:gsLst>
                <a:gs pos="0">
                  <a:srgbClr val="A8A877"/>
                </a:gs>
                <a:gs pos="50000">
                  <a:srgbClr val="FDFDB3"/>
                </a:gs>
                <a:gs pos="100000">
                  <a:srgbClr val="A8A877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9133" name="Oval 4">
              <a:extLst>
                <a:ext uri="{FF2B5EF4-FFF2-40B4-BE49-F238E27FC236}">
                  <a16:creationId xmlns:a16="http://schemas.microsoft.com/office/drawing/2014/main" id="{D11AB86D-711B-403B-AA12-13E7C9AC7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6" y="1482"/>
              <a:ext cx="366" cy="306"/>
            </a:xfrm>
            <a:prstGeom prst="ellipse">
              <a:avLst/>
            </a:prstGeom>
            <a:gradFill rotWithShape="0">
              <a:gsLst>
                <a:gs pos="0">
                  <a:srgbClr val="A8A877"/>
                </a:gs>
                <a:gs pos="50000">
                  <a:srgbClr val="FDFDB3"/>
                </a:gs>
                <a:gs pos="100000">
                  <a:srgbClr val="A8A877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9134" name="Oval 5">
              <a:extLst>
                <a:ext uri="{FF2B5EF4-FFF2-40B4-BE49-F238E27FC236}">
                  <a16:creationId xmlns:a16="http://schemas.microsoft.com/office/drawing/2014/main" id="{0F49EC7F-56CD-41D4-AF5E-6E475CA85F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0" y="1488"/>
              <a:ext cx="360" cy="300"/>
            </a:xfrm>
            <a:prstGeom prst="ellipse">
              <a:avLst/>
            </a:prstGeom>
            <a:gradFill rotWithShape="0">
              <a:gsLst>
                <a:gs pos="0">
                  <a:srgbClr val="A8A877"/>
                </a:gs>
                <a:gs pos="50000">
                  <a:srgbClr val="FDFDB3"/>
                </a:gs>
                <a:gs pos="100000">
                  <a:srgbClr val="A8A877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9135" name="Text Box 6">
              <a:extLst>
                <a:ext uri="{FF2B5EF4-FFF2-40B4-BE49-F238E27FC236}">
                  <a16:creationId xmlns:a16="http://schemas.microsoft.com/office/drawing/2014/main" id="{48738A2E-7825-4E03-922A-6244E86BE7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8" y="2121"/>
              <a:ext cx="891" cy="691"/>
            </a:xfrm>
            <a:prstGeom prst="rect">
              <a:avLst/>
            </a:prstGeom>
            <a:gradFill rotWithShape="0">
              <a:gsLst>
                <a:gs pos="0">
                  <a:srgbClr val="A8A877"/>
                </a:gs>
                <a:gs pos="50000">
                  <a:srgbClr val="FDFDB3"/>
                </a:gs>
                <a:gs pos="100000">
                  <a:srgbClr val="A8A877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en-US" sz="2200" b="1">
                  <a:solidFill>
                    <a:srgbClr val="3333CC"/>
                  </a:solidFill>
                  <a:latin typeface="Comic Sans MS" panose="030F0702030302020204" pitchFamily="66" charset="0"/>
                </a:rPr>
                <a:t>Upper Quartile = 180 </a:t>
              </a:r>
            </a:p>
          </p:txBody>
        </p:sp>
        <p:sp>
          <p:nvSpPr>
            <p:cNvPr id="89136" name="Line 7">
              <a:extLst>
                <a:ext uri="{FF2B5EF4-FFF2-40B4-BE49-F238E27FC236}">
                  <a16:creationId xmlns:a16="http://schemas.microsoft.com/office/drawing/2014/main" id="{489FAB33-7250-4BFA-B013-6F20A91826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81" y="1800"/>
              <a:ext cx="0" cy="31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37" name="Text Box 8">
              <a:extLst>
                <a:ext uri="{FF2B5EF4-FFF2-40B4-BE49-F238E27FC236}">
                  <a16:creationId xmlns:a16="http://schemas.microsoft.com/office/drawing/2014/main" id="{2B22C640-7A5A-413E-B0ED-A437CCDA78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4" y="1200"/>
              <a:ext cx="372" cy="250"/>
            </a:xfrm>
            <a:prstGeom prst="rect">
              <a:avLst/>
            </a:prstGeom>
            <a:gradFill rotWithShape="0">
              <a:gsLst>
                <a:gs pos="0">
                  <a:srgbClr val="A8A877"/>
                </a:gs>
                <a:gs pos="50000">
                  <a:srgbClr val="FDFDB3"/>
                </a:gs>
                <a:gs pos="100000">
                  <a:srgbClr val="A8A877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000" b="1">
                  <a:solidFill>
                    <a:srgbClr val="3333CC"/>
                  </a:solidFill>
                  <a:latin typeface="Comic Sans MS" panose="030F0702030302020204" pitchFamily="66" charset="0"/>
                </a:rPr>
                <a:t>Q</a:t>
              </a:r>
              <a:r>
                <a:rPr lang="en-GB" altLang="en-US" sz="2000" b="1" baseline="-25000">
                  <a:solidFill>
                    <a:srgbClr val="3333CC"/>
                  </a:solidFill>
                  <a:latin typeface="Comic Sans MS" panose="030F0702030302020204" pitchFamily="66" charset="0"/>
                </a:rPr>
                <a:t>u</a:t>
              </a:r>
              <a:endParaRPr lang="en-GB" altLang="en-US" sz="2000" b="1">
                <a:solidFill>
                  <a:srgbClr val="3333CC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89138" name="Text Box 9">
              <a:extLst>
                <a:ext uri="{FF2B5EF4-FFF2-40B4-BE49-F238E27FC236}">
                  <a16:creationId xmlns:a16="http://schemas.microsoft.com/office/drawing/2014/main" id="{B12F5A68-E523-4A4D-9D5C-9A2DCFADD0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6" y="2122"/>
              <a:ext cx="891" cy="691"/>
            </a:xfrm>
            <a:prstGeom prst="rect">
              <a:avLst/>
            </a:prstGeom>
            <a:gradFill rotWithShape="0">
              <a:gsLst>
                <a:gs pos="0">
                  <a:srgbClr val="A8A877"/>
                </a:gs>
                <a:gs pos="50000">
                  <a:srgbClr val="FDFDB3"/>
                </a:gs>
                <a:gs pos="100000">
                  <a:srgbClr val="A8A877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en-US" sz="2200" b="1">
                  <a:solidFill>
                    <a:srgbClr val="3333CC"/>
                  </a:solidFill>
                  <a:latin typeface="Comic Sans MS" panose="030F0702030302020204" pitchFamily="66" charset="0"/>
                </a:rPr>
                <a:t>Lower Quartile = 158 </a:t>
              </a:r>
            </a:p>
          </p:txBody>
        </p:sp>
        <p:sp>
          <p:nvSpPr>
            <p:cNvPr id="89139" name="Line 10">
              <a:extLst>
                <a:ext uri="{FF2B5EF4-FFF2-40B4-BE49-F238E27FC236}">
                  <a16:creationId xmlns:a16="http://schemas.microsoft.com/office/drawing/2014/main" id="{882BA86C-AC95-4B0C-87BB-A750DF356F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8" y="1788"/>
              <a:ext cx="0" cy="33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40" name="Text Box 11">
              <a:extLst>
                <a:ext uri="{FF2B5EF4-FFF2-40B4-BE49-F238E27FC236}">
                  <a16:creationId xmlns:a16="http://schemas.microsoft.com/office/drawing/2014/main" id="{F990F17C-B510-4A26-87AD-8672C7DAAA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2" y="1218"/>
              <a:ext cx="372" cy="250"/>
            </a:xfrm>
            <a:prstGeom prst="rect">
              <a:avLst/>
            </a:prstGeom>
            <a:gradFill rotWithShape="0">
              <a:gsLst>
                <a:gs pos="0">
                  <a:srgbClr val="A8A877"/>
                </a:gs>
                <a:gs pos="50000">
                  <a:srgbClr val="FDFDB3"/>
                </a:gs>
                <a:gs pos="100000">
                  <a:srgbClr val="A8A877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000" b="1">
                  <a:solidFill>
                    <a:srgbClr val="3333CC"/>
                  </a:solidFill>
                  <a:latin typeface="Comic Sans MS" panose="030F0702030302020204" pitchFamily="66" charset="0"/>
                </a:rPr>
                <a:t>Q</a:t>
              </a:r>
              <a:r>
                <a:rPr lang="en-GB" altLang="en-US" sz="2000" b="1" baseline="-25000">
                  <a:solidFill>
                    <a:srgbClr val="3333CC"/>
                  </a:solidFill>
                  <a:latin typeface="Comic Sans MS" panose="030F0702030302020204" pitchFamily="66" charset="0"/>
                </a:rPr>
                <a:t>L</a:t>
              </a:r>
              <a:endParaRPr lang="en-GB" altLang="en-US" sz="2000" b="1">
                <a:solidFill>
                  <a:srgbClr val="3333CC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89141" name="Line 12">
              <a:extLst>
                <a:ext uri="{FF2B5EF4-FFF2-40B4-BE49-F238E27FC236}">
                  <a16:creationId xmlns:a16="http://schemas.microsoft.com/office/drawing/2014/main" id="{08CC6AC7-9BEE-4D1A-9D24-C38BEA2B37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70" y="1808"/>
              <a:ext cx="0" cy="52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42" name="Text Box 13">
              <a:extLst>
                <a:ext uri="{FF2B5EF4-FFF2-40B4-BE49-F238E27FC236}">
                  <a16:creationId xmlns:a16="http://schemas.microsoft.com/office/drawing/2014/main" id="{27AFBBA8-DA2C-4A2B-9B2E-5A314E6C7A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69" y="2329"/>
              <a:ext cx="812" cy="480"/>
            </a:xfrm>
            <a:prstGeom prst="rect">
              <a:avLst/>
            </a:prstGeom>
            <a:gradFill rotWithShape="0">
              <a:gsLst>
                <a:gs pos="0">
                  <a:srgbClr val="A8A877"/>
                </a:gs>
                <a:gs pos="50000">
                  <a:srgbClr val="FDFDB3"/>
                </a:gs>
                <a:gs pos="100000">
                  <a:srgbClr val="A8A877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en-US" sz="2200" b="1">
                  <a:solidFill>
                    <a:srgbClr val="3333CC"/>
                  </a:solidFill>
                  <a:latin typeface="Comic Sans MS" panose="030F0702030302020204" pitchFamily="66" charset="0"/>
                </a:rPr>
                <a:t>Median = 171</a:t>
              </a:r>
            </a:p>
          </p:txBody>
        </p:sp>
        <p:sp>
          <p:nvSpPr>
            <p:cNvPr id="89143" name="Text Box 14">
              <a:extLst>
                <a:ext uri="{FF2B5EF4-FFF2-40B4-BE49-F238E27FC236}">
                  <a16:creationId xmlns:a16="http://schemas.microsoft.com/office/drawing/2014/main" id="{7CE82F30-3A28-4782-8319-19882DF136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4" y="1194"/>
              <a:ext cx="372" cy="250"/>
            </a:xfrm>
            <a:prstGeom prst="rect">
              <a:avLst/>
            </a:prstGeom>
            <a:gradFill rotWithShape="0">
              <a:gsLst>
                <a:gs pos="0">
                  <a:srgbClr val="A8A877"/>
                </a:gs>
                <a:gs pos="50000">
                  <a:srgbClr val="FDFDB3"/>
                </a:gs>
                <a:gs pos="100000">
                  <a:srgbClr val="A8A877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000" b="1">
                  <a:solidFill>
                    <a:srgbClr val="3333CC"/>
                  </a:solidFill>
                  <a:latin typeface="Comic Sans MS" panose="030F0702030302020204" pitchFamily="66" charset="0"/>
                </a:rPr>
                <a:t>Q</a:t>
              </a:r>
              <a:r>
                <a:rPr lang="en-GB" altLang="en-US" sz="2000" b="1" baseline="-25000">
                  <a:solidFill>
                    <a:srgbClr val="3333CC"/>
                  </a:solidFill>
                  <a:latin typeface="Comic Sans MS" panose="030F0702030302020204" pitchFamily="66" charset="0"/>
                </a:rPr>
                <a:t>2</a:t>
              </a:r>
              <a:endParaRPr lang="en-GB" altLang="en-US" sz="2000" b="1">
                <a:solidFill>
                  <a:srgbClr val="3333CC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3" name="Group 15">
            <a:extLst>
              <a:ext uri="{FF2B5EF4-FFF2-40B4-BE49-F238E27FC236}">
                <a16:creationId xmlns:a16="http://schemas.microsoft.com/office/drawing/2014/main" id="{0CCD8569-FA67-4D52-B82C-B0B4C448CBE6}"/>
              </a:ext>
            </a:extLst>
          </p:cNvPr>
          <p:cNvGrpSpPr>
            <a:grpSpLocks/>
          </p:cNvGrpSpPr>
          <p:nvPr/>
        </p:nvGrpSpPr>
        <p:grpSpPr bwMode="auto">
          <a:xfrm>
            <a:off x="241300" y="585788"/>
            <a:ext cx="8674100" cy="2230437"/>
            <a:chOff x="152" y="369"/>
            <a:chExt cx="5464" cy="1405"/>
          </a:xfrm>
        </p:grpSpPr>
        <p:sp>
          <p:nvSpPr>
            <p:cNvPr id="89124" name="Text Box 16">
              <a:extLst>
                <a:ext uri="{FF2B5EF4-FFF2-40B4-BE49-F238E27FC236}">
                  <a16:creationId xmlns:a16="http://schemas.microsoft.com/office/drawing/2014/main" id="{32EB2555-BC09-453D-901D-3B9E8FDA63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756"/>
              <a:ext cx="5196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200" b="1">
                  <a:solidFill>
                    <a:srgbClr val="3333CC"/>
                  </a:solidFill>
                  <a:latin typeface="Comic Sans MS" panose="030F0702030302020204" pitchFamily="66" charset="0"/>
                </a:rPr>
                <a:t>Question</a:t>
              </a:r>
              <a:r>
                <a:rPr lang="en-GB" altLang="en-US" sz="2200">
                  <a:solidFill>
                    <a:srgbClr val="000000"/>
                  </a:solidFill>
                  <a:latin typeface="Comic Sans MS" panose="030F0702030302020204" pitchFamily="66" charset="0"/>
                </a:rPr>
                <a:t>:  Stuart recorded the heights in cm of boys in his class as shown below. Draw a box plot for this data.</a:t>
              </a:r>
            </a:p>
          </p:txBody>
        </p:sp>
        <p:grpSp>
          <p:nvGrpSpPr>
            <p:cNvPr id="89125" name="Group 17">
              <a:extLst>
                <a:ext uri="{FF2B5EF4-FFF2-40B4-BE49-F238E27FC236}">
                  <a16:creationId xmlns:a16="http://schemas.microsoft.com/office/drawing/2014/main" id="{A57FD462-B163-460C-BC73-6E8B3113F6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2" y="369"/>
              <a:ext cx="4359" cy="288"/>
              <a:chOff x="622" y="369"/>
              <a:chExt cx="4359" cy="288"/>
            </a:xfrm>
          </p:grpSpPr>
          <p:sp>
            <p:nvSpPr>
              <p:cNvPr id="89127" name="Text Box 18">
                <a:extLst>
                  <a:ext uri="{FF2B5EF4-FFF2-40B4-BE49-F238E27FC236}">
                    <a16:creationId xmlns:a16="http://schemas.microsoft.com/office/drawing/2014/main" id="{3FA7EBCC-7FC7-47D2-86EF-52E5AFAD442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13" y="369"/>
                <a:ext cx="2311" cy="28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altLang="en-US" sz="2400">
                    <a:solidFill>
                      <a:srgbClr val="FFFF99"/>
                    </a:solidFill>
                    <a:latin typeface="Comic Sans MS" panose="030F0702030302020204" pitchFamily="66" charset="0"/>
                  </a:rPr>
                  <a:t>Drawing a Box Plot. </a:t>
                </a:r>
              </a:p>
            </p:txBody>
          </p:sp>
          <p:sp>
            <p:nvSpPr>
              <p:cNvPr id="89128" name="Line 19">
                <a:extLst>
                  <a:ext uri="{FF2B5EF4-FFF2-40B4-BE49-F238E27FC236}">
                    <a16:creationId xmlns:a16="http://schemas.microsoft.com/office/drawing/2014/main" id="{F087C905-0BA4-4175-9CAE-38A5280EFA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11" y="521"/>
                <a:ext cx="97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29" name="Line 20">
                <a:extLst>
                  <a:ext uri="{FF2B5EF4-FFF2-40B4-BE49-F238E27FC236}">
                    <a16:creationId xmlns:a16="http://schemas.microsoft.com/office/drawing/2014/main" id="{96B150B3-528A-4AA7-AFF9-40DC6125FC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72" y="400"/>
                <a:ext cx="0" cy="25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30" name="Line 21">
                <a:extLst>
                  <a:ext uri="{FF2B5EF4-FFF2-40B4-BE49-F238E27FC236}">
                    <a16:creationId xmlns:a16="http://schemas.microsoft.com/office/drawing/2014/main" id="{6D6FEDD6-4E1B-419D-AD6B-8836196F21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24" y="516"/>
                <a:ext cx="10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31" name="Line 22">
                <a:extLst>
                  <a:ext uri="{FF2B5EF4-FFF2-40B4-BE49-F238E27FC236}">
                    <a16:creationId xmlns:a16="http://schemas.microsoft.com/office/drawing/2014/main" id="{289731A9-BA1E-44B3-8EBE-C4AE0356A4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2" y="382"/>
                <a:ext cx="0" cy="25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9126" name="Text Box 23">
              <a:extLst>
                <a:ext uri="{FF2B5EF4-FFF2-40B4-BE49-F238E27FC236}">
                  <a16:creationId xmlns:a16="http://schemas.microsoft.com/office/drawing/2014/main" id="{56C2644E-4954-45AA-B687-C43929DCC3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" y="1524"/>
              <a:ext cx="546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000">
                  <a:solidFill>
                    <a:srgbClr val="000000"/>
                  </a:solidFill>
                  <a:latin typeface="Comic Sans MS" panose="030F0702030302020204" pitchFamily="66" charset="0"/>
                </a:rPr>
                <a:t>137, 148, 155, 158, 165, 166, 166, 171, 171, 173, 175, 180, 184, 186, 186</a:t>
              </a:r>
            </a:p>
          </p:txBody>
        </p:sp>
      </p:grpSp>
      <p:sp>
        <p:nvSpPr>
          <p:cNvPr id="12312" name="Line 24">
            <a:extLst>
              <a:ext uri="{FF2B5EF4-FFF2-40B4-BE49-F238E27FC236}">
                <a16:creationId xmlns:a16="http://schemas.microsoft.com/office/drawing/2014/main" id="{378FFF36-76B7-4A8C-84F8-D532D313F54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07125" y="5016500"/>
            <a:ext cx="0" cy="3905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3" name="Rectangle 25">
            <a:extLst>
              <a:ext uri="{FF2B5EF4-FFF2-40B4-BE49-F238E27FC236}">
                <a16:creationId xmlns:a16="http://schemas.microsoft.com/office/drawing/2014/main" id="{5100BB86-76A1-4A34-BFFB-DAC1BEA73C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2750" y="5016500"/>
            <a:ext cx="3186113" cy="3905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5" name="Group 26">
            <a:extLst>
              <a:ext uri="{FF2B5EF4-FFF2-40B4-BE49-F238E27FC236}">
                <a16:creationId xmlns:a16="http://schemas.microsoft.com/office/drawing/2014/main" id="{F83CAE14-511B-4B38-A1BF-EC52FE281DCA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5089525"/>
            <a:ext cx="2982913" cy="241300"/>
            <a:chOff x="1387" y="3460"/>
            <a:chExt cx="572" cy="152"/>
          </a:xfrm>
        </p:grpSpPr>
        <p:sp>
          <p:nvSpPr>
            <p:cNvPr id="89122" name="Line 27">
              <a:extLst>
                <a:ext uri="{FF2B5EF4-FFF2-40B4-BE49-F238E27FC236}">
                  <a16:creationId xmlns:a16="http://schemas.microsoft.com/office/drawing/2014/main" id="{78CCB71A-91E6-4717-BF0F-A09CB4189B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87" y="3538"/>
              <a:ext cx="5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23" name="Line 28">
              <a:extLst>
                <a:ext uri="{FF2B5EF4-FFF2-40B4-BE49-F238E27FC236}">
                  <a16:creationId xmlns:a16="http://schemas.microsoft.com/office/drawing/2014/main" id="{F2E3B57F-927D-434E-86DC-73ABBD5B31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88" y="3460"/>
              <a:ext cx="0" cy="1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29">
            <a:extLst>
              <a:ext uri="{FF2B5EF4-FFF2-40B4-BE49-F238E27FC236}">
                <a16:creationId xmlns:a16="http://schemas.microsoft.com/office/drawing/2014/main" id="{D8226EB8-8EB0-4476-9FDD-E4AE878522EC}"/>
              </a:ext>
            </a:extLst>
          </p:cNvPr>
          <p:cNvGrpSpPr>
            <a:grpSpLocks/>
          </p:cNvGrpSpPr>
          <p:nvPr/>
        </p:nvGrpSpPr>
        <p:grpSpPr bwMode="auto">
          <a:xfrm>
            <a:off x="7415213" y="5073650"/>
            <a:ext cx="842962" cy="279400"/>
            <a:chOff x="3290" y="3166"/>
            <a:chExt cx="1748" cy="176"/>
          </a:xfrm>
        </p:grpSpPr>
        <p:sp>
          <p:nvSpPr>
            <p:cNvPr id="89120" name="Line 30">
              <a:extLst>
                <a:ext uri="{FF2B5EF4-FFF2-40B4-BE49-F238E27FC236}">
                  <a16:creationId xmlns:a16="http://schemas.microsoft.com/office/drawing/2014/main" id="{3A46F995-0CF5-4FD0-8ED6-F64BB49D0E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90" y="3252"/>
              <a:ext cx="17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21" name="Line 31">
              <a:extLst>
                <a:ext uri="{FF2B5EF4-FFF2-40B4-BE49-F238E27FC236}">
                  <a16:creationId xmlns:a16="http://schemas.microsoft.com/office/drawing/2014/main" id="{E3EA95E6-3797-40A1-A71B-00E151E552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31" y="3166"/>
              <a:ext cx="0" cy="1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32">
            <a:extLst>
              <a:ext uri="{FF2B5EF4-FFF2-40B4-BE49-F238E27FC236}">
                <a16:creationId xmlns:a16="http://schemas.microsoft.com/office/drawing/2014/main" id="{CF05784E-B6A4-4E7F-82AE-C94D433A4F72}"/>
              </a:ext>
            </a:extLst>
          </p:cNvPr>
          <p:cNvGrpSpPr>
            <a:grpSpLocks/>
          </p:cNvGrpSpPr>
          <p:nvPr/>
        </p:nvGrpSpPr>
        <p:grpSpPr bwMode="auto">
          <a:xfrm>
            <a:off x="-60325" y="5543550"/>
            <a:ext cx="9204325" cy="474663"/>
            <a:chOff x="-38" y="3492"/>
            <a:chExt cx="5798" cy="299"/>
          </a:xfrm>
        </p:grpSpPr>
        <p:grpSp>
          <p:nvGrpSpPr>
            <p:cNvPr id="89098" name="Group 33">
              <a:extLst>
                <a:ext uri="{FF2B5EF4-FFF2-40B4-BE49-F238E27FC236}">
                  <a16:creationId xmlns:a16="http://schemas.microsoft.com/office/drawing/2014/main" id="{7AF7A116-DDE4-454A-93A2-16F49999D0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8" y="3492"/>
              <a:ext cx="5798" cy="299"/>
              <a:chOff x="-38" y="3492"/>
              <a:chExt cx="5798" cy="299"/>
            </a:xfrm>
          </p:grpSpPr>
          <p:sp>
            <p:nvSpPr>
              <p:cNvPr id="89100" name="Text Box 34">
                <a:extLst>
                  <a:ext uri="{FF2B5EF4-FFF2-40B4-BE49-F238E27FC236}">
                    <a16:creationId xmlns:a16="http://schemas.microsoft.com/office/drawing/2014/main" id="{371042AD-7063-48E3-B5BE-8D41FE8B9BF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38" y="3579"/>
                <a:ext cx="38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 sz="160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130</a:t>
                </a:r>
              </a:p>
            </p:txBody>
          </p:sp>
          <p:grpSp>
            <p:nvGrpSpPr>
              <p:cNvPr id="89101" name="Group 35">
                <a:extLst>
                  <a:ext uri="{FF2B5EF4-FFF2-40B4-BE49-F238E27FC236}">
                    <a16:creationId xmlns:a16="http://schemas.microsoft.com/office/drawing/2014/main" id="{4FE375A5-C34B-43B4-8C78-1DE52CDE01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1" y="3492"/>
                <a:ext cx="5459" cy="87"/>
                <a:chOff x="121" y="3492"/>
                <a:chExt cx="4211" cy="87"/>
              </a:xfrm>
            </p:grpSpPr>
            <p:sp>
              <p:nvSpPr>
                <p:cNvPr id="89108" name="Rectangle 36">
                  <a:extLst>
                    <a:ext uri="{FF2B5EF4-FFF2-40B4-BE49-F238E27FC236}">
                      <a16:creationId xmlns:a16="http://schemas.microsoft.com/office/drawing/2014/main" id="{7308E849-8AA8-42FB-A893-59FEB4F720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23" y="3492"/>
                  <a:ext cx="351" cy="8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9109" name="Rectangle 37">
                  <a:extLst>
                    <a:ext uri="{FF2B5EF4-FFF2-40B4-BE49-F238E27FC236}">
                      <a16:creationId xmlns:a16="http://schemas.microsoft.com/office/drawing/2014/main" id="{51EC120D-5F3E-41DA-89DE-ED2A3DBB6D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74" y="3492"/>
                  <a:ext cx="350" cy="8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9110" name="Rectangle 38">
                  <a:extLst>
                    <a:ext uri="{FF2B5EF4-FFF2-40B4-BE49-F238E27FC236}">
                      <a16:creationId xmlns:a16="http://schemas.microsoft.com/office/drawing/2014/main" id="{336A10B7-5A0B-42D7-A14D-858E84D360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24" y="3492"/>
                  <a:ext cx="351" cy="8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9111" name="Rectangle 39">
                  <a:extLst>
                    <a:ext uri="{FF2B5EF4-FFF2-40B4-BE49-F238E27FC236}">
                      <a16:creationId xmlns:a16="http://schemas.microsoft.com/office/drawing/2014/main" id="{9AFBF100-FCFF-4563-9354-6B1DC5F95D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5" y="3492"/>
                  <a:ext cx="351" cy="8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9112" name="Rectangle 40">
                  <a:extLst>
                    <a:ext uri="{FF2B5EF4-FFF2-40B4-BE49-F238E27FC236}">
                      <a16:creationId xmlns:a16="http://schemas.microsoft.com/office/drawing/2014/main" id="{D7BD2F35-0A0E-4506-836D-A5AC593B55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26" y="3492"/>
                  <a:ext cx="350" cy="8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9113" name="Rectangle 41">
                  <a:extLst>
                    <a:ext uri="{FF2B5EF4-FFF2-40B4-BE49-F238E27FC236}">
                      <a16:creationId xmlns:a16="http://schemas.microsoft.com/office/drawing/2014/main" id="{7F80EC9B-925E-4B93-9611-E47BC824D1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76" y="3492"/>
                  <a:ext cx="351" cy="8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9114" name="Rectangle 42">
                  <a:extLst>
                    <a:ext uri="{FF2B5EF4-FFF2-40B4-BE49-F238E27FC236}">
                      <a16:creationId xmlns:a16="http://schemas.microsoft.com/office/drawing/2014/main" id="{AB0D43C9-7544-4F10-ADA6-9495370A49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7" y="3492"/>
                  <a:ext cx="350" cy="8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9115" name="Rectangle 43">
                  <a:extLst>
                    <a:ext uri="{FF2B5EF4-FFF2-40B4-BE49-F238E27FC236}">
                      <a16:creationId xmlns:a16="http://schemas.microsoft.com/office/drawing/2014/main" id="{9A9E37D2-C4E0-4DD8-99D2-922F44C6FF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77" y="3492"/>
                  <a:ext cx="351" cy="8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9116" name="Rectangle 44">
                  <a:extLst>
                    <a:ext uri="{FF2B5EF4-FFF2-40B4-BE49-F238E27FC236}">
                      <a16:creationId xmlns:a16="http://schemas.microsoft.com/office/drawing/2014/main" id="{E5A1F32C-DCC6-4729-BCE4-C746DC5560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31" y="3492"/>
                  <a:ext cx="351" cy="8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9117" name="Rectangle 45">
                  <a:extLst>
                    <a:ext uri="{FF2B5EF4-FFF2-40B4-BE49-F238E27FC236}">
                      <a16:creationId xmlns:a16="http://schemas.microsoft.com/office/drawing/2014/main" id="{71DEAFCD-41D2-4852-82AC-A6529DC30F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82" y="3492"/>
                  <a:ext cx="350" cy="8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9118" name="Rectangle 46">
                  <a:extLst>
                    <a:ext uri="{FF2B5EF4-FFF2-40B4-BE49-F238E27FC236}">
                      <a16:creationId xmlns:a16="http://schemas.microsoft.com/office/drawing/2014/main" id="{D79BD2B7-F420-4987-8CD9-710A4A5EA4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2" y="3492"/>
                  <a:ext cx="351" cy="8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9119" name="Rectangle 47">
                  <a:extLst>
                    <a:ext uri="{FF2B5EF4-FFF2-40B4-BE49-F238E27FC236}">
                      <a16:creationId xmlns:a16="http://schemas.microsoft.com/office/drawing/2014/main" id="{7DF70975-899C-47BB-BE35-02C8DA2881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1" y="3492"/>
                  <a:ext cx="351" cy="8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89102" name="Text Box 48">
                <a:extLst>
                  <a:ext uri="{FF2B5EF4-FFF2-40B4-BE49-F238E27FC236}">
                    <a16:creationId xmlns:a16="http://schemas.microsoft.com/office/drawing/2014/main" id="{4BB367D0-7FDB-46B8-B328-C22762A437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1" y="3579"/>
                <a:ext cx="38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 sz="160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140</a:t>
                </a:r>
              </a:p>
            </p:txBody>
          </p:sp>
          <p:sp>
            <p:nvSpPr>
              <p:cNvPr id="89103" name="Text Box 49">
                <a:extLst>
                  <a:ext uri="{FF2B5EF4-FFF2-40B4-BE49-F238E27FC236}">
                    <a16:creationId xmlns:a16="http://schemas.microsoft.com/office/drawing/2014/main" id="{A6C07E39-B1B6-4829-A2F7-90CCF6B943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50" y="3579"/>
                <a:ext cx="38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 sz="160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150</a:t>
                </a:r>
              </a:p>
            </p:txBody>
          </p:sp>
          <p:sp>
            <p:nvSpPr>
              <p:cNvPr id="89104" name="Text Box 50">
                <a:extLst>
                  <a:ext uri="{FF2B5EF4-FFF2-40B4-BE49-F238E27FC236}">
                    <a16:creationId xmlns:a16="http://schemas.microsoft.com/office/drawing/2014/main" id="{79116940-9D4F-4349-9AC0-EA7D07AC55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60" y="3579"/>
                <a:ext cx="38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 sz="160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160</a:t>
                </a:r>
              </a:p>
            </p:txBody>
          </p:sp>
          <p:sp>
            <p:nvSpPr>
              <p:cNvPr id="89105" name="Text Box 51">
                <a:extLst>
                  <a:ext uri="{FF2B5EF4-FFF2-40B4-BE49-F238E27FC236}">
                    <a16:creationId xmlns:a16="http://schemas.microsoft.com/office/drawing/2014/main" id="{710859AE-7134-4021-872C-F6A9A0C8A6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69" y="3579"/>
                <a:ext cx="38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 sz="160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170</a:t>
                </a:r>
              </a:p>
            </p:txBody>
          </p:sp>
          <p:sp>
            <p:nvSpPr>
              <p:cNvPr id="89106" name="Text Box 52">
                <a:extLst>
                  <a:ext uri="{FF2B5EF4-FFF2-40B4-BE49-F238E27FC236}">
                    <a16:creationId xmlns:a16="http://schemas.microsoft.com/office/drawing/2014/main" id="{EEDF24EE-F191-414F-8187-EF71D9A63F8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77" y="3579"/>
                <a:ext cx="38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 sz="160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180</a:t>
                </a:r>
              </a:p>
            </p:txBody>
          </p:sp>
          <p:sp>
            <p:nvSpPr>
              <p:cNvPr id="89107" name="Text Box 53">
                <a:extLst>
                  <a:ext uri="{FF2B5EF4-FFF2-40B4-BE49-F238E27FC236}">
                    <a16:creationId xmlns:a16="http://schemas.microsoft.com/office/drawing/2014/main" id="{ABF8AAB8-433F-4724-B846-306474C971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80" y="3579"/>
                <a:ext cx="38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 sz="160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190</a:t>
                </a:r>
              </a:p>
            </p:txBody>
          </p:sp>
        </p:grpSp>
        <p:sp>
          <p:nvSpPr>
            <p:cNvPr id="89099" name="Text Box 54">
              <a:extLst>
                <a:ext uri="{FF2B5EF4-FFF2-40B4-BE49-F238E27FC236}">
                  <a16:creationId xmlns:a16="http://schemas.microsoft.com/office/drawing/2014/main" id="{3DCDAAA8-8488-4EC6-8B86-E237FD328C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25" y="3579"/>
              <a:ext cx="45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600">
                  <a:solidFill>
                    <a:srgbClr val="000000"/>
                  </a:solidFill>
                  <a:latin typeface="Comic Sans MS" panose="030F0702030302020204" pitchFamily="66" charset="0"/>
                </a:rPr>
                <a:t>cm</a:t>
              </a:r>
            </a:p>
          </p:txBody>
        </p:sp>
      </p:grpSp>
      <p:sp>
        <p:nvSpPr>
          <p:cNvPr id="55" name="Rounded Rectangle 54">
            <a:hlinkClick r:id="rId2"/>
            <a:extLst>
              <a:ext uri="{FF2B5EF4-FFF2-40B4-BE49-F238E27FC236}">
                <a16:creationId xmlns:a16="http://schemas.microsoft.com/office/drawing/2014/main" id="{919A26F0-D0BB-4645-BCD7-E0A0E8A63CE0}"/>
              </a:ext>
            </a:extLst>
          </p:cNvPr>
          <p:cNvSpPr/>
          <p:nvPr/>
        </p:nvSpPr>
        <p:spPr>
          <a:xfrm>
            <a:off x="7477125" y="6078538"/>
            <a:ext cx="1504950" cy="538162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rgbClr val="000000"/>
                </a:solidFill>
                <a:latin typeface="Comic Sans MS" pitchFamily="66" charset="0"/>
              </a:rPr>
              <a:t>Demo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C6C8AF9A-3891-4186-A4A6-80F77C6F7317}"/>
              </a:ext>
            </a:extLst>
          </p:cNvPr>
          <p:cNvGrpSpPr>
            <a:grpSpLocks/>
          </p:cNvGrpSpPr>
          <p:nvPr/>
        </p:nvGrpSpPr>
        <p:grpSpPr bwMode="auto">
          <a:xfrm>
            <a:off x="0" y="585788"/>
            <a:ext cx="9204325" cy="5992812"/>
            <a:chOff x="0" y="369"/>
            <a:chExt cx="5798" cy="3775"/>
          </a:xfrm>
        </p:grpSpPr>
        <p:sp>
          <p:nvSpPr>
            <p:cNvPr id="90116" name="Text Box 3">
              <a:extLst>
                <a:ext uri="{FF2B5EF4-FFF2-40B4-BE49-F238E27FC236}">
                  <a16:creationId xmlns:a16="http://schemas.microsoft.com/office/drawing/2014/main" id="{F1BC2CD9-E82C-4FEF-806D-6C7235C999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56" y="3257"/>
              <a:ext cx="2539" cy="231"/>
            </a:xfrm>
            <a:prstGeom prst="rect">
              <a:avLst/>
            </a:prstGeom>
            <a:gradFill rotWithShape="0">
              <a:gsLst>
                <a:gs pos="0">
                  <a:srgbClr val="A8A877"/>
                </a:gs>
                <a:gs pos="50000">
                  <a:srgbClr val="FDFDB3"/>
                </a:gs>
                <a:gs pos="100000">
                  <a:srgbClr val="A8A877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b="1">
                  <a:solidFill>
                    <a:srgbClr val="3333CC"/>
                  </a:solidFill>
                  <a:latin typeface="Comic Sans MS" panose="030F0702030302020204" pitchFamily="66" charset="0"/>
                </a:rPr>
                <a:t>2.</a:t>
              </a:r>
              <a:r>
                <a:rPr lang="en-GB" altLang="en-US">
                  <a:solidFill>
                    <a:srgbClr val="000000"/>
                  </a:solidFill>
                  <a:latin typeface="Comic Sans MS" panose="030F0702030302020204" pitchFamily="66" charset="0"/>
                </a:rPr>
                <a:t> </a:t>
              </a:r>
              <a:r>
                <a:rPr lang="en-GB" altLang="en-US" sz="1700">
                  <a:solidFill>
                    <a:srgbClr val="000000"/>
                  </a:solidFill>
                  <a:latin typeface="Comic Sans MS" panose="030F0702030302020204" pitchFamily="66" charset="0"/>
                </a:rPr>
                <a:t>The boys are taller on average.</a:t>
              </a:r>
            </a:p>
          </p:txBody>
        </p:sp>
        <p:sp>
          <p:nvSpPr>
            <p:cNvPr id="90117" name="Text Box 4">
              <a:extLst>
                <a:ext uri="{FF2B5EF4-FFF2-40B4-BE49-F238E27FC236}">
                  <a16:creationId xmlns:a16="http://schemas.microsoft.com/office/drawing/2014/main" id="{9ACBA44B-BC02-4393-8DDC-685FF1AB7C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" y="756"/>
              <a:ext cx="5459" cy="775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000" b="1">
                  <a:solidFill>
                    <a:srgbClr val="3333CC"/>
                  </a:solidFill>
                  <a:latin typeface="Comic Sans MS" panose="030F0702030302020204" pitchFamily="66" charset="0"/>
                </a:rPr>
                <a:t>Question</a:t>
              </a:r>
              <a:r>
                <a:rPr lang="en-GB" altLang="en-US" sz="2000">
                  <a:solidFill>
                    <a:srgbClr val="000000"/>
                  </a:solidFill>
                  <a:latin typeface="Comic Sans MS" panose="030F0702030302020204" pitchFamily="66" charset="0"/>
                </a:rPr>
                <a:t>:  </a:t>
              </a:r>
              <a:r>
                <a:rPr lang="en-GB" altLang="en-US">
                  <a:solidFill>
                    <a:srgbClr val="000000"/>
                  </a:solidFill>
                  <a:latin typeface="Comic Sans MS" panose="030F0702030302020204" pitchFamily="66" charset="0"/>
                </a:rPr>
                <a:t>Gemma recorded the heights in cm of girls in the same class and constructed a box plot from the data. The box plots for both boys and girls are shown below. Use the box plots to choose some </a:t>
              </a:r>
              <a:r>
                <a:rPr lang="en-GB" altLang="en-US" b="1">
                  <a:solidFill>
                    <a:srgbClr val="3333CC"/>
                  </a:solidFill>
                  <a:latin typeface="Comic Sans MS" panose="030F0702030302020204" pitchFamily="66" charset="0"/>
                </a:rPr>
                <a:t>correct</a:t>
              </a:r>
              <a:r>
                <a:rPr lang="en-GB" altLang="en-US">
                  <a:solidFill>
                    <a:srgbClr val="000000"/>
                  </a:solidFill>
                  <a:latin typeface="Comic Sans MS" panose="030F0702030302020204" pitchFamily="66" charset="0"/>
                </a:rPr>
                <a:t> statements comparing heights of boys and girls in the class. Justify your answers.</a:t>
              </a:r>
            </a:p>
          </p:txBody>
        </p:sp>
        <p:grpSp>
          <p:nvGrpSpPr>
            <p:cNvPr id="90118" name="Group 5">
              <a:extLst>
                <a:ext uri="{FF2B5EF4-FFF2-40B4-BE49-F238E27FC236}">
                  <a16:creationId xmlns:a16="http://schemas.microsoft.com/office/drawing/2014/main" id="{50675D31-9FAD-4316-B14E-673449CAB6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0" y="369"/>
              <a:ext cx="4359" cy="288"/>
              <a:chOff x="622" y="369"/>
              <a:chExt cx="4359" cy="288"/>
            </a:xfrm>
          </p:grpSpPr>
          <p:sp>
            <p:nvSpPr>
              <p:cNvPr id="90165" name="Text Box 6">
                <a:extLst>
                  <a:ext uri="{FF2B5EF4-FFF2-40B4-BE49-F238E27FC236}">
                    <a16:creationId xmlns:a16="http://schemas.microsoft.com/office/drawing/2014/main" id="{28BA60D8-3583-4B28-803F-C3CC64E5E4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13" y="369"/>
                <a:ext cx="2311" cy="28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altLang="en-US" sz="2400">
                    <a:solidFill>
                      <a:srgbClr val="FFFF99"/>
                    </a:solidFill>
                    <a:latin typeface="Comic Sans MS" panose="030F0702030302020204" pitchFamily="66" charset="0"/>
                  </a:rPr>
                  <a:t>Drawing a Box Plot. </a:t>
                </a:r>
              </a:p>
            </p:txBody>
          </p:sp>
          <p:sp>
            <p:nvSpPr>
              <p:cNvPr id="90166" name="Line 7">
                <a:extLst>
                  <a:ext uri="{FF2B5EF4-FFF2-40B4-BE49-F238E27FC236}">
                    <a16:creationId xmlns:a16="http://schemas.microsoft.com/office/drawing/2014/main" id="{ADDDE0F1-36D8-44E8-BC04-337C26A3E1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11" y="521"/>
                <a:ext cx="97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67" name="Line 8">
                <a:extLst>
                  <a:ext uri="{FF2B5EF4-FFF2-40B4-BE49-F238E27FC236}">
                    <a16:creationId xmlns:a16="http://schemas.microsoft.com/office/drawing/2014/main" id="{10E62EDF-D2CF-4197-B774-331C18A4B3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72" y="400"/>
                <a:ext cx="0" cy="25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68" name="Line 9">
                <a:extLst>
                  <a:ext uri="{FF2B5EF4-FFF2-40B4-BE49-F238E27FC236}">
                    <a16:creationId xmlns:a16="http://schemas.microsoft.com/office/drawing/2014/main" id="{B533F291-022D-4FAF-8262-2763CE21BE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24" y="516"/>
                <a:ext cx="10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69" name="Line 10">
                <a:extLst>
                  <a:ext uri="{FF2B5EF4-FFF2-40B4-BE49-F238E27FC236}">
                    <a16:creationId xmlns:a16="http://schemas.microsoft.com/office/drawing/2014/main" id="{A894C031-0032-469B-86BE-FA4187FD64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2" y="382"/>
                <a:ext cx="0" cy="25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0119" name="Group 11">
              <a:extLst>
                <a:ext uri="{FF2B5EF4-FFF2-40B4-BE49-F238E27FC236}">
                  <a16:creationId xmlns:a16="http://schemas.microsoft.com/office/drawing/2014/main" id="{5B7A5B4B-335D-4337-8A3C-51D5C75C6D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996"/>
              <a:ext cx="5798" cy="631"/>
              <a:chOff x="-38" y="3160"/>
              <a:chExt cx="5798" cy="631"/>
            </a:xfrm>
          </p:grpSpPr>
          <p:grpSp>
            <p:nvGrpSpPr>
              <p:cNvPr id="90136" name="Group 12">
                <a:extLst>
                  <a:ext uri="{FF2B5EF4-FFF2-40B4-BE49-F238E27FC236}">
                    <a16:creationId xmlns:a16="http://schemas.microsoft.com/office/drawing/2014/main" id="{8D1F1C75-B848-4850-94B5-782DB715550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38" y="3492"/>
                <a:ext cx="5798" cy="299"/>
                <a:chOff x="-38" y="3492"/>
                <a:chExt cx="5798" cy="299"/>
              </a:xfrm>
            </p:grpSpPr>
            <p:sp>
              <p:nvSpPr>
                <p:cNvPr id="90145" name="Text Box 13">
                  <a:extLst>
                    <a:ext uri="{FF2B5EF4-FFF2-40B4-BE49-F238E27FC236}">
                      <a16:creationId xmlns:a16="http://schemas.microsoft.com/office/drawing/2014/main" id="{F51258F8-9B00-4474-9502-B381DB85EF2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-38" y="3579"/>
                  <a:ext cx="380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GB" altLang="en-US" sz="1600">
                      <a:solidFill>
                        <a:srgbClr val="000000"/>
                      </a:solidFill>
                      <a:latin typeface="Comic Sans MS" panose="030F0702030302020204" pitchFamily="66" charset="0"/>
                    </a:rPr>
                    <a:t>130</a:t>
                  </a:r>
                </a:p>
              </p:txBody>
            </p:sp>
            <p:grpSp>
              <p:nvGrpSpPr>
                <p:cNvPr id="90146" name="Group 14">
                  <a:extLst>
                    <a:ext uri="{FF2B5EF4-FFF2-40B4-BE49-F238E27FC236}">
                      <a16:creationId xmlns:a16="http://schemas.microsoft.com/office/drawing/2014/main" id="{C79DC9EF-2401-4550-9AF6-9311806230D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1" y="3492"/>
                  <a:ext cx="5459" cy="87"/>
                  <a:chOff x="121" y="3492"/>
                  <a:chExt cx="4211" cy="87"/>
                </a:xfrm>
              </p:grpSpPr>
              <p:sp>
                <p:nvSpPr>
                  <p:cNvPr id="90153" name="Rectangle 15">
                    <a:extLst>
                      <a:ext uri="{FF2B5EF4-FFF2-40B4-BE49-F238E27FC236}">
                        <a16:creationId xmlns:a16="http://schemas.microsoft.com/office/drawing/2014/main" id="{8B394016-E27A-4071-8CF3-1DC90D5EE66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23" y="3492"/>
                    <a:ext cx="351" cy="87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240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90154" name="Rectangle 16">
                    <a:extLst>
                      <a:ext uri="{FF2B5EF4-FFF2-40B4-BE49-F238E27FC236}">
                        <a16:creationId xmlns:a16="http://schemas.microsoft.com/office/drawing/2014/main" id="{DB4F4CF3-35AA-4670-92CA-4F929482C9A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174" y="3492"/>
                    <a:ext cx="350" cy="87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240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90155" name="Rectangle 17">
                    <a:extLst>
                      <a:ext uri="{FF2B5EF4-FFF2-40B4-BE49-F238E27FC236}">
                        <a16:creationId xmlns:a16="http://schemas.microsoft.com/office/drawing/2014/main" id="{992DC42B-1B18-4185-A7EA-A861602241F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524" y="3492"/>
                    <a:ext cx="351" cy="87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240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90156" name="Rectangle 18">
                    <a:extLst>
                      <a:ext uri="{FF2B5EF4-FFF2-40B4-BE49-F238E27FC236}">
                        <a16:creationId xmlns:a16="http://schemas.microsoft.com/office/drawing/2014/main" id="{53AD81B7-6926-4DD7-AB65-B058FE32739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75" y="3492"/>
                    <a:ext cx="351" cy="87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240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90157" name="Rectangle 19">
                    <a:extLst>
                      <a:ext uri="{FF2B5EF4-FFF2-40B4-BE49-F238E27FC236}">
                        <a16:creationId xmlns:a16="http://schemas.microsoft.com/office/drawing/2014/main" id="{A0334CD1-EDEF-45EB-8785-64887289FC5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226" y="3492"/>
                    <a:ext cx="350" cy="87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240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90158" name="Rectangle 20">
                    <a:extLst>
                      <a:ext uri="{FF2B5EF4-FFF2-40B4-BE49-F238E27FC236}">
                        <a16:creationId xmlns:a16="http://schemas.microsoft.com/office/drawing/2014/main" id="{3A779DAB-6FA1-4DA8-B151-5757C71799D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576" y="3492"/>
                    <a:ext cx="351" cy="87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240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90159" name="Rectangle 21">
                    <a:extLst>
                      <a:ext uri="{FF2B5EF4-FFF2-40B4-BE49-F238E27FC236}">
                        <a16:creationId xmlns:a16="http://schemas.microsoft.com/office/drawing/2014/main" id="{7E9867FC-07B8-4B88-9D1F-21EA45BC173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27" y="3492"/>
                    <a:ext cx="350" cy="87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240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90160" name="Rectangle 22">
                    <a:extLst>
                      <a:ext uri="{FF2B5EF4-FFF2-40B4-BE49-F238E27FC236}">
                        <a16:creationId xmlns:a16="http://schemas.microsoft.com/office/drawing/2014/main" id="{24593B4B-4E87-4750-96FD-FC42932A6E0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277" y="3492"/>
                    <a:ext cx="351" cy="87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240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90161" name="Rectangle 23">
                    <a:extLst>
                      <a:ext uri="{FF2B5EF4-FFF2-40B4-BE49-F238E27FC236}">
                        <a16:creationId xmlns:a16="http://schemas.microsoft.com/office/drawing/2014/main" id="{C7413048-4CCB-4F04-892B-6CC07574E4B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31" y="3492"/>
                    <a:ext cx="351" cy="87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240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90162" name="Rectangle 24">
                    <a:extLst>
                      <a:ext uri="{FF2B5EF4-FFF2-40B4-BE49-F238E27FC236}">
                        <a16:creationId xmlns:a16="http://schemas.microsoft.com/office/drawing/2014/main" id="{E43BFA48-642A-430B-B26A-47261DC91EE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982" y="3492"/>
                    <a:ext cx="350" cy="87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240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90163" name="Rectangle 25">
                    <a:extLst>
                      <a:ext uri="{FF2B5EF4-FFF2-40B4-BE49-F238E27FC236}">
                        <a16:creationId xmlns:a16="http://schemas.microsoft.com/office/drawing/2014/main" id="{22E8DEAD-37E2-4DAD-8FED-1797B2FE868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72" y="3492"/>
                    <a:ext cx="351" cy="87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240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90164" name="Rectangle 26">
                    <a:extLst>
                      <a:ext uri="{FF2B5EF4-FFF2-40B4-BE49-F238E27FC236}">
                        <a16:creationId xmlns:a16="http://schemas.microsoft.com/office/drawing/2014/main" id="{62AB1E4D-701D-4FBD-B1DE-1A692069B18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1" y="3492"/>
                    <a:ext cx="351" cy="87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240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90147" name="Text Box 27">
                  <a:extLst>
                    <a:ext uri="{FF2B5EF4-FFF2-40B4-BE49-F238E27FC236}">
                      <a16:creationId xmlns:a16="http://schemas.microsoft.com/office/drawing/2014/main" id="{8C3ED2EE-7695-4573-A526-D0EFFBCABC6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41" y="3579"/>
                  <a:ext cx="380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GB" altLang="en-US" sz="1600">
                      <a:solidFill>
                        <a:srgbClr val="000000"/>
                      </a:solidFill>
                      <a:latin typeface="Comic Sans MS" panose="030F0702030302020204" pitchFamily="66" charset="0"/>
                    </a:rPr>
                    <a:t>140</a:t>
                  </a:r>
                </a:p>
              </p:txBody>
            </p:sp>
            <p:sp>
              <p:nvSpPr>
                <p:cNvPr id="90148" name="Text Box 28">
                  <a:extLst>
                    <a:ext uri="{FF2B5EF4-FFF2-40B4-BE49-F238E27FC236}">
                      <a16:creationId xmlns:a16="http://schemas.microsoft.com/office/drawing/2014/main" id="{1FEBAAC4-C32B-4CCC-B0CF-5789EA7FA8C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50" y="3579"/>
                  <a:ext cx="380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GB" altLang="en-US" sz="1600">
                      <a:solidFill>
                        <a:srgbClr val="000000"/>
                      </a:solidFill>
                      <a:latin typeface="Comic Sans MS" panose="030F0702030302020204" pitchFamily="66" charset="0"/>
                    </a:rPr>
                    <a:t>150</a:t>
                  </a:r>
                </a:p>
              </p:txBody>
            </p:sp>
            <p:sp>
              <p:nvSpPr>
                <p:cNvPr id="90149" name="Text Box 29">
                  <a:extLst>
                    <a:ext uri="{FF2B5EF4-FFF2-40B4-BE49-F238E27FC236}">
                      <a16:creationId xmlns:a16="http://schemas.microsoft.com/office/drawing/2014/main" id="{FA6A4310-B499-4C10-9194-F31A674F330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660" y="3579"/>
                  <a:ext cx="380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GB" altLang="en-US" sz="1600">
                      <a:solidFill>
                        <a:srgbClr val="000000"/>
                      </a:solidFill>
                      <a:latin typeface="Comic Sans MS" panose="030F0702030302020204" pitchFamily="66" charset="0"/>
                    </a:rPr>
                    <a:t>160</a:t>
                  </a:r>
                </a:p>
              </p:txBody>
            </p:sp>
            <p:sp>
              <p:nvSpPr>
                <p:cNvPr id="90150" name="Text Box 30">
                  <a:extLst>
                    <a:ext uri="{FF2B5EF4-FFF2-40B4-BE49-F238E27FC236}">
                      <a16:creationId xmlns:a16="http://schemas.microsoft.com/office/drawing/2014/main" id="{7871D34C-92BD-405B-AEE6-A8A0538835D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69" y="3579"/>
                  <a:ext cx="380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GB" altLang="en-US" sz="1600">
                      <a:solidFill>
                        <a:srgbClr val="000000"/>
                      </a:solidFill>
                      <a:latin typeface="Comic Sans MS" panose="030F0702030302020204" pitchFamily="66" charset="0"/>
                    </a:rPr>
                    <a:t>170</a:t>
                  </a:r>
                </a:p>
              </p:txBody>
            </p:sp>
            <p:sp>
              <p:nvSpPr>
                <p:cNvPr id="90151" name="Text Box 31">
                  <a:extLst>
                    <a:ext uri="{FF2B5EF4-FFF2-40B4-BE49-F238E27FC236}">
                      <a16:creationId xmlns:a16="http://schemas.microsoft.com/office/drawing/2014/main" id="{AD096C94-9DE9-41F5-8209-F1B261565EC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477" y="3579"/>
                  <a:ext cx="380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GB" altLang="en-US" sz="1600">
                      <a:solidFill>
                        <a:srgbClr val="000000"/>
                      </a:solidFill>
                      <a:latin typeface="Comic Sans MS" panose="030F0702030302020204" pitchFamily="66" charset="0"/>
                    </a:rPr>
                    <a:t>180</a:t>
                  </a:r>
                </a:p>
              </p:txBody>
            </p:sp>
            <p:sp>
              <p:nvSpPr>
                <p:cNvPr id="90152" name="Text Box 32">
                  <a:extLst>
                    <a:ext uri="{FF2B5EF4-FFF2-40B4-BE49-F238E27FC236}">
                      <a16:creationId xmlns:a16="http://schemas.microsoft.com/office/drawing/2014/main" id="{E853979E-ADDA-4698-8E22-EF624F8F9B9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380" y="3579"/>
                  <a:ext cx="380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GB" altLang="en-US" sz="1600">
                      <a:solidFill>
                        <a:srgbClr val="000000"/>
                      </a:solidFill>
                      <a:latin typeface="Comic Sans MS" panose="030F0702030302020204" pitchFamily="66" charset="0"/>
                    </a:rPr>
                    <a:t>190</a:t>
                  </a:r>
                </a:p>
              </p:txBody>
            </p:sp>
          </p:grpSp>
          <p:sp>
            <p:nvSpPr>
              <p:cNvPr id="90137" name="Line 33">
                <a:extLst>
                  <a:ext uri="{FF2B5EF4-FFF2-40B4-BE49-F238E27FC236}">
                    <a16:creationId xmlns:a16="http://schemas.microsoft.com/office/drawing/2014/main" id="{8D7852D2-AAF2-4BB1-8D8E-A3E706EFAB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10" y="3160"/>
                <a:ext cx="0" cy="246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38" name="Rectangle 34">
                <a:extLst>
                  <a:ext uri="{FF2B5EF4-FFF2-40B4-BE49-F238E27FC236}">
                    <a16:creationId xmlns:a16="http://schemas.microsoft.com/office/drawing/2014/main" id="{88BD8F00-D615-487B-B8D5-DC831240AB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0" y="3160"/>
                <a:ext cx="2007" cy="24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90139" name="Group 35">
                <a:extLst>
                  <a:ext uri="{FF2B5EF4-FFF2-40B4-BE49-F238E27FC236}">
                    <a16:creationId xmlns:a16="http://schemas.microsoft.com/office/drawing/2014/main" id="{3F340BC7-3521-495F-9FF7-B4D500B44DD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68" y="3206"/>
                <a:ext cx="1879" cy="152"/>
                <a:chOff x="1387" y="3460"/>
                <a:chExt cx="572" cy="152"/>
              </a:xfrm>
            </p:grpSpPr>
            <p:sp>
              <p:nvSpPr>
                <p:cNvPr id="90143" name="Line 36">
                  <a:extLst>
                    <a:ext uri="{FF2B5EF4-FFF2-40B4-BE49-F238E27FC236}">
                      <a16:creationId xmlns:a16="http://schemas.microsoft.com/office/drawing/2014/main" id="{5CD2CB5D-5459-4B73-B993-EA1DDD92AF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87" y="3538"/>
                  <a:ext cx="57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144" name="Line 37">
                  <a:extLst>
                    <a:ext uri="{FF2B5EF4-FFF2-40B4-BE49-F238E27FC236}">
                      <a16:creationId xmlns:a16="http://schemas.microsoft.com/office/drawing/2014/main" id="{AF1F271D-2218-4853-AE0B-B3CDD1B7FD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88" y="3460"/>
                  <a:ext cx="0" cy="15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0140" name="Group 38">
                <a:extLst>
                  <a:ext uri="{FF2B5EF4-FFF2-40B4-BE49-F238E27FC236}">
                    <a16:creationId xmlns:a16="http://schemas.microsoft.com/office/drawing/2014/main" id="{E7286AC6-A2AB-4760-8AA0-4EC583ED7FC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71" y="3196"/>
                <a:ext cx="531" cy="176"/>
                <a:chOff x="3290" y="3166"/>
                <a:chExt cx="1748" cy="176"/>
              </a:xfrm>
            </p:grpSpPr>
            <p:sp>
              <p:nvSpPr>
                <p:cNvPr id="90141" name="Line 39">
                  <a:extLst>
                    <a:ext uri="{FF2B5EF4-FFF2-40B4-BE49-F238E27FC236}">
                      <a16:creationId xmlns:a16="http://schemas.microsoft.com/office/drawing/2014/main" id="{83AB6E8F-39BE-420F-AECF-55F0BD54FA6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90" y="3252"/>
                  <a:ext cx="1748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142" name="Line 40">
                  <a:extLst>
                    <a:ext uri="{FF2B5EF4-FFF2-40B4-BE49-F238E27FC236}">
                      <a16:creationId xmlns:a16="http://schemas.microsoft.com/office/drawing/2014/main" id="{6F97ED21-053B-408C-998A-61C671FEFC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031" y="3166"/>
                  <a:ext cx="0" cy="17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90120" name="Line 41">
              <a:extLst>
                <a:ext uri="{FF2B5EF4-FFF2-40B4-BE49-F238E27FC236}">
                  <a16:creationId xmlns:a16="http://schemas.microsoft.com/office/drawing/2014/main" id="{83CDA3AD-7862-4494-8408-8C81B744E2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13" y="2723"/>
              <a:ext cx="0" cy="24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21" name="Rectangle 42">
              <a:extLst>
                <a:ext uri="{FF2B5EF4-FFF2-40B4-BE49-F238E27FC236}">
                  <a16:creationId xmlns:a16="http://schemas.microsoft.com/office/drawing/2014/main" id="{3B807937-E6AB-414B-8F29-C0A7C96E5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3" y="2723"/>
              <a:ext cx="1616" cy="24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90122" name="Group 43">
              <a:extLst>
                <a:ext uri="{FF2B5EF4-FFF2-40B4-BE49-F238E27FC236}">
                  <a16:creationId xmlns:a16="http://schemas.microsoft.com/office/drawing/2014/main" id="{C818B6C4-8E0B-4BEA-AB36-86A3F014DF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4" y="2769"/>
              <a:ext cx="1879" cy="152"/>
              <a:chOff x="1387" y="3460"/>
              <a:chExt cx="572" cy="152"/>
            </a:xfrm>
          </p:grpSpPr>
          <p:sp>
            <p:nvSpPr>
              <p:cNvPr id="90134" name="Line 44">
                <a:extLst>
                  <a:ext uri="{FF2B5EF4-FFF2-40B4-BE49-F238E27FC236}">
                    <a16:creationId xmlns:a16="http://schemas.microsoft.com/office/drawing/2014/main" id="{170D3BF7-5FF6-4872-9A7F-4ABADDA5B7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87" y="3538"/>
                <a:ext cx="5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35" name="Line 45">
                <a:extLst>
                  <a:ext uri="{FF2B5EF4-FFF2-40B4-BE49-F238E27FC236}">
                    <a16:creationId xmlns:a16="http://schemas.microsoft.com/office/drawing/2014/main" id="{6A7AAFEB-F3A6-4557-8733-B821FC5F3D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88" y="3460"/>
                <a:ext cx="0" cy="15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0123" name="Group 46">
              <a:extLst>
                <a:ext uri="{FF2B5EF4-FFF2-40B4-BE49-F238E27FC236}">
                  <a16:creationId xmlns:a16="http://schemas.microsoft.com/office/drawing/2014/main" id="{BFBC6E01-A964-4EFD-944A-07DB2EA625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62" y="2759"/>
              <a:ext cx="531" cy="176"/>
              <a:chOff x="3290" y="3166"/>
              <a:chExt cx="1748" cy="176"/>
            </a:xfrm>
          </p:grpSpPr>
          <p:sp>
            <p:nvSpPr>
              <p:cNvPr id="90132" name="Line 47">
                <a:extLst>
                  <a:ext uri="{FF2B5EF4-FFF2-40B4-BE49-F238E27FC236}">
                    <a16:creationId xmlns:a16="http://schemas.microsoft.com/office/drawing/2014/main" id="{C02C6CF3-4A81-440E-B823-A3F9137366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90" y="3252"/>
                <a:ext cx="174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33" name="Line 48">
                <a:extLst>
                  <a:ext uri="{FF2B5EF4-FFF2-40B4-BE49-F238E27FC236}">
                    <a16:creationId xmlns:a16="http://schemas.microsoft.com/office/drawing/2014/main" id="{1452D117-BBAA-44B1-9889-313DEA4AB7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31" y="3166"/>
                <a:ext cx="0" cy="17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0124" name="Text Box 49">
              <a:extLst>
                <a:ext uri="{FF2B5EF4-FFF2-40B4-BE49-F238E27FC236}">
                  <a16:creationId xmlns:a16="http://schemas.microsoft.com/office/drawing/2014/main" id="{33F06998-8A93-44D3-BDDE-F128502AEF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1658"/>
              <a:ext cx="68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400">
                  <a:solidFill>
                    <a:srgbClr val="3333CC"/>
                  </a:solidFill>
                  <a:latin typeface="Comic Sans MS" panose="030F0702030302020204" pitchFamily="66" charset="0"/>
                </a:rPr>
                <a:t>Boys</a:t>
              </a:r>
            </a:p>
          </p:txBody>
        </p:sp>
        <p:sp>
          <p:nvSpPr>
            <p:cNvPr id="90125" name="Text Box 50">
              <a:extLst>
                <a:ext uri="{FF2B5EF4-FFF2-40B4-BE49-F238E27FC236}">
                  <a16:creationId xmlns:a16="http://schemas.microsoft.com/office/drawing/2014/main" id="{A2EA9F9B-9E68-4856-A17E-351A6D5AED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0" y="2969"/>
              <a:ext cx="68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400">
                  <a:solidFill>
                    <a:srgbClr val="3333CC"/>
                  </a:solidFill>
                  <a:latin typeface="Comic Sans MS" panose="030F0702030302020204" pitchFamily="66" charset="0"/>
                </a:rPr>
                <a:t>Girls</a:t>
              </a:r>
            </a:p>
          </p:txBody>
        </p:sp>
        <p:sp>
          <p:nvSpPr>
            <p:cNvPr id="90126" name="Text Box 51">
              <a:extLst>
                <a:ext uri="{FF2B5EF4-FFF2-40B4-BE49-F238E27FC236}">
                  <a16:creationId xmlns:a16="http://schemas.microsoft.com/office/drawing/2014/main" id="{8F3ECFB9-AC8C-4FAE-BF78-26D93451D2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36" y="2415"/>
              <a:ext cx="45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600">
                  <a:solidFill>
                    <a:srgbClr val="000000"/>
                  </a:solidFill>
                  <a:latin typeface="Comic Sans MS" panose="030F0702030302020204" pitchFamily="66" charset="0"/>
                </a:rPr>
                <a:t>cm</a:t>
              </a:r>
            </a:p>
          </p:txBody>
        </p:sp>
        <p:sp>
          <p:nvSpPr>
            <p:cNvPr id="90127" name="Text Box 52">
              <a:extLst>
                <a:ext uri="{FF2B5EF4-FFF2-40B4-BE49-F238E27FC236}">
                  <a16:creationId xmlns:a16="http://schemas.microsoft.com/office/drawing/2014/main" id="{4BA718A8-5A77-4DAB-A4C2-08AA6DA583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0" y="3257"/>
              <a:ext cx="2539" cy="231"/>
            </a:xfrm>
            <a:prstGeom prst="rect">
              <a:avLst/>
            </a:prstGeom>
            <a:gradFill rotWithShape="0">
              <a:gsLst>
                <a:gs pos="0">
                  <a:srgbClr val="A8A877"/>
                </a:gs>
                <a:gs pos="50000">
                  <a:srgbClr val="FDFDB3"/>
                </a:gs>
                <a:gs pos="100000">
                  <a:srgbClr val="A8A877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b="1">
                  <a:solidFill>
                    <a:srgbClr val="3333CC"/>
                  </a:solidFill>
                  <a:latin typeface="Comic Sans MS" panose="030F0702030302020204" pitchFamily="66" charset="0"/>
                </a:rPr>
                <a:t>1.</a:t>
              </a:r>
              <a:r>
                <a:rPr lang="en-GB" altLang="en-US">
                  <a:solidFill>
                    <a:srgbClr val="000000"/>
                  </a:solidFill>
                  <a:latin typeface="Comic Sans MS" panose="030F0702030302020204" pitchFamily="66" charset="0"/>
                </a:rPr>
                <a:t> </a:t>
              </a:r>
              <a:r>
                <a:rPr lang="en-GB" altLang="en-US" sz="1700">
                  <a:solidFill>
                    <a:srgbClr val="000000"/>
                  </a:solidFill>
                  <a:latin typeface="Comic Sans MS" panose="030F0702030302020204" pitchFamily="66" charset="0"/>
                </a:rPr>
                <a:t>The girls are taller on average.</a:t>
              </a:r>
            </a:p>
          </p:txBody>
        </p:sp>
        <p:sp>
          <p:nvSpPr>
            <p:cNvPr id="90128" name="Text Box 53">
              <a:extLst>
                <a:ext uri="{FF2B5EF4-FFF2-40B4-BE49-F238E27FC236}">
                  <a16:creationId xmlns:a16="http://schemas.microsoft.com/office/drawing/2014/main" id="{A3ACDE42-01B3-44B5-A515-98DB447551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0" y="3584"/>
              <a:ext cx="3088" cy="233"/>
            </a:xfrm>
            <a:prstGeom prst="rect">
              <a:avLst/>
            </a:prstGeom>
            <a:gradFill rotWithShape="0">
              <a:gsLst>
                <a:gs pos="0">
                  <a:srgbClr val="A8A877"/>
                </a:gs>
                <a:gs pos="50000">
                  <a:srgbClr val="FDFDB3"/>
                </a:gs>
                <a:gs pos="100000">
                  <a:srgbClr val="A8A877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b="1">
                  <a:solidFill>
                    <a:srgbClr val="3333CC"/>
                  </a:solidFill>
                  <a:latin typeface="Comic Sans MS" panose="030F0702030302020204" pitchFamily="66" charset="0"/>
                </a:rPr>
                <a:t>3.</a:t>
              </a:r>
              <a:r>
                <a:rPr lang="en-GB" altLang="en-US">
                  <a:solidFill>
                    <a:srgbClr val="000000"/>
                  </a:solidFill>
                  <a:latin typeface="Comic Sans MS" panose="030F0702030302020204" pitchFamily="66" charset="0"/>
                </a:rPr>
                <a:t> </a:t>
              </a:r>
              <a:r>
                <a:rPr lang="en-GB" altLang="en-US" sz="1700">
                  <a:solidFill>
                    <a:srgbClr val="000000"/>
                  </a:solidFill>
                  <a:latin typeface="Comic Sans MS" panose="030F0702030302020204" pitchFamily="66" charset="0"/>
                </a:rPr>
                <a:t>The girls height is more consistent.</a:t>
              </a:r>
            </a:p>
          </p:txBody>
        </p:sp>
        <p:sp>
          <p:nvSpPr>
            <p:cNvPr id="90129" name="Text Box 54">
              <a:extLst>
                <a:ext uri="{FF2B5EF4-FFF2-40B4-BE49-F238E27FC236}">
                  <a16:creationId xmlns:a16="http://schemas.microsoft.com/office/drawing/2014/main" id="{4015FF60-E17D-428C-A954-305DA236D8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0" y="3911"/>
              <a:ext cx="3088" cy="233"/>
            </a:xfrm>
            <a:prstGeom prst="rect">
              <a:avLst/>
            </a:prstGeom>
            <a:gradFill rotWithShape="0">
              <a:gsLst>
                <a:gs pos="0">
                  <a:srgbClr val="A8A877"/>
                </a:gs>
                <a:gs pos="50000">
                  <a:srgbClr val="FDFDB3"/>
                </a:gs>
                <a:gs pos="100000">
                  <a:srgbClr val="A8A877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b="1">
                  <a:solidFill>
                    <a:srgbClr val="3333CC"/>
                  </a:solidFill>
                  <a:latin typeface="Comic Sans MS" panose="030F0702030302020204" pitchFamily="66" charset="0"/>
                </a:rPr>
                <a:t>4.</a:t>
              </a:r>
              <a:r>
                <a:rPr lang="en-GB" altLang="en-US">
                  <a:solidFill>
                    <a:srgbClr val="000000"/>
                  </a:solidFill>
                  <a:latin typeface="Comic Sans MS" panose="030F0702030302020204" pitchFamily="66" charset="0"/>
                </a:rPr>
                <a:t> </a:t>
              </a:r>
              <a:r>
                <a:rPr lang="en-GB" altLang="en-US" sz="1700">
                  <a:solidFill>
                    <a:srgbClr val="000000"/>
                  </a:solidFill>
                  <a:latin typeface="Comic Sans MS" panose="030F0702030302020204" pitchFamily="66" charset="0"/>
                </a:rPr>
                <a:t>The boys height is more consistent.</a:t>
              </a:r>
            </a:p>
          </p:txBody>
        </p:sp>
        <p:sp>
          <p:nvSpPr>
            <p:cNvPr id="90130" name="Text Box 55">
              <a:extLst>
                <a:ext uri="{FF2B5EF4-FFF2-40B4-BE49-F238E27FC236}">
                  <a16:creationId xmlns:a16="http://schemas.microsoft.com/office/drawing/2014/main" id="{163C2FFD-D493-4D12-A4AD-BF44B77E24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42" y="3584"/>
              <a:ext cx="2276" cy="231"/>
            </a:xfrm>
            <a:prstGeom prst="rect">
              <a:avLst/>
            </a:prstGeom>
            <a:gradFill rotWithShape="0">
              <a:gsLst>
                <a:gs pos="0">
                  <a:srgbClr val="A8A877"/>
                </a:gs>
                <a:gs pos="50000">
                  <a:srgbClr val="FDFDB3"/>
                </a:gs>
                <a:gs pos="100000">
                  <a:srgbClr val="A8A877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b="1">
                  <a:solidFill>
                    <a:srgbClr val="3333CC"/>
                  </a:solidFill>
                  <a:latin typeface="Comic Sans MS" panose="030F0702030302020204" pitchFamily="66" charset="0"/>
                </a:rPr>
                <a:t>5.</a:t>
              </a:r>
              <a:r>
                <a:rPr lang="en-GB" altLang="en-US">
                  <a:solidFill>
                    <a:srgbClr val="000000"/>
                  </a:solidFill>
                  <a:latin typeface="Comic Sans MS" panose="030F0702030302020204" pitchFamily="66" charset="0"/>
                </a:rPr>
                <a:t> </a:t>
              </a:r>
              <a:r>
                <a:rPr lang="en-GB" altLang="en-US" sz="1700">
                  <a:solidFill>
                    <a:srgbClr val="000000"/>
                  </a:solidFill>
                  <a:latin typeface="Comic Sans MS" panose="030F0702030302020204" pitchFamily="66" charset="0"/>
                </a:rPr>
                <a:t>The smallest person is a girl</a:t>
              </a:r>
            </a:p>
          </p:txBody>
        </p:sp>
        <p:sp>
          <p:nvSpPr>
            <p:cNvPr id="90131" name="Text Box 56">
              <a:extLst>
                <a:ext uri="{FF2B5EF4-FFF2-40B4-BE49-F238E27FC236}">
                  <a16:creationId xmlns:a16="http://schemas.microsoft.com/office/drawing/2014/main" id="{B420EFD8-8548-4F98-B6B6-8340FD4DE0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42" y="3911"/>
              <a:ext cx="2276" cy="231"/>
            </a:xfrm>
            <a:prstGeom prst="rect">
              <a:avLst/>
            </a:prstGeom>
            <a:gradFill rotWithShape="0">
              <a:gsLst>
                <a:gs pos="0">
                  <a:srgbClr val="A8A877"/>
                </a:gs>
                <a:gs pos="50000">
                  <a:srgbClr val="FDFDB3"/>
                </a:gs>
                <a:gs pos="100000">
                  <a:srgbClr val="A8A877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b="1">
                  <a:solidFill>
                    <a:srgbClr val="3333CC"/>
                  </a:solidFill>
                  <a:latin typeface="Comic Sans MS" panose="030F0702030302020204" pitchFamily="66" charset="0"/>
                </a:rPr>
                <a:t>6.</a:t>
              </a:r>
              <a:r>
                <a:rPr lang="en-GB" altLang="en-US">
                  <a:solidFill>
                    <a:srgbClr val="000000"/>
                  </a:solidFill>
                  <a:latin typeface="Comic Sans MS" panose="030F0702030302020204" pitchFamily="66" charset="0"/>
                </a:rPr>
                <a:t> </a:t>
              </a:r>
              <a:r>
                <a:rPr lang="en-GB" altLang="en-US" sz="1700">
                  <a:solidFill>
                    <a:srgbClr val="000000"/>
                  </a:solidFill>
                  <a:latin typeface="Comic Sans MS" panose="030F0702030302020204" pitchFamily="66" charset="0"/>
                </a:rPr>
                <a:t>The tallest person is a boy</a:t>
              </a:r>
            </a:p>
          </p:txBody>
        </p:sp>
      </p:grpSp>
      <p:sp>
        <p:nvSpPr>
          <p:cNvPr id="57" name="Rounded Rectangle 56">
            <a:hlinkClick r:id="rId2"/>
            <a:extLst>
              <a:ext uri="{FF2B5EF4-FFF2-40B4-BE49-F238E27FC236}">
                <a16:creationId xmlns:a16="http://schemas.microsoft.com/office/drawing/2014/main" id="{C6B83A65-3477-4E84-B49D-B5C8013D4D62}"/>
              </a:ext>
            </a:extLst>
          </p:cNvPr>
          <p:cNvSpPr/>
          <p:nvPr/>
        </p:nvSpPr>
        <p:spPr>
          <a:xfrm>
            <a:off x="7583488" y="4397375"/>
            <a:ext cx="1506537" cy="538163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rgbClr val="000000"/>
                </a:solidFill>
                <a:latin typeface="Comic Sans MS" pitchFamily="66" charset="0"/>
              </a:rPr>
              <a:t>Demo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">
            <a:extLst>
              <a:ext uri="{FF2B5EF4-FFF2-40B4-BE49-F238E27FC236}">
                <a16:creationId xmlns:a16="http://schemas.microsoft.com/office/drawing/2014/main" id="{31E7428E-7B23-4374-B92D-79940A1CDE1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12E72B7-3DD3-4723-9966-5F5613630A67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56CF4225-7583-454C-A22F-1BAFA6C6F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 Lafferty Maths Dept</a:t>
            </a:r>
          </a:p>
        </p:txBody>
      </p:sp>
      <p:sp>
        <p:nvSpPr>
          <p:cNvPr id="91140" name="Text Box 2">
            <a:extLst>
              <a:ext uri="{FF2B5EF4-FFF2-40B4-BE49-F238E27FC236}">
                <a16:creationId xmlns:a16="http://schemas.microsoft.com/office/drawing/2014/main" id="{B0AFBCE7-D3EC-4E62-AC7F-97285871C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2013" y="2038350"/>
            <a:ext cx="5195887" cy="2370138"/>
          </a:xfrm>
          <a:prstGeom prst="rect">
            <a:avLst/>
          </a:prstGeom>
          <a:solidFill>
            <a:srgbClr val="000000"/>
          </a:solidFill>
          <a:ln w="76200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GB" altLang="en-US" sz="3600">
              <a:solidFill>
                <a:srgbClr val="FFFFFF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GB" altLang="en-US" sz="3600">
                <a:solidFill>
                  <a:srgbClr val="FFFF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Now try N5 TJ</a:t>
            </a:r>
          </a:p>
          <a:p>
            <a:pPr algn="ctr" eaLnBrk="1" hangingPunct="1"/>
            <a:r>
              <a:rPr lang="en-GB" altLang="en-US" sz="3600">
                <a:solidFill>
                  <a:srgbClr val="FFFF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Ex 11.4 </a:t>
            </a:r>
          </a:p>
          <a:p>
            <a:pPr algn="ctr" eaLnBrk="1" hangingPunct="1"/>
            <a:r>
              <a:rPr lang="en-GB" altLang="en-US" sz="4000">
                <a:solidFill>
                  <a:srgbClr val="FFFF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Ch11 (page 109)</a:t>
            </a:r>
          </a:p>
        </p:txBody>
      </p:sp>
      <p:sp>
        <p:nvSpPr>
          <p:cNvPr id="91141" name="Rectangle 3">
            <a:extLst>
              <a:ext uri="{FF2B5EF4-FFF2-40B4-BE49-F238E27FC236}">
                <a16:creationId xmlns:a16="http://schemas.microsoft.com/office/drawing/2014/main" id="{BDA2C5A9-0657-4A0A-BEEE-31B7C6C3E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1675" y="4419600"/>
            <a:ext cx="5626100" cy="98425"/>
          </a:xfrm>
          <a:prstGeom prst="rect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00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91142" name="Picture 4" descr="ag00463_">
            <a:extLst>
              <a:ext uri="{FF2B5EF4-FFF2-40B4-BE49-F238E27FC236}">
                <a16:creationId xmlns:a16="http://schemas.microsoft.com/office/drawing/2014/main" id="{9382BEFE-4EA7-4FE8-985B-1E806063996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3059113"/>
            <a:ext cx="3016250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3" name="Picture 5" descr="scottishflag">
            <a:extLst>
              <a:ext uri="{FF2B5EF4-FFF2-40B4-BE49-F238E27FC236}">
                <a16:creationId xmlns:a16="http://schemas.microsoft.com/office/drawing/2014/main" id="{36E28919-4D9F-47C7-872A-5E6E5FD2BE2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4" name="Picture 6" descr="Office Objects 0572">
            <a:extLst>
              <a:ext uri="{FF2B5EF4-FFF2-40B4-BE49-F238E27FC236}">
                <a16:creationId xmlns:a16="http://schemas.microsoft.com/office/drawing/2014/main" id="{56A1E204-C226-46D8-B93A-0368C0E4A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5" name="Text Box 7">
            <a:extLst>
              <a:ext uri="{FF2B5EF4-FFF2-40B4-BE49-F238E27FC236}">
                <a16:creationId xmlns:a16="http://schemas.microsoft.com/office/drawing/2014/main" id="{7BDBF2EC-A807-4309-BD97-691C837A37DB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www.mathsrevision.com</a:t>
            </a:r>
          </a:p>
        </p:txBody>
      </p:sp>
      <p:sp>
        <p:nvSpPr>
          <p:cNvPr id="32777" name="Rectangle 9">
            <a:extLst>
              <a:ext uri="{FF2B5EF4-FFF2-40B4-BE49-F238E27FC236}">
                <a16:creationId xmlns:a16="http://schemas.microsoft.com/office/drawing/2014/main" id="{ADADA719-CF18-4F59-B039-F57502763B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552450"/>
            <a:ext cx="525621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Statistics</a:t>
            </a:r>
          </a:p>
        </p:txBody>
      </p:sp>
      <p:sp>
        <p:nvSpPr>
          <p:cNvPr id="13" name="Rounded Rectangle 12">
            <a:hlinkClick r:id="rId5"/>
            <a:extLst>
              <a:ext uri="{FF2B5EF4-FFF2-40B4-BE49-F238E27FC236}">
                <a16:creationId xmlns:a16="http://schemas.microsoft.com/office/drawing/2014/main" id="{7C019778-F2FA-46D2-9C9C-81C4DB2351DE}"/>
              </a:ext>
            </a:extLst>
          </p:cNvPr>
          <p:cNvSpPr/>
          <p:nvPr/>
        </p:nvSpPr>
        <p:spPr>
          <a:xfrm>
            <a:off x="7477125" y="6078538"/>
            <a:ext cx="1504950" cy="538162"/>
          </a:xfrm>
          <a:prstGeom prst="roundRect">
            <a:avLst/>
          </a:prstGeom>
          <a:solidFill>
            <a:schemeClr val="tx1">
              <a:lumMod val="8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rgbClr val="000000"/>
                </a:solidFill>
                <a:latin typeface="Comic Sans MS" pitchFamily="66" charset="0"/>
              </a:rPr>
              <a:t>Demo</a:t>
            </a:r>
          </a:p>
        </p:txBody>
      </p:sp>
    </p:spTree>
  </p:cSld>
  <p:clrMapOvr>
    <a:masterClrMapping/>
  </p:clrMapOvr>
  <p:transition>
    <p:blinds dir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8">
            <a:extLst>
              <a:ext uri="{FF2B5EF4-FFF2-40B4-BE49-F238E27FC236}">
                <a16:creationId xmlns:a16="http://schemas.microsoft.com/office/drawing/2014/main" id="{2AB5C5BE-C629-4FF1-9EEF-7CA79529DFC7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64790DC-C5E0-44B1-8223-9AFD9B085F7A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8" name="Rectangle 19">
            <a:extLst>
              <a:ext uri="{FF2B5EF4-FFF2-40B4-BE49-F238E27FC236}">
                <a16:creationId xmlns:a16="http://schemas.microsoft.com/office/drawing/2014/main" id="{13EDF556-9091-46DE-B24A-7AF880853D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211970" name="Rectangle 2">
            <a:extLst>
              <a:ext uri="{FF2B5EF4-FFF2-40B4-BE49-F238E27FC236}">
                <a16:creationId xmlns:a16="http://schemas.microsoft.com/office/drawing/2014/main" id="{D88B1DE0-1539-4FA4-A21A-6912C62FF7A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022475" y="374650"/>
            <a:ext cx="6843713" cy="949325"/>
          </a:xfrm>
        </p:spPr>
        <p:txBody>
          <a:bodyPr/>
          <a:lstStyle/>
          <a:p>
            <a:pPr eaLnBrk="1" hangingPunct="1">
              <a:defRPr/>
            </a:pPr>
            <a:r>
              <a:rPr lang="en-GB">
                <a:solidFill>
                  <a:srgbClr val="FFFF00"/>
                </a:solidFill>
                <a:latin typeface="Comic Sans MS" pitchFamily="66" charset="0"/>
              </a:rPr>
              <a:t> Starter Questions</a:t>
            </a:r>
          </a:p>
        </p:txBody>
      </p:sp>
      <p:pic>
        <p:nvPicPr>
          <p:cNvPr id="6150" name="Picture 3" descr="scottishflag">
            <a:extLst>
              <a:ext uri="{FF2B5EF4-FFF2-40B4-BE49-F238E27FC236}">
                <a16:creationId xmlns:a16="http://schemas.microsoft.com/office/drawing/2014/main" id="{C3D4306A-F8C9-45F0-B0F1-8E1CD37D8BC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 Box 4">
            <a:extLst>
              <a:ext uri="{FF2B5EF4-FFF2-40B4-BE49-F238E27FC236}">
                <a16:creationId xmlns:a16="http://schemas.microsoft.com/office/drawing/2014/main" id="{F1E21914-83F1-4458-965A-7C015F8127D1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latin typeface="Comic Sans MS" panose="030F0702030302020204" pitchFamily="66" charset="0"/>
              </a:rPr>
              <a:t>www.mathsrevision.com</a:t>
            </a:r>
          </a:p>
        </p:txBody>
      </p:sp>
      <p:graphicFrame>
        <p:nvGraphicFramePr>
          <p:cNvPr id="6146" name="Object 2">
            <a:extLst>
              <a:ext uri="{FF2B5EF4-FFF2-40B4-BE49-F238E27FC236}">
                <a16:creationId xmlns:a16="http://schemas.microsoft.com/office/drawing/2014/main" id="{CBE6A28E-78EC-407E-AEB8-75ACA50C4FB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03350" y="1954213"/>
          <a:ext cx="7312025" cy="418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568680" imgH="2171520" progId="Equation.DSMT4">
                  <p:embed/>
                </p:oleObj>
              </mc:Choice>
              <mc:Fallback>
                <p:oleObj name="Equation" r:id="rId3" imgW="3568680" imgH="217152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1954213"/>
                        <a:ext cx="7312025" cy="418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52" name="Picture 6" descr="Office Objects 0572">
            <a:extLst>
              <a:ext uri="{FF2B5EF4-FFF2-40B4-BE49-F238E27FC236}">
                <a16:creationId xmlns:a16="http://schemas.microsoft.com/office/drawing/2014/main" id="{7F6540CA-8EB1-4249-90E7-52C7FB5C2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50" y="227013"/>
            <a:ext cx="1444625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TextBox 9">
            <a:extLst>
              <a:ext uri="{FF2B5EF4-FFF2-40B4-BE49-F238E27FC236}">
                <a16:creationId xmlns:a16="http://schemas.microsoft.com/office/drawing/2014/main" id="{86FB89ED-BB1F-47BB-9AF7-B35DE7826B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00" y="1238250"/>
            <a:ext cx="666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40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</a:p>
          <a:p>
            <a:pPr algn="ctr" eaLnBrk="1" hangingPunct="1"/>
            <a:r>
              <a:rPr lang="en-GB" altLang="en-US" sz="1400">
                <a:solidFill>
                  <a:srgbClr val="FFFF00"/>
                </a:solidFill>
                <a:latin typeface="Comic Sans MS" panose="030F0702030302020204" pitchFamily="66" charset="0"/>
              </a:rPr>
              <a:t>Nat 5</a:t>
            </a:r>
          </a:p>
        </p:txBody>
      </p:sp>
    </p:spTree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8">
            <a:extLst>
              <a:ext uri="{FF2B5EF4-FFF2-40B4-BE49-F238E27FC236}">
                <a16:creationId xmlns:a16="http://schemas.microsoft.com/office/drawing/2014/main" id="{FDCCA538-1EFF-407E-B63B-01D4C21898DD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4D9CBE8-D600-4F80-9C67-1861BDBCB087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14" name="Rectangle 19">
            <a:extLst>
              <a:ext uri="{FF2B5EF4-FFF2-40B4-BE49-F238E27FC236}">
                <a16:creationId xmlns:a16="http://schemas.microsoft.com/office/drawing/2014/main" id="{63A49490-AE4E-452F-8A5B-F82A6DA115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Dept.</a:t>
            </a:r>
          </a:p>
        </p:txBody>
      </p:sp>
      <p:pic>
        <p:nvPicPr>
          <p:cNvPr id="92164" name="Picture 2" descr="scottishflag">
            <a:extLst>
              <a:ext uri="{FF2B5EF4-FFF2-40B4-BE49-F238E27FC236}">
                <a16:creationId xmlns:a16="http://schemas.microsoft.com/office/drawing/2014/main" id="{3FE4B927-C020-4CC7-A0B7-71C8F2DF0BA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5" name="Text Box 3">
            <a:extLst>
              <a:ext uri="{FF2B5EF4-FFF2-40B4-BE49-F238E27FC236}">
                <a16:creationId xmlns:a16="http://schemas.microsoft.com/office/drawing/2014/main" id="{D7AECA18-E3E4-4C09-BDFB-28E2179BBBB5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latin typeface="Comic Sans MS" panose="030F0702030302020204" pitchFamily="66" charset="0"/>
              </a:rPr>
              <a:t>www.mathsrevision.com</a:t>
            </a:r>
          </a:p>
        </p:txBody>
      </p:sp>
      <p:pic>
        <p:nvPicPr>
          <p:cNvPr id="92166" name="Picture 4" descr="Office Objects 0572">
            <a:extLst>
              <a:ext uri="{FF2B5EF4-FFF2-40B4-BE49-F238E27FC236}">
                <a16:creationId xmlns:a16="http://schemas.microsoft.com/office/drawing/2014/main" id="{89B1E37F-9F34-4A41-811E-842A15D1A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7157" name="Rectangle 5">
            <a:extLst>
              <a:ext uri="{FF2B5EF4-FFF2-40B4-BE49-F238E27FC236}">
                <a16:creationId xmlns:a16="http://schemas.microsoft.com/office/drawing/2014/main" id="{3D81D3A4-E876-48B9-A994-6F005A8614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688" y="2344738"/>
            <a:ext cx="2160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Learning Intention</a:t>
            </a:r>
          </a:p>
        </p:txBody>
      </p:sp>
      <p:sp>
        <p:nvSpPr>
          <p:cNvPr id="177158" name="Rectangle 6">
            <a:extLst>
              <a:ext uri="{FF2B5EF4-FFF2-40B4-BE49-F238E27FC236}">
                <a16:creationId xmlns:a16="http://schemas.microsoft.com/office/drawing/2014/main" id="{EBEBC8D8-3C67-4DE8-BE49-672E311DC4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5363" y="2344738"/>
            <a:ext cx="1947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u="sng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Success Criteria</a:t>
            </a:r>
          </a:p>
        </p:txBody>
      </p:sp>
      <p:sp>
        <p:nvSpPr>
          <p:cNvPr id="177159" name="Text Box 7">
            <a:extLst>
              <a:ext uri="{FF2B5EF4-FFF2-40B4-BE49-F238E27FC236}">
                <a16:creationId xmlns:a16="http://schemas.microsoft.com/office/drawing/2014/main" id="{FE339F4C-1D38-49B1-999B-D5E355A0C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025775"/>
            <a:ext cx="4114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>
              <a:buFontTx/>
              <a:buAutoNum type="arabicPeriod"/>
              <a:defRPr/>
            </a:pPr>
            <a:r>
              <a:rPr lang="en-GB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Know the term Standard Deviation.</a:t>
            </a:r>
          </a:p>
        </p:txBody>
      </p:sp>
      <p:sp>
        <p:nvSpPr>
          <p:cNvPr id="92170" name="Line 8">
            <a:extLst>
              <a:ext uri="{FF2B5EF4-FFF2-40B4-BE49-F238E27FC236}">
                <a16:creationId xmlns:a16="http://schemas.microsoft.com/office/drawing/2014/main" id="{1091418C-365C-4203-9CF6-FEAD0EFC3024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4900" y="2413000"/>
            <a:ext cx="0" cy="345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161" name="Rectangle 9">
            <a:extLst>
              <a:ext uri="{FF2B5EF4-FFF2-40B4-BE49-F238E27FC236}">
                <a16:creationId xmlns:a16="http://schemas.microsoft.com/office/drawing/2014/main" id="{D33CC420-13D3-4BF7-87AE-F9FF0EA05D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900" y="3044825"/>
            <a:ext cx="38528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/>
            <a:r>
              <a:rPr lang="en-GB" altLang="en-US">
                <a:solidFill>
                  <a:srgbClr val="FFFF00"/>
                </a:solidFill>
                <a:latin typeface="Comic Sans MS" panose="030F0702030302020204" pitchFamily="66" charset="0"/>
              </a:rPr>
              <a:t>1.   We are learning the term Standard Deviation for a collection of data.</a:t>
            </a: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76DC3AF5-417D-428C-A4DB-0D67691C9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7138" y="3846513"/>
            <a:ext cx="41148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>
              <a:defRPr/>
            </a:pPr>
            <a:r>
              <a:rPr lang="en-GB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2.	Calculate the Standard Deviation for a collection of data.</a:t>
            </a:r>
          </a:p>
        </p:txBody>
      </p:sp>
      <p:sp>
        <p:nvSpPr>
          <p:cNvPr id="92173" name="TextBox 14">
            <a:extLst>
              <a:ext uri="{FF2B5EF4-FFF2-40B4-BE49-F238E27FC236}">
                <a16:creationId xmlns:a16="http://schemas.microsoft.com/office/drawing/2014/main" id="{90B2ACC8-1933-4C10-A6E1-CCCBDB6A5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00" y="1238250"/>
            <a:ext cx="666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40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</a:p>
          <a:p>
            <a:pPr algn="ctr" eaLnBrk="1" hangingPunct="1"/>
            <a:r>
              <a:rPr lang="en-GB" altLang="en-US" sz="1400">
                <a:solidFill>
                  <a:srgbClr val="FFFF00"/>
                </a:solidFill>
                <a:latin typeface="Comic Sans MS" panose="030F0702030302020204" pitchFamily="66" charset="0"/>
              </a:rPr>
              <a:t>Nat 5</a:t>
            </a:r>
          </a:p>
        </p:txBody>
      </p:sp>
      <p:sp>
        <p:nvSpPr>
          <p:cNvPr id="17" name="Rectangle 64">
            <a:extLst>
              <a:ext uri="{FF2B5EF4-FFF2-40B4-BE49-F238E27FC236}">
                <a16:creationId xmlns:a16="http://schemas.microsoft.com/office/drawing/2014/main" id="{FDDEB868-6573-4155-B12F-DD008AFB7C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4325" y="788988"/>
            <a:ext cx="589756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Standard Deviation</a:t>
            </a:r>
          </a:p>
          <a:p>
            <a:pPr algn="ctr">
              <a:defRPr/>
            </a:pPr>
            <a:r>
              <a:rPr lang="en-GB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For a FULL set of Data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9" grpId="0"/>
      <p:bldP spid="177161" grpId="0"/>
      <p:bldP spid="1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58C24227-199D-488D-B814-0668FAB24B9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AF840DE-CAD2-4150-9771-F3DF50B80260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8AC7BA22-1B6F-41BE-8A8A-DD1357C16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Dept.</a:t>
            </a:r>
          </a:p>
        </p:txBody>
      </p:sp>
      <p:pic>
        <p:nvPicPr>
          <p:cNvPr id="93188" name="Picture 5" descr="scottishflag">
            <a:extLst>
              <a:ext uri="{FF2B5EF4-FFF2-40B4-BE49-F238E27FC236}">
                <a16:creationId xmlns:a16="http://schemas.microsoft.com/office/drawing/2014/main" id="{171692BB-1A7E-4FD3-9EC5-CDA3620C237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9" name="Picture 6" descr="Office Objects 0572">
            <a:extLst>
              <a:ext uri="{FF2B5EF4-FFF2-40B4-BE49-F238E27FC236}">
                <a16:creationId xmlns:a16="http://schemas.microsoft.com/office/drawing/2014/main" id="{27D94F94-5676-451E-8566-38B8C64C1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90" name="Text Box 7">
            <a:extLst>
              <a:ext uri="{FF2B5EF4-FFF2-40B4-BE49-F238E27FC236}">
                <a16:creationId xmlns:a16="http://schemas.microsoft.com/office/drawing/2014/main" id="{9E913CEA-6179-4DD7-871B-849C852BD078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latin typeface="Comic Sans MS" panose="030F0702030302020204" pitchFamily="66" charset="0"/>
              </a:rPr>
              <a:t>www.mathsrevision.com</a:t>
            </a:r>
          </a:p>
        </p:txBody>
      </p:sp>
      <p:sp>
        <p:nvSpPr>
          <p:cNvPr id="12" name="Rectangle 64">
            <a:extLst>
              <a:ext uri="{FF2B5EF4-FFF2-40B4-BE49-F238E27FC236}">
                <a16:creationId xmlns:a16="http://schemas.microsoft.com/office/drawing/2014/main" id="{37C4EB8C-A172-4E95-B394-D4484B77C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4325" y="788988"/>
            <a:ext cx="589756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Standard Deviation</a:t>
            </a:r>
          </a:p>
          <a:p>
            <a:pPr algn="ctr">
              <a:defRPr/>
            </a:pPr>
            <a:r>
              <a:rPr lang="en-GB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For a FULL set of Data</a:t>
            </a:r>
          </a:p>
        </p:txBody>
      </p:sp>
      <p:sp>
        <p:nvSpPr>
          <p:cNvPr id="93192" name="TextBox 8">
            <a:extLst>
              <a:ext uri="{FF2B5EF4-FFF2-40B4-BE49-F238E27FC236}">
                <a16:creationId xmlns:a16="http://schemas.microsoft.com/office/drawing/2014/main" id="{E015E00B-7B51-4991-B0E5-0EA2A1016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887538"/>
            <a:ext cx="8243887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400">
                <a:solidFill>
                  <a:srgbClr val="FFFF00"/>
                </a:solidFill>
                <a:latin typeface="Comic Sans MS" panose="030F0702030302020204" pitchFamily="66" charset="0"/>
              </a:rPr>
              <a:t>The range measures spread. Unfortunately any big </a:t>
            </a:r>
          </a:p>
          <a:p>
            <a:pPr algn="ctr" eaLnBrk="1" hangingPunct="1"/>
            <a:r>
              <a:rPr lang="en-GB" altLang="en-US" sz="2400">
                <a:solidFill>
                  <a:srgbClr val="FFFF00"/>
                </a:solidFill>
                <a:latin typeface="Comic Sans MS" panose="030F0702030302020204" pitchFamily="66" charset="0"/>
              </a:rPr>
              <a:t>change in either the largest value or smallest score</a:t>
            </a:r>
          </a:p>
          <a:p>
            <a:pPr algn="ctr" eaLnBrk="1" hangingPunct="1"/>
            <a:r>
              <a:rPr lang="en-GB" altLang="en-US" sz="2400">
                <a:solidFill>
                  <a:srgbClr val="FFFF00"/>
                </a:solidFill>
                <a:latin typeface="Comic Sans MS" panose="030F0702030302020204" pitchFamily="66" charset="0"/>
              </a:rPr>
              <a:t>will mean a big change in the range, even though only</a:t>
            </a:r>
          </a:p>
          <a:p>
            <a:pPr algn="ctr" eaLnBrk="1" hangingPunct="1"/>
            <a:r>
              <a:rPr lang="en-GB" altLang="en-US" sz="2400">
                <a:solidFill>
                  <a:srgbClr val="FFFF00"/>
                </a:solidFill>
                <a:latin typeface="Comic Sans MS" panose="030F0702030302020204" pitchFamily="66" charset="0"/>
              </a:rPr>
              <a:t>one number may have changed.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3219BE-AC03-439B-86B9-986255125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88" y="4173538"/>
            <a:ext cx="82438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400">
                <a:latin typeface="Comic Sans MS" panose="030F0702030302020204" pitchFamily="66" charset="0"/>
              </a:rPr>
              <a:t>The semi-interquartile range is less sensitive to a single number changing but again it is only really based on two of the score.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1EA9D234-C695-4229-A3F0-36934B89E2B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AF840DE-CAD2-4150-9771-F3DF50B80260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1187620C-B461-419B-ABD7-F8CA0A606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Dept.</a:t>
            </a:r>
          </a:p>
        </p:txBody>
      </p:sp>
      <p:pic>
        <p:nvPicPr>
          <p:cNvPr id="94212" name="Picture 5" descr="scottishflag">
            <a:extLst>
              <a:ext uri="{FF2B5EF4-FFF2-40B4-BE49-F238E27FC236}">
                <a16:creationId xmlns:a16="http://schemas.microsoft.com/office/drawing/2014/main" id="{0F07DED5-C0CB-45BA-BF76-829E0529AFC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3" name="Picture 6" descr="Office Objects 0572">
            <a:extLst>
              <a:ext uri="{FF2B5EF4-FFF2-40B4-BE49-F238E27FC236}">
                <a16:creationId xmlns:a16="http://schemas.microsoft.com/office/drawing/2014/main" id="{6A9AF891-A0B2-46F6-BF22-FB4A03FA3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4" name="Text Box 7">
            <a:extLst>
              <a:ext uri="{FF2B5EF4-FFF2-40B4-BE49-F238E27FC236}">
                <a16:creationId xmlns:a16="http://schemas.microsoft.com/office/drawing/2014/main" id="{06C52641-18A2-45DB-90D8-975B107501EB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latin typeface="Comic Sans MS" panose="030F0702030302020204" pitchFamily="66" charset="0"/>
              </a:rPr>
              <a:t>www.mathsrevision.com</a:t>
            </a:r>
          </a:p>
        </p:txBody>
      </p:sp>
      <p:sp>
        <p:nvSpPr>
          <p:cNvPr id="9" name="Rectangle 64">
            <a:extLst>
              <a:ext uri="{FF2B5EF4-FFF2-40B4-BE49-F238E27FC236}">
                <a16:creationId xmlns:a16="http://schemas.microsoft.com/office/drawing/2014/main" id="{7FE4DE93-CA89-467A-9C40-4F01EC12D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4325" y="788988"/>
            <a:ext cx="589756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Standard Deviation</a:t>
            </a:r>
          </a:p>
          <a:p>
            <a:pPr algn="ctr">
              <a:defRPr/>
            </a:pPr>
            <a:r>
              <a:rPr lang="en-GB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For a FULL set of Data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194262-21BB-46B9-81EE-BC9920BD9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887538"/>
            <a:ext cx="8243887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solidFill>
                  <a:srgbClr val="FFFF00"/>
                </a:solidFill>
                <a:latin typeface="Comic Sans MS" panose="030F0702030302020204" pitchFamily="66" charset="0"/>
              </a:rPr>
              <a:t>A measure of spread which uses all the data is the</a:t>
            </a:r>
          </a:p>
          <a:p>
            <a:pPr eaLnBrk="1" hangingPunct="1"/>
            <a:endParaRPr lang="en-GB" altLang="en-US" sz="240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algn="ctr" eaLnBrk="1" hangingPunct="1"/>
            <a:r>
              <a:rPr lang="en-GB" altLang="en-US" sz="3200">
                <a:latin typeface="Comic Sans MS" panose="030F0702030302020204" pitchFamily="66" charset="0"/>
              </a:rPr>
              <a:t>Standard Deviation </a:t>
            </a:r>
          </a:p>
          <a:p>
            <a:pPr algn="ctr" eaLnBrk="1" hangingPunct="1"/>
            <a:endParaRPr lang="en-GB" altLang="en-US" sz="3200">
              <a:latin typeface="Comic Sans MS" panose="030F0702030302020204" pitchFamily="66" charset="0"/>
            </a:endParaRPr>
          </a:p>
          <a:p>
            <a:pPr eaLnBrk="1" hangingPunct="1"/>
            <a:r>
              <a:rPr lang="en-GB" altLang="en-US" sz="2400">
                <a:solidFill>
                  <a:srgbClr val="FFFF00"/>
                </a:solidFill>
                <a:latin typeface="Comic Sans MS" panose="030F0702030302020204" pitchFamily="66" charset="0"/>
              </a:rPr>
              <a:t>The deviation of a score is how much the score differs from the mean.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2D6D8322-6023-4C73-9EBA-8D3BC5FCE433}"/>
              </a:ext>
            </a:extLst>
          </p:cNvPr>
          <p:cNvGraphicFramePr>
            <a:graphicFrameLocks noGrp="1"/>
          </p:cNvGraphicFramePr>
          <p:nvPr/>
        </p:nvGraphicFramePr>
        <p:xfrm>
          <a:off x="1335088" y="2892425"/>
          <a:ext cx="7662862" cy="3200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32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16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2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57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2400" dirty="0">
                        <a:latin typeface="Comic Sans MS" pitchFamily="66" charset="0"/>
                      </a:endParaRPr>
                    </a:p>
                  </a:txBody>
                  <a:tcPr marL="91432" marR="91432" anchor="ctr" anchorCtr="1"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FFC000"/>
                          </a:solidFill>
                          <a:latin typeface="Comic Sans MS" pitchFamily="66" charset="0"/>
                        </a:rPr>
                        <a:t>Score</a:t>
                      </a:r>
                    </a:p>
                  </a:txBody>
                  <a:tcPr marL="91432" marR="91432" anchor="ctr" anchorCtr="1"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FFC000"/>
                          </a:solidFill>
                          <a:latin typeface="Comic Sans MS" pitchFamily="66" charset="0"/>
                        </a:rPr>
                        <a:t>Deviation</a:t>
                      </a:r>
                    </a:p>
                  </a:txBody>
                  <a:tcPr marL="91432" marR="91432" anchor="ctr" anchorCtr="1"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FFC000"/>
                          </a:solidFill>
                          <a:latin typeface="Comic Sans MS" pitchFamily="66" charset="0"/>
                        </a:rPr>
                        <a:t>(Deviation)</a:t>
                      </a:r>
                      <a:r>
                        <a:rPr lang="en-GB" sz="2400" baseline="30000" dirty="0">
                          <a:solidFill>
                            <a:srgbClr val="FFC000"/>
                          </a:solidFill>
                          <a:latin typeface="Comic Sans MS" pitchFamily="66" charset="0"/>
                        </a:rPr>
                        <a:t>2</a:t>
                      </a:r>
                      <a:endParaRPr lang="en-GB" sz="2400" dirty="0">
                        <a:solidFill>
                          <a:srgbClr val="FFC000"/>
                        </a:solidFill>
                        <a:latin typeface="Comic Sans MS" pitchFamily="66" charset="0"/>
                      </a:endParaRPr>
                    </a:p>
                  </a:txBody>
                  <a:tcPr marL="91432" marR="91432" anchor="ctr" anchorCtr="1">
                    <a:solidFill>
                      <a:schemeClr val="tx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91432" marR="91432" anchor="ctr" anchorCtr="1"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70</a:t>
                      </a:r>
                    </a:p>
                  </a:txBody>
                  <a:tcPr marL="91432" marR="91432" anchor="ctr" anchorCtr="1"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91432" marR="91432" anchor="ctr" anchorCtr="1"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91432" marR="91432" anchor="ctr" anchorCtr="1">
                    <a:solidFill>
                      <a:schemeClr val="tx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91432" marR="91432" anchor="ctr" anchorCtr="1"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72</a:t>
                      </a:r>
                    </a:p>
                  </a:txBody>
                  <a:tcPr marL="91432" marR="91432" anchor="ctr" anchorCtr="1"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91432" marR="91432" anchor="ctr" anchorCtr="1"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91432" marR="91432" anchor="ctr" anchorCtr="1">
                    <a:solidFill>
                      <a:schemeClr val="tx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240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91432" marR="91432" anchor="ctr" anchorCtr="1"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75</a:t>
                      </a:r>
                    </a:p>
                  </a:txBody>
                  <a:tcPr marL="91432" marR="91432" anchor="ctr" anchorCtr="1"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91432" marR="91432" anchor="ctr" anchorCtr="1"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91432" marR="91432" anchor="ctr" anchorCtr="1">
                    <a:solidFill>
                      <a:schemeClr val="tx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240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91432" marR="91432" anchor="ctr" anchorCtr="1"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78</a:t>
                      </a:r>
                    </a:p>
                  </a:txBody>
                  <a:tcPr marL="91432" marR="91432" anchor="ctr" anchorCtr="1"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91432" marR="91432" anchor="ctr" anchorCtr="1"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91432" marR="91432" anchor="ctr" anchorCtr="1">
                    <a:solidFill>
                      <a:schemeClr val="tx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240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91432" marR="91432" anchor="ctr" anchorCtr="1"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80</a:t>
                      </a:r>
                    </a:p>
                  </a:txBody>
                  <a:tcPr marL="91432" marR="91432" anchor="ctr" anchorCtr="1"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91432" marR="91432" anchor="ctr" anchorCtr="1"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91432" marR="91432" anchor="ctr" anchorCtr="1">
                    <a:solidFill>
                      <a:schemeClr val="tx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Totals</a:t>
                      </a:r>
                    </a:p>
                  </a:txBody>
                  <a:tcPr marL="91432" marR="91432" anchor="ctr" anchorCtr="1"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375</a:t>
                      </a:r>
                    </a:p>
                  </a:txBody>
                  <a:tcPr marL="91432" marR="91432" anchor="ctr" anchorCtr="1"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91432" marR="91432" anchor="ctr" anchorCtr="1"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91432" marR="91432" anchor="ctr" anchorCtr="1">
                    <a:solidFill>
                      <a:schemeClr val="tx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5276" name="TextBox 12">
            <a:extLst>
              <a:ext uri="{FF2B5EF4-FFF2-40B4-BE49-F238E27FC236}">
                <a16:creationId xmlns:a16="http://schemas.microsoft.com/office/drawing/2014/main" id="{326C95DC-AB1F-452B-8F70-3E2D8BB72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3138" y="1871663"/>
            <a:ext cx="79502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u="sng">
                <a:latin typeface="Comic Sans MS" panose="030F0702030302020204" pitchFamily="66" charset="0"/>
              </a:rPr>
              <a:t>Example 1</a:t>
            </a:r>
            <a:r>
              <a:rPr lang="en-GB" altLang="en-US" sz="2400">
                <a:latin typeface="Comic Sans MS" panose="030F0702030302020204" pitchFamily="66" charset="0"/>
              </a:rPr>
              <a:t> :	Find the standard deviation of these five</a:t>
            </a:r>
          </a:p>
          <a:p>
            <a:pPr eaLnBrk="1" hangingPunct="1"/>
            <a:r>
              <a:rPr lang="en-GB" altLang="en-US" sz="2400">
                <a:latin typeface="Comic Sans MS" panose="030F0702030302020204" pitchFamily="66" charset="0"/>
              </a:rPr>
              <a:t>		scores 70, 72, 75, 78, 80.</a:t>
            </a:r>
            <a:endParaRPr lang="en-GB" altLang="en-US" sz="2400" u="sng">
              <a:latin typeface="Comic Sans MS" panose="030F0702030302020204" pitchFamily="66" charset="0"/>
            </a:endParaRPr>
          </a:p>
        </p:txBody>
      </p:sp>
      <p:pic>
        <p:nvPicPr>
          <p:cNvPr id="95277" name="Picture 5" descr="scottishflag">
            <a:extLst>
              <a:ext uri="{FF2B5EF4-FFF2-40B4-BE49-F238E27FC236}">
                <a16:creationId xmlns:a16="http://schemas.microsoft.com/office/drawing/2014/main" id="{FB7EEE2E-694A-4977-901C-2BEF9255B38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627063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4">
            <a:extLst>
              <a:ext uri="{FF2B5EF4-FFF2-40B4-BE49-F238E27FC236}">
                <a16:creationId xmlns:a16="http://schemas.microsoft.com/office/drawing/2014/main" id="{3F2B6409-3C0C-48D5-824F-E880599533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4325" y="701675"/>
            <a:ext cx="589756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Standard Deviation</a:t>
            </a:r>
          </a:p>
          <a:p>
            <a:pPr algn="ctr">
              <a:defRPr/>
            </a:pPr>
            <a:r>
              <a:rPr lang="en-GB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For a FULL set of Data</a:t>
            </a:r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id="{047BC16D-772D-4DAC-8351-DFFB0C3A4DD5}"/>
              </a:ext>
            </a:extLst>
          </p:cNvPr>
          <p:cNvSpPr/>
          <p:nvPr/>
        </p:nvSpPr>
        <p:spPr>
          <a:xfrm>
            <a:off x="0" y="0"/>
            <a:ext cx="5283200" cy="2336800"/>
          </a:xfrm>
          <a:prstGeom prst="cloud">
            <a:avLst/>
          </a:prstGeom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rgbClr val="080808"/>
                </a:solidFill>
                <a:latin typeface="Comic Sans MS" pitchFamily="66" charset="0"/>
              </a:rPr>
              <a:t>Step 1 : Find the mean</a:t>
            </a:r>
          </a:p>
          <a:p>
            <a:pPr algn="ctr">
              <a:defRPr/>
            </a:pPr>
            <a:endParaRPr lang="en-GB" sz="2400" dirty="0">
              <a:solidFill>
                <a:srgbClr val="080808"/>
              </a:solidFill>
              <a:latin typeface="Comic Sans MS" pitchFamily="66" charset="0"/>
            </a:endParaRPr>
          </a:p>
          <a:p>
            <a:pPr algn="ctr">
              <a:defRPr/>
            </a:pPr>
            <a:r>
              <a:rPr lang="en-GB" sz="2400" dirty="0">
                <a:solidFill>
                  <a:srgbClr val="080808"/>
                </a:solidFill>
                <a:latin typeface="Comic Sans MS" pitchFamily="66" charset="0"/>
              </a:rPr>
              <a:t>375 ÷ 5 = 75</a:t>
            </a:r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2FEAAE67-05B0-4D7E-BBAF-9FBBE5A9931F}"/>
              </a:ext>
            </a:extLst>
          </p:cNvPr>
          <p:cNvSpPr/>
          <p:nvPr/>
        </p:nvSpPr>
        <p:spPr>
          <a:xfrm>
            <a:off x="522288" y="928688"/>
            <a:ext cx="5167312" cy="1524000"/>
          </a:xfrm>
          <a:prstGeom prst="cloud">
            <a:avLst/>
          </a:prstGeom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rgbClr val="080808"/>
                </a:solidFill>
                <a:latin typeface="Comic Sans MS" pitchFamily="66" charset="0"/>
              </a:rPr>
              <a:t>Step 3 : (Deviation)</a:t>
            </a:r>
            <a:r>
              <a:rPr lang="en-GB" sz="2400" baseline="30000" dirty="0">
                <a:solidFill>
                  <a:srgbClr val="080808"/>
                </a:solidFill>
                <a:latin typeface="Comic Sans MS" pitchFamily="66" charset="0"/>
              </a:rPr>
              <a:t>2</a:t>
            </a:r>
            <a:endParaRPr lang="en-GB" sz="2400" dirty="0">
              <a:solidFill>
                <a:srgbClr val="080808"/>
              </a:solidFill>
              <a:latin typeface="Comic Sans MS" pitchFamily="66" charset="0"/>
            </a:endParaRPr>
          </a:p>
        </p:txBody>
      </p:sp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7E1CB940-7A54-4B03-942A-058EDF5DCC0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AF840DE-CAD2-4150-9771-F3DF50B80260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8A24ACFA-68BB-4073-A564-1564D9540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Dept.</a:t>
            </a:r>
          </a:p>
        </p:txBody>
      </p:sp>
      <p:pic>
        <p:nvPicPr>
          <p:cNvPr id="95283" name="Picture 6" descr="Office Objects 0572">
            <a:extLst>
              <a:ext uri="{FF2B5EF4-FFF2-40B4-BE49-F238E27FC236}">
                <a16:creationId xmlns:a16="http://schemas.microsoft.com/office/drawing/2014/main" id="{EE771645-502D-4467-9F41-5DA2C7D4C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84" name="Text Box 7">
            <a:extLst>
              <a:ext uri="{FF2B5EF4-FFF2-40B4-BE49-F238E27FC236}">
                <a16:creationId xmlns:a16="http://schemas.microsoft.com/office/drawing/2014/main" id="{223997BE-A5A0-4209-A8BA-8BDACDA34248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latin typeface="Comic Sans MS" panose="030F0702030302020204" pitchFamily="66" charset="0"/>
              </a:rPr>
              <a:t>www.mathsrevision.com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A51575-8C3F-42D1-93F1-197242E8E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0713" y="3367088"/>
            <a:ext cx="5000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latin typeface="Comic Sans MS" panose="030F0702030302020204" pitchFamily="66" charset="0"/>
              </a:rPr>
              <a:t>-5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9CBBDC6-60D7-4118-885C-3211B5CA13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0713" y="3816350"/>
            <a:ext cx="5000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latin typeface="Comic Sans MS" panose="030F0702030302020204" pitchFamily="66" charset="0"/>
              </a:rPr>
              <a:t>-3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C52E9E6-1EA4-4CC6-A0A7-F8483899F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9300" y="4264025"/>
            <a:ext cx="371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0248848-4B36-4D6E-BC53-367961EBE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9300" y="4713288"/>
            <a:ext cx="3714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0346E3F-389B-42E6-9786-7480ADC39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9300" y="5160963"/>
            <a:ext cx="371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122E0E2-12FB-48C2-9CA2-0BA3D1B65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9300" y="5610225"/>
            <a:ext cx="371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384CCB5-934B-4F5C-A5EE-413501CD9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6050" y="3375025"/>
            <a:ext cx="5603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latin typeface="Comic Sans MS" panose="030F0702030302020204" pitchFamily="66" charset="0"/>
              </a:rPr>
              <a:t>25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C0B744C-ACFF-495D-83B8-3F784C94D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3375" y="3822700"/>
            <a:ext cx="373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EB9309C-4C05-4C15-9CC8-5A5418EE1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3375" y="4271963"/>
            <a:ext cx="3730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4F18B02-A9AB-482C-83BD-328813973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3375" y="4719638"/>
            <a:ext cx="3730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4B0AD7D-B3D1-433B-BBBD-E1D1C38D6D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6050" y="5168900"/>
            <a:ext cx="5603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latin typeface="Comic Sans MS" panose="030F0702030302020204" pitchFamily="66" charset="0"/>
              </a:rPr>
              <a:t>25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D817691-B5B0-4723-BFDF-2C0A25DF5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6050" y="5616575"/>
            <a:ext cx="5603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latin typeface="Comic Sans MS" panose="030F0702030302020204" pitchFamily="66" charset="0"/>
              </a:rPr>
              <a:t>68</a:t>
            </a:r>
          </a:p>
        </p:txBody>
      </p:sp>
      <p:sp>
        <p:nvSpPr>
          <p:cNvPr id="30" name="Cloud 29">
            <a:extLst>
              <a:ext uri="{FF2B5EF4-FFF2-40B4-BE49-F238E27FC236}">
                <a16:creationId xmlns:a16="http://schemas.microsoft.com/office/drawing/2014/main" id="{11F582EB-B4ED-4B7D-9753-F91FD2C155AC}"/>
              </a:ext>
            </a:extLst>
          </p:cNvPr>
          <p:cNvSpPr/>
          <p:nvPr/>
        </p:nvSpPr>
        <p:spPr>
          <a:xfrm>
            <a:off x="3976688" y="0"/>
            <a:ext cx="5167312" cy="1524000"/>
          </a:xfrm>
          <a:prstGeom prst="cloud">
            <a:avLst/>
          </a:prstGeom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rgbClr val="080808"/>
                </a:solidFill>
                <a:latin typeface="Comic Sans MS" pitchFamily="66" charset="0"/>
              </a:rPr>
              <a:t>Step 2 : Score - Mean</a:t>
            </a:r>
          </a:p>
        </p:txBody>
      </p:sp>
      <p:sp>
        <p:nvSpPr>
          <p:cNvPr id="31" name="Cloud 30">
            <a:extLst>
              <a:ext uri="{FF2B5EF4-FFF2-40B4-BE49-F238E27FC236}">
                <a16:creationId xmlns:a16="http://schemas.microsoft.com/office/drawing/2014/main" id="{29476657-3736-4382-81AB-28D60EEAE2B8}"/>
              </a:ext>
            </a:extLst>
          </p:cNvPr>
          <p:cNvSpPr/>
          <p:nvPr/>
        </p:nvSpPr>
        <p:spPr>
          <a:xfrm>
            <a:off x="1473200" y="363538"/>
            <a:ext cx="7670800" cy="1965325"/>
          </a:xfrm>
          <a:prstGeom prst="cloud">
            <a:avLst/>
          </a:prstGeom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rgbClr val="080808"/>
                </a:solidFill>
                <a:latin typeface="Comic Sans MS" pitchFamily="66" charset="0"/>
              </a:rPr>
              <a:t>Step 4 : Mean square deviation</a:t>
            </a:r>
          </a:p>
          <a:p>
            <a:pPr algn="ctr">
              <a:defRPr/>
            </a:pPr>
            <a:endParaRPr lang="en-GB" sz="2400" dirty="0">
              <a:solidFill>
                <a:srgbClr val="080808"/>
              </a:solidFill>
              <a:latin typeface="Comic Sans MS" pitchFamily="66" charset="0"/>
            </a:endParaRPr>
          </a:p>
          <a:p>
            <a:pPr algn="ctr">
              <a:defRPr/>
            </a:pPr>
            <a:r>
              <a:rPr lang="en-GB" sz="2400" dirty="0">
                <a:solidFill>
                  <a:srgbClr val="080808"/>
                </a:solidFill>
                <a:latin typeface="Comic Sans MS" pitchFamily="66" charset="0"/>
              </a:rPr>
              <a:t>68 ÷ 5 = 13.6</a:t>
            </a:r>
          </a:p>
        </p:txBody>
      </p:sp>
      <p:sp>
        <p:nvSpPr>
          <p:cNvPr id="32" name="Cloud 31">
            <a:extLst>
              <a:ext uri="{FF2B5EF4-FFF2-40B4-BE49-F238E27FC236}">
                <a16:creationId xmlns:a16="http://schemas.microsoft.com/office/drawing/2014/main" id="{D3BDB8EE-578B-4BEA-A70F-1E64C5F8DF7E}"/>
              </a:ext>
            </a:extLst>
          </p:cNvPr>
          <p:cNvSpPr/>
          <p:nvPr/>
        </p:nvSpPr>
        <p:spPr>
          <a:xfrm>
            <a:off x="1552575" y="0"/>
            <a:ext cx="8432800" cy="3584575"/>
          </a:xfrm>
          <a:prstGeom prst="cloud">
            <a:avLst/>
          </a:prstGeom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400" dirty="0">
              <a:solidFill>
                <a:srgbClr val="080808"/>
              </a:solidFill>
              <a:latin typeface="Comic Sans MS" pitchFamily="66" charset="0"/>
            </a:endParaRPr>
          </a:p>
          <a:p>
            <a:pPr algn="ctr">
              <a:defRPr/>
            </a:pPr>
            <a:endParaRPr lang="en-GB" sz="2400" dirty="0">
              <a:solidFill>
                <a:srgbClr val="080808"/>
              </a:solidFill>
              <a:latin typeface="Comic Sans MS" pitchFamily="66" charset="0"/>
            </a:endParaRPr>
          </a:p>
          <a:p>
            <a:pPr algn="ctr">
              <a:defRPr/>
            </a:pPr>
            <a:endParaRPr lang="en-GB" sz="2400" dirty="0">
              <a:solidFill>
                <a:srgbClr val="080808"/>
              </a:solidFill>
              <a:latin typeface="Comic Sans MS" pitchFamily="66" charset="0"/>
            </a:endParaRPr>
          </a:p>
          <a:p>
            <a:pPr algn="ctr">
              <a:defRPr/>
            </a:pPr>
            <a:r>
              <a:rPr lang="en-GB" sz="2400" dirty="0">
                <a:solidFill>
                  <a:srgbClr val="080808"/>
                </a:solidFill>
                <a:latin typeface="Comic Sans MS" pitchFamily="66" charset="0"/>
              </a:rPr>
              <a:t>Step 5 : </a:t>
            </a:r>
          </a:p>
          <a:p>
            <a:pPr algn="ctr">
              <a:defRPr/>
            </a:pPr>
            <a:endParaRPr lang="en-GB" sz="2400" dirty="0">
              <a:solidFill>
                <a:srgbClr val="080808"/>
              </a:solidFill>
              <a:latin typeface="Comic Sans MS" pitchFamily="66" charset="0"/>
            </a:endParaRPr>
          </a:p>
          <a:p>
            <a:pPr algn="ctr">
              <a:defRPr/>
            </a:pPr>
            <a:r>
              <a:rPr lang="en-GB" sz="2400" dirty="0">
                <a:solidFill>
                  <a:srgbClr val="080808"/>
                </a:solidFill>
                <a:latin typeface="Comic Sans MS" pitchFamily="66" charset="0"/>
              </a:rPr>
              <a:t>Take the square root of step 4</a:t>
            </a:r>
          </a:p>
          <a:p>
            <a:pPr algn="ctr">
              <a:defRPr/>
            </a:pPr>
            <a:endParaRPr lang="en-GB" sz="2400" dirty="0">
              <a:solidFill>
                <a:srgbClr val="080808"/>
              </a:solidFill>
              <a:latin typeface="Comic Sans MS" pitchFamily="66" charset="0"/>
            </a:endParaRPr>
          </a:p>
          <a:p>
            <a:pPr algn="ctr">
              <a:defRPr/>
            </a:pPr>
            <a:r>
              <a:rPr lang="en-GB" sz="2400" dirty="0">
                <a:solidFill>
                  <a:srgbClr val="080808"/>
                </a:solidFill>
                <a:latin typeface="Comic Sans MS" pitchFamily="66" charset="0"/>
              </a:rPr>
              <a:t>√13.6 = 3.7</a:t>
            </a:r>
          </a:p>
          <a:p>
            <a:pPr algn="ctr">
              <a:defRPr/>
            </a:pPr>
            <a:endParaRPr lang="en-GB" sz="2400" dirty="0">
              <a:solidFill>
                <a:srgbClr val="080808"/>
              </a:solidFill>
              <a:latin typeface="Comic Sans MS" pitchFamily="66" charset="0"/>
            </a:endParaRPr>
          </a:p>
          <a:p>
            <a:pPr algn="ctr">
              <a:defRPr/>
            </a:pPr>
            <a:r>
              <a:rPr lang="en-GB" sz="2400" dirty="0">
                <a:solidFill>
                  <a:srgbClr val="080808"/>
                </a:solidFill>
                <a:latin typeface="Comic Sans MS" pitchFamily="66" charset="0"/>
              </a:rPr>
              <a:t>Standard Deviation is 3.7 (to 1d.p.)</a:t>
            </a:r>
          </a:p>
          <a:p>
            <a:pPr algn="ctr">
              <a:defRPr/>
            </a:pPr>
            <a:endParaRPr lang="en-GB" sz="2400" dirty="0">
              <a:solidFill>
                <a:srgbClr val="080808"/>
              </a:solidFill>
              <a:latin typeface="Comic Sans MS" pitchFamily="66" charset="0"/>
            </a:endParaRPr>
          </a:p>
          <a:p>
            <a:pPr algn="ctr">
              <a:defRPr/>
            </a:pPr>
            <a:endParaRPr lang="en-GB" sz="2400" dirty="0">
              <a:solidFill>
                <a:srgbClr val="080808"/>
              </a:solidFill>
              <a:latin typeface="Comic Sans MS" pitchFamily="66" charset="0"/>
            </a:endParaRPr>
          </a:p>
          <a:p>
            <a:pPr algn="ctr">
              <a:defRPr/>
            </a:pPr>
            <a:endParaRPr lang="en-GB" sz="2400" dirty="0">
              <a:solidFill>
                <a:srgbClr val="080808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2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3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98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6" dur="8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7" dur="8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8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3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4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0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1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7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8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4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5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1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2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8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9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5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6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6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4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9" dur="80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0" dur="80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80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6" dur="8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7" dur="8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8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3" dur="8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4" dur="8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8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8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92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5" dur="500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0" dur="8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1" dur="8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2" dur="8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7" dur="8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8" dur="8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9" dur="8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 nodeType="clickPar">
                      <p:stCondLst>
                        <p:cond delay="indefinite"/>
                      </p:stCondLst>
                      <p:childTnLst>
                        <p:par>
                          <p:cTn id="2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4" dur="8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5" dur="8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8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 nodeType="clickPar">
                      <p:stCondLst>
                        <p:cond delay="indefinite"/>
                      </p:stCondLst>
                      <p:childTnLst>
                        <p:par>
                          <p:cTn id="2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1" dur="80"/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2" dur="80"/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3" dur="80"/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 nodeType="clickPar">
                      <p:stCondLst>
                        <p:cond delay="indefinite"/>
                      </p:stCondLst>
                      <p:childTnLst>
                        <p:par>
                          <p:cTn id="2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8" dur="80"/>
                                        <p:tgtEl>
                                          <p:spTgt spid="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9" dur="80"/>
                                        <p:tgtEl>
                                          <p:spTgt spid="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0" dur="80"/>
                                        <p:tgtEl>
                                          <p:spTgt spid="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animBg="1"/>
      <p:bldP spid="15" grpId="1" build="allAtOnce" animBg="1"/>
      <p:bldP spid="16" grpId="0" build="p" animBg="1"/>
      <p:bldP spid="16" grpId="1" build="allAtOnce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0" grpId="0" build="p" animBg="1"/>
      <p:bldP spid="30" grpId="1" build="allAtOnce" animBg="1"/>
      <p:bldP spid="31" grpId="0" build="p" animBg="1"/>
      <p:bldP spid="31" grpId="1" build="allAtOnce" animBg="1"/>
      <p:bldP spid="32" grpId="0" build="p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Box 12">
            <a:extLst>
              <a:ext uri="{FF2B5EF4-FFF2-40B4-BE49-F238E27FC236}">
                <a16:creationId xmlns:a16="http://schemas.microsoft.com/office/drawing/2014/main" id="{8094BF7F-29D3-4001-A054-21A67D410E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3138" y="1871663"/>
            <a:ext cx="83375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u="sng">
                <a:latin typeface="Comic Sans MS" panose="030F0702030302020204" pitchFamily="66" charset="0"/>
              </a:rPr>
              <a:t>Example 2</a:t>
            </a:r>
            <a:r>
              <a:rPr lang="en-GB" altLang="en-US" sz="2400">
                <a:latin typeface="Comic Sans MS" panose="030F0702030302020204" pitchFamily="66" charset="0"/>
              </a:rPr>
              <a:t> :	Find the standard deviation of these six</a:t>
            </a:r>
          </a:p>
          <a:p>
            <a:pPr eaLnBrk="1" hangingPunct="1"/>
            <a:r>
              <a:rPr lang="en-GB" altLang="en-US" sz="2400">
                <a:latin typeface="Comic Sans MS" panose="030F0702030302020204" pitchFamily="66" charset="0"/>
              </a:rPr>
              <a:t>	amounts of money £12, £18, £27, £36, £37, £50.</a:t>
            </a:r>
            <a:endParaRPr lang="en-GB" altLang="en-US" sz="2400" u="sng">
              <a:latin typeface="Comic Sans MS" panose="030F0702030302020204" pitchFamily="66" charset="0"/>
            </a:endParaRPr>
          </a:p>
        </p:txBody>
      </p:sp>
      <p:pic>
        <p:nvPicPr>
          <p:cNvPr id="96259" name="Picture 5" descr="scottishflag">
            <a:extLst>
              <a:ext uri="{FF2B5EF4-FFF2-40B4-BE49-F238E27FC236}">
                <a16:creationId xmlns:a16="http://schemas.microsoft.com/office/drawing/2014/main" id="{9AFD75E9-F863-4372-950E-CE0417E2880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627063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4">
            <a:extLst>
              <a:ext uri="{FF2B5EF4-FFF2-40B4-BE49-F238E27FC236}">
                <a16:creationId xmlns:a16="http://schemas.microsoft.com/office/drawing/2014/main" id="{E2F41C29-3BD2-4460-89B3-06C43A161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4325" y="701675"/>
            <a:ext cx="589756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Standard Deviation</a:t>
            </a:r>
          </a:p>
          <a:p>
            <a:pPr algn="ctr">
              <a:defRPr/>
            </a:pPr>
            <a:r>
              <a:rPr lang="en-GB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For a FULL set of Data</a:t>
            </a:r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id="{F44BAADE-5E39-4706-AB0C-9394587C737B}"/>
              </a:ext>
            </a:extLst>
          </p:cNvPr>
          <p:cNvSpPr/>
          <p:nvPr/>
        </p:nvSpPr>
        <p:spPr>
          <a:xfrm>
            <a:off x="28575" y="0"/>
            <a:ext cx="5283200" cy="2336800"/>
          </a:xfrm>
          <a:prstGeom prst="cloud">
            <a:avLst/>
          </a:prstGeom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rgbClr val="080808"/>
                </a:solidFill>
                <a:latin typeface="Comic Sans MS" pitchFamily="66" charset="0"/>
              </a:rPr>
              <a:t>Step 1 : Find the mean</a:t>
            </a:r>
          </a:p>
          <a:p>
            <a:pPr algn="ctr">
              <a:defRPr/>
            </a:pPr>
            <a:endParaRPr lang="en-GB" sz="2400" dirty="0">
              <a:solidFill>
                <a:srgbClr val="080808"/>
              </a:solidFill>
              <a:latin typeface="Comic Sans MS" pitchFamily="66" charset="0"/>
            </a:endParaRPr>
          </a:p>
          <a:p>
            <a:pPr algn="ctr">
              <a:defRPr/>
            </a:pPr>
            <a:r>
              <a:rPr lang="en-GB" sz="2400" dirty="0">
                <a:solidFill>
                  <a:srgbClr val="080808"/>
                </a:solidFill>
                <a:latin typeface="Comic Sans MS" pitchFamily="66" charset="0"/>
              </a:rPr>
              <a:t>180 ÷ 6 = 30</a:t>
            </a:r>
          </a:p>
        </p:txBody>
      </p:sp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3A567B7D-F46A-4311-A95A-0577050F1C9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AF840DE-CAD2-4150-9771-F3DF50B80260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68DCDC29-C0A9-4DE4-9C87-B2068103D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Dept.</a:t>
            </a:r>
          </a:p>
        </p:txBody>
      </p:sp>
      <p:pic>
        <p:nvPicPr>
          <p:cNvPr id="96264" name="Picture 6" descr="Office Objects 0572">
            <a:extLst>
              <a:ext uri="{FF2B5EF4-FFF2-40B4-BE49-F238E27FC236}">
                <a16:creationId xmlns:a16="http://schemas.microsoft.com/office/drawing/2014/main" id="{B109F765-FF23-4BE6-A1E8-B5D37F61F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5" name="Text Box 7">
            <a:extLst>
              <a:ext uri="{FF2B5EF4-FFF2-40B4-BE49-F238E27FC236}">
                <a16:creationId xmlns:a16="http://schemas.microsoft.com/office/drawing/2014/main" id="{E238401A-FCE2-485F-85EF-03421454294D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latin typeface="Comic Sans MS" panose="030F0702030302020204" pitchFamily="66" charset="0"/>
              </a:rPr>
              <a:t>www.mathsrevision.com</a:t>
            </a:r>
          </a:p>
        </p:txBody>
      </p:sp>
      <p:sp>
        <p:nvSpPr>
          <p:cNvPr id="30" name="Cloud 29">
            <a:extLst>
              <a:ext uri="{FF2B5EF4-FFF2-40B4-BE49-F238E27FC236}">
                <a16:creationId xmlns:a16="http://schemas.microsoft.com/office/drawing/2014/main" id="{EF217FC4-BF36-4265-AEFE-A1B585527B76}"/>
              </a:ext>
            </a:extLst>
          </p:cNvPr>
          <p:cNvSpPr/>
          <p:nvPr/>
        </p:nvSpPr>
        <p:spPr>
          <a:xfrm>
            <a:off x="3919538" y="65088"/>
            <a:ext cx="5165725" cy="1524000"/>
          </a:xfrm>
          <a:prstGeom prst="cloud">
            <a:avLst/>
          </a:prstGeom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rgbClr val="080808"/>
                </a:solidFill>
                <a:latin typeface="Comic Sans MS" pitchFamily="66" charset="0"/>
              </a:rPr>
              <a:t>Step 2 : Score - Mean</a:t>
            </a:r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6DE091F9-4CD6-46C5-8132-F29DD2A60C4F}"/>
              </a:ext>
            </a:extLst>
          </p:cNvPr>
          <p:cNvSpPr/>
          <p:nvPr/>
        </p:nvSpPr>
        <p:spPr>
          <a:xfrm>
            <a:off x="58738" y="652463"/>
            <a:ext cx="5165725" cy="1524000"/>
          </a:xfrm>
          <a:prstGeom prst="cloud">
            <a:avLst/>
          </a:prstGeom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rgbClr val="080808"/>
                </a:solidFill>
                <a:latin typeface="Comic Sans MS" pitchFamily="66" charset="0"/>
              </a:rPr>
              <a:t>Step 3 : (Deviation)</a:t>
            </a:r>
            <a:r>
              <a:rPr lang="en-GB" sz="2400" baseline="30000" dirty="0">
                <a:solidFill>
                  <a:srgbClr val="080808"/>
                </a:solidFill>
                <a:latin typeface="Comic Sans MS" pitchFamily="66" charset="0"/>
              </a:rPr>
              <a:t>2</a:t>
            </a:r>
            <a:endParaRPr lang="en-GB" sz="2400" dirty="0">
              <a:solidFill>
                <a:srgbClr val="080808"/>
              </a:solidFill>
              <a:latin typeface="Comic Sans MS" pitchFamily="66" charset="0"/>
            </a:endParaRPr>
          </a:p>
        </p:txBody>
      </p:sp>
      <p:sp>
        <p:nvSpPr>
          <p:cNvPr id="31" name="Cloud 30">
            <a:extLst>
              <a:ext uri="{FF2B5EF4-FFF2-40B4-BE49-F238E27FC236}">
                <a16:creationId xmlns:a16="http://schemas.microsoft.com/office/drawing/2014/main" id="{63BC71F6-F022-4FA7-9A2A-8895F668C83B}"/>
              </a:ext>
            </a:extLst>
          </p:cNvPr>
          <p:cNvSpPr/>
          <p:nvPr/>
        </p:nvSpPr>
        <p:spPr>
          <a:xfrm>
            <a:off x="1473200" y="188913"/>
            <a:ext cx="7670800" cy="1966912"/>
          </a:xfrm>
          <a:prstGeom prst="cloud">
            <a:avLst/>
          </a:prstGeom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rgbClr val="080808"/>
                </a:solidFill>
                <a:latin typeface="Comic Sans MS" pitchFamily="66" charset="0"/>
              </a:rPr>
              <a:t>Step 4 : Mean square deviation</a:t>
            </a:r>
          </a:p>
          <a:p>
            <a:pPr algn="ctr">
              <a:defRPr/>
            </a:pPr>
            <a:endParaRPr lang="en-GB" sz="2400" dirty="0">
              <a:solidFill>
                <a:srgbClr val="080808"/>
              </a:solidFill>
              <a:latin typeface="Comic Sans MS" pitchFamily="66" charset="0"/>
            </a:endParaRPr>
          </a:p>
          <a:p>
            <a:pPr algn="ctr">
              <a:defRPr/>
            </a:pPr>
            <a:r>
              <a:rPr lang="en-GB" sz="2400" dirty="0">
                <a:solidFill>
                  <a:srgbClr val="080808"/>
                </a:solidFill>
                <a:latin typeface="Comic Sans MS" pitchFamily="66" charset="0"/>
              </a:rPr>
              <a:t>962 ÷ 6 = 160.33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A88C45BA-04CF-4683-9872-FCDBEFA68D0E}"/>
              </a:ext>
            </a:extLst>
          </p:cNvPr>
          <p:cNvGraphicFramePr>
            <a:graphicFrameLocks noGrp="1"/>
          </p:cNvGraphicFramePr>
          <p:nvPr/>
        </p:nvGraphicFramePr>
        <p:xfrm>
          <a:off x="1160463" y="2892425"/>
          <a:ext cx="7662862" cy="3657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32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16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2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57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2400" dirty="0">
                        <a:latin typeface="Comic Sans MS" pitchFamily="66" charset="0"/>
                      </a:endParaRPr>
                    </a:p>
                  </a:txBody>
                  <a:tcPr marL="91432" marR="91432" anchor="ctr" anchorCtr="1"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FFC000"/>
                          </a:solidFill>
                          <a:latin typeface="Comic Sans MS" pitchFamily="66" charset="0"/>
                        </a:rPr>
                        <a:t>Score</a:t>
                      </a:r>
                    </a:p>
                  </a:txBody>
                  <a:tcPr marL="91432" marR="91432" anchor="ctr" anchorCtr="1"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FFC000"/>
                          </a:solidFill>
                          <a:latin typeface="Comic Sans MS" pitchFamily="66" charset="0"/>
                        </a:rPr>
                        <a:t>Deviation</a:t>
                      </a:r>
                    </a:p>
                  </a:txBody>
                  <a:tcPr marL="91432" marR="91432" anchor="ctr" anchorCtr="1"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FFC000"/>
                          </a:solidFill>
                          <a:latin typeface="Comic Sans MS" pitchFamily="66" charset="0"/>
                        </a:rPr>
                        <a:t>(Deviation)</a:t>
                      </a:r>
                      <a:r>
                        <a:rPr lang="en-GB" sz="2400" baseline="30000" dirty="0">
                          <a:solidFill>
                            <a:srgbClr val="FFC000"/>
                          </a:solidFill>
                          <a:latin typeface="Comic Sans MS" pitchFamily="66" charset="0"/>
                        </a:rPr>
                        <a:t>2</a:t>
                      </a:r>
                      <a:endParaRPr lang="en-GB" sz="2400" dirty="0">
                        <a:solidFill>
                          <a:srgbClr val="FFC000"/>
                        </a:solidFill>
                        <a:latin typeface="Comic Sans MS" pitchFamily="66" charset="0"/>
                      </a:endParaRPr>
                    </a:p>
                  </a:txBody>
                  <a:tcPr marL="91432" marR="91432" anchor="ctr" anchorCtr="1">
                    <a:solidFill>
                      <a:schemeClr val="tx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91432" marR="91432" anchor="ctr" anchorCtr="1"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12</a:t>
                      </a:r>
                    </a:p>
                  </a:txBody>
                  <a:tcPr marL="91432" marR="91432" anchor="ctr" anchorCtr="1"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91432" marR="91432" anchor="ctr" anchorCtr="1"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91432" marR="91432" anchor="ctr" anchorCtr="1">
                    <a:solidFill>
                      <a:schemeClr val="tx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91432" marR="91432" anchor="ctr" anchorCtr="1"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18</a:t>
                      </a:r>
                    </a:p>
                  </a:txBody>
                  <a:tcPr marL="91432" marR="91432" anchor="ctr" anchorCtr="1"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91432" marR="91432" anchor="ctr" anchorCtr="1"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91432" marR="91432" anchor="ctr" anchorCtr="1">
                    <a:solidFill>
                      <a:schemeClr val="tx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240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91432" marR="91432" anchor="ctr" anchorCtr="1"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27</a:t>
                      </a:r>
                    </a:p>
                  </a:txBody>
                  <a:tcPr marL="91432" marR="91432" anchor="ctr" anchorCtr="1"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91432" marR="91432" anchor="ctr" anchorCtr="1"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91432" marR="91432" anchor="ctr" anchorCtr="1">
                    <a:solidFill>
                      <a:schemeClr val="tx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240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91432" marR="91432" anchor="ctr" anchorCtr="1"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36</a:t>
                      </a:r>
                    </a:p>
                  </a:txBody>
                  <a:tcPr marL="91432" marR="91432" anchor="ctr" anchorCtr="1"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91432" marR="91432" anchor="ctr" anchorCtr="1"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91432" marR="91432" anchor="ctr" anchorCtr="1">
                    <a:solidFill>
                      <a:schemeClr val="tx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91432" marR="91432" anchor="ctr" anchorCtr="1"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37</a:t>
                      </a:r>
                    </a:p>
                  </a:txBody>
                  <a:tcPr marL="91432" marR="91432" anchor="ctr" anchorCtr="1"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91432" marR="91432" anchor="ctr" anchorCtr="1"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91432" marR="91432" anchor="ctr" anchorCtr="1">
                    <a:solidFill>
                      <a:schemeClr val="tx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240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91432" marR="91432" anchor="ctr" anchorCtr="1"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50</a:t>
                      </a:r>
                    </a:p>
                  </a:txBody>
                  <a:tcPr marL="91432" marR="91432" anchor="ctr" anchorCtr="1"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91432" marR="91432" anchor="ctr" anchorCtr="1"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91432" marR="91432" anchor="ctr" anchorCtr="1">
                    <a:solidFill>
                      <a:schemeClr val="tx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Totals</a:t>
                      </a:r>
                    </a:p>
                  </a:txBody>
                  <a:tcPr marL="91432" marR="91432" anchor="ctr" anchorCtr="1"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180</a:t>
                      </a:r>
                    </a:p>
                  </a:txBody>
                  <a:tcPr marL="91432" marR="91432" anchor="ctr" anchorCtr="1"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91432" marR="91432" anchor="ctr" anchorCtr="1"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91432" marR="91432" anchor="ctr" anchorCtr="1">
                    <a:solidFill>
                      <a:schemeClr val="tx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0B441104-C043-4EC9-9321-87C531A38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3700" y="3367088"/>
            <a:ext cx="639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latin typeface="Comic Sans MS" panose="030F0702030302020204" pitchFamily="66" charset="0"/>
              </a:rPr>
              <a:t>-18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6E65C1-FA71-44AC-95C4-0888B0DA66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3700" y="3816350"/>
            <a:ext cx="6397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latin typeface="Comic Sans MS" panose="030F0702030302020204" pitchFamily="66" charset="0"/>
              </a:rPr>
              <a:t>-12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621CAB4-7D83-487C-9CAC-99CC3A49CD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1813" y="4264025"/>
            <a:ext cx="501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latin typeface="Comic Sans MS" panose="030F0702030302020204" pitchFamily="66" charset="0"/>
              </a:rPr>
              <a:t>-3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22CC724-4FC0-4B5D-A491-EE78D776BC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0400" y="4713288"/>
            <a:ext cx="3730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32976E3-E184-4406-821B-AEA2A2B13B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0400" y="5160963"/>
            <a:ext cx="3730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C797C1B-7FFA-424E-9CFC-9C23BEA6C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3075" y="5610225"/>
            <a:ext cx="5603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29BCFAD-60AA-4497-BD61-3D7EC94EB1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6338" y="3375025"/>
            <a:ext cx="7477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latin typeface="Comic Sans MS" panose="030F0702030302020204" pitchFamily="66" charset="0"/>
              </a:rPr>
              <a:t>324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77B1939-0710-4575-8EE5-9C7577E66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7138" y="3822700"/>
            <a:ext cx="696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latin typeface="Comic Sans MS" panose="030F0702030302020204" pitchFamily="66" charset="0"/>
              </a:rPr>
              <a:t>144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D17438E-5A89-4587-9FF0-B73C9798B6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2575" y="4271963"/>
            <a:ext cx="371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0AB4D24-FD13-4485-AC48-4AB0234409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3663" y="4719638"/>
            <a:ext cx="5603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latin typeface="Comic Sans MS" panose="030F0702030302020204" pitchFamily="66" charset="0"/>
              </a:rPr>
              <a:t>36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5F1FA3-864A-4215-9DF0-562CAB51C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3663" y="5168900"/>
            <a:ext cx="5603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latin typeface="Comic Sans MS" panose="030F0702030302020204" pitchFamily="66" charset="0"/>
              </a:rPr>
              <a:t>49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4F02508-AA20-4600-8AC0-8625F1435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6338" y="5616575"/>
            <a:ext cx="7477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latin typeface="Comic Sans MS" panose="030F0702030302020204" pitchFamily="66" charset="0"/>
              </a:rPr>
              <a:t>400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A83D12D-AB4B-4CA6-9BA4-A0BAF6985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0400" y="6081713"/>
            <a:ext cx="3730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25A5691-23B8-499F-8D9A-96D9E73C0F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6338" y="6073775"/>
            <a:ext cx="7477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latin typeface="Comic Sans MS" panose="030F0702030302020204" pitchFamily="66" charset="0"/>
              </a:rPr>
              <a:t>962</a:t>
            </a:r>
          </a:p>
        </p:txBody>
      </p:sp>
      <p:sp>
        <p:nvSpPr>
          <p:cNvPr id="32" name="Cloud 31">
            <a:extLst>
              <a:ext uri="{FF2B5EF4-FFF2-40B4-BE49-F238E27FC236}">
                <a16:creationId xmlns:a16="http://schemas.microsoft.com/office/drawing/2014/main" id="{A8C02F26-37A3-49B0-AAD8-31AB38B59A48}"/>
              </a:ext>
            </a:extLst>
          </p:cNvPr>
          <p:cNvSpPr/>
          <p:nvPr/>
        </p:nvSpPr>
        <p:spPr>
          <a:xfrm>
            <a:off x="377825" y="0"/>
            <a:ext cx="8432800" cy="3584575"/>
          </a:xfrm>
          <a:prstGeom prst="cloud">
            <a:avLst/>
          </a:prstGeom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400" dirty="0">
              <a:solidFill>
                <a:srgbClr val="080808"/>
              </a:solidFill>
              <a:latin typeface="Comic Sans MS" pitchFamily="66" charset="0"/>
            </a:endParaRPr>
          </a:p>
          <a:p>
            <a:pPr algn="ctr">
              <a:defRPr/>
            </a:pPr>
            <a:endParaRPr lang="en-GB" sz="2400" dirty="0">
              <a:solidFill>
                <a:srgbClr val="080808"/>
              </a:solidFill>
              <a:latin typeface="Comic Sans MS" pitchFamily="66" charset="0"/>
            </a:endParaRPr>
          </a:p>
          <a:p>
            <a:pPr algn="ctr">
              <a:defRPr/>
            </a:pPr>
            <a:endParaRPr lang="en-GB" sz="2400" dirty="0">
              <a:solidFill>
                <a:srgbClr val="080808"/>
              </a:solidFill>
              <a:latin typeface="Comic Sans MS" pitchFamily="66" charset="0"/>
            </a:endParaRPr>
          </a:p>
          <a:p>
            <a:pPr algn="ctr">
              <a:defRPr/>
            </a:pPr>
            <a:r>
              <a:rPr lang="en-GB" sz="2400" dirty="0">
                <a:solidFill>
                  <a:srgbClr val="080808"/>
                </a:solidFill>
                <a:latin typeface="Comic Sans MS" pitchFamily="66" charset="0"/>
              </a:rPr>
              <a:t>Step 5 : </a:t>
            </a:r>
          </a:p>
          <a:p>
            <a:pPr algn="ctr">
              <a:defRPr/>
            </a:pPr>
            <a:endParaRPr lang="en-GB" sz="2400" dirty="0">
              <a:solidFill>
                <a:srgbClr val="080808"/>
              </a:solidFill>
              <a:latin typeface="Comic Sans MS" pitchFamily="66" charset="0"/>
            </a:endParaRPr>
          </a:p>
          <a:p>
            <a:pPr algn="ctr">
              <a:defRPr/>
            </a:pPr>
            <a:r>
              <a:rPr lang="en-GB" sz="2400" dirty="0">
                <a:solidFill>
                  <a:srgbClr val="080808"/>
                </a:solidFill>
                <a:latin typeface="Comic Sans MS" pitchFamily="66" charset="0"/>
              </a:rPr>
              <a:t>Take the square root of step 4</a:t>
            </a:r>
          </a:p>
          <a:p>
            <a:pPr algn="ctr">
              <a:defRPr/>
            </a:pPr>
            <a:endParaRPr lang="en-GB" sz="2400" dirty="0">
              <a:solidFill>
                <a:srgbClr val="080808"/>
              </a:solidFill>
              <a:latin typeface="Comic Sans MS" pitchFamily="66" charset="0"/>
            </a:endParaRPr>
          </a:p>
          <a:p>
            <a:pPr algn="ctr">
              <a:defRPr/>
            </a:pPr>
            <a:r>
              <a:rPr lang="en-GB" sz="2400" dirty="0">
                <a:solidFill>
                  <a:srgbClr val="080808"/>
                </a:solidFill>
                <a:latin typeface="Comic Sans MS" pitchFamily="66" charset="0"/>
              </a:rPr>
              <a:t>√160.33 = 12.7 (to 1d.p.)</a:t>
            </a:r>
          </a:p>
          <a:p>
            <a:pPr algn="ctr">
              <a:defRPr/>
            </a:pPr>
            <a:endParaRPr lang="en-GB" sz="2400" dirty="0">
              <a:solidFill>
                <a:srgbClr val="080808"/>
              </a:solidFill>
              <a:latin typeface="Comic Sans MS" pitchFamily="66" charset="0"/>
            </a:endParaRPr>
          </a:p>
          <a:p>
            <a:pPr algn="ctr">
              <a:defRPr/>
            </a:pPr>
            <a:r>
              <a:rPr lang="en-GB" sz="2400" dirty="0">
                <a:solidFill>
                  <a:srgbClr val="080808"/>
                </a:solidFill>
                <a:latin typeface="Comic Sans MS" pitchFamily="66" charset="0"/>
              </a:rPr>
              <a:t>Standard Deviation is £12.70</a:t>
            </a:r>
          </a:p>
          <a:p>
            <a:pPr algn="ctr">
              <a:defRPr/>
            </a:pPr>
            <a:endParaRPr lang="en-GB" sz="2400" dirty="0">
              <a:solidFill>
                <a:srgbClr val="080808"/>
              </a:solidFill>
              <a:latin typeface="Comic Sans MS" pitchFamily="66" charset="0"/>
            </a:endParaRPr>
          </a:p>
          <a:p>
            <a:pPr algn="ctr">
              <a:defRPr/>
            </a:pPr>
            <a:endParaRPr lang="en-GB" sz="2400" dirty="0">
              <a:solidFill>
                <a:srgbClr val="080808"/>
              </a:solidFill>
              <a:latin typeface="Comic Sans MS" pitchFamily="66" charset="0"/>
            </a:endParaRPr>
          </a:p>
          <a:p>
            <a:pPr algn="ctr">
              <a:defRPr/>
            </a:pPr>
            <a:endParaRPr lang="en-GB" sz="2400" dirty="0">
              <a:solidFill>
                <a:srgbClr val="080808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2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3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9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0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0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3" dur="8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4" dur="8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8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0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1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7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8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4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5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1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2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8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9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5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6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2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3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9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0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7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8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3" dur="80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4" dur="80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80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0" dur="8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1" dur="8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8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7" dur="8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8" dur="8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" dur="8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 nodeType="clickPar">
                      <p:stCondLst>
                        <p:cond delay="indefinite"/>
                      </p:stCondLst>
                      <p:childTnLst>
                        <p:par>
                          <p:cTn id="2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20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206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9" dur="500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4" dur="8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5" dur="8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8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 nodeType="clickPar">
                      <p:stCondLst>
                        <p:cond delay="indefinite"/>
                      </p:stCondLst>
                      <p:childTnLst>
                        <p:par>
                          <p:cTn id="2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1" dur="8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2" dur="8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3" dur="8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 nodeType="clickPar">
                      <p:stCondLst>
                        <p:cond delay="indefinite"/>
                      </p:stCondLst>
                      <p:childTnLst>
                        <p:par>
                          <p:cTn id="2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8" dur="8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9" dur="8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0" dur="8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 nodeType="clickPar">
                      <p:stCondLst>
                        <p:cond delay="indefinite"/>
                      </p:stCondLst>
                      <p:childTnLst>
                        <p:par>
                          <p:cTn id="2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5" dur="80"/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6" dur="80"/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7" dur="80"/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 nodeType="clickPar">
                      <p:stCondLst>
                        <p:cond delay="indefinite"/>
                      </p:stCondLst>
                      <p:childTnLst>
                        <p:par>
                          <p:cTn id="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2" dur="80"/>
                                        <p:tgtEl>
                                          <p:spTgt spid="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3" dur="80"/>
                                        <p:tgtEl>
                                          <p:spTgt spid="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4" dur="80"/>
                                        <p:tgtEl>
                                          <p:spTgt spid="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animBg="1"/>
      <p:bldP spid="15" grpId="1" build="allAtOnce" animBg="1"/>
      <p:bldP spid="30" grpId="0" build="p" animBg="1"/>
      <p:bldP spid="30" grpId="1" build="allAtOnce" animBg="1"/>
      <p:bldP spid="16" grpId="0" build="p" animBg="1"/>
      <p:bldP spid="16" grpId="1" build="allAtOnce" animBg="1"/>
      <p:bldP spid="31" grpId="0" build="p" animBg="1"/>
      <p:bldP spid="31" grpId="1" build="allAtOnce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3" grpId="0"/>
      <p:bldP spid="32" grpId="0" build="p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5D8D945-D329-4EEA-9A89-8410A0AC7670}"/>
              </a:ext>
            </a:extLst>
          </p:cNvPr>
          <p:cNvCxnSpPr/>
          <p:nvPr/>
        </p:nvCxnSpPr>
        <p:spPr>
          <a:xfrm rot="16200000" flipV="1">
            <a:off x="2909888" y="5145088"/>
            <a:ext cx="623887" cy="15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0B042BCF-1EEC-4D0F-B165-E6116F320B4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AF840DE-CAD2-4150-9771-F3DF50B80260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7272246E-870B-4B39-800D-67CEB9B78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Dept.</a:t>
            </a:r>
          </a:p>
        </p:txBody>
      </p:sp>
      <p:pic>
        <p:nvPicPr>
          <p:cNvPr id="97285" name="Picture 5" descr="scottishflag">
            <a:extLst>
              <a:ext uri="{FF2B5EF4-FFF2-40B4-BE49-F238E27FC236}">
                <a16:creationId xmlns:a16="http://schemas.microsoft.com/office/drawing/2014/main" id="{F783F65C-EA49-461B-8477-A5E0F1249CE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6" name="Picture 6" descr="Office Objects 0572">
            <a:extLst>
              <a:ext uri="{FF2B5EF4-FFF2-40B4-BE49-F238E27FC236}">
                <a16:creationId xmlns:a16="http://schemas.microsoft.com/office/drawing/2014/main" id="{4D6C07AC-0218-4A6F-9F9F-5848382F8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7" name="Text Box 7">
            <a:extLst>
              <a:ext uri="{FF2B5EF4-FFF2-40B4-BE49-F238E27FC236}">
                <a16:creationId xmlns:a16="http://schemas.microsoft.com/office/drawing/2014/main" id="{64F788C9-957D-403A-A07C-733A57C955CE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latin typeface="Comic Sans MS" panose="030F0702030302020204" pitchFamily="66" charset="0"/>
              </a:rPr>
              <a:t>www.mathsrevision.com</a:t>
            </a:r>
          </a:p>
        </p:txBody>
      </p:sp>
      <p:sp>
        <p:nvSpPr>
          <p:cNvPr id="9" name="Rectangle 64">
            <a:extLst>
              <a:ext uri="{FF2B5EF4-FFF2-40B4-BE49-F238E27FC236}">
                <a16:creationId xmlns:a16="http://schemas.microsoft.com/office/drawing/2014/main" id="{DC43887A-599D-4034-9D47-D96B01DD32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4325" y="788988"/>
            <a:ext cx="589756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Standard Deviation</a:t>
            </a:r>
          </a:p>
          <a:p>
            <a:pPr algn="ctr">
              <a:defRPr/>
            </a:pPr>
            <a:r>
              <a:rPr lang="en-GB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For a FULL set of Data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C2656C-451A-4EEB-8775-24F7E46616EE}"/>
              </a:ext>
            </a:extLst>
          </p:cNvPr>
          <p:cNvSpPr txBox="1"/>
          <p:nvPr/>
        </p:nvSpPr>
        <p:spPr>
          <a:xfrm>
            <a:off x="942975" y="2074863"/>
            <a:ext cx="4017963" cy="1570037"/>
          </a:xfrm>
          <a:prstGeom prst="rect">
            <a:avLst/>
          </a:prstGeom>
          <a:solidFill>
            <a:schemeClr val="tx1">
              <a:lumMod val="65000"/>
            </a:schemeClr>
          </a:solidFill>
          <a:ln w="38100"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2400" dirty="0">
                <a:latin typeface="Comic Sans MS" pitchFamily="66" charset="0"/>
              </a:rPr>
              <a:t>When Standard Deviation</a:t>
            </a:r>
          </a:p>
          <a:p>
            <a:pPr algn="ctr">
              <a:defRPr/>
            </a:pPr>
            <a:r>
              <a:rPr lang="en-GB" sz="2400" dirty="0">
                <a:latin typeface="Comic Sans MS" pitchFamily="66" charset="0"/>
              </a:rPr>
              <a:t>is </a:t>
            </a:r>
            <a:r>
              <a:rPr lang="en-GB" sz="2400" dirty="0">
                <a:solidFill>
                  <a:srgbClr val="080808"/>
                </a:solidFill>
                <a:latin typeface="Comic Sans MS" pitchFamily="66" charset="0"/>
              </a:rPr>
              <a:t>LOW</a:t>
            </a:r>
            <a:r>
              <a:rPr lang="en-GB" sz="2400" dirty="0">
                <a:latin typeface="Comic Sans MS" pitchFamily="66" charset="0"/>
              </a:rPr>
              <a:t> it means the data </a:t>
            </a:r>
          </a:p>
          <a:p>
            <a:pPr algn="ctr">
              <a:defRPr/>
            </a:pPr>
            <a:r>
              <a:rPr lang="en-GB" sz="2400" dirty="0">
                <a:latin typeface="Comic Sans MS" pitchFamily="66" charset="0"/>
              </a:rPr>
              <a:t>values are </a:t>
            </a:r>
            <a:r>
              <a:rPr lang="en-GB" sz="2400" dirty="0">
                <a:solidFill>
                  <a:srgbClr val="080808"/>
                </a:solidFill>
                <a:latin typeface="Comic Sans MS" pitchFamily="66" charset="0"/>
              </a:rPr>
              <a:t>close</a:t>
            </a:r>
            <a:r>
              <a:rPr lang="en-GB" sz="2400" dirty="0">
                <a:latin typeface="Comic Sans MS" pitchFamily="66" charset="0"/>
              </a:rPr>
              <a:t> to the </a:t>
            </a:r>
          </a:p>
          <a:p>
            <a:pPr algn="ctr">
              <a:defRPr/>
            </a:pPr>
            <a:r>
              <a:rPr lang="en-GB" sz="2400" dirty="0">
                <a:solidFill>
                  <a:srgbClr val="080808"/>
                </a:solidFill>
                <a:latin typeface="Comic Sans MS" pitchFamily="66" charset="0"/>
              </a:rPr>
              <a:t>MEAN</a:t>
            </a:r>
            <a:r>
              <a:rPr lang="en-GB" sz="2400" dirty="0">
                <a:latin typeface="Comic Sans MS" pitchFamily="66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AA08C7-63D7-4A09-B3CB-991418194F74}"/>
              </a:ext>
            </a:extLst>
          </p:cNvPr>
          <p:cNvSpPr txBox="1"/>
          <p:nvPr/>
        </p:nvSpPr>
        <p:spPr>
          <a:xfrm>
            <a:off x="5068888" y="2054225"/>
            <a:ext cx="4054475" cy="1568450"/>
          </a:xfrm>
          <a:prstGeom prst="rect">
            <a:avLst/>
          </a:prstGeom>
          <a:solidFill>
            <a:schemeClr val="tx1">
              <a:lumMod val="65000"/>
            </a:schemeClr>
          </a:solidFill>
          <a:ln w="38100"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2400" dirty="0">
                <a:latin typeface="Comic Sans MS" pitchFamily="66" charset="0"/>
              </a:rPr>
              <a:t>When Standard Deviation</a:t>
            </a:r>
          </a:p>
          <a:p>
            <a:pPr algn="ctr">
              <a:defRPr/>
            </a:pPr>
            <a:r>
              <a:rPr lang="en-GB" sz="2400" dirty="0">
                <a:latin typeface="Comic Sans MS" pitchFamily="66" charset="0"/>
              </a:rPr>
              <a:t>is </a:t>
            </a:r>
            <a:r>
              <a:rPr lang="en-GB" sz="2400" dirty="0">
                <a:solidFill>
                  <a:srgbClr val="080808"/>
                </a:solidFill>
                <a:latin typeface="Comic Sans MS" pitchFamily="66" charset="0"/>
              </a:rPr>
              <a:t>HIGH</a:t>
            </a:r>
            <a:r>
              <a:rPr lang="en-GB" sz="2400" dirty="0">
                <a:latin typeface="Comic Sans MS" pitchFamily="66" charset="0"/>
              </a:rPr>
              <a:t> it means the data </a:t>
            </a:r>
          </a:p>
          <a:p>
            <a:pPr algn="ctr">
              <a:defRPr/>
            </a:pPr>
            <a:r>
              <a:rPr lang="en-GB" sz="2400" dirty="0">
                <a:latin typeface="Comic Sans MS" pitchFamily="66" charset="0"/>
              </a:rPr>
              <a:t>values are </a:t>
            </a:r>
            <a:r>
              <a:rPr lang="en-GB" sz="2400" dirty="0">
                <a:solidFill>
                  <a:srgbClr val="080808"/>
                </a:solidFill>
                <a:latin typeface="Comic Sans MS" pitchFamily="66" charset="0"/>
              </a:rPr>
              <a:t>spread out </a:t>
            </a:r>
            <a:r>
              <a:rPr lang="en-GB" sz="2400" dirty="0">
                <a:latin typeface="Comic Sans MS" pitchFamily="66" charset="0"/>
              </a:rPr>
              <a:t>from</a:t>
            </a:r>
          </a:p>
          <a:p>
            <a:pPr algn="ctr">
              <a:defRPr/>
            </a:pPr>
            <a:r>
              <a:rPr lang="en-GB" sz="2400" dirty="0">
                <a:latin typeface="Comic Sans MS" pitchFamily="66" charset="0"/>
              </a:rPr>
              <a:t>the </a:t>
            </a:r>
            <a:r>
              <a:rPr lang="en-GB" sz="2400" dirty="0">
                <a:solidFill>
                  <a:srgbClr val="080808"/>
                </a:solidFill>
                <a:latin typeface="Comic Sans MS" pitchFamily="66" charset="0"/>
              </a:rPr>
              <a:t>MEAN</a:t>
            </a:r>
            <a:r>
              <a:rPr lang="en-GB" sz="2400" dirty="0">
                <a:latin typeface="Comic Sans MS" pitchFamily="66" charset="0"/>
              </a:rPr>
              <a:t>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9EC034-C072-46DF-B16E-2B9303099646}"/>
              </a:ext>
            </a:extLst>
          </p:cNvPr>
          <p:cNvCxnSpPr/>
          <p:nvPr/>
        </p:nvCxnSpPr>
        <p:spPr>
          <a:xfrm rot="10800000">
            <a:off x="1190625" y="4833938"/>
            <a:ext cx="3541713" cy="1587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705C416-DF30-4693-B91B-758FE0256F09}"/>
              </a:ext>
            </a:extLst>
          </p:cNvPr>
          <p:cNvCxnSpPr/>
          <p:nvPr/>
        </p:nvCxnSpPr>
        <p:spPr>
          <a:xfrm rot="5400000">
            <a:off x="3417888" y="4498975"/>
            <a:ext cx="623888" cy="15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76D89A2-1F53-49C0-9867-4A29D181A3CC}"/>
              </a:ext>
            </a:extLst>
          </p:cNvPr>
          <p:cNvCxnSpPr/>
          <p:nvPr/>
        </p:nvCxnSpPr>
        <p:spPr>
          <a:xfrm rot="5400000">
            <a:off x="3643313" y="4498975"/>
            <a:ext cx="623888" cy="15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AFF40FE-4FB5-408E-903E-743026FF71FC}"/>
              </a:ext>
            </a:extLst>
          </p:cNvPr>
          <p:cNvCxnSpPr/>
          <p:nvPr/>
        </p:nvCxnSpPr>
        <p:spPr>
          <a:xfrm rot="5400000">
            <a:off x="2359025" y="4498975"/>
            <a:ext cx="623888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BB5559F-93B7-4215-B26E-09F5F770ADD1}"/>
              </a:ext>
            </a:extLst>
          </p:cNvPr>
          <p:cNvCxnSpPr/>
          <p:nvPr/>
        </p:nvCxnSpPr>
        <p:spPr>
          <a:xfrm rot="5400000">
            <a:off x="3178175" y="4498975"/>
            <a:ext cx="623888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DA83864-C2A2-4FCA-9E05-46BB8BE8502E}"/>
              </a:ext>
            </a:extLst>
          </p:cNvPr>
          <p:cNvCxnSpPr/>
          <p:nvPr/>
        </p:nvCxnSpPr>
        <p:spPr>
          <a:xfrm rot="5400000">
            <a:off x="2590800" y="4498975"/>
            <a:ext cx="623888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C334F6AA-8A65-4C03-A2B9-4EA32AFB6A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7488" y="5500688"/>
            <a:ext cx="9445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latin typeface="Comic Sans MS" panose="030F0702030302020204" pitchFamily="66" charset="0"/>
              </a:rPr>
              <a:t>Mean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1B7170F-EA7A-4675-87E1-3F0A2F0D0159}"/>
              </a:ext>
            </a:extLst>
          </p:cNvPr>
          <p:cNvCxnSpPr/>
          <p:nvPr/>
        </p:nvCxnSpPr>
        <p:spPr>
          <a:xfrm rot="16200000" flipV="1">
            <a:off x="7010400" y="5153025"/>
            <a:ext cx="623888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3F19F1F-64FC-4895-BC1F-99F2666C647A}"/>
              </a:ext>
            </a:extLst>
          </p:cNvPr>
          <p:cNvCxnSpPr/>
          <p:nvPr/>
        </p:nvCxnSpPr>
        <p:spPr>
          <a:xfrm rot="10800000">
            <a:off x="5291138" y="4840288"/>
            <a:ext cx="3540125" cy="1587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412210C-FDFD-4435-AFAB-194ABB10A6DA}"/>
              </a:ext>
            </a:extLst>
          </p:cNvPr>
          <p:cNvCxnSpPr/>
          <p:nvPr/>
        </p:nvCxnSpPr>
        <p:spPr>
          <a:xfrm rot="5400000">
            <a:off x="7851775" y="4506913"/>
            <a:ext cx="623887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19569F2-7852-40F1-9885-6DD930DF4785}"/>
              </a:ext>
            </a:extLst>
          </p:cNvPr>
          <p:cNvCxnSpPr/>
          <p:nvPr/>
        </p:nvCxnSpPr>
        <p:spPr>
          <a:xfrm rot="5400000">
            <a:off x="8237538" y="4506913"/>
            <a:ext cx="623887" cy="15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341BC4C-B614-466D-AA61-AA81400C5DBA}"/>
              </a:ext>
            </a:extLst>
          </p:cNvPr>
          <p:cNvCxnSpPr/>
          <p:nvPr/>
        </p:nvCxnSpPr>
        <p:spPr>
          <a:xfrm rot="5400000">
            <a:off x="5254625" y="4506913"/>
            <a:ext cx="623887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F4996A4-5A26-415F-9C6D-010941BE367D}"/>
              </a:ext>
            </a:extLst>
          </p:cNvPr>
          <p:cNvCxnSpPr/>
          <p:nvPr/>
        </p:nvCxnSpPr>
        <p:spPr>
          <a:xfrm rot="5400000">
            <a:off x="5726113" y="4506913"/>
            <a:ext cx="623887" cy="15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F18AFD4-9C0A-4B66-AF2B-A7F537FB5CE1}"/>
              </a:ext>
            </a:extLst>
          </p:cNvPr>
          <p:cNvCxnSpPr/>
          <p:nvPr/>
        </p:nvCxnSpPr>
        <p:spPr>
          <a:xfrm rot="5400000">
            <a:off x="5457825" y="4506913"/>
            <a:ext cx="623887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43E280DA-6766-4833-915A-13C534C32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9425" y="5500688"/>
            <a:ext cx="9445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latin typeface="Comic Sans MS" panose="030F0702030302020204" pitchFamily="66" charset="0"/>
              </a:rPr>
              <a:t>Mean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4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Date Placeholder 1">
            <a:extLst>
              <a:ext uri="{FF2B5EF4-FFF2-40B4-BE49-F238E27FC236}">
                <a16:creationId xmlns:a16="http://schemas.microsoft.com/office/drawing/2014/main" id="{428F2B41-EF62-4C11-9626-ACA10C323FA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03B71BA-ACBC-4630-B1BB-435A01460F65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39" name="Footer Placeholder 2">
            <a:extLst>
              <a:ext uri="{FF2B5EF4-FFF2-40B4-BE49-F238E27FC236}">
                <a16:creationId xmlns:a16="http://schemas.microsoft.com/office/drawing/2014/main" id="{FA668DB9-F2EC-4615-8566-63DD7F510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 Lafferty Maths Dept</a:t>
            </a:r>
          </a:p>
        </p:txBody>
      </p:sp>
      <p:sp>
        <p:nvSpPr>
          <p:cNvPr id="66564" name="Rectangle 2">
            <a:extLst>
              <a:ext uri="{FF2B5EF4-FFF2-40B4-BE49-F238E27FC236}">
                <a16:creationId xmlns:a16="http://schemas.microsoft.com/office/drawing/2014/main" id="{29D9E7E6-F5CF-4E10-A6B9-193AC1AE1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8813" y="1308100"/>
            <a:ext cx="284638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solidFill>
                  <a:srgbClr val="FFFFFF"/>
                </a:solidFill>
                <a:latin typeface="Comic Sans MS" panose="030F0702030302020204" pitchFamily="66" charset="0"/>
              </a:rPr>
              <a:t>Finding the mode</a:t>
            </a:r>
          </a:p>
        </p:txBody>
      </p:sp>
      <p:sp>
        <p:nvSpPr>
          <p:cNvPr id="66565" name="Text Box 3">
            <a:extLst>
              <a:ext uri="{FF2B5EF4-FFF2-40B4-BE49-F238E27FC236}">
                <a16:creationId xmlns:a16="http://schemas.microsoft.com/office/drawing/2014/main" id="{5583EE7C-4A9C-42C7-BF2E-79CAC9C87B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888" y="1841500"/>
            <a:ext cx="75961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FFFF00"/>
                </a:solidFill>
                <a:latin typeface="Comic Sans MS" panose="030F0702030302020204" pitchFamily="66" charset="0"/>
              </a:rPr>
              <a:t>The </a:t>
            </a:r>
            <a:r>
              <a:rPr lang="en-US" altLang="en-US" sz="2400" b="1">
                <a:solidFill>
                  <a:srgbClr val="FFFF00"/>
                </a:solidFill>
                <a:latin typeface="Comic Sans MS" panose="030F0702030302020204" pitchFamily="66" charset="0"/>
              </a:rPr>
              <a:t>mode</a:t>
            </a:r>
            <a:r>
              <a:rPr lang="en-US" altLang="en-US" sz="2400">
                <a:solidFill>
                  <a:srgbClr val="FFFF00"/>
                </a:solidFill>
                <a:latin typeface="Comic Sans MS" panose="030F0702030302020204" pitchFamily="66" charset="0"/>
              </a:rPr>
              <a:t> or </a:t>
            </a:r>
            <a:r>
              <a:rPr lang="en-US" altLang="en-US" sz="2400" b="1">
                <a:solidFill>
                  <a:srgbClr val="FFFF00"/>
                </a:solidFill>
                <a:latin typeface="Comic Sans MS" panose="030F0702030302020204" pitchFamily="66" charset="0"/>
              </a:rPr>
              <a:t>modal value</a:t>
            </a:r>
            <a:r>
              <a:rPr lang="en-US" altLang="en-US" sz="2400">
                <a:solidFill>
                  <a:srgbClr val="FFFF00"/>
                </a:solidFill>
                <a:latin typeface="Comic Sans MS" panose="030F0702030302020204" pitchFamily="66" charset="0"/>
              </a:rPr>
              <a:t> in a set of data is the data value that appears the most often.</a:t>
            </a:r>
            <a:endParaRPr lang="en-GB" altLang="en-US" sz="24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76804" name="Text Box 4">
            <a:extLst>
              <a:ext uri="{FF2B5EF4-FFF2-40B4-BE49-F238E27FC236}">
                <a16:creationId xmlns:a16="http://schemas.microsoft.com/office/drawing/2014/main" id="{CCD38C02-799D-447F-91D5-54EF65842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4575" y="2843213"/>
            <a:ext cx="77787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FFFFFF"/>
                </a:solidFill>
                <a:latin typeface="Comic Sans MS" panose="030F0702030302020204" pitchFamily="66" charset="0"/>
              </a:rPr>
              <a:t>For example, the number of goals scored by the local football team in the last ten games is:</a:t>
            </a:r>
            <a:endParaRPr lang="en-GB" altLang="en-US" sz="240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76805" name="Text Box 5">
            <a:extLst>
              <a:ext uri="{FF2B5EF4-FFF2-40B4-BE49-F238E27FC236}">
                <a16:creationId xmlns:a16="http://schemas.microsoft.com/office/drawing/2014/main" id="{228B0499-C7AC-4824-B1B3-522D12699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8" y="4587875"/>
            <a:ext cx="40243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2400" b="1">
                <a:solidFill>
                  <a:srgbClr val="FFFFFF"/>
                </a:solidFill>
                <a:latin typeface="Comic Sans MS" panose="030F0702030302020204" pitchFamily="66" charset="0"/>
              </a:rPr>
              <a:t>What is t</a:t>
            </a:r>
            <a:r>
              <a:rPr lang="en-US" altLang="en-US" sz="2400" b="1">
                <a:solidFill>
                  <a:srgbClr val="FFFFFF"/>
                </a:solidFill>
                <a:latin typeface="Comic Sans MS" panose="030F0702030302020204" pitchFamily="66" charset="0"/>
              </a:rPr>
              <a:t>he modal score</a:t>
            </a:r>
            <a:r>
              <a:rPr lang="en-GB" altLang="en-US" sz="2400" b="1">
                <a:solidFill>
                  <a:srgbClr val="FFFFFF"/>
                </a:solidFill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76806" name="Text Box 6">
            <a:extLst>
              <a:ext uri="{FF2B5EF4-FFF2-40B4-BE49-F238E27FC236}">
                <a16:creationId xmlns:a16="http://schemas.microsoft.com/office/drawing/2014/main" id="{45F30C5A-D1B3-4457-918B-EF36A39AB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438" y="5292725"/>
            <a:ext cx="7177087" cy="485775"/>
          </a:xfrm>
          <a:prstGeom prst="rect">
            <a:avLst/>
          </a:prstGeom>
          <a:solidFill>
            <a:srgbClr val="4D4D4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FFFF00"/>
                </a:solidFill>
                <a:latin typeface="Comic Sans MS" panose="030F0702030302020204" pitchFamily="66" charset="0"/>
              </a:rPr>
              <a:t>Is it possible to have more than one modal value?</a:t>
            </a:r>
            <a:endParaRPr lang="en-GB" altLang="en-US" sz="24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76807" name="Text Box 7">
            <a:extLst>
              <a:ext uri="{FF2B5EF4-FFF2-40B4-BE49-F238E27FC236}">
                <a16:creationId xmlns:a16="http://schemas.microsoft.com/office/drawing/2014/main" id="{6128D493-0A92-42AD-A6BF-EB56FA5D31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438" y="6015038"/>
            <a:ext cx="5484812" cy="485775"/>
          </a:xfrm>
          <a:prstGeom prst="rect">
            <a:avLst/>
          </a:prstGeom>
          <a:solidFill>
            <a:srgbClr val="4D4D4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FFFF00"/>
                </a:solidFill>
                <a:latin typeface="Comic Sans MS" panose="030F0702030302020204" pitchFamily="66" charset="0"/>
              </a:rPr>
              <a:t>Is it possible to have no modal value?</a:t>
            </a:r>
            <a:endParaRPr lang="en-GB" altLang="en-US" sz="24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76808" name="Text Box 8">
            <a:extLst>
              <a:ext uri="{FF2B5EF4-FFF2-40B4-BE49-F238E27FC236}">
                <a16:creationId xmlns:a16="http://schemas.microsoft.com/office/drawing/2014/main" id="{604DF831-99BD-4539-ADC7-40221F6DF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2125" y="5307013"/>
            <a:ext cx="69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FFFF00"/>
                </a:solidFill>
                <a:latin typeface="Comic Sans MS" panose="030F0702030302020204" pitchFamily="66" charset="0"/>
              </a:rPr>
              <a:t>Yes</a:t>
            </a:r>
            <a:endParaRPr lang="en-GB" altLang="en-US" sz="24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76809" name="Text Box 9">
            <a:extLst>
              <a:ext uri="{FF2B5EF4-FFF2-40B4-BE49-F238E27FC236}">
                <a16:creationId xmlns:a16="http://schemas.microsoft.com/office/drawing/2014/main" id="{CE7FF5F0-DD56-48A9-97CD-D12BCE080B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2700" y="6029325"/>
            <a:ext cx="69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FFFF00"/>
                </a:solidFill>
                <a:latin typeface="Comic Sans MS" panose="030F0702030302020204" pitchFamily="66" charset="0"/>
              </a:rPr>
              <a:t>Yes</a:t>
            </a:r>
            <a:endParaRPr lang="en-GB" altLang="en-US" sz="24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" name="Group 10">
            <a:extLst>
              <a:ext uri="{FF2B5EF4-FFF2-40B4-BE49-F238E27FC236}">
                <a16:creationId xmlns:a16="http://schemas.microsoft.com/office/drawing/2014/main" id="{124CD6F3-5963-4C4D-B37F-2E5CC8CAB6BB}"/>
              </a:ext>
            </a:extLst>
          </p:cNvPr>
          <p:cNvGrpSpPr>
            <a:grpSpLocks/>
          </p:cNvGrpSpPr>
          <p:nvPr/>
        </p:nvGrpSpPr>
        <p:grpSpPr bwMode="auto">
          <a:xfrm>
            <a:off x="1120775" y="3906838"/>
            <a:ext cx="7705725" cy="457200"/>
            <a:chOff x="259" y="2085"/>
            <a:chExt cx="4854" cy="288"/>
          </a:xfrm>
        </p:grpSpPr>
        <p:sp>
          <p:nvSpPr>
            <p:cNvPr id="66590" name="Text Box 11">
              <a:extLst>
                <a:ext uri="{FF2B5EF4-FFF2-40B4-BE49-F238E27FC236}">
                  <a16:creationId xmlns:a16="http://schemas.microsoft.com/office/drawing/2014/main" id="{CB0793A4-8917-4C03-BD8D-24A1F2608D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" y="2085"/>
              <a:ext cx="28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>
                  <a:solidFill>
                    <a:srgbClr val="FFFF00"/>
                  </a:solidFill>
                  <a:latin typeface="Comic Sans MS" panose="030F0702030302020204" pitchFamily="66" charset="0"/>
                </a:rPr>
                <a:t>2,</a:t>
              </a:r>
              <a:endParaRPr lang="en-GB" altLang="en-US" sz="2400">
                <a:solidFill>
                  <a:srgbClr val="FFFF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66591" name="Text Box 12">
              <a:extLst>
                <a:ext uri="{FF2B5EF4-FFF2-40B4-BE49-F238E27FC236}">
                  <a16:creationId xmlns:a16="http://schemas.microsoft.com/office/drawing/2014/main" id="{41F6CAE3-5E56-45EA-B26E-417B75F3C3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0" y="2085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>
                  <a:solidFill>
                    <a:srgbClr val="FFFF00"/>
                  </a:solidFill>
                  <a:latin typeface="Comic Sans MS" panose="030F0702030302020204" pitchFamily="66" charset="0"/>
                </a:rPr>
                <a:t>1,</a:t>
              </a:r>
              <a:endParaRPr lang="en-GB" altLang="en-US" sz="2400">
                <a:solidFill>
                  <a:srgbClr val="FFFF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66592" name="Text Box 13">
              <a:extLst>
                <a:ext uri="{FF2B5EF4-FFF2-40B4-BE49-F238E27FC236}">
                  <a16:creationId xmlns:a16="http://schemas.microsoft.com/office/drawing/2014/main" id="{399BFF36-BB73-4713-9314-2BAF2668E9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2" y="2085"/>
              <a:ext cx="28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>
                  <a:solidFill>
                    <a:srgbClr val="FFFF00"/>
                  </a:solidFill>
                  <a:latin typeface="Comic Sans MS" panose="030F0702030302020204" pitchFamily="66" charset="0"/>
                </a:rPr>
                <a:t>2,</a:t>
              </a:r>
              <a:endParaRPr lang="en-GB" altLang="en-US" sz="2400">
                <a:solidFill>
                  <a:srgbClr val="FFFF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66593" name="Text Box 14">
              <a:extLst>
                <a:ext uri="{FF2B5EF4-FFF2-40B4-BE49-F238E27FC236}">
                  <a16:creationId xmlns:a16="http://schemas.microsoft.com/office/drawing/2014/main" id="{F086F851-A1EA-4333-AF92-E5B5E5C5D0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3" y="2085"/>
              <a:ext cx="28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>
                  <a:solidFill>
                    <a:srgbClr val="FFFF00"/>
                  </a:solidFill>
                  <a:latin typeface="Comic Sans MS" panose="030F0702030302020204" pitchFamily="66" charset="0"/>
                </a:rPr>
                <a:t>0,</a:t>
              </a:r>
              <a:endParaRPr lang="en-GB" altLang="en-US" sz="2400">
                <a:solidFill>
                  <a:srgbClr val="FFFF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66594" name="Text Box 15">
              <a:extLst>
                <a:ext uri="{FF2B5EF4-FFF2-40B4-BE49-F238E27FC236}">
                  <a16:creationId xmlns:a16="http://schemas.microsoft.com/office/drawing/2014/main" id="{61F2B597-D25C-4B18-ADB4-C1AA2E71AF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5" y="2085"/>
              <a:ext cx="28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>
                  <a:solidFill>
                    <a:srgbClr val="FFFF00"/>
                  </a:solidFill>
                  <a:latin typeface="Comic Sans MS" panose="030F0702030302020204" pitchFamily="66" charset="0"/>
                </a:rPr>
                <a:t>0,</a:t>
              </a:r>
              <a:endParaRPr lang="en-GB" altLang="en-US" sz="2400">
                <a:solidFill>
                  <a:srgbClr val="FFFF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66595" name="Text Box 16">
              <a:extLst>
                <a:ext uri="{FF2B5EF4-FFF2-40B4-BE49-F238E27FC236}">
                  <a16:creationId xmlns:a16="http://schemas.microsoft.com/office/drawing/2014/main" id="{49449CB7-E2E1-44F7-A50A-9F52D7E433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6" y="2085"/>
              <a:ext cx="28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>
                  <a:solidFill>
                    <a:srgbClr val="FFFF00"/>
                  </a:solidFill>
                  <a:latin typeface="Comic Sans MS" panose="030F0702030302020204" pitchFamily="66" charset="0"/>
                </a:rPr>
                <a:t>2,</a:t>
              </a:r>
              <a:endParaRPr lang="en-GB" altLang="en-US" sz="2400">
                <a:solidFill>
                  <a:srgbClr val="FFFF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66596" name="Text Box 17">
              <a:extLst>
                <a:ext uri="{FF2B5EF4-FFF2-40B4-BE49-F238E27FC236}">
                  <a16:creationId xmlns:a16="http://schemas.microsoft.com/office/drawing/2014/main" id="{31B0BCFE-9E58-4633-8B92-8F4A7966AD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8" y="2085"/>
              <a:ext cx="28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>
                  <a:solidFill>
                    <a:srgbClr val="FFFF00"/>
                  </a:solidFill>
                  <a:latin typeface="Comic Sans MS" panose="030F0702030302020204" pitchFamily="66" charset="0"/>
                </a:rPr>
                <a:t>3,</a:t>
              </a:r>
              <a:endParaRPr lang="en-GB" altLang="en-US" sz="2400">
                <a:solidFill>
                  <a:srgbClr val="FFFF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66597" name="Text Box 18">
              <a:extLst>
                <a:ext uri="{FF2B5EF4-FFF2-40B4-BE49-F238E27FC236}">
                  <a16:creationId xmlns:a16="http://schemas.microsoft.com/office/drawing/2014/main" id="{0CC91D98-DC91-4A16-99EB-D5099EFCE8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9" y="2085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>
                  <a:solidFill>
                    <a:srgbClr val="FFFF00"/>
                  </a:solidFill>
                  <a:latin typeface="Comic Sans MS" panose="030F0702030302020204" pitchFamily="66" charset="0"/>
                </a:rPr>
                <a:t>1,</a:t>
              </a:r>
              <a:endParaRPr lang="en-GB" altLang="en-US" sz="2400">
                <a:solidFill>
                  <a:srgbClr val="FFFF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66598" name="Text Box 19">
              <a:extLst>
                <a:ext uri="{FF2B5EF4-FFF2-40B4-BE49-F238E27FC236}">
                  <a16:creationId xmlns:a16="http://schemas.microsoft.com/office/drawing/2014/main" id="{28DD4FB7-88FD-4025-877A-E5E16EBA84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1" y="2085"/>
              <a:ext cx="28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>
                  <a:solidFill>
                    <a:srgbClr val="FFFF00"/>
                  </a:solidFill>
                  <a:latin typeface="Comic Sans MS" panose="030F0702030302020204" pitchFamily="66" charset="0"/>
                </a:rPr>
                <a:t>2,</a:t>
              </a:r>
              <a:endParaRPr lang="en-GB" altLang="en-US" sz="2400">
                <a:solidFill>
                  <a:srgbClr val="FFFF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66599" name="Text Box 20">
              <a:extLst>
                <a:ext uri="{FF2B5EF4-FFF2-40B4-BE49-F238E27FC236}">
                  <a16:creationId xmlns:a16="http://schemas.microsoft.com/office/drawing/2014/main" id="{FA24964B-440E-4163-B61F-D41A4E4A45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63" y="2085"/>
              <a:ext cx="2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>
                  <a:solidFill>
                    <a:srgbClr val="FFFF00"/>
                  </a:solidFill>
                  <a:latin typeface="Comic Sans MS" panose="030F0702030302020204" pitchFamily="66" charset="0"/>
                </a:rPr>
                <a:t>1.</a:t>
              </a:r>
              <a:endParaRPr lang="en-GB" altLang="en-US" sz="2400">
                <a:solidFill>
                  <a:srgbClr val="FFFF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3" name="Group 21">
            <a:extLst>
              <a:ext uri="{FF2B5EF4-FFF2-40B4-BE49-F238E27FC236}">
                <a16:creationId xmlns:a16="http://schemas.microsoft.com/office/drawing/2014/main" id="{DB565DE5-86A0-42DC-AAF8-3D5C3A81F66F}"/>
              </a:ext>
            </a:extLst>
          </p:cNvPr>
          <p:cNvGrpSpPr>
            <a:grpSpLocks/>
          </p:cNvGrpSpPr>
          <p:nvPr/>
        </p:nvGrpSpPr>
        <p:grpSpPr bwMode="auto">
          <a:xfrm>
            <a:off x="1120775" y="3906838"/>
            <a:ext cx="7705725" cy="457200"/>
            <a:chOff x="259" y="2085"/>
            <a:chExt cx="4854" cy="288"/>
          </a:xfrm>
        </p:grpSpPr>
        <p:sp>
          <p:nvSpPr>
            <p:cNvPr id="66580" name="Text Box 22">
              <a:extLst>
                <a:ext uri="{FF2B5EF4-FFF2-40B4-BE49-F238E27FC236}">
                  <a16:creationId xmlns:a16="http://schemas.microsoft.com/office/drawing/2014/main" id="{93F290F2-37F7-499A-9537-85A73C16F9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" y="2085"/>
              <a:ext cx="28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>
                  <a:solidFill>
                    <a:srgbClr val="FFFF00"/>
                  </a:solidFill>
                  <a:latin typeface="Comic Sans MS" panose="030F0702030302020204" pitchFamily="66" charset="0"/>
                </a:rPr>
                <a:t>2,</a:t>
              </a:r>
              <a:endParaRPr lang="en-GB" altLang="en-US" sz="2400">
                <a:solidFill>
                  <a:srgbClr val="FFFF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66581" name="Text Box 23">
              <a:extLst>
                <a:ext uri="{FF2B5EF4-FFF2-40B4-BE49-F238E27FC236}">
                  <a16:creationId xmlns:a16="http://schemas.microsoft.com/office/drawing/2014/main" id="{8E9F0494-B1F2-4CC2-B0A4-678DFECDE5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0" y="2085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>
                  <a:solidFill>
                    <a:srgbClr val="FFFF00"/>
                  </a:solidFill>
                  <a:latin typeface="Comic Sans MS" panose="030F0702030302020204" pitchFamily="66" charset="0"/>
                </a:rPr>
                <a:t>1,</a:t>
              </a:r>
              <a:endParaRPr lang="en-GB" altLang="en-US" sz="2400">
                <a:solidFill>
                  <a:srgbClr val="FFFF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66582" name="Text Box 24">
              <a:extLst>
                <a:ext uri="{FF2B5EF4-FFF2-40B4-BE49-F238E27FC236}">
                  <a16:creationId xmlns:a16="http://schemas.microsoft.com/office/drawing/2014/main" id="{EC1F3092-37DF-44EA-87CB-373451BAA3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2" y="2085"/>
              <a:ext cx="28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>
                  <a:solidFill>
                    <a:srgbClr val="FFFF00"/>
                  </a:solidFill>
                  <a:latin typeface="Comic Sans MS" panose="030F0702030302020204" pitchFamily="66" charset="0"/>
                </a:rPr>
                <a:t>2,</a:t>
              </a:r>
              <a:endParaRPr lang="en-GB" altLang="en-US" sz="2400">
                <a:solidFill>
                  <a:srgbClr val="FFFF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66583" name="Text Box 25">
              <a:extLst>
                <a:ext uri="{FF2B5EF4-FFF2-40B4-BE49-F238E27FC236}">
                  <a16:creationId xmlns:a16="http://schemas.microsoft.com/office/drawing/2014/main" id="{178701C7-6F3E-437B-A61F-8A7B4EAEE6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3" y="2085"/>
              <a:ext cx="28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>
                  <a:solidFill>
                    <a:srgbClr val="FFFF00"/>
                  </a:solidFill>
                  <a:latin typeface="Comic Sans MS" panose="030F0702030302020204" pitchFamily="66" charset="0"/>
                </a:rPr>
                <a:t>0,</a:t>
              </a:r>
              <a:endParaRPr lang="en-GB" altLang="en-US" sz="2400">
                <a:solidFill>
                  <a:srgbClr val="FFFF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66584" name="Text Box 26">
              <a:extLst>
                <a:ext uri="{FF2B5EF4-FFF2-40B4-BE49-F238E27FC236}">
                  <a16:creationId xmlns:a16="http://schemas.microsoft.com/office/drawing/2014/main" id="{79D280D3-D38F-4242-8E38-ED97EBB032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5" y="2085"/>
              <a:ext cx="28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>
                  <a:solidFill>
                    <a:srgbClr val="FFFF00"/>
                  </a:solidFill>
                  <a:latin typeface="Comic Sans MS" panose="030F0702030302020204" pitchFamily="66" charset="0"/>
                </a:rPr>
                <a:t>0,</a:t>
              </a:r>
              <a:endParaRPr lang="en-GB" altLang="en-US" sz="2400">
                <a:solidFill>
                  <a:srgbClr val="FFFF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66585" name="Text Box 27">
              <a:extLst>
                <a:ext uri="{FF2B5EF4-FFF2-40B4-BE49-F238E27FC236}">
                  <a16:creationId xmlns:a16="http://schemas.microsoft.com/office/drawing/2014/main" id="{9C88EEAF-138B-4E39-BB3A-E236FA0AD9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6" y="2085"/>
              <a:ext cx="28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>
                  <a:solidFill>
                    <a:srgbClr val="FFFF00"/>
                  </a:solidFill>
                  <a:latin typeface="Comic Sans MS" panose="030F0702030302020204" pitchFamily="66" charset="0"/>
                </a:rPr>
                <a:t>2,</a:t>
              </a:r>
              <a:endParaRPr lang="en-GB" altLang="en-US" sz="2400">
                <a:solidFill>
                  <a:srgbClr val="FFFF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66586" name="Text Box 28">
              <a:extLst>
                <a:ext uri="{FF2B5EF4-FFF2-40B4-BE49-F238E27FC236}">
                  <a16:creationId xmlns:a16="http://schemas.microsoft.com/office/drawing/2014/main" id="{67CBE1BB-EFD0-4C1D-B9F2-7EC3086D66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8" y="2085"/>
              <a:ext cx="28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>
                  <a:solidFill>
                    <a:srgbClr val="FFFF00"/>
                  </a:solidFill>
                  <a:latin typeface="Comic Sans MS" panose="030F0702030302020204" pitchFamily="66" charset="0"/>
                </a:rPr>
                <a:t>3,</a:t>
              </a:r>
              <a:endParaRPr lang="en-GB" altLang="en-US" sz="2400">
                <a:solidFill>
                  <a:srgbClr val="FFFF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66587" name="Text Box 29">
              <a:extLst>
                <a:ext uri="{FF2B5EF4-FFF2-40B4-BE49-F238E27FC236}">
                  <a16:creationId xmlns:a16="http://schemas.microsoft.com/office/drawing/2014/main" id="{C573084D-B824-4701-AC85-BA5883F874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9" y="2085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>
                  <a:solidFill>
                    <a:srgbClr val="FFFF00"/>
                  </a:solidFill>
                  <a:latin typeface="Comic Sans MS" panose="030F0702030302020204" pitchFamily="66" charset="0"/>
                </a:rPr>
                <a:t>1,</a:t>
              </a:r>
              <a:endParaRPr lang="en-GB" altLang="en-US" sz="2400">
                <a:solidFill>
                  <a:srgbClr val="FFFF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66588" name="Text Box 30">
              <a:extLst>
                <a:ext uri="{FF2B5EF4-FFF2-40B4-BE49-F238E27FC236}">
                  <a16:creationId xmlns:a16="http://schemas.microsoft.com/office/drawing/2014/main" id="{6A9E92F7-658C-45F4-A36B-1688908191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1" y="2085"/>
              <a:ext cx="28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>
                  <a:solidFill>
                    <a:srgbClr val="FFFF00"/>
                  </a:solidFill>
                  <a:latin typeface="Comic Sans MS" panose="030F0702030302020204" pitchFamily="66" charset="0"/>
                </a:rPr>
                <a:t>2,</a:t>
              </a:r>
              <a:endParaRPr lang="en-GB" altLang="en-US" sz="2400">
                <a:solidFill>
                  <a:srgbClr val="FFFF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66589" name="Text Box 31">
              <a:extLst>
                <a:ext uri="{FF2B5EF4-FFF2-40B4-BE49-F238E27FC236}">
                  <a16:creationId xmlns:a16="http://schemas.microsoft.com/office/drawing/2014/main" id="{85B6DAF3-A6AC-4780-A261-D89951DC78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63" y="2085"/>
              <a:ext cx="2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>
                  <a:solidFill>
                    <a:srgbClr val="FFFF00"/>
                  </a:solidFill>
                  <a:latin typeface="Comic Sans MS" panose="030F0702030302020204" pitchFamily="66" charset="0"/>
                </a:rPr>
                <a:t>1.</a:t>
              </a:r>
              <a:endParaRPr lang="en-GB" altLang="en-US" sz="2400">
                <a:solidFill>
                  <a:srgbClr val="FFFF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76832" name="Text Box 32">
            <a:extLst>
              <a:ext uri="{FF2B5EF4-FFF2-40B4-BE49-F238E27FC236}">
                <a16:creationId xmlns:a16="http://schemas.microsoft.com/office/drawing/2014/main" id="{9AB11961-E4CA-48E3-9D94-C156270F4A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1425" y="4587875"/>
            <a:ext cx="501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solidFill>
                  <a:srgbClr val="FFFF00"/>
                </a:solidFill>
                <a:latin typeface="Comic Sans MS" panose="030F0702030302020204" pitchFamily="66" charset="0"/>
              </a:rPr>
              <a:t>2.</a:t>
            </a:r>
            <a:endParaRPr lang="en-GB" altLang="en-US" sz="2400" b="1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76833" name="Rectangle 33">
            <a:extLst>
              <a:ext uri="{FF2B5EF4-FFF2-40B4-BE49-F238E27FC236}">
                <a16:creationId xmlns:a16="http://schemas.microsoft.com/office/drawing/2014/main" id="{565102A9-E7B3-43E3-A1FC-B168114601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552450"/>
            <a:ext cx="525621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44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Statistics</a:t>
            </a:r>
          </a:p>
        </p:txBody>
      </p:sp>
      <p:pic>
        <p:nvPicPr>
          <p:cNvPr id="66576" name="Picture 34" descr="scottishflag">
            <a:extLst>
              <a:ext uri="{FF2B5EF4-FFF2-40B4-BE49-F238E27FC236}">
                <a16:creationId xmlns:a16="http://schemas.microsoft.com/office/drawing/2014/main" id="{524B9FE3-7052-4F05-8117-D1C7FE90091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7" name="Picture 35" descr="Office Objects 0572">
            <a:extLst>
              <a:ext uri="{FF2B5EF4-FFF2-40B4-BE49-F238E27FC236}">
                <a16:creationId xmlns:a16="http://schemas.microsoft.com/office/drawing/2014/main" id="{32AC362E-78FE-4028-9862-881E815E1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78" name="Text Box 36">
            <a:extLst>
              <a:ext uri="{FF2B5EF4-FFF2-40B4-BE49-F238E27FC236}">
                <a16:creationId xmlns:a16="http://schemas.microsoft.com/office/drawing/2014/main" id="{6ED5DD2A-4363-4ABE-81C1-789F0A9821B6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www.mathsrevision.com</a:t>
            </a:r>
          </a:p>
        </p:txBody>
      </p:sp>
      <p:sp>
        <p:nvSpPr>
          <p:cNvPr id="66579" name="Text Box 37">
            <a:extLst>
              <a:ext uri="{FF2B5EF4-FFF2-40B4-BE49-F238E27FC236}">
                <a16:creationId xmlns:a16="http://schemas.microsoft.com/office/drawing/2014/main" id="{A34939CB-22FA-4F96-AA33-FA45EEA32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5400" y="1562100"/>
            <a:ext cx="600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FFFF66"/>
                </a:solidFill>
                <a:latin typeface="Comic Sans MS" panose="030F0702030302020204" pitchFamily="66" charset="0"/>
              </a:rPr>
              <a:t>Nat 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4" grpId="0" autoUpdateAnimBg="0"/>
      <p:bldP spid="76805" grpId="0" autoUpdateAnimBg="0"/>
      <p:bldP spid="76806" grpId="0" animBg="1" autoUpdateAnimBg="0"/>
      <p:bldP spid="76807" grpId="0" animBg="1" autoUpdateAnimBg="0"/>
      <p:bldP spid="76808" grpId="0" autoUpdateAnimBg="0"/>
      <p:bldP spid="76809" grpId="0" autoUpdateAnimBg="0"/>
      <p:bldP spid="76832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0087F9CC-2EE4-4BA6-867D-55BCCE76767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AF840DE-CAD2-4150-9771-F3DF50B80260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6C023690-EB2C-482B-9417-B297B5803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98308" name="Rectangle 2">
            <a:extLst>
              <a:ext uri="{FF2B5EF4-FFF2-40B4-BE49-F238E27FC236}">
                <a16:creationId xmlns:a16="http://schemas.microsoft.com/office/drawing/2014/main" id="{73A78F0D-4B8B-44B2-A69D-BF5A778F0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783138"/>
            <a:ext cx="5626100" cy="98425"/>
          </a:xfrm>
          <a:prstGeom prst="rect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omic Sans MS" panose="030F0702030302020204" pitchFamily="66" charset="0"/>
            </a:endParaRPr>
          </a:p>
        </p:txBody>
      </p:sp>
      <p:sp>
        <p:nvSpPr>
          <p:cNvPr id="98309" name="Text Box 3">
            <a:extLst>
              <a:ext uri="{FF2B5EF4-FFF2-40B4-BE49-F238E27FC236}">
                <a16:creationId xmlns:a16="http://schemas.microsoft.com/office/drawing/2014/main" id="{00403D67-9825-41B7-9B0C-4DBEAE918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2675" y="2220913"/>
            <a:ext cx="5195888" cy="2554287"/>
          </a:xfrm>
          <a:prstGeom prst="rect">
            <a:avLst/>
          </a:prstGeom>
          <a:solidFill>
            <a:srgbClr val="000000"/>
          </a:solidFill>
          <a:ln w="76200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4000">
                <a:latin typeface="Comic Sans MS" panose="030F0702030302020204" pitchFamily="66" charset="0"/>
              </a:rPr>
              <a:t>Now try N5 TJ</a:t>
            </a:r>
          </a:p>
          <a:p>
            <a:pPr algn="ctr" eaLnBrk="1" hangingPunct="1"/>
            <a:r>
              <a:rPr lang="en-GB" altLang="en-US" sz="4000">
                <a:latin typeface="Comic Sans MS" panose="030F0702030302020204" pitchFamily="66" charset="0"/>
              </a:rPr>
              <a:t>Ex 11.5 Q1 &amp; Q2</a:t>
            </a:r>
          </a:p>
          <a:p>
            <a:pPr algn="ctr" eaLnBrk="1" hangingPunct="1"/>
            <a:r>
              <a:rPr lang="en-GB" altLang="en-US" sz="4000">
                <a:latin typeface="Comic Sans MS" panose="030F0702030302020204" pitchFamily="66" charset="0"/>
              </a:rPr>
              <a:t>Ch11 (page 111)</a:t>
            </a:r>
          </a:p>
          <a:p>
            <a:pPr algn="ctr" eaLnBrk="1" hangingPunct="1"/>
            <a:endParaRPr lang="en-GB" altLang="en-US" sz="4000">
              <a:latin typeface="Comic Sans MS" panose="030F0702030302020204" pitchFamily="66" charset="0"/>
            </a:endParaRPr>
          </a:p>
        </p:txBody>
      </p:sp>
      <p:pic>
        <p:nvPicPr>
          <p:cNvPr id="98310" name="Picture 4" descr="ag00463_">
            <a:extLst>
              <a:ext uri="{FF2B5EF4-FFF2-40B4-BE49-F238E27FC236}">
                <a16:creationId xmlns:a16="http://schemas.microsoft.com/office/drawing/2014/main" id="{53702C07-11A8-45A9-BA1C-B348E4B59D6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3059113"/>
            <a:ext cx="3016250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1" name="Picture 5" descr="scottishflag">
            <a:extLst>
              <a:ext uri="{FF2B5EF4-FFF2-40B4-BE49-F238E27FC236}">
                <a16:creationId xmlns:a16="http://schemas.microsoft.com/office/drawing/2014/main" id="{BB44CE7D-44AC-4BDA-B6B4-3121EFC95CD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2" name="Picture 6" descr="Office Objects 0572">
            <a:extLst>
              <a:ext uri="{FF2B5EF4-FFF2-40B4-BE49-F238E27FC236}">
                <a16:creationId xmlns:a16="http://schemas.microsoft.com/office/drawing/2014/main" id="{4C7D7736-4BD5-4FD5-A516-3B155D338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13" name="Text Box 7">
            <a:extLst>
              <a:ext uri="{FF2B5EF4-FFF2-40B4-BE49-F238E27FC236}">
                <a16:creationId xmlns:a16="http://schemas.microsoft.com/office/drawing/2014/main" id="{4C95FDC5-BA03-478E-AA4C-E099F97F13DC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latin typeface="Comic Sans MS" panose="030F0702030302020204" pitchFamily="66" charset="0"/>
              </a:rPr>
              <a:t>www.mathsrevision.com</a:t>
            </a:r>
          </a:p>
        </p:txBody>
      </p:sp>
      <p:sp>
        <p:nvSpPr>
          <p:cNvPr id="12" name="Rectangle 64">
            <a:extLst>
              <a:ext uri="{FF2B5EF4-FFF2-40B4-BE49-F238E27FC236}">
                <a16:creationId xmlns:a16="http://schemas.microsoft.com/office/drawing/2014/main" id="{E669CC20-91CF-41E9-83A0-E9F82F6BEB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4325" y="788988"/>
            <a:ext cx="589756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Standard Deviation</a:t>
            </a:r>
          </a:p>
          <a:p>
            <a:pPr algn="ctr">
              <a:defRPr/>
            </a:pPr>
            <a:r>
              <a:rPr lang="en-GB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For a FULL set of Data</a:t>
            </a:r>
          </a:p>
        </p:txBody>
      </p:sp>
    </p:spTree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8">
            <a:extLst>
              <a:ext uri="{FF2B5EF4-FFF2-40B4-BE49-F238E27FC236}">
                <a16:creationId xmlns:a16="http://schemas.microsoft.com/office/drawing/2014/main" id="{50DAC10E-16A6-47E6-A03D-1E815177AF67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64790DC-C5E0-44B1-8223-9AFD9B085F7A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8" name="Rectangle 19">
            <a:extLst>
              <a:ext uri="{FF2B5EF4-FFF2-40B4-BE49-F238E27FC236}">
                <a16:creationId xmlns:a16="http://schemas.microsoft.com/office/drawing/2014/main" id="{B5F9D045-B479-48B0-A19F-3EA7664E81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211970" name="Rectangle 2">
            <a:extLst>
              <a:ext uri="{FF2B5EF4-FFF2-40B4-BE49-F238E27FC236}">
                <a16:creationId xmlns:a16="http://schemas.microsoft.com/office/drawing/2014/main" id="{F846473A-F729-4793-B95C-0B6AD11349B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022475" y="374650"/>
            <a:ext cx="6843713" cy="949325"/>
          </a:xfrm>
        </p:spPr>
        <p:txBody>
          <a:bodyPr/>
          <a:lstStyle/>
          <a:p>
            <a:pPr eaLnBrk="1" hangingPunct="1">
              <a:defRPr/>
            </a:pPr>
            <a:r>
              <a:rPr lang="en-GB">
                <a:solidFill>
                  <a:srgbClr val="FFFF00"/>
                </a:solidFill>
                <a:latin typeface="Comic Sans MS" pitchFamily="66" charset="0"/>
              </a:rPr>
              <a:t> Starter Questions</a:t>
            </a:r>
          </a:p>
        </p:txBody>
      </p:sp>
      <p:pic>
        <p:nvPicPr>
          <p:cNvPr id="99333" name="Picture 3" descr="scottishflag">
            <a:extLst>
              <a:ext uri="{FF2B5EF4-FFF2-40B4-BE49-F238E27FC236}">
                <a16:creationId xmlns:a16="http://schemas.microsoft.com/office/drawing/2014/main" id="{96EBDE45-145E-4415-83FB-D770003910C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4" name="Text Box 4">
            <a:extLst>
              <a:ext uri="{FF2B5EF4-FFF2-40B4-BE49-F238E27FC236}">
                <a16:creationId xmlns:a16="http://schemas.microsoft.com/office/drawing/2014/main" id="{93C38C2F-35CB-4D60-B503-6A04EC572E56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latin typeface="Comic Sans MS" panose="030F0702030302020204" pitchFamily="66" charset="0"/>
              </a:rPr>
              <a:t>www.mathsrevision.com</a:t>
            </a:r>
          </a:p>
        </p:txBody>
      </p:sp>
      <p:pic>
        <p:nvPicPr>
          <p:cNvPr id="99335" name="Picture 6" descr="Office Objects 0572">
            <a:extLst>
              <a:ext uri="{FF2B5EF4-FFF2-40B4-BE49-F238E27FC236}">
                <a16:creationId xmlns:a16="http://schemas.microsoft.com/office/drawing/2014/main" id="{03A1F859-6FF2-4121-BB98-4FD3C65E1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50" y="227013"/>
            <a:ext cx="1444625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6" name="TextBox 9">
            <a:extLst>
              <a:ext uri="{FF2B5EF4-FFF2-40B4-BE49-F238E27FC236}">
                <a16:creationId xmlns:a16="http://schemas.microsoft.com/office/drawing/2014/main" id="{4CEEB99C-B743-4E42-A2F2-0AB35F733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00" y="1238250"/>
            <a:ext cx="666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40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</a:p>
          <a:p>
            <a:pPr algn="ctr" eaLnBrk="1" hangingPunct="1"/>
            <a:r>
              <a:rPr lang="en-GB" altLang="en-US" sz="1400">
                <a:solidFill>
                  <a:srgbClr val="FFFF00"/>
                </a:solidFill>
                <a:latin typeface="Comic Sans MS" panose="030F0702030302020204" pitchFamily="66" charset="0"/>
              </a:rPr>
              <a:t>Nat 5</a:t>
            </a:r>
          </a:p>
        </p:txBody>
      </p:sp>
      <p:sp>
        <p:nvSpPr>
          <p:cNvPr id="99337" name="TextBox 9">
            <a:extLst>
              <a:ext uri="{FF2B5EF4-FFF2-40B4-BE49-F238E27FC236}">
                <a16:creationId xmlns:a16="http://schemas.microsoft.com/office/drawing/2014/main" id="{B184C3F8-779E-4CA6-82CA-3D2BCFA444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2538" y="1973263"/>
            <a:ext cx="765968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800">
                <a:latin typeface="Comic Sans MS" panose="030F0702030302020204" pitchFamily="66" charset="0"/>
              </a:rPr>
              <a:t>In pairs you have 6 mins to write down </a:t>
            </a:r>
          </a:p>
          <a:p>
            <a:pPr algn="ctr" eaLnBrk="1" hangingPunct="1"/>
            <a:r>
              <a:rPr lang="en-GB" altLang="en-US" sz="2800">
                <a:latin typeface="Comic Sans MS" panose="030F0702030302020204" pitchFamily="66" charset="0"/>
              </a:rPr>
              <a:t>everything you know about the circle theory.</a:t>
            </a:r>
          </a:p>
        </p:txBody>
      </p:sp>
      <p:sp>
        <p:nvSpPr>
          <p:cNvPr id="99338" name="TextBox 10">
            <a:extLst>
              <a:ext uri="{FF2B5EF4-FFF2-40B4-BE49-F238E27FC236}">
                <a16:creationId xmlns:a16="http://schemas.microsoft.com/office/drawing/2014/main" id="{7F57E72D-649C-48E9-9CEB-8466526D77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5563" y="3603625"/>
            <a:ext cx="759301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>
                <a:solidFill>
                  <a:srgbClr val="FFFF00"/>
                </a:solidFill>
                <a:latin typeface="Comic Sans MS" panose="030F0702030302020204" pitchFamily="66" charset="0"/>
              </a:rPr>
              <a:t>Come up with a circle type of question </a:t>
            </a:r>
          </a:p>
          <a:p>
            <a:pPr eaLnBrk="1" hangingPunct="1"/>
            <a:r>
              <a:rPr lang="en-GB" altLang="en-US" sz="3200">
                <a:solidFill>
                  <a:srgbClr val="FFFF00"/>
                </a:solidFill>
                <a:latin typeface="Comic Sans MS" panose="030F0702030302020204" pitchFamily="66" charset="0"/>
              </a:rPr>
              <a:t>you could be asked at National 5 Level.</a:t>
            </a:r>
          </a:p>
        </p:txBody>
      </p:sp>
    </p:spTree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8">
            <a:extLst>
              <a:ext uri="{FF2B5EF4-FFF2-40B4-BE49-F238E27FC236}">
                <a16:creationId xmlns:a16="http://schemas.microsoft.com/office/drawing/2014/main" id="{1F5DA522-DC1A-4291-AFDD-02FDC4370224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4D9CBE8-D600-4F80-9C67-1861BDBCB087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14" name="Rectangle 19">
            <a:extLst>
              <a:ext uri="{FF2B5EF4-FFF2-40B4-BE49-F238E27FC236}">
                <a16:creationId xmlns:a16="http://schemas.microsoft.com/office/drawing/2014/main" id="{616E14CC-4DBF-4DC1-94E5-A9AD85BCBE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Dept.</a:t>
            </a:r>
          </a:p>
        </p:txBody>
      </p:sp>
      <p:pic>
        <p:nvPicPr>
          <p:cNvPr id="100356" name="Picture 2" descr="scottishflag">
            <a:extLst>
              <a:ext uri="{FF2B5EF4-FFF2-40B4-BE49-F238E27FC236}">
                <a16:creationId xmlns:a16="http://schemas.microsoft.com/office/drawing/2014/main" id="{A7A3C2AD-3C2D-4120-9142-2B262124D58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7" name="Text Box 3">
            <a:extLst>
              <a:ext uri="{FF2B5EF4-FFF2-40B4-BE49-F238E27FC236}">
                <a16:creationId xmlns:a16="http://schemas.microsoft.com/office/drawing/2014/main" id="{7239D208-0AA2-4A8E-8605-14E58988FA4B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latin typeface="Comic Sans MS" panose="030F0702030302020204" pitchFamily="66" charset="0"/>
              </a:rPr>
              <a:t>www.mathsrevision.com</a:t>
            </a:r>
          </a:p>
        </p:txBody>
      </p:sp>
      <p:pic>
        <p:nvPicPr>
          <p:cNvPr id="100358" name="Picture 4" descr="Office Objects 0572">
            <a:extLst>
              <a:ext uri="{FF2B5EF4-FFF2-40B4-BE49-F238E27FC236}">
                <a16:creationId xmlns:a16="http://schemas.microsoft.com/office/drawing/2014/main" id="{1468911F-64E3-47D3-9118-F6EC588CB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7157" name="Rectangle 5">
            <a:extLst>
              <a:ext uri="{FF2B5EF4-FFF2-40B4-BE49-F238E27FC236}">
                <a16:creationId xmlns:a16="http://schemas.microsoft.com/office/drawing/2014/main" id="{64E56248-9271-4A48-A596-0B38A40F85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688" y="2344738"/>
            <a:ext cx="2160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Learning Intention</a:t>
            </a:r>
          </a:p>
        </p:txBody>
      </p:sp>
      <p:sp>
        <p:nvSpPr>
          <p:cNvPr id="177158" name="Rectangle 6">
            <a:extLst>
              <a:ext uri="{FF2B5EF4-FFF2-40B4-BE49-F238E27FC236}">
                <a16:creationId xmlns:a16="http://schemas.microsoft.com/office/drawing/2014/main" id="{1BEDEF6B-F9CE-440F-B99D-5CDAEC35F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5363" y="2344738"/>
            <a:ext cx="1947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u="sng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Success Criteria</a:t>
            </a:r>
          </a:p>
        </p:txBody>
      </p:sp>
      <p:sp>
        <p:nvSpPr>
          <p:cNvPr id="100361" name="Line 8">
            <a:extLst>
              <a:ext uri="{FF2B5EF4-FFF2-40B4-BE49-F238E27FC236}">
                <a16:creationId xmlns:a16="http://schemas.microsoft.com/office/drawing/2014/main" id="{A802EC20-7118-4BE3-9CF6-FD08473021EA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4900" y="2413000"/>
            <a:ext cx="0" cy="345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161" name="Rectangle 9">
            <a:extLst>
              <a:ext uri="{FF2B5EF4-FFF2-40B4-BE49-F238E27FC236}">
                <a16:creationId xmlns:a16="http://schemas.microsoft.com/office/drawing/2014/main" id="{A611D982-6F04-4C20-A296-19D16ED11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900" y="3044825"/>
            <a:ext cx="38528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/>
            <a:r>
              <a:rPr lang="en-GB" altLang="en-US">
                <a:solidFill>
                  <a:srgbClr val="FFFF00"/>
                </a:solidFill>
                <a:latin typeface="Comic Sans MS" panose="030F0702030302020204" pitchFamily="66" charset="0"/>
              </a:rPr>
              <a:t>1.   We are learning how to calculate the Sample Standard deviation for a sample of data.</a:t>
            </a:r>
          </a:p>
        </p:txBody>
      </p:sp>
      <p:sp>
        <p:nvSpPr>
          <p:cNvPr id="16" name="Rectangle 64">
            <a:extLst>
              <a:ext uri="{FF2B5EF4-FFF2-40B4-BE49-F238E27FC236}">
                <a16:creationId xmlns:a16="http://schemas.microsoft.com/office/drawing/2014/main" id="{4B19AE28-73CD-477D-9430-C2F175A07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4325" y="788988"/>
            <a:ext cx="589756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Standard Deviation</a:t>
            </a:r>
          </a:p>
          <a:p>
            <a:pPr algn="ctr">
              <a:defRPr/>
            </a:pPr>
            <a:r>
              <a:rPr lang="en-GB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For a Sample of Data</a:t>
            </a:r>
          </a:p>
        </p:txBody>
      </p:sp>
      <p:sp>
        <p:nvSpPr>
          <p:cNvPr id="100364" name="Rectangle 14">
            <a:extLst>
              <a:ext uri="{FF2B5EF4-FFF2-40B4-BE49-F238E27FC236}">
                <a16:creationId xmlns:a16="http://schemas.microsoft.com/office/drawing/2014/main" id="{3E49889D-250E-483B-8EB5-DBEAD9870C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2975" y="1435100"/>
            <a:ext cx="2235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Standard deviation</a:t>
            </a:r>
            <a:endParaRPr lang="en-GB" altLang="en-US"/>
          </a:p>
        </p:txBody>
      </p:sp>
      <p:sp>
        <p:nvSpPr>
          <p:cNvPr id="100365" name="TextBox 17">
            <a:extLst>
              <a:ext uri="{FF2B5EF4-FFF2-40B4-BE49-F238E27FC236}">
                <a16:creationId xmlns:a16="http://schemas.microsoft.com/office/drawing/2014/main" id="{E1BF9705-AAA6-459B-A483-5AE89582C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00" y="1238250"/>
            <a:ext cx="666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40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</a:p>
          <a:p>
            <a:pPr algn="ctr" eaLnBrk="1" hangingPunct="1"/>
            <a:r>
              <a:rPr lang="en-GB" altLang="en-US" sz="1400">
                <a:solidFill>
                  <a:srgbClr val="FFFF00"/>
                </a:solidFill>
                <a:latin typeface="Comic Sans MS" panose="030F0702030302020204" pitchFamily="66" charset="0"/>
              </a:rPr>
              <a:t>Nat 5</a:t>
            </a:r>
          </a:p>
        </p:txBody>
      </p:sp>
      <p:sp>
        <p:nvSpPr>
          <p:cNvPr id="18" name="Text Box 7">
            <a:extLst>
              <a:ext uri="{FF2B5EF4-FFF2-40B4-BE49-F238E27FC236}">
                <a16:creationId xmlns:a16="http://schemas.microsoft.com/office/drawing/2014/main" id="{40588FB1-AADA-4CFF-94AE-E0F5ACB15F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5850" y="3044825"/>
            <a:ext cx="4114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>
              <a:buFontTx/>
              <a:buAutoNum type="arabicPeriod"/>
              <a:defRPr/>
            </a:pPr>
            <a:r>
              <a:rPr lang="en-GB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Know the term Sample Standard Deviation.</a:t>
            </a:r>
          </a:p>
        </p:txBody>
      </p:sp>
      <p:sp>
        <p:nvSpPr>
          <p:cNvPr id="19" name="Text Box 7">
            <a:extLst>
              <a:ext uri="{FF2B5EF4-FFF2-40B4-BE49-F238E27FC236}">
                <a16:creationId xmlns:a16="http://schemas.microsoft.com/office/drawing/2014/main" id="{B2895CB9-E25B-414A-ADA7-A81D1130E5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3788" y="3865563"/>
            <a:ext cx="41148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>
              <a:defRPr/>
            </a:pPr>
            <a:r>
              <a:rPr lang="en-GB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2.	Calculate the Sample Standard Deviation for a collection of data.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61" grpId="0"/>
      <p:bldP spid="18" grpId="0"/>
      <p:bldP spid="1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802252EA-F126-4DBE-BA05-3437AE3546B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AF840DE-CAD2-4150-9771-F3DF50B80260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643949E6-1351-4BE4-B174-B900F5470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Dept.</a:t>
            </a:r>
          </a:p>
        </p:txBody>
      </p:sp>
      <p:pic>
        <p:nvPicPr>
          <p:cNvPr id="7174" name="Picture 5" descr="scottishflag">
            <a:extLst>
              <a:ext uri="{FF2B5EF4-FFF2-40B4-BE49-F238E27FC236}">
                <a16:creationId xmlns:a16="http://schemas.microsoft.com/office/drawing/2014/main" id="{11CFDA82-E57E-4EB4-BA82-888A0BAFC7F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6" descr="Office Objects 0572">
            <a:extLst>
              <a:ext uri="{FF2B5EF4-FFF2-40B4-BE49-F238E27FC236}">
                <a16:creationId xmlns:a16="http://schemas.microsoft.com/office/drawing/2014/main" id="{81CA9E4C-4C58-4432-9682-81DDDD174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Text Box 7">
            <a:extLst>
              <a:ext uri="{FF2B5EF4-FFF2-40B4-BE49-F238E27FC236}">
                <a16:creationId xmlns:a16="http://schemas.microsoft.com/office/drawing/2014/main" id="{108E9863-22FD-4BB3-8C1C-3080557BAFCC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latin typeface="Comic Sans MS" panose="030F0702030302020204" pitchFamily="66" charset="0"/>
              </a:rPr>
              <a:t>www.mathsrevision.com</a:t>
            </a:r>
          </a:p>
        </p:txBody>
      </p:sp>
      <p:sp>
        <p:nvSpPr>
          <p:cNvPr id="12" name="Rectangle 64">
            <a:extLst>
              <a:ext uri="{FF2B5EF4-FFF2-40B4-BE49-F238E27FC236}">
                <a16:creationId xmlns:a16="http://schemas.microsoft.com/office/drawing/2014/main" id="{A397F506-19F6-40A9-9CE8-33AF1791B1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4325" y="788988"/>
            <a:ext cx="589756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Standard Deviation</a:t>
            </a:r>
          </a:p>
          <a:p>
            <a:pPr algn="ctr">
              <a:defRPr/>
            </a:pPr>
            <a:r>
              <a:rPr lang="en-GB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For a Sample of Data</a:t>
            </a:r>
          </a:p>
        </p:txBody>
      </p:sp>
      <p:sp>
        <p:nvSpPr>
          <p:cNvPr id="7178" name="TextBox 8">
            <a:extLst>
              <a:ext uri="{FF2B5EF4-FFF2-40B4-BE49-F238E27FC236}">
                <a16:creationId xmlns:a16="http://schemas.microsoft.com/office/drawing/2014/main" id="{EA1B46B2-C22E-43EC-9EA9-7FCD9CDC38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975" y="1916113"/>
            <a:ext cx="82184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400">
                <a:solidFill>
                  <a:srgbClr val="FFFF00"/>
                </a:solidFill>
                <a:latin typeface="Comic Sans MS" panose="030F0702030302020204" pitchFamily="66" charset="0"/>
              </a:rPr>
              <a:t>In real life situations it is normal to work with a sample </a:t>
            </a:r>
          </a:p>
          <a:p>
            <a:pPr algn="ctr" eaLnBrk="1" hangingPunct="1"/>
            <a:r>
              <a:rPr lang="en-GB" altLang="en-US" sz="2400">
                <a:solidFill>
                  <a:srgbClr val="FFFF00"/>
                </a:solidFill>
                <a:latin typeface="Comic Sans MS" panose="030F0702030302020204" pitchFamily="66" charset="0"/>
              </a:rPr>
              <a:t>of data ( survey / questionnaire ).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547D63-14CA-4F65-95EB-5C1DFE3422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938" y="2867025"/>
            <a:ext cx="8312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300">
                <a:latin typeface="Comic Sans MS" panose="030F0702030302020204" pitchFamily="66" charset="0"/>
              </a:rPr>
              <a:t>We can use two formulae to calculate the sample deviation.</a:t>
            </a:r>
          </a:p>
        </p:txBody>
      </p:sp>
      <p:graphicFrame>
        <p:nvGraphicFramePr>
          <p:cNvPr id="14" name="Object 9">
            <a:extLst>
              <a:ext uri="{FF2B5EF4-FFF2-40B4-BE49-F238E27FC236}">
                <a16:creationId xmlns:a16="http://schemas.microsoft.com/office/drawing/2014/main" id="{C655185C-CEFD-4B8E-85E6-07301EB34C6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55688" y="3521075"/>
          <a:ext cx="3594100" cy="164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54080" imgH="482400" progId="Equation.DSMT4">
                  <p:embed/>
                </p:oleObj>
              </mc:Choice>
              <mc:Fallback>
                <p:oleObj name="Equation" r:id="rId4" imgW="1054080" imgH="4824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5688" y="3521075"/>
                        <a:ext cx="3594100" cy="1646238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38100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B5BD4762-37FB-4B78-B8A5-B21A7F07B0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4913" y="5356225"/>
            <a:ext cx="3340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solidFill>
                  <a:srgbClr val="FFFF00"/>
                </a:solidFill>
                <a:latin typeface="Comic Sans MS" panose="030F0702030302020204" pitchFamily="66" charset="0"/>
              </a:rPr>
              <a:t>s = standard deviation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11A250-2F82-4047-B1A7-44FE86D33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0275" y="5799138"/>
            <a:ext cx="31416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solidFill>
                  <a:srgbClr val="FFFF00"/>
                </a:solidFill>
                <a:latin typeface="Comic Sans MS" panose="030F0702030302020204" pitchFamily="66" charset="0"/>
              </a:rPr>
              <a:t>n = number in sample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796F2C-7412-4CB8-98BB-B5E0E0AF27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6625" y="5356225"/>
            <a:ext cx="2359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solidFill>
                  <a:srgbClr val="FFFF00"/>
                </a:solidFill>
                <a:latin typeface="Comic Sans MS" panose="030F0702030302020204" pitchFamily="66" charset="0"/>
              </a:rPr>
              <a:t>∑ = The sum of</a:t>
            </a:r>
          </a:p>
        </p:txBody>
      </p:sp>
      <p:graphicFrame>
        <p:nvGraphicFramePr>
          <p:cNvPr id="49162" name="Object 10">
            <a:extLst>
              <a:ext uri="{FF2B5EF4-FFF2-40B4-BE49-F238E27FC236}">
                <a16:creationId xmlns:a16="http://schemas.microsoft.com/office/drawing/2014/main" id="{EDD20D2A-FD0B-4110-A1ED-B5528B4420E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26088" y="3487738"/>
          <a:ext cx="3455987" cy="169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47560" imgH="711000" progId="Equation.DSMT4">
                  <p:embed/>
                </p:oleObj>
              </mc:Choice>
              <mc:Fallback>
                <p:oleObj name="Equation" r:id="rId6" imgW="1447560" imgH="7110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6088" y="3487738"/>
                        <a:ext cx="3455987" cy="1695450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38100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2">
            <a:extLst>
              <a:ext uri="{FF2B5EF4-FFF2-40B4-BE49-F238E27FC236}">
                <a16:creationId xmlns:a16="http://schemas.microsoft.com/office/drawing/2014/main" id="{B2EA17D9-6BFE-41A0-917D-5528696DFD66}"/>
              </a:ext>
            </a:extLst>
          </p:cNvPr>
          <p:cNvGrpSpPr>
            <a:grpSpLocks/>
          </p:cNvGrpSpPr>
          <p:nvPr/>
        </p:nvGrpSpPr>
        <p:grpSpPr bwMode="auto">
          <a:xfrm>
            <a:off x="1196975" y="5799138"/>
            <a:ext cx="2487613" cy="460375"/>
            <a:chOff x="3926119" y="5566240"/>
            <a:chExt cx="2486578" cy="461665"/>
          </a:xfrm>
        </p:grpSpPr>
        <p:sp>
          <p:nvSpPr>
            <p:cNvPr id="7187" name="TextBox 17">
              <a:extLst>
                <a:ext uri="{FF2B5EF4-FFF2-40B4-BE49-F238E27FC236}">
                  <a16:creationId xmlns:a16="http://schemas.microsoft.com/office/drawing/2014/main" id="{76667A0A-83BD-4F1B-A5A7-FD17775AFA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6119" y="5566240"/>
              <a:ext cx="248657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2400">
                  <a:solidFill>
                    <a:srgbClr val="FFFF00"/>
                  </a:solidFill>
                  <a:latin typeface="Comic Sans MS" panose="030F0702030302020204" pitchFamily="66" charset="0"/>
                </a:rPr>
                <a:t>x = sample mean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2752F05-C1DF-4420-8A36-9EEB151237FC}"/>
                </a:ext>
              </a:extLst>
            </p:cNvPr>
            <p:cNvCxnSpPr/>
            <p:nvPr/>
          </p:nvCxnSpPr>
          <p:spPr>
            <a:xfrm rot="10800000" flipV="1">
              <a:off x="4019743" y="5674492"/>
              <a:ext cx="160270" cy="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34449E8-B2C6-437B-8C33-F980991CCA93}"/>
              </a:ext>
            </a:extLst>
          </p:cNvPr>
          <p:cNvCxnSpPr/>
          <p:nvPr/>
        </p:nvCxnSpPr>
        <p:spPr>
          <a:xfrm rot="16200000" flipH="1">
            <a:off x="4157663" y="4405313"/>
            <a:ext cx="1887537" cy="1428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6F5BC083-D628-424F-9A46-BE4FB639FC52}"/>
              </a:ext>
            </a:extLst>
          </p:cNvPr>
          <p:cNvSpPr/>
          <p:nvPr/>
        </p:nvSpPr>
        <p:spPr>
          <a:xfrm>
            <a:off x="5037138" y="3251200"/>
            <a:ext cx="4106862" cy="211931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atin typeface="Comic Sans MS" pitchFamily="66" charset="0"/>
            </a:endParaRPr>
          </a:p>
        </p:txBody>
      </p:sp>
      <p:sp>
        <p:nvSpPr>
          <p:cNvPr id="27" name="Cloud 26">
            <a:extLst>
              <a:ext uri="{FF2B5EF4-FFF2-40B4-BE49-F238E27FC236}">
                <a16:creationId xmlns:a16="http://schemas.microsoft.com/office/drawing/2014/main" id="{F196BB54-E601-4E5D-ADE4-20CEB9DF3803}"/>
              </a:ext>
            </a:extLst>
          </p:cNvPr>
          <p:cNvSpPr/>
          <p:nvPr/>
        </p:nvSpPr>
        <p:spPr>
          <a:xfrm>
            <a:off x="4411663" y="928688"/>
            <a:ext cx="4732337" cy="2105025"/>
          </a:xfrm>
          <a:prstGeom prst="cloud">
            <a:avLst/>
          </a:prstGeom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rgbClr val="080808"/>
                </a:solidFill>
                <a:latin typeface="Comic Sans MS" pitchFamily="66" charset="0"/>
              </a:rPr>
              <a:t>We will use this version because it is easier to use in practice 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  <p:bldP spid="26" grpId="0" animBg="1"/>
      <p:bldP spid="2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TextBox 24">
            <a:extLst>
              <a:ext uri="{FF2B5EF4-FFF2-40B4-BE49-F238E27FC236}">
                <a16:creationId xmlns:a16="http://schemas.microsoft.com/office/drawing/2014/main" id="{C32C095D-3C5A-4479-812D-EFD072B436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871663"/>
            <a:ext cx="673893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300" u="sng">
                <a:solidFill>
                  <a:srgbClr val="FFFF00"/>
                </a:solidFill>
                <a:latin typeface="Comic Sans MS" panose="030F0702030302020204" pitchFamily="66" charset="0"/>
              </a:rPr>
              <a:t>Example 1a</a:t>
            </a:r>
            <a:r>
              <a:rPr lang="en-GB" altLang="en-US" sz="2300">
                <a:solidFill>
                  <a:srgbClr val="FFFF00"/>
                </a:solidFill>
                <a:latin typeface="Comic Sans MS" panose="030F0702030302020204" pitchFamily="66" charset="0"/>
              </a:rPr>
              <a:t> : 	Eight athletes have heart rates </a:t>
            </a:r>
          </a:p>
          <a:p>
            <a:pPr eaLnBrk="1" hangingPunct="1"/>
            <a:r>
              <a:rPr lang="en-GB" altLang="en-US" sz="2300">
                <a:solidFill>
                  <a:srgbClr val="FFFF00"/>
                </a:solidFill>
                <a:latin typeface="Comic Sans MS" panose="030F0702030302020204" pitchFamily="66" charset="0"/>
              </a:rPr>
              <a:t>		70, 72, 73, 74, 75, 76, 76 and 76. </a:t>
            </a:r>
          </a:p>
        </p:txBody>
      </p:sp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6DDCA76F-8948-49E9-AAFA-BC89755D49F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AF840DE-CAD2-4150-9771-F3DF50B80260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193862C7-6667-41FC-A66C-6B09E9427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Dept.</a:t>
            </a:r>
          </a:p>
        </p:txBody>
      </p:sp>
      <p:pic>
        <p:nvPicPr>
          <p:cNvPr id="8202" name="Picture 5" descr="scottishflag">
            <a:extLst>
              <a:ext uri="{FF2B5EF4-FFF2-40B4-BE49-F238E27FC236}">
                <a16:creationId xmlns:a16="http://schemas.microsoft.com/office/drawing/2014/main" id="{00E933AA-D81E-42BC-AE25-3B22053855F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6" descr="Office Objects 0572">
            <a:extLst>
              <a:ext uri="{FF2B5EF4-FFF2-40B4-BE49-F238E27FC236}">
                <a16:creationId xmlns:a16="http://schemas.microsoft.com/office/drawing/2014/main" id="{8E914FBA-1A0C-48DE-99B5-5ED356C57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4" name="Text Box 7">
            <a:extLst>
              <a:ext uri="{FF2B5EF4-FFF2-40B4-BE49-F238E27FC236}">
                <a16:creationId xmlns:a16="http://schemas.microsoft.com/office/drawing/2014/main" id="{EE8111B9-C1CB-4B03-9881-D77166257BD6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latin typeface="Comic Sans MS" panose="030F0702030302020204" pitchFamily="66" charset="0"/>
              </a:rPr>
              <a:t>www.mathsrevision.com</a:t>
            </a:r>
          </a:p>
        </p:txBody>
      </p:sp>
      <p:sp>
        <p:nvSpPr>
          <p:cNvPr id="12" name="Rectangle 64">
            <a:extLst>
              <a:ext uri="{FF2B5EF4-FFF2-40B4-BE49-F238E27FC236}">
                <a16:creationId xmlns:a16="http://schemas.microsoft.com/office/drawing/2014/main" id="{6FB6875F-26A4-4394-B7AF-0A76640C9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4325" y="788988"/>
            <a:ext cx="589756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Standard Deviation</a:t>
            </a:r>
          </a:p>
          <a:p>
            <a:pPr algn="ctr">
              <a:defRPr/>
            </a:pPr>
            <a:r>
              <a:rPr lang="en-GB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For a Sample of Data</a:t>
            </a:r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41A1BBDF-2304-4C18-ADAF-20BA0283A71A}"/>
              </a:ext>
            </a:extLst>
          </p:cNvPr>
          <p:cNvGraphicFramePr>
            <a:graphicFrameLocks noGrp="1"/>
          </p:cNvGraphicFramePr>
          <p:nvPr/>
        </p:nvGraphicFramePr>
        <p:xfrm>
          <a:off x="2887663" y="2776538"/>
          <a:ext cx="6096000" cy="3962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Heart rate (x) </a:t>
                      </a: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x</a:t>
                      </a:r>
                      <a:r>
                        <a:rPr lang="en-GB" sz="2000" baseline="30000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2</a:t>
                      </a:r>
                      <a:endParaRPr lang="en-GB" sz="2000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00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80808"/>
                          </a:solidFill>
                          <a:latin typeface="Comic Sans MS" pitchFamily="66" charset="0"/>
                        </a:rPr>
                        <a:t>70</a:t>
                      </a: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80808"/>
                          </a:solidFill>
                          <a:latin typeface="Comic Sans MS" pitchFamily="66" charset="0"/>
                        </a:rPr>
                        <a:t>72</a:t>
                      </a: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00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80808"/>
                          </a:solidFill>
                          <a:latin typeface="Comic Sans MS" pitchFamily="66" charset="0"/>
                        </a:rPr>
                        <a:t>73</a:t>
                      </a: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80808"/>
                          </a:solidFill>
                          <a:latin typeface="Comic Sans MS" pitchFamily="66" charset="0"/>
                        </a:rPr>
                        <a:t>74</a:t>
                      </a: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00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80808"/>
                          </a:solidFill>
                          <a:latin typeface="Comic Sans MS" pitchFamily="66" charset="0"/>
                        </a:rPr>
                        <a:t>75</a:t>
                      </a: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80808"/>
                          </a:solidFill>
                          <a:latin typeface="Comic Sans MS" pitchFamily="66" charset="0"/>
                        </a:rPr>
                        <a:t>76</a:t>
                      </a: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80808"/>
                          </a:solidFill>
                          <a:latin typeface="Comic Sans MS" pitchFamily="66" charset="0"/>
                        </a:rPr>
                        <a:t>76</a:t>
                      </a: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80808"/>
                          </a:solidFill>
                          <a:latin typeface="Comic Sans MS" pitchFamily="66" charset="0"/>
                        </a:rPr>
                        <a:t>76</a:t>
                      </a: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sz="2000" dirty="0">
                          <a:solidFill>
                            <a:srgbClr val="080808"/>
                          </a:solidFill>
                          <a:latin typeface="Comic Sans MS" pitchFamily="66" charset="0"/>
                        </a:rPr>
                        <a:t>Totals</a:t>
                      </a: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080808"/>
                        </a:solidFill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774698A3-B445-4B97-899D-A1E1F94CB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4638" y="3200400"/>
            <a:ext cx="749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80808"/>
                </a:solidFill>
                <a:latin typeface="Comic Sans MS" panose="030F0702030302020204" pitchFamily="66" charset="0"/>
              </a:rPr>
              <a:t>4900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585772E-5556-4544-BB29-E4581F917B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5913" y="3597275"/>
            <a:ext cx="7127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80808"/>
                </a:solidFill>
                <a:latin typeface="Comic Sans MS" panose="030F0702030302020204" pitchFamily="66" charset="0"/>
              </a:rPr>
              <a:t>5184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5A2F260-A79E-4731-9FDB-CABB4BF54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4638" y="3994150"/>
            <a:ext cx="749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80808"/>
                </a:solidFill>
                <a:latin typeface="Comic Sans MS" panose="030F0702030302020204" pitchFamily="66" charset="0"/>
              </a:rPr>
              <a:t>5329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8DED30D-E12E-46EE-A0F2-2CEFCFBAB3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4638" y="4391025"/>
            <a:ext cx="749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80808"/>
                </a:solidFill>
                <a:latin typeface="Comic Sans MS" panose="030F0702030302020204" pitchFamily="66" charset="0"/>
              </a:rPr>
              <a:t>5476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979D630-4F45-4D3C-B05C-76007E11C3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4638" y="4787900"/>
            <a:ext cx="749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80808"/>
                </a:solidFill>
                <a:latin typeface="Comic Sans MS" panose="030F0702030302020204" pitchFamily="66" charset="0"/>
              </a:rPr>
              <a:t>5625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F961791-BBA6-4936-87FA-5C2FDD64E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4638" y="5184775"/>
            <a:ext cx="749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80808"/>
                </a:solidFill>
                <a:latin typeface="Comic Sans MS" panose="030F0702030302020204" pitchFamily="66" charset="0"/>
              </a:rPr>
              <a:t>5776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8ACFA1E-9A8A-4668-AF13-AF96282C11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4638" y="5580063"/>
            <a:ext cx="749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80808"/>
                </a:solidFill>
                <a:latin typeface="Comic Sans MS" panose="030F0702030302020204" pitchFamily="66" charset="0"/>
              </a:rPr>
              <a:t>5776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51E2A71-819D-4009-AE22-3B20184B27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4638" y="5961063"/>
            <a:ext cx="749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80808"/>
                </a:solidFill>
                <a:latin typeface="Comic Sans MS" panose="030F0702030302020204" pitchFamily="66" charset="0"/>
              </a:rPr>
              <a:t>5776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0C217D6-C8CC-458C-B7DC-932EDCB3E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7850" y="6357938"/>
            <a:ext cx="16176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80808"/>
                </a:solidFill>
                <a:latin typeface="Comic Sans MS" panose="030F0702030302020204" pitchFamily="66" charset="0"/>
              </a:rPr>
              <a:t>∑x</a:t>
            </a:r>
            <a:r>
              <a:rPr lang="en-GB" altLang="en-US" baseline="30000">
                <a:solidFill>
                  <a:srgbClr val="080808"/>
                </a:solidFill>
                <a:latin typeface="Comic Sans MS" panose="030F0702030302020204" pitchFamily="66" charset="0"/>
              </a:rPr>
              <a:t>2</a:t>
            </a:r>
            <a:r>
              <a:rPr lang="en-GB" altLang="en-US">
                <a:solidFill>
                  <a:srgbClr val="080808"/>
                </a:solidFill>
                <a:latin typeface="Comic Sans MS" panose="030F0702030302020204" pitchFamily="66" charset="0"/>
              </a:rPr>
              <a:t>  = 43842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4C7E14F-7597-459C-ACE1-BAE2C37BAE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0775" y="6356350"/>
            <a:ext cx="1171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>
                <a:solidFill>
                  <a:srgbClr val="080808"/>
                </a:solidFill>
                <a:latin typeface="Comic Sans MS" panose="030F0702030302020204" pitchFamily="66" charset="0"/>
              </a:rPr>
              <a:t>∑x = 592</a:t>
            </a:r>
          </a:p>
        </p:txBody>
      </p:sp>
      <p:sp>
        <p:nvSpPr>
          <p:cNvPr id="38" name="Cloud 37">
            <a:extLst>
              <a:ext uri="{FF2B5EF4-FFF2-40B4-BE49-F238E27FC236}">
                <a16:creationId xmlns:a16="http://schemas.microsoft.com/office/drawing/2014/main" id="{C5E7B609-3F82-4856-86B5-CAE9FC736144}"/>
              </a:ext>
            </a:extLst>
          </p:cNvPr>
          <p:cNvSpPr/>
          <p:nvPr/>
        </p:nvSpPr>
        <p:spPr>
          <a:xfrm>
            <a:off x="4179888" y="7938"/>
            <a:ext cx="4884737" cy="2125662"/>
          </a:xfrm>
          <a:prstGeom prst="cloud">
            <a:avLst/>
          </a:prstGeom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rgbClr val="080808"/>
                </a:solidFill>
                <a:latin typeface="Comic Sans MS" pitchFamily="66" charset="0"/>
              </a:rPr>
              <a:t>Step 2 :</a:t>
            </a:r>
          </a:p>
          <a:p>
            <a:pPr algn="ctr">
              <a:defRPr/>
            </a:pPr>
            <a:endParaRPr lang="en-GB" sz="2400" dirty="0">
              <a:solidFill>
                <a:srgbClr val="080808"/>
              </a:solidFill>
              <a:latin typeface="Comic Sans MS" pitchFamily="66" charset="0"/>
            </a:endParaRPr>
          </a:p>
          <a:p>
            <a:pPr algn="ctr">
              <a:defRPr/>
            </a:pPr>
            <a:r>
              <a:rPr lang="en-GB" sz="2400" dirty="0">
                <a:solidFill>
                  <a:srgbClr val="080808"/>
                </a:solidFill>
                <a:latin typeface="Comic Sans MS" pitchFamily="66" charset="0"/>
              </a:rPr>
              <a:t>Square all the values and find the total</a:t>
            </a:r>
          </a:p>
        </p:txBody>
      </p:sp>
      <p:sp>
        <p:nvSpPr>
          <p:cNvPr id="39" name="Cloud 38">
            <a:extLst>
              <a:ext uri="{FF2B5EF4-FFF2-40B4-BE49-F238E27FC236}">
                <a16:creationId xmlns:a16="http://schemas.microsoft.com/office/drawing/2014/main" id="{5779F7E1-1C8A-421E-99E5-E0D9BE586F0B}"/>
              </a:ext>
            </a:extLst>
          </p:cNvPr>
          <p:cNvSpPr/>
          <p:nvPr/>
        </p:nvSpPr>
        <p:spPr>
          <a:xfrm>
            <a:off x="2105025" y="14288"/>
            <a:ext cx="6096000" cy="3062287"/>
          </a:xfrm>
          <a:prstGeom prst="cloud">
            <a:avLst/>
          </a:prstGeom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rgbClr val="080808"/>
                </a:solidFill>
                <a:latin typeface="Comic Sans MS" pitchFamily="66" charset="0"/>
              </a:rPr>
              <a:t>Step 3 :</a:t>
            </a:r>
          </a:p>
          <a:p>
            <a:pPr algn="ctr">
              <a:defRPr/>
            </a:pPr>
            <a:endParaRPr lang="en-GB" sz="2400" dirty="0">
              <a:solidFill>
                <a:srgbClr val="080808"/>
              </a:solidFill>
              <a:latin typeface="Comic Sans MS" pitchFamily="66" charset="0"/>
            </a:endParaRPr>
          </a:p>
          <a:p>
            <a:pPr algn="ctr">
              <a:defRPr/>
            </a:pPr>
            <a:r>
              <a:rPr lang="en-GB" sz="2400" dirty="0">
                <a:solidFill>
                  <a:srgbClr val="080808"/>
                </a:solidFill>
                <a:latin typeface="Comic Sans MS" pitchFamily="66" charset="0"/>
              </a:rPr>
              <a:t>Use formula to calculate sample deviation</a:t>
            </a:r>
          </a:p>
        </p:txBody>
      </p:sp>
      <p:graphicFrame>
        <p:nvGraphicFramePr>
          <p:cNvPr id="50187" name="Object 2">
            <a:extLst>
              <a:ext uri="{FF2B5EF4-FFF2-40B4-BE49-F238E27FC236}">
                <a16:creationId xmlns:a16="http://schemas.microsoft.com/office/drawing/2014/main" id="{8055C882-C71D-4980-BD28-B5A1FAFE6CD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12825" y="2965450"/>
          <a:ext cx="3455988" cy="169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47560" imgH="711000" progId="Equation.DSMT4">
                  <p:embed/>
                </p:oleObj>
              </mc:Choice>
              <mc:Fallback>
                <p:oleObj name="Equation" r:id="rId4" imgW="1447560" imgH="7110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2825" y="2965450"/>
                        <a:ext cx="3455988" cy="1695450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38100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8" name="Object 3">
            <a:extLst>
              <a:ext uri="{FF2B5EF4-FFF2-40B4-BE49-F238E27FC236}">
                <a16:creationId xmlns:a16="http://schemas.microsoft.com/office/drawing/2014/main" id="{3527C4DE-5433-48C0-93BD-5D00BC80BAB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17588" y="4829175"/>
          <a:ext cx="3516312" cy="160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73120" imgH="672840" progId="Equation.DSMT4">
                  <p:embed/>
                </p:oleObj>
              </mc:Choice>
              <mc:Fallback>
                <p:oleObj name="Equation" r:id="rId6" imgW="1473120" imgH="6728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7588" y="4829175"/>
                        <a:ext cx="3516312" cy="1604963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38100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9" name="Object 4">
            <a:extLst>
              <a:ext uri="{FF2B5EF4-FFF2-40B4-BE49-F238E27FC236}">
                <a16:creationId xmlns:a16="http://schemas.microsoft.com/office/drawing/2014/main" id="{28948864-BA18-4920-A9D8-8D745EC3D2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92738" y="3275013"/>
          <a:ext cx="3395662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422360" imgH="469800" progId="Equation.DSMT4">
                  <p:embed/>
                </p:oleObj>
              </mc:Choice>
              <mc:Fallback>
                <p:oleObj name="Equation" r:id="rId8" imgW="1422360" imgH="469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2738" y="3275013"/>
                        <a:ext cx="3395662" cy="1120775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38100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91" name="Object 5">
            <a:extLst>
              <a:ext uri="{FF2B5EF4-FFF2-40B4-BE49-F238E27FC236}">
                <a16:creationId xmlns:a16="http://schemas.microsoft.com/office/drawing/2014/main" id="{F3CD84B0-CBB6-4B93-BD57-7F905B431C8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57913" y="4830763"/>
          <a:ext cx="1727200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23600" imgH="228600" progId="Equation.DSMT4">
                  <p:embed/>
                </p:oleObj>
              </mc:Choice>
              <mc:Fallback>
                <p:oleObj name="Equation" r:id="rId10" imgW="72360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7913" y="4830763"/>
                        <a:ext cx="1727200" cy="544512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38100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73">
            <a:extLst>
              <a:ext uri="{FF2B5EF4-FFF2-40B4-BE49-F238E27FC236}">
                <a16:creationId xmlns:a16="http://schemas.microsoft.com/office/drawing/2014/main" id="{6CA22AD3-14A3-4A0E-9F13-66241F4F9BA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62613" y="5621338"/>
          <a:ext cx="2727325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43000" imgH="203040" progId="Equation.DSMT4">
                  <p:embed/>
                </p:oleObj>
              </mc:Choice>
              <mc:Fallback>
                <p:oleObj name="Equation" r:id="rId12" imgW="1143000" imgH="203040" progId="Equation.DSMT4">
                  <p:embed/>
                  <p:pic>
                    <p:nvPicPr>
                      <p:cNvPr id="0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2613" y="5621338"/>
                        <a:ext cx="2727325" cy="484187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38100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Cloud 35">
            <a:extLst>
              <a:ext uri="{FF2B5EF4-FFF2-40B4-BE49-F238E27FC236}">
                <a16:creationId xmlns:a16="http://schemas.microsoft.com/office/drawing/2014/main" id="{42F5889B-D294-4653-928A-83A414A04EC1}"/>
              </a:ext>
            </a:extLst>
          </p:cNvPr>
          <p:cNvSpPr/>
          <p:nvPr/>
        </p:nvSpPr>
        <p:spPr>
          <a:xfrm>
            <a:off x="73025" y="58738"/>
            <a:ext cx="4222750" cy="2438400"/>
          </a:xfrm>
          <a:prstGeom prst="cloud">
            <a:avLst/>
          </a:prstGeom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rgbClr val="080808"/>
                </a:solidFill>
                <a:latin typeface="Comic Sans MS" pitchFamily="66" charset="0"/>
              </a:rPr>
              <a:t>Step 1 :</a:t>
            </a:r>
          </a:p>
          <a:p>
            <a:pPr algn="ctr">
              <a:defRPr/>
            </a:pPr>
            <a:endParaRPr lang="en-GB" sz="2400" dirty="0">
              <a:solidFill>
                <a:srgbClr val="080808"/>
              </a:solidFill>
              <a:latin typeface="Comic Sans MS" pitchFamily="66" charset="0"/>
            </a:endParaRPr>
          </a:p>
          <a:p>
            <a:pPr algn="ctr">
              <a:defRPr/>
            </a:pPr>
            <a:r>
              <a:rPr lang="en-GB" sz="2400" dirty="0">
                <a:solidFill>
                  <a:srgbClr val="080808"/>
                </a:solidFill>
                <a:latin typeface="Comic Sans MS" pitchFamily="66" charset="0"/>
              </a:rPr>
              <a:t>Sum all the values</a:t>
            </a:r>
          </a:p>
        </p:txBody>
      </p:sp>
      <p:sp>
        <p:nvSpPr>
          <p:cNvPr id="41" name="Cloud 40">
            <a:extLst>
              <a:ext uri="{FF2B5EF4-FFF2-40B4-BE49-F238E27FC236}">
                <a16:creationId xmlns:a16="http://schemas.microsoft.com/office/drawing/2014/main" id="{0B312ED8-6B50-4BC1-AEF8-5ABDECA96DBB}"/>
              </a:ext>
            </a:extLst>
          </p:cNvPr>
          <p:cNvSpPr/>
          <p:nvPr/>
        </p:nvSpPr>
        <p:spPr>
          <a:xfrm>
            <a:off x="0" y="0"/>
            <a:ext cx="6313488" cy="1597025"/>
          </a:xfrm>
          <a:prstGeom prst="cloud">
            <a:avLst/>
          </a:prstGeom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rgbClr val="080808"/>
                </a:solidFill>
                <a:latin typeface="Comic Sans MS" pitchFamily="66" charset="0"/>
              </a:rPr>
              <a:t>Q1a.	 Calculate the mean :</a:t>
            </a:r>
          </a:p>
          <a:p>
            <a:pPr algn="ctr">
              <a:defRPr/>
            </a:pPr>
            <a:r>
              <a:rPr lang="en-GB" sz="2400" dirty="0">
                <a:solidFill>
                  <a:srgbClr val="080808"/>
                </a:solidFill>
                <a:latin typeface="Comic Sans MS" pitchFamily="66" charset="0"/>
              </a:rPr>
              <a:t>592 ÷ 8 = 74</a:t>
            </a:r>
          </a:p>
        </p:txBody>
      </p:sp>
      <p:sp>
        <p:nvSpPr>
          <p:cNvPr id="42" name="Cloud 41">
            <a:extLst>
              <a:ext uri="{FF2B5EF4-FFF2-40B4-BE49-F238E27FC236}">
                <a16:creationId xmlns:a16="http://schemas.microsoft.com/office/drawing/2014/main" id="{03B97E96-B620-44EB-AD50-531EA31F2986}"/>
              </a:ext>
            </a:extLst>
          </p:cNvPr>
          <p:cNvSpPr/>
          <p:nvPr/>
        </p:nvSpPr>
        <p:spPr>
          <a:xfrm>
            <a:off x="4332288" y="160338"/>
            <a:ext cx="4884737" cy="1406525"/>
          </a:xfrm>
          <a:prstGeom prst="cloud">
            <a:avLst/>
          </a:prstGeom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rgbClr val="080808"/>
                </a:solidFill>
                <a:latin typeface="Comic Sans MS" pitchFamily="66" charset="0"/>
              </a:rPr>
              <a:t>Q1a. Calculate the sample deviation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80"/>
                            </p:stCondLst>
                            <p:childTnLst>
                              <p:par>
                                <p:cTn id="4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80"/>
                            </p:stCondLst>
                            <p:childTnLst>
                              <p:par>
                                <p:cTn id="6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3" dur="80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4" dur="80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80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580"/>
                            </p:stCondLst>
                            <p:childTnLst>
                              <p:par>
                                <p:cTn id="9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9" dur="8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0" dur="8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8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6" dur="8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7" dur="8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8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3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4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0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1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7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8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4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5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1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2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8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9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5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6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2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3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9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0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75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78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1" dur="500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6" dur="80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7" dur="80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80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 nodeType="afterGroup">
                            <p:stCondLst>
                              <p:cond delay="580"/>
                            </p:stCondLst>
                            <p:childTnLst>
                              <p:par>
                                <p:cTn id="19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2" dur="8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3" dur="8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4" dur="8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9" dur="8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0" dur="8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8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1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1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1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2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2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3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4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 nodeType="afterGroup">
                            <p:stCondLst>
                              <p:cond delay="1480"/>
                            </p:stCondLst>
                            <p:childTnLst>
                              <p:par>
                                <p:cTn id="2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9" dur="5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 nodeType="clickPar">
                      <p:stCondLst>
                        <p:cond delay="indefinite"/>
                      </p:stCondLst>
                      <p:childTnLst>
                        <p:par>
                          <p:cTn id="2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4" dur="5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 nodeType="clickPar">
                      <p:stCondLst>
                        <p:cond delay="indefinite"/>
                      </p:stCondLst>
                      <p:childTnLst>
                        <p:par>
                          <p:cTn id="2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9" dur="500"/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 nodeType="clickPar">
                      <p:stCondLst>
                        <p:cond delay="indefinite"/>
                      </p:stCondLst>
                      <p:childTnLst>
                        <p:par>
                          <p:cTn id="2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4" dur="500"/>
                                        <p:tgtEl>
                                          <p:spTgt spid="50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 nodeType="clickPar">
                      <p:stCondLst>
                        <p:cond delay="indefinite"/>
                      </p:stCondLst>
                      <p:childTnLst>
                        <p:par>
                          <p:cTn id="2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7" grpId="0"/>
      <p:bldP spid="37" grpId="1"/>
      <p:bldP spid="38" grpId="0" build="p" animBg="1"/>
      <p:bldP spid="38" grpId="1" build="allAtOnce" animBg="1"/>
      <p:bldP spid="39" grpId="0" build="p" animBg="1"/>
      <p:bldP spid="36" grpId="0" build="p" animBg="1"/>
      <p:bldP spid="36" grpId="1" build="allAtOnce" animBg="1"/>
      <p:bldP spid="41" grpId="0" build="p" animBg="1"/>
      <p:bldP spid="41" grpId="1" build="allAtOnce" animBg="1"/>
      <p:bldP spid="42" grpId="0" build="p" animBg="1"/>
      <p:bldP spid="42" grpId="1" build="allAtOnce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CEA544F0-99E2-48A4-A249-7D2742538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Created by Mr. Lafferty Maths Dept.</a:t>
            </a:r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91B46127-B118-47F3-A87D-86661017FC04}"/>
              </a:ext>
            </a:extLst>
          </p:cNvPr>
          <p:cNvGraphicFramePr>
            <a:graphicFrameLocks noGrp="1"/>
          </p:cNvGraphicFramePr>
          <p:nvPr/>
        </p:nvGraphicFramePr>
        <p:xfrm>
          <a:off x="2887663" y="2776538"/>
          <a:ext cx="6096000" cy="3962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Heart rate (x) </a:t>
                      </a: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x</a:t>
                      </a:r>
                      <a:r>
                        <a:rPr lang="en-GB" sz="2000" baseline="30000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2</a:t>
                      </a:r>
                      <a:endParaRPr lang="en-GB" sz="2000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00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80808"/>
                          </a:solidFill>
                          <a:latin typeface="Comic Sans MS" pitchFamily="66" charset="0"/>
                        </a:rPr>
                        <a:t>80</a:t>
                      </a: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80808"/>
                          </a:solidFill>
                          <a:latin typeface="Comic Sans MS" pitchFamily="66" charset="0"/>
                        </a:rPr>
                        <a:t>81</a:t>
                      </a: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00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80808"/>
                          </a:solidFill>
                          <a:latin typeface="Comic Sans MS" pitchFamily="66" charset="0"/>
                        </a:rPr>
                        <a:t>83</a:t>
                      </a: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80808"/>
                          </a:solidFill>
                          <a:latin typeface="Comic Sans MS" pitchFamily="66" charset="0"/>
                        </a:rPr>
                        <a:t>90</a:t>
                      </a: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00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80808"/>
                          </a:solidFill>
                          <a:latin typeface="Comic Sans MS" pitchFamily="66" charset="0"/>
                        </a:rPr>
                        <a:t>94</a:t>
                      </a: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80808"/>
                          </a:solidFill>
                          <a:latin typeface="Comic Sans MS" pitchFamily="66" charset="0"/>
                        </a:rPr>
                        <a:t>96</a:t>
                      </a: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80808"/>
                          </a:solidFill>
                          <a:latin typeface="Comic Sans MS" pitchFamily="66" charset="0"/>
                        </a:rPr>
                        <a:t>96</a:t>
                      </a: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80808"/>
                          </a:solidFill>
                          <a:latin typeface="Comic Sans MS" pitchFamily="66" charset="0"/>
                        </a:rPr>
                        <a:t>100</a:t>
                      </a: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sz="2000" dirty="0">
                          <a:solidFill>
                            <a:srgbClr val="080808"/>
                          </a:solidFill>
                          <a:latin typeface="Comic Sans MS" pitchFamily="66" charset="0"/>
                        </a:rPr>
                        <a:t>Totals</a:t>
                      </a: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080808"/>
                        </a:solidFill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FAB53B6D-C934-4BA7-886E-A6F441220F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4638" y="3200400"/>
            <a:ext cx="749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80808"/>
                </a:solidFill>
                <a:latin typeface="Comic Sans MS" panose="030F0702030302020204" pitchFamily="66" charset="0"/>
              </a:rPr>
              <a:t>6400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1C9C2FC-EF5E-434C-8DA6-09B4389AA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5913" y="3597275"/>
            <a:ext cx="7127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80808"/>
                </a:solidFill>
                <a:latin typeface="Comic Sans MS" panose="030F0702030302020204" pitchFamily="66" charset="0"/>
              </a:rPr>
              <a:t>6561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8F06896-E4B1-4B09-ACCE-BA301B8BBC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4638" y="3994150"/>
            <a:ext cx="749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80808"/>
                </a:solidFill>
                <a:latin typeface="Comic Sans MS" panose="030F0702030302020204" pitchFamily="66" charset="0"/>
              </a:rPr>
              <a:t>6889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5BCE27E-C725-4B85-A92F-F2B28CCEDB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5913" y="4391025"/>
            <a:ext cx="7127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80808"/>
                </a:solidFill>
                <a:latin typeface="Comic Sans MS" panose="030F0702030302020204" pitchFamily="66" charset="0"/>
              </a:rPr>
              <a:t>8100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DFF2A19-4583-47C0-973D-D40026DBF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4638" y="4787900"/>
            <a:ext cx="749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80808"/>
                </a:solidFill>
                <a:latin typeface="Comic Sans MS" panose="030F0702030302020204" pitchFamily="66" charset="0"/>
              </a:rPr>
              <a:t>8836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0ACD3F2-EABD-440E-9C9F-CEB13F27B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5913" y="5184775"/>
            <a:ext cx="7127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80808"/>
                </a:solidFill>
                <a:latin typeface="Comic Sans MS" panose="030F0702030302020204" pitchFamily="66" charset="0"/>
              </a:rPr>
              <a:t>9216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6640271-FAFC-4DB8-8341-55E0699867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5913" y="5580063"/>
            <a:ext cx="7127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80808"/>
                </a:solidFill>
                <a:latin typeface="Comic Sans MS" panose="030F0702030302020204" pitchFamily="66" charset="0"/>
              </a:rPr>
              <a:t>9216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8594854-F51C-4EF5-AE23-4D021D18C1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750" y="5961063"/>
            <a:ext cx="8524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80808"/>
                </a:solidFill>
                <a:latin typeface="Comic Sans MS" panose="030F0702030302020204" pitchFamily="66" charset="0"/>
              </a:rPr>
              <a:t>10000</a:t>
            </a:r>
          </a:p>
        </p:txBody>
      </p:sp>
      <p:graphicFrame>
        <p:nvGraphicFramePr>
          <p:cNvPr id="50189" name="Object 13">
            <a:extLst>
              <a:ext uri="{FF2B5EF4-FFF2-40B4-BE49-F238E27FC236}">
                <a16:creationId xmlns:a16="http://schemas.microsoft.com/office/drawing/2014/main" id="{2CD728EC-8025-4B30-804B-4B79D62ADCC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07025" y="3057525"/>
          <a:ext cx="3365500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09400" imgH="469800" progId="Equation.DSMT4">
                  <p:embed/>
                </p:oleObj>
              </mc:Choice>
              <mc:Fallback>
                <p:oleObj name="Equation" r:id="rId2" imgW="1409400" imgH="4698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7025" y="3057525"/>
                        <a:ext cx="3365500" cy="1120775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38100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91" name="Object 15">
            <a:extLst>
              <a:ext uri="{FF2B5EF4-FFF2-40B4-BE49-F238E27FC236}">
                <a16:creationId xmlns:a16="http://schemas.microsoft.com/office/drawing/2014/main" id="{48DD8E43-EF6A-46ED-8668-0EF7FE87397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23013" y="4398963"/>
          <a:ext cx="1514475" cy="1058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34680" imgH="444240" progId="Equation.DSMT4">
                  <p:embed/>
                </p:oleObj>
              </mc:Choice>
              <mc:Fallback>
                <p:oleObj name="Equation" r:id="rId4" imgW="634680" imgH="44424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3013" y="4398963"/>
                        <a:ext cx="1514475" cy="1058862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38100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73">
            <a:extLst>
              <a:ext uri="{FF2B5EF4-FFF2-40B4-BE49-F238E27FC236}">
                <a16:creationId xmlns:a16="http://schemas.microsoft.com/office/drawing/2014/main" id="{A0A9E5EE-A9F7-4455-B30E-CC5F7E599F7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51513" y="5761038"/>
          <a:ext cx="272732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43000" imgH="215640" progId="Equation.DSMT4">
                  <p:embed/>
                </p:oleObj>
              </mc:Choice>
              <mc:Fallback>
                <p:oleObj name="Equation" r:id="rId6" imgW="1143000" imgH="215640" progId="Equation.DSMT4">
                  <p:embed/>
                  <p:pic>
                    <p:nvPicPr>
                      <p:cNvPr id="0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1513" y="5761038"/>
                        <a:ext cx="2727325" cy="514350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38100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78" name="TextBox 24">
            <a:extLst>
              <a:ext uri="{FF2B5EF4-FFF2-40B4-BE49-F238E27FC236}">
                <a16:creationId xmlns:a16="http://schemas.microsoft.com/office/drawing/2014/main" id="{34E20C05-1D8A-49E6-9188-9019D1250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871663"/>
            <a:ext cx="84994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300" u="sng">
                <a:solidFill>
                  <a:srgbClr val="FFFF00"/>
                </a:solidFill>
                <a:latin typeface="Comic Sans MS" panose="030F0702030302020204" pitchFamily="66" charset="0"/>
              </a:rPr>
              <a:t>Example 1b</a:t>
            </a:r>
            <a:r>
              <a:rPr lang="en-GB" altLang="en-US" sz="2300">
                <a:solidFill>
                  <a:srgbClr val="FFFF00"/>
                </a:solidFill>
                <a:latin typeface="Comic Sans MS" panose="030F0702030302020204" pitchFamily="66" charset="0"/>
              </a:rPr>
              <a:t> : Eight office staff train as athletes. </a:t>
            </a:r>
          </a:p>
          <a:p>
            <a:pPr eaLnBrk="1" hangingPunct="1"/>
            <a:r>
              <a:rPr lang="en-GB" altLang="en-US" sz="2300">
                <a:solidFill>
                  <a:srgbClr val="FFFF00"/>
                </a:solidFill>
                <a:latin typeface="Comic Sans MS" panose="030F0702030302020204" pitchFamily="66" charset="0"/>
              </a:rPr>
              <a:t>Their Pulse rates are 80, 81, 83, 90, 94, 96, 96 and 100 BPM</a:t>
            </a:r>
          </a:p>
        </p:txBody>
      </p:sp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5C5C2C56-3F1A-447E-B91F-FC3E37FE658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AF840DE-CAD2-4150-9771-F3DF50B80260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pic>
        <p:nvPicPr>
          <p:cNvPr id="9280" name="Picture 5" descr="scottishflag">
            <a:extLst>
              <a:ext uri="{FF2B5EF4-FFF2-40B4-BE49-F238E27FC236}">
                <a16:creationId xmlns:a16="http://schemas.microsoft.com/office/drawing/2014/main" id="{EE4EDAB9-E619-4FA4-93FA-FEED1D6EA24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81" name="Picture 6" descr="Office Objects 0572">
            <a:extLst>
              <a:ext uri="{FF2B5EF4-FFF2-40B4-BE49-F238E27FC236}">
                <a16:creationId xmlns:a16="http://schemas.microsoft.com/office/drawing/2014/main" id="{1FD3C7C5-1185-4F1F-99CF-18C6573FE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82" name="Text Box 7">
            <a:extLst>
              <a:ext uri="{FF2B5EF4-FFF2-40B4-BE49-F238E27FC236}">
                <a16:creationId xmlns:a16="http://schemas.microsoft.com/office/drawing/2014/main" id="{FE0A6EBF-E7E1-4D1E-A799-35FAC0D32F85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latin typeface="Comic Sans MS" panose="030F0702030302020204" pitchFamily="66" charset="0"/>
              </a:rPr>
              <a:t>www.mathsrevision.com</a:t>
            </a:r>
          </a:p>
        </p:txBody>
      </p:sp>
      <p:sp>
        <p:nvSpPr>
          <p:cNvPr id="12" name="Rectangle 64">
            <a:extLst>
              <a:ext uri="{FF2B5EF4-FFF2-40B4-BE49-F238E27FC236}">
                <a16:creationId xmlns:a16="http://schemas.microsoft.com/office/drawing/2014/main" id="{12B4E1DF-DED4-4204-933F-7DCA7AAB28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4325" y="788988"/>
            <a:ext cx="589756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Standard Deviation</a:t>
            </a:r>
          </a:p>
          <a:p>
            <a:pPr algn="ctr">
              <a:defRPr/>
            </a:pPr>
            <a:r>
              <a:rPr lang="en-GB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For a Sample of Data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307392F-2A5C-438B-9021-8CB6E9DA11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9350" y="6356350"/>
            <a:ext cx="1171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>
                <a:solidFill>
                  <a:srgbClr val="080808"/>
                </a:solidFill>
                <a:latin typeface="Comic Sans MS" panose="030F0702030302020204" pitchFamily="66" charset="0"/>
              </a:rPr>
              <a:t>∑x = 720</a:t>
            </a:r>
          </a:p>
        </p:txBody>
      </p:sp>
      <p:graphicFrame>
        <p:nvGraphicFramePr>
          <p:cNvPr id="50187" name="Object 11">
            <a:extLst>
              <a:ext uri="{FF2B5EF4-FFF2-40B4-BE49-F238E27FC236}">
                <a16:creationId xmlns:a16="http://schemas.microsoft.com/office/drawing/2014/main" id="{33A6C2E5-8002-42B6-8763-5BA2BEFFF8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12825" y="2747963"/>
          <a:ext cx="3455988" cy="169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447560" imgH="711000" progId="Equation.DSMT4">
                  <p:embed/>
                </p:oleObj>
              </mc:Choice>
              <mc:Fallback>
                <p:oleObj name="Equation" r:id="rId10" imgW="1447560" imgH="7110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2825" y="2747963"/>
                        <a:ext cx="3455988" cy="1695450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38100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8" name="Object 12">
            <a:extLst>
              <a:ext uri="{FF2B5EF4-FFF2-40B4-BE49-F238E27FC236}">
                <a16:creationId xmlns:a16="http://schemas.microsoft.com/office/drawing/2014/main" id="{CD5912D3-2796-4D1C-8C42-CD4C82EE44D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33463" y="4611688"/>
          <a:ext cx="3484562" cy="160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460160" imgH="672840" progId="Equation.DSMT4">
                  <p:embed/>
                </p:oleObj>
              </mc:Choice>
              <mc:Fallback>
                <p:oleObj name="Equation" r:id="rId12" imgW="1460160" imgH="67284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3463" y="4611688"/>
                        <a:ext cx="3484562" cy="1604962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38100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Cloud 37">
            <a:extLst>
              <a:ext uri="{FF2B5EF4-FFF2-40B4-BE49-F238E27FC236}">
                <a16:creationId xmlns:a16="http://schemas.microsoft.com/office/drawing/2014/main" id="{43BB125B-D22A-4F74-B05C-93D84F876CCD}"/>
              </a:ext>
            </a:extLst>
          </p:cNvPr>
          <p:cNvSpPr/>
          <p:nvPr/>
        </p:nvSpPr>
        <p:spPr>
          <a:xfrm>
            <a:off x="4179888" y="7938"/>
            <a:ext cx="4884737" cy="2125662"/>
          </a:xfrm>
          <a:prstGeom prst="cloud">
            <a:avLst/>
          </a:prstGeom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rgbClr val="080808"/>
                </a:solidFill>
                <a:latin typeface="Comic Sans MS" pitchFamily="66" charset="0"/>
              </a:rPr>
              <a:t>Q1b(ii) Calculate the sample deviation</a:t>
            </a:r>
          </a:p>
        </p:txBody>
      </p:sp>
      <p:sp>
        <p:nvSpPr>
          <p:cNvPr id="36" name="Cloud 35">
            <a:extLst>
              <a:ext uri="{FF2B5EF4-FFF2-40B4-BE49-F238E27FC236}">
                <a16:creationId xmlns:a16="http://schemas.microsoft.com/office/drawing/2014/main" id="{E0449436-BDAE-4FD4-878C-95AB1C6E5201}"/>
              </a:ext>
            </a:extLst>
          </p:cNvPr>
          <p:cNvSpPr/>
          <p:nvPr/>
        </p:nvSpPr>
        <p:spPr>
          <a:xfrm>
            <a:off x="0" y="0"/>
            <a:ext cx="6313488" cy="1597025"/>
          </a:xfrm>
          <a:prstGeom prst="cloud">
            <a:avLst/>
          </a:prstGeom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rgbClr val="080808"/>
                </a:solidFill>
                <a:latin typeface="Comic Sans MS" pitchFamily="66" charset="0"/>
              </a:rPr>
              <a:t>Q1b(</a:t>
            </a:r>
            <a:r>
              <a:rPr lang="en-GB" sz="2400" dirty="0" err="1">
                <a:solidFill>
                  <a:srgbClr val="080808"/>
                </a:solidFill>
                <a:latin typeface="Comic Sans MS" pitchFamily="66" charset="0"/>
              </a:rPr>
              <a:t>i</a:t>
            </a:r>
            <a:r>
              <a:rPr lang="en-GB" sz="2400" dirty="0">
                <a:solidFill>
                  <a:srgbClr val="080808"/>
                </a:solidFill>
                <a:latin typeface="Comic Sans MS" pitchFamily="66" charset="0"/>
              </a:rPr>
              <a:t>)	 Calculate the mean :</a:t>
            </a:r>
          </a:p>
          <a:p>
            <a:pPr algn="ctr">
              <a:defRPr/>
            </a:pPr>
            <a:r>
              <a:rPr lang="en-GB" sz="2400" dirty="0">
                <a:solidFill>
                  <a:srgbClr val="080808"/>
                </a:solidFill>
                <a:latin typeface="Comic Sans MS" pitchFamily="66" charset="0"/>
              </a:rPr>
              <a:t>720 ÷ 8 = 90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2538B00-1D4E-4761-AB3F-4AC192D6E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9125" y="6357938"/>
            <a:ext cx="1581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80808"/>
                </a:solidFill>
                <a:latin typeface="Comic Sans MS" panose="030F0702030302020204" pitchFamily="66" charset="0"/>
              </a:rPr>
              <a:t>∑x</a:t>
            </a:r>
            <a:r>
              <a:rPr lang="en-GB" altLang="en-US" baseline="30000">
                <a:solidFill>
                  <a:srgbClr val="080808"/>
                </a:solidFill>
                <a:latin typeface="Comic Sans MS" panose="030F0702030302020204" pitchFamily="66" charset="0"/>
              </a:rPr>
              <a:t>2</a:t>
            </a:r>
            <a:r>
              <a:rPr lang="en-GB" altLang="en-US">
                <a:solidFill>
                  <a:srgbClr val="080808"/>
                </a:solidFill>
                <a:latin typeface="Comic Sans MS" panose="030F0702030302020204" pitchFamily="66" charset="0"/>
              </a:rPr>
              <a:t>  = 65218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80"/>
                            </p:stCondLst>
                            <p:childTnLst>
                              <p:par>
                                <p:cTn id="4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2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3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9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0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6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7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3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4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50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7" grpId="0"/>
      <p:bldP spid="37" grpId="1"/>
      <p:bldP spid="38" grpId="0" build="p" animBg="1"/>
      <p:bldP spid="36" grpId="0" build="p" animBg="1"/>
      <p:bldP spid="36" grpId="1" build="allAtOnce" animBg="1"/>
      <p:bldP spid="35" grpId="0"/>
      <p:bldP spid="35" grpId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CA0F2353-2455-4442-90D7-30E630BA5A5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AF840DE-CAD2-4150-9771-F3DF50B80260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5F5ED118-4D40-41EB-BB05-4F889FEAB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Dept.</a:t>
            </a:r>
          </a:p>
        </p:txBody>
      </p:sp>
      <p:pic>
        <p:nvPicPr>
          <p:cNvPr id="10248" name="Picture 5" descr="scottishflag">
            <a:extLst>
              <a:ext uri="{FF2B5EF4-FFF2-40B4-BE49-F238E27FC236}">
                <a16:creationId xmlns:a16="http://schemas.microsoft.com/office/drawing/2014/main" id="{C0850C49-A90E-49CA-9821-6E60BDBB377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6" descr="Office Objects 0572">
            <a:extLst>
              <a:ext uri="{FF2B5EF4-FFF2-40B4-BE49-F238E27FC236}">
                <a16:creationId xmlns:a16="http://schemas.microsoft.com/office/drawing/2014/main" id="{909457E1-2488-41C7-85AE-7FC6B8FA3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" name="Text Box 7">
            <a:extLst>
              <a:ext uri="{FF2B5EF4-FFF2-40B4-BE49-F238E27FC236}">
                <a16:creationId xmlns:a16="http://schemas.microsoft.com/office/drawing/2014/main" id="{6F7F2BB4-81F5-4CBB-8C2B-6334A856FA78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latin typeface="Comic Sans MS" panose="030F0702030302020204" pitchFamily="66" charset="0"/>
              </a:rPr>
              <a:t>www.mathsrevision.com</a:t>
            </a:r>
          </a:p>
        </p:txBody>
      </p:sp>
      <p:sp>
        <p:nvSpPr>
          <p:cNvPr id="12" name="Rectangle 64">
            <a:extLst>
              <a:ext uri="{FF2B5EF4-FFF2-40B4-BE49-F238E27FC236}">
                <a16:creationId xmlns:a16="http://schemas.microsoft.com/office/drawing/2014/main" id="{6D2F284A-6E1A-415F-A76F-7BBEC241B2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4325" y="788988"/>
            <a:ext cx="589756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Standard Deviation</a:t>
            </a:r>
          </a:p>
          <a:p>
            <a:pPr algn="ctr">
              <a:defRPr/>
            </a:pPr>
            <a:r>
              <a:rPr lang="en-GB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For a Sample of Data</a:t>
            </a:r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7E4DEE20-2627-4FEF-AC0A-095C8E07851E}"/>
              </a:ext>
            </a:extLst>
          </p:cNvPr>
          <p:cNvSpPr/>
          <p:nvPr/>
        </p:nvSpPr>
        <p:spPr>
          <a:xfrm>
            <a:off x="1654175" y="217488"/>
            <a:ext cx="6096000" cy="2482850"/>
          </a:xfrm>
          <a:prstGeom prst="cloud">
            <a:avLst/>
          </a:prstGeom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400" dirty="0">
              <a:solidFill>
                <a:srgbClr val="080808"/>
              </a:solidFill>
              <a:latin typeface="Comic Sans MS" pitchFamily="66" charset="0"/>
            </a:endParaRPr>
          </a:p>
          <a:p>
            <a:pPr algn="ctr">
              <a:defRPr/>
            </a:pPr>
            <a:r>
              <a:rPr lang="en-GB" sz="2400" dirty="0">
                <a:solidFill>
                  <a:srgbClr val="080808"/>
                </a:solidFill>
                <a:latin typeface="Comic Sans MS" pitchFamily="66" charset="0"/>
              </a:rPr>
              <a:t>Q1b(iii) Who are fitter the athletes or staff.</a:t>
            </a:r>
          </a:p>
          <a:p>
            <a:pPr algn="ctr">
              <a:defRPr/>
            </a:pPr>
            <a:r>
              <a:rPr lang="en-GB" sz="2400" dirty="0">
                <a:solidFill>
                  <a:srgbClr val="080808"/>
                </a:solidFill>
                <a:latin typeface="Comic Sans MS" pitchFamily="66" charset="0"/>
              </a:rPr>
              <a:t>Compare means</a:t>
            </a:r>
          </a:p>
          <a:p>
            <a:pPr algn="ctr">
              <a:defRPr/>
            </a:pPr>
            <a:r>
              <a:rPr lang="en-GB" sz="2400" dirty="0">
                <a:solidFill>
                  <a:srgbClr val="080808"/>
                </a:solidFill>
                <a:latin typeface="Comic Sans MS" pitchFamily="66" charset="0"/>
              </a:rPr>
              <a:t>Athletes are fitter</a:t>
            </a:r>
          </a:p>
          <a:p>
            <a:pPr algn="ctr">
              <a:defRPr/>
            </a:pPr>
            <a:endParaRPr lang="en-GB" sz="2400" dirty="0">
              <a:solidFill>
                <a:srgbClr val="080808"/>
              </a:solidFill>
              <a:latin typeface="Comic Sans MS" pitchFamily="66" charset="0"/>
            </a:endParaRPr>
          </a:p>
        </p:txBody>
      </p:sp>
      <p:sp>
        <p:nvSpPr>
          <p:cNvPr id="10253" name="TextBox 13">
            <a:extLst>
              <a:ext uri="{FF2B5EF4-FFF2-40B4-BE49-F238E27FC236}">
                <a16:creationId xmlns:a16="http://schemas.microsoft.com/office/drawing/2014/main" id="{741825CE-7581-4015-98C1-2C704A92AC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1888" y="4106863"/>
            <a:ext cx="129063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 u="sng">
                <a:latin typeface="Comic Sans MS" panose="030F0702030302020204" pitchFamily="66" charset="0"/>
              </a:rPr>
              <a:t>Staff</a:t>
            </a:r>
            <a:endParaRPr lang="en-GB" altLang="en-US" sz="2400" u="sng">
              <a:latin typeface="Comic Sans MS" panose="030F0702030302020204" pitchFamily="66" charset="0"/>
            </a:endParaRPr>
          </a:p>
        </p:txBody>
      </p:sp>
      <p:sp>
        <p:nvSpPr>
          <p:cNvPr id="10254" name="TextBox 14">
            <a:extLst>
              <a:ext uri="{FF2B5EF4-FFF2-40B4-BE49-F238E27FC236}">
                <a16:creationId xmlns:a16="http://schemas.microsoft.com/office/drawing/2014/main" id="{8F4CD4E0-B270-47B0-9082-83666E70FF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100513"/>
            <a:ext cx="1871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 u="sng">
                <a:latin typeface="Comic Sans MS" panose="030F0702030302020204" pitchFamily="66" charset="0"/>
              </a:rPr>
              <a:t>Athletes</a:t>
            </a:r>
          </a:p>
        </p:txBody>
      </p:sp>
      <p:graphicFrame>
        <p:nvGraphicFramePr>
          <p:cNvPr id="50191" name="Object 2">
            <a:extLst>
              <a:ext uri="{FF2B5EF4-FFF2-40B4-BE49-F238E27FC236}">
                <a16:creationId xmlns:a16="http://schemas.microsoft.com/office/drawing/2014/main" id="{DDD86B86-54F3-4E17-BB64-68656D4C3BF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60500" y="5530850"/>
          <a:ext cx="272732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3000" imgH="215640" progId="Equation.DSMT4">
                  <p:embed/>
                </p:oleObj>
              </mc:Choice>
              <mc:Fallback>
                <p:oleObj name="Equation" r:id="rId4" imgW="1143000" imgH="2156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0500" y="5530850"/>
                        <a:ext cx="2727325" cy="514350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38100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3">
            <a:extLst>
              <a:ext uri="{FF2B5EF4-FFF2-40B4-BE49-F238E27FC236}">
                <a16:creationId xmlns:a16="http://schemas.microsoft.com/office/drawing/2014/main" id="{59F2DFA3-F728-486C-B291-61626C5D908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0825" y="4843463"/>
          <a:ext cx="260667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91880" imgH="177480" progId="Equation.DSMT4">
                  <p:embed/>
                </p:oleObj>
              </mc:Choice>
              <mc:Fallback>
                <p:oleObj name="Equation" r:id="rId6" imgW="1091880" imgH="177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0825" y="4843463"/>
                        <a:ext cx="2606675" cy="422275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38100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4">
            <a:extLst>
              <a:ext uri="{FF2B5EF4-FFF2-40B4-BE49-F238E27FC236}">
                <a16:creationId xmlns:a16="http://schemas.microsoft.com/office/drawing/2014/main" id="{F2BC9F05-8C0C-46F7-817B-FDE083C3168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34025" y="4843463"/>
          <a:ext cx="257492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79280" imgH="177480" progId="Equation.DSMT4">
                  <p:embed/>
                </p:oleObj>
              </mc:Choice>
              <mc:Fallback>
                <p:oleObj name="Equation" r:id="rId8" imgW="1079280" imgH="177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4025" y="4843463"/>
                        <a:ext cx="2574925" cy="422275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38100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5">
            <a:extLst>
              <a:ext uri="{FF2B5EF4-FFF2-40B4-BE49-F238E27FC236}">
                <a16:creationId xmlns:a16="http://schemas.microsoft.com/office/drawing/2014/main" id="{8906F5A5-34F3-45EE-B670-DA27F51073F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57825" y="5532438"/>
          <a:ext cx="272732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43000" imgH="215640" progId="Equation.DSMT4">
                  <p:embed/>
                </p:oleObj>
              </mc:Choice>
              <mc:Fallback>
                <p:oleObj name="Equation" r:id="rId10" imgW="1143000" imgH="2156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7825" y="5532438"/>
                        <a:ext cx="2727325" cy="514350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38100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Cloud 18">
            <a:extLst>
              <a:ext uri="{FF2B5EF4-FFF2-40B4-BE49-F238E27FC236}">
                <a16:creationId xmlns:a16="http://schemas.microsoft.com/office/drawing/2014/main" id="{2D8966A1-3EEC-49E0-8B47-463549E4A991}"/>
              </a:ext>
            </a:extLst>
          </p:cNvPr>
          <p:cNvSpPr/>
          <p:nvPr/>
        </p:nvSpPr>
        <p:spPr>
          <a:xfrm>
            <a:off x="1662113" y="225425"/>
            <a:ext cx="6096000" cy="2481263"/>
          </a:xfrm>
          <a:prstGeom prst="cloud">
            <a:avLst/>
          </a:prstGeom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400" dirty="0">
              <a:solidFill>
                <a:srgbClr val="080808"/>
              </a:solidFill>
              <a:latin typeface="Comic Sans MS" pitchFamily="66" charset="0"/>
            </a:endParaRPr>
          </a:p>
          <a:p>
            <a:pPr algn="ctr">
              <a:defRPr/>
            </a:pPr>
            <a:r>
              <a:rPr lang="en-GB" sz="2400" dirty="0">
                <a:solidFill>
                  <a:srgbClr val="080808"/>
                </a:solidFill>
                <a:latin typeface="Comic Sans MS" pitchFamily="66" charset="0"/>
              </a:rPr>
              <a:t>Q1b(iv) What does the deviation tell us.</a:t>
            </a:r>
          </a:p>
          <a:p>
            <a:pPr algn="ctr">
              <a:defRPr/>
            </a:pPr>
            <a:r>
              <a:rPr lang="en-GB" sz="2400" dirty="0">
                <a:solidFill>
                  <a:srgbClr val="080808"/>
                </a:solidFill>
                <a:latin typeface="Comic Sans MS" pitchFamily="66" charset="0"/>
              </a:rPr>
              <a:t>Staff data is more spread out.</a:t>
            </a:r>
          </a:p>
        </p:txBody>
      </p:sp>
      <p:pic>
        <p:nvPicPr>
          <p:cNvPr id="20" name="Picture 19" descr="atheles.jpg">
            <a:extLst>
              <a:ext uri="{FF2B5EF4-FFF2-40B4-BE49-F238E27FC236}">
                <a16:creationId xmlns:a16="http://schemas.microsoft.com/office/drawing/2014/main" id="{140DDB8E-D4FC-48B1-B639-85D6CF9D3B9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60613" y="2540000"/>
            <a:ext cx="1135062" cy="1547813"/>
          </a:xfrm>
          <a:prstGeom prst="rect">
            <a:avLst/>
          </a:prstGeom>
          <a:ln w="57150">
            <a:solidFill>
              <a:schemeClr val="tx2">
                <a:lumMod val="50000"/>
              </a:schemeClr>
            </a:solidFill>
          </a:ln>
        </p:spPr>
      </p:pic>
      <p:pic>
        <p:nvPicPr>
          <p:cNvPr id="21" name="Picture 20" descr="office_workers.jpg">
            <a:extLst>
              <a:ext uri="{FF2B5EF4-FFF2-40B4-BE49-F238E27FC236}">
                <a16:creationId xmlns:a16="http://schemas.microsoft.com/office/drawing/2014/main" id="{2AE83B85-66BA-4F00-8B80-7062C0D534F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02288" y="2244725"/>
            <a:ext cx="2484437" cy="1841500"/>
          </a:xfrm>
          <a:prstGeom prst="rect">
            <a:avLst/>
          </a:prstGeom>
          <a:ln w="57150">
            <a:solidFill>
              <a:schemeClr val="tx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80"/>
                            </p:stCondLst>
                            <p:childTnLst>
                              <p:par>
                                <p:cTn id="5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nimBg="1"/>
      <p:bldP spid="13" grpId="1" build="allAtOnce" animBg="1"/>
      <p:bldP spid="19" grpId="0" build="p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D4CF37FB-B459-4DE2-9249-78A42E86ADE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AF840DE-CAD2-4150-9771-F3DF50B80260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7D149DE1-5E9A-4C32-AD44-CE7F504EE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101380" name="Rectangle 2">
            <a:extLst>
              <a:ext uri="{FF2B5EF4-FFF2-40B4-BE49-F238E27FC236}">
                <a16:creationId xmlns:a16="http://schemas.microsoft.com/office/drawing/2014/main" id="{BE54908F-EE78-4845-BC78-24C25C0B99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783138"/>
            <a:ext cx="5626100" cy="98425"/>
          </a:xfrm>
          <a:prstGeom prst="rect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omic Sans MS" panose="030F0702030302020204" pitchFamily="66" charset="0"/>
            </a:endParaRPr>
          </a:p>
        </p:txBody>
      </p:sp>
      <p:sp>
        <p:nvSpPr>
          <p:cNvPr id="101381" name="Text Box 3">
            <a:extLst>
              <a:ext uri="{FF2B5EF4-FFF2-40B4-BE49-F238E27FC236}">
                <a16:creationId xmlns:a16="http://schemas.microsoft.com/office/drawing/2014/main" id="{B5D61749-301D-4067-BD77-5606FEEC00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2675" y="2220913"/>
            <a:ext cx="5195888" cy="2554287"/>
          </a:xfrm>
          <a:prstGeom prst="rect">
            <a:avLst/>
          </a:prstGeom>
          <a:solidFill>
            <a:srgbClr val="000000"/>
          </a:solidFill>
          <a:ln w="76200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4000">
                <a:latin typeface="Comic Sans MS" panose="030F0702030302020204" pitchFamily="66" charset="0"/>
              </a:rPr>
              <a:t>Now try N5 TJ</a:t>
            </a:r>
          </a:p>
          <a:p>
            <a:pPr algn="ctr" eaLnBrk="1" hangingPunct="1"/>
            <a:r>
              <a:rPr lang="en-GB" altLang="en-US" sz="4000">
                <a:latin typeface="Comic Sans MS" panose="030F0702030302020204" pitchFamily="66" charset="0"/>
              </a:rPr>
              <a:t>Ex 11.5 Q3 onwards</a:t>
            </a:r>
          </a:p>
          <a:p>
            <a:pPr algn="ctr" eaLnBrk="1" hangingPunct="1"/>
            <a:r>
              <a:rPr lang="en-GB" altLang="en-US" sz="4000">
                <a:latin typeface="Comic Sans MS" panose="030F0702030302020204" pitchFamily="66" charset="0"/>
              </a:rPr>
              <a:t>Ch11 (page 113)</a:t>
            </a:r>
          </a:p>
          <a:p>
            <a:pPr algn="ctr" eaLnBrk="1" hangingPunct="1"/>
            <a:endParaRPr lang="en-GB" altLang="en-US" sz="4000">
              <a:latin typeface="Comic Sans MS" panose="030F0702030302020204" pitchFamily="66" charset="0"/>
            </a:endParaRPr>
          </a:p>
        </p:txBody>
      </p:sp>
      <p:pic>
        <p:nvPicPr>
          <p:cNvPr id="101382" name="Picture 4" descr="ag00463_">
            <a:extLst>
              <a:ext uri="{FF2B5EF4-FFF2-40B4-BE49-F238E27FC236}">
                <a16:creationId xmlns:a16="http://schemas.microsoft.com/office/drawing/2014/main" id="{9DA8181D-F532-4CA1-95E5-1B3F9938CD3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3059113"/>
            <a:ext cx="3016250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3" name="Picture 5" descr="scottishflag">
            <a:extLst>
              <a:ext uri="{FF2B5EF4-FFF2-40B4-BE49-F238E27FC236}">
                <a16:creationId xmlns:a16="http://schemas.microsoft.com/office/drawing/2014/main" id="{F40F567D-3F96-43B0-9F0F-C285B7617C7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4" name="Picture 6" descr="Office Objects 0572">
            <a:extLst>
              <a:ext uri="{FF2B5EF4-FFF2-40B4-BE49-F238E27FC236}">
                <a16:creationId xmlns:a16="http://schemas.microsoft.com/office/drawing/2014/main" id="{D41EA8BD-550A-40AC-BD91-E5BDFB3F4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5" name="Text Box 7">
            <a:extLst>
              <a:ext uri="{FF2B5EF4-FFF2-40B4-BE49-F238E27FC236}">
                <a16:creationId xmlns:a16="http://schemas.microsoft.com/office/drawing/2014/main" id="{0A5E22CA-757E-4D6D-9DEF-E1756B8D4020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latin typeface="Comic Sans MS" panose="030F0702030302020204" pitchFamily="66" charset="0"/>
              </a:rPr>
              <a:t>www.mathsrevision.com</a:t>
            </a:r>
          </a:p>
        </p:txBody>
      </p:sp>
      <p:sp>
        <p:nvSpPr>
          <p:cNvPr id="12" name="Rectangle 64">
            <a:extLst>
              <a:ext uri="{FF2B5EF4-FFF2-40B4-BE49-F238E27FC236}">
                <a16:creationId xmlns:a16="http://schemas.microsoft.com/office/drawing/2014/main" id="{D1E15F51-C4E2-44A2-B213-A3FD64E51B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4325" y="788988"/>
            <a:ext cx="589756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Standard Deviation</a:t>
            </a:r>
          </a:p>
          <a:p>
            <a:pPr algn="ctr">
              <a:defRPr/>
            </a:pPr>
            <a:r>
              <a:rPr lang="en-GB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For a FULL set of Data</a:t>
            </a:r>
          </a:p>
        </p:txBody>
      </p:sp>
      <p:grpSp>
        <p:nvGrpSpPr>
          <p:cNvPr id="2" name="Group 14">
            <a:extLst>
              <a:ext uri="{FF2B5EF4-FFF2-40B4-BE49-F238E27FC236}">
                <a16:creationId xmlns:a16="http://schemas.microsoft.com/office/drawing/2014/main" id="{0F81FF93-6DFF-436E-A61C-139F6692987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4394200" cy="2101850"/>
            <a:chOff x="0" y="-1"/>
            <a:chExt cx="4394579" cy="2101755"/>
          </a:xfrm>
        </p:grpSpPr>
        <p:sp>
          <p:nvSpPr>
            <p:cNvPr id="14" name="Cloud 13">
              <a:extLst>
                <a:ext uri="{FF2B5EF4-FFF2-40B4-BE49-F238E27FC236}">
                  <a16:creationId xmlns:a16="http://schemas.microsoft.com/office/drawing/2014/main" id="{5D8C0720-E05E-4779-9051-26EF36E50044}"/>
                </a:ext>
              </a:extLst>
            </p:cNvPr>
            <p:cNvSpPr/>
            <p:nvPr/>
          </p:nvSpPr>
          <p:spPr>
            <a:xfrm>
              <a:off x="0" y="-1"/>
              <a:ext cx="4394579" cy="2101755"/>
            </a:xfrm>
            <a:prstGeom prst="cloud">
              <a:avLst/>
            </a:prstGeom>
            <a:solidFill>
              <a:srgbClr val="FFFF00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dirty="0">
                  <a:solidFill>
                    <a:schemeClr val="bg1">
                      <a:lumMod val="50000"/>
                    </a:schemeClr>
                  </a:solidFill>
                  <a:latin typeface="Comic Sans MS" pitchFamily="66" charset="0"/>
                </a:rPr>
                <a:t>Have you updated your Learning Log ?</a:t>
              </a:r>
            </a:p>
            <a:p>
              <a:pPr algn="ctr">
                <a:defRPr/>
              </a:pPr>
              <a:endParaRPr lang="en-GB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endParaRPr>
            </a:p>
          </p:txBody>
        </p:sp>
        <p:pic>
          <p:nvPicPr>
            <p:cNvPr id="15" name="Picture 14" descr="TICK.jpg">
              <a:extLst>
                <a:ext uri="{FF2B5EF4-FFF2-40B4-BE49-F238E27FC236}">
                  <a16:creationId xmlns:a16="http://schemas.microsoft.com/office/drawing/2014/main" id="{8885857F-9912-4242-B38C-A9681E2A1FE5}"/>
                </a:ext>
              </a:extLst>
            </p:cNvPr>
            <p:cNvPicPr/>
            <p:nvPr/>
          </p:nvPicPr>
          <p:blipFill>
            <a:blip r:embed="rId5" cstate="print"/>
            <a:srcRect l="10860" t="11278" r="10913" b="11278"/>
            <a:stretch>
              <a:fillRect/>
            </a:stretch>
          </p:blipFill>
          <p:spPr>
            <a:xfrm>
              <a:off x="1829320" y="1163887"/>
              <a:ext cx="779393" cy="76571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6" name="Rounded Rectangle 15">
            <a:hlinkClick r:id="rId6"/>
            <a:extLst>
              <a:ext uri="{FF2B5EF4-FFF2-40B4-BE49-F238E27FC236}">
                <a16:creationId xmlns:a16="http://schemas.microsoft.com/office/drawing/2014/main" id="{ED331CCC-F1E8-4E0E-BD36-B1531969C139}"/>
              </a:ext>
            </a:extLst>
          </p:cNvPr>
          <p:cNvSpPr/>
          <p:nvPr/>
        </p:nvSpPr>
        <p:spPr>
          <a:xfrm>
            <a:off x="2749550" y="5100638"/>
            <a:ext cx="2879725" cy="831850"/>
          </a:xfrm>
          <a:prstGeom prst="roundRect">
            <a:avLst/>
          </a:prstGeom>
          <a:solidFill>
            <a:srgbClr val="FFFF00"/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2000" dirty="0">
                <a:solidFill>
                  <a:srgbClr val="080808"/>
                </a:solidFill>
                <a:latin typeface="Comic Sans MS" pitchFamily="66" charset="0"/>
              </a:rPr>
              <a:t>Are you on Target ?</a:t>
            </a:r>
          </a:p>
          <a:p>
            <a:pPr algn="ctr">
              <a:defRPr/>
            </a:pPr>
            <a:r>
              <a:rPr lang="en-GB" sz="2000" dirty="0">
                <a:solidFill>
                  <a:srgbClr val="080808"/>
                </a:solidFill>
                <a:latin typeface="Comic Sans MS" pitchFamily="66" charset="0"/>
              </a:rPr>
              <a:t>I can ?</a:t>
            </a:r>
          </a:p>
        </p:txBody>
      </p:sp>
      <p:sp>
        <p:nvSpPr>
          <p:cNvPr id="17" name="Rounded Rectangle 16">
            <a:hlinkClick r:id="rId7"/>
            <a:extLst>
              <a:ext uri="{FF2B5EF4-FFF2-40B4-BE49-F238E27FC236}">
                <a16:creationId xmlns:a16="http://schemas.microsoft.com/office/drawing/2014/main" id="{BC469291-ED20-4EF6-91A0-1751DD60D4FC}"/>
              </a:ext>
            </a:extLst>
          </p:cNvPr>
          <p:cNvSpPr/>
          <p:nvPr/>
        </p:nvSpPr>
        <p:spPr>
          <a:xfrm>
            <a:off x="5819775" y="5100638"/>
            <a:ext cx="2879725" cy="831850"/>
          </a:xfrm>
          <a:prstGeom prst="roundRect">
            <a:avLst/>
          </a:prstGeom>
          <a:solidFill>
            <a:srgbClr val="FFFF00"/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2000" dirty="0">
                <a:solidFill>
                  <a:srgbClr val="080808"/>
                </a:solidFill>
                <a:latin typeface="Comic Sans MS" pitchFamily="66" charset="0"/>
              </a:rPr>
              <a:t>Are you on Target ?</a:t>
            </a:r>
          </a:p>
          <a:p>
            <a:pPr algn="ctr">
              <a:defRPr/>
            </a:pPr>
            <a:r>
              <a:rPr lang="en-GB" sz="2000" dirty="0">
                <a:solidFill>
                  <a:srgbClr val="080808"/>
                </a:solidFill>
                <a:latin typeface="Comic Sans MS" pitchFamily="66" charset="0"/>
              </a:rPr>
              <a:t>I can ?</a:t>
            </a:r>
          </a:p>
        </p:txBody>
      </p:sp>
      <p:sp>
        <p:nvSpPr>
          <p:cNvPr id="19" name="Rounded Rectangle 18">
            <a:hlinkClick r:id="rId8"/>
            <a:extLst>
              <a:ext uri="{FF2B5EF4-FFF2-40B4-BE49-F238E27FC236}">
                <a16:creationId xmlns:a16="http://schemas.microsoft.com/office/drawing/2014/main" id="{EC6CCA8A-0F30-48B7-B974-4A63C519DCCE}"/>
              </a:ext>
            </a:extLst>
          </p:cNvPr>
          <p:cNvSpPr/>
          <p:nvPr/>
        </p:nvSpPr>
        <p:spPr>
          <a:xfrm>
            <a:off x="7477125" y="6078538"/>
            <a:ext cx="1504950" cy="538162"/>
          </a:xfrm>
          <a:prstGeom prst="round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000000"/>
                </a:solidFill>
                <a:latin typeface="Comic Sans MS" pitchFamily="66" charset="0"/>
              </a:rPr>
              <a:t>Mindmap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>
            <a:extLst>
              <a:ext uri="{FF2B5EF4-FFF2-40B4-BE49-F238E27FC236}">
                <a16:creationId xmlns:a16="http://schemas.microsoft.com/office/drawing/2014/main" id="{AEAB5FC6-431C-43C1-B7E0-5852884C4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8"/>
          <a:stretch>
            <a:fillRect/>
          </a:stretch>
        </p:blipFill>
        <p:spPr bwMode="auto">
          <a:xfrm>
            <a:off x="684213" y="188913"/>
            <a:ext cx="659447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>
            <a:extLst>
              <a:ext uri="{FF2B5EF4-FFF2-40B4-BE49-F238E27FC236}">
                <a16:creationId xmlns:a16="http://schemas.microsoft.com/office/drawing/2014/main" id="{76CDAEE1-773E-4A21-BBBC-23DD74F84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20713"/>
            <a:ext cx="8062912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1">
            <a:extLst>
              <a:ext uri="{FF2B5EF4-FFF2-40B4-BE49-F238E27FC236}">
                <a16:creationId xmlns:a16="http://schemas.microsoft.com/office/drawing/2014/main" id="{23093B8B-61B2-467D-A07C-E7C706DDA6A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F3E077A-63A9-45ED-A547-7EEFD125078E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21" name="Footer Placeholder 2">
            <a:extLst>
              <a:ext uri="{FF2B5EF4-FFF2-40B4-BE49-F238E27FC236}">
                <a16:creationId xmlns:a16="http://schemas.microsoft.com/office/drawing/2014/main" id="{BF1CBCD1-E5CF-4AD0-BD6C-226D6D2C0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 Lafferty Maths Dept</a:t>
            </a:r>
          </a:p>
        </p:txBody>
      </p:sp>
      <p:sp>
        <p:nvSpPr>
          <p:cNvPr id="2055" name="Rectangle 2">
            <a:extLst>
              <a:ext uri="{FF2B5EF4-FFF2-40B4-BE49-F238E27FC236}">
                <a16:creationId xmlns:a16="http://schemas.microsoft.com/office/drawing/2014/main" id="{DD61E86C-BF95-435E-8990-CFF1B6D0A0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7888" y="1184275"/>
            <a:ext cx="220503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400">
                <a:solidFill>
                  <a:srgbClr val="EAEAEA"/>
                </a:solidFill>
                <a:latin typeface="Comic Sans MS" panose="030F0702030302020204" pitchFamily="66" charset="0"/>
              </a:rPr>
              <a:t>The mean</a:t>
            </a:r>
          </a:p>
        </p:txBody>
      </p:sp>
      <p:sp>
        <p:nvSpPr>
          <p:cNvPr id="2056" name="Text Box 3">
            <a:extLst>
              <a:ext uri="{FF2B5EF4-FFF2-40B4-BE49-F238E27FC236}">
                <a16:creationId xmlns:a16="http://schemas.microsoft.com/office/drawing/2014/main" id="{1FD8F353-4ABB-4B0F-A3ED-1245EA58CA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550" y="1881188"/>
            <a:ext cx="6694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FFFF00"/>
                </a:solidFill>
                <a:latin typeface="Comic Sans MS" panose="030F0702030302020204" pitchFamily="66" charset="0"/>
              </a:rPr>
              <a:t>The </a:t>
            </a:r>
            <a:r>
              <a:rPr lang="en-US" altLang="en-US" sz="2400" b="1">
                <a:solidFill>
                  <a:srgbClr val="EAEAEA"/>
                </a:solidFill>
                <a:latin typeface="Comic Sans MS" panose="030F0702030302020204" pitchFamily="66" charset="0"/>
              </a:rPr>
              <a:t>mean</a:t>
            </a:r>
            <a:r>
              <a:rPr lang="en-US" altLang="en-US" sz="2400">
                <a:solidFill>
                  <a:srgbClr val="FFFF00"/>
                </a:solidFill>
                <a:latin typeface="Comic Sans MS" panose="030F0702030302020204" pitchFamily="66" charset="0"/>
              </a:rPr>
              <a:t> is the most commonly used average.</a:t>
            </a:r>
            <a:endParaRPr lang="en-GB" altLang="en-US" sz="24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77828" name="Text Box 4">
            <a:extLst>
              <a:ext uri="{FF2B5EF4-FFF2-40B4-BE49-F238E27FC236}">
                <a16:creationId xmlns:a16="http://schemas.microsoft.com/office/drawing/2014/main" id="{95B6AA19-16D2-4235-AC06-E6E0D7602A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163" y="2460625"/>
            <a:ext cx="83518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EAEAEA"/>
                </a:solidFill>
                <a:latin typeface="Comic Sans MS" panose="030F0702030302020204" pitchFamily="66" charset="0"/>
              </a:rPr>
              <a:t>To calculate the mean of a set of values we add together the values and divide by the total number of values.</a:t>
            </a:r>
            <a:endParaRPr lang="en-GB" altLang="en-US" sz="2400">
              <a:solidFill>
                <a:srgbClr val="EAEAEA"/>
              </a:solidFill>
              <a:latin typeface="Comic Sans MS" panose="030F0702030302020204" pitchFamily="66" charset="0"/>
            </a:endParaRPr>
          </a:p>
        </p:txBody>
      </p:sp>
      <p:sp>
        <p:nvSpPr>
          <p:cNvPr id="77829" name="Rectangle 5">
            <a:extLst>
              <a:ext uri="{FF2B5EF4-FFF2-40B4-BE49-F238E27FC236}">
                <a16:creationId xmlns:a16="http://schemas.microsoft.com/office/drawing/2014/main" id="{A78024AD-FB5A-4A11-AE6D-1BA327FA8D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8288" y="3359150"/>
            <a:ext cx="4392612" cy="1295400"/>
          </a:xfrm>
          <a:prstGeom prst="rect">
            <a:avLst/>
          </a:prstGeom>
          <a:solidFill>
            <a:srgbClr val="4D4D4D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 sz="200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77830" name="Text Box 6">
            <a:extLst>
              <a:ext uri="{FF2B5EF4-FFF2-40B4-BE49-F238E27FC236}">
                <a16:creationId xmlns:a16="http://schemas.microsoft.com/office/drawing/2014/main" id="{22F40C53-1D87-4F95-9842-9BB8782A08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550" y="4932363"/>
            <a:ext cx="6338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EAEAEA"/>
                </a:solidFill>
                <a:latin typeface="Comic Sans MS" panose="030F0702030302020204" pitchFamily="66" charset="0"/>
              </a:rPr>
              <a:t>For example, the mean of 3, 6, 7, 9 and 9 is</a:t>
            </a:r>
            <a:endParaRPr lang="en-GB" altLang="en-US" sz="2400">
              <a:solidFill>
                <a:srgbClr val="EAEAEA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77831" name="Object 7">
            <a:extLst>
              <a:ext uri="{FF2B5EF4-FFF2-40B4-BE49-F238E27FC236}">
                <a16:creationId xmlns:a16="http://schemas.microsoft.com/office/drawing/2014/main" id="{ECE43D28-8D15-4CD1-AB9D-4597A3C4F7B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84488" y="5461000"/>
          <a:ext cx="21590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58920" imgH="774360" progId="Equation.DSMT4">
                  <p:embed/>
                </p:oleObj>
              </mc:Choice>
              <mc:Fallback>
                <p:oleObj name="Equation" r:id="rId2" imgW="2158920" imgH="77436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4488" y="5461000"/>
                        <a:ext cx="2159000" cy="7747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2" name="Object 8">
            <a:extLst>
              <a:ext uri="{FF2B5EF4-FFF2-40B4-BE49-F238E27FC236}">
                <a16:creationId xmlns:a16="http://schemas.microsoft.com/office/drawing/2014/main" id="{96F76AAD-DCA6-4FFE-AB77-7E2501C0B0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54638" y="5461000"/>
          <a:ext cx="6985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98400" imgH="774360" progId="Equation.DSMT4">
                  <p:embed/>
                </p:oleObj>
              </mc:Choice>
              <mc:Fallback>
                <p:oleObj name="Equation" r:id="rId4" imgW="698400" imgH="77436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4638" y="5461000"/>
                        <a:ext cx="698500" cy="7747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3" name="Object 9">
            <a:extLst>
              <a:ext uri="{FF2B5EF4-FFF2-40B4-BE49-F238E27FC236}">
                <a16:creationId xmlns:a16="http://schemas.microsoft.com/office/drawing/2014/main" id="{378F8BB4-9B8F-4897-A69C-6A6CBF0AEF8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07138" y="5695950"/>
          <a:ext cx="7239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23600" imgH="304560" progId="Equation.DSMT4">
                  <p:embed/>
                </p:oleObj>
              </mc:Choice>
              <mc:Fallback>
                <p:oleObj name="Equation" r:id="rId6" imgW="723600" imgH="30456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7138" y="5695950"/>
                        <a:ext cx="723900" cy="3048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0">
            <a:extLst>
              <a:ext uri="{FF2B5EF4-FFF2-40B4-BE49-F238E27FC236}">
                <a16:creationId xmlns:a16="http://schemas.microsoft.com/office/drawing/2014/main" id="{A091DAF3-D42A-456E-B58B-9312AB687795}"/>
              </a:ext>
            </a:extLst>
          </p:cNvPr>
          <p:cNvGrpSpPr>
            <a:grpSpLocks/>
          </p:cNvGrpSpPr>
          <p:nvPr/>
        </p:nvGrpSpPr>
        <p:grpSpPr bwMode="auto">
          <a:xfrm>
            <a:off x="3103563" y="3568700"/>
            <a:ext cx="3862387" cy="927100"/>
            <a:chOff x="1682" y="1929"/>
            <a:chExt cx="2433" cy="584"/>
          </a:xfrm>
        </p:grpSpPr>
        <p:sp>
          <p:nvSpPr>
            <p:cNvPr id="2066" name="Text Box 11">
              <a:extLst>
                <a:ext uri="{FF2B5EF4-FFF2-40B4-BE49-F238E27FC236}">
                  <a16:creationId xmlns:a16="http://schemas.microsoft.com/office/drawing/2014/main" id="{E3080ACC-460A-4482-8DAA-286690B0A4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2" y="2065"/>
              <a:ext cx="74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>
                  <a:solidFill>
                    <a:srgbClr val="FFFF00"/>
                  </a:solidFill>
                  <a:latin typeface="Comic Sans MS" panose="030F0702030302020204" pitchFamily="66" charset="0"/>
                </a:rPr>
                <a:t>Mean =</a:t>
              </a:r>
              <a:endParaRPr lang="en-GB" altLang="en-US" sz="2400">
                <a:solidFill>
                  <a:srgbClr val="FFFF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067" name="Text Box 12">
              <a:extLst>
                <a:ext uri="{FF2B5EF4-FFF2-40B4-BE49-F238E27FC236}">
                  <a16:creationId xmlns:a16="http://schemas.microsoft.com/office/drawing/2014/main" id="{3B3CFA01-5E80-492D-B481-BEF0747084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75" y="1929"/>
              <a:ext cx="135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>
                  <a:solidFill>
                    <a:srgbClr val="FFFF00"/>
                  </a:solidFill>
                  <a:latin typeface="Comic Sans MS" panose="030F0702030302020204" pitchFamily="66" charset="0"/>
                </a:rPr>
                <a:t>Sum of values</a:t>
              </a:r>
              <a:endParaRPr lang="en-GB" altLang="en-US" sz="2400">
                <a:solidFill>
                  <a:srgbClr val="FFFF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068" name="Line 13">
              <a:extLst>
                <a:ext uri="{FF2B5EF4-FFF2-40B4-BE49-F238E27FC236}">
                  <a16:creationId xmlns:a16="http://schemas.microsoft.com/office/drawing/2014/main" id="{A234D682-78E5-4AE5-BD4C-4E2CFC6681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74" y="2205"/>
              <a:ext cx="153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" name="Text Box 14">
              <a:extLst>
                <a:ext uri="{FF2B5EF4-FFF2-40B4-BE49-F238E27FC236}">
                  <a16:creationId xmlns:a16="http://schemas.microsoft.com/office/drawing/2014/main" id="{46F4C523-5BD8-4F14-811D-F32FE4DD54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31" y="2225"/>
              <a:ext cx="16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>
                  <a:solidFill>
                    <a:srgbClr val="FFFF00"/>
                  </a:solidFill>
                  <a:latin typeface="Comic Sans MS" panose="030F0702030302020204" pitchFamily="66" charset="0"/>
                </a:rPr>
                <a:t>Number of values</a:t>
              </a:r>
              <a:endParaRPr lang="en-GB" altLang="en-US" sz="2400">
                <a:solidFill>
                  <a:srgbClr val="FFFF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77839" name="Rectangle 15">
            <a:extLst>
              <a:ext uri="{FF2B5EF4-FFF2-40B4-BE49-F238E27FC236}">
                <a16:creationId xmlns:a16="http://schemas.microsoft.com/office/drawing/2014/main" id="{4287D4B1-5D2F-4DCB-9292-2DCCA1427F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552450"/>
            <a:ext cx="525621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44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Statistics</a:t>
            </a:r>
          </a:p>
        </p:txBody>
      </p:sp>
      <p:pic>
        <p:nvPicPr>
          <p:cNvPr id="2062" name="Picture 16" descr="scottishflag">
            <a:extLst>
              <a:ext uri="{FF2B5EF4-FFF2-40B4-BE49-F238E27FC236}">
                <a16:creationId xmlns:a16="http://schemas.microsoft.com/office/drawing/2014/main" id="{6AF2EDFC-16A6-41C2-917D-B2A52EE9021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7" descr="Office Objects 0572">
            <a:extLst>
              <a:ext uri="{FF2B5EF4-FFF2-40B4-BE49-F238E27FC236}">
                <a16:creationId xmlns:a16="http://schemas.microsoft.com/office/drawing/2014/main" id="{01FE0A72-C7A4-4DD2-9D19-FD5989120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4" name="Text Box 18">
            <a:extLst>
              <a:ext uri="{FF2B5EF4-FFF2-40B4-BE49-F238E27FC236}">
                <a16:creationId xmlns:a16="http://schemas.microsoft.com/office/drawing/2014/main" id="{A0611703-ED94-4C2E-B701-B202C439A43C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www.mathsrevision.com</a:t>
            </a:r>
          </a:p>
        </p:txBody>
      </p:sp>
      <p:sp>
        <p:nvSpPr>
          <p:cNvPr id="2065" name="Text Box 19">
            <a:extLst>
              <a:ext uri="{FF2B5EF4-FFF2-40B4-BE49-F238E27FC236}">
                <a16:creationId xmlns:a16="http://schemas.microsoft.com/office/drawing/2014/main" id="{B268CF71-F460-4377-83D5-D2D0C625F9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5400" y="1562100"/>
            <a:ext cx="600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FFFF66"/>
                </a:solidFill>
                <a:latin typeface="Comic Sans MS" panose="030F0702030302020204" pitchFamily="66" charset="0"/>
              </a:rPr>
              <a:t>Nat 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8" grpId="0" autoUpdateAnimBg="0"/>
      <p:bldP spid="77829" grpId="0" animBg="1"/>
      <p:bldP spid="77830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>
            <a:extLst>
              <a:ext uri="{FF2B5EF4-FFF2-40B4-BE49-F238E27FC236}">
                <a16:creationId xmlns:a16="http://schemas.microsoft.com/office/drawing/2014/main" id="{BC56C6DF-D674-4E30-8A7C-277EE5739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4813"/>
            <a:ext cx="8285163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474" name="Group 7">
            <a:extLst>
              <a:ext uri="{FF2B5EF4-FFF2-40B4-BE49-F238E27FC236}">
                <a16:creationId xmlns:a16="http://schemas.microsoft.com/office/drawing/2014/main" id="{AC12FA8B-FC11-4B49-9A26-9164818537A1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115888"/>
            <a:ext cx="8191500" cy="6626225"/>
            <a:chOff x="251519" y="116632"/>
            <a:chExt cx="8191251" cy="6624736"/>
          </a:xfrm>
        </p:grpSpPr>
        <p:pic>
          <p:nvPicPr>
            <p:cNvPr id="105475" name="Picture 2">
              <a:extLst>
                <a:ext uri="{FF2B5EF4-FFF2-40B4-BE49-F238E27FC236}">
                  <a16:creationId xmlns:a16="http://schemas.microsoft.com/office/drawing/2014/main" id="{6CAAD35C-79EB-4F69-9C74-9D2D3B2798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116632"/>
              <a:ext cx="8119242" cy="648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476" name="Picture 3">
              <a:extLst>
                <a:ext uri="{FF2B5EF4-FFF2-40B4-BE49-F238E27FC236}">
                  <a16:creationId xmlns:a16="http://schemas.microsoft.com/office/drawing/2014/main" id="{296DF43F-9687-4ADF-AF2C-7587B9FEC0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548680"/>
              <a:ext cx="4706668" cy="2160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477" name="Picture 4">
              <a:extLst>
                <a:ext uri="{FF2B5EF4-FFF2-40B4-BE49-F238E27FC236}">
                  <a16:creationId xmlns:a16="http://schemas.microsoft.com/office/drawing/2014/main" id="{BD8CD33E-17E2-44CF-BB19-0CD9E61E6B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2780927"/>
              <a:ext cx="7128792" cy="3299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478" name="Picture 5">
              <a:extLst>
                <a:ext uri="{FF2B5EF4-FFF2-40B4-BE49-F238E27FC236}">
                  <a16:creationId xmlns:a16="http://schemas.microsoft.com/office/drawing/2014/main" id="{E9F5108B-CAA4-4075-AC49-62277A9B8A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19" y="6093296"/>
              <a:ext cx="7894695" cy="648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>
            <a:extLst>
              <a:ext uri="{FF2B5EF4-FFF2-40B4-BE49-F238E27FC236}">
                <a16:creationId xmlns:a16="http://schemas.microsoft.com/office/drawing/2014/main" id="{6095BEB7-309B-43CA-864F-0074D85E1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4813"/>
            <a:ext cx="824865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>
            <a:extLst>
              <a:ext uri="{FF2B5EF4-FFF2-40B4-BE49-F238E27FC236}">
                <a16:creationId xmlns:a16="http://schemas.microsoft.com/office/drawing/2014/main" id="{14F18EF3-CC08-41AF-947E-81AEE5427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3"/>
          <a:stretch>
            <a:fillRect/>
          </a:stretch>
        </p:blipFill>
        <p:spPr bwMode="auto">
          <a:xfrm>
            <a:off x="250825" y="260350"/>
            <a:ext cx="7632700" cy="477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>
            <a:extLst>
              <a:ext uri="{FF2B5EF4-FFF2-40B4-BE49-F238E27FC236}">
                <a16:creationId xmlns:a16="http://schemas.microsoft.com/office/drawing/2014/main" id="{41B014F8-9BF8-4864-B804-D2B695F1D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3"/>
          <a:stretch>
            <a:fillRect/>
          </a:stretch>
        </p:blipFill>
        <p:spPr bwMode="auto">
          <a:xfrm>
            <a:off x="611188" y="260350"/>
            <a:ext cx="7273925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>
            <a:extLst>
              <a:ext uri="{FF2B5EF4-FFF2-40B4-BE49-F238E27FC236}">
                <a16:creationId xmlns:a16="http://schemas.microsoft.com/office/drawing/2014/main" id="{59917B43-375B-442A-9685-68F8294B9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7"/>
          <a:stretch>
            <a:fillRect/>
          </a:stretch>
        </p:blipFill>
        <p:spPr bwMode="auto">
          <a:xfrm>
            <a:off x="755650" y="660400"/>
            <a:ext cx="7272338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>
            <a:extLst>
              <a:ext uri="{FF2B5EF4-FFF2-40B4-BE49-F238E27FC236}">
                <a16:creationId xmlns:a16="http://schemas.microsoft.com/office/drawing/2014/main" id="{1B384F49-D4F4-4EB1-B909-AD295FC87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1"/>
          <a:stretch>
            <a:fillRect/>
          </a:stretch>
        </p:blipFill>
        <p:spPr bwMode="auto">
          <a:xfrm>
            <a:off x="611188" y="169863"/>
            <a:ext cx="8208962" cy="527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mso55630">
            <a:extLst>
              <a:ext uri="{FF2B5EF4-FFF2-40B4-BE49-F238E27FC236}">
                <a16:creationId xmlns:a16="http://schemas.microsoft.com/office/drawing/2014/main" id="{478B0A7C-215E-40E4-8E2F-043F12C13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0" t="65881"/>
          <a:stretch>
            <a:fillRect/>
          </a:stretch>
        </p:blipFill>
        <p:spPr bwMode="auto">
          <a:xfrm>
            <a:off x="395288" y="260350"/>
            <a:ext cx="7921625" cy="423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mso1E812">
            <a:extLst>
              <a:ext uri="{FF2B5EF4-FFF2-40B4-BE49-F238E27FC236}">
                <a16:creationId xmlns:a16="http://schemas.microsoft.com/office/drawing/2014/main" id="{8935D679-16E8-4B4F-8541-0B84F7B24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2" t="85265" r="19348"/>
          <a:stretch>
            <a:fillRect/>
          </a:stretch>
        </p:blipFill>
        <p:spPr bwMode="auto">
          <a:xfrm>
            <a:off x="468313" y="333375"/>
            <a:ext cx="7127875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3" name="Text Box 3">
            <a:extLst>
              <a:ext uri="{FF2B5EF4-FFF2-40B4-BE49-F238E27FC236}">
                <a16:creationId xmlns:a16="http://schemas.microsoft.com/office/drawing/2014/main" id="{DA6F8C0E-745A-4829-8326-ED12B38270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684463"/>
            <a:ext cx="6176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solidFill>
                  <a:srgbClr val="000000"/>
                </a:solidFill>
                <a:latin typeface="Comic Sans MS" panose="030F0702030302020204" pitchFamily="66" charset="0"/>
              </a:rPr>
              <a:t>Calculate the mean and standard deviation</a:t>
            </a:r>
            <a:endParaRPr lang="en-US" altLang="en-US" sz="24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msoA255E">
            <a:extLst>
              <a:ext uri="{FF2B5EF4-FFF2-40B4-BE49-F238E27FC236}">
                <a16:creationId xmlns:a16="http://schemas.microsoft.com/office/drawing/2014/main" id="{3DBC733A-3C04-4315-95BB-076718346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4" t="20677" r="3281" b="65202"/>
          <a:stretch>
            <a:fillRect/>
          </a:stretch>
        </p:blipFill>
        <p:spPr bwMode="auto">
          <a:xfrm>
            <a:off x="395288" y="333375"/>
            <a:ext cx="8208962" cy="232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Date Placeholder 1">
            <a:extLst>
              <a:ext uri="{FF2B5EF4-FFF2-40B4-BE49-F238E27FC236}">
                <a16:creationId xmlns:a16="http://schemas.microsoft.com/office/drawing/2014/main" id="{26E4F6E8-8570-43DE-B445-E3DA606C17F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B70811B-CD8E-4876-914F-D9C10B6EFCA9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30" name="Footer Placeholder 2">
            <a:extLst>
              <a:ext uri="{FF2B5EF4-FFF2-40B4-BE49-F238E27FC236}">
                <a16:creationId xmlns:a16="http://schemas.microsoft.com/office/drawing/2014/main" id="{58E8E817-E631-432D-A2AC-E28D2BC01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 Lafferty Maths Dept</a:t>
            </a:r>
          </a:p>
        </p:txBody>
      </p:sp>
      <p:sp>
        <p:nvSpPr>
          <p:cNvPr id="67588" name="Rectangle 2">
            <a:extLst>
              <a:ext uri="{FF2B5EF4-FFF2-40B4-BE49-F238E27FC236}">
                <a16:creationId xmlns:a16="http://schemas.microsoft.com/office/drawing/2014/main" id="{DC66D9A4-396A-4169-887A-559C0743A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9750" y="1258888"/>
            <a:ext cx="32734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400">
                <a:solidFill>
                  <a:srgbClr val="FFFFFF"/>
                </a:solidFill>
                <a:latin typeface="Comic Sans MS" panose="030F0702030302020204" pitchFamily="66" charset="0"/>
              </a:rPr>
              <a:t>Finding the median</a:t>
            </a:r>
          </a:p>
        </p:txBody>
      </p:sp>
      <p:sp>
        <p:nvSpPr>
          <p:cNvPr id="67589" name="Text Box 3">
            <a:extLst>
              <a:ext uri="{FF2B5EF4-FFF2-40B4-BE49-F238E27FC236}">
                <a16:creationId xmlns:a16="http://schemas.microsoft.com/office/drawing/2014/main" id="{F6B4966D-D4F7-435C-BCE3-6D7FCA309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919288"/>
            <a:ext cx="77803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FFFF00"/>
                </a:solidFill>
                <a:latin typeface="Comic Sans MS" panose="030F0702030302020204" pitchFamily="66" charset="0"/>
              </a:rPr>
              <a:t>The </a:t>
            </a:r>
            <a:r>
              <a:rPr lang="en-US" altLang="en-US" sz="2400" b="1">
                <a:solidFill>
                  <a:srgbClr val="FFFFFF"/>
                </a:solidFill>
                <a:latin typeface="Comic Sans MS" panose="030F0702030302020204" pitchFamily="66" charset="0"/>
              </a:rPr>
              <a:t>median</a:t>
            </a:r>
            <a:r>
              <a:rPr lang="en-US" altLang="en-US" sz="2400">
                <a:solidFill>
                  <a:srgbClr val="FFFF00"/>
                </a:solidFill>
                <a:latin typeface="Comic Sans MS" panose="030F0702030302020204" pitchFamily="66" charset="0"/>
              </a:rPr>
              <a:t> is the middle value of a set of numbers arranged </a:t>
            </a:r>
            <a:r>
              <a:rPr lang="en-US" altLang="en-US" sz="2400" b="1">
                <a:solidFill>
                  <a:srgbClr val="FFFFFF"/>
                </a:solidFill>
                <a:latin typeface="Comic Sans MS" panose="030F0702030302020204" pitchFamily="66" charset="0"/>
              </a:rPr>
              <a:t>in order</a:t>
            </a:r>
            <a:r>
              <a:rPr lang="en-US" altLang="en-US" sz="2400">
                <a:solidFill>
                  <a:srgbClr val="FFFF00"/>
                </a:solidFill>
                <a:latin typeface="Comic Sans MS" panose="030F0702030302020204" pitchFamily="66" charset="0"/>
              </a:rPr>
              <a:t>. For example,</a:t>
            </a:r>
            <a:endParaRPr lang="en-GB" altLang="en-US" sz="24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E4179F88-435B-4226-A811-2163FD44F09E}"/>
              </a:ext>
            </a:extLst>
          </p:cNvPr>
          <p:cNvGrpSpPr>
            <a:grpSpLocks/>
          </p:cNvGrpSpPr>
          <p:nvPr/>
        </p:nvGrpSpPr>
        <p:grpSpPr bwMode="auto">
          <a:xfrm>
            <a:off x="1441450" y="2855913"/>
            <a:ext cx="7239000" cy="1295400"/>
            <a:chOff x="600" y="1296"/>
            <a:chExt cx="4560" cy="816"/>
          </a:xfrm>
        </p:grpSpPr>
        <p:sp>
          <p:nvSpPr>
            <p:cNvPr id="67606" name="Rectangle 5">
              <a:extLst>
                <a:ext uri="{FF2B5EF4-FFF2-40B4-BE49-F238E27FC236}">
                  <a16:creationId xmlns:a16="http://schemas.microsoft.com/office/drawing/2014/main" id="{3F1486DD-D1A8-4908-91DB-4D379B770D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" y="1296"/>
              <a:ext cx="4560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0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67607" name="Text Box 6">
              <a:extLst>
                <a:ext uri="{FF2B5EF4-FFF2-40B4-BE49-F238E27FC236}">
                  <a16:creationId xmlns:a16="http://schemas.microsoft.com/office/drawing/2014/main" id="{34500311-E2B9-4D7A-9D15-A45DC9506D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1324"/>
              <a:ext cx="37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>
                  <a:solidFill>
                    <a:srgbClr val="FFFFFF"/>
                  </a:solidFill>
                  <a:latin typeface="Comic Sans MS" panose="030F0702030302020204" pitchFamily="66" charset="0"/>
                </a:rPr>
                <a:t>Find the median of</a:t>
              </a:r>
              <a:endParaRPr lang="en-GB" alt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67608" name="Text Box 7">
              <a:extLst>
                <a:ext uri="{FF2B5EF4-FFF2-40B4-BE49-F238E27FC236}">
                  <a16:creationId xmlns:a16="http://schemas.microsoft.com/office/drawing/2014/main" id="{F836E797-EDAB-401F-AE83-48D5A5A90E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9" y="1768"/>
              <a:ext cx="3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>
                  <a:solidFill>
                    <a:srgbClr val="FFFFFF"/>
                  </a:solidFill>
                  <a:latin typeface="Comic Sans MS" panose="030F0702030302020204" pitchFamily="66" charset="0"/>
                </a:rPr>
                <a:t>10,</a:t>
              </a:r>
              <a:endParaRPr lang="en-GB" alt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67609" name="Text Box 8">
              <a:extLst>
                <a:ext uri="{FF2B5EF4-FFF2-40B4-BE49-F238E27FC236}">
                  <a16:creationId xmlns:a16="http://schemas.microsoft.com/office/drawing/2014/main" id="{1E515D3A-95AA-4C30-927D-F4E7CB8CC8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0" y="1768"/>
              <a:ext cx="28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>
                  <a:solidFill>
                    <a:srgbClr val="FFFFFF"/>
                  </a:solidFill>
                  <a:latin typeface="Comic Sans MS" panose="030F0702030302020204" pitchFamily="66" charset="0"/>
                </a:rPr>
                <a:t>7,</a:t>
              </a:r>
              <a:endParaRPr lang="en-GB" alt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67610" name="Text Box 9">
              <a:extLst>
                <a:ext uri="{FF2B5EF4-FFF2-40B4-BE49-F238E27FC236}">
                  <a16:creationId xmlns:a16="http://schemas.microsoft.com/office/drawing/2014/main" id="{6F6B864A-CA6B-4D85-9D83-B1613E1BC3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15" y="1768"/>
              <a:ext cx="28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>
                  <a:solidFill>
                    <a:srgbClr val="FFFFFF"/>
                  </a:solidFill>
                  <a:latin typeface="Comic Sans MS" panose="030F0702030302020204" pitchFamily="66" charset="0"/>
                </a:rPr>
                <a:t>9,</a:t>
              </a:r>
              <a:endParaRPr lang="en-GB" alt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67611" name="Text Box 10">
              <a:extLst>
                <a:ext uri="{FF2B5EF4-FFF2-40B4-BE49-F238E27FC236}">
                  <a16:creationId xmlns:a16="http://schemas.microsoft.com/office/drawing/2014/main" id="{B7FDE772-BEFC-45C9-93F1-ABFEE99088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29" y="1768"/>
              <a:ext cx="3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>
                  <a:solidFill>
                    <a:srgbClr val="FFFFFF"/>
                  </a:solidFill>
                  <a:latin typeface="Comic Sans MS" panose="030F0702030302020204" pitchFamily="66" charset="0"/>
                </a:rPr>
                <a:t>12,</a:t>
              </a:r>
              <a:endParaRPr lang="en-GB" alt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67612" name="Text Box 11">
              <a:extLst>
                <a:ext uri="{FF2B5EF4-FFF2-40B4-BE49-F238E27FC236}">
                  <a16:creationId xmlns:a16="http://schemas.microsoft.com/office/drawing/2014/main" id="{0AB669FD-8AD9-43FF-8108-3B33614BFA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1" y="1768"/>
              <a:ext cx="28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>
                  <a:solidFill>
                    <a:srgbClr val="FFFFFF"/>
                  </a:solidFill>
                  <a:latin typeface="Comic Sans MS" panose="030F0702030302020204" pitchFamily="66" charset="0"/>
                </a:rPr>
                <a:t>7,</a:t>
              </a:r>
              <a:endParaRPr lang="en-GB" alt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67613" name="Text Box 12">
              <a:extLst>
                <a:ext uri="{FF2B5EF4-FFF2-40B4-BE49-F238E27FC236}">
                  <a16:creationId xmlns:a16="http://schemas.microsoft.com/office/drawing/2014/main" id="{1701A775-CBE5-49C6-B280-D7DB9B8484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65" y="1768"/>
              <a:ext cx="28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>
                  <a:solidFill>
                    <a:srgbClr val="FFFFFF"/>
                  </a:solidFill>
                  <a:latin typeface="Comic Sans MS" panose="030F0702030302020204" pitchFamily="66" charset="0"/>
                </a:rPr>
                <a:t>8,</a:t>
              </a:r>
              <a:endParaRPr lang="en-GB" alt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67614" name="Text Box 13">
              <a:extLst>
                <a:ext uri="{FF2B5EF4-FFF2-40B4-BE49-F238E27FC236}">
                  <a16:creationId xmlns:a16="http://schemas.microsoft.com/office/drawing/2014/main" id="{E4C8698B-3FFE-4CBC-B48C-FC4E3C0B31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0" y="1768"/>
              <a:ext cx="28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>
                  <a:solidFill>
                    <a:srgbClr val="FFFFFF"/>
                  </a:solidFill>
                  <a:latin typeface="Comic Sans MS" panose="030F0702030302020204" pitchFamily="66" charset="0"/>
                </a:rPr>
                <a:t>6,</a:t>
              </a:r>
              <a:endParaRPr lang="en-GB" alt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78862" name="Text Box 14">
            <a:extLst>
              <a:ext uri="{FF2B5EF4-FFF2-40B4-BE49-F238E27FC236}">
                <a16:creationId xmlns:a16="http://schemas.microsoft.com/office/drawing/2014/main" id="{AE65E931-9700-4F89-A540-32095FDB6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625" y="4321175"/>
            <a:ext cx="388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FFFF00"/>
                </a:solidFill>
                <a:latin typeface="Comic Sans MS" panose="030F0702030302020204" pitchFamily="66" charset="0"/>
              </a:rPr>
              <a:t>Write the values in order:</a:t>
            </a:r>
            <a:endParaRPr lang="en-GB" altLang="en-US" sz="24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78863" name="Text Box 15">
            <a:extLst>
              <a:ext uri="{FF2B5EF4-FFF2-40B4-BE49-F238E27FC236}">
                <a16:creationId xmlns:a16="http://schemas.microsoft.com/office/drawing/2014/main" id="{95614693-5198-40C4-BEEA-1E7B8DBB8D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1500" y="5213350"/>
            <a:ext cx="454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FFFF00"/>
                </a:solidFill>
                <a:latin typeface="Comic Sans MS" panose="030F0702030302020204" pitchFamily="66" charset="0"/>
              </a:rPr>
              <a:t>6,</a:t>
            </a:r>
            <a:endParaRPr lang="en-GB" altLang="en-US" sz="24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78864" name="Text Box 16">
            <a:extLst>
              <a:ext uri="{FF2B5EF4-FFF2-40B4-BE49-F238E27FC236}">
                <a16:creationId xmlns:a16="http://schemas.microsoft.com/office/drawing/2014/main" id="{5F1F4255-9B43-4AEE-B8EA-70FF13D446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4800" y="5213350"/>
            <a:ext cx="454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FFFF00"/>
                </a:solidFill>
                <a:latin typeface="Comic Sans MS" panose="030F0702030302020204" pitchFamily="66" charset="0"/>
              </a:rPr>
              <a:t>7,</a:t>
            </a:r>
            <a:endParaRPr lang="en-GB" altLang="en-US" sz="24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78865" name="Text Box 17">
            <a:extLst>
              <a:ext uri="{FF2B5EF4-FFF2-40B4-BE49-F238E27FC236}">
                <a16:creationId xmlns:a16="http://schemas.microsoft.com/office/drawing/2014/main" id="{9EE1E6FB-3E75-4050-8564-179D12B84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5213350"/>
            <a:ext cx="454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FFFF00"/>
                </a:solidFill>
                <a:latin typeface="Comic Sans MS" panose="030F0702030302020204" pitchFamily="66" charset="0"/>
              </a:rPr>
              <a:t>7,</a:t>
            </a:r>
            <a:endParaRPr lang="en-GB" altLang="en-US" sz="24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78866" name="Text Box 18">
            <a:extLst>
              <a:ext uri="{FF2B5EF4-FFF2-40B4-BE49-F238E27FC236}">
                <a16:creationId xmlns:a16="http://schemas.microsoft.com/office/drawing/2014/main" id="{BD64F5C8-F2E1-49A5-B3BB-AEF3ABC13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2988" y="5213350"/>
            <a:ext cx="454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FFFF00"/>
                </a:solidFill>
                <a:latin typeface="Comic Sans MS" panose="030F0702030302020204" pitchFamily="66" charset="0"/>
              </a:rPr>
              <a:t>8,</a:t>
            </a:r>
            <a:endParaRPr lang="en-GB" altLang="en-US" sz="24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78867" name="Text Box 19">
            <a:extLst>
              <a:ext uri="{FF2B5EF4-FFF2-40B4-BE49-F238E27FC236}">
                <a16:creationId xmlns:a16="http://schemas.microsoft.com/office/drawing/2014/main" id="{813977FB-6B53-4422-89F9-7EE8B47B6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6288" y="5213350"/>
            <a:ext cx="454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FFFF00"/>
                </a:solidFill>
                <a:latin typeface="Comic Sans MS" panose="030F0702030302020204" pitchFamily="66" charset="0"/>
              </a:rPr>
              <a:t>9,</a:t>
            </a:r>
            <a:endParaRPr lang="en-GB" altLang="en-US" sz="24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78868" name="Text Box 20">
            <a:extLst>
              <a:ext uri="{FF2B5EF4-FFF2-40B4-BE49-F238E27FC236}">
                <a16:creationId xmlns:a16="http://schemas.microsoft.com/office/drawing/2014/main" id="{A854FE17-F1A4-4723-8268-AFB4A95D3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9588" y="5213350"/>
            <a:ext cx="590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FFFF00"/>
                </a:solidFill>
                <a:latin typeface="Comic Sans MS" panose="030F0702030302020204" pitchFamily="66" charset="0"/>
              </a:rPr>
              <a:t>10,</a:t>
            </a:r>
            <a:endParaRPr lang="en-GB" altLang="en-US" sz="24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78869" name="Text Box 21">
            <a:extLst>
              <a:ext uri="{FF2B5EF4-FFF2-40B4-BE49-F238E27FC236}">
                <a16:creationId xmlns:a16="http://schemas.microsoft.com/office/drawing/2014/main" id="{62052AFA-DD90-46AA-A95A-B77B58B35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4338" y="5213350"/>
            <a:ext cx="582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FFFF00"/>
                </a:solidFill>
                <a:latin typeface="Comic Sans MS" panose="030F0702030302020204" pitchFamily="66" charset="0"/>
              </a:rPr>
              <a:t>12.</a:t>
            </a:r>
            <a:endParaRPr lang="en-GB" altLang="en-US" sz="24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78870" name="Text Box 22">
            <a:extLst>
              <a:ext uri="{FF2B5EF4-FFF2-40B4-BE49-F238E27FC236}">
                <a16:creationId xmlns:a16="http://schemas.microsoft.com/office/drawing/2014/main" id="{9F9C645D-1BB2-4540-81A3-357C141494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063" y="5824538"/>
            <a:ext cx="4611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FFFF00"/>
                </a:solidFill>
                <a:latin typeface="Comic Sans MS" panose="030F0702030302020204" pitchFamily="66" charset="0"/>
              </a:rPr>
              <a:t>The median is the middle value.</a:t>
            </a:r>
            <a:endParaRPr lang="en-GB" altLang="en-US" sz="24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78871" name="Oval 23">
            <a:extLst>
              <a:ext uri="{FF2B5EF4-FFF2-40B4-BE49-F238E27FC236}">
                <a16:creationId xmlns:a16="http://schemas.microsoft.com/office/drawing/2014/main" id="{1E46AFB0-1A59-4DEC-AFB4-CC10030B62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5067300"/>
            <a:ext cx="649287" cy="719138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00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78872" name="Rectangle 24">
            <a:extLst>
              <a:ext uri="{FF2B5EF4-FFF2-40B4-BE49-F238E27FC236}">
                <a16:creationId xmlns:a16="http://schemas.microsoft.com/office/drawing/2014/main" id="{37FAB904-D10A-408B-9C8C-EE6730F4D6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552450"/>
            <a:ext cx="525621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44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Statistics</a:t>
            </a:r>
          </a:p>
        </p:txBody>
      </p:sp>
      <p:pic>
        <p:nvPicPr>
          <p:cNvPr id="67602" name="Picture 25" descr="scottishflag">
            <a:extLst>
              <a:ext uri="{FF2B5EF4-FFF2-40B4-BE49-F238E27FC236}">
                <a16:creationId xmlns:a16="http://schemas.microsoft.com/office/drawing/2014/main" id="{CC16CD81-DD1E-4A7C-B582-CA917282AE7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03" name="Picture 26" descr="Office Objects 0572">
            <a:extLst>
              <a:ext uri="{FF2B5EF4-FFF2-40B4-BE49-F238E27FC236}">
                <a16:creationId xmlns:a16="http://schemas.microsoft.com/office/drawing/2014/main" id="{DBCBB64E-B3D6-4D4D-B062-14CD75E4C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604" name="Text Box 27">
            <a:extLst>
              <a:ext uri="{FF2B5EF4-FFF2-40B4-BE49-F238E27FC236}">
                <a16:creationId xmlns:a16="http://schemas.microsoft.com/office/drawing/2014/main" id="{4A970ADF-8B8F-4436-88B4-E936C428A52B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www.mathsrevision.com</a:t>
            </a:r>
          </a:p>
        </p:txBody>
      </p:sp>
      <p:sp>
        <p:nvSpPr>
          <p:cNvPr id="67605" name="Text Box 28">
            <a:extLst>
              <a:ext uri="{FF2B5EF4-FFF2-40B4-BE49-F238E27FC236}">
                <a16:creationId xmlns:a16="http://schemas.microsoft.com/office/drawing/2014/main" id="{0DEB999E-3FFA-4D64-BBB3-7F2ECDAB85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5400" y="1562100"/>
            <a:ext cx="600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FFFF66"/>
                </a:solidFill>
                <a:latin typeface="Comic Sans MS" panose="030F0702030302020204" pitchFamily="66" charset="0"/>
              </a:rPr>
              <a:t>Nat 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8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62" grpId="0" autoUpdateAnimBg="0"/>
      <p:bldP spid="78863" grpId="0" autoUpdateAnimBg="0"/>
      <p:bldP spid="78864" grpId="0" autoUpdateAnimBg="0"/>
      <p:bldP spid="78865" grpId="0" autoUpdateAnimBg="0"/>
      <p:bldP spid="78866" grpId="0" autoUpdateAnimBg="0"/>
      <p:bldP spid="78867" grpId="0" autoUpdateAnimBg="0"/>
      <p:bldP spid="78868" grpId="0" autoUpdateAnimBg="0"/>
      <p:bldP spid="78869" grpId="0" autoUpdateAnimBg="0"/>
      <p:bldP spid="78870" grpId="0" autoUpdateAnimBg="0"/>
      <p:bldP spid="78871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77C34ACD">
            <a:extLst>
              <a:ext uri="{FF2B5EF4-FFF2-40B4-BE49-F238E27FC236}">
                <a16:creationId xmlns:a16="http://schemas.microsoft.com/office/drawing/2014/main" id="{B0ABAF7A-4C74-4626-B187-502809309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9" t="43248" r="8131" b="28452"/>
          <a:stretch>
            <a:fillRect/>
          </a:stretch>
        </p:blipFill>
        <p:spPr bwMode="auto">
          <a:xfrm>
            <a:off x="395288" y="260350"/>
            <a:ext cx="8424862" cy="376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msoEE095">
            <a:extLst>
              <a:ext uri="{FF2B5EF4-FFF2-40B4-BE49-F238E27FC236}">
                <a16:creationId xmlns:a16="http://schemas.microsoft.com/office/drawing/2014/main" id="{38FF1E32-F568-4398-9FD0-C069A2153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41800" r="17720" b="33824"/>
          <a:stretch>
            <a:fillRect/>
          </a:stretch>
        </p:blipFill>
        <p:spPr bwMode="auto">
          <a:xfrm>
            <a:off x="611188" y="188913"/>
            <a:ext cx="8281987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msoB4064">
            <a:extLst>
              <a:ext uri="{FF2B5EF4-FFF2-40B4-BE49-F238E27FC236}">
                <a16:creationId xmlns:a16="http://schemas.microsoft.com/office/drawing/2014/main" id="{D6B52833-7948-4126-B414-0D366743A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6" t="27206" r="16321" b="37206"/>
          <a:stretch>
            <a:fillRect/>
          </a:stretch>
        </p:blipFill>
        <p:spPr bwMode="auto">
          <a:xfrm>
            <a:off x="395288" y="188913"/>
            <a:ext cx="7921625" cy="58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>
            <a:extLst>
              <a:ext uri="{FF2B5EF4-FFF2-40B4-BE49-F238E27FC236}">
                <a16:creationId xmlns:a16="http://schemas.microsoft.com/office/drawing/2014/main" id="{CCC0FFB8-E5A8-4067-81EE-239D6B838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4813"/>
            <a:ext cx="8615363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>
            <a:extLst>
              <a:ext uri="{FF2B5EF4-FFF2-40B4-BE49-F238E27FC236}">
                <a16:creationId xmlns:a16="http://schemas.microsoft.com/office/drawing/2014/main" id="{92DDD73E-DF03-4C05-B2A7-C886DCFAA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4813"/>
            <a:ext cx="8424862" cy="613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mso76AE0">
            <a:extLst>
              <a:ext uri="{FF2B5EF4-FFF2-40B4-BE49-F238E27FC236}">
                <a16:creationId xmlns:a16="http://schemas.microsoft.com/office/drawing/2014/main" id="{63B17C52-983B-4A86-A463-92AD10F1EDF2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54570" r="17708" b="5307"/>
          <a:stretch>
            <a:fillRect/>
          </a:stretch>
        </p:blipFill>
        <p:spPr>
          <a:xfrm>
            <a:off x="250825" y="260350"/>
            <a:ext cx="7921625" cy="6481763"/>
          </a:xfr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3">
            <a:extLst>
              <a:ext uri="{FF2B5EF4-FFF2-40B4-BE49-F238E27FC236}">
                <a16:creationId xmlns:a16="http://schemas.microsoft.com/office/drawing/2014/main" id="{64A851E5-9C22-4B59-ADDD-D8BD1964F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7850187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35" name="TextBox 4">
            <a:extLst>
              <a:ext uri="{FF2B5EF4-FFF2-40B4-BE49-F238E27FC236}">
                <a16:creationId xmlns:a16="http://schemas.microsoft.com/office/drawing/2014/main" id="{D2199A91-1342-4F41-86C3-CDA6CADFD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6237288"/>
            <a:ext cx="4391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Go on to next slide for part c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>
            <a:extLst>
              <a:ext uri="{FF2B5EF4-FFF2-40B4-BE49-F238E27FC236}">
                <a16:creationId xmlns:a16="http://schemas.microsoft.com/office/drawing/2014/main" id="{BA82FD86-40D6-41A5-9BA6-BF5651421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765175"/>
            <a:ext cx="8275637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>
            <a:extLst>
              <a:ext uri="{FF2B5EF4-FFF2-40B4-BE49-F238E27FC236}">
                <a16:creationId xmlns:a16="http://schemas.microsoft.com/office/drawing/2014/main" id="{A6077FF7-B996-4316-BCAB-B3F38999D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8280400" cy="637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>
            <a:extLst>
              <a:ext uri="{FF2B5EF4-FFF2-40B4-BE49-F238E27FC236}">
                <a16:creationId xmlns:a16="http://schemas.microsoft.com/office/drawing/2014/main" id="{41090B92-93CF-4119-9CFD-9E5CE7129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60350"/>
            <a:ext cx="6911975" cy="621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ate Placeholder 1">
            <a:extLst>
              <a:ext uri="{FF2B5EF4-FFF2-40B4-BE49-F238E27FC236}">
                <a16:creationId xmlns:a16="http://schemas.microsoft.com/office/drawing/2014/main" id="{5A0E2B94-119A-4361-BB3D-4FBBD841073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76070DF-D895-45FA-8FAA-211A770E7DBF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34" name="Footer Placeholder 2">
            <a:extLst>
              <a:ext uri="{FF2B5EF4-FFF2-40B4-BE49-F238E27FC236}">
                <a16:creationId xmlns:a16="http://schemas.microsoft.com/office/drawing/2014/main" id="{692D16BC-A79B-4973-91A3-D606713CB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 Lafferty Maths Dept</a:t>
            </a:r>
          </a:p>
        </p:txBody>
      </p:sp>
      <p:sp>
        <p:nvSpPr>
          <p:cNvPr id="68612" name="Rectangle 2">
            <a:extLst>
              <a:ext uri="{FF2B5EF4-FFF2-40B4-BE49-F238E27FC236}">
                <a16:creationId xmlns:a16="http://schemas.microsoft.com/office/drawing/2014/main" id="{6FAA9DDB-F7C1-46BB-ACEA-FCA1EEE6ED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2875" y="1274763"/>
            <a:ext cx="38671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400">
                <a:solidFill>
                  <a:srgbClr val="FFFFFF"/>
                </a:solidFill>
                <a:latin typeface="Comic Sans MS" panose="030F0702030302020204" pitchFamily="66" charset="0"/>
              </a:rPr>
              <a:t>Finding the median</a:t>
            </a:r>
          </a:p>
        </p:txBody>
      </p:sp>
      <p:sp>
        <p:nvSpPr>
          <p:cNvPr id="68613" name="Text Box 3">
            <a:extLst>
              <a:ext uri="{FF2B5EF4-FFF2-40B4-BE49-F238E27FC236}">
                <a16:creationId xmlns:a16="http://schemas.microsoft.com/office/drawing/2014/main" id="{1C50EFBA-E081-4145-BAD8-C3C3562D5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775" y="1808163"/>
            <a:ext cx="84089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FFFF00"/>
                </a:solidFill>
                <a:latin typeface="Comic Sans MS" panose="030F0702030302020204" pitchFamily="66" charset="0"/>
              </a:rPr>
              <a:t>When there is an </a:t>
            </a:r>
            <a:r>
              <a:rPr lang="en-US" altLang="en-US" sz="2400">
                <a:solidFill>
                  <a:srgbClr val="FFFFFF"/>
                </a:solidFill>
                <a:latin typeface="Comic Sans MS" panose="030F0702030302020204" pitchFamily="66" charset="0"/>
              </a:rPr>
              <a:t>even number of values</a:t>
            </a:r>
            <a:r>
              <a:rPr lang="en-US" altLang="en-US" sz="2400">
                <a:solidFill>
                  <a:srgbClr val="FFFF00"/>
                </a:solidFill>
                <a:latin typeface="Comic Sans MS" panose="030F0702030302020204" pitchFamily="66" charset="0"/>
              </a:rPr>
              <a:t>, there will be two values in the middle.</a:t>
            </a:r>
            <a:endParaRPr lang="en-GB" altLang="en-US" sz="24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9ADF0012-31F9-4B2F-8596-2624809ABD42}"/>
              </a:ext>
            </a:extLst>
          </p:cNvPr>
          <p:cNvGrpSpPr>
            <a:grpSpLocks/>
          </p:cNvGrpSpPr>
          <p:nvPr/>
        </p:nvGrpSpPr>
        <p:grpSpPr bwMode="auto">
          <a:xfrm>
            <a:off x="866775" y="2541588"/>
            <a:ext cx="7586663" cy="1104900"/>
            <a:chOff x="259" y="1801"/>
            <a:chExt cx="4779" cy="696"/>
          </a:xfrm>
        </p:grpSpPr>
        <p:sp>
          <p:nvSpPr>
            <p:cNvPr id="68641" name="Text Box 5">
              <a:extLst>
                <a:ext uri="{FF2B5EF4-FFF2-40B4-BE49-F238E27FC236}">
                  <a16:creationId xmlns:a16="http://schemas.microsoft.com/office/drawing/2014/main" id="{B3273964-EA2A-4E4F-9536-BC6B1FDCCE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" y="1801"/>
              <a:ext cx="126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>
                  <a:solidFill>
                    <a:srgbClr val="FFFFFF"/>
                  </a:solidFill>
                  <a:latin typeface="Comic Sans MS" panose="030F0702030302020204" pitchFamily="66" charset="0"/>
                </a:rPr>
                <a:t>For example,</a:t>
              </a:r>
              <a:endParaRPr lang="en-GB" alt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68642" name="Text Box 6">
              <a:extLst>
                <a:ext uri="{FF2B5EF4-FFF2-40B4-BE49-F238E27FC236}">
                  <a16:creationId xmlns:a16="http://schemas.microsoft.com/office/drawing/2014/main" id="{11BF8135-D4FA-4FB0-A854-47D5D10B73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7" y="2209"/>
              <a:ext cx="414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>
                  <a:solidFill>
                    <a:srgbClr val="FFFFFF"/>
                  </a:solidFill>
                  <a:latin typeface="Comic Sans MS" panose="030F0702030302020204" pitchFamily="66" charset="0"/>
                </a:rPr>
                <a:t>Find the median of 56, 42, 47, 51, 65 and 43.</a:t>
              </a:r>
              <a:endParaRPr lang="en-GB" alt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79879" name="Text Box 7">
            <a:extLst>
              <a:ext uri="{FF2B5EF4-FFF2-40B4-BE49-F238E27FC236}">
                <a16:creationId xmlns:a16="http://schemas.microsoft.com/office/drawing/2014/main" id="{284824B3-D764-4FF0-95BC-70A1E42A60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775" y="3663950"/>
            <a:ext cx="3560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FFFFFF"/>
                </a:solidFill>
                <a:latin typeface="Comic Sans MS" panose="030F0702030302020204" pitchFamily="66" charset="0"/>
              </a:rPr>
              <a:t>The values in order are:</a:t>
            </a:r>
            <a:endParaRPr lang="en-GB" altLang="en-US" sz="240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79880" name="Text Box 8">
            <a:extLst>
              <a:ext uri="{FF2B5EF4-FFF2-40B4-BE49-F238E27FC236}">
                <a16:creationId xmlns:a16="http://schemas.microsoft.com/office/drawing/2014/main" id="{76B98455-7610-48E9-ACDD-3445C6E30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775" y="4986338"/>
            <a:ext cx="5802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FFFFFF"/>
                </a:solidFill>
                <a:latin typeface="Comic Sans MS" panose="030F0702030302020204" pitchFamily="66" charset="0"/>
              </a:rPr>
              <a:t>There are two middle values, 47 and 51.</a:t>
            </a:r>
            <a:endParaRPr lang="en-GB" altLang="en-US" sz="240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3" name="Group 9">
            <a:extLst>
              <a:ext uri="{FF2B5EF4-FFF2-40B4-BE49-F238E27FC236}">
                <a16:creationId xmlns:a16="http://schemas.microsoft.com/office/drawing/2014/main" id="{2FC8DDE3-92E3-4E64-B190-F19C1E5ABF3E}"/>
              </a:ext>
            </a:extLst>
          </p:cNvPr>
          <p:cNvGrpSpPr>
            <a:grpSpLocks/>
          </p:cNvGrpSpPr>
          <p:nvPr/>
        </p:nvGrpSpPr>
        <p:grpSpPr bwMode="auto">
          <a:xfrm>
            <a:off x="2095500" y="4324350"/>
            <a:ext cx="5888038" cy="457200"/>
            <a:chOff x="1280" y="3128"/>
            <a:chExt cx="3709" cy="288"/>
          </a:xfrm>
        </p:grpSpPr>
        <p:sp>
          <p:nvSpPr>
            <p:cNvPr id="68635" name="Text Box 10">
              <a:extLst>
                <a:ext uri="{FF2B5EF4-FFF2-40B4-BE49-F238E27FC236}">
                  <a16:creationId xmlns:a16="http://schemas.microsoft.com/office/drawing/2014/main" id="{BB267523-254D-4732-BA75-6EECEBF721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0" y="3128"/>
              <a:ext cx="40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>
                  <a:solidFill>
                    <a:srgbClr val="FFFFFF"/>
                  </a:solidFill>
                  <a:latin typeface="Comic Sans MS" panose="030F0702030302020204" pitchFamily="66" charset="0"/>
                </a:rPr>
                <a:t>42,</a:t>
              </a:r>
              <a:endParaRPr lang="en-GB" alt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68636" name="Text Box 11">
              <a:extLst>
                <a:ext uri="{FF2B5EF4-FFF2-40B4-BE49-F238E27FC236}">
                  <a16:creationId xmlns:a16="http://schemas.microsoft.com/office/drawing/2014/main" id="{D9715425-20E8-4079-82C7-CD15776D83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42" y="3128"/>
              <a:ext cx="40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>
                  <a:solidFill>
                    <a:srgbClr val="FFFFFF"/>
                  </a:solidFill>
                  <a:latin typeface="Comic Sans MS" panose="030F0702030302020204" pitchFamily="66" charset="0"/>
                </a:rPr>
                <a:t>43,</a:t>
              </a:r>
              <a:endParaRPr lang="en-GB" alt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68637" name="Text Box 12">
              <a:extLst>
                <a:ext uri="{FF2B5EF4-FFF2-40B4-BE49-F238E27FC236}">
                  <a16:creationId xmlns:a16="http://schemas.microsoft.com/office/drawing/2014/main" id="{07334940-B2CE-41E6-9A25-589C7B9D7C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4" y="3128"/>
              <a:ext cx="40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>
                  <a:solidFill>
                    <a:srgbClr val="FFFFFF"/>
                  </a:solidFill>
                  <a:latin typeface="Comic Sans MS" panose="030F0702030302020204" pitchFamily="66" charset="0"/>
                </a:rPr>
                <a:t>47,</a:t>
              </a:r>
              <a:endParaRPr lang="en-GB" alt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68638" name="Text Box 13">
              <a:extLst>
                <a:ext uri="{FF2B5EF4-FFF2-40B4-BE49-F238E27FC236}">
                  <a16:creationId xmlns:a16="http://schemas.microsoft.com/office/drawing/2014/main" id="{3D1DD52D-B687-4F44-AAD1-FC3E206CDB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6" y="3128"/>
              <a:ext cx="3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>
                  <a:solidFill>
                    <a:srgbClr val="FFFFFF"/>
                  </a:solidFill>
                  <a:latin typeface="Comic Sans MS" panose="030F0702030302020204" pitchFamily="66" charset="0"/>
                </a:rPr>
                <a:t>51,</a:t>
              </a:r>
              <a:endParaRPr lang="en-GB" alt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68639" name="Text Box 14">
              <a:extLst>
                <a:ext uri="{FF2B5EF4-FFF2-40B4-BE49-F238E27FC236}">
                  <a16:creationId xmlns:a16="http://schemas.microsoft.com/office/drawing/2014/main" id="{B1F08818-724C-4F34-A26F-4616EC08E9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8" y="3128"/>
              <a:ext cx="40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>
                  <a:solidFill>
                    <a:srgbClr val="FFFFFF"/>
                  </a:solidFill>
                  <a:latin typeface="Comic Sans MS" panose="030F0702030302020204" pitchFamily="66" charset="0"/>
                </a:rPr>
                <a:t>56,</a:t>
              </a:r>
              <a:endParaRPr lang="en-GB" alt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68640" name="Text Box 15">
              <a:extLst>
                <a:ext uri="{FF2B5EF4-FFF2-40B4-BE49-F238E27FC236}">
                  <a16:creationId xmlns:a16="http://schemas.microsoft.com/office/drawing/2014/main" id="{E62152C7-5BAC-4E1E-BFB7-7AC5E4BC03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91" y="3128"/>
              <a:ext cx="39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>
                  <a:solidFill>
                    <a:srgbClr val="FFFFFF"/>
                  </a:solidFill>
                  <a:latin typeface="Comic Sans MS" panose="030F0702030302020204" pitchFamily="66" charset="0"/>
                </a:rPr>
                <a:t>65.</a:t>
              </a:r>
              <a:endParaRPr lang="en-GB" alt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79888" name="Oval 16">
            <a:extLst>
              <a:ext uri="{FF2B5EF4-FFF2-40B4-BE49-F238E27FC236}">
                <a16:creationId xmlns:a16="http://schemas.microsoft.com/office/drawing/2014/main" id="{2D5C81B8-DB98-4EC0-90C9-3615876764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8113" y="4222750"/>
            <a:ext cx="2016125" cy="6477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00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4" name="Group 17">
            <a:extLst>
              <a:ext uri="{FF2B5EF4-FFF2-40B4-BE49-F238E27FC236}">
                <a16:creationId xmlns:a16="http://schemas.microsoft.com/office/drawing/2014/main" id="{905BBF2A-A9DE-4ED1-8A24-DF4E474BEA35}"/>
              </a:ext>
            </a:extLst>
          </p:cNvPr>
          <p:cNvGrpSpPr>
            <a:grpSpLocks/>
          </p:cNvGrpSpPr>
          <p:nvPr/>
        </p:nvGrpSpPr>
        <p:grpSpPr bwMode="auto">
          <a:xfrm>
            <a:off x="3205163" y="5441950"/>
            <a:ext cx="1754187" cy="889000"/>
            <a:chOff x="1772" y="1324"/>
            <a:chExt cx="1105" cy="560"/>
          </a:xfrm>
        </p:grpSpPr>
        <p:grpSp>
          <p:nvGrpSpPr>
            <p:cNvPr id="68630" name="Group 18">
              <a:extLst>
                <a:ext uri="{FF2B5EF4-FFF2-40B4-BE49-F238E27FC236}">
                  <a16:creationId xmlns:a16="http://schemas.microsoft.com/office/drawing/2014/main" id="{204F007E-F7BE-4E72-9269-D2DC930F5E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2" y="1324"/>
              <a:ext cx="784" cy="560"/>
              <a:chOff x="1881" y="1348"/>
              <a:chExt cx="784" cy="560"/>
            </a:xfrm>
          </p:grpSpPr>
          <p:sp>
            <p:nvSpPr>
              <p:cNvPr id="68632" name="Text Box 19">
                <a:extLst>
                  <a:ext uri="{FF2B5EF4-FFF2-40B4-BE49-F238E27FC236}">
                    <a16:creationId xmlns:a16="http://schemas.microsoft.com/office/drawing/2014/main" id="{61645B97-4832-4C88-8F79-CB14E01EE7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92" y="1348"/>
                <a:ext cx="75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40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47 + 51</a:t>
                </a:r>
                <a:endParaRPr lang="en-GB" altLang="en-US" sz="2400">
                  <a:solidFill>
                    <a:srgbClr val="FFFF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68633" name="Line 20">
                <a:extLst>
                  <a:ext uri="{FF2B5EF4-FFF2-40B4-BE49-F238E27FC236}">
                    <a16:creationId xmlns:a16="http://schemas.microsoft.com/office/drawing/2014/main" id="{890EA2EE-47A4-4347-BF0A-E26D39C973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81" y="1624"/>
                <a:ext cx="784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634" name="Text Box 21">
                <a:extLst>
                  <a:ext uri="{FF2B5EF4-FFF2-40B4-BE49-F238E27FC236}">
                    <a16:creationId xmlns:a16="http://schemas.microsoft.com/office/drawing/2014/main" id="{BE8961B8-5A78-4E74-8608-CCD4F47779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61" y="1620"/>
                <a:ext cx="23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40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2</a:t>
                </a:r>
                <a:endParaRPr lang="en-GB" altLang="en-US" sz="2400">
                  <a:solidFill>
                    <a:srgbClr val="FFFF00"/>
                  </a:solidFill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68631" name="Text Box 22">
              <a:extLst>
                <a:ext uri="{FF2B5EF4-FFF2-40B4-BE49-F238E27FC236}">
                  <a16:creationId xmlns:a16="http://schemas.microsoft.com/office/drawing/2014/main" id="{FBD1E99E-6F90-4A5B-B12A-EBDD28D157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63" y="1460"/>
              <a:ext cx="21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>
                  <a:solidFill>
                    <a:srgbClr val="FFFF00"/>
                  </a:solidFill>
                  <a:latin typeface="Comic Sans MS" panose="030F0702030302020204" pitchFamily="66" charset="0"/>
                </a:rPr>
                <a:t>=</a:t>
              </a:r>
              <a:endParaRPr lang="en-GB" altLang="en-US" sz="2400">
                <a:solidFill>
                  <a:srgbClr val="FFFF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6" name="Group 23">
            <a:extLst>
              <a:ext uri="{FF2B5EF4-FFF2-40B4-BE49-F238E27FC236}">
                <a16:creationId xmlns:a16="http://schemas.microsoft.com/office/drawing/2014/main" id="{F499A810-6BF0-42C6-8DDE-BC3C0F6B41B4}"/>
              </a:ext>
            </a:extLst>
          </p:cNvPr>
          <p:cNvGrpSpPr>
            <a:grpSpLocks/>
          </p:cNvGrpSpPr>
          <p:nvPr/>
        </p:nvGrpSpPr>
        <p:grpSpPr bwMode="auto">
          <a:xfrm>
            <a:off x="5151438" y="5441950"/>
            <a:ext cx="560387" cy="889000"/>
            <a:chOff x="3094" y="1348"/>
            <a:chExt cx="353" cy="560"/>
          </a:xfrm>
        </p:grpSpPr>
        <p:sp>
          <p:nvSpPr>
            <p:cNvPr id="68627" name="Text Box 24">
              <a:extLst>
                <a:ext uri="{FF2B5EF4-FFF2-40B4-BE49-F238E27FC236}">
                  <a16:creationId xmlns:a16="http://schemas.microsoft.com/office/drawing/2014/main" id="{C03A3599-EC67-452B-965E-F1EA5FD559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7" y="1348"/>
              <a:ext cx="3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>
                  <a:solidFill>
                    <a:srgbClr val="FFFF00"/>
                  </a:solidFill>
                  <a:latin typeface="Comic Sans MS" panose="030F0702030302020204" pitchFamily="66" charset="0"/>
                </a:rPr>
                <a:t>98</a:t>
              </a:r>
              <a:endParaRPr lang="en-GB" altLang="en-US" sz="2400">
                <a:solidFill>
                  <a:srgbClr val="FFFF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68628" name="Line 25">
              <a:extLst>
                <a:ext uri="{FF2B5EF4-FFF2-40B4-BE49-F238E27FC236}">
                  <a16:creationId xmlns:a16="http://schemas.microsoft.com/office/drawing/2014/main" id="{D512EC40-27E5-4561-9856-63863F64B7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94" y="1624"/>
              <a:ext cx="335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29" name="Text Box 26">
              <a:extLst>
                <a:ext uri="{FF2B5EF4-FFF2-40B4-BE49-F238E27FC236}">
                  <a16:creationId xmlns:a16="http://schemas.microsoft.com/office/drawing/2014/main" id="{4346E329-42C4-4E12-A98E-06BA65BEFB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0" y="1620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>
                  <a:solidFill>
                    <a:srgbClr val="FFFF00"/>
                  </a:solidFill>
                  <a:latin typeface="Comic Sans MS" panose="030F0702030302020204" pitchFamily="66" charset="0"/>
                </a:rPr>
                <a:t>2</a:t>
              </a:r>
              <a:endParaRPr lang="en-GB" altLang="en-US" sz="2400">
                <a:solidFill>
                  <a:srgbClr val="FFFF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79899" name="Text Box 27">
            <a:extLst>
              <a:ext uri="{FF2B5EF4-FFF2-40B4-BE49-F238E27FC236}">
                <a16:creationId xmlns:a16="http://schemas.microsoft.com/office/drawing/2014/main" id="{FF641076-EBB7-45E9-A317-E5873744C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3113" y="5657850"/>
            <a:ext cx="892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FFFF00"/>
                </a:solidFill>
                <a:latin typeface="Comic Sans MS" panose="030F0702030302020204" pitchFamily="66" charset="0"/>
              </a:rPr>
              <a:t>=  49</a:t>
            </a:r>
            <a:endParaRPr lang="en-GB" altLang="en-US" sz="24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79900" name="Rectangle 28">
            <a:extLst>
              <a:ext uri="{FF2B5EF4-FFF2-40B4-BE49-F238E27FC236}">
                <a16:creationId xmlns:a16="http://schemas.microsoft.com/office/drawing/2014/main" id="{5CAF8EDB-2567-4BE7-A271-FC1153F379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552450"/>
            <a:ext cx="525621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44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Statistics</a:t>
            </a:r>
          </a:p>
        </p:txBody>
      </p:sp>
      <p:pic>
        <p:nvPicPr>
          <p:cNvPr id="68623" name="Picture 29" descr="scottishflag">
            <a:extLst>
              <a:ext uri="{FF2B5EF4-FFF2-40B4-BE49-F238E27FC236}">
                <a16:creationId xmlns:a16="http://schemas.microsoft.com/office/drawing/2014/main" id="{9AA6539E-4B5C-4669-B303-19A5967D16C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24" name="Picture 30" descr="Office Objects 0572">
            <a:extLst>
              <a:ext uri="{FF2B5EF4-FFF2-40B4-BE49-F238E27FC236}">
                <a16:creationId xmlns:a16="http://schemas.microsoft.com/office/drawing/2014/main" id="{215DF61D-6BE1-4B5F-9A56-45BF67FB6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25" name="Text Box 31">
            <a:extLst>
              <a:ext uri="{FF2B5EF4-FFF2-40B4-BE49-F238E27FC236}">
                <a16:creationId xmlns:a16="http://schemas.microsoft.com/office/drawing/2014/main" id="{16F7A7CA-473A-47A8-A742-813F272629F0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www.mathsrevision.com</a:t>
            </a:r>
          </a:p>
        </p:txBody>
      </p:sp>
      <p:sp>
        <p:nvSpPr>
          <p:cNvPr id="68626" name="Text Box 32">
            <a:extLst>
              <a:ext uri="{FF2B5EF4-FFF2-40B4-BE49-F238E27FC236}">
                <a16:creationId xmlns:a16="http://schemas.microsoft.com/office/drawing/2014/main" id="{89B0F3C7-F3FB-4F3A-99C3-EA35063E5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5400" y="1562100"/>
            <a:ext cx="600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FFFF66"/>
                </a:solidFill>
                <a:latin typeface="Comic Sans MS" panose="030F0702030302020204" pitchFamily="66" charset="0"/>
              </a:rPr>
              <a:t>Nat 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9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9" grpId="0" autoUpdateAnimBg="0"/>
      <p:bldP spid="79880" grpId="0" autoUpdateAnimBg="0"/>
      <p:bldP spid="79888" grpId="0" animBg="1"/>
      <p:bldP spid="79899" grpId="0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>
            <a:extLst>
              <a:ext uri="{FF2B5EF4-FFF2-40B4-BE49-F238E27FC236}">
                <a16:creationId xmlns:a16="http://schemas.microsoft.com/office/drawing/2014/main" id="{DD904F1B-A2CA-45F4-AA11-D73F3D210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260350"/>
            <a:ext cx="8742363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>
            <a:extLst>
              <a:ext uri="{FF2B5EF4-FFF2-40B4-BE49-F238E27FC236}">
                <a16:creationId xmlns:a16="http://schemas.microsoft.com/office/drawing/2014/main" id="{B6E67483-80C9-4F78-ABA1-3C7710C5B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564562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 descr="msoB2C6">
            <a:extLst>
              <a:ext uri="{FF2B5EF4-FFF2-40B4-BE49-F238E27FC236}">
                <a16:creationId xmlns:a16="http://schemas.microsoft.com/office/drawing/2014/main" id="{2F61DF62-367D-4316-BA9A-F90C958ED86C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5" t="56375" r="16525" b="17770"/>
          <a:stretch>
            <a:fillRect/>
          </a:stretch>
        </p:blipFill>
        <p:spPr>
          <a:xfrm>
            <a:off x="395288" y="333375"/>
            <a:ext cx="8424862" cy="4895850"/>
          </a:xfrm>
          <a:noFill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>
            <a:extLst>
              <a:ext uri="{FF2B5EF4-FFF2-40B4-BE49-F238E27FC236}">
                <a16:creationId xmlns:a16="http://schemas.microsoft.com/office/drawing/2014/main" id="{8734F6D9-8065-468A-8A95-9CDEBF8E0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4813"/>
            <a:ext cx="8169275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 descr="mso72BEA">
            <a:extLst>
              <a:ext uri="{FF2B5EF4-FFF2-40B4-BE49-F238E27FC236}">
                <a16:creationId xmlns:a16="http://schemas.microsoft.com/office/drawing/2014/main" id="{6129F866-924B-467D-8591-376F7A28E8EE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7" t="37900" r="18098" b="12521"/>
          <a:stretch>
            <a:fillRect/>
          </a:stretch>
        </p:blipFill>
        <p:spPr>
          <a:xfrm>
            <a:off x="395288" y="0"/>
            <a:ext cx="7993062" cy="6858000"/>
          </a:xfrm>
          <a:noFill/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>
            <a:extLst>
              <a:ext uri="{FF2B5EF4-FFF2-40B4-BE49-F238E27FC236}">
                <a16:creationId xmlns:a16="http://schemas.microsoft.com/office/drawing/2014/main" id="{222B9E31-ACFE-4D20-915A-A3235F50A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620713"/>
            <a:ext cx="8770937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 descr="mso296FF">
            <a:extLst>
              <a:ext uri="{FF2B5EF4-FFF2-40B4-BE49-F238E27FC236}">
                <a16:creationId xmlns:a16="http://schemas.microsoft.com/office/drawing/2014/main" id="{6A932835-A42B-4E8C-A9A5-291A2D5BC156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9" t="5249" r="15968" b="62100"/>
          <a:stretch>
            <a:fillRect/>
          </a:stretch>
        </p:blipFill>
        <p:spPr>
          <a:xfrm>
            <a:off x="395288" y="0"/>
            <a:ext cx="8497887" cy="5676900"/>
          </a:xfrm>
          <a:noFill/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 descr="mso4F5D6">
            <a:extLst>
              <a:ext uri="{FF2B5EF4-FFF2-40B4-BE49-F238E27FC236}">
                <a16:creationId xmlns:a16="http://schemas.microsoft.com/office/drawing/2014/main" id="{0DB798FC-F923-4536-B231-BAD91B3E52D1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4" t="47748" r="15315" b="12086"/>
          <a:stretch>
            <a:fillRect/>
          </a:stretch>
        </p:blipFill>
        <p:spPr>
          <a:xfrm>
            <a:off x="468313" y="260350"/>
            <a:ext cx="8207375" cy="6465888"/>
          </a:xfrm>
          <a:noFill/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>
            <a:extLst>
              <a:ext uri="{FF2B5EF4-FFF2-40B4-BE49-F238E27FC236}">
                <a16:creationId xmlns:a16="http://schemas.microsoft.com/office/drawing/2014/main" id="{5442CED4-323C-4D10-BB00-382B7930A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20713"/>
            <a:ext cx="7926388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 descr="mso72CFD">
            <a:extLst>
              <a:ext uri="{FF2B5EF4-FFF2-40B4-BE49-F238E27FC236}">
                <a16:creationId xmlns:a16="http://schemas.microsoft.com/office/drawing/2014/main" id="{9B4F7895-65ED-4A3C-9537-B33A231B65CD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9" t="23386" r="30431" b="43390"/>
          <a:stretch>
            <a:fillRect/>
          </a:stretch>
        </p:blipFill>
        <p:spPr>
          <a:xfrm>
            <a:off x="468313" y="333375"/>
            <a:ext cx="6911975" cy="5832475"/>
          </a:xfr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B615EE82-5F17-4404-9B3F-D67E029C80E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DE1BCF7-F039-4AC4-9A32-4D7D6BC4810B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33626450-EF42-4A35-8022-54D5B297D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 Lafferty Maths Dept</a:t>
            </a:r>
          </a:p>
        </p:txBody>
      </p:sp>
      <p:sp>
        <p:nvSpPr>
          <p:cNvPr id="69636" name="Rectangle 2">
            <a:extLst>
              <a:ext uri="{FF2B5EF4-FFF2-40B4-BE49-F238E27FC236}">
                <a16:creationId xmlns:a16="http://schemas.microsoft.com/office/drawing/2014/main" id="{54660217-D2C5-4711-8BB7-F77755F53A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2463" y="1193800"/>
            <a:ext cx="26860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solidFill>
                  <a:srgbClr val="FFFFFF"/>
                </a:solidFill>
                <a:latin typeface="Comic Sans MS" panose="030F0702030302020204" pitchFamily="66" charset="0"/>
              </a:rPr>
              <a:t>Finding the range</a:t>
            </a:r>
          </a:p>
        </p:txBody>
      </p:sp>
      <p:sp>
        <p:nvSpPr>
          <p:cNvPr id="80899" name="Text Box 3">
            <a:extLst>
              <a:ext uri="{FF2B5EF4-FFF2-40B4-BE49-F238E27FC236}">
                <a16:creationId xmlns:a16="http://schemas.microsoft.com/office/drawing/2014/main" id="{F0B02988-CD11-4830-96BF-40FF3113B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663" y="1863725"/>
            <a:ext cx="81502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FFFF00"/>
                </a:solidFill>
                <a:latin typeface="Comic Sans MS" panose="030F0702030302020204" pitchFamily="66" charset="0"/>
              </a:rPr>
              <a:t>The </a:t>
            </a:r>
            <a:r>
              <a:rPr lang="en-US" altLang="en-US" sz="2400" b="1">
                <a:solidFill>
                  <a:srgbClr val="FFFF00"/>
                </a:solidFill>
                <a:latin typeface="Comic Sans MS" panose="030F0702030302020204" pitchFamily="66" charset="0"/>
              </a:rPr>
              <a:t>range</a:t>
            </a:r>
            <a:r>
              <a:rPr lang="en-US" altLang="en-US" sz="2400">
                <a:solidFill>
                  <a:srgbClr val="FFFF00"/>
                </a:solidFill>
                <a:latin typeface="Comic Sans MS" panose="030F0702030302020204" pitchFamily="66" charset="0"/>
              </a:rPr>
              <a:t> of a set of data is a measure of how the data is spread across the distribution.</a:t>
            </a:r>
            <a:endParaRPr lang="en-GB" altLang="en-US" sz="24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80900" name="Text Box 4">
            <a:extLst>
              <a:ext uri="{FF2B5EF4-FFF2-40B4-BE49-F238E27FC236}">
                <a16:creationId xmlns:a16="http://schemas.microsoft.com/office/drawing/2014/main" id="{FE593082-5C74-4C20-92C3-3CD53D612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663" y="2860675"/>
            <a:ext cx="81502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FFFFFF"/>
                </a:solidFill>
                <a:latin typeface="Comic Sans MS" panose="030F0702030302020204" pitchFamily="66" charset="0"/>
              </a:rPr>
              <a:t>To find the range we subtract the lowest value in the set from the highest value. </a:t>
            </a:r>
            <a:endParaRPr lang="en-GB" altLang="en-US" sz="240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" name="Group 5">
            <a:extLst>
              <a:ext uri="{FF2B5EF4-FFF2-40B4-BE49-F238E27FC236}">
                <a16:creationId xmlns:a16="http://schemas.microsoft.com/office/drawing/2014/main" id="{58F5B9F7-75D8-4B56-A817-8314B615214B}"/>
              </a:ext>
            </a:extLst>
          </p:cNvPr>
          <p:cNvGrpSpPr>
            <a:grpSpLocks/>
          </p:cNvGrpSpPr>
          <p:nvPr/>
        </p:nvGrpSpPr>
        <p:grpSpPr bwMode="auto">
          <a:xfrm>
            <a:off x="2135188" y="3859213"/>
            <a:ext cx="5583237" cy="792162"/>
            <a:chOff x="1065" y="2011"/>
            <a:chExt cx="3629" cy="499"/>
          </a:xfrm>
        </p:grpSpPr>
        <p:sp>
          <p:nvSpPr>
            <p:cNvPr id="80902" name="Rectangle 6">
              <a:extLst>
                <a:ext uri="{FF2B5EF4-FFF2-40B4-BE49-F238E27FC236}">
                  <a16:creationId xmlns:a16="http://schemas.microsoft.com/office/drawing/2014/main" id="{61ABD424-1653-4700-BE7F-8334FC7077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5" y="2011"/>
              <a:ext cx="3629" cy="499"/>
            </a:xfrm>
            <a:prstGeom prst="rect">
              <a:avLst/>
            </a:prstGeom>
            <a:solidFill>
              <a:srgbClr val="4D4D4D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GB" sz="20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69648" name="Text Box 7">
              <a:extLst>
                <a:ext uri="{FF2B5EF4-FFF2-40B4-BE49-F238E27FC236}">
                  <a16:creationId xmlns:a16="http://schemas.microsoft.com/office/drawing/2014/main" id="{2B19598A-C60A-4EB5-A4DF-762532677C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8" y="2121"/>
              <a:ext cx="3596" cy="291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>
                  <a:solidFill>
                    <a:srgbClr val="FFFF00"/>
                  </a:solidFill>
                  <a:latin typeface="Comic Sans MS" panose="030F0702030302020204" pitchFamily="66" charset="0"/>
                </a:rPr>
                <a:t>Range = Highest value </a:t>
              </a:r>
              <a:r>
                <a:rPr lang="en-US" altLang="en-US" sz="2400">
                  <a:solidFill>
                    <a:srgbClr val="FFFF00"/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– Lowest value</a:t>
              </a:r>
            </a:p>
          </p:txBody>
        </p:sp>
      </p:grpSp>
      <p:sp>
        <p:nvSpPr>
          <p:cNvPr id="80904" name="Text Box 8">
            <a:extLst>
              <a:ext uri="{FF2B5EF4-FFF2-40B4-BE49-F238E27FC236}">
                <a16:creationId xmlns:a16="http://schemas.microsoft.com/office/drawing/2014/main" id="{13D243BA-B525-4236-805F-C1681B0D3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663" y="5657850"/>
            <a:ext cx="8150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FFFF00"/>
                </a:solidFill>
                <a:latin typeface="Comic Sans MS" panose="030F0702030302020204" pitchFamily="66" charset="0"/>
              </a:rPr>
              <a:t>When the range is large</a:t>
            </a:r>
            <a:r>
              <a:rPr lang="en-GB" altLang="en-US" sz="2400">
                <a:solidFill>
                  <a:srgbClr val="FFFF00"/>
                </a:solidFill>
                <a:latin typeface="Comic Sans MS" panose="030F0702030302020204" pitchFamily="66" charset="0"/>
              </a:rPr>
              <a:t>; </a:t>
            </a:r>
            <a:r>
              <a:rPr lang="en-US" altLang="en-US" sz="2400">
                <a:solidFill>
                  <a:srgbClr val="FFFF00"/>
                </a:solidFill>
                <a:latin typeface="Comic Sans MS" panose="030F0702030302020204" pitchFamily="66" charset="0"/>
              </a:rPr>
              <a:t>the values vary widely in size.</a:t>
            </a:r>
            <a:endParaRPr lang="en-GB" altLang="en-US" sz="24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80905" name="Text Box 9">
            <a:extLst>
              <a:ext uri="{FF2B5EF4-FFF2-40B4-BE49-F238E27FC236}">
                <a16:creationId xmlns:a16="http://schemas.microsoft.com/office/drawing/2014/main" id="{E275BBD8-5F14-409B-BFD2-5D6CE4C53B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663" y="5026025"/>
            <a:ext cx="8150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FFFF00"/>
                </a:solidFill>
                <a:latin typeface="Comic Sans MS" panose="030F0702030302020204" pitchFamily="66" charset="0"/>
              </a:rPr>
              <a:t>When the range is small</a:t>
            </a:r>
            <a:r>
              <a:rPr lang="en-GB" altLang="en-US" sz="2400">
                <a:solidFill>
                  <a:srgbClr val="FFFF00"/>
                </a:solidFill>
                <a:latin typeface="Comic Sans MS" panose="030F0702030302020204" pitchFamily="66" charset="0"/>
              </a:rPr>
              <a:t>; </a:t>
            </a:r>
            <a:r>
              <a:rPr lang="en-US" altLang="en-US" sz="2400">
                <a:solidFill>
                  <a:srgbClr val="FFFF00"/>
                </a:solidFill>
                <a:latin typeface="Comic Sans MS" panose="030F0702030302020204" pitchFamily="66" charset="0"/>
              </a:rPr>
              <a:t>the values are similar in size.</a:t>
            </a:r>
            <a:endParaRPr lang="en-GB" altLang="en-US" sz="24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80906" name="Rectangle 10">
            <a:extLst>
              <a:ext uri="{FF2B5EF4-FFF2-40B4-BE49-F238E27FC236}">
                <a16:creationId xmlns:a16="http://schemas.microsoft.com/office/drawing/2014/main" id="{83C80829-8FC8-4C76-95D5-5DDD8D7F37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552450"/>
            <a:ext cx="525621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44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Statistics</a:t>
            </a:r>
          </a:p>
        </p:txBody>
      </p:sp>
      <p:pic>
        <p:nvPicPr>
          <p:cNvPr id="69643" name="Picture 11" descr="scottishflag">
            <a:extLst>
              <a:ext uri="{FF2B5EF4-FFF2-40B4-BE49-F238E27FC236}">
                <a16:creationId xmlns:a16="http://schemas.microsoft.com/office/drawing/2014/main" id="{8BAEEE19-70C8-4428-865A-8559861AF54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4" name="Picture 12" descr="Office Objects 0572">
            <a:extLst>
              <a:ext uri="{FF2B5EF4-FFF2-40B4-BE49-F238E27FC236}">
                <a16:creationId xmlns:a16="http://schemas.microsoft.com/office/drawing/2014/main" id="{CDF03374-BEFA-47B8-AA0F-4C7509B5F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45" name="Text Box 13">
            <a:extLst>
              <a:ext uri="{FF2B5EF4-FFF2-40B4-BE49-F238E27FC236}">
                <a16:creationId xmlns:a16="http://schemas.microsoft.com/office/drawing/2014/main" id="{07CCEA75-E6B9-4860-B204-311FFA6E4B12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www.mathsrevision.com</a:t>
            </a:r>
          </a:p>
        </p:txBody>
      </p:sp>
      <p:sp>
        <p:nvSpPr>
          <p:cNvPr id="69646" name="Text Box 14">
            <a:extLst>
              <a:ext uri="{FF2B5EF4-FFF2-40B4-BE49-F238E27FC236}">
                <a16:creationId xmlns:a16="http://schemas.microsoft.com/office/drawing/2014/main" id="{14C5A9AE-6509-4F20-9E15-F8A2A73107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5400" y="1562100"/>
            <a:ext cx="600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FFFF66"/>
                </a:solidFill>
                <a:latin typeface="Comic Sans MS" panose="030F0702030302020204" pitchFamily="66" charset="0"/>
              </a:rPr>
              <a:t>Nat 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autoUpdateAnimBg="0"/>
      <p:bldP spid="80900" grpId="0" autoUpdateAnimBg="0"/>
      <p:bldP spid="80904" grpId="0"/>
      <p:bldP spid="80905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 descr="mso94394">
            <a:extLst>
              <a:ext uri="{FF2B5EF4-FFF2-40B4-BE49-F238E27FC236}">
                <a16:creationId xmlns:a16="http://schemas.microsoft.com/office/drawing/2014/main" id="{70361848-97F4-4CC2-BC0C-962E852A7548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2" t="20673" r="16948" b="46094"/>
          <a:stretch>
            <a:fillRect/>
          </a:stretch>
        </p:blipFill>
        <p:spPr>
          <a:xfrm>
            <a:off x="250825" y="260350"/>
            <a:ext cx="8642350" cy="5691188"/>
          </a:xfrm>
          <a:noFill/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 descr="msoFB5C7">
            <a:extLst>
              <a:ext uri="{FF2B5EF4-FFF2-40B4-BE49-F238E27FC236}">
                <a16:creationId xmlns:a16="http://schemas.microsoft.com/office/drawing/2014/main" id="{74ED467B-F8C4-4D12-91B9-06D4714F61F3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2" t="15762" r="15222" b="53047"/>
          <a:stretch>
            <a:fillRect/>
          </a:stretch>
        </p:blipFill>
        <p:spPr>
          <a:xfrm>
            <a:off x="323850" y="260350"/>
            <a:ext cx="8351838" cy="5040313"/>
          </a:xfrm>
          <a:noFill/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mso414DB">
            <a:extLst>
              <a:ext uri="{FF2B5EF4-FFF2-40B4-BE49-F238E27FC236}">
                <a16:creationId xmlns:a16="http://schemas.microsoft.com/office/drawing/2014/main" id="{03AFA0E7-1FEF-42AD-9E8A-8EAD7070D517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5" t="52686" r="16527" b="14108"/>
          <a:stretch>
            <a:fillRect/>
          </a:stretch>
        </p:blipFill>
        <p:spPr>
          <a:xfrm>
            <a:off x="468313" y="0"/>
            <a:ext cx="8351837" cy="5495925"/>
          </a:xfrm>
          <a:noFill/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 descr="mso8E540">
            <a:extLst>
              <a:ext uri="{FF2B5EF4-FFF2-40B4-BE49-F238E27FC236}">
                <a16:creationId xmlns:a16="http://schemas.microsoft.com/office/drawing/2014/main" id="{30E980AF-5651-4AF4-8A0E-5F5F501A21FA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0" t="56375" r="21700" b="32556"/>
          <a:stretch>
            <a:fillRect/>
          </a:stretch>
        </p:blipFill>
        <p:spPr>
          <a:xfrm>
            <a:off x="611188" y="404813"/>
            <a:ext cx="7453312" cy="1790700"/>
          </a:xfrm>
          <a:noFill/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 descr="msoF591C">
            <a:extLst>
              <a:ext uri="{FF2B5EF4-FFF2-40B4-BE49-F238E27FC236}">
                <a16:creationId xmlns:a16="http://schemas.microsoft.com/office/drawing/2014/main" id="{BF0773FC-FD42-4AD6-AC46-56F96FA750D0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8" t="4553" r="13458" b="46094"/>
          <a:stretch>
            <a:fillRect/>
          </a:stretch>
        </p:blipFill>
        <p:spPr>
          <a:xfrm>
            <a:off x="755650" y="333375"/>
            <a:ext cx="6696075" cy="6119813"/>
          </a:xfrm>
          <a:noFill/>
        </p:spPr>
      </p:pic>
      <p:sp>
        <p:nvSpPr>
          <p:cNvPr id="139267" name="Text Box 4">
            <a:extLst>
              <a:ext uri="{FF2B5EF4-FFF2-40B4-BE49-F238E27FC236}">
                <a16:creationId xmlns:a16="http://schemas.microsoft.com/office/drawing/2014/main" id="{7CDB5B2F-C611-4583-9BF0-F09428368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6237288"/>
            <a:ext cx="2544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Qs b   next slide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msoF591C">
            <a:extLst>
              <a:ext uri="{FF2B5EF4-FFF2-40B4-BE49-F238E27FC236}">
                <a16:creationId xmlns:a16="http://schemas.microsoft.com/office/drawing/2014/main" id="{755210FF-52A5-47E1-A882-5ED81AB023CF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" t="53891" r="16594" b="26624"/>
          <a:stretch>
            <a:fillRect/>
          </a:stretch>
        </p:blipFill>
        <p:spPr>
          <a:xfrm>
            <a:off x="311150" y="3152775"/>
            <a:ext cx="8424863" cy="3313113"/>
          </a:xfrm>
          <a:noFill/>
        </p:spPr>
      </p:pic>
      <p:pic>
        <p:nvPicPr>
          <p:cNvPr id="140291" name="Picture 2" descr="msoF591C">
            <a:extLst>
              <a:ext uri="{FF2B5EF4-FFF2-40B4-BE49-F238E27FC236}">
                <a16:creationId xmlns:a16="http://schemas.microsoft.com/office/drawing/2014/main" id="{170E1597-B1F0-4AA4-9BE1-390228145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8" t="4553" r="17442" b="71156"/>
          <a:stretch>
            <a:fillRect/>
          </a:stretch>
        </p:blipFill>
        <p:spPr bwMode="auto">
          <a:xfrm>
            <a:off x="1670050" y="0"/>
            <a:ext cx="6330950" cy="301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 descr="msoFB8F5">
            <a:extLst>
              <a:ext uri="{FF2B5EF4-FFF2-40B4-BE49-F238E27FC236}">
                <a16:creationId xmlns:a16="http://schemas.microsoft.com/office/drawing/2014/main" id="{7A852EB3-5350-4BDA-A138-62FF7E767D1E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4" t="4694" r="16948" b="72942"/>
          <a:stretch>
            <a:fillRect/>
          </a:stretch>
        </p:blipFill>
        <p:spPr>
          <a:xfrm>
            <a:off x="53975" y="0"/>
            <a:ext cx="9061450" cy="4584700"/>
          </a:xfr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Date Placeholder 1">
            <a:extLst>
              <a:ext uri="{FF2B5EF4-FFF2-40B4-BE49-F238E27FC236}">
                <a16:creationId xmlns:a16="http://schemas.microsoft.com/office/drawing/2014/main" id="{F6E689E7-A2A0-4A58-B228-DBF70D8ECDD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2455888-EAEE-4060-8B49-1A59CAF62A82}" type="datetime5">
              <a:rPr lang="en-GB">
                <a:latin typeface="Comic Sans MS" pitchFamily="66" charset="0"/>
              </a:rPr>
              <a:pPr>
                <a:defRPr/>
              </a:pPr>
              <a:t>11-Jul-26</a:t>
            </a:fld>
            <a:endParaRPr lang="en-GB">
              <a:latin typeface="Comic Sans MS" pitchFamily="66" charset="0"/>
            </a:endParaRPr>
          </a:p>
        </p:txBody>
      </p:sp>
      <p:sp>
        <p:nvSpPr>
          <p:cNvPr id="40" name="Footer Placeholder 2">
            <a:extLst>
              <a:ext uri="{FF2B5EF4-FFF2-40B4-BE49-F238E27FC236}">
                <a16:creationId xmlns:a16="http://schemas.microsoft.com/office/drawing/2014/main" id="{8F3387C4-84C2-49E2-991C-BB7171C25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latin typeface="Comic Sans MS" pitchFamily="66" charset="0"/>
              </a:rPr>
              <a:t>Created by Mr Lafferty Maths Dept</a:t>
            </a:r>
          </a:p>
        </p:txBody>
      </p:sp>
      <p:sp>
        <p:nvSpPr>
          <p:cNvPr id="70660" name="Rectangle 2">
            <a:extLst>
              <a:ext uri="{FF2B5EF4-FFF2-40B4-BE49-F238E27FC236}">
                <a16:creationId xmlns:a16="http://schemas.microsoft.com/office/drawing/2014/main" id="{BDB506B1-7FE2-4CF5-AD0B-DA1E13B1E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063" y="1847850"/>
            <a:ext cx="7889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2400">
                <a:solidFill>
                  <a:srgbClr val="FFFFFF"/>
                </a:solidFill>
                <a:latin typeface="Comic Sans MS" panose="030F0702030302020204" pitchFamily="66" charset="0"/>
              </a:rPr>
              <a:t>Here are the high jump scores for two girls in metres.</a:t>
            </a:r>
          </a:p>
        </p:txBody>
      </p:sp>
      <p:graphicFrame>
        <p:nvGraphicFramePr>
          <p:cNvPr id="81923" name="Group 3">
            <a:extLst>
              <a:ext uri="{FF2B5EF4-FFF2-40B4-BE49-F238E27FC236}">
                <a16:creationId xmlns:a16="http://schemas.microsoft.com/office/drawing/2014/main" id="{73C843F8-73C9-4582-991F-7F51355094CC}"/>
              </a:ext>
            </a:extLst>
          </p:cNvPr>
          <p:cNvGraphicFramePr>
            <a:graphicFrameLocks noGrp="1"/>
          </p:cNvGraphicFramePr>
          <p:nvPr/>
        </p:nvGraphicFramePr>
        <p:xfrm>
          <a:off x="1068388" y="2659063"/>
          <a:ext cx="7916862" cy="914400"/>
        </p:xfrm>
        <a:graphic>
          <a:graphicData uri="http://schemas.openxmlformats.org/drawingml/2006/table">
            <a:tbl>
              <a:tblPr/>
              <a:tblGrid>
                <a:gridCol w="1319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9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92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92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192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5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Joanna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1.62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1.41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1.35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1.20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1.15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Kirsty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1.59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1.45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1.41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1.30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1.30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1950" name="Text Box 30">
            <a:extLst>
              <a:ext uri="{FF2B5EF4-FFF2-40B4-BE49-F238E27FC236}">
                <a16:creationId xmlns:a16="http://schemas.microsoft.com/office/drawing/2014/main" id="{9B44FAE1-633B-4355-9743-8B6987368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388" y="3814763"/>
            <a:ext cx="79168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2400">
                <a:solidFill>
                  <a:srgbClr val="FFFFFF"/>
                </a:solidFill>
                <a:latin typeface="Comic Sans MS" panose="030F0702030302020204" pitchFamily="66" charset="0"/>
              </a:rPr>
              <a:t>Find the range for each girl’s results and use this to find out who is consistently better.</a:t>
            </a:r>
          </a:p>
        </p:txBody>
      </p:sp>
      <p:sp>
        <p:nvSpPr>
          <p:cNvPr id="81951" name="Text Box 31">
            <a:extLst>
              <a:ext uri="{FF2B5EF4-FFF2-40B4-BE49-F238E27FC236}">
                <a16:creationId xmlns:a16="http://schemas.microsoft.com/office/drawing/2014/main" id="{62759C43-FC02-4F80-AD38-62CEF00FF4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1288" y="5086350"/>
            <a:ext cx="5060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2400">
                <a:solidFill>
                  <a:srgbClr val="FFFF00"/>
                </a:solidFill>
                <a:latin typeface="Comic Sans MS" panose="030F0702030302020204" pitchFamily="66" charset="0"/>
              </a:rPr>
              <a:t>Joanna’s range =</a:t>
            </a:r>
            <a:r>
              <a:rPr lang="en-GB" altLang="en-US" sz="2400">
                <a:solidFill>
                  <a:srgbClr val="FFFFFF"/>
                </a:solidFill>
                <a:latin typeface="Comic Sans MS" panose="030F0702030302020204" pitchFamily="66" charset="0"/>
              </a:rPr>
              <a:t> 1.62 </a:t>
            </a:r>
            <a:r>
              <a:rPr lang="en-GB" altLang="en-US" sz="2400">
                <a:solidFill>
                  <a:srgbClr val="FFFF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– 1.15 </a:t>
            </a:r>
            <a:r>
              <a:rPr lang="en-GB" altLang="en-US" sz="2400">
                <a:solidFill>
                  <a:srgbClr val="FFFF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=</a:t>
            </a:r>
            <a:r>
              <a:rPr lang="en-GB" altLang="en-US" sz="2400">
                <a:solidFill>
                  <a:srgbClr val="FFFF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GB" altLang="en-US" sz="2400" b="1">
                <a:solidFill>
                  <a:srgbClr val="FFFF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0.47</a:t>
            </a:r>
          </a:p>
        </p:txBody>
      </p:sp>
      <p:sp>
        <p:nvSpPr>
          <p:cNvPr id="81952" name="Text Box 32">
            <a:extLst>
              <a:ext uri="{FF2B5EF4-FFF2-40B4-BE49-F238E27FC236}">
                <a16:creationId xmlns:a16="http://schemas.microsoft.com/office/drawing/2014/main" id="{25DD8131-9483-4660-BC16-9E0FF44E9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0188" y="5637213"/>
            <a:ext cx="4981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2400">
                <a:solidFill>
                  <a:srgbClr val="FFFF00"/>
                </a:solidFill>
                <a:latin typeface="Comic Sans MS" panose="030F0702030302020204" pitchFamily="66" charset="0"/>
              </a:rPr>
              <a:t>Kirsty’s range =</a:t>
            </a:r>
            <a:r>
              <a:rPr lang="en-GB" altLang="en-US" sz="2400">
                <a:solidFill>
                  <a:srgbClr val="FFFFFF"/>
                </a:solidFill>
                <a:latin typeface="Comic Sans MS" panose="030F0702030302020204" pitchFamily="66" charset="0"/>
              </a:rPr>
              <a:t> 1.59 </a:t>
            </a:r>
            <a:r>
              <a:rPr lang="en-GB" altLang="en-US" sz="2400">
                <a:solidFill>
                  <a:srgbClr val="FFFF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– 1.30 </a:t>
            </a:r>
            <a:r>
              <a:rPr lang="en-GB" altLang="en-US" sz="2400">
                <a:solidFill>
                  <a:srgbClr val="FFFF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=</a:t>
            </a:r>
            <a:r>
              <a:rPr lang="en-GB" altLang="en-US" sz="2400">
                <a:solidFill>
                  <a:srgbClr val="FFFF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GB" altLang="en-US" sz="2400" b="1">
                <a:solidFill>
                  <a:srgbClr val="FFFF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0.29</a:t>
            </a:r>
          </a:p>
        </p:txBody>
      </p:sp>
      <p:sp>
        <p:nvSpPr>
          <p:cNvPr id="70687" name="Rectangle 33">
            <a:extLst>
              <a:ext uri="{FF2B5EF4-FFF2-40B4-BE49-F238E27FC236}">
                <a16:creationId xmlns:a16="http://schemas.microsoft.com/office/drawing/2014/main" id="{F7FCD717-3DF3-486E-95F3-9E6C7DA294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6813" y="1184275"/>
            <a:ext cx="166528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solidFill>
                  <a:srgbClr val="FFFFFF"/>
                </a:solidFill>
                <a:latin typeface="Comic Sans MS" panose="030F0702030302020204" pitchFamily="66" charset="0"/>
              </a:rPr>
              <a:t>The range</a:t>
            </a:r>
          </a:p>
        </p:txBody>
      </p:sp>
      <p:sp>
        <p:nvSpPr>
          <p:cNvPr id="81954" name="Rectangle 34">
            <a:extLst>
              <a:ext uri="{FF2B5EF4-FFF2-40B4-BE49-F238E27FC236}">
                <a16:creationId xmlns:a16="http://schemas.microsoft.com/office/drawing/2014/main" id="{32F99872-9FCD-447F-9BFC-385317C65E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552450"/>
            <a:ext cx="525621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44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Statistics</a:t>
            </a:r>
          </a:p>
        </p:txBody>
      </p:sp>
      <p:pic>
        <p:nvPicPr>
          <p:cNvPr id="70689" name="Picture 35" descr="scottishflag">
            <a:extLst>
              <a:ext uri="{FF2B5EF4-FFF2-40B4-BE49-F238E27FC236}">
                <a16:creationId xmlns:a16="http://schemas.microsoft.com/office/drawing/2014/main" id="{EF168985-4253-4521-9BA7-2AB0FE58CC7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90" name="Picture 36" descr="Office Objects 0572">
            <a:extLst>
              <a:ext uri="{FF2B5EF4-FFF2-40B4-BE49-F238E27FC236}">
                <a16:creationId xmlns:a16="http://schemas.microsoft.com/office/drawing/2014/main" id="{CE207F4D-BE4F-4DA8-9D83-CD99BF4A3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91" name="Text Box 37">
            <a:extLst>
              <a:ext uri="{FF2B5EF4-FFF2-40B4-BE49-F238E27FC236}">
                <a16:creationId xmlns:a16="http://schemas.microsoft.com/office/drawing/2014/main" id="{7E2E436F-1B22-4395-98C1-89422545211D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www.mathsrevision.com</a:t>
            </a:r>
          </a:p>
        </p:txBody>
      </p:sp>
      <p:sp>
        <p:nvSpPr>
          <p:cNvPr id="70692" name="Text Box 38">
            <a:extLst>
              <a:ext uri="{FF2B5EF4-FFF2-40B4-BE49-F238E27FC236}">
                <a16:creationId xmlns:a16="http://schemas.microsoft.com/office/drawing/2014/main" id="{A75F6D92-3451-4ABE-B49D-A724F6B407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863" y="1562100"/>
            <a:ext cx="600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FFFF66"/>
                </a:solidFill>
                <a:latin typeface="Comic Sans MS" panose="030F0702030302020204" pitchFamily="66" charset="0"/>
              </a:rPr>
              <a:t>Nat 5</a:t>
            </a:r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id="{8774475F-0251-4472-B0DF-0A2177495F59}"/>
              </a:ext>
            </a:extLst>
          </p:cNvPr>
          <p:cNvSpPr/>
          <p:nvPr/>
        </p:nvSpPr>
        <p:spPr>
          <a:xfrm>
            <a:off x="188913" y="5270500"/>
            <a:ext cx="2406650" cy="1398588"/>
          </a:xfrm>
          <a:prstGeom prst="cloud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000000"/>
                </a:solidFill>
                <a:latin typeface="Comic Sans MS" pitchFamily="66" charset="0"/>
              </a:rPr>
              <a:t>Kirsty is consistently better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0" grpId="0"/>
      <p:bldP spid="81951" grpId="0" autoUpdateAnimBg="0"/>
      <p:bldP spid="81952" grpId="0" autoUpdateAnimBg="0"/>
      <p:bldP spid="15" grpId="0" animBg="1"/>
    </p:bldLst>
  </p:timing>
</p:sld>
</file>

<file path=ppt/theme/theme1.xml><?xml version="1.0" encoding="utf-8"?>
<a:theme xmlns:a="http://schemas.openxmlformats.org/drawingml/2006/main" name="1_Shimmer">
  <a:themeElements>
    <a:clrScheme name="1_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1_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0_Shimmer">
  <a:themeElements>
    <a:clrScheme name="1_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1_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3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4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5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6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7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8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9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Shimmer">
  <a:themeElements>
    <a:clrScheme name="1_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1_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1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1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1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1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1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Shimmer">
  <a:themeElements>
    <a:clrScheme name="1_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1_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1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2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2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2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Shimmer">
  <a:themeElements>
    <a:clrScheme name="1_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1_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Shimmer">
  <a:themeElements>
    <a:clrScheme name="1_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1_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Shimmer">
  <a:themeElements>
    <a:clrScheme name="1_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1_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Shimmer">
  <a:themeElements>
    <a:clrScheme name="1_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1_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Shimmer">
  <a:themeElements>
    <a:clrScheme name="1_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1_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Shimmer">
  <a:themeElements>
    <a:clrScheme name="1_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1_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Maths_starter</Template>
  <TotalTime>1433</TotalTime>
  <Words>3354</Words>
  <Application>Microsoft Office PowerPoint</Application>
  <PresentationFormat>On-screen Show (4:3)</PresentationFormat>
  <Paragraphs>825</Paragraphs>
  <Slides>86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33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86</vt:i4>
      </vt:variant>
    </vt:vector>
  </HeadingPairs>
  <TitlesOfParts>
    <vt:vector size="126" baseType="lpstr">
      <vt:lpstr>Arial</vt:lpstr>
      <vt:lpstr>Tahoma</vt:lpstr>
      <vt:lpstr>Wingdings</vt:lpstr>
      <vt:lpstr>Times New Roman</vt:lpstr>
      <vt:lpstr>Comic Sans MS</vt:lpstr>
      <vt:lpstr>1_Shimmer</vt:lpstr>
      <vt:lpstr>2_Shimmer</vt:lpstr>
      <vt:lpstr>3_Shimmer</vt:lpstr>
      <vt:lpstr>4_Shimmer</vt:lpstr>
      <vt:lpstr>5_Shimmer</vt:lpstr>
      <vt:lpstr>6_Shimmer</vt:lpstr>
      <vt:lpstr>7_Shimmer</vt:lpstr>
      <vt:lpstr>8_Shimmer</vt:lpstr>
      <vt:lpstr>9_Shimmer</vt:lpstr>
      <vt:lpstr>10_Shimmer</vt:lpstr>
      <vt:lpstr>3_Default Design</vt:lpstr>
      <vt:lpstr>4_Default Design</vt:lpstr>
      <vt:lpstr>5_Default Design</vt:lpstr>
      <vt:lpstr>6_Default Design</vt:lpstr>
      <vt:lpstr>7_Default Design</vt:lpstr>
      <vt:lpstr>8_Default Design</vt:lpstr>
      <vt:lpstr>9_Default Design</vt:lpstr>
      <vt:lpstr>Default Design</vt:lpstr>
      <vt:lpstr>1_Default Design</vt:lpstr>
      <vt:lpstr>2_Default Design</vt:lpstr>
      <vt:lpstr>10_Default Design</vt:lpstr>
      <vt:lpstr>11_Default Design</vt:lpstr>
      <vt:lpstr>12_Default Design</vt:lpstr>
      <vt:lpstr>13_Default Design</vt:lpstr>
      <vt:lpstr>14_Default Design</vt:lpstr>
      <vt:lpstr>15_Default Design</vt:lpstr>
      <vt:lpstr>16_Default Design</vt:lpstr>
      <vt:lpstr>17_Default Design</vt:lpstr>
      <vt:lpstr>18_Default Design</vt:lpstr>
      <vt:lpstr>19_Default Design</vt:lpstr>
      <vt:lpstr>20_Default Design</vt:lpstr>
      <vt:lpstr>21_Default Design</vt:lpstr>
      <vt:lpstr>22_Default Design</vt:lpstr>
      <vt:lpstr>MathType 5.0 Equation</vt:lpstr>
      <vt:lpstr>MathType 6.0 Equation</vt:lpstr>
      <vt:lpstr>Statistics</vt:lpstr>
      <vt:lpstr>Starter Questions</vt:lpstr>
      <vt:lpstr>Statistics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Statistics</vt:lpstr>
      <vt:lpstr>Statistics</vt:lpstr>
      <vt:lpstr>Statistics</vt:lpstr>
      <vt:lpstr>Statistics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Starter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Starter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MrLafferty</dc:creator>
  <cp:lastModifiedBy>app</cp:lastModifiedBy>
  <cp:revision>173</cp:revision>
  <dcterms:created xsi:type="dcterms:W3CDTF">2003-11-18T18:37:33Z</dcterms:created>
  <dcterms:modified xsi:type="dcterms:W3CDTF">2026-07-11T17:03:25Z</dcterms:modified>
</cp:coreProperties>
</file>