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presProps.xml" ContentType="application/vnd.openxmlformats-officedocument.presentationml.presProps+xml"/>
  <Override PartName="/ppt/media/image28.wmf" ContentType="image/x-wmf"/>
  <Override PartName="/ppt/media/image26.wmf" ContentType="image/x-wmf"/>
  <Override PartName="/ppt/media/image24.emf" ContentType="image/x-emf"/>
  <Override PartName="/ppt/media/image23.emf" ContentType="image/x-emf"/>
  <Override PartName="/ppt/media/image4.wmf" ContentType="image/x-wmf"/>
  <Override PartName="/ppt/media/image17.emf" ContentType="image/x-emf"/>
  <Override PartName="/ppt/media/image5.wmf" ContentType="image/x-wmf"/>
  <Override PartName="/ppt/media/image1.gif" ContentType="image/gif"/>
  <Override PartName="/ppt/media/image9.gif" ContentType="image/gif"/>
  <Override PartName="/ppt/media/image20.emf" ContentType="image/x-emf"/>
  <Override PartName="/ppt/media/image18.emf" ContentType="image/x-emf"/>
  <Override PartName="/ppt/media/image6.wmf" ContentType="image/x-wmf"/>
  <Override PartName="/ppt/media/image25.wmf" ContentType="image/x-wmf"/>
  <Override PartName="/ppt/media/image11.wmf" ContentType="image/x-wmf"/>
  <Override PartName="/ppt/media/image30.wmf" ContentType="image/x-wmf"/>
  <Override PartName="/ppt/media/image3.wmf" ContentType="image/x-wmf"/>
  <Override PartName="/ppt/media/image10.wmf" ContentType="image/x-wmf"/>
  <Override PartName="/ppt/media/image13.emf" ContentType="image/x-emf"/>
  <Override PartName="/ppt/media/image16.emf" ContentType="image/x-emf"/>
  <Override PartName="/ppt/media/image15.emf" ContentType="image/x-emf"/>
  <Override PartName="/ppt/media/image27.wmf" ContentType="image/x-wmf"/>
  <Override PartName="/ppt/media/image29.wmf" ContentType="image/x-wmf"/>
  <Override PartName="/ppt/media/image8.wmf" ContentType="image/x-wmf"/>
  <Override PartName="/ppt/media/image14.emf" ContentType="image/x-emf"/>
  <Override PartName="/ppt/media/image12.wmf" ContentType="image/x-wmf"/>
  <Override PartName="/ppt/media/image21.emf" ContentType="image/x-emf"/>
  <Override PartName="/ppt/media/image22.emf" ContentType="image/x-emf"/>
  <Override PartName="/ppt/media/image7.wmf" ContentType="image/x-wmf"/>
  <Override PartName="/ppt/media/image19.emf" ContentType="image/x-emf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embeddings/oleObject13.bin" ContentType="application/vnd.openxmlformats-officedocument.oleObject"/>
  <Override PartName="/ppt/embeddings/oleObject11.bin" ContentType="application/vnd.openxmlformats-officedocument.oleObject"/>
  <Override PartName="/ppt/embeddings/oleObject16.bin" ContentType="application/vnd.openxmlformats-officedocument.oleObject"/>
  <Override PartName="/ppt/embeddings/oleObject4.bin" ContentType="application/vnd.openxmlformats-officedocument.oleObject"/>
  <Override PartName="/ppt/embeddings/oleObject15.bin" ContentType="application/vnd.openxmlformats-officedocument.oleObject"/>
  <Override PartName="/ppt/embeddings/oleObject2.bin" ContentType="application/vnd.openxmlformats-officedocument.oleObject"/>
  <Override PartName="/ppt/embeddings/oleObject14.bin" ContentType="application/vnd.openxmlformats-officedocument.oleObject"/>
  <Override PartName="/ppt/embeddings/oleObject1.bin" ContentType="application/vnd.openxmlformats-officedocument.oleObject"/>
  <Override PartName="/ppt/embeddings/oleObject3.bin" ContentType="application/vnd.openxmlformats-officedocument.oleObject"/>
  <Override PartName="/ppt/embeddings/oleObject12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9.bin" ContentType="application/vnd.openxmlformats-officedocument.oleObject"/>
  <Override PartName="/ppt/embeddings/oleObject8.bin" ContentType="application/vnd.openxmlformats-officedocument.oleObject"/>
  <Override PartName="/ppt/embeddings/oleObject10.bin" ContentType="application/vnd.openxmlformats-officedocument.oleObject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21.xml" ContentType="application/vnd.openxmlformats-officedocument.presentationml.slide+xml"/>
  <Override PartName="/ppt/slides/slide34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38.xml" ContentType="application/vnd.openxmlformats-officedocument.presentationml.slide+xml"/>
  <Override PartName="/ppt/slides/slide18.xml" ContentType="application/vnd.openxmlformats-officedocument.presentationml.slide+xml"/>
  <Override PartName="/ppt/slides/slide41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37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2.xml" ContentType="application/vnd.openxmlformats-officedocument.presentationml.slide+xml"/>
  <Override PartName="/ppt/slides/slide23.xml" ContentType="application/vnd.openxmlformats-officedocument.presentationml.slide+xml"/>
  <Override PartName="/ppt/slides/slide25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9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8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notesSlides/notesSlide2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0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dt" idx="61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move the slide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notes format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54" name="PlaceHolder 5"/>
          <p:cNvSpPr>
            <a:spLocks noGrp="1"/>
          </p:cNvSpPr>
          <p:nvPr>
            <p:ph type="ftr" idx="62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6"/>
          <p:cNvSpPr>
            <a:spLocks noGrp="1"/>
          </p:cNvSpPr>
          <p:nvPr>
            <p:ph type="sldNum" idx="63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509757E-2058-4464-AEC1-1BA06AF4E74F}" type="slidenum">
              <a:rPr lang="en-GB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1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16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spcBef>
                <a:spcPts val="7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83B291D-8718-4A64-825B-60F16EA69FF2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49A39D9-5CB4-46AA-A627-B8DC3350ECFC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Text Box 20"/>
          <p:cNvSpPr/>
          <p:nvPr/>
        </p:nvSpPr>
        <p:spPr>
          <a:xfrm rot="16200000">
            <a:off x="-1582200" y="402948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1" name="Picture 21" descr="scottishflag"/>
          <p:cNvPicPr/>
          <p:nvPr/>
        </p:nvPicPr>
        <p:blipFill>
          <a:blip r:embed="rId2"/>
          <a:stretch/>
        </p:blipFill>
        <p:spPr>
          <a:xfrm>
            <a:off x="179280" y="76500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Picture 22" descr="Office Objects 0572"/>
          <p:cNvPicPr/>
          <p:nvPr/>
        </p:nvPicPr>
        <p:blipFill>
          <a:blip r:embed="rId3"/>
          <a:stretch/>
        </p:blipFill>
        <p:spPr>
          <a:xfrm>
            <a:off x="7451640" y="26028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dt" idx="2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ftr" idx="2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sldNum" idx="3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4A60FF6-19B4-469D-9E03-935DFE3CA54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3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 idx="3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 idx="3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CD213D1-BA66-4D02-8EE5-37BD43561D74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dt" idx="3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ftr" idx="3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sldNum" idx="3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6FD3393-529E-45D8-BC0E-D034E08B3768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dt" idx="37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ftr" idx="38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sldNum" idx="39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F83D268-36E5-4CB5-9BBC-48A57BDA7FC1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4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4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4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FB7D03-06F1-415E-BBAD-673BE70AB91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dt" idx="4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ftr" idx="4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sldNum" idx="4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F14BACD-0226-4D11-87C6-BCE8A3ABC4CB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dt" idx="4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ftr" idx="4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sldNum" idx="4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7B5BDCA-01BF-4507-82EF-84C7151A2785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dt" idx="4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ftr" idx="5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sldNum" idx="5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B69F522-2341-42F9-B20B-C9D14DB162E8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dt" idx="5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ftr" idx="5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sldNum" idx="5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B47B7B-4592-4729-BE83-FE1763C0C5F8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23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24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25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126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7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8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129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30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1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2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3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4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5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136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38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dt" idx="55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ftr" idx="56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5"/>
          <p:cNvSpPr>
            <a:spLocks noGrp="1"/>
          </p:cNvSpPr>
          <p:nvPr>
            <p:ph type="sldNum" idx="57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E441E39-7034-4D9C-B1CF-DA4A45CCE49C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4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6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7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8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9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0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1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2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3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4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5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8AC89EC-D265-44CB-89ED-BA65205D4F3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4DED27F-031B-4CE9-9D8F-FECEB247E6FF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TextBox 19"/>
          <p:cNvSpPr/>
          <p:nvPr/>
        </p:nvSpPr>
        <p:spPr>
          <a:xfrm>
            <a:off x="36360" y="1219320"/>
            <a:ext cx="8524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3-14a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3-15b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dt" idx="5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ftr" idx="5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48" name="PlaceHolder 5"/>
          <p:cNvSpPr>
            <a:spLocks noGrp="1"/>
          </p:cNvSpPr>
          <p:nvPr>
            <p:ph type="sldNum" idx="6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A263091-0375-4C36-B0F8-946E7F83388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7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 idx="8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9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48BFBC-119C-4A6A-B13B-A3266342DBB5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1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ftr" idx="1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99BA66C-BBB7-4FFD-B30A-DD334210B49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1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ftr" idx="1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sldNum" idx="1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2A397B5-3A21-410E-A0A5-DA7E675CE769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1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ftr" idx="1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BB4E621-377E-4B0F-BC3B-9931D0FB8D4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dt" idx="1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ftr" idx="2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sldNum" idx="2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AADDA48-A583-45A4-867C-7B8F770C38B5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dt" idx="2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ftr" idx="2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sldNum" idx="2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66550DF-6C8A-4492-8486-24889394E8DB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 idx="2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ftr" idx="2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sldNum" idx="2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060F27F-DED7-4424-914B-18E2C46F284F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2.xml"/><Relationship Id="rId4" Type="http://schemas.openxmlformats.org/officeDocument/2006/relationships/slide" Target="slide12.xml"/><Relationship Id="rId5" Type="http://schemas.openxmlformats.org/officeDocument/2006/relationships/slide" Target="slide19.xml"/><Relationship Id="rId6" Type="http://schemas.openxmlformats.org/officeDocument/2006/relationships/slide" Target="slide25.xml"/><Relationship Id="rId7" Type="http://schemas.openxmlformats.org/officeDocument/2006/relationships/slideLayout" Target="../slideLayouts/slideLayout19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5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6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8.wmf"/><Relationship Id="rId7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9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8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11.wmf"/><Relationship Id="rId7" Type="http://schemas.openxmlformats.org/officeDocument/2006/relationships/oleObject" Target="../embeddings/oleObject10.bin"/><Relationship Id="rId8" Type="http://schemas.openxmlformats.org/officeDocument/2006/relationships/image" Target="../media/image12.wmf"/><Relationship Id="rId9" Type="http://schemas.openxmlformats.org/officeDocument/2006/relationships/slideLayout" Target="../slideLayouts/slideLayout19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9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3.emf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image" Target="../media/image15.emf"/><Relationship Id="rId3" Type="http://schemas.openxmlformats.org/officeDocument/2006/relationships/image" Target="../media/image16.emf"/><Relationship Id="rId4" Type="http://schemas.openxmlformats.org/officeDocument/2006/relationships/image" Target="../media/image17.emf"/><Relationship Id="rId5" Type="http://schemas.openxmlformats.org/officeDocument/2006/relationships/image" Target="../media/image18.emf"/><Relationship Id="rId6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9.emf"/><Relationship Id="rId2" Type="http://schemas.openxmlformats.org/officeDocument/2006/relationships/image" Target="../media/image20.emf"/><Relationship Id="rId3" Type="http://schemas.openxmlformats.org/officeDocument/2006/relationships/image" Target="../media/image21.emf"/><Relationship Id="rId4" Type="http://schemas.openxmlformats.org/officeDocument/2006/relationships/image" Target="../media/image22.emf"/><Relationship Id="rId5" Type="http://schemas.openxmlformats.org/officeDocument/2006/relationships/image" Target="../media/image23.emf"/><Relationship Id="rId6" Type="http://schemas.openxmlformats.org/officeDocument/2006/relationships/image" Target="../media/image24.emf"/><Relationship Id="rId7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9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1.bin"/><Relationship Id="rId4" Type="http://schemas.openxmlformats.org/officeDocument/2006/relationships/image" Target="../media/image25.w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26.wmf"/><Relationship Id="rId7" Type="http://schemas.openxmlformats.org/officeDocument/2006/relationships/oleObject" Target="../embeddings/oleObject13.bin"/><Relationship Id="rId8" Type="http://schemas.openxmlformats.org/officeDocument/2006/relationships/image" Target="../media/image27.wmf"/><Relationship Id="rId9" Type="http://schemas.openxmlformats.org/officeDocument/2006/relationships/slideLayout" Target="../slideLayouts/slideLayout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9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9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4.bin"/><Relationship Id="rId2" Type="http://schemas.openxmlformats.org/officeDocument/2006/relationships/image" Target="../media/image28.wmf"/><Relationship Id="rId3" Type="http://schemas.openxmlformats.org/officeDocument/2006/relationships/oleObject" Target="../embeddings/oleObject15.bin"/><Relationship Id="rId4" Type="http://schemas.openxmlformats.org/officeDocument/2006/relationships/image" Target="../media/image29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30.wmf"/><Relationship Id="rId7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9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slideLayout" Target="../slideLayouts/slideLayout6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slideLayout" Target="../slideLayouts/slideLayout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9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36.png"/><Relationship Id="rId2" Type="http://schemas.openxmlformats.org/officeDocument/2006/relationships/slideLayout" Target="../slideLayouts/slideLayout8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slideLayout" Target="../slideLayouts/slideLayout20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38.png"/><Relationship Id="rId2" Type="http://schemas.openxmlformats.org/officeDocument/2006/relationships/image" Target="../media/image39.png"/><Relationship Id="rId3" Type="http://schemas.openxmlformats.org/officeDocument/2006/relationships/slideLayout" Target="../slideLayouts/slideLayout9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40.png"/><Relationship Id="rId2" Type="http://schemas.openxmlformats.org/officeDocument/2006/relationships/slideLayout" Target="../slideLayouts/slideLayout10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slideLayout" Target="../slideLayouts/slideLayout1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42.png"/><Relationship Id="rId2" Type="http://schemas.openxmlformats.org/officeDocument/2006/relationships/slideLayout" Target="../slideLayouts/slideLayout1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44.png"/><Relationship Id="rId2" Type="http://schemas.openxmlformats.org/officeDocument/2006/relationships/slideLayout" Target="../slideLayouts/slideLayout1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45.png"/><Relationship Id="rId2" Type="http://schemas.openxmlformats.org/officeDocument/2006/relationships/slideLayout" Target="../slideLayouts/slideLayout15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slideLayout" Target="../slideLayouts/slideLayout1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47.png"/><Relationship Id="rId2" Type="http://schemas.openxmlformats.org/officeDocument/2006/relationships/slideLayout" Target="../slideLayouts/slideLayout17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48.png"/><Relationship Id="rId2" Type="http://schemas.openxmlformats.org/officeDocument/2006/relationships/slideLayout" Target="../slideLayouts/slideLayout1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2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3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856880" y="57132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Formulae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5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0" name="Text Box 9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1" name="Text Box 13"/>
          <p:cNvSpPr/>
          <p:nvPr/>
        </p:nvSpPr>
        <p:spPr>
          <a:xfrm>
            <a:off x="2382840" y="2687760"/>
            <a:ext cx="6380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Change the Subject of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2" name="AutoShape 14">
            <a:hlinkClick r:id="rId3" action="ppaction://hlinksldjump"/>
          </p:cNvPr>
          <p:cNvSpPr/>
          <p:nvPr/>
        </p:nvSpPr>
        <p:spPr>
          <a:xfrm>
            <a:off x="1514520" y="2692440"/>
            <a:ext cx="685800" cy="57132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320"/>
              <a:gd name="textAreaBottom" fmla="*/ 534600 h 571320"/>
            </a:gdLst>
            <a:ahLst/>
            <a:cxnLst/>
            <a:rect l="textAreaLeft" t="textAreaTop" r="textAreaRight" b="textAreaBottom"/>
            <a:pathLst>
              <a:path w="25925" h="21600">
                <a:moveTo>
                  <a:pt x="0" y="0"/>
                </a:moveTo>
                <a:lnTo>
                  <a:pt x="25925" y="0"/>
                </a:lnTo>
                <a:lnTo>
                  <a:pt x="25925" y="21600"/>
                </a:lnTo>
                <a:lnTo>
                  <a:pt x="0" y="21600"/>
                </a:lnTo>
                <a:close/>
              </a:path>
              <a:path fill="lightenLess" w="25925" h="21600">
                <a:moveTo>
                  <a:pt x="0" y="0"/>
                </a:moveTo>
                <a:lnTo>
                  <a:pt x="25925" y="0"/>
                </a:lnTo>
                <a:lnTo>
                  <a:pt x="24525" y="1400"/>
                </a:lnTo>
                <a:lnTo>
                  <a:pt x="1400" y="1400"/>
                </a:lnTo>
                <a:close/>
              </a:path>
              <a:path fill="darken" w="25925" h="21600">
                <a:moveTo>
                  <a:pt x="25925" y="0"/>
                </a:moveTo>
                <a:lnTo>
                  <a:pt x="25925" y="21600"/>
                </a:lnTo>
                <a:lnTo>
                  <a:pt x="24525" y="20200"/>
                </a:lnTo>
                <a:lnTo>
                  <a:pt x="24525" y="1400"/>
                </a:lnTo>
                <a:close/>
              </a:path>
              <a:path fill="darkenLess" w="25925" h="21600">
                <a:moveTo>
                  <a:pt x="25925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5" y="20200"/>
                </a:lnTo>
                <a:close/>
              </a:path>
              <a:path fill="lighten" w="25925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5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00B05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3" name="Text Box 15"/>
          <p:cNvSpPr/>
          <p:nvPr/>
        </p:nvSpPr>
        <p:spPr>
          <a:xfrm>
            <a:off x="2379240" y="3400560"/>
            <a:ext cx="5576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Harder Subject of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4" name="AutoShape 16">
            <a:hlinkClick r:id="rId4" action="ppaction://hlinksldjump"/>
          </p:cNvPr>
          <p:cNvSpPr/>
          <p:nvPr/>
        </p:nvSpPr>
        <p:spPr>
          <a:xfrm>
            <a:off x="1514520" y="3405240"/>
            <a:ext cx="685800" cy="57132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320"/>
              <a:gd name="textAreaBottom" fmla="*/ 534600 h 571320"/>
            </a:gdLst>
            <a:ahLst/>
            <a:cxnLst/>
            <a:rect l="textAreaLeft" t="textAreaTop" r="textAreaRight" b="textAreaBottom"/>
            <a:pathLst>
              <a:path w="25925" h="21600">
                <a:moveTo>
                  <a:pt x="0" y="0"/>
                </a:moveTo>
                <a:lnTo>
                  <a:pt x="25925" y="0"/>
                </a:lnTo>
                <a:lnTo>
                  <a:pt x="25925" y="21600"/>
                </a:lnTo>
                <a:lnTo>
                  <a:pt x="0" y="21600"/>
                </a:lnTo>
                <a:close/>
              </a:path>
              <a:path fill="lightenLess" w="25925" h="21600">
                <a:moveTo>
                  <a:pt x="0" y="0"/>
                </a:moveTo>
                <a:lnTo>
                  <a:pt x="25925" y="0"/>
                </a:lnTo>
                <a:lnTo>
                  <a:pt x="24525" y="1400"/>
                </a:lnTo>
                <a:lnTo>
                  <a:pt x="1400" y="1400"/>
                </a:lnTo>
                <a:close/>
              </a:path>
              <a:path fill="darken" w="25925" h="21600">
                <a:moveTo>
                  <a:pt x="25925" y="0"/>
                </a:moveTo>
                <a:lnTo>
                  <a:pt x="25925" y="21600"/>
                </a:lnTo>
                <a:lnTo>
                  <a:pt x="24525" y="20200"/>
                </a:lnTo>
                <a:lnTo>
                  <a:pt x="24525" y="1400"/>
                </a:lnTo>
                <a:close/>
              </a:path>
              <a:path fill="darkenLess" w="25925" h="21600">
                <a:moveTo>
                  <a:pt x="25925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5" y="20200"/>
                </a:lnTo>
                <a:close/>
              </a:path>
              <a:path fill="lighten" w="25925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5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5" name="Text Box 15"/>
          <p:cNvSpPr/>
          <p:nvPr/>
        </p:nvSpPr>
        <p:spPr>
          <a:xfrm>
            <a:off x="2376000" y="4113360"/>
            <a:ext cx="4892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Understanding Formulae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6" name="AutoShape 16">
            <a:hlinkClick r:id="rId5" action="ppaction://hlinksldjump"/>
          </p:cNvPr>
          <p:cNvSpPr/>
          <p:nvPr/>
        </p:nvSpPr>
        <p:spPr>
          <a:xfrm>
            <a:off x="1514520" y="4118040"/>
            <a:ext cx="685800" cy="57132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320"/>
              <a:gd name="textAreaBottom" fmla="*/ 534600 h 571320"/>
            </a:gdLst>
            <a:ahLst/>
            <a:cxnLst/>
            <a:rect l="textAreaLeft" t="textAreaTop" r="textAreaRight" b="textAreaBottom"/>
            <a:pathLst>
              <a:path w="25925" h="21600">
                <a:moveTo>
                  <a:pt x="0" y="0"/>
                </a:moveTo>
                <a:lnTo>
                  <a:pt x="25925" y="0"/>
                </a:lnTo>
                <a:lnTo>
                  <a:pt x="25925" y="21600"/>
                </a:lnTo>
                <a:lnTo>
                  <a:pt x="0" y="21600"/>
                </a:lnTo>
                <a:close/>
              </a:path>
              <a:path fill="lightenLess" w="25925" h="21600">
                <a:moveTo>
                  <a:pt x="0" y="0"/>
                </a:moveTo>
                <a:lnTo>
                  <a:pt x="25925" y="0"/>
                </a:lnTo>
                <a:lnTo>
                  <a:pt x="24525" y="1400"/>
                </a:lnTo>
                <a:lnTo>
                  <a:pt x="1400" y="1400"/>
                </a:lnTo>
                <a:close/>
              </a:path>
              <a:path fill="darken" w="25925" h="21600">
                <a:moveTo>
                  <a:pt x="25925" y="0"/>
                </a:moveTo>
                <a:lnTo>
                  <a:pt x="25925" y="21600"/>
                </a:lnTo>
                <a:lnTo>
                  <a:pt x="24525" y="20200"/>
                </a:lnTo>
                <a:lnTo>
                  <a:pt x="24525" y="1400"/>
                </a:lnTo>
                <a:close/>
              </a:path>
              <a:path fill="darkenLess" w="25925" h="21600">
                <a:moveTo>
                  <a:pt x="25925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5" y="20200"/>
                </a:lnTo>
                <a:close/>
              </a:path>
              <a:path fill="lighten" w="25925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5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00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7" name="TextBox 23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8" name="Text Box 15"/>
          <p:cNvSpPr/>
          <p:nvPr/>
        </p:nvSpPr>
        <p:spPr>
          <a:xfrm>
            <a:off x="2376000" y="5294160"/>
            <a:ext cx="4447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Exam Type Questions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9" name="AutoShape 16">
            <a:hlinkClick r:id="rId6" action="ppaction://hlinksldjump"/>
          </p:cNvPr>
          <p:cNvSpPr/>
          <p:nvPr/>
        </p:nvSpPr>
        <p:spPr>
          <a:xfrm>
            <a:off x="1514520" y="5299200"/>
            <a:ext cx="685800" cy="57132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320"/>
              <a:gd name="textAreaBottom" fmla="*/ 534600 h 571320"/>
            </a:gdLst>
            <a:ahLst/>
            <a:cxnLst/>
            <a:rect l="textAreaLeft" t="textAreaTop" r="textAreaRight" b="textAreaBottom"/>
            <a:pathLst>
              <a:path w="25925" h="21600">
                <a:moveTo>
                  <a:pt x="0" y="0"/>
                </a:moveTo>
                <a:lnTo>
                  <a:pt x="25925" y="0"/>
                </a:lnTo>
                <a:lnTo>
                  <a:pt x="25925" y="21600"/>
                </a:lnTo>
                <a:lnTo>
                  <a:pt x="0" y="21600"/>
                </a:lnTo>
                <a:close/>
              </a:path>
              <a:path fill="lightenLess" w="25925" h="21600">
                <a:moveTo>
                  <a:pt x="0" y="0"/>
                </a:moveTo>
                <a:lnTo>
                  <a:pt x="25925" y="0"/>
                </a:lnTo>
                <a:lnTo>
                  <a:pt x="24525" y="1400"/>
                </a:lnTo>
                <a:lnTo>
                  <a:pt x="1400" y="1400"/>
                </a:lnTo>
                <a:close/>
              </a:path>
              <a:path fill="darken" w="25925" h="21600">
                <a:moveTo>
                  <a:pt x="25925" y="0"/>
                </a:moveTo>
                <a:lnTo>
                  <a:pt x="25925" y="21600"/>
                </a:lnTo>
                <a:lnTo>
                  <a:pt x="24525" y="20200"/>
                </a:lnTo>
                <a:lnTo>
                  <a:pt x="24525" y="1400"/>
                </a:lnTo>
                <a:close/>
              </a:path>
              <a:path fill="darkenLess" w="25925" h="21600">
                <a:moveTo>
                  <a:pt x="25925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5" y="20200"/>
                </a:lnTo>
                <a:close/>
              </a:path>
              <a:path fill="lighten" w="25925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5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96969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Rectangle 2"/>
          <p:cNvSpPr/>
          <p:nvPr/>
        </p:nvSpPr>
        <p:spPr>
          <a:xfrm>
            <a:off x="6178680" y="4497480"/>
            <a:ext cx="1773000" cy="7729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96" name="Object 4"/>
          <p:cNvGraphicFramePr/>
          <p:nvPr/>
        </p:nvGraphicFramePr>
        <p:xfrm>
          <a:off x="6329520" y="4519440"/>
          <a:ext cx="1447560" cy="72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7" name="Object 4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29520" y="4519440"/>
                    <a:ext cx="1447560" cy="72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8" name="Text Box 5"/>
          <p:cNvSpPr/>
          <p:nvPr/>
        </p:nvSpPr>
        <p:spPr>
          <a:xfrm>
            <a:off x="728640" y="1825560"/>
            <a:ext cx="81010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Make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subject of the formulae using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“the balancing method”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9" name="Text Box 6"/>
          <p:cNvSpPr/>
          <p:nvPr/>
        </p:nvSpPr>
        <p:spPr>
          <a:xfrm>
            <a:off x="1363680" y="2598840"/>
            <a:ext cx="165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x + y = 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0" name="Text Box 7"/>
          <p:cNvSpPr/>
          <p:nvPr/>
        </p:nvSpPr>
        <p:spPr>
          <a:xfrm>
            <a:off x="1363680" y="4027320"/>
            <a:ext cx="152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1" name="Text Box 8"/>
          <p:cNvSpPr/>
          <p:nvPr/>
        </p:nvSpPr>
        <p:spPr>
          <a:xfrm>
            <a:off x="6178680" y="2598840"/>
            <a:ext cx="1728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-x + 2y =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2" name="Text Box 9"/>
          <p:cNvSpPr/>
          <p:nvPr/>
        </p:nvSpPr>
        <p:spPr>
          <a:xfrm>
            <a:off x="6178680" y="4027320"/>
            <a:ext cx="199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= 4( y + 1 )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3" name="Rectangle 10"/>
          <p:cNvSpPr/>
          <p:nvPr/>
        </p:nvSpPr>
        <p:spPr>
          <a:xfrm>
            <a:off x="1363680" y="323064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4" name="Rectangle 11"/>
          <p:cNvSpPr/>
          <p:nvPr/>
        </p:nvSpPr>
        <p:spPr>
          <a:xfrm>
            <a:off x="1363680" y="459576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5" name="Rectangle 12"/>
          <p:cNvSpPr/>
          <p:nvPr/>
        </p:nvSpPr>
        <p:spPr>
          <a:xfrm>
            <a:off x="6178680" y="3132000"/>
            <a:ext cx="1800000" cy="7747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6" name="Text Box 13"/>
          <p:cNvSpPr/>
          <p:nvPr/>
        </p:nvSpPr>
        <p:spPr>
          <a:xfrm>
            <a:off x="1500120" y="3276720"/>
            <a:ext cx="151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y = 8 -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7" name="Text Box 14"/>
          <p:cNvSpPr/>
          <p:nvPr/>
        </p:nvSpPr>
        <p:spPr>
          <a:xfrm>
            <a:off x="1500120" y="465300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y = √x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08" name="Object 15"/>
          <p:cNvGraphicFramePr/>
          <p:nvPr/>
        </p:nvGraphicFramePr>
        <p:xfrm>
          <a:off x="6329520" y="3143160"/>
          <a:ext cx="1447560" cy="723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9" name="Object 15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29520" y="3143160"/>
                    <a:ext cx="1447560" cy="72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0" name="Cloud 19"/>
          <p:cNvSpPr/>
          <p:nvPr/>
        </p:nvSpPr>
        <p:spPr>
          <a:xfrm>
            <a:off x="855720" y="492120"/>
            <a:ext cx="3048120" cy="1266840"/>
          </a:xfrm>
          <a:custGeom>
            <a:avLst/>
            <a:gdLst>
              <a:gd name="textAreaLeft" fmla="*/ 420120 w 3048120"/>
              <a:gd name="textAreaRight" fmla="*/ 2411280 w 3048120"/>
              <a:gd name="textAreaTop" fmla="*/ 191160 h 1266840"/>
              <a:gd name="textAreaBottom" fmla="*/ 1017000 h 1266840"/>
              <a:gd name="GluePoint1X" fmla="*/ 3045460 w 43200"/>
              <a:gd name="GluePoint1Y" fmla="*/ 632619 h 43200"/>
              <a:gd name="GluePoint2X" fmla="*/ 1524000 w 43200"/>
              <a:gd name="GluePoint2Y" fmla="*/ 1263891 h 43200"/>
              <a:gd name="GluePoint3X" fmla="*/ 9454 w 43200"/>
              <a:gd name="GluePoint3Y" fmla="*/ 632619 h 43200"/>
              <a:gd name="GluePoint4X" fmla="*/ 1524000 w 43200"/>
              <a:gd name="GluePoint4Y" fmla="*/ 7234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4D4D4D"/>
          </a:solidFill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Rearrange into y =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11" name="Rectangle 2"/>
          <p:cNvSpPr/>
          <p:nvPr/>
        </p:nvSpPr>
        <p:spPr>
          <a:xfrm>
            <a:off x="6180120" y="5932440"/>
            <a:ext cx="1773360" cy="7732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12" name="Object 4"/>
          <p:cNvGraphicFramePr/>
          <p:nvPr/>
        </p:nvGraphicFramePr>
        <p:xfrm>
          <a:off x="6311880" y="5954760"/>
          <a:ext cx="1486080" cy="7239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13" name="Object 4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311880" y="5954760"/>
                    <a:ext cx="1486080" cy="72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4" name="Text Box 7"/>
          <p:cNvSpPr/>
          <p:nvPr/>
        </p:nvSpPr>
        <p:spPr>
          <a:xfrm>
            <a:off x="1365120" y="5462640"/>
            <a:ext cx="1524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 =√y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15" name="Text Box 9"/>
          <p:cNvSpPr/>
          <p:nvPr/>
        </p:nvSpPr>
        <p:spPr>
          <a:xfrm>
            <a:off x="6180120" y="5462640"/>
            <a:ext cx="199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= 3( y - k 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16" name="Rectangle 11"/>
          <p:cNvSpPr/>
          <p:nvPr/>
        </p:nvSpPr>
        <p:spPr>
          <a:xfrm>
            <a:off x="1365120" y="6031080"/>
            <a:ext cx="1676520" cy="576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17" name="Text Box 14"/>
          <p:cNvSpPr/>
          <p:nvPr/>
        </p:nvSpPr>
        <p:spPr>
          <a:xfrm>
            <a:off x="1501920" y="6087960"/>
            <a:ext cx="1439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y = 4x</a:t>
            </a:r>
            <a:r>
              <a:rPr lang="en-GB" sz="24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18" name="TextBox 22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5" dur="indefinite" restart="never" nodeType="tmRoot">
          <p:childTnLst>
            <p:seq>
              <p:cTn id="256" dur="indefinite" nodeType="mainSeq">
                <p:childTnLst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61" dur="8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62" dur="8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8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72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1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0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0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10.1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Ch10 (page 99)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21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2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3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4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327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8" name="Text Box 5"/>
          <p:cNvSpPr/>
          <p:nvPr/>
        </p:nvSpPr>
        <p:spPr>
          <a:xfrm>
            <a:off x="1216080" y="2120760"/>
            <a:ext cx="6330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Make 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the subject of each formula :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29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30" name="Object 7"/>
          <p:cNvGraphicFramePr/>
          <p:nvPr/>
        </p:nvGraphicFramePr>
        <p:xfrm>
          <a:off x="1722600" y="2971800"/>
          <a:ext cx="1820880" cy="646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31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722600" y="2971800"/>
                    <a:ext cx="1820880" cy="64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2" name="Object 3"/>
          <p:cNvGraphicFramePr/>
          <p:nvPr/>
        </p:nvGraphicFramePr>
        <p:xfrm>
          <a:off x="1722600" y="3890880"/>
          <a:ext cx="2035080" cy="646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33" name="Object 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722600" y="3890880"/>
                    <a:ext cx="2035080" cy="64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4" name="Object 4"/>
          <p:cNvGraphicFramePr/>
          <p:nvPr/>
        </p:nvGraphicFramePr>
        <p:xfrm>
          <a:off x="1722600" y="4809960"/>
          <a:ext cx="2369880" cy="13636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335" name="Object 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722600" y="4809960"/>
                    <a:ext cx="2369880" cy="136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6" name="TextBox 12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37" name="Cloud 11"/>
          <p:cNvSpPr/>
          <p:nvPr/>
        </p:nvSpPr>
        <p:spPr>
          <a:xfrm>
            <a:off x="4408560" y="2982960"/>
            <a:ext cx="4653000" cy="1827720"/>
          </a:xfrm>
          <a:custGeom>
            <a:avLst/>
            <a:gdLst>
              <a:gd name="textAreaLeft" fmla="*/ 641160 w 4653000"/>
              <a:gd name="textAreaRight" fmla="*/ 3681000 w 4653000"/>
              <a:gd name="textAreaTop" fmla="*/ 275760 h 1827720"/>
              <a:gd name="textAreaBottom" fmla="*/ 1467000 h 1827720"/>
              <a:gd name="GluePoint1X" fmla="*/ 4649085 w 43200"/>
              <a:gd name="GluePoint1Y" fmla="*/ 913606 h 43200"/>
              <a:gd name="GluePoint2X" fmla="*/ 2326481 w 43200"/>
              <a:gd name="GluePoint2Y" fmla="*/ 1825266 h 43200"/>
              <a:gd name="GluePoint3X" fmla="*/ 14433 w 43200"/>
              <a:gd name="GluePoint3Y" fmla="*/ 913606 h 43200"/>
              <a:gd name="GluePoint4X" fmla="*/ 2326481 w 43200"/>
              <a:gd name="GluePoint4Y" fmla="*/ 10447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A6A6A6"/>
          </a:solidFill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Nothing new ! simply use the “balancing method”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3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41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2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3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4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5" name="Rectangle 8"/>
          <p:cNvSpPr/>
          <p:nvPr/>
        </p:nvSpPr>
        <p:spPr>
          <a:xfrm>
            <a:off x="977760" y="30052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change the subject of a formula containing square and square root terms.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6" name="Text Box 9"/>
          <p:cNvSpPr/>
          <p:nvPr/>
        </p:nvSpPr>
        <p:spPr>
          <a:xfrm>
            <a:off x="4915080" y="3005280"/>
            <a:ext cx="4228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“ The balancing Method” for solving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7" name="Text Box 11"/>
          <p:cNvSpPr/>
          <p:nvPr/>
        </p:nvSpPr>
        <p:spPr>
          <a:xfrm>
            <a:off x="5076720" y="3860640"/>
            <a:ext cx="4086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Apply knowledge to change subject of harder formulae including square and square root terms.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8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9" name="TextBox 15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1" dur="indefinite" restart="never" nodeType="tmRoot">
          <p:childTnLst>
            <p:seq>
              <p:cTn id="292" dur="indefinite" nodeType="mainSeq">
                <p:childTnLst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97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2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7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BE753D2-FCB7-4735-83F5-7AF5FFACF34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52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3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54" name="Picture 8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5" name="Text Box 17"/>
          <p:cNvSpPr/>
          <p:nvPr/>
        </p:nvSpPr>
        <p:spPr>
          <a:xfrm>
            <a:off x="1103040" y="2071800"/>
            <a:ext cx="447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should already know that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6" name="Text Box 18"/>
          <p:cNvSpPr/>
          <p:nvPr/>
        </p:nvSpPr>
        <p:spPr>
          <a:xfrm>
            <a:off x="989280" y="2309760"/>
            <a:ext cx="619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7" name="Text Box 19"/>
          <p:cNvSpPr/>
          <p:nvPr/>
        </p:nvSpPr>
        <p:spPr>
          <a:xfrm>
            <a:off x="1709280" y="261468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8" name="Text Box 20"/>
          <p:cNvSpPr/>
          <p:nvPr/>
        </p:nvSpPr>
        <p:spPr>
          <a:xfrm>
            <a:off x="899640" y="2995560"/>
            <a:ext cx="63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9" name="Text Box 21"/>
          <p:cNvSpPr/>
          <p:nvPr/>
        </p:nvSpPr>
        <p:spPr>
          <a:xfrm>
            <a:off x="5470560" y="2401920"/>
            <a:ext cx="498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0" name="Text Box 22"/>
          <p:cNvSpPr/>
          <p:nvPr/>
        </p:nvSpPr>
        <p:spPr>
          <a:xfrm>
            <a:off x="5351400" y="3156120"/>
            <a:ext cx="6606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Shruti"/>
                <a:ea typeface="Shruti"/>
              </a:rPr>
              <a:t>÷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1" name="Text Box 23"/>
          <p:cNvSpPr/>
          <p:nvPr/>
        </p:nvSpPr>
        <p:spPr>
          <a:xfrm>
            <a:off x="1747440" y="325908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2" name="Text Box 24"/>
          <p:cNvSpPr/>
          <p:nvPr/>
        </p:nvSpPr>
        <p:spPr>
          <a:xfrm>
            <a:off x="6027120" y="261468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3" name="Text Box 25"/>
          <p:cNvSpPr/>
          <p:nvPr/>
        </p:nvSpPr>
        <p:spPr>
          <a:xfrm>
            <a:off x="6027120" y="32288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4" name="Text Box 26"/>
          <p:cNvSpPr/>
          <p:nvPr/>
        </p:nvSpPr>
        <p:spPr>
          <a:xfrm>
            <a:off x="4048200" y="2400480"/>
            <a:ext cx="498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5" name="Text Box 27"/>
          <p:cNvSpPr/>
          <p:nvPr/>
        </p:nvSpPr>
        <p:spPr>
          <a:xfrm>
            <a:off x="8215560" y="2271600"/>
            <a:ext cx="619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6" name="Text Box 28"/>
          <p:cNvSpPr/>
          <p:nvPr/>
        </p:nvSpPr>
        <p:spPr>
          <a:xfrm>
            <a:off x="3979800" y="3156120"/>
            <a:ext cx="6606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Shruti"/>
                <a:ea typeface="Shruti"/>
              </a:rPr>
              <a:t>÷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7" name="Text Box 29"/>
          <p:cNvSpPr/>
          <p:nvPr/>
        </p:nvSpPr>
        <p:spPr>
          <a:xfrm>
            <a:off x="8222760" y="2943360"/>
            <a:ext cx="63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8" name="Text Box 20"/>
          <p:cNvSpPr/>
          <p:nvPr/>
        </p:nvSpPr>
        <p:spPr>
          <a:xfrm>
            <a:off x="2306160" y="3933720"/>
            <a:ext cx="643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√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9" name="Text Box 23"/>
          <p:cNvSpPr/>
          <p:nvPr/>
        </p:nvSpPr>
        <p:spPr>
          <a:xfrm>
            <a:off x="3066480" y="414828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0" name="Text Box 25"/>
          <p:cNvSpPr/>
          <p:nvPr/>
        </p:nvSpPr>
        <p:spPr>
          <a:xfrm>
            <a:off x="3038040" y="54356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1" name="Text Box 28"/>
          <p:cNvSpPr/>
          <p:nvPr/>
        </p:nvSpPr>
        <p:spPr>
          <a:xfrm>
            <a:off x="5299200" y="4044960"/>
            <a:ext cx="1392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</a:t>
            </a: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Shruti"/>
              </a:rPr>
              <a:t>²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2" name="Text Box 29"/>
          <p:cNvSpPr/>
          <p:nvPr/>
        </p:nvSpPr>
        <p:spPr>
          <a:xfrm>
            <a:off x="5398560" y="5149800"/>
            <a:ext cx="643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√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3" name="Text Box 28"/>
          <p:cNvSpPr/>
          <p:nvPr/>
        </p:nvSpPr>
        <p:spPr>
          <a:xfrm>
            <a:off x="2131920" y="5270400"/>
            <a:ext cx="13924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</a:t>
            </a: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Shruti"/>
              </a:rPr>
              <a:t>²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4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308" dur="indefinite" restart="never" nodeType="tmRoot">
          <p:childTnLst>
            <p:seq>
              <p:cTn id="309" dur="indefinite" nodeType="mainSeq">
                <p:childTnLst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4" dur="8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15" dur="8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6" dur="8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1" dur="8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2" dur="8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3" dur="8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8" dur="8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9" dur="8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0" dur="8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35" dur="80"/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36" dur="80"/>
                                        <p:tgtEl>
                                          <p:spTgt spid="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7" dur="80"/>
                                        <p:tgtEl>
                                          <p:spTgt spid="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2" dur="8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3" dur="8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4" dur="8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9" dur="8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50" dur="8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1" dur="8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6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7" name="Text Box 4"/>
          <p:cNvSpPr/>
          <p:nvPr/>
        </p:nvSpPr>
        <p:spPr>
          <a:xfrm>
            <a:off x="1177920" y="2286000"/>
            <a:ext cx="7354800" cy="138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: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force of the air against a train is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given by the formula below.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Make the speed (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) the subject of the formula.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8" name="TextBox 8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9" name="TextBox 9"/>
          <p:cNvSpPr/>
          <p:nvPr/>
        </p:nvSpPr>
        <p:spPr>
          <a:xfrm>
            <a:off x="1598760" y="3852720"/>
            <a:ext cx="185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 = kS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80" name="TextBox 10"/>
          <p:cNvSpPr/>
          <p:nvPr/>
        </p:nvSpPr>
        <p:spPr>
          <a:xfrm>
            <a:off x="1605240" y="4767120"/>
            <a:ext cx="1792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kS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 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F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81" name="Cloud 11"/>
          <p:cNvSpPr/>
          <p:nvPr/>
        </p:nvSpPr>
        <p:spPr>
          <a:xfrm>
            <a:off x="34920" y="4205160"/>
            <a:ext cx="1584360" cy="704880"/>
          </a:xfrm>
          <a:custGeom>
            <a:avLst/>
            <a:gdLst>
              <a:gd name="textAreaLeft" fmla="*/ 218160 w 1584360"/>
              <a:gd name="textAreaRight" fmla="*/ 1253520 w 1584360"/>
              <a:gd name="textAreaTop" fmla="*/ 106200 h 704880"/>
              <a:gd name="textAreaBottom" fmla="*/ 565920 h 704880"/>
              <a:gd name="GluePoint1X" fmla="*/ 1583005 w 43200"/>
              <a:gd name="GluePoint1Y" fmla="*/ 351631 h 43200"/>
              <a:gd name="GluePoint2X" fmla="*/ 792163 w 43200"/>
              <a:gd name="GluePoint2Y" fmla="*/ 702513 h 43200"/>
              <a:gd name="GluePoint3X" fmla="*/ 4914 w 43200"/>
              <a:gd name="GluePoint3Y" fmla="*/ 351631 h 43200"/>
              <a:gd name="GluePoint4X" fmla="*/ 792163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Swap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82" name="Cloud 12"/>
          <p:cNvSpPr/>
          <p:nvPr/>
        </p:nvSpPr>
        <p:spPr>
          <a:xfrm>
            <a:off x="34920" y="5475240"/>
            <a:ext cx="1584360" cy="704880"/>
          </a:xfrm>
          <a:custGeom>
            <a:avLst/>
            <a:gdLst>
              <a:gd name="textAreaLeft" fmla="*/ 218160 w 1584360"/>
              <a:gd name="textAreaRight" fmla="*/ 1253520 w 1584360"/>
              <a:gd name="textAreaTop" fmla="*/ 106200 h 704880"/>
              <a:gd name="textAreaBottom" fmla="*/ 565920 h 704880"/>
              <a:gd name="GluePoint1X" fmla="*/ 1583005 w 43200"/>
              <a:gd name="GluePoint1Y" fmla="*/ 350838 h 43200"/>
              <a:gd name="GluePoint2X" fmla="*/ 792163 w 43200"/>
              <a:gd name="GluePoint2Y" fmla="*/ 700928 h 43200"/>
              <a:gd name="GluePoint3X" fmla="*/ 4914 w 43200"/>
              <a:gd name="GluePoint3Y" fmla="*/ 350838 h 43200"/>
              <a:gd name="GluePoint4X" fmla="*/ 792163 w 43200"/>
              <a:gd name="GluePoint4Y" fmla="*/ 4011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÷ k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383" name="Group 18"/>
          <p:cNvGrpSpPr/>
          <p:nvPr/>
        </p:nvGrpSpPr>
        <p:grpSpPr>
          <a:xfrm>
            <a:off x="5286600" y="3851280"/>
            <a:ext cx="1536120" cy="1353600"/>
            <a:chOff x="5286600" y="3851280"/>
            <a:chExt cx="1536120" cy="1353600"/>
          </a:xfrm>
        </p:grpSpPr>
        <p:sp>
          <p:nvSpPr>
            <p:cNvPr id="384" name="TextBox 13"/>
            <p:cNvSpPr/>
            <p:nvPr/>
          </p:nvSpPr>
          <p:spPr>
            <a:xfrm>
              <a:off x="5286600" y="3851280"/>
              <a:ext cx="1518480" cy="703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4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S</a:t>
              </a:r>
              <a:r>
                <a:rPr lang="en-GB" sz="40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2 </a:t>
              </a:r>
              <a:r>
                <a:rPr lang="en-GB" sz="4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= F</a:t>
              </a:r>
              <a:endParaRPr lang="en-US" sz="40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85" name="Straight Connector 15"/>
            <p:cNvSpPr/>
            <p:nvPr/>
          </p:nvSpPr>
          <p:spPr>
            <a:xfrm>
              <a:off x="6312960" y="4501440"/>
              <a:ext cx="509760" cy="14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86" name="TextBox 16"/>
            <p:cNvSpPr/>
            <p:nvPr/>
          </p:nvSpPr>
          <p:spPr>
            <a:xfrm>
              <a:off x="6328440" y="4562280"/>
              <a:ext cx="42768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6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k</a:t>
              </a:r>
              <a:endParaRPr lang="en-US" sz="36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387" name="Cloud 17"/>
          <p:cNvSpPr/>
          <p:nvPr/>
        </p:nvSpPr>
        <p:spPr>
          <a:xfrm>
            <a:off x="3672000" y="4908600"/>
            <a:ext cx="1585800" cy="799200"/>
          </a:xfrm>
          <a:custGeom>
            <a:avLst/>
            <a:gdLst>
              <a:gd name="textAreaLeft" fmla="*/ 218520 w 1585800"/>
              <a:gd name="textAreaRight" fmla="*/ 1254600 w 1585800"/>
              <a:gd name="textAreaTop" fmla="*/ 120600 h 799200"/>
              <a:gd name="textAreaBottom" fmla="*/ 641520 h 799200"/>
              <a:gd name="GluePoint1X" fmla="*/ 1584590 w 43200"/>
              <a:gd name="GluePoint1Y" fmla="*/ 397669 h 43200"/>
              <a:gd name="GluePoint2X" fmla="*/ 792956 w 43200"/>
              <a:gd name="GluePoint2Y" fmla="*/ 794491 h 43200"/>
              <a:gd name="GluePoint3X" fmla="*/ 4919 w 43200"/>
              <a:gd name="GluePoint3Y" fmla="*/ 397669 h 43200"/>
              <a:gd name="GluePoint4X" fmla="*/ 792956 w 43200"/>
              <a:gd name="GluePoint4Y" fmla="*/ 4547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√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8" name="Object 8"/>
              <p:cNvSpPr txBox="1"/>
              <p:nvPr/>
            </p:nvSpPr>
            <p:spPr>
              <a:xfrm>
                <a:off x="5540400" y="5208480"/>
                <a:ext cx="1546200" cy="1257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S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f>
                          <m:num>
                            <m:r>
                              <m:t xml:space="preserve">F</m:t>
                            </m:r>
                          </m:num>
                          <m:den>
                            <m:r>
                              <m:t xml:space="preserve">k</m:t>
                            </m:r>
                          </m:den>
                        </m:f>
                      </m:e>
                    </m:rad>
                  </m:oMath>
                </a14:m>
              </a:p>
            </p:txBody>
          </p:sp>
        </mc:Choice>
        <mc:Fallback>
          <p:sp>
            <p:nvSpPr>
              <p:cNvPr id="388" name="Object 8"/>
              <p:cNvSpPr txBox="1"/>
              <p:nvPr/>
            </p:nvSpPr>
            <p:spPr>
              <a:xfrm>
                <a:off x="5540400" y="5208480"/>
                <a:ext cx="1546200" cy="12574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p:timing>
    <p:tnLst>
      <p:par>
        <p:cTn id="352" dur="indefinite" restart="never" nodeType="tmRoot">
          <p:childTnLst>
            <p:seq>
              <p:cTn id="353" dur="indefinite" nodeType="mainSeq">
                <p:childTnLst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58" dur="8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59" dur="8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0" dur="8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65" dur="8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66" dur="8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7" dur="8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72" dur="8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3" dur="8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4" dur="8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79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4" dur="80"/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85" dur="80"/>
                                        <p:tgtEl>
                                          <p:spTgt spid="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6" dur="80"/>
                                        <p:tgtEl>
                                          <p:spTgt spid="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91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0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1" name="Text Box 4"/>
          <p:cNvSpPr/>
          <p:nvPr/>
        </p:nvSpPr>
        <p:spPr>
          <a:xfrm>
            <a:off x="1177920" y="1916280"/>
            <a:ext cx="7715160" cy="174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: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thickness of a rope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cm to lift a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weight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tonnes can be worked out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by the formula below.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Make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the subject of the formula.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2" name="TextBox 10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3" name="Cloud 12"/>
          <p:cNvSpPr/>
          <p:nvPr/>
        </p:nvSpPr>
        <p:spPr>
          <a:xfrm>
            <a:off x="3429000" y="3768840"/>
            <a:ext cx="1019160" cy="704880"/>
          </a:xfrm>
          <a:custGeom>
            <a:avLst/>
            <a:gdLst>
              <a:gd name="textAreaLeft" fmla="*/ 140400 w 1019160"/>
              <a:gd name="textAreaRight" fmla="*/ 806400 w 1019160"/>
              <a:gd name="textAreaTop" fmla="*/ 106200 h 704880"/>
              <a:gd name="textAreaBottom" fmla="*/ 565920 h 704880"/>
              <a:gd name="GluePoint1X" fmla="*/ 1018326 w 43200"/>
              <a:gd name="GluePoint1Y" fmla="*/ 351632 h 43200"/>
              <a:gd name="GluePoint2X" fmla="*/ 509588 w 43200"/>
              <a:gd name="GluePoint2Y" fmla="*/ 702514 h 43200"/>
              <a:gd name="GluePoint3X" fmla="*/ 3161 w 43200"/>
              <a:gd name="GluePoint3Y" fmla="*/ 351632 h 43200"/>
              <a:gd name="GluePoint4X" fmla="*/ 509588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x 9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94" name="Object 10"/>
              <p:cNvSpPr txBox="1"/>
              <p:nvPr/>
            </p:nvSpPr>
            <p:spPr>
              <a:xfrm>
                <a:off x="1177920" y="5084640"/>
                <a:ext cx="1692360" cy="1173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4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w</m:t>
                            </m:r>
                          </m:e>
                        </m:rad>
                      </m:num>
                      <m:den>
                        <m:r>
                          <m:t xml:space="preserve">9</m:t>
                        </m:r>
                      </m:den>
                    </m:f>
                    <m:r>
                      <m:t xml:space="preserve">=</m:t>
                    </m:r>
                    <m:r>
                      <m:t xml:space="preserve">T</m:t>
                    </m:r>
                  </m:oMath>
                </a14:m>
              </a:p>
            </p:txBody>
          </p:sp>
        </mc:Choice>
        <mc:Fallback>
          <p:sp>
            <p:nvSpPr>
              <p:cNvPr id="394" name="Object 10"/>
              <p:cNvSpPr txBox="1"/>
              <p:nvPr/>
            </p:nvSpPr>
            <p:spPr>
              <a:xfrm>
                <a:off x="1177920" y="5084640"/>
                <a:ext cx="1692360" cy="11732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395" name="Object 11"/>
              <p:cNvSpPr txBox="1"/>
              <p:nvPr/>
            </p:nvSpPr>
            <p:spPr>
              <a:xfrm>
                <a:off x="1177920" y="3768840"/>
                <a:ext cx="1692360" cy="1172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T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4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w</m:t>
                            </m:r>
                          </m:e>
                        </m:rad>
                      </m:num>
                      <m:den>
                        <m:r>
                          <m:t xml:space="preserve">9</m:t>
                        </m:r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395" name="Object 11"/>
              <p:cNvSpPr txBox="1"/>
              <p:nvPr/>
            </p:nvSpPr>
            <p:spPr>
              <a:xfrm>
                <a:off x="1177920" y="3768840"/>
                <a:ext cx="1692360" cy="11728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396" name="Object 12"/>
              <p:cNvSpPr txBox="1"/>
              <p:nvPr/>
            </p:nvSpPr>
            <p:spPr>
              <a:xfrm>
                <a:off x="4541760" y="3768840"/>
                <a:ext cx="1830600" cy="620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4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w</m:t>
                        </m:r>
                      </m:e>
                    </m:rad>
                    <m:r>
                      <m:t xml:space="preserve">=</m:t>
                    </m:r>
                    <m:r>
                      <m:t xml:space="preserve">9</m:t>
                    </m:r>
                    <m:r>
                      <m:t xml:space="preserve">T</m:t>
                    </m:r>
                  </m:oMath>
                </a14:m>
              </a:p>
            </p:txBody>
          </p:sp>
        </mc:Choice>
        <mc:Fallback>
          <p:sp>
            <p:nvSpPr>
              <p:cNvPr id="396" name="Object 12"/>
              <p:cNvSpPr txBox="1"/>
              <p:nvPr/>
            </p:nvSpPr>
            <p:spPr>
              <a:xfrm>
                <a:off x="4541760" y="3768840"/>
                <a:ext cx="1830600" cy="6206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397" name="Object 13"/>
              <p:cNvSpPr txBox="1"/>
              <p:nvPr/>
            </p:nvSpPr>
            <p:spPr>
              <a:xfrm>
                <a:off x="4541760" y="4549680"/>
                <a:ext cx="1693800" cy="1069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w</m:t>
                        </m:r>
                      </m:e>
                    </m:rad>
                    <m:r>
                      <m:t xml:space="preserve">=</m:t>
                    </m:r>
                    <m:f>
                      <m:num>
                        <m:r>
                          <m:t xml:space="preserve">9</m:t>
                        </m:r>
                        <m:r>
                          <m:t xml:space="preserve">T</m:t>
                        </m:r>
                      </m:num>
                      <m:den>
                        <m:r>
                          <m:t xml:space="preserve">4</m:t>
                        </m:r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397" name="Object 13"/>
              <p:cNvSpPr txBox="1"/>
              <p:nvPr/>
            </p:nvSpPr>
            <p:spPr>
              <a:xfrm>
                <a:off x="4541760" y="4549680"/>
                <a:ext cx="1693800" cy="10699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  <p:sp>
        <p:nvSpPr>
          <p:cNvPr id="398" name="Cloud 15"/>
          <p:cNvSpPr/>
          <p:nvPr/>
        </p:nvSpPr>
        <p:spPr>
          <a:xfrm>
            <a:off x="3502080" y="4471920"/>
            <a:ext cx="1039680" cy="704880"/>
          </a:xfrm>
          <a:custGeom>
            <a:avLst/>
            <a:gdLst>
              <a:gd name="textAreaLeft" fmla="*/ 143280 w 1039680"/>
              <a:gd name="textAreaRight" fmla="*/ 822600 w 1039680"/>
              <a:gd name="textAreaTop" fmla="*/ 106200 h 704880"/>
              <a:gd name="textAreaBottom" fmla="*/ 565920 h 704880"/>
              <a:gd name="GluePoint1X" fmla="*/ 1038946 w 43200"/>
              <a:gd name="GluePoint1Y" fmla="*/ 350838 h 43200"/>
              <a:gd name="GluePoint2X" fmla="*/ 519907 w 43200"/>
              <a:gd name="GluePoint2Y" fmla="*/ 700928 h 43200"/>
              <a:gd name="GluePoint3X" fmla="*/ 3225 w 43200"/>
              <a:gd name="GluePoint3Y" fmla="*/ 350838 h 43200"/>
              <a:gd name="GluePoint4X" fmla="*/ 519907 w 43200"/>
              <a:gd name="GluePoint4Y" fmla="*/ 4011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÷ 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9" name="Cloud 17"/>
          <p:cNvSpPr/>
          <p:nvPr/>
        </p:nvSpPr>
        <p:spPr>
          <a:xfrm>
            <a:off x="4863960" y="5619600"/>
            <a:ext cx="1038240" cy="704880"/>
          </a:xfrm>
          <a:custGeom>
            <a:avLst/>
            <a:gdLst>
              <a:gd name="textAreaLeft" fmla="*/ 142920 w 1038240"/>
              <a:gd name="textAreaRight" fmla="*/ 821520 w 1038240"/>
              <a:gd name="textAreaTop" fmla="*/ 106200 h 704880"/>
              <a:gd name="textAreaBottom" fmla="*/ 565920 h 704880"/>
              <a:gd name="GluePoint1X" fmla="*/ 1037360 w 43200"/>
              <a:gd name="GluePoint1Y" fmla="*/ 351632 h 43200"/>
              <a:gd name="GluePoint2X" fmla="*/ 519113 w 43200"/>
              <a:gd name="GluePoint2Y" fmla="*/ 702514 h 43200"/>
              <a:gd name="GluePoint3X" fmla="*/ 3220 w 43200"/>
              <a:gd name="GluePoint3Y" fmla="*/ 351632 h 43200"/>
              <a:gd name="GluePoint4X" fmla="*/ 519113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Wingdings"/>
                <a:ea typeface="Wingdings"/>
              </a:rPr>
              <a:t>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²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00" name="Object 14"/>
              <p:cNvSpPr txBox="1"/>
              <p:nvPr/>
            </p:nvSpPr>
            <p:spPr>
              <a:xfrm>
                <a:off x="6737400" y="5213520"/>
                <a:ext cx="1901880" cy="1276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w</m:t>
                    </m:r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f>
                              <m:num>
                                <m:r>
                                  <m:t xml:space="preserve">9</m:t>
                                </m:r>
                                <m:r>
                                  <m:t xml:space="preserve">T</m:t>
                                </m:r>
                              </m:num>
                              <m:den>
                                <m:r>
                                  <m:t xml:space="preserve"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400" name="Object 14"/>
              <p:cNvSpPr txBox="1"/>
              <p:nvPr/>
            </p:nvSpPr>
            <p:spPr>
              <a:xfrm>
                <a:off x="6737400" y="5213520"/>
                <a:ext cx="1901880" cy="12762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sp>
        </mc:Fallback>
      </mc:AlternateContent>
      <p:sp>
        <p:nvSpPr>
          <p:cNvPr id="401" name="Cloud 11"/>
          <p:cNvSpPr/>
          <p:nvPr/>
        </p:nvSpPr>
        <p:spPr>
          <a:xfrm>
            <a:off x="4680" y="4734000"/>
            <a:ext cx="1586160" cy="704880"/>
          </a:xfrm>
          <a:custGeom>
            <a:avLst/>
            <a:gdLst>
              <a:gd name="textAreaLeft" fmla="*/ 218520 w 1586160"/>
              <a:gd name="textAreaRight" fmla="*/ 1254960 w 1586160"/>
              <a:gd name="textAreaTop" fmla="*/ 106200 h 704880"/>
              <a:gd name="textAreaBottom" fmla="*/ 565920 h 704880"/>
              <a:gd name="GluePoint1X" fmla="*/ 1584590 w 43200"/>
              <a:gd name="GluePoint1Y" fmla="*/ 350838 h 43200"/>
              <a:gd name="GluePoint2X" fmla="*/ 792956 w 43200"/>
              <a:gd name="GluePoint2Y" fmla="*/ 700928 h 43200"/>
              <a:gd name="GluePoint3X" fmla="*/ 4919 w 43200"/>
              <a:gd name="GluePoint3Y" fmla="*/ 350838 h 43200"/>
              <a:gd name="GluePoint4X" fmla="*/ 792956 w 43200"/>
              <a:gd name="GluePoint4Y" fmla="*/ 4011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Swap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392" dur="indefinite" restart="never" nodeType="tmRoot">
          <p:childTnLst>
            <p:seq>
              <p:cTn id="393" dur="indefinite" nodeType="mainSeq">
                <p:childTnLst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98" dur="8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9" dur="8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0" dur="8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05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10" dur="8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11" dur="8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2" dur="8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17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22" dur="8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23" dur="8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4" dur="8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29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4" dur="8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5" dur="8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6" dur="8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41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3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4" name="Text Box 4"/>
          <p:cNvSpPr/>
          <p:nvPr/>
        </p:nvSpPr>
        <p:spPr>
          <a:xfrm>
            <a:off x="949320" y="1916280"/>
            <a:ext cx="7943760" cy="138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: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formula below is used to change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degrees Celsius to Fahrenheit.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Change the subject to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5" name="TextBox 10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6" name="Cloud 11"/>
          <p:cNvSpPr/>
          <p:nvPr/>
        </p:nvSpPr>
        <p:spPr>
          <a:xfrm>
            <a:off x="317520" y="5545080"/>
            <a:ext cx="1019160" cy="704880"/>
          </a:xfrm>
          <a:custGeom>
            <a:avLst/>
            <a:gdLst>
              <a:gd name="textAreaLeft" fmla="*/ 140400 w 1019160"/>
              <a:gd name="textAreaRight" fmla="*/ 806400 w 1019160"/>
              <a:gd name="textAreaTop" fmla="*/ 106200 h 704880"/>
              <a:gd name="textAreaBottom" fmla="*/ 565920 h 704880"/>
              <a:gd name="GluePoint1X" fmla="*/ 1018326 w 43200"/>
              <a:gd name="GluePoint1Y" fmla="*/ 351631 h 43200"/>
              <a:gd name="GluePoint2X" fmla="*/ 509588 w 43200"/>
              <a:gd name="GluePoint2Y" fmla="*/ 702513 h 43200"/>
              <a:gd name="GluePoint3X" fmla="*/ 3161 w 43200"/>
              <a:gd name="GluePoint3Y" fmla="*/ 351631 h 43200"/>
              <a:gd name="GluePoint4X" fmla="*/ 509588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x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7" name="Cloud 12"/>
          <p:cNvSpPr/>
          <p:nvPr/>
        </p:nvSpPr>
        <p:spPr>
          <a:xfrm>
            <a:off x="1441440" y="6154560"/>
            <a:ext cx="1446120" cy="704880"/>
          </a:xfrm>
          <a:custGeom>
            <a:avLst/>
            <a:gdLst>
              <a:gd name="textAreaLeft" fmla="*/ 199080 w 1446120"/>
              <a:gd name="textAreaRight" fmla="*/ 1144080 w 1446120"/>
              <a:gd name="textAreaTop" fmla="*/ 106200 h 704880"/>
              <a:gd name="textAreaBottom" fmla="*/ 565920 h 704880"/>
              <a:gd name="GluePoint1X" fmla="*/ 1445008 w 43200"/>
              <a:gd name="GluePoint1Y" fmla="*/ 351631 h 43200"/>
              <a:gd name="GluePoint2X" fmla="*/ 723107 w 43200"/>
              <a:gd name="GluePoint2Y" fmla="*/ 702513 h 43200"/>
              <a:gd name="GluePoint3X" fmla="*/ 4486 w 43200"/>
              <a:gd name="GluePoint3Y" fmla="*/ 351631 h 43200"/>
              <a:gd name="GluePoint4X" fmla="*/ 723107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- 160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8" name="Cloud 13"/>
          <p:cNvSpPr/>
          <p:nvPr/>
        </p:nvSpPr>
        <p:spPr>
          <a:xfrm>
            <a:off x="3568680" y="3765600"/>
            <a:ext cx="1562040" cy="704880"/>
          </a:xfrm>
          <a:custGeom>
            <a:avLst/>
            <a:gdLst>
              <a:gd name="textAreaLeft" fmla="*/ 215280 w 1562040"/>
              <a:gd name="textAreaRight" fmla="*/ 1235880 w 1562040"/>
              <a:gd name="textAreaTop" fmla="*/ 106200 h 704880"/>
              <a:gd name="textAreaBottom" fmla="*/ 565920 h 704880"/>
              <a:gd name="GluePoint1X" fmla="*/ 1560798 w 43200"/>
              <a:gd name="GluePoint1Y" fmla="*/ 350838 h 43200"/>
              <a:gd name="GluePoint2X" fmla="*/ 781050 w 43200"/>
              <a:gd name="GluePoint2Y" fmla="*/ 700928 h 43200"/>
              <a:gd name="GluePoint3X" fmla="*/ 4845 w 43200"/>
              <a:gd name="GluePoint3Y" fmla="*/ 350838 h 43200"/>
              <a:gd name="GluePoint4X" fmla="*/ 781050 w 43200"/>
              <a:gd name="GluePoint4Y" fmla="*/ 4011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HCF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09" name="Object 11"/>
              <p:cNvSpPr txBox="1"/>
              <p:nvPr/>
            </p:nvSpPr>
            <p:spPr>
              <a:xfrm>
                <a:off x="1546200" y="3324240"/>
                <a:ext cx="1882800" cy="884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F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9</m:t>
                        </m:r>
                      </m:num>
                      <m:den>
                        <m:r>
                          <m:t xml:space="preserve">5</m:t>
                        </m:r>
                      </m:den>
                    </m:f>
                    <m:r>
                      <m:t xml:space="preserve">C</m:t>
                    </m:r>
                    <m:r>
                      <m:t xml:space="preserve">+</m:t>
                    </m:r>
                    <m:r>
                      <m:rPr>
                        <m:lit/>
                        <m:nor/>
                      </m:rPr>
                      <m:t xml:space="preserve">32</m:t>
                    </m:r>
                  </m:oMath>
                </a14:m>
              </a:p>
            </p:txBody>
          </p:sp>
        </mc:Choice>
        <mc:Fallback>
          <p:sp>
            <p:nvSpPr>
              <p:cNvPr id="409" name="Object 11"/>
              <p:cNvSpPr txBox="1"/>
              <p:nvPr/>
            </p:nvSpPr>
            <p:spPr>
              <a:xfrm>
                <a:off x="1546200" y="3324240"/>
                <a:ext cx="1882800" cy="8841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410" name="Object 12"/>
              <p:cNvSpPr txBox="1"/>
              <p:nvPr/>
            </p:nvSpPr>
            <p:spPr>
              <a:xfrm>
                <a:off x="1541520" y="4400640"/>
                <a:ext cx="1881000" cy="884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9</m:t>
                        </m:r>
                      </m:num>
                      <m:den>
                        <m:r>
                          <m:t xml:space="preserve">5</m:t>
                        </m:r>
                      </m:den>
                    </m:f>
                    <m:r>
                      <m:t xml:space="preserve">C</m:t>
                    </m:r>
                    <m:r>
                      <m:t xml:space="preserve">+</m:t>
                    </m:r>
                    <m:r>
                      <m:rPr>
                        <m:lit/>
                        <m:nor/>
                      </m:rPr>
                      <m:t xml:space="preserve">32</m:t>
                    </m:r>
                    <m:r>
                      <m:t xml:space="preserve">=</m:t>
                    </m:r>
                    <m:r>
                      <m:t xml:space="preserve">F</m:t>
                    </m:r>
                  </m:oMath>
                </a14:m>
              </a:p>
            </p:txBody>
          </p:sp>
        </mc:Choice>
        <mc:Fallback>
          <p:sp>
            <p:nvSpPr>
              <p:cNvPr id="410" name="Object 12"/>
              <p:cNvSpPr txBox="1"/>
              <p:nvPr/>
            </p:nvSpPr>
            <p:spPr>
              <a:xfrm>
                <a:off x="1541520" y="4400640"/>
                <a:ext cx="1881000" cy="8841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411" name="Cloud 14"/>
          <p:cNvSpPr/>
          <p:nvPr/>
        </p:nvSpPr>
        <p:spPr>
          <a:xfrm>
            <a:off x="0" y="4116240"/>
            <a:ext cx="1585800" cy="704880"/>
          </a:xfrm>
          <a:custGeom>
            <a:avLst/>
            <a:gdLst>
              <a:gd name="textAreaLeft" fmla="*/ 218520 w 1585800"/>
              <a:gd name="textAreaRight" fmla="*/ 1254600 w 1585800"/>
              <a:gd name="textAreaTop" fmla="*/ 106200 h 704880"/>
              <a:gd name="textAreaBottom" fmla="*/ 565920 h 704880"/>
              <a:gd name="GluePoint1X" fmla="*/ 1584591 w 43200"/>
              <a:gd name="GluePoint1Y" fmla="*/ 351631 h 43200"/>
              <a:gd name="GluePoint2X" fmla="*/ 792957 w 43200"/>
              <a:gd name="GluePoint2Y" fmla="*/ 702513 h 43200"/>
              <a:gd name="GluePoint3X" fmla="*/ 4919 w 43200"/>
              <a:gd name="GluePoint3Y" fmla="*/ 351631 h 43200"/>
              <a:gd name="GluePoint4X" fmla="*/ 792957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Swap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12" name="Object 13"/>
              <p:cNvSpPr txBox="1"/>
              <p:nvPr/>
            </p:nvSpPr>
            <p:spPr>
              <a:xfrm>
                <a:off x="1441440" y="5705640"/>
                <a:ext cx="2081160" cy="399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9</m:t>
                    </m:r>
                    <m:r>
                      <m:t xml:space="preserve">C</m:t>
                    </m:r>
                    <m:r>
                      <m:t xml:space="preserve">+</m:t>
                    </m:r>
                    <m:r>
                      <m:rPr>
                        <m:lit/>
                        <m:nor/>
                      </m:rPr>
                      <m:t xml:space="preserve">160</m:t>
                    </m:r>
                    <m:r>
                      <m:t xml:space="preserve">=</m:t>
                    </m:r>
                    <m:r>
                      <m:t xml:space="preserve">5</m:t>
                    </m:r>
                    <m:r>
                      <m:t xml:space="preserve">F</m:t>
                    </m:r>
                  </m:oMath>
                </a14:m>
              </a:p>
            </p:txBody>
          </p:sp>
        </mc:Choice>
        <mc:Fallback>
          <p:sp>
            <p:nvSpPr>
              <p:cNvPr id="412" name="Object 13"/>
              <p:cNvSpPr txBox="1"/>
              <p:nvPr/>
            </p:nvSpPr>
            <p:spPr>
              <a:xfrm>
                <a:off x="1441440" y="5705640"/>
                <a:ext cx="2081160" cy="3999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413" name="Object 14"/>
              <p:cNvSpPr txBox="1"/>
              <p:nvPr/>
            </p:nvSpPr>
            <p:spPr>
              <a:xfrm>
                <a:off x="5268960" y="3300480"/>
                <a:ext cx="2081160" cy="399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9</m:t>
                    </m:r>
                    <m:r>
                      <m:t xml:space="preserve">C</m:t>
                    </m:r>
                    <m:r>
                      <m:t xml:space="preserve">=</m:t>
                    </m:r>
                    <m:r>
                      <m:t xml:space="preserve">5</m:t>
                    </m:r>
                    <m:r>
                      <m:t xml:space="preserve">F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160</m:t>
                    </m:r>
                  </m:oMath>
                </a14:m>
              </a:p>
            </p:txBody>
          </p:sp>
        </mc:Choice>
        <mc:Fallback>
          <p:sp>
            <p:nvSpPr>
              <p:cNvPr id="413" name="Object 14"/>
              <p:cNvSpPr txBox="1"/>
              <p:nvPr/>
            </p:nvSpPr>
            <p:spPr>
              <a:xfrm>
                <a:off x="5268960" y="3300480"/>
                <a:ext cx="2081160" cy="3999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414" name="Object 15"/>
              <p:cNvSpPr txBox="1"/>
              <p:nvPr/>
            </p:nvSpPr>
            <p:spPr>
              <a:xfrm>
                <a:off x="5241960" y="4172040"/>
                <a:ext cx="2165400" cy="457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9</m:t>
                    </m:r>
                    <m:r>
                      <m:t xml:space="preserve">C</m:t>
                    </m:r>
                    <m:r>
                      <m:t xml:space="preserve">=</m:t>
                    </m:r>
                    <m:r>
                      <m:t xml:space="preserve">5</m:t>
                    </m:r>
                    <m:r>
                      <m:t xml:space="preserve">(</m:t>
                    </m:r>
                    <m:r>
                      <m:t xml:space="preserve">F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32</m:t>
                    </m:r>
                    <m:r>
                      <m:t xml:space="preserve">)</m:t>
                    </m:r>
                  </m:oMath>
                </a14:m>
              </a:p>
            </p:txBody>
          </p:sp>
        </mc:Choice>
        <mc:Fallback>
          <p:sp>
            <p:nvSpPr>
              <p:cNvPr id="414" name="Object 15"/>
              <p:cNvSpPr txBox="1"/>
              <p:nvPr/>
            </p:nvSpPr>
            <p:spPr>
              <a:xfrm>
                <a:off x="5241960" y="4172040"/>
                <a:ext cx="2165400" cy="4572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sp>
        </mc:Fallback>
      </mc:AlternateContent>
      <p:sp>
        <p:nvSpPr>
          <p:cNvPr id="415" name="Cloud 19"/>
          <p:cNvSpPr/>
          <p:nvPr/>
        </p:nvSpPr>
        <p:spPr>
          <a:xfrm>
            <a:off x="3568680" y="4751280"/>
            <a:ext cx="1562040" cy="704880"/>
          </a:xfrm>
          <a:custGeom>
            <a:avLst/>
            <a:gdLst>
              <a:gd name="textAreaLeft" fmla="*/ 215280 w 1562040"/>
              <a:gd name="textAreaRight" fmla="*/ 1235880 w 1562040"/>
              <a:gd name="textAreaTop" fmla="*/ 106200 h 704880"/>
              <a:gd name="textAreaBottom" fmla="*/ 565920 h 704880"/>
              <a:gd name="GluePoint1X" fmla="*/ 1560798 w 43200"/>
              <a:gd name="GluePoint1Y" fmla="*/ 351631 h 43200"/>
              <a:gd name="GluePoint2X" fmla="*/ 781050 w 43200"/>
              <a:gd name="GluePoint2Y" fmla="*/ 702513 h 43200"/>
              <a:gd name="GluePoint3X" fmla="*/ 4845 w 43200"/>
              <a:gd name="GluePoint3Y" fmla="*/ 351631 h 43200"/>
              <a:gd name="GluePoint4X" fmla="*/ 781050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÷9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16" name="Object 16"/>
              <p:cNvSpPr txBox="1"/>
              <p:nvPr/>
            </p:nvSpPr>
            <p:spPr>
              <a:xfrm>
                <a:off x="5299200" y="5102280"/>
                <a:ext cx="2050920" cy="885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C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5</m:t>
                        </m:r>
                        <m:r>
                          <m:t xml:space="preserve">(</m:t>
                        </m:r>
                        <m:r>
                          <m:t xml:space="preserve">F</m:t>
                        </m:r>
                        <m:r>
                          <m:t xml:space="preserve">−</m:t>
                        </m:r>
                        <m:r>
                          <m:rPr>
                            <m:lit/>
                            <m:nor/>
                          </m:rPr>
                          <m:t xml:space="preserve">32</m:t>
                        </m:r>
                        <m:r>
                          <m:t xml:space="preserve">)</m:t>
                        </m:r>
                      </m:num>
                      <m:den>
                        <m:r>
                          <m:t xml:space="preserve">9</m:t>
                        </m:r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416" name="Object 16"/>
              <p:cNvSpPr txBox="1"/>
              <p:nvPr/>
            </p:nvSpPr>
            <p:spPr>
              <a:xfrm>
                <a:off x="5299200" y="5102280"/>
                <a:ext cx="2050920" cy="8856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</p:sp>
        </mc:Fallback>
      </mc:AlternateContent>
    </p:spTree>
  </p:cSld>
  <p:timing>
    <p:tnLst>
      <p:par>
        <p:cTn id="442" dur="indefinite" restart="never" nodeType="tmRoot">
          <p:childTnLst>
            <p:seq>
              <p:cTn id="443" dur="indefinite" nodeType="mainSeq">
                <p:childTnLst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48" dur="8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49" dur="8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0" dur="8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55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>
                      <p:stCondLst>
                        <p:cond delay="indefinite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60" dur="8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61" dur="8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2" dur="8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7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>
                      <p:stCondLst>
                        <p:cond delay="indefinite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72" dur="80"/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73" dur="80"/>
                                        <p:tgtEl>
                                          <p:spTgt spid="4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4" dur="80"/>
                                        <p:tgtEl>
                                          <p:spTgt spid="4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79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0" fill="hold">
                      <p:stCondLst>
                        <p:cond delay="indefinite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84" dur="8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5" dur="8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6" dur="8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91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2" fill="hold">
                      <p:stCondLst>
                        <p:cond delay="indefinite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6" dur="80"/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97" dur="80"/>
                                        <p:tgtEl>
                                          <p:spTgt spid="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8" dur="80"/>
                                        <p:tgtEl>
                                          <p:spTgt spid="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03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18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10.2 Q1 ... Q8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Ch10 (page 101)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1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1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2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4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425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6" name="Text Box 5"/>
          <p:cNvSpPr/>
          <p:nvPr/>
        </p:nvSpPr>
        <p:spPr>
          <a:xfrm>
            <a:off x="1016280" y="2120760"/>
            <a:ext cx="5506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Make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the subject of each formula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27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28" name="Object 7"/>
          <p:cNvGraphicFramePr/>
          <p:nvPr/>
        </p:nvGraphicFramePr>
        <p:xfrm>
          <a:off x="1279440" y="2836800"/>
          <a:ext cx="2803680" cy="765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29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79440" y="2836800"/>
                    <a:ext cx="2803680" cy="76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0" name="Object 3"/>
          <p:cNvGraphicFramePr/>
          <p:nvPr/>
        </p:nvGraphicFramePr>
        <p:xfrm>
          <a:off x="1279440" y="3930480"/>
          <a:ext cx="1139760" cy="1065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31" name="Object 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279440" y="3930480"/>
                    <a:ext cx="1139760" cy="106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2" name="Object 4"/>
          <p:cNvGraphicFramePr/>
          <p:nvPr/>
        </p:nvGraphicFramePr>
        <p:xfrm>
          <a:off x="1279440" y="5322960"/>
          <a:ext cx="1930320" cy="11811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33" name="Object 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279440" y="5322960"/>
                    <a:ext cx="1930320" cy="118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4" name="TextBox 12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35" name="Cloud 11"/>
          <p:cNvSpPr/>
          <p:nvPr/>
        </p:nvSpPr>
        <p:spPr>
          <a:xfrm>
            <a:off x="4408560" y="2982960"/>
            <a:ext cx="4653000" cy="1827720"/>
          </a:xfrm>
          <a:custGeom>
            <a:avLst/>
            <a:gdLst>
              <a:gd name="textAreaLeft" fmla="*/ 641160 w 4653000"/>
              <a:gd name="textAreaRight" fmla="*/ 3681000 w 4653000"/>
              <a:gd name="textAreaTop" fmla="*/ 275760 h 1827720"/>
              <a:gd name="textAreaBottom" fmla="*/ 1467000 h 1827720"/>
              <a:gd name="GluePoint1X" fmla="*/ 4649085 w 43200"/>
              <a:gd name="GluePoint1Y" fmla="*/ 913606 h 43200"/>
              <a:gd name="GluePoint2X" fmla="*/ 2326481 w 43200"/>
              <a:gd name="GluePoint2Y" fmla="*/ 1825266 h 43200"/>
              <a:gd name="GluePoint3X" fmla="*/ 14433 w 43200"/>
              <a:gd name="GluePoint3Y" fmla="*/ 913606 h 43200"/>
              <a:gd name="GluePoint4X" fmla="*/ 2326481 w 43200"/>
              <a:gd name="GluePoint4Y" fmla="*/ 10447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A6A6A6"/>
          </a:solidFill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Nothing new ! simply use the “balancing method”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72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3" name="Text Box 5"/>
          <p:cNvSpPr/>
          <p:nvPr/>
        </p:nvSpPr>
        <p:spPr>
          <a:xfrm>
            <a:off x="1266480" y="2120760"/>
            <a:ext cx="5337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Find the area of the major arc.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74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5" name="TextBox 12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76" name="Oval 13"/>
          <p:cNvSpPr/>
          <p:nvPr/>
        </p:nvSpPr>
        <p:spPr>
          <a:xfrm>
            <a:off x="3624120" y="3252960"/>
            <a:ext cx="2624400" cy="2627280"/>
          </a:xfrm>
          <a:prstGeom prst="ellipse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77" name="Oval 14"/>
          <p:cNvSpPr/>
          <p:nvPr/>
        </p:nvSpPr>
        <p:spPr>
          <a:xfrm>
            <a:off x="4843440" y="4497480"/>
            <a:ext cx="162000" cy="1378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78" name="Pie 28"/>
          <p:cNvSpPr/>
          <p:nvPr/>
        </p:nvSpPr>
        <p:spPr>
          <a:xfrm>
            <a:off x="3624120" y="3252960"/>
            <a:ext cx="2624400" cy="2627280"/>
          </a:xfrm>
          <a:custGeom>
            <a:avLst/>
            <a:gdLst>
              <a:gd name="textAreaLeft" fmla="*/ 384120 w 2624400"/>
              <a:gd name="textAreaRight" fmla="*/ 2240280 w 2624400"/>
              <a:gd name="textAreaTop" fmla="*/ 384480 h 2627280"/>
              <a:gd name="textAreaBottom" fmla="*/ 2242800 h 2627280"/>
              <a:gd name="GluePoint1X" fmla="*/ 2624137 w 2624137"/>
              <a:gd name="GluePoint1Y" fmla="*/ 1313656 h 2627312"/>
              <a:gd name="GluePoint2X" fmla="*/ 1312069 w 2624137"/>
              <a:gd name="GluePoint2Y" fmla="*/ 2627312 h 2627312"/>
              <a:gd name="GluePoint3X" fmla="*/ 0 w 2624137"/>
              <a:gd name="GluePoint3Y" fmla="*/ 1313656 h 2627312"/>
              <a:gd name="GluePoint4X" fmla="*/ 1312069 w 2624137"/>
              <a:gd name="GluePoint4Y" fmla="*/ 0 h 2627312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624137" h="2627312">
                <a:moveTo>
                  <a:pt x="2624137" y="1313656"/>
                </a:moveTo>
                <a:lnTo>
                  <a:pt x="2624137" y="1313656"/>
                </a:lnTo>
                <a:arcTo wR="1312069" hR="1313656" stAng="0" swAng="17876087"/>
                <a:lnTo>
                  <a:pt x="1312069" y="1313656"/>
                </a:lnTo>
                <a:close/>
              </a:path>
            </a:pathLst>
          </a:custGeom>
          <a:solidFill>
            <a:srgbClr val="4D4D4D"/>
          </a:solidFill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79" name="TextBox 29"/>
          <p:cNvSpPr/>
          <p:nvPr/>
        </p:nvSpPr>
        <p:spPr>
          <a:xfrm>
            <a:off x="4531680" y="3659040"/>
            <a:ext cx="74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80" name="Oval 30"/>
          <p:cNvSpPr/>
          <p:nvPr/>
        </p:nvSpPr>
        <p:spPr>
          <a:xfrm>
            <a:off x="4843440" y="4473720"/>
            <a:ext cx="196920" cy="1792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81" name="TextBox 31"/>
          <p:cNvSpPr/>
          <p:nvPr/>
        </p:nvSpPr>
        <p:spPr>
          <a:xfrm>
            <a:off x="5050800" y="4121280"/>
            <a:ext cx="64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60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3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8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39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0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1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2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3" name="Rectangle 8"/>
          <p:cNvSpPr/>
          <p:nvPr/>
        </p:nvSpPr>
        <p:spPr>
          <a:xfrm>
            <a:off x="977760" y="30052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the affect on the subject by changing one or more of the values in the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4" name="Text Box 9"/>
          <p:cNvSpPr/>
          <p:nvPr/>
        </p:nvSpPr>
        <p:spPr>
          <a:xfrm>
            <a:off x="4915080" y="3005280"/>
            <a:ext cx="4228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meaning of doubling and halving.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5" name="Text Box 11"/>
          <p:cNvSpPr/>
          <p:nvPr/>
        </p:nvSpPr>
        <p:spPr>
          <a:xfrm>
            <a:off x="4915080" y="3860640"/>
            <a:ext cx="4248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Apply knowledge so far to work out the effect on the subject by varying one or more values in the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6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Understanding Formulae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7" name="TextBox 15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04" dur="indefinite" restart="never" nodeType="tmRoot">
          <p:childTnLst>
            <p:seq>
              <p:cTn id="505" dur="indefinite" nodeType="mainSeq">
                <p:childTnLst>
                  <p:par>
                    <p:cTn id="506" fill="hold">
                      <p:stCondLst>
                        <p:cond delay="indefinite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10"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>
                      <p:stCondLst>
                        <p:cond delay="indefinite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15"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20"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9" name="TextBox 8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0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Understanding Formulae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1" name="TextBox 10"/>
          <p:cNvSpPr/>
          <p:nvPr/>
        </p:nvSpPr>
        <p:spPr>
          <a:xfrm>
            <a:off x="1188360" y="2909880"/>
            <a:ext cx="7716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Circumference of circle is given by the formula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2" name="TextBox 11"/>
          <p:cNvSpPr/>
          <p:nvPr/>
        </p:nvSpPr>
        <p:spPr>
          <a:xfrm>
            <a:off x="3155760" y="3465360"/>
            <a:ext cx="1579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 = </a:t>
            </a:r>
            <a:r>
              <a:rPr lang="el-GR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π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3" name="TextBox 12"/>
          <p:cNvSpPr/>
          <p:nvPr/>
        </p:nvSpPr>
        <p:spPr>
          <a:xfrm>
            <a:off x="876240" y="4206960"/>
            <a:ext cx="55288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happens to the Circumference 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if we double the diameter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4" name="TextBox 13"/>
          <p:cNvSpPr/>
          <p:nvPr/>
        </p:nvSpPr>
        <p:spPr>
          <a:xfrm>
            <a:off x="3199680" y="5456160"/>
            <a:ext cx="2193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 = </a:t>
            </a:r>
            <a:r>
              <a:rPr lang="el-GR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π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5" name="TextBox 14"/>
          <p:cNvSpPr/>
          <p:nvPr/>
        </p:nvSpPr>
        <p:spPr>
          <a:xfrm>
            <a:off x="958680" y="5548320"/>
            <a:ext cx="185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New D =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6" name="Cloud 15"/>
          <p:cNvSpPr/>
          <p:nvPr/>
        </p:nvSpPr>
        <p:spPr>
          <a:xfrm>
            <a:off x="5881680" y="3768840"/>
            <a:ext cx="3262320" cy="1686960"/>
          </a:xfrm>
          <a:custGeom>
            <a:avLst/>
            <a:gdLst>
              <a:gd name="textAreaLeft" fmla="*/ 449640 w 3262320"/>
              <a:gd name="textAreaRight" fmla="*/ 2580840 w 3262320"/>
              <a:gd name="textAreaTop" fmla="*/ 254520 h 1686960"/>
              <a:gd name="textAreaBottom" fmla="*/ 1353960 h 1686960"/>
              <a:gd name="GluePoint1X" fmla="*/ 3259593 w 43200"/>
              <a:gd name="GluePoint1Y" fmla="*/ 843757 h 43200"/>
              <a:gd name="GluePoint2X" fmla="*/ 1631156 w 43200"/>
              <a:gd name="GluePoint2Y" fmla="*/ 1685716 h 43200"/>
              <a:gd name="GluePoint3X" fmla="*/ 10119 w 43200"/>
              <a:gd name="GluePoint3Y" fmla="*/ 843757 h 43200"/>
              <a:gd name="GluePoint4X" fmla="*/ 1631156 w 43200"/>
              <a:gd name="GluePoint4Y" fmla="*/ 96485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4D4D4D"/>
          </a:solidFill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3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Circumference doubles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7" name="Text Box 4"/>
          <p:cNvSpPr/>
          <p:nvPr/>
        </p:nvSpPr>
        <p:spPr>
          <a:xfrm>
            <a:off x="949320" y="1944720"/>
            <a:ext cx="8194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 real-life we often want to see what effect changing the value of one of the variables has on the subject.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8" name="TextBox 17"/>
          <p:cNvSpPr/>
          <p:nvPr/>
        </p:nvSpPr>
        <p:spPr>
          <a:xfrm>
            <a:off x="5233680" y="5456160"/>
            <a:ext cx="1781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2(</a:t>
            </a:r>
            <a:r>
              <a:rPr lang="el-GR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π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459" name="Group 16"/>
          <p:cNvGrpSpPr/>
          <p:nvPr/>
        </p:nvGrpSpPr>
        <p:grpSpPr>
          <a:xfrm>
            <a:off x="5283360" y="6073200"/>
            <a:ext cx="2328840" cy="734760"/>
            <a:chOff x="5283360" y="6073200"/>
            <a:chExt cx="2328840" cy="734760"/>
          </a:xfrm>
        </p:grpSpPr>
        <p:cxnSp>
          <p:nvCxnSpPr>
            <p:cNvPr id="460" name="Straight Arrow Connector 18"/>
            <p:cNvCxnSpPr/>
            <p:nvPr/>
          </p:nvCxnSpPr>
          <p:spPr>
            <a:xfrm flipV="1">
              <a:off x="6446160" y="6073200"/>
              <a:ext cx="2160" cy="363240"/>
            </a:xfrm>
            <a:prstGeom prst="straightConnector1">
              <a:avLst/>
            </a:prstGeom>
            <a:ln w="9360">
              <a:solidFill>
                <a:srgbClr val="FFFFFF"/>
              </a:solidFill>
              <a:miter/>
              <a:tailEnd len="med" type="arrow" w="med"/>
            </a:ln>
          </p:spPr>
        </p:cxnSp>
        <p:sp>
          <p:nvSpPr>
            <p:cNvPr id="461" name="TextBox 19"/>
            <p:cNvSpPr/>
            <p:nvPr/>
          </p:nvSpPr>
          <p:spPr>
            <a:xfrm>
              <a:off x="5283360" y="6348240"/>
              <a:ext cx="2328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Original Value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p:timing>
    <p:tnLst>
      <p:par>
        <p:cTn id="521" dur="indefinite" restart="never" nodeType="tmRoot">
          <p:childTnLst>
            <p:seq>
              <p:cTn id="522" dur="indefinite" nodeType="mainSeq">
                <p:childTnLst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7" dur="8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28" dur="8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9" dur="8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34" dur="8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35" dur="8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6" dur="8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fill="hold">
                      <p:stCondLst>
                        <p:cond delay="indefinite"/>
                      </p:stCondLst>
                      <p:childTnLst>
                        <p:par>
                          <p:cTn id="538" fill="hold">
                            <p:stCondLst>
                              <p:cond delay="0"/>
                            </p:stCondLst>
                            <p:childTnLst>
                              <p:par>
                                <p:cTn id="53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41" dur="8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42" dur="8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3" dur="8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48" dur="8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49" dur="8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0" dur="8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1" fill="hold">
                      <p:stCondLst>
                        <p:cond delay="indefinite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5" dur="500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6" dur="500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7" fill="hold">
                      <p:stCondLst>
                        <p:cond delay="indefinite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61" dur="8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62" dur="8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3" dur="8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3" name="Text Box 4"/>
          <p:cNvSpPr/>
          <p:nvPr/>
        </p:nvSpPr>
        <p:spPr>
          <a:xfrm>
            <a:off x="949320" y="1944720"/>
            <a:ext cx="8194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 real-life we often want to see what effect changing the value of one of the variables has on the subject.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4" name="TextBox 8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5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Understanding Formulae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6" name="TextBox 10"/>
          <p:cNvSpPr/>
          <p:nvPr/>
        </p:nvSpPr>
        <p:spPr>
          <a:xfrm>
            <a:off x="1057320" y="2909880"/>
            <a:ext cx="657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Area of a circle is given by the formula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7" name="TextBox 11"/>
          <p:cNvSpPr/>
          <p:nvPr/>
        </p:nvSpPr>
        <p:spPr>
          <a:xfrm>
            <a:off x="2622960" y="3465360"/>
            <a:ext cx="1690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= </a:t>
            </a:r>
            <a:r>
              <a:rPr lang="el-GR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π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</a:t>
            </a:r>
            <a:r>
              <a:rPr lang="en-GB" sz="36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8" name="TextBox 12"/>
          <p:cNvSpPr/>
          <p:nvPr/>
        </p:nvSpPr>
        <p:spPr>
          <a:xfrm>
            <a:off x="1354320" y="4206960"/>
            <a:ext cx="422676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happens to the  Area 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if we double the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radius 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9" name="TextBox 13"/>
          <p:cNvSpPr/>
          <p:nvPr/>
        </p:nvSpPr>
        <p:spPr>
          <a:xfrm>
            <a:off x="3006720" y="5518080"/>
            <a:ext cx="2244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 = </a:t>
            </a:r>
            <a:r>
              <a:rPr lang="el-GR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π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r)</a:t>
            </a:r>
            <a:r>
              <a:rPr lang="en-GB" sz="36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0" name="TextBox 14"/>
          <p:cNvSpPr/>
          <p:nvPr/>
        </p:nvSpPr>
        <p:spPr>
          <a:xfrm>
            <a:off x="956880" y="5610240"/>
            <a:ext cx="170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New r =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1" name="Cloud 15"/>
          <p:cNvSpPr/>
          <p:nvPr/>
        </p:nvSpPr>
        <p:spPr>
          <a:xfrm>
            <a:off x="5576760" y="3535200"/>
            <a:ext cx="3567240" cy="1827720"/>
          </a:xfrm>
          <a:custGeom>
            <a:avLst/>
            <a:gdLst>
              <a:gd name="textAreaLeft" fmla="*/ 491400 w 3567240"/>
              <a:gd name="textAreaRight" fmla="*/ 2822040 w 3567240"/>
              <a:gd name="textAreaTop" fmla="*/ 275760 h 1827720"/>
              <a:gd name="textAreaBottom" fmla="*/ 1467000 h 1827720"/>
              <a:gd name="GluePoint1X" fmla="*/ 3564139 w 43200"/>
              <a:gd name="GluePoint1Y" fmla="*/ 913606 h 43200"/>
              <a:gd name="GluePoint2X" fmla="*/ 1783556 w 43200"/>
              <a:gd name="GluePoint2Y" fmla="*/ 1825266 h 43200"/>
              <a:gd name="GluePoint3X" fmla="*/ 11065 w 43200"/>
              <a:gd name="GluePoint3Y" fmla="*/ 913606 h 43200"/>
              <a:gd name="GluePoint4X" fmla="*/ 1783556 w 43200"/>
              <a:gd name="GluePoint4Y" fmla="*/ 10447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4D4D4D"/>
          </a:solidFill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Area increases by a factor of 4.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2" name="TextBox 16"/>
          <p:cNvSpPr/>
          <p:nvPr/>
        </p:nvSpPr>
        <p:spPr>
          <a:xfrm>
            <a:off x="5203080" y="5518080"/>
            <a:ext cx="1969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 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l-GR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π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</a:t>
            </a:r>
            <a:r>
              <a:rPr lang="en-GB" sz="36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473" name="Group 23"/>
          <p:cNvGrpSpPr/>
          <p:nvPr/>
        </p:nvGrpSpPr>
        <p:grpSpPr>
          <a:xfrm>
            <a:off x="5410080" y="6073200"/>
            <a:ext cx="2328840" cy="734760"/>
            <a:chOff x="5410080" y="6073200"/>
            <a:chExt cx="2328840" cy="734760"/>
          </a:xfrm>
        </p:grpSpPr>
        <p:cxnSp>
          <p:nvCxnSpPr>
            <p:cNvPr id="474" name="Straight Arrow Connector 21"/>
            <p:cNvCxnSpPr/>
            <p:nvPr/>
          </p:nvCxnSpPr>
          <p:spPr>
            <a:xfrm flipV="1">
              <a:off x="6572880" y="6073200"/>
              <a:ext cx="2160" cy="363240"/>
            </a:xfrm>
            <a:prstGeom prst="straightConnector1">
              <a:avLst/>
            </a:prstGeom>
            <a:ln w="9360">
              <a:solidFill>
                <a:srgbClr val="FFFFFF"/>
              </a:solidFill>
              <a:miter/>
              <a:tailEnd len="med" type="arrow" w="med"/>
            </a:ln>
          </p:spPr>
        </p:cxnSp>
        <p:sp>
          <p:nvSpPr>
            <p:cNvPr id="475" name="TextBox 22"/>
            <p:cNvSpPr/>
            <p:nvPr/>
          </p:nvSpPr>
          <p:spPr>
            <a:xfrm>
              <a:off x="5410080" y="6348240"/>
              <a:ext cx="2328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Original Value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p:timing>
    <p:tnLst>
      <p:par>
        <p:cTn id="564" dur="indefinite" restart="never" nodeType="tmRoot">
          <p:childTnLst>
            <p:seq>
              <p:cTn id="565" dur="indefinite" nodeType="mainSeq">
                <p:childTnLst>
                  <p:par>
                    <p:cTn id="566" fill="hold">
                      <p:stCondLst>
                        <p:cond delay="indefinite"/>
                      </p:stCondLst>
                      <p:childTnLst>
                        <p:par>
                          <p:cTn id="567" fill="hold">
                            <p:stCondLst>
                              <p:cond delay="0"/>
                            </p:stCondLst>
                            <p:childTnLst>
                              <p:par>
                                <p:cTn id="5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0" dur="8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1" dur="8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2" dur="8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7" dur="8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8" dur="8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9" dur="8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4" dur="8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5" dur="8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6" dur="8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1" dur="8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2" dur="8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3" dur="8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4" fill="hold">
                      <p:stCondLst>
                        <p:cond delay="indefinite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8" dur="500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9" dur="500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4" dur="8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5" dur="8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6" dur="8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Text Box 4"/>
          <p:cNvSpPr/>
          <p:nvPr/>
        </p:nvSpPr>
        <p:spPr>
          <a:xfrm>
            <a:off x="949320" y="1916280"/>
            <a:ext cx="8194680" cy="174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thickness of a rope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cm to lift a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weight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tonnes can be worked out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by the formula below.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If we increase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by a factor of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100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. What effect does this have on the thickness of the rope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77" name="Object 5"/>
          <p:cNvGraphicFramePr/>
          <p:nvPr/>
        </p:nvGraphicFramePr>
        <p:xfrm>
          <a:off x="3851280" y="3724200"/>
          <a:ext cx="1608120" cy="92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8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51280" y="3724200"/>
                    <a:ext cx="1608120" cy="9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9" name="TextBox 10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80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Understanding Formulae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81" name="TextBox 12"/>
          <p:cNvSpPr/>
          <p:nvPr/>
        </p:nvSpPr>
        <p:spPr>
          <a:xfrm>
            <a:off x="884520" y="4599000"/>
            <a:ext cx="237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New W =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100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82" name="Object 3"/>
          <p:cNvGraphicFramePr/>
          <p:nvPr/>
        </p:nvGraphicFramePr>
        <p:xfrm>
          <a:off x="1135080" y="5159520"/>
          <a:ext cx="2182680" cy="928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83" name="Object 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35080" y="5159520"/>
                    <a:ext cx="2182680" cy="92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4" name="Object 4"/>
          <p:cNvGraphicFramePr/>
          <p:nvPr/>
        </p:nvGraphicFramePr>
        <p:xfrm>
          <a:off x="3408480" y="5078520"/>
          <a:ext cx="2360520" cy="1092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85" name="Object 4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408480" y="5078520"/>
                    <a:ext cx="2360520" cy="109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6" name="Cloud 13"/>
          <p:cNvSpPr/>
          <p:nvPr/>
        </p:nvSpPr>
        <p:spPr>
          <a:xfrm>
            <a:off x="5576760" y="3535200"/>
            <a:ext cx="3567240" cy="2389320"/>
          </a:xfrm>
          <a:custGeom>
            <a:avLst/>
            <a:gdLst>
              <a:gd name="textAreaLeft" fmla="*/ 491400 w 3567240"/>
              <a:gd name="textAreaRight" fmla="*/ 2822040 w 3567240"/>
              <a:gd name="textAreaTop" fmla="*/ 360720 h 2389320"/>
              <a:gd name="textAreaBottom" fmla="*/ 1917720 h 2389320"/>
              <a:gd name="GluePoint1X" fmla="*/ 3564139 w 43200"/>
              <a:gd name="GluePoint1Y" fmla="*/ 1194594 h 43200"/>
              <a:gd name="GluePoint2X" fmla="*/ 1783556 w 43200"/>
              <a:gd name="GluePoint2Y" fmla="*/ 2386643 h 43200"/>
              <a:gd name="GluePoint3X" fmla="*/ 11065 w 43200"/>
              <a:gd name="GluePoint3Y" fmla="*/ 1194594 h 43200"/>
              <a:gd name="GluePoint4X" fmla="*/ 1783556 w 43200"/>
              <a:gd name="GluePoint4Y" fmla="*/ 1366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4D4D4D"/>
          </a:solidFill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thickness of the rope T   increasing by a factor of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10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487" name="Group 11"/>
          <p:cNvGrpSpPr/>
          <p:nvPr/>
        </p:nvGrpSpPr>
        <p:grpSpPr>
          <a:xfrm>
            <a:off x="3921120" y="6121080"/>
            <a:ext cx="2328840" cy="734760"/>
            <a:chOff x="3921120" y="6121080"/>
            <a:chExt cx="2328840" cy="734760"/>
          </a:xfrm>
        </p:grpSpPr>
        <p:cxnSp>
          <p:nvCxnSpPr>
            <p:cNvPr id="488" name="Straight Arrow Connector 14"/>
            <p:cNvCxnSpPr/>
            <p:nvPr/>
          </p:nvCxnSpPr>
          <p:spPr>
            <a:xfrm flipV="1">
              <a:off x="5083920" y="6121080"/>
              <a:ext cx="2160" cy="364320"/>
            </a:xfrm>
            <a:prstGeom prst="straightConnector1">
              <a:avLst/>
            </a:prstGeom>
            <a:ln w="9360">
              <a:solidFill>
                <a:srgbClr val="FFFFFF"/>
              </a:solidFill>
              <a:miter/>
              <a:tailEnd len="med" type="arrow" w="med"/>
            </a:ln>
          </p:spPr>
        </p:cxnSp>
        <p:sp>
          <p:nvSpPr>
            <p:cNvPr id="489" name="TextBox 15"/>
            <p:cNvSpPr/>
            <p:nvPr/>
          </p:nvSpPr>
          <p:spPr>
            <a:xfrm>
              <a:off x="3921120" y="6396120"/>
              <a:ext cx="2328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Original Value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p:timing>
    <p:tnLst>
      <p:par>
        <p:cTn id="607" dur="indefinite" restart="never" nodeType="tmRoot">
          <p:childTnLst>
            <p:seq>
              <p:cTn id="608" dur="indefinite" nodeType="mainSeq">
                <p:childTnLst>
                  <p:par>
                    <p:cTn id="609" fill="hold">
                      <p:stCondLst>
                        <p:cond delay="indefinite"/>
                      </p:stCondLst>
                      <p:childTnLst>
                        <p:par>
                          <p:cTn id="610" fill="hold">
                            <p:stCondLst>
                              <p:cond delay="0"/>
                            </p:stCondLst>
                            <p:childTnLst>
                              <p:par>
                                <p:cTn id="6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3" dur="80"/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4" dur="80"/>
                                        <p:tgtEl>
                                          <p:spTgt spid="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5" dur="80"/>
                                        <p:tgtEl>
                                          <p:spTgt spid="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6" fill="hold">
                      <p:stCondLst>
                        <p:cond delay="indefinite"/>
                      </p:stCondLst>
                      <p:childTnLst>
                        <p:par>
                          <p:cTn id="617" fill="hold">
                            <p:stCondLst>
                              <p:cond delay="0"/>
                            </p:stCondLst>
                            <p:childTnLst>
                              <p:par>
                                <p:cTn id="61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20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1" fill="hold">
                      <p:stCondLst>
                        <p:cond delay="indefinite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25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6" fill="hold">
                      <p:stCondLst>
                        <p:cond delay="indefinite"/>
                      </p:stCondLst>
                      <p:childTnLst>
                        <p:par>
                          <p:cTn id="627" fill="hold">
                            <p:stCondLst>
                              <p:cond delay="0"/>
                            </p:stCondLst>
                            <p:childTnLst>
                              <p:par>
                                <p:cTn id="628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0" dur="5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1" dur="5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2" fill="hold">
                      <p:stCondLst>
                        <p:cond delay="indefinite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36" dur="8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7" dur="8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8" dur="8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91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10.2 Q9 onwards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Ch10 (page 102)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92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4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95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Understanding Formulae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6" name="Picture 2"/>
          <p:cNvPicPr/>
          <p:nvPr/>
        </p:nvPicPr>
        <p:blipFill>
          <a:blip r:embed="rId1"/>
          <a:srcRect l="8053" t="0" r="0" b="1350"/>
          <a:stretch/>
        </p:blipFill>
        <p:spPr>
          <a:xfrm>
            <a:off x="250920" y="260280"/>
            <a:ext cx="8569080" cy="200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7" name="Picture 2"/>
          <p:cNvPicPr/>
          <p:nvPr/>
        </p:nvPicPr>
        <p:blipFill>
          <a:blip r:embed="rId1"/>
          <a:stretch/>
        </p:blipFill>
        <p:spPr>
          <a:xfrm>
            <a:off x="611280" y="692280"/>
            <a:ext cx="7662600" cy="223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8" name="Picture 2" descr="msoDC319"/>
          <p:cNvPicPr/>
          <p:nvPr/>
        </p:nvPicPr>
        <p:blipFill>
          <a:blip r:embed="rId1"/>
          <a:srcRect l="12625" t="55025" r="49757" b="35133"/>
          <a:stretch/>
        </p:blipFill>
        <p:spPr>
          <a:xfrm>
            <a:off x="324000" y="260280"/>
            <a:ext cx="7920000" cy="2911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9" name="Picture 2"/>
          <p:cNvPicPr/>
          <p:nvPr/>
        </p:nvPicPr>
        <p:blipFill>
          <a:blip r:embed="rId1"/>
          <a:stretch/>
        </p:blipFill>
        <p:spPr>
          <a:xfrm>
            <a:off x="826920" y="836640"/>
            <a:ext cx="6975720" cy="2521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0" name="Picture 2" descr="msoF4785"/>
          <p:cNvPicPr/>
          <p:nvPr/>
        </p:nvPicPr>
        <p:blipFill>
          <a:blip r:embed="rId1"/>
          <a:srcRect l="15332" t="36379" r="46961" b="54780"/>
          <a:stretch/>
        </p:blipFill>
        <p:spPr>
          <a:xfrm>
            <a:off x="539640" y="333360"/>
            <a:ext cx="6840720" cy="2266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8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4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85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6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87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88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89" name="Rectangle 8"/>
          <p:cNvSpPr/>
          <p:nvPr/>
        </p:nvSpPr>
        <p:spPr>
          <a:xfrm>
            <a:off x="977760" y="3005280"/>
            <a:ext cx="38862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change the subject of a formula using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“The balancing Method”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0" name="Text Box 9"/>
          <p:cNvSpPr/>
          <p:nvPr/>
        </p:nvSpPr>
        <p:spPr>
          <a:xfrm>
            <a:off x="4915080" y="3005280"/>
            <a:ext cx="4228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“The balancing Method” for solving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1" name="Rectangle 10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Formulae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2" name="Text Box 11"/>
          <p:cNvSpPr/>
          <p:nvPr/>
        </p:nvSpPr>
        <p:spPr>
          <a:xfrm>
            <a:off x="4915080" y="3860640"/>
            <a:ext cx="4248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Apply knowledge to change subject of a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3" name="Rectangle 12"/>
          <p:cNvSpPr/>
          <p:nvPr/>
        </p:nvSpPr>
        <p:spPr>
          <a:xfrm>
            <a:off x="2411280" y="1413000"/>
            <a:ext cx="432144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Subject of a Formula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4" name="TextBox 14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" name="Picture 2"/>
          <p:cNvPicPr/>
          <p:nvPr/>
        </p:nvPicPr>
        <p:blipFill>
          <a:blip r:embed="rId1"/>
          <a:stretch/>
        </p:blipFill>
        <p:spPr>
          <a:xfrm>
            <a:off x="611280" y="765000"/>
            <a:ext cx="7788240" cy="2602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2" name="Picture 2" descr="mso5050B"/>
          <p:cNvPicPr/>
          <p:nvPr/>
        </p:nvPicPr>
        <p:blipFill>
          <a:blip r:embed="rId1"/>
          <a:srcRect l="17398" t="14003" r="51889" b="76600"/>
          <a:stretch/>
        </p:blipFill>
        <p:spPr>
          <a:xfrm>
            <a:off x="412920" y="101520"/>
            <a:ext cx="8003880" cy="346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3" name="Picture 2"/>
          <p:cNvPicPr/>
          <p:nvPr/>
        </p:nvPicPr>
        <p:blipFill>
          <a:blip r:embed="rId1"/>
          <a:stretch/>
        </p:blipFill>
        <p:spPr>
          <a:xfrm>
            <a:off x="324000" y="549360"/>
            <a:ext cx="7343640" cy="259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Picture 3"/>
          <p:cNvPicPr/>
          <p:nvPr/>
        </p:nvPicPr>
        <p:blipFill>
          <a:blip r:embed="rId2"/>
          <a:stretch/>
        </p:blipFill>
        <p:spPr>
          <a:xfrm>
            <a:off x="8532720" y="2637000"/>
            <a:ext cx="358920" cy="479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5" name="Picture 2"/>
          <p:cNvPicPr/>
          <p:nvPr/>
        </p:nvPicPr>
        <p:blipFill>
          <a:blip r:embed="rId1"/>
          <a:stretch/>
        </p:blipFill>
        <p:spPr>
          <a:xfrm>
            <a:off x="755640" y="620640"/>
            <a:ext cx="5694480" cy="244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6" name="Picture 2"/>
          <p:cNvPicPr/>
          <p:nvPr/>
        </p:nvPicPr>
        <p:blipFill>
          <a:blip r:embed="rId1"/>
          <a:stretch/>
        </p:blipFill>
        <p:spPr>
          <a:xfrm>
            <a:off x="539640" y="476280"/>
            <a:ext cx="6094440" cy="2592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7" name="Picture 2" descr="mso596EB"/>
          <p:cNvPicPr/>
          <p:nvPr/>
        </p:nvPicPr>
        <p:blipFill>
          <a:blip r:embed="rId1"/>
          <a:srcRect l="13472" t="6114" r="42719" b="85930"/>
          <a:stretch/>
        </p:blipFill>
        <p:spPr>
          <a:xfrm>
            <a:off x="755640" y="476280"/>
            <a:ext cx="7272360" cy="1866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8" name="Picture 2" descr="mso1E30E"/>
          <p:cNvPicPr/>
          <p:nvPr/>
        </p:nvPicPr>
        <p:blipFill>
          <a:blip r:embed="rId1"/>
          <a:srcRect l="17027" t="29810" r="35543" b="65112"/>
          <a:stretch/>
        </p:blipFill>
        <p:spPr>
          <a:xfrm>
            <a:off x="39600" y="0"/>
            <a:ext cx="9104400" cy="1378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9" name="Picture 2" descr="msoE44F1"/>
          <p:cNvPicPr/>
          <p:nvPr/>
        </p:nvPicPr>
        <p:blipFill>
          <a:blip r:embed="rId1"/>
          <a:srcRect l="20362" t="17841" r="48973" b="75607"/>
          <a:stretch/>
        </p:blipFill>
        <p:spPr>
          <a:xfrm>
            <a:off x="0" y="0"/>
            <a:ext cx="9124920" cy="2755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0" name="Picture 2" descr="msoFE5E8"/>
          <p:cNvPicPr/>
          <p:nvPr/>
        </p:nvPicPr>
        <p:blipFill>
          <a:blip r:embed="rId1"/>
          <a:srcRect l="12791" t="75974" r="56581" b="13717"/>
          <a:stretch/>
        </p:blipFill>
        <p:spPr>
          <a:xfrm>
            <a:off x="0" y="0"/>
            <a:ext cx="9144000" cy="4421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1" name="Picture 2" descr="mso863A2"/>
          <p:cNvPicPr/>
          <p:nvPr/>
        </p:nvPicPr>
        <p:blipFill>
          <a:blip r:embed="rId1"/>
          <a:srcRect l="13439" t="83152" r="55944" b="8185"/>
          <a:stretch/>
        </p:blipFill>
        <p:spPr>
          <a:xfrm>
            <a:off x="0" y="0"/>
            <a:ext cx="9144000" cy="3657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6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7" name="Text Box 5"/>
          <p:cNvSpPr/>
          <p:nvPr/>
        </p:nvSpPr>
        <p:spPr>
          <a:xfrm>
            <a:off x="1953000" y="2359080"/>
            <a:ext cx="56890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formula below is used to work out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circumference of a circle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98" name="Object 6"/>
          <p:cNvGraphicFramePr/>
          <p:nvPr/>
        </p:nvGraphicFramePr>
        <p:xfrm>
          <a:off x="3780000" y="3718080"/>
          <a:ext cx="1630080" cy="509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9" name="Object 6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80000" y="3718080"/>
                    <a:ext cx="1630080" cy="50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0" name="Text Box 7"/>
          <p:cNvSpPr/>
          <p:nvPr/>
        </p:nvSpPr>
        <p:spPr>
          <a:xfrm>
            <a:off x="1467360" y="4584600"/>
            <a:ext cx="699336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Since the formula works out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, then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is called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subject of the formula.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01" name="TextBox 6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" dur="8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" dur="8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" name="Picture 2" descr="mso66B80"/>
          <p:cNvPicPr/>
          <p:nvPr/>
        </p:nvPicPr>
        <p:blipFill>
          <a:blip r:embed="rId1"/>
          <a:srcRect l="12358" t="5555" r="53417" b="84105"/>
          <a:stretch/>
        </p:blipFill>
        <p:spPr>
          <a:xfrm>
            <a:off x="0" y="7920"/>
            <a:ext cx="9132840" cy="3900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" name="Picture 3"/>
          <p:cNvPicPr/>
          <p:nvPr/>
        </p:nvPicPr>
        <p:blipFill>
          <a:blip r:embed="rId1"/>
          <a:srcRect l="2721" t="5896" r="2846" b="10033"/>
          <a:stretch/>
        </p:blipFill>
        <p:spPr>
          <a:xfrm>
            <a:off x="0" y="0"/>
            <a:ext cx="8879040" cy="3583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5D0E290-30AB-4021-A74D-FA310913F8A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0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04" name="Text Box 3"/>
          <p:cNvSpPr/>
          <p:nvPr/>
        </p:nvSpPr>
        <p:spPr>
          <a:xfrm>
            <a:off x="1606680" y="2811600"/>
            <a:ext cx="6648480" cy="64260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The Balancing Method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05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6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07" name="Text Box 7"/>
          <p:cNvSpPr/>
          <p:nvPr/>
        </p:nvSpPr>
        <p:spPr>
          <a:xfrm>
            <a:off x="1629720" y="2103480"/>
            <a:ext cx="6800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The method we use to solve equations is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08" name="Picture 8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9" name="Text Box 17"/>
          <p:cNvSpPr/>
          <p:nvPr/>
        </p:nvSpPr>
        <p:spPr>
          <a:xfrm>
            <a:off x="1101600" y="3830760"/>
            <a:ext cx="6213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the opposite of the following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0" name="Text Box 18"/>
          <p:cNvSpPr/>
          <p:nvPr/>
        </p:nvSpPr>
        <p:spPr>
          <a:xfrm>
            <a:off x="1006560" y="4014720"/>
            <a:ext cx="619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1" name="Text Box 19"/>
          <p:cNvSpPr/>
          <p:nvPr/>
        </p:nvSpPr>
        <p:spPr>
          <a:xfrm>
            <a:off x="1726560" y="43196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2" name="Text Box 20"/>
          <p:cNvSpPr/>
          <p:nvPr/>
        </p:nvSpPr>
        <p:spPr>
          <a:xfrm>
            <a:off x="1001520" y="4749840"/>
            <a:ext cx="63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3" name="Text Box 21"/>
          <p:cNvSpPr/>
          <p:nvPr/>
        </p:nvSpPr>
        <p:spPr>
          <a:xfrm>
            <a:off x="5487840" y="4106880"/>
            <a:ext cx="498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4" name="Text Box 22"/>
          <p:cNvSpPr/>
          <p:nvPr/>
        </p:nvSpPr>
        <p:spPr>
          <a:xfrm>
            <a:off x="5369040" y="4861080"/>
            <a:ext cx="660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Shruti"/>
                <a:ea typeface="Shruti"/>
              </a:rPr>
              <a:t>÷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5" name="Text Box 23"/>
          <p:cNvSpPr/>
          <p:nvPr/>
        </p:nvSpPr>
        <p:spPr>
          <a:xfrm>
            <a:off x="1764720" y="49640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6" name="Text Box 24"/>
          <p:cNvSpPr/>
          <p:nvPr/>
        </p:nvSpPr>
        <p:spPr>
          <a:xfrm>
            <a:off x="6044760" y="43196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7" name="Text Box 25"/>
          <p:cNvSpPr/>
          <p:nvPr/>
        </p:nvSpPr>
        <p:spPr>
          <a:xfrm>
            <a:off x="6044760" y="493380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8" name="Text Box 26"/>
          <p:cNvSpPr/>
          <p:nvPr/>
        </p:nvSpPr>
        <p:spPr>
          <a:xfrm>
            <a:off x="4065480" y="4105440"/>
            <a:ext cx="498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9" name="Text Box 27"/>
          <p:cNvSpPr/>
          <p:nvPr/>
        </p:nvSpPr>
        <p:spPr>
          <a:xfrm>
            <a:off x="8232840" y="3976560"/>
            <a:ext cx="619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0" name="Text Box 28"/>
          <p:cNvSpPr/>
          <p:nvPr/>
        </p:nvSpPr>
        <p:spPr>
          <a:xfrm>
            <a:off x="3997440" y="4861080"/>
            <a:ext cx="660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Shruti"/>
                <a:ea typeface="Shruti"/>
              </a:rPr>
              <a:t>÷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1" name="Text Box 29"/>
          <p:cNvSpPr/>
          <p:nvPr/>
        </p:nvSpPr>
        <p:spPr>
          <a:xfrm>
            <a:off x="8240400" y="4648320"/>
            <a:ext cx="63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2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dur="indefinite" nodeType="mainSeq">
                <p:childTnLst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3" dur="8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" dur="8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0" dur="8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1" dur="8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7" dur="8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" dur="8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4" dur="8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5" dur="8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" dur="8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" dur="8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4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5" name="Text Box 4"/>
          <p:cNvSpPr/>
          <p:nvPr/>
        </p:nvSpPr>
        <p:spPr>
          <a:xfrm>
            <a:off x="1033560" y="2359080"/>
            <a:ext cx="7931160" cy="16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We can make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the subject of the formula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by simple using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“ The Balancing Method “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26" name="Object 5"/>
          <p:cNvGraphicFramePr/>
          <p:nvPr/>
        </p:nvGraphicFramePr>
        <p:xfrm>
          <a:off x="1619280" y="4829040"/>
          <a:ext cx="1440000" cy="449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7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19280" y="4829040"/>
                    <a:ext cx="1440000" cy="44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8" name="Object 7"/>
          <p:cNvGraphicFramePr/>
          <p:nvPr/>
        </p:nvGraphicFramePr>
        <p:xfrm>
          <a:off x="3851280" y="4448160"/>
          <a:ext cx="1441440" cy="1212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29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851280" y="4448160"/>
                    <a:ext cx="1441440" cy="121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0" name="Object 8"/>
          <p:cNvGraphicFramePr/>
          <p:nvPr/>
        </p:nvGraphicFramePr>
        <p:xfrm>
          <a:off x="6143760" y="4448160"/>
          <a:ext cx="1898640" cy="12128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31" name="Object 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143760" y="4448160"/>
                    <a:ext cx="1898640" cy="121284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32" name="TextBox 9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64" dur="indefinite" restart="never" nodeType="tmRoot">
          <p:childTnLst>
            <p:seq>
              <p:cTn id="65" dur="indefinite" nodeType="mainSeq">
                <p:childTnLst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34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35" name="TextBox 9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36" name="TextBox 10"/>
          <p:cNvSpPr/>
          <p:nvPr/>
        </p:nvSpPr>
        <p:spPr>
          <a:xfrm>
            <a:off x="956880" y="2017800"/>
            <a:ext cx="15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37" name="TextBox 26"/>
          <p:cNvSpPr/>
          <p:nvPr/>
        </p:nvSpPr>
        <p:spPr>
          <a:xfrm>
            <a:off x="1408320" y="2689200"/>
            <a:ext cx="2737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y + x = z   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(y)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38" name="TextBox 12"/>
          <p:cNvSpPr/>
          <p:nvPr/>
        </p:nvSpPr>
        <p:spPr>
          <a:xfrm>
            <a:off x="1894320" y="3184560"/>
            <a:ext cx="57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39" name="TextBox 13"/>
          <p:cNvSpPr/>
          <p:nvPr/>
        </p:nvSpPr>
        <p:spPr>
          <a:xfrm>
            <a:off x="3051720" y="3184560"/>
            <a:ext cx="57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0" name="TextBox 14"/>
          <p:cNvSpPr/>
          <p:nvPr/>
        </p:nvSpPr>
        <p:spPr>
          <a:xfrm>
            <a:off x="1938960" y="3809880"/>
            <a:ext cx="183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y  = z - 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1" name="TextBox 34"/>
          <p:cNvSpPr/>
          <p:nvPr/>
        </p:nvSpPr>
        <p:spPr>
          <a:xfrm>
            <a:off x="6174360" y="2690640"/>
            <a:ext cx="274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p = q + r 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 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(r)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2" name="Straight Connector 24"/>
          <p:cNvSpPr/>
          <p:nvPr/>
        </p:nvSpPr>
        <p:spPr>
          <a:xfrm flipH="1">
            <a:off x="4820760" y="2281320"/>
            <a:ext cx="1800" cy="36813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3" name="Cloud 26"/>
          <p:cNvSpPr/>
          <p:nvPr/>
        </p:nvSpPr>
        <p:spPr>
          <a:xfrm>
            <a:off x="7643880" y="3297240"/>
            <a:ext cx="1454040" cy="704880"/>
          </a:xfrm>
          <a:custGeom>
            <a:avLst/>
            <a:gdLst>
              <a:gd name="textAreaLeft" fmla="*/ 200160 w 1454040"/>
              <a:gd name="textAreaRight" fmla="*/ 1150200 w 1454040"/>
              <a:gd name="textAreaTop" fmla="*/ 106200 h 704880"/>
              <a:gd name="textAreaBottom" fmla="*/ 565920 h 704880"/>
              <a:gd name="GluePoint1X" fmla="*/ 1452938 w 43200"/>
              <a:gd name="GluePoint1Y" fmla="*/ 351631 h 43200"/>
              <a:gd name="GluePoint2X" fmla="*/ 727075 w 43200"/>
              <a:gd name="GluePoint2Y" fmla="*/ 702513 h 43200"/>
              <a:gd name="GluePoint3X" fmla="*/ 4511 w 43200"/>
              <a:gd name="GluePoint3Y" fmla="*/ 351631 h 43200"/>
              <a:gd name="GluePoint4X" fmla="*/ 727075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Swap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4" name="TextBox 27"/>
          <p:cNvSpPr/>
          <p:nvPr/>
        </p:nvSpPr>
        <p:spPr>
          <a:xfrm>
            <a:off x="5404680" y="3414600"/>
            <a:ext cx="1694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q + r = 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5" name="TextBox 28"/>
          <p:cNvSpPr/>
          <p:nvPr/>
        </p:nvSpPr>
        <p:spPr>
          <a:xfrm>
            <a:off x="5193360" y="4176720"/>
            <a:ext cx="557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 q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6" name="TextBox 29"/>
          <p:cNvSpPr/>
          <p:nvPr/>
        </p:nvSpPr>
        <p:spPr>
          <a:xfrm>
            <a:off x="6549120" y="4176720"/>
            <a:ext cx="557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 q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7" name="TextBox 30"/>
          <p:cNvSpPr/>
          <p:nvPr/>
        </p:nvSpPr>
        <p:spPr>
          <a:xfrm>
            <a:off x="6050520" y="4651200"/>
            <a:ext cx="1668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r = p - q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76" dur="indefinite" restart="never" nodeType="tmRoot">
          <p:childTnLst>
            <p:seq>
              <p:cTn id="77" dur="indefinite" nodeType="mainSeq">
                <p:childTnLst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2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5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0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1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6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1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6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9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50" name="TextBox 9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51" name="TextBox 10"/>
          <p:cNvSpPr/>
          <p:nvPr/>
        </p:nvSpPr>
        <p:spPr>
          <a:xfrm>
            <a:off x="956880" y="2017800"/>
            <a:ext cx="15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52" name="TextBox 34"/>
          <p:cNvSpPr/>
          <p:nvPr/>
        </p:nvSpPr>
        <p:spPr>
          <a:xfrm>
            <a:off x="6174360" y="2690640"/>
            <a:ext cx="2827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d = st 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 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(T)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53" name="Straight Connector 24"/>
          <p:cNvSpPr/>
          <p:nvPr/>
        </p:nvSpPr>
        <p:spPr>
          <a:xfrm flipH="1">
            <a:off x="4820760" y="2281320"/>
            <a:ext cx="1800" cy="36813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54" name="Cloud 26"/>
          <p:cNvSpPr/>
          <p:nvPr/>
        </p:nvSpPr>
        <p:spPr>
          <a:xfrm>
            <a:off x="7643880" y="3297240"/>
            <a:ext cx="1454040" cy="704880"/>
          </a:xfrm>
          <a:custGeom>
            <a:avLst/>
            <a:gdLst>
              <a:gd name="textAreaLeft" fmla="*/ 200160 w 1454040"/>
              <a:gd name="textAreaRight" fmla="*/ 1150200 w 1454040"/>
              <a:gd name="textAreaTop" fmla="*/ 106200 h 704880"/>
              <a:gd name="textAreaBottom" fmla="*/ 565920 h 704880"/>
              <a:gd name="GluePoint1X" fmla="*/ 1452938 w 43200"/>
              <a:gd name="GluePoint1Y" fmla="*/ 351631 h 43200"/>
              <a:gd name="GluePoint2X" fmla="*/ 727075 w 43200"/>
              <a:gd name="GluePoint2Y" fmla="*/ 702513 h 43200"/>
              <a:gd name="GluePoint3X" fmla="*/ 4511 w 43200"/>
              <a:gd name="GluePoint3Y" fmla="*/ 351631 h 43200"/>
              <a:gd name="GluePoint4X" fmla="*/ 727075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Swap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55" name="TextBox 28"/>
          <p:cNvSpPr/>
          <p:nvPr/>
        </p:nvSpPr>
        <p:spPr>
          <a:xfrm>
            <a:off x="5209560" y="4176720"/>
            <a:ext cx="213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÷ s both sides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256" name="Group 31"/>
          <p:cNvGrpSpPr/>
          <p:nvPr/>
        </p:nvGrpSpPr>
        <p:grpSpPr>
          <a:xfrm>
            <a:off x="1405440" y="2689200"/>
            <a:ext cx="2133720" cy="965160"/>
            <a:chOff x="1405440" y="2689200"/>
            <a:chExt cx="2133720" cy="965160"/>
          </a:xfrm>
        </p:grpSpPr>
        <p:sp>
          <p:nvSpPr>
            <p:cNvPr id="257" name="TextBox 26"/>
            <p:cNvSpPr/>
            <p:nvPr/>
          </p:nvSpPr>
          <p:spPr>
            <a:xfrm>
              <a:off x="1405440" y="2689200"/>
              <a:ext cx="21337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h = </a:t>
              </a:r>
              <a:r>
                <a:rPr lang="en-GB" sz="32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b</a:t>
              </a: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    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  <a:ea typeface="Arial"/>
                </a:rPr>
                <a:t>(b)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8" name="TextBox 26"/>
            <p:cNvSpPr/>
            <p:nvPr/>
          </p:nvSpPr>
          <p:spPr>
            <a:xfrm>
              <a:off x="2061360" y="3072600"/>
              <a:ext cx="3888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a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59" name="Cloud 19"/>
          <p:cNvSpPr/>
          <p:nvPr/>
        </p:nvSpPr>
        <p:spPr>
          <a:xfrm>
            <a:off x="2470320" y="3274920"/>
            <a:ext cx="2352600" cy="1547640"/>
          </a:xfrm>
          <a:custGeom>
            <a:avLst/>
            <a:gdLst>
              <a:gd name="textAreaLeft" fmla="*/ 324000 w 2352600"/>
              <a:gd name="textAreaRight" fmla="*/ 1861200 w 2352600"/>
              <a:gd name="textAreaTop" fmla="*/ 233640 h 1547640"/>
              <a:gd name="textAreaBottom" fmla="*/ 1242360 h 1547640"/>
              <a:gd name="GluePoint1X" fmla="*/ 2350714 w 43200"/>
              <a:gd name="GluePoint1Y" fmla="*/ 773113 h 43200"/>
              <a:gd name="GluePoint2X" fmla="*/ 1176338 w 43200"/>
              <a:gd name="GluePoint2Y" fmla="*/ 1544579 h 43200"/>
              <a:gd name="GluePoint3X" fmla="*/ 7298 w 43200"/>
              <a:gd name="GluePoint3Y" fmla="*/ 773113 h 43200"/>
              <a:gd name="GluePoint4X" fmla="*/ 1176338 w 43200"/>
              <a:gd name="GluePoint4Y" fmla="*/ 8840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Always get rid of fraction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60" name="Cloud 21"/>
          <p:cNvSpPr/>
          <p:nvPr/>
        </p:nvSpPr>
        <p:spPr>
          <a:xfrm>
            <a:off x="-60480" y="2689200"/>
            <a:ext cx="1452600" cy="704880"/>
          </a:xfrm>
          <a:custGeom>
            <a:avLst/>
            <a:gdLst>
              <a:gd name="textAreaLeft" fmla="*/ 200160 w 1452600"/>
              <a:gd name="textAreaRight" fmla="*/ 1149120 w 1452600"/>
              <a:gd name="textAreaTop" fmla="*/ 106200 h 704880"/>
              <a:gd name="textAreaBottom" fmla="*/ 565920 h 704880"/>
              <a:gd name="GluePoint1X" fmla="*/ 1451353 w 43200"/>
              <a:gd name="GluePoint1Y" fmla="*/ 351632 h 43200"/>
              <a:gd name="GluePoint2X" fmla="*/ 726282 w 43200"/>
              <a:gd name="GluePoint2Y" fmla="*/ 702514 h 43200"/>
              <a:gd name="GluePoint3X" fmla="*/ 4506 w 43200"/>
              <a:gd name="GluePoint3Y" fmla="*/ 351632 h 43200"/>
              <a:gd name="GluePoint4X" fmla="*/ 726282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Swap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61" name="TextBox 12"/>
          <p:cNvSpPr/>
          <p:nvPr/>
        </p:nvSpPr>
        <p:spPr>
          <a:xfrm>
            <a:off x="871560" y="4729320"/>
            <a:ext cx="2118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a both sides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262" name="Group 32"/>
          <p:cNvGrpSpPr/>
          <p:nvPr/>
        </p:nvGrpSpPr>
        <p:grpSpPr>
          <a:xfrm>
            <a:off x="1428480" y="3792600"/>
            <a:ext cx="1594440" cy="965160"/>
            <a:chOff x="1428480" y="3792600"/>
            <a:chExt cx="1594440" cy="965160"/>
          </a:xfrm>
        </p:grpSpPr>
        <p:sp>
          <p:nvSpPr>
            <p:cNvPr id="263" name="TextBox 26"/>
            <p:cNvSpPr/>
            <p:nvPr/>
          </p:nvSpPr>
          <p:spPr>
            <a:xfrm>
              <a:off x="1428480" y="3792600"/>
              <a:ext cx="159444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b</a:t>
              </a: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 = h    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4" name="TextBox 26"/>
            <p:cNvSpPr/>
            <p:nvPr/>
          </p:nvSpPr>
          <p:spPr>
            <a:xfrm>
              <a:off x="1428480" y="4176000"/>
              <a:ext cx="3888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a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265" name="Group 37"/>
          <p:cNvGrpSpPr/>
          <p:nvPr/>
        </p:nvGrpSpPr>
        <p:grpSpPr>
          <a:xfrm>
            <a:off x="6249240" y="4802040"/>
            <a:ext cx="1548720" cy="1026000"/>
            <a:chOff x="6249240" y="4802040"/>
            <a:chExt cx="1548720" cy="1026000"/>
          </a:xfrm>
        </p:grpSpPr>
        <p:sp>
          <p:nvSpPr>
            <p:cNvPr id="266" name="TextBox 26"/>
            <p:cNvSpPr/>
            <p:nvPr/>
          </p:nvSpPr>
          <p:spPr>
            <a:xfrm>
              <a:off x="6249240" y="4802040"/>
              <a:ext cx="15487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t = </a:t>
              </a:r>
              <a:r>
                <a:rPr lang="en-GB" sz="32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d</a:t>
              </a: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    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7" name="TextBox 26"/>
            <p:cNvSpPr/>
            <p:nvPr/>
          </p:nvSpPr>
          <p:spPr>
            <a:xfrm>
              <a:off x="6883200" y="5246280"/>
              <a:ext cx="3787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s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68" name="TextBox 34"/>
          <p:cNvSpPr/>
          <p:nvPr/>
        </p:nvSpPr>
        <p:spPr>
          <a:xfrm>
            <a:off x="6031800" y="3457440"/>
            <a:ext cx="1382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st = d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69" name="TextBox 34"/>
          <p:cNvSpPr/>
          <p:nvPr/>
        </p:nvSpPr>
        <p:spPr>
          <a:xfrm>
            <a:off x="1444680" y="5295960"/>
            <a:ext cx="1316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b = ah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17" dur="indefinite" restart="never" nodeType="tmRoot">
          <p:childTnLst>
            <p:seq>
              <p:cTn id="118" dur="indefinite" nodeType="mainSeq">
                <p:childTnLst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9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4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9" dur="8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0" dur="8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8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6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7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9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0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6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1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Changing the Subject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of a Formula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2" name="TextBox 9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3" name="TextBox 10"/>
          <p:cNvSpPr/>
          <p:nvPr/>
        </p:nvSpPr>
        <p:spPr>
          <a:xfrm>
            <a:off x="956880" y="2017800"/>
            <a:ext cx="15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4" name="Straight Connector 24"/>
          <p:cNvSpPr/>
          <p:nvPr/>
        </p:nvSpPr>
        <p:spPr>
          <a:xfrm flipH="1">
            <a:off x="4820760" y="2281320"/>
            <a:ext cx="1800" cy="36813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5" name="TextBox 26"/>
          <p:cNvSpPr/>
          <p:nvPr/>
        </p:nvSpPr>
        <p:spPr>
          <a:xfrm>
            <a:off x="1409040" y="2689200"/>
            <a:ext cx="2953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3g + f = y   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(g)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6" name="TextBox 12"/>
          <p:cNvSpPr/>
          <p:nvPr/>
        </p:nvSpPr>
        <p:spPr>
          <a:xfrm>
            <a:off x="1012320" y="4600440"/>
            <a:ext cx="212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÷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3 both sides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277" name="Group 32"/>
          <p:cNvGrpSpPr/>
          <p:nvPr/>
        </p:nvGrpSpPr>
        <p:grpSpPr>
          <a:xfrm>
            <a:off x="2327760" y="5043600"/>
            <a:ext cx="1678680" cy="1057320"/>
            <a:chOff x="2327760" y="5043600"/>
            <a:chExt cx="1678680" cy="1057320"/>
          </a:xfrm>
        </p:grpSpPr>
        <p:sp>
          <p:nvSpPr>
            <p:cNvPr id="278" name="TextBox 26"/>
            <p:cNvSpPr/>
            <p:nvPr/>
          </p:nvSpPr>
          <p:spPr>
            <a:xfrm>
              <a:off x="2327760" y="5043600"/>
              <a:ext cx="1678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g = </a:t>
              </a:r>
              <a:r>
                <a:rPr lang="en-GB" sz="32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y - f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79" name="TextBox 26"/>
            <p:cNvSpPr/>
            <p:nvPr/>
          </p:nvSpPr>
          <p:spPr>
            <a:xfrm>
              <a:off x="3272040" y="55191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80" name="TextBox 34"/>
          <p:cNvSpPr/>
          <p:nvPr/>
        </p:nvSpPr>
        <p:spPr>
          <a:xfrm>
            <a:off x="2050920" y="3865680"/>
            <a:ext cx="1927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3g = y - f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81" name="TextBox 25"/>
          <p:cNvSpPr/>
          <p:nvPr/>
        </p:nvSpPr>
        <p:spPr>
          <a:xfrm>
            <a:off x="2179440" y="3419640"/>
            <a:ext cx="51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f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82" name="TextBox 27"/>
          <p:cNvSpPr/>
          <p:nvPr/>
        </p:nvSpPr>
        <p:spPr>
          <a:xfrm>
            <a:off x="3124080" y="3419640"/>
            <a:ext cx="51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f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83" name="TextBox 26"/>
          <p:cNvSpPr/>
          <p:nvPr/>
        </p:nvSpPr>
        <p:spPr>
          <a:xfrm>
            <a:off x="5914800" y="2122560"/>
            <a:ext cx="3340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k = 4d - 2w   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(w)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84" name="TextBox 30"/>
          <p:cNvSpPr/>
          <p:nvPr/>
        </p:nvSpPr>
        <p:spPr>
          <a:xfrm>
            <a:off x="4928040" y="4830840"/>
            <a:ext cx="212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÷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2 both sides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285" name="Group 32"/>
          <p:cNvGrpSpPr/>
          <p:nvPr/>
        </p:nvGrpSpPr>
        <p:grpSpPr>
          <a:xfrm>
            <a:off x="5813640" y="5432400"/>
            <a:ext cx="2029680" cy="1057320"/>
            <a:chOff x="5813640" y="5432400"/>
            <a:chExt cx="2029680" cy="1057320"/>
          </a:xfrm>
        </p:grpSpPr>
        <p:sp>
          <p:nvSpPr>
            <p:cNvPr id="286" name="TextBox 26"/>
            <p:cNvSpPr/>
            <p:nvPr/>
          </p:nvSpPr>
          <p:spPr>
            <a:xfrm>
              <a:off x="5813640" y="5432400"/>
              <a:ext cx="2029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w = </a:t>
              </a:r>
              <a:r>
                <a:rPr lang="en-GB" sz="32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4d - k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87" name="TextBox 26"/>
            <p:cNvSpPr/>
            <p:nvPr/>
          </p:nvSpPr>
          <p:spPr>
            <a:xfrm>
              <a:off x="6989040" y="59079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88" name="TextBox 34"/>
          <p:cNvSpPr/>
          <p:nvPr/>
        </p:nvSpPr>
        <p:spPr>
          <a:xfrm>
            <a:off x="4923360" y="3297240"/>
            <a:ext cx="2304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2w + k = 4d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89" name="TextBox 37"/>
          <p:cNvSpPr/>
          <p:nvPr/>
        </p:nvSpPr>
        <p:spPr>
          <a:xfrm>
            <a:off x="5415120" y="2706840"/>
            <a:ext cx="893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+ 2w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0" name="TextBox 40"/>
          <p:cNvSpPr/>
          <p:nvPr/>
        </p:nvSpPr>
        <p:spPr>
          <a:xfrm>
            <a:off x="7413480" y="2706840"/>
            <a:ext cx="957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+2w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1" name="TextBox 41"/>
          <p:cNvSpPr/>
          <p:nvPr/>
        </p:nvSpPr>
        <p:spPr>
          <a:xfrm>
            <a:off x="5694480" y="3882960"/>
            <a:ext cx="71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-k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2" name="TextBox 42"/>
          <p:cNvSpPr/>
          <p:nvPr/>
        </p:nvSpPr>
        <p:spPr>
          <a:xfrm>
            <a:off x="6673680" y="3870360"/>
            <a:ext cx="76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-k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3" name="TextBox 34"/>
          <p:cNvSpPr/>
          <p:nvPr/>
        </p:nvSpPr>
        <p:spPr>
          <a:xfrm>
            <a:off x="5571360" y="4218120"/>
            <a:ext cx="2278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2w = 4d - k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72" dur="indefinite" restart="never" nodeType="tmRoot">
          <p:childTnLst>
            <p:seq>
              <p:cTn id="173" dur="indefinite" nodeType="mainSeq">
                <p:childTnLst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8" dur="8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9" dur="8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8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3" dur="80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4" dur="80"/>
                                        <p:tgtEl>
                                          <p:spTgt spid="2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80"/>
                                        <p:tgtEl>
                                          <p:spTgt spid="2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0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1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7" dur="8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8" dur="8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8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4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9" dur="8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0" dur="8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8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4" dur="8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5" dur="8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8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1" dur="8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2" dur="8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8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8" dur="8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9" dur="8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0" dur="8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33" dur="8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34" dur="8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8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0" dur="8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41" dur="8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2" dur="8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7" dur="8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48" dur="8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8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54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1806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2003-07-06T12:17:47Z</dcterms:created>
  <dc:creator>Alan Pithie</dc:creator>
  <dc:description/>
  <dc:language>en-US</dc:language>
  <cp:lastModifiedBy>Bernie</cp:lastModifiedBy>
  <dcterms:modified xsi:type="dcterms:W3CDTF">2016-12-20T18:23:09Z</dcterms:modified>
  <cp:revision>195</cp:revision>
  <dc:subject/>
  <dc:title>The Laws Of Surds.</dc:title>
</cp:coreProperties>
</file>