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1"/>
  </p:notesMasterIdLst>
  <p:sldIdLst>
    <p:sldId id="271" r:id="rId2"/>
    <p:sldId id="303" r:id="rId3"/>
    <p:sldId id="305" r:id="rId4"/>
    <p:sldId id="281" r:id="rId5"/>
    <p:sldId id="304" r:id="rId6"/>
    <p:sldId id="275" r:id="rId7"/>
    <p:sldId id="282" r:id="rId8"/>
    <p:sldId id="307" r:id="rId9"/>
    <p:sldId id="302" r:id="rId10"/>
    <p:sldId id="321" r:id="rId11"/>
    <p:sldId id="296" r:id="rId12"/>
    <p:sldId id="306" r:id="rId13"/>
    <p:sldId id="297" r:id="rId14"/>
    <p:sldId id="308" r:id="rId15"/>
    <p:sldId id="309" r:id="rId16"/>
    <p:sldId id="310" r:id="rId17"/>
    <p:sldId id="318" r:id="rId18"/>
    <p:sldId id="319" r:id="rId19"/>
    <p:sldId id="312" r:id="rId20"/>
    <p:sldId id="315" r:id="rId21"/>
    <p:sldId id="316" r:id="rId22"/>
    <p:sldId id="313" r:id="rId23"/>
    <p:sldId id="298" r:id="rId24"/>
    <p:sldId id="320" r:id="rId25"/>
    <p:sldId id="300" r:id="rId26"/>
    <p:sldId id="314" r:id="rId27"/>
    <p:sldId id="317" r:id="rId28"/>
    <p:sldId id="299" r:id="rId29"/>
    <p:sldId id="311" r:id="rId3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660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7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6" d="100"/>
        <a:sy n="76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276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CFEB666-747D-4F45-A720-4C9154F2DBC4}" type="datetimeFigureOut">
              <a:rPr lang="en-GB"/>
              <a:pPr>
                <a:defRPr/>
              </a:pPr>
              <a:t>04/07/2026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1BF74324-D842-4897-8605-93B340653FAC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495D78-1295-44AA-A9FC-3BD7E3AC4735}" type="datetimeFigureOut">
              <a:rPr lang="en-GB"/>
              <a:pPr>
                <a:defRPr/>
              </a:pPr>
              <a:t>04/07/2026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3D4C79-D340-46FF-AC5B-0037AD9D6FC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19354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06FB14-2DBF-4D8F-AF28-1157A991B4B1}" type="datetimeFigureOut">
              <a:rPr lang="en-GB"/>
              <a:pPr>
                <a:defRPr/>
              </a:pPr>
              <a:t>04/07/2026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4ADB7F-97FC-4689-9A2A-2D4FD957D0A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88205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522B64-90D1-420E-AD70-D87BA86BFD7B}" type="datetimeFigureOut">
              <a:rPr lang="en-GB"/>
              <a:pPr>
                <a:defRPr/>
              </a:pPr>
              <a:t>04/07/2026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95556A-2200-4339-8DF6-5BE0345040E1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59809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0B879-8E43-40BE-AFFA-C08C7E98F217}" type="datetimeFigureOut">
              <a:rPr lang="en-GB"/>
              <a:pPr>
                <a:defRPr/>
              </a:pPr>
              <a:t>04/07/2026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6AEBED8-9835-4C32-A476-593909C3FBAD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66891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DC4A4-CD40-4BBE-A739-DFA08C140DB4}" type="datetimeFigureOut">
              <a:rPr lang="en-GB"/>
              <a:pPr>
                <a:defRPr/>
              </a:pPr>
              <a:t>04/07/2026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1107DA-65AE-4D6E-9543-5039655E016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426447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94226F-737B-48E7-9628-FD09148D0FDC}" type="datetimeFigureOut">
              <a:rPr lang="en-GB"/>
              <a:pPr>
                <a:defRPr/>
              </a:pPr>
              <a:t>04/07/2026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74CD57-2EB8-484F-AD1F-6DE461C8D7A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425428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792AE-3100-4929-A302-6341BBAFCED2}" type="datetimeFigureOut">
              <a:rPr lang="en-GB"/>
              <a:pPr>
                <a:defRPr/>
              </a:pPr>
              <a:t>04/07/2026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4F1E5E-C628-4C78-B797-F65F01F94D7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97622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3C2D9F-0DC5-4FB3-8241-BDB8F2B81F14}" type="datetimeFigureOut">
              <a:rPr lang="en-GB"/>
              <a:pPr>
                <a:defRPr/>
              </a:pPr>
              <a:t>04/07/2026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C719C8-BCD5-4608-A255-7BE5869A8A4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90304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BE8673-95B2-4A3F-89D2-8F2F1A199ED4}" type="datetimeFigureOut">
              <a:rPr lang="en-GB"/>
              <a:pPr>
                <a:defRPr/>
              </a:pPr>
              <a:t>04/07/2026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9E6ACC-BF4E-4631-9711-E987216AD8A8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72486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86CD5-7228-4D99-A223-753C4E78F1C3}" type="datetimeFigureOut">
              <a:rPr lang="en-GB"/>
              <a:pPr>
                <a:defRPr/>
              </a:pPr>
              <a:t>04/07/2026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BBDF15-0B78-44E4-BDD2-D8D11E5C7E43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84718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157422-74B8-43E1-84EC-B7E0277AA218}" type="datetimeFigureOut">
              <a:rPr lang="en-GB"/>
              <a:pPr>
                <a:defRPr/>
              </a:pPr>
              <a:t>04/07/2026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C3BC8C-4E59-4917-B584-9A3E61BCFF8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79093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FF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3ACD70E-4677-4F98-865D-B5D78C8F8C6E}" type="datetimeFigureOut">
              <a:rPr lang="en-GB"/>
              <a:pPr>
                <a:defRPr/>
              </a:pPr>
              <a:t>04/07/2026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90307B8C-EA42-403F-AC19-F20B91DCA30D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title"/>
          </p:nvPr>
        </p:nvSpPr>
        <p:spPr>
          <a:xfrm>
            <a:off x="611188" y="2781300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sz="9600" smtClean="0">
                <a:solidFill>
                  <a:srgbClr val="FF0066"/>
                </a:solidFill>
              </a:rPr>
              <a:t>Level 1</a:t>
            </a:r>
            <a:br>
              <a:rPr lang="en-GB" altLang="en-US" sz="9600" smtClean="0">
                <a:solidFill>
                  <a:srgbClr val="FF0066"/>
                </a:solidFill>
              </a:rPr>
            </a:br>
            <a:r>
              <a:rPr lang="en-GB" altLang="en-US" sz="9600" smtClean="0">
                <a:solidFill>
                  <a:srgbClr val="FF0066"/>
                </a:solidFill>
              </a:rPr>
              <a:t>Interpreting Pie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75" t="9607" r="6055" b="7135"/>
          <a:stretch>
            <a:fillRect/>
          </a:stretch>
        </p:blipFill>
        <p:spPr>
          <a:xfrm>
            <a:off x="468313" y="333375"/>
            <a:ext cx="8207375" cy="6191250"/>
          </a:xfrm>
          <a:noFill/>
        </p:spPr>
      </p:pic>
      <p:sp>
        <p:nvSpPr>
          <p:cNvPr id="4" name="Rectangle 3"/>
          <p:cNvSpPr/>
          <p:nvPr/>
        </p:nvSpPr>
        <p:spPr>
          <a:xfrm>
            <a:off x="1476375" y="5516563"/>
            <a:ext cx="7199313" cy="10080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1268" name="TextBox 4"/>
          <p:cNvSpPr txBox="1">
            <a:spLocks noChangeArrowheads="1"/>
          </p:cNvSpPr>
          <p:nvPr/>
        </p:nvSpPr>
        <p:spPr bwMode="auto">
          <a:xfrm>
            <a:off x="468313" y="5445125"/>
            <a:ext cx="835183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/>
              <a:t>If 180 were surveyed, how many chose coca-cola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7019925" y="3573463"/>
            <a:ext cx="15843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7200">
                <a:solidFill>
                  <a:srgbClr val="FF0000"/>
                </a:solidFill>
              </a:rPr>
              <a:t>45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308225" y="1808163"/>
            <a:ext cx="3960813" cy="36734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" name="Pie 4"/>
          <p:cNvSpPr/>
          <p:nvPr/>
        </p:nvSpPr>
        <p:spPr>
          <a:xfrm>
            <a:off x="2249488" y="1808163"/>
            <a:ext cx="4032250" cy="3673475"/>
          </a:xfrm>
          <a:prstGeom prst="pie">
            <a:avLst>
              <a:gd name="adj1" fmla="val 1626704"/>
              <a:gd name="adj2" fmla="val 1620000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Pie 5"/>
          <p:cNvSpPr/>
          <p:nvPr/>
        </p:nvSpPr>
        <p:spPr>
          <a:xfrm>
            <a:off x="2268538" y="1808163"/>
            <a:ext cx="4032250" cy="3673475"/>
          </a:xfrm>
          <a:prstGeom prst="pie">
            <a:avLst>
              <a:gd name="adj1" fmla="val 9430117"/>
              <a:gd name="adj2" fmla="val 16200000"/>
            </a:avLst>
          </a:prstGeom>
          <a:solidFill>
            <a:srgbClr val="FF006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12293" name="TextBox 1"/>
          <p:cNvSpPr txBox="1">
            <a:spLocks noChangeArrowheads="1"/>
          </p:cNvSpPr>
          <p:nvPr/>
        </p:nvSpPr>
        <p:spPr bwMode="auto">
          <a:xfrm>
            <a:off x="107950" y="188913"/>
            <a:ext cx="9217025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400">
                <a:latin typeface="Calibri" panose="020F0502020204030204" pitchFamily="34" charset="0"/>
              </a:rPr>
              <a:t>270 pupils surveyed on how they came to school. How many cycled to school?</a:t>
            </a:r>
          </a:p>
        </p:txBody>
      </p:sp>
      <p:sp>
        <p:nvSpPr>
          <p:cNvPr id="12294" name="TextBox 8"/>
          <p:cNvSpPr txBox="1">
            <a:spLocks noChangeArrowheads="1"/>
          </p:cNvSpPr>
          <p:nvPr/>
        </p:nvSpPr>
        <p:spPr bwMode="auto">
          <a:xfrm>
            <a:off x="3532188" y="4040188"/>
            <a:ext cx="1476375" cy="1571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800">
                <a:latin typeface="Calibri" panose="020F0502020204030204" pitchFamily="34" charset="0"/>
              </a:rPr>
              <a:t>120</a:t>
            </a:r>
            <a:r>
              <a:rPr lang="en-GB" altLang="en-US" sz="4800" baseline="30000">
                <a:latin typeface="Calibri" panose="020F0502020204030204" pitchFamily="34" charset="0"/>
              </a:rPr>
              <a:t>0</a:t>
            </a:r>
          </a:p>
          <a:p>
            <a:pPr eaLnBrk="1" hangingPunct="1"/>
            <a:r>
              <a:rPr lang="en-GB" altLang="en-US" sz="4800" baseline="30000">
                <a:latin typeface="Calibri" panose="020F0502020204030204" pitchFamily="34" charset="0"/>
              </a:rPr>
              <a:t>Cycle</a:t>
            </a:r>
            <a:endParaRPr lang="en-GB" altLang="en-US" sz="4800">
              <a:latin typeface="Calibri" panose="020F0502020204030204" pitchFamily="34" charset="0"/>
            </a:endParaRPr>
          </a:p>
        </p:txBody>
      </p:sp>
      <p:sp>
        <p:nvSpPr>
          <p:cNvPr id="12295" name="TextBox 8"/>
          <p:cNvSpPr txBox="1">
            <a:spLocks noChangeArrowheads="1"/>
          </p:cNvSpPr>
          <p:nvPr/>
        </p:nvSpPr>
        <p:spPr bwMode="auto">
          <a:xfrm>
            <a:off x="4540250" y="2601913"/>
            <a:ext cx="14763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800" baseline="30000">
                <a:latin typeface="Calibri" panose="020F0502020204030204" pitchFamily="34" charset="0"/>
              </a:rPr>
              <a:t>Walk</a:t>
            </a:r>
            <a:endParaRPr lang="en-GB" altLang="en-US" sz="4800">
              <a:latin typeface="Calibri" panose="020F0502020204030204" pitchFamily="34" charset="0"/>
            </a:endParaRPr>
          </a:p>
        </p:txBody>
      </p:sp>
      <p:sp>
        <p:nvSpPr>
          <p:cNvPr id="12296" name="TextBox 8"/>
          <p:cNvSpPr txBox="1">
            <a:spLocks noChangeArrowheads="1"/>
          </p:cNvSpPr>
          <p:nvPr/>
        </p:nvSpPr>
        <p:spPr bwMode="auto">
          <a:xfrm>
            <a:off x="2668588" y="2744788"/>
            <a:ext cx="14763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800" baseline="30000">
                <a:latin typeface="Calibri" panose="020F0502020204030204" pitchFamily="34" charset="0"/>
              </a:rPr>
              <a:t>Bus</a:t>
            </a:r>
            <a:endParaRPr lang="en-GB" altLang="en-US" sz="4800">
              <a:latin typeface="Calibri" panose="020F0502020204030204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7019925" y="3573463"/>
            <a:ext cx="15843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7200">
                <a:solidFill>
                  <a:srgbClr val="FF0000"/>
                </a:solidFill>
              </a:rPr>
              <a:t>90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539750" y="2276475"/>
            <a:ext cx="8229600" cy="1143000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en-GB" sz="7200">
                <a:solidFill>
                  <a:srgbClr val="FF0066"/>
                </a:solidFill>
                <a:latin typeface="+mj-lt"/>
                <a:ea typeface="+mj-ea"/>
                <a:cs typeface="+mj-cs"/>
              </a:rPr>
              <a:t>Level 2</a:t>
            </a:r>
            <a:endParaRPr lang="en-GB" sz="7200" dirty="0">
              <a:solidFill>
                <a:srgbClr val="FF0066"/>
              </a:solidFill>
              <a:latin typeface="+mj-lt"/>
              <a:ea typeface="+mj-ea"/>
              <a:cs typeface="+mj-cs"/>
            </a:endParaRPr>
          </a:p>
          <a:p>
            <a:pPr algn="ctr">
              <a:defRPr/>
            </a:pPr>
            <a:r>
              <a:rPr lang="en-GB" sz="7200" dirty="0">
                <a:solidFill>
                  <a:srgbClr val="FF0066"/>
                </a:solidFill>
                <a:latin typeface="+mj-lt"/>
                <a:ea typeface="+mj-ea"/>
                <a:cs typeface="+mj-cs"/>
              </a:rPr>
              <a:t>Interpreting Pie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42" t="16550" r="13670" b="13203"/>
          <a:stretch>
            <a:fillRect/>
          </a:stretch>
        </p:blipFill>
        <p:spPr bwMode="auto">
          <a:xfrm>
            <a:off x="2195513" y="2420938"/>
            <a:ext cx="4392612" cy="388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Rectangle 6"/>
          <p:cNvSpPr>
            <a:spLocks noChangeArrowheads="1"/>
          </p:cNvSpPr>
          <p:nvPr/>
        </p:nvSpPr>
        <p:spPr bwMode="auto">
          <a:xfrm>
            <a:off x="0" y="407988"/>
            <a:ext cx="8221663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45085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tabLst>
                <a:tab pos="45085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45085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45085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45085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 teacher asked her pupils if they recycled newspapers and glass.</a:t>
            </a:r>
            <a:endParaRPr lang="en-GB" altLang="en-US" sz="2400"/>
          </a:p>
          <a:p>
            <a:endParaRPr lang="en-GB" altLang="en-US"/>
          </a:p>
        </p:txBody>
      </p:sp>
      <p:sp>
        <p:nvSpPr>
          <p:cNvPr id="14340" name="Rectangle 7"/>
          <p:cNvSpPr>
            <a:spLocks noChangeArrowheads="1"/>
          </p:cNvSpPr>
          <p:nvPr/>
        </p:nvSpPr>
        <p:spPr bwMode="auto">
          <a:xfrm>
            <a:off x="395288" y="1028700"/>
            <a:ext cx="75612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The pie chart shows the results.</a:t>
            </a:r>
            <a:r>
              <a:rPr lang="en-GB" altLang="en-US" sz="2400"/>
              <a:t> </a:t>
            </a:r>
            <a:r>
              <a:rPr lang="en-GB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5 </a:t>
            </a:r>
            <a:r>
              <a:rPr lang="en-GB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pupils answered ‘Neither’.How many pupils answered</a:t>
            </a:r>
            <a:r>
              <a:rPr lang="en-GB" altLang="en-US" sz="2400"/>
              <a:t> </a:t>
            </a:r>
            <a:r>
              <a:rPr lang="en-GB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‘Newspapers only’?</a:t>
            </a:r>
            <a:endParaRPr lang="en-GB" altLang="en-US" sz="2400"/>
          </a:p>
          <a:p>
            <a:r>
              <a:rPr lang="en-GB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altLang="en-US" sz="2400"/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7019925" y="3573463"/>
            <a:ext cx="15843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7200">
                <a:solidFill>
                  <a:srgbClr val="FF0000"/>
                </a:solidFill>
              </a:rPr>
              <a:t>10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308225" y="1808163"/>
            <a:ext cx="3960813" cy="36734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" name="Pie 2"/>
          <p:cNvSpPr/>
          <p:nvPr/>
        </p:nvSpPr>
        <p:spPr>
          <a:xfrm>
            <a:off x="2249488" y="1808163"/>
            <a:ext cx="4032250" cy="3673475"/>
          </a:xfrm>
          <a:prstGeom prst="pie">
            <a:avLst>
              <a:gd name="adj1" fmla="val 6957593"/>
              <a:gd name="adj2" fmla="val 1620000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4" name="Pie 3"/>
          <p:cNvSpPr/>
          <p:nvPr/>
        </p:nvSpPr>
        <p:spPr>
          <a:xfrm>
            <a:off x="2268538" y="1808163"/>
            <a:ext cx="4032250" cy="3673475"/>
          </a:xfrm>
          <a:prstGeom prst="pie">
            <a:avLst>
              <a:gd name="adj1" fmla="val 9430117"/>
              <a:gd name="adj2" fmla="val 16200000"/>
            </a:avLst>
          </a:prstGeom>
          <a:solidFill>
            <a:srgbClr val="FF006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15365" name="TextBox 8"/>
          <p:cNvSpPr txBox="1">
            <a:spLocks noChangeArrowheads="1"/>
          </p:cNvSpPr>
          <p:nvPr/>
        </p:nvSpPr>
        <p:spPr bwMode="auto">
          <a:xfrm>
            <a:off x="2789238" y="4041775"/>
            <a:ext cx="147637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latin typeface="Calibri" panose="020F0502020204030204" pitchFamily="34" charset="0"/>
              </a:rPr>
              <a:t>20</a:t>
            </a:r>
            <a:r>
              <a:rPr lang="en-GB" altLang="en-US" sz="3200" baseline="30000">
                <a:latin typeface="Calibri" panose="020F0502020204030204" pitchFamily="34" charset="0"/>
              </a:rPr>
              <a:t>0</a:t>
            </a:r>
          </a:p>
          <a:p>
            <a:pPr eaLnBrk="1" hangingPunct="1"/>
            <a:r>
              <a:rPr lang="en-GB" altLang="en-US" sz="3200" baseline="30000">
                <a:latin typeface="Calibri" panose="020F0502020204030204" pitchFamily="34" charset="0"/>
              </a:rPr>
              <a:t>Cycle</a:t>
            </a:r>
            <a:endParaRPr lang="en-GB" altLang="en-US" sz="3200">
              <a:latin typeface="Calibri" panose="020F0502020204030204" pitchFamily="34" charset="0"/>
            </a:endParaRPr>
          </a:p>
        </p:txBody>
      </p:sp>
      <p:sp>
        <p:nvSpPr>
          <p:cNvPr id="15366" name="TextBox 8"/>
          <p:cNvSpPr txBox="1">
            <a:spLocks noChangeArrowheads="1"/>
          </p:cNvSpPr>
          <p:nvPr/>
        </p:nvSpPr>
        <p:spPr bwMode="auto">
          <a:xfrm>
            <a:off x="4540250" y="2601913"/>
            <a:ext cx="14763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800" baseline="30000">
                <a:latin typeface="Calibri" panose="020F0502020204030204" pitchFamily="34" charset="0"/>
              </a:rPr>
              <a:t>Walk</a:t>
            </a:r>
            <a:endParaRPr lang="en-GB" altLang="en-US" sz="4800">
              <a:latin typeface="Calibri" panose="020F0502020204030204" pitchFamily="34" charset="0"/>
            </a:endParaRPr>
          </a:p>
        </p:txBody>
      </p:sp>
      <p:sp>
        <p:nvSpPr>
          <p:cNvPr id="15367" name="TextBox 8"/>
          <p:cNvSpPr txBox="1">
            <a:spLocks noChangeArrowheads="1"/>
          </p:cNvSpPr>
          <p:nvPr/>
        </p:nvSpPr>
        <p:spPr bwMode="auto">
          <a:xfrm>
            <a:off x="2668588" y="2744788"/>
            <a:ext cx="14763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800" baseline="30000">
                <a:latin typeface="Calibri" panose="020F0502020204030204" pitchFamily="34" charset="0"/>
              </a:rPr>
              <a:t>Bus</a:t>
            </a:r>
            <a:endParaRPr lang="en-GB" altLang="en-US" sz="4800">
              <a:latin typeface="Calibri" panose="020F0502020204030204" pitchFamily="34" charset="0"/>
            </a:endParaRPr>
          </a:p>
        </p:txBody>
      </p:sp>
      <p:sp>
        <p:nvSpPr>
          <p:cNvPr id="15368" name="Rectangle 7"/>
          <p:cNvSpPr>
            <a:spLocks noChangeArrowheads="1"/>
          </p:cNvSpPr>
          <p:nvPr/>
        </p:nvSpPr>
        <p:spPr bwMode="auto">
          <a:xfrm>
            <a:off x="684213" y="333375"/>
            <a:ext cx="80645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latin typeface="Calibri" panose="020F0502020204030204" pitchFamily="34" charset="0"/>
              </a:rPr>
              <a:t>270 pupils surveyed on how they came to school. How many cycled to school?</a:t>
            </a:r>
          </a:p>
        </p:txBody>
      </p:sp>
      <p:sp>
        <p:nvSpPr>
          <p:cNvPr id="15369" name="TextBox 8"/>
          <p:cNvSpPr txBox="1">
            <a:spLocks noChangeArrowheads="1"/>
          </p:cNvSpPr>
          <p:nvPr/>
        </p:nvSpPr>
        <p:spPr bwMode="auto">
          <a:xfrm>
            <a:off x="6016625" y="1524000"/>
            <a:ext cx="2947988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alibri" panose="020F0502020204030204" pitchFamily="34" charset="0"/>
              </a:rPr>
              <a:t>Not drawn accurately</a:t>
            </a:r>
            <a:endParaRPr lang="en-GB" altLang="en-US" sz="2400" baseline="30000">
              <a:latin typeface="Calibri" panose="020F0502020204030204" pitchFamily="34" charset="0"/>
            </a:endParaRPr>
          </a:p>
          <a:p>
            <a:pPr eaLnBrk="1" hangingPunct="1"/>
            <a:endParaRPr lang="en-GB" altLang="en-US" sz="3200">
              <a:latin typeface="Calibri" panose="020F0502020204030204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7019925" y="3573463"/>
            <a:ext cx="15843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7200">
                <a:solidFill>
                  <a:srgbClr val="FF0000"/>
                </a:solidFill>
              </a:rPr>
              <a:t>15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308225" y="1808163"/>
            <a:ext cx="3960813" cy="36734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" name="Pie 2"/>
          <p:cNvSpPr/>
          <p:nvPr/>
        </p:nvSpPr>
        <p:spPr>
          <a:xfrm>
            <a:off x="2249488" y="1808163"/>
            <a:ext cx="4032250" cy="3673475"/>
          </a:xfrm>
          <a:prstGeom prst="pie">
            <a:avLst>
              <a:gd name="adj1" fmla="val 2223882"/>
              <a:gd name="adj2" fmla="val 1620000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4" name="Pie 3"/>
          <p:cNvSpPr/>
          <p:nvPr/>
        </p:nvSpPr>
        <p:spPr>
          <a:xfrm>
            <a:off x="2268538" y="1808163"/>
            <a:ext cx="4032250" cy="3673475"/>
          </a:xfrm>
          <a:prstGeom prst="pie">
            <a:avLst>
              <a:gd name="adj1" fmla="val 12322518"/>
              <a:gd name="adj2" fmla="val 16200000"/>
            </a:avLst>
          </a:prstGeom>
          <a:solidFill>
            <a:srgbClr val="FF006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16389" name="TextBox 8"/>
          <p:cNvSpPr txBox="1">
            <a:spLocks noChangeArrowheads="1"/>
          </p:cNvSpPr>
          <p:nvPr/>
        </p:nvSpPr>
        <p:spPr bwMode="auto">
          <a:xfrm>
            <a:off x="3240088" y="4086225"/>
            <a:ext cx="1476375" cy="103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 sz="3200" baseline="30000">
              <a:latin typeface="Calibri" panose="020F0502020204030204" pitchFamily="34" charset="0"/>
            </a:endParaRPr>
          </a:p>
          <a:p>
            <a:pPr eaLnBrk="1" hangingPunct="1"/>
            <a:r>
              <a:rPr lang="en-GB" altLang="en-US" sz="4000" baseline="30000">
                <a:latin typeface="Calibri" panose="020F0502020204030204" pitchFamily="34" charset="0"/>
              </a:rPr>
              <a:t>Cycle</a:t>
            </a:r>
            <a:endParaRPr lang="en-GB" altLang="en-US" sz="4000">
              <a:latin typeface="Calibri" panose="020F0502020204030204" pitchFamily="34" charset="0"/>
            </a:endParaRPr>
          </a:p>
        </p:txBody>
      </p:sp>
      <p:sp>
        <p:nvSpPr>
          <p:cNvPr id="16390" name="TextBox 8"/>
          <p:cNvSpPr txBox="1">
            <a:spLocks noChangeArrowheads="1"/>
          </p:cNvSpPr>
          <p:nvPr/>
        </p:nvSpPr>
        <p:spPr bwMode="auto">
          <a:xfrm>
            <a:off x="4540250" y="2601913"/>
            <a:ext cx="14763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800" baseline="30000">
                <a:latin typeface="Calibri" panose="020F0502020204030204" pitchFamily="34" charset="0"/>
              </a:rPr>
              <a:t>Walk</a:t>
            </a:r>
            <a:endParaRPr lang="en-GB" altLang="en-US" sz="4800">
              <a:latin typeface="Calibri" panose="020F0502020204030204" pitchFamily="34" charset="0"/>
            </a:endParaRPr>
          </a:p>
        </p:txBody>
      </p:sp>
      <p:sp>
        <p:nvSpPr>
          <p:cNvPr id="16391" name="TextBox 8"/>
          <p:cNvSpPr txBox="1">
            <a:spLocks noChangeArrowheads="1"/>
          </p:cNvSpPr>
          <p:nvPr/>
        </p:nvSpPr>
        <p:spPr bwMode="auto">
          <a:xfrm>
            <a:off x="2994025" y="2454275"/>
            <a:ext cx="14763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800" baseline="30000">
                <a:latin typeface="Calibri" panose="020F0502020204030204" pitchFamily="34" charset="0"/>
              </a:rPr>
              <a:t>Bus</a:t>
            </a:r>
            <a:endParaRPr lang="en-GB" altLang="en-US" sz="4800">
              <a:latin typeface="Calibri" panose="020F0502020204030204" pitchFamily="34" charset="0"/>
            </a:endParaRPr>
          </a:p>
        </p:txBody>
      </p:sp>
      <p:sp>
        <p:nvSpPr>
          <p:cNvPr id="16392" name="Rectangle 7"/>
          <p:cNvSpPr>
            <a:spLocks noChangeArrowheads="1"/>
          </p:cNvSpPr>
          <p:nvPr/>
        </p:nvSpPr>
        <p:spPr bwMode="auto">
          <a:xfrm>
            <a:off x="684213" y="333375"/>
            <a:ext cx="80645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latin typeface="Calibri" panose="020F0502020204030204" pitchFamily="34" charset="0"/>
              </a:rPr>
              <a:t>333 pupils surveyed on how they came to school. How many came by bus to school?</a:t>
            </a:r>
          </a:p>
        </p:txBody>
      </p:sp>
      <p:sp>
        <p:nvSpPr>
          <p:cNvPr id="16393" name="TextBox 8"/>
          <p:cNvSpPr txBox="1">
            <a:spLocks noChangeArrowheads="1"/>
          </p:cNvSpPr>
          <p:nvPr/>
        </p:nvSpPr>
        <p:spPr bwMode="auto">
          <a:xfrm>
            <a:off x="3028950" y="2206625"/>
            <a:ext cx="147637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latin typeface="Calibri" panose="020F0502020204030204" pitchFamily="34" charset="0"/>
              </a:rPr>
              <a:t>40</a:t>
            </a:r>
            <a:r>
              <a:rPr lang="en-GB" altLang="en-US" sz="3200" baseline="30000">
                <a:latin typeface="Calibri" panose="020F0502020204030204" pitchFamily="34" charset="0"/>
              </a:rPr>
              <a:t>0</a:t>
            </a:r>
          </a:p>
          <a:p>
            <a:pPr eaLnBrk="1" hangingPunct="1"/>
            <a:endParaRPr lang="en-GB" altLang="en-US" sz="3200">
              <a:latin typeface="Calibri" panose="020F0502020204030204" pitchFamily="34" charset="0"/>
            </a:endParaRPr>
          </a:p>
        </p:txBody>
      </p:sp>
      <p:sp>
        <p:nvSpPr>
          <p:cNvPr id="16394" name="TextBox 9"/>
          <p:cNvSpPr txBox="1">
            <a:spLocks noChangeArrowheads="1"/>
          </p:cNvSpPr>
          <p:nvPr/>
        </p:nvSpPr>
        <p:spPr bwMode="auto">
          <a:xfrm>
            <a:off x="6016625" y="1524000"/>
            <a:ext cx="2947988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alibri" panose="020F0502020204030204" pitchFamily="34" charset="0"/>
              </a:rPr>
              <a:t>Not drawn accurately</a:t>
            </a:r>
            <a:endParaRPr lang="en-GB" altLang="en-US" sz="2400" baseline="30000">
              <a:latin typeface="Calibri" panose="020F0502020204030204" pitchFamily="34" charset="0"/>
            </a:endParaRPr>
          </a:p>
          <a:p>
            <a:pPr eaLnBrk="1" hangingPunct="1"/>
            <a:endParaRPr lang="en-GB" altLang="en-US" sz="3200">
              <a:latin typeface="Calibri" panose="020F0502020204030204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7019925" y="3573463"/>
            <a:ext cx="15843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7200">
                <a:solidFill>
                  <a:srgbClr val="FF0000"/>
                </a:solidFill>
              </a:rPr>
              <a:t>37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308225" y="1808163"/>
            <a:ext cx="3960813" cy="36734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" name="Pie 2"/>
          <p:cNvSpPr/>
          <p:nvPr/>
        </p:nvSpPr>
        <p:spPr>
          <a:xfrm>
            <a:off x="2249488" y="1808163"/>
            <a:ext cx="4032250" cy="3673475"/>
          </a:xfrm>
          <a:prstGeom prst="pie">
            <a:avLst>
              <a:gd name="adj1" fmla="val 2223882"/>
              <a:gd name="adj2" fmla="val 1620000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4" name="Pie 3"/>
          <p:cNvSpPr/>
          <p:nvPr/>
        </p:nvSpPr>
        <p:spPr>
          <a:xfrm>
            <a:off x="2268538" y="1808163"/>
            <a:ext cx="4032250" cy="3673475"/>
          </a:xfrm>
          <a:prstGeom prst="pie">
            <a:avLst>
              <a:gd name="adj1" fmla="val 12951712"/>
              <a:gd name="adj2" fmla="val 16200000"/>
            </a:avLst>
          </a:prstGeom>
          <a:solidFill>
            <a:srgbClr val="FF006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17413" name="TextBox 8"/>
          <p:cNvSpPr txBox="1">
            <a:spLocks noChangeArrowheads="1"/>
          </p:cNvSpPr>
          <p:nvPr/>
        </p:nvSpPr>
        <p:spPr bwMode="auto">
          <a:xfrm>
            <a:off x="2314575" y="3449638"/>
            <a:ext cx="1476375" cy="103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 sz="3200" baseline="30000">
              <a:latin typeface="Calibri" panose="020F0502020204030204" pitchFamily="34" charset="0"/>
            </a:endParaRPr>
          </a:p>
          <a:p>
            <a:pPr eaLnBrk="1" hangingPunct="1"/>
            <a:r>
              <a:rPr lang="en-GB" altLang="en-US" sz="4000" baseline="30000">
                <a:latin typeface="Calibri" panose="020F0502020204030204" pitchFamily="34" charset="0"/>
              </a:rPr>
              <a:t>Cycle</a:t>
            </a:r>
            <a:endParaRPr lang="en-GB" altLang="en-US" sz="4000">
              <a:latin typeface="Calibri" panose="020F0502020204030204" pitchFamily="34" charset="0"/>
            </a:endParaRPr>
          </a:p>
        </p:txBody>
      </p:sp>
      <p:sp>
        <p:nvSpPr>
          <p:cNvPr id="17414" name="TextBox 8"/>
          <p:cNvSpPr txBox="1">
            <a:spLocks noChangeArrowheads="1"/>
          </p:cNvSpPr>
          <p:nvPr/>
        </p:nvSpPr>
        <p:spPr bwMode="auto">
          <a:xfrm>
            <a:off x="4540250" y="2601913"/>
            <a:ext cx="14763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800" baseline="30000">
                <a:latin typeface="Calibri" panose="020F0502020204030204" pitchFamily="34" charset="0"/>
              </a:rPr>
              <a:t>Walk</a:t>
            </a:r>
            <a:endParaRPr lang="en-GB" altLang="en-US" sz="4800">
              <a:latin typeface="Calibri" panose="020F0502020204030204" pitchFamily="34" charset="0"/>
            </a:endParaRPr>
          </a:p>
        </p:txBody>
      </p:sp>
      <p:sp>
        <p:nvSpPr>
          <p:cNvPr id="17415" name="TextBox 8"/>
          <p:cNvSpPr txBox="1">
            <a:spLocks noChangeArrowheads="1"/>
          </p:cNvSpPr>
          <p:nvPr/>
        </p:nvSpPr>
        <p:spPr bwMode="auto">
          <a:xfrm>
            <a:off x="3240088" y="2438400"/>
            <a:ext cx="14763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800" baseline="30000">
                <a:latin typeface="Calibri" panose="020F0502020204030204" pitchFamily="34" charset="0"/>
              </a:rPr>
              <a:t>Bus</a:t>
            </a:r>
            <a:endParaRPr lang="en-GB" altLang="en-US" sz="4800">
              <a:latin typeface="Calibri" panose="020F0502020204030204" pitchFamily="34" charset="0"/>
            </a:endParaRPr>
          </a:p>
        </p:txBody>
      </p:sp>
      <p:sp>
        <p:nvSpPr>
          <p:cNvPr id="17416" name="Rectangle 7"/>
          <p:cNvSpPr>
            <a:spLocks noChangeArrowheads="1"/>
          </p:cNvSpPr>
          <p:nvPr/>
        </p:nvSpPr>
        <p:spPr bwMode="auto">
          <a:xfrm>
            <a:off x="684213" y="333375"/>
            <a:ext cx="80645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latin typeface="Calibri" panose="020F0502020204030204" pitchFamily="34" charset="0"/>
              </a:rPr>
              <a:t>240 pupils surveyed on how they came to school. How many car to school?</a:t>
            </a:r>
          </a:p>
        </p:txBody>
      </p:sp>
      <p:sp>
        <p:nvSpPr>
          <p:cNvPr id="17417" name="TextBox 8"/>
          <p:cNvSpPr txBox="1">
            <a:spLocks noChangeArrowheads="1"/>
          </p:cNvSpPr>
          <p:nvPr/>
        </p:nvSpPr>
        <p:spPr bwMode="auto">
          <a:xfrm>
            <a:off x="3348038" y="2062163"/>
            <a:ext cx="1476375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latin typeface="Calibri" panose="020F0502020204030204" pitchFamily="34" charset="0"/>
              </a:rPr>
              <a:t>40</a:t>
            </a:r>
            <a:r>
              <a:rPr lang="en-GB" altLang="en-US" sz="3200" baseline="30000">
                <a:latin typeface="Calibri" panose="020F0502020204030204" pitchFamily="34" charset="0"/>
              </a:rPr>
              <a:t>0</a:t>
            </a:r>
          </a:p>
          <a:p>
            <a:pPr eaLnBrk="1" hangingPunct="1"/>
            <a:endParaRPr lang="en-GB" altLang="en-US" sz="3200">
              <a:latin typeface="Calibri" panose="020F0502020204030204" pitchFamily="34" charset="0"/>
            </a:endParaRPr>
          </a:p>
        </p:txBody>
      </p:sp>
      <p:sp>
        <p:nvSpPr>
          <p:cNvPr id="10" name="Pie 9"/>
          <p:cNvSpPr/>
          <p:nvPr/>
        </p:nvSpPr>
        <p:spPr>
          <a:xfrm rot="11366864">
            <a:off x="2249488" y="1808163"/>
            <a:ext cx="4032250" cy="3673475"/>
          </a:xfrm>
          <a:prstGeom prst="pie">
            <a:avLst>
              <a:gd name="adj1" fmla="val 12322518"/>
              <a:gd name="adj2" fmla="val 17963066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17419" name="TextBox 8"/>
          <p:cNvSpPr txBox="1">
            <a:spLocks noChangeArrowheads="1"/>
          </p:cNvSpPr>
          <p:nvPr/>
        </p:nvSpPr>
        <p:spPr bwMode="auto">
          <a:xfrm>
            <a:off x="3767138" y="3789363"/>
            <a:ext cx="1476375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 sz="3200" baseline="30000">
              <a:latin typeface="Calibri" panose="020F0502020204030204" pitchFamily="34" charset="0"/>
            </a:endParaRPr>
          </a:p>
          <a:p>
            <a:pPr eaLnBrk="1" hangingPunct="1"/>
            <a:r>
              <a:rPr lang="en-GB" altLang="en-US" sz="4000" baseline="30000">
                <a:latin typeface="Calibri" panose="020F0502020204030204" pitchFamily="34" charset="0"/>
              </a:rPr>
              <a:t>Car</a:t>
            </a:r>
          </a:p>
          <a:p>
            <a:pPr eaLnBrk="1" hangingPunct="1"/>
            <a:endParaRPr lang="en-GB" altLang="en-US" sz="4000">
              <a:latin typeface="Calibri" panose="020F0502020204030204" pitchFamily="34" charset="0"/>
            </a:endParaRPr>
          </a:p>
        </p:txBody>
      </p:sp>
      <p:sp>
        <p:nvSpPr>
          <p:cNvPr id="17420" name="TextBox 11"/>
          <p:cNvSpPr txBox="1">
            <a:spLocks noChangeArrowheads="1"/>
          </p:cNvSpPr>
          <p:nvPr/>
        </p:nvSpPr>
        <p:spPr bwMode="auto">
          <a:xfrm>
            <a:off x="3767138" y="4403725"/>
            <a:ext cx="147637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latin typeface="Calibri" panose="020F0502020204030204" pitchFamily="34" charset="0"/>
              </a:rPr>
              <a:t>60</a:t>
            </a:r>
            <a:r>
              <a:rPr lang="en-GB" altLang="en-US" sz="3200" baseline="30000">
                <a:latin typeface="Calibri" panose="020F0502020204030204" pitchFamily="34" charset="0"/>
              </a:rPr>
              <a:t>0</a:t>
            </a:r>
          </a:p>
          <a:p>
            <a:pPr eaLnBrk="1" hangingPunct="1"/>
            <a:endParaRPr lang="en-GB" altLang="en-US" sz="3200">
              <a:latin typeface="Calibri" panose="020F0502020204030204" pitchFamily="34" charset="0"/>
            </a:endParaRPr>
          </a:p>
        </p:txBody>
      </p:sp>
      <p:sp>
        <p:nvSpPr>
          <p:cNvPr id="17421" name="TextBox 12"/>
          <p:cNvSpPr txBox="1">
            <a:spLocks noChangeArrowheads="1"/>
          </p:cNvSpPr>
          <p:nvPr/>
        </p:nvSpPr>
        <p:spPr bwMode="auto">
          <a:xfrm>
            <a:off x="6016625" y="1524000"/>
            <a:ext cx="2947988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alibri" panose="020F0502020204030204" pitchFamily="34" charset="0"/>
              </a:rPr>
              <a:t>Not drawn accurately</a:t>
            </a:r>
            <a:endParaRPr lang="en-GB" altLang="en-US" sz="2400" baseline="30000">
              <a:latin typeface="Calibri" panose="020F0502020204030204" pitchFamily="34" charset="0"/>
            </a:endParaRPr>
          </a:p>
          <a:p>
            <a:pPr eaLnBrk="1" hangingPunct="1"/>
            <a:endParaRPr lang="en-GB" altLang="en-US" sz="3200">
              <a:latin typeface="Calibri" panose="020F0502020204030204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7019925" y="3573463"/>
            <a:ext cx="15843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7200">
                <a:solidFill>
                  <a:srgbClr val="FF0000"/>
                </a:solidFill>
              </a:rPr>
              <a:t>40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0925" y="1484313"/>
            <a:ext cx="5184775" cy="51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35" name="Rectangle 2"/>
          <p:cNvSpPr>
            <a:spLocks noChangeArrowheads="1"/>
          </p:cNvSpPr>
          <p:nvPr/>
        </p:nvSpPr>
        <p:spPr bwMode="auto">
          <a:xfrm>
            <a:off x="827088" y="328613"/>
            <a:ext cx="7993062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/>
              <a:t>The pie chart shows how John spent his weekly wage.</a:t>
            </a:r>
            <a:endParaRPr lang="en-GB" altLang="en-US" sz="2800"/>
          </a:p>
        </p:txBody>
      </p:sp>
      <p:sp>
        <p:nvSpPr>
          <p:cNvPr id="18436" name="TextBox 3"/>
          <p:cNvSpPr txBox="1">
            <a:spLocks noChangeArrowheads="1"/>
          </p:cNvSpPr>
          <p:nvPr/>
        </p:nvSpPr>
        <p:spPr bwMode="auto">
          <a:xfrm>
            <a:off x="3203575" y="3500438"/>
            <a:ext cx="10810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112.5</a:t>
            </a:r>
            <a:r>
              <a:rPr lang="en-GB" altLang="en-US" sz="2400" baseline="30000"/>
              <a:t>0</a:t>
            </a:r>
            <a:endParaRPr lang="en-GB" altLang="en-US" sz="2400"/>
          </a:p>
        </p:txBody>
      </p:sp>
      <p:sp>
        <p:nvSpPr>
          <p:cNvPr id="18437" name="TextBox 6"/>
          <p:cNvSpPr txBox="1">
            <a:spLocks noChangeArrowheads="1"/>
          </p:cNvSpPr>
          <p:nvPr/>
        </p:nvSpPr>
        <p:spPr bwMode="auto">
          <a:xfrm>
            <a:off x="4373563" y="4724400"/>
            <a:ext cx="1079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90</a:t>
            </a:r>
            <a:r>
              <a:rPr lang="en-GB" altLang="en-US" sz="2400" baseline="30000"/>
              <a:t>0</a:t>
            </a:r>
            <a:endParaRPr lang="en-GB" altLang="en-US" sz="2400"/>
          </a:p>
        </p:txBody>
      </p:sp>
      <p:sp>
        <p:nvSpPr>
          <p:cNvPr id="18438" name="TextBox 7"/>
          <p:cNvSpPr txBox="1">
            <a:spLocks noChangeArrowheads="1"/>
          </p:cNvSpPr>
          <p:nvPr/>
        </p:nvSpPr>
        <p:spPr bwMode="auto">
          <a:xfrm>
            <a:off x="5867400" y="3446463"/>
            <a:ext cx="10810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90</a:t>
            </a:r>
            <a:r>
              <a:rPr lang="en-GB" altLang="en-US" sz="2400" baseline="30000"/>
              <a:t>0</a:t>
            </a:r>
            <a:endParaRPr lang="en-GB" altLang="en-US" sz="2400"/>
          </a:p>
        </p:txBody>
      </p:sp>
      <p:sp>
        <p:nvSpPr>
          <p:cNvPr id="18439" name="TextBox 8"/>
          <p:cNvSpPr txBox="1">
            <a:spLocks noChangeArrowheads="1"/>
          </p:cNvSpPr>
          <p:nvPr/>
        </p:nvSpPr>
        <p:spPr bwMode="auto">
          <a:xfrm>
            <a:off x="4913313" y="2708275"/>
            <a:ext cx="10810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45</a:t>
            </a:r>
            <a:r>
              <a:rPr lang="en-GB" altLang="en-US" sz="2400" baseline="30000"/>
              <a:t>0</a:t>
            </a:r>
            <a:endParaRPr lang="en-GB" altLang="en-US" sz="2400"/>
          </a:p>
        </p:txBody>
      </p:sp>
      <p:sp>
        <p:nvSpPr>
          <p:cNvPr id="18440" name="Rectangle 9"/>
          <p:cNvSpPr>
            <a:spLocks noChangeArrowheads="1"/>
          </p:cNvSpPr>
          <p:nvPr/>
        </p:nvSpPr>
        <p:spPr bwMode="auto">
          <a:xfrm>
            <a:off x="881063" y="1223963"/>
            <a:ext cx="806450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solidFill>
                  <a:srgbClr val="FF0000"/>
                </a:solidFill>
                <a:latin typeface="Calibri" panose="020F0502020204030204" pitchFamily="34" charset="0"/>
              </a:rPr>
              <a:t>Workout the size of the angle for Other.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23850" y="3068638"/>
            <a:ext cx="25193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7200">
                <a:solidFill>
                  <a:srgbClr val="FF0000"/>
                </a:solidFill>
              </a:rPr>
              <a:t>22.5</a:t>
            </a:r>
            <a:r>
              <a:rPr lang="en-GB" altLang="en-US" sz="7200" baseline="30000">
                <a:solidFill>
                  <a:srgbClr val="FF0000"/>
                </a:solidFill>
              </a:rPr>
              <a:t>0</a:t>
            </a:r>
            <a:endParaRPr lang="en-GB" altLang="en-US" sz="72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0925" y="1484313"/>
            <a:ext cx="5184775" cy="51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Rectangle 2"/>
          <p:cNvSpPr>
            <a:spLocks noChangeArrowheads="1"/>
          </p:cNvSpPr>
          <p:nvPr/>
        </p:nvSpPr>
        <p:spPr bwMode="auto">
          <a:xfrm>
            <a:off x="827088" y="115888"/>
            <a:ext cx="7993062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/>
              <a:t>The pie chart shows how John spent his weekly wage.</a:t>
            </a:r>
            <a:endParaRPr lang="en-GB" altLang="en-US" sz="2800"/>
          </a:p>
        </p:txBody>
      </p:sp>
      <p:sp>
        <p:nvSpPr>
          <p:cNvPr id="19460" name="TextBox 3"/>
          <p:cNvSpPr txBox="1">
            <a:spLocks noChangeArrowheads="1"/>
          </p:cNvSpPr>
          <p:nvPr/>
        </p:nvSpPr>
        <p:spPr bwMode="auto">
          <a:xfrm>
            <a:off x="3203575" y="3500438"/>
            <a:ext cx="108108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112.5</a:t>
            </a:r>
            <a:r>
              <a:rPr lang="en-GB" altLang="en-US" sz="2400" baseline="30000"/>
              <a:t>0</a:t>
            </a:r>
            <a:endParaRPr lang="en-GB" altLang="en-US" sz="2400"/>
          </a:p>
        </p:txBody>
      </p:sp>
      <p:sp>
        <p:nvSpPr>
          <p:cNvPr id="19461" name="TextBox 6"/>
          <p:cNvSpPr txBox="1">
            <a:spLocks noChangeArrowheads="1"/>
          </p:cNvSpPr>
          <p:nvPr/>
        </p:nvSpPr>
        <p:spPr bwMode="auto">
          <a:xfrm>
            <a:off x="4373563" y="4724400"/>
            <a:ext cx="1079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90</a:t>
            </a:r>
            <a:r>
              <a:rPr lang="en-GB" altLang="en-US" sz="2400" baseline="30000"/>
              <a:t>0</a:t>
            </a:r>
            <a:endParaRPr lang="en-GB" altLang="en-US" sz="2400"/>
          </a:p>
        </p:txBody>
      </p:sp>
      <p:sp>
        <p:nvSpPr>
          <p:cNvPr id="19462" name="TextBox 7"/>
          <p:cNvSpPr txBox="1">
            <a:spLocks noChangeArrowheads="1"/>
          </p:cNvSpPr>
          <p:nvPr/>
        </p:nvSpPr>
        <p:spPr bwMode="auto">
          <a:xfrm>
            <a:off x="5867400" y="3446463"/>
            <a:ext cx="1081088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90</a:t>
            </a:r>
            <a:r>
              <a:rPr lang="en-GB" altLang="en-US" sz="2400" baseline="30000"/>
              <a:t>0</a:t>
            </a:r>
            <a:endParaRPr lang="en-GB" altLang="en-US" sz="2400"/>
          </a:p>
        </p:txBody>
      </p:sp>
      <p:sp>
        <p:nvSpPr>
          <p:cNvPr id="19463" name="TextBox 8"/>
          <p:cNvSpPr txBox="1">
            <a:spLocks noChangeArrowheads="1"/>
          </p:cNvSpPr>
          <p:nvPr/>
        </p:nvSpPr>
        <p:spPr bwMode="auto">
          <a:xfrm>
            <a:off x="4913313" y="2708275"/>
            <a:ext cx="10810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/>
              <a:t>45</a:t>
            </a:r>
            <a:r>
              <a:rPr lang="en-GB" altLang="en-US" sz="2400" baseline="30000"/>
              <a:t>0</a:t>
            </a:r>
            <a:endParaRPr lang="en-GB" altLang="en-US" sz="2400"/>
          </a:p>
        </p:txBody>
      </p:sp>
      <p:sp>
        <p:nvSpPr>
          <p:cNvPr id="19464" name="Rectangle 9"/>
          <p:cNvSpPr>
            <a:spLocks noChangeArrowheads="1"/>
          </p:cNvSpPr>
          <p:nvPr/>
        </p:nvSpPr>
        <p:spPr bwMode="auto">
          <a:xfrm>
            <a:off x="881063" y="908050"/>
            <a:ext cx="80645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 b="1">
                <a:latin typeface="Calibri" panose="020F0502020204030204" pitchFamily="34" charset="0"/>
              </a:rPr>
              <a:t>If he earns £250, how much does he spend on entertainment? ( Answers to nearest )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539750" y="3429000"/>
            <a:ext cx="20161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7200">
                <a:solidFill>
                  <a:srgbClr val="FF0000"/>
                </a:solidFill>
              </a:rPr>
              <a:t>£78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308225" y="1808163"/>
            <a:ext cx="3960813" cy="36734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" name="Pie 2"/>
          <p:cNvSpPr/>
          <p:nvPr/>
        </p:nvSpPr>
        <p:spPr>
          <a:xfrm>
            <a:off x="2249488" y="1808163"/>
            <a:ext cx="4032250" cy="3673475"/>
          </a:xfrm>
          <a:prstGeom prst="pie">
            <a:avLst>
              <a:gd name="adj1" fmla="val 2223882"/>
              <a:gd name="adj2" fmla="val 1620000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4" name="Pie 3"/>
          <p:cNvSpPr/>
          <p:nvPr/>
        </p:nvSpPr>
        <p:spPr>
          <a:xfrm>
            <a:off x="2268538" y="1808163"/>
            <a:ext cx="4032250" cy="3673475"/>
          </a:xfrm>
          <a:prstGeom prst="pie">
            <a:avLst>
              <a:gd name="adj1" fmla="val 12951712"/>
              <a:gd name="adj2" fmla="val 16200000"/>
            </a:avLst>
          </a:prstGeom>
          <a:solidFill>
            <a:srgbClr val="FF006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20485" name="TextBox 8"/>
          <p:cNvSpPr txBox="1">
            <a:spLocks noChangeArrowheads="1"/>
          </p:cNvSpPr>
          <p:nvPr/>
        </p:nvSpPr>
        <p:spPr bwMode="auto">
          <a:xfrm>
            <a:off x="2314575" y="3449638"/>
            <a:ext cx="1476375" cy="103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 sz="3200" baseline="30000">
              <a:latin typeface="Calibri" panose="020F0502020204030204" pitchFamily="34" charset="0"/>
            </a:endParaRPr>
          </a:p>
          <a:p>
            <a:pPr eaLnBrk="1" hangingPunct="1"/>
            <a:r>
              <a:rPr lang="en-GB" altLang="en-US" sz="4000" baseline="30000">
                <a:latin typeface="Calibri" panose="020F0502020204030204" pitchFamily="34" charset="0"/>
              </a:rPr>
              <a:t>Cycle</a:t>
            </a:r>
            <a:endParaRPr lang="en-GB" altLang="en-US" sz="4000">
              <a:latin typeface="Calibri" panose="020F0502020204030204" pitchFamily="34" charset="0"/>
            </a:endParaRPr>
          </a:p>
        </p:txBody>
      </p:sp>
      <p:sp>
        <p:nvSpPr>
          <p:cNvPr id="20486" name="TextBox 8"/>
          <p:cNvSpPr txBox="1">
            <a:spLocks noChangeArrowheads="1"/>
          </p:cNvSpPr>
          <p:nvPr/>
        </p:nvSpPr>
        <p:spPr bwMode="auto">
          <a:xfrm>
            <a:off x="4540250" y="2601913"/>
            <a:ext cx="14763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800" baseline="30000">
                <a:latin typeface="Calibri" panose="020F0502020204030204" pitchFamily="34" charset="0"/>
              </a:rPr>
              <a:t>Walk</a:t>
            </a:r>
            <a:endParaRPr lang="en-GB" altLang="en-US" sz="4800">
              <a:latin typeface="Calibri" panose="020F0502020204030204" pitchFamily="34" charset="0"/>
            </a:endParaRPr>
          </a:p>
        </p:txBody>
      </p:sp>
      <p:sp>
        <p:nvSpPr>
          <p:cNvPr id="20487" name="TextBox 8"/>
          <p:cNvSpPr txBox="1">
            <a:spLocks noChangeArrowheads="1"/>
          </p:cNvSpPr>
          <p:nvPr/>
        </p:nvSpPr>
        <p:spPr bwMode="auto">
          <a:xfrm>
            <a:off x="3240088" y="2438400"/>
            <a:ext cx="14763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800" baseline="30000">
                <a:latin typeface="Calibri" panose="020F0502020204030204" pitchFamily="34" charset="0"/>
              </a:rPr>
              <a:t>Bus</a:t>
            </a:r>
            <a:endParaRPr lang="en-GB" altLang="en-US" sz="4800">
              <a:latin typeface="Calibri" panose="020F0502020204030204" pitchFamily="34" charset="0"/>
            </a:endParaRPr>
          </a:p>
        </p:txBody>
      </p:sp>
      <p:sp>
        <p:nvSpPr>
          <p:cNvPr id="20488" name="Rectangle 7"/>
          <p:cNvSpPr>
            <a:spLocks noChangeArrowheads="1"/>
          </p:cNvSpPr>
          <p:nvPr/>
        </p:nvSpPr>
        <p:spPr bwMode="auto">
          <a:xfrm>
            <a:off x="684213" y="333375"/>
            <a:ext cx="806450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latin typeface="Calibri" panose="020F0502020204030204" pitchFamily="34" charset="0"/>
              </a:rPr>
              <a:t>Workout the size of the angle for walk.</a:t>
            </a:r>
          </a:p>
        </p:txBody>
      </p:sp>
      <p:sp>
        <p:nvSpPr>
          <p:cNvPr id="20489" name="TextBox 8"/>
          <p:cNvSpPr txBox="1">
            <a:spLocks noChangeArrowheads="1"/>
          </p:cNvSpPr>
          <p:nvPr/>
        </p:nvSpPr>
        <p:spPr bwMode="auto">
          <a:xfrm>
            <a:off x="3348038" y="2062163"/>
            <a:ext cx="1476375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latin typeface="Calibri" panose="020F0502020204030204" pitchFamily="34" charset="0"/>
              </a:rPr>
              <a:t>40</a:t>
            </a:r>
            <a:r>
              <a:rPr lang="en-GB" altLang="en-US" sz="3200" baseline="30000">
                <a:latin typeface="Calibri" panose="020F0502020204030204" pitchFamily="34" charset="0"/>
              </a:rPr>
              <a:t>0</a:t>
            </a:r>
          </a:p>
          <a:p>
            <a:pPr eaLnBrk="1" hangingPunct="1"/>
            <a:endParaRPr lang="en-GB" altLang="en-US" sz="3200">
              <a:latin typeface="Calibri" panose="020F0502020204030204" pitchFamily="34" charset="0"/>
            </a:endParaRPr>
          </a:p>
        </p:txBody>
      </p:sp>
      <p:sp>
        <p:nvSpPr>
          <p:cNvPr id="10" name="Pie 9"/>
          <p:cNvSpPr/>
          <p:nvPr/>
        </p:nvSpPr>
        <p:spPr>
          <a:xfrm rot="11366864">
            <a:off x="2249488" y="1808163"/>
            <a:ext cx="4032250" cy="3673475"/>
          </a:xfrm>
          <a:prstGeom prst="pie">
            <a:avLst>
              <a:gd name="adj1" fmla="val 12322518"/>
              <a:gd name="adj2" fmla="val 17963066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20491" name="TextBox 8"/>
          <p:cNvSpPr txBox="1">
            <a:spLocks noChangeArrowheads="1"/>
          </p:cNvSpPr>
          <p:nvPr/>
        </p:nvSpPr>
        <p:spPr bwMode="auto">
          <a:xfrm>
            <a:off x="3767138" y="3789363"/>
            <a:ext cx="1476375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 sz="3200" baseline="30000">
              <a:latin typeface="Calibri" panose="020F0502020204030204" pitchFamily="34" charset="0"/>
            </a:endParaRPr>
          </a:p>
          <a:p>
            <a:pPr eaLnBrk="1" hangingPunct="1"/>
            <a:r>
              <a:rPr lang="en-GB" altLang="en-US" sz="4000" baseline="30000">
                <a:latin typeface="Calibri" panose="020F0502020204030204" pitchFamily="34" charset="0"/>
              </a:rPr>
              <a:t>Car</a:t>
            </a:r>
          </a:p>
          <a:p>
            <a:pPr eaLnBrk="1" hangingPunct="1"/>
            <a:endParaRPr lang="en-GB" altLang="en-US" sz="4000">
              <a:latin typeface="Calibri" panose="020F0502020204030204" pitchFamily="34" charset="0"/>
            </a:endParaRPr>
          </a:p>
        </p:txBody>
      </p:sp>
      <p:sp>
        <p:nvSpPr>
          <p:cNvPr id="20492" name="TextBox 11"/>
          <p:cNvSpPr txBox="1">
            <a:spLocks noChangeArrowheads="1"/>
          </p:cNvSpPr>
          <p:nvPr/>
        </p:nvSpPr>
        <p:spPr bwMode="auto">
          <a:xfrm>
            <a:off x="3767138" y="4403725"/>
            <a:ext cx="147637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latin typeface="Calibri" panose="020F0502020204030204" pitchFamily="34" charset="0"/>
              </a:rPr>
              <a:t>60</a:t>
            </a:r>
            <a:r>
              <a:rPr lang="en-GB" altLang="en-US" sz="3200" baseline="30000">
                <a:latin typeface="Calibri" panose="020F0502020204030204" pitchFamily="34" charset="0"/>
              </a:rPr>
              <a:t>0</a:t>
            </a:r>
          </a:p>
          <a:p>
            <a:pPr eaLnBrk="1" hangingPunct="1"/>
            <a:endParaRPr lang="en-GB" altLang="en-US" sz="3200">
              <a:latin typeface="Calibri" panose="020F0502020204030204" pitchFamily="34" charset="0"/>
            </a:endParaRPr>
          </a:p>
        </p:txBody>
      </p:sp>
      <p:sp>
        <p:nvSpPr>
          <p:cNvPr id="20493" name="TextBox 12"/>
          <p:cNvSpPr txBox="1">
            <a:spLocks noChangeArrowheads="1"/>
          </p:cNvSpPr>
          <p:nvPr/>
        </p:nvSpPr>
        <p:spPr bwMode="auto">
          <a:xfrm>
            <a:off x="6016625" y="1524000"/>
            <a:ext cx="2947988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alibri" panose="020F0502020204030204" pitchFamily="34" charset="0"/>
              </a:rPr>
              <a:t>Not drawn accurately</a:t>
            </a:r>
            <a:endParaRPr lang="en-GB" altLang="en-US" sz="2400" baseline="30000">
              <a:latin typeface="Calibri" panose="020F0502020204030204" pitchFamily="34" charset="0"/>
            </a:endParaRPr>
          </a:p>
          <a:p>
            <a:pPr eaLnBrk="1" hangingPunct="1"/>
            <a:endParaRPr lang="en-GB" altLang="en-US" sz="3200">
              <a:latin typeface="Calibri" panose="020F050202020403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 rot="18408659">
            <a:off x="4054475" y="3598863"/>
            <a:ext cx="200025" cy="1746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443663" y="3573463"/>
            <a:ext cx="21605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7200">
                <a:solidFill>
                  <a:srgbClr val="FF0000"/>
                </a:solidFill>
              </a:rPr>
              <a:t>170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339975" y="1989138"/>
            <a:ext cx="3960813" cy="36718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" name="Pie 2"/>
          <p:cNvSpPr/>
          <p:nvPr/>
        </p:nvSpPr>
        <p:spPr>
          <a:xfrm>
            <a:off x="2303463" y="1989138"/>
            <a:ext cx="4032250" cy="3671887"/>
          </a:xfrm>
          <a:prstGeom prst="pie">
            <a:avLst>
              <a:gd name="adj1" fmla="val 44444"/>
              <a:gd name="adj2" fmla="val 1620000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4" name="Pie 3"/>
          <p:cNvSpPr/>
          <p:nvPr/>
        </p:nvSpPr>
        <p:spPr>
          <a:xfrm>
            <a:off x="2300288" y="1989138"/>
            <a:ext cx="4032250" cy="3671887"/>
          </a:xfrm>
          <a:prstGeom prst="pie">
            <a:avLst>
              <a:gd name="adj1" fmla="val 8286614"/>
              <a:gd name="adj2" fmla="val 16200000"/>
            </a:avLst>
          </a:prstGeom>
          <a:solidFill>
            <a:srgbClr val="FF006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5" name="Pie 4"/>
          <p:cNvSpPr/>
          <p:nvPr/>
        </p:nvSpPr>
        <p:spPr>
          <a:xfrm>
            <a:off x="2267744" y="1988840"/>
            <a:ext cx="4104456" cy="3672408"/>
          </a:xfrm>
          <a:prstGeom prst="pie">
            <a:avLst>
              <a:gd name="adj1" fmla="val 5365548"/>
              <a:gd name="adj2" fmla="val 10818957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3080" name="TextBox 1"/>
          <p:cNvSpPr txBox="1">
            <a:spLocks noChangeArrowheads="1"/>
          </p:cNvSpPr>
          <p:nvPr/>
        </p:nvSpPr>
        <p:spPr bwMode="auto">
          <a:xfrm>
            <a:off x="107950" y="188913"/>
            <a:ext cx="92170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>
                <a:latin typeface="Calibri" panose="020F0502020204030204" pitchFamily="34" charset="0"/>
              </a:rPr>
              <a:t>How many degrees is the Pink sector? 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019925" y="3573463"/>
            <a:ext cx="15843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7200">
                <a:solidFill>
                  <a:srgbClr val="FF0000"/>
                </a:solidFill>
              </a:rPr>
              <a:t>90</a:t>
            </a:r>
            <a:r>
              <a:rPr lang="en-GB" altLang="en-US" sz="7200" baseline="20000">
                <a:solidFill>
                  <a:srgbClr val="FF0000"/>
                </a:solidFill>
              </a:rPr>
              <a:t>0</a:t>
            </a:r>
            <a:endParaRPr lang="en-GB" altLang="en-US" sz="72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308225" y="1808163"/>
            <a:ext cx="3960813" cy="36734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" name="Pie 2"/>
          <p:cNvSpPr/>
          <p:nvPr/>
        </p:nvSpPr>
        <p:spPr>
          <a:xfrm>
            <a:off x="2249488" y="1808163"/>
            <a:ext cx="4032250" cy="3673475"/>
          </a:xfrm>
          <a:prstGeom prst="pie">
            <a:avLst>
              <a:gd name="adj1" fmla="val 2223882"/>
              <a:gd name="adj2" fmla="val 1620000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4" name="Pie 3"/>
          <p:cNvSpPr/>
          <p:nvPr/>
        </p:nvSpPr>
        <p:spPr>
          <a:xfrm>
            <a:off x="2268538" y="1808163"/>
            <a:ext cx="4032250" cy="3673475"/>
          </a:xfrm>
          <a:prstGeom prst="pie">
            <a:avLst>
              <a:gd name="adj1" fmla="val 12951712"/>
              <a:gd name="adj2" fmla="val 16200000"/>
            </a:avLst>
          </a:prstGeom>
          <a:solidFill>
            <a:srgbClr val="FF006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21509" name="TextBox 8"/>
          <p:cNvSpPr txBox="1">
            <a:spLocks noChangeArrowheads="1"/>
          </p:cNvSpPr>
          <p:nvPr/>
        </p:nvSpPr>
        <p:spPr bwMode="auto">
          <a:xfrm>
            <a:off x="2314575" y="3449638"/>
            <a:ext cx="1476375" cy="103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 sz="3200" baseline="30000">
              <a:latin typeface="Calibri" panose="020F0502020204030204" pitchFamily="34" charset="0"/>
            </a:endParaRPr>
          </a:p>
          <a:p>
            <a:pPr eaLnBrk="1" hangingPunct="1"/>
            <a:r>
              <a:rPr lang="en-GB" altLang="en-US" sz="4000" baseline="30000">
                <a:latin typeface="Calibri" panose="020F0502020204030204" pitchFamily="34" charset="0"/>
              </a:rPr>
              <a:t>Cycle</a:t>
            </a:r>
            <a:endParaRPr lang="en-GB" altLang="en-US" sz="4000">
              <a:latin typeface="Calibri" panose="020F0502020204030204" pitchFamily="34" charset="0"/>
            </a:endParaRPr>
          </a:p>
        </p:txBody>
      </p:sp>
      <p:sp>
        <p:nvSpPr>
          <p:cNvPr id="21510" name="TextBox 8"/>
          <p:cNvSpPr txBox="1">
            <a:spLocks noChangeArrowheads="1"/>
          </p:cNvSpPr>
          <p:nvPr/>
        </p:nvSpPr>
        <p:spPr bwMode="auto">
          <a:xfrm>
            <a:off x="4540250" y="2601913"/>
            <a:ext cx="14763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800" baseline="30000">
                <a:latin typeface="Calibri" panose="020F0502020204030204" pitchFamily="34" charset="0"/>
              </a:rPr>
              <a:t>Walk</a:t>
            </a:r>
            <a:endParaRPr lang="en-GB" altLang="en-US" sz="4800">
              <a:latin typeface="Calibri" panose="020F0502020204030204" pitchFamily="34" charset="0"/>
            </a:endParaRPr>
          </a:p>
        </p:txBody>
      </p:sp>
      <p:sp>
        <p:nvSpPr>
          <p:cNvPr id="21511" name="TextBox 8"/>
          <p:cNvSpPr txBox="1">
            <a:spLocks noChangeArrowheads="1"/>
          </p:cNvSpPr>
          <p:nvPr/>
        </p:nvSpPr>
        <p:spPr bwMode="auto">
          <a:xfrm>
            <a:off x="3240088" y="2438400"/>
            <a:ext cx="14763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800" baseline="30000">
                <a:latin typeface="Calibri" panose="020F0502020204030204" pitchFamily="34" charset="0"/>
              </a:rPr>
              <a:t>Bus</a:t>
            </a:r>
            <a:endParaRPr lang="en-GB" altLang="en-US" sz="4800">
              <a:latin typeface="Calibri" panose="020F0502020204030204" pitchFamily="34" charset="0"/>
            </a:endParaRPr>
          </a:p>
        </p:txBody>
      </p:sp>
      <p:sp>
        <p:nvSpPr>
          <p:cNvPr id="21512" name="Rectangle 7"/>
          <p:cNvSpPr>
            <a:spLocks noChangeArrowheads="1"/>
          </p:cNvSpPr>
          <p:nvPr/>
        </p:nvSpPr>
        <p:spPr bwMode="auto">
          <a:xfrm>
            <a:off x="684213" y="333375"/>
            <a:ext cx="80645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latin typeface="Calibri" panose="020F0502020204030204" pitchFamily="34" charset="0"/>
              </a:rPr>
              <a:t>The pie chart shows how pupils travel to school.</a:t>
            </a:r>
          </a:p>
          <a:p>
            <a:pPr eaLnBrk="1" hangingPunct="1"/>
            <a:r>
              <a:rPr lang="en-GB" altLang="en-US" sz="2800">
                <a:latin typeface="Calibri" panose="020F0502020204030204" pitchFamily="34" charset="0"/>
              </a:rPr>
              <a:t>What fraction is represented by car.</a:t>
            </a:r>
          </a:p>
        </p:txBody>
      </p:sp>
      <p:sp>
        <p:nvSpPr>
          <p:cNvPr id="21513" name="TextBox 8"/>
          <p:cNvSpPr txBox="1">
            <a:spLocks noChangeArrowheads="1"/>
          </p:cNvSpPr>
          <p:nvPr/>
        </p:nvSpPr>
        <p:spPr bwMode="auto">
          <a:xfrm>
            <a:off x="3348038" y="2062163"/>
            <a:ext cx="1476375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latin typeface="Calibri" panose="020F0502020204030204" pitchFamily="34" charset="0"/>
              </a:rPr>
              <a:t>40</a:t>
            </a:r>
            <a:r>
              <a:rPr lang="en-GB" altLang="en-US" sz="3200" baseline="30000">
                <a:latin typeface="Calibri" panose="020F0502020204030204" pitchFamily="34" charset="0"/>
              </a:rPr>
              <a:t>0</a:t>
            </a:r>
          </a:p>
          <a:p>
            <a:pPr eaLnBrk="1" hangingPunct="1"/>
            <a:endParaRPr lang="en-GB" altLang="en-US" sz="3200">
              <a:latin typeface="Calibri" panose="020F0502020204030204" pitchFamily="34" charset="0"/>
            </a:endParaRPr>
          </a:p>
        </p:txBody>
      </p:sp>
      <p:sp>
        <p:nvSpPr>
          <p:cNvPr id="10" name="Pie 9"/>
          <p:cNvSpPr/>
          <p:nvPr/>
        </p:nvSpPr>
        <p:spPr>
          <a:xfrm rot="11366864">
            <a:off x="2249488" y="1808163"/>
            <a:ext cx="4032250" cy="3673475"/>
          </a:xfrm>
          <a:prstGeom prst="pie">
            <a:avLst>
              <a:gd name="adj1" fmla="val 12322518"/>
              <a:gd name="adj2" fmla="val 17963066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21515" name="TextBox 8"/>
          <p:cNvSpPr txBox="1">
            <a:spLocks noChangeArrowheads="1"/>
          </p:cNvSpPr>
          <p:nvPr/>
        </p:nvSpPr>
        <p:spPr bwMode="auto">
          <a:xfrm>
            <a:off x="3767138" y="3789363"/>
            <a:ext cx="1476375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 sz="3200" baseline="30000">
              <a:latin typeface="Calibri" panose="020F0502020204030204" pitchFamily="34" charset="0"/>
            </a:endParaRPr>
          </a:p>
          <a:p>
            <a:pPr eaLnBrk="1" hangingPunct="1"/>
            <a:r>
              <a:rPr lang="en-GB" altLang="en-US" sz="4000" baseline="30000">
                <a:latin typeface="Calibri" panose="020F0502020204030204" pitchFamily="34" charset="0"/>
              </a:rPr>
              <a:t>Car</a:t>
            </a:r>
          </a:p>
          <a:p>
            <a:pPr eaLnBrk="1" hangingPunct="1"/>
            <a:endParaRPr lang="en-GB" altLang="en-US" sz="4000">
              <a:latin typeface="Calibri" panose="020F0502020204030204" pitchFamily="34" charset="0"/>
            </a:endParaRPr>
          </a:p>
        </p:txBody>
      </p:sp>
      <p:sp>
        <p:nvSpPr>
          <p:cNvPr id="21516" name="TextBox 11"/>
          <p:cNvSpPr txBox="1">
            <a:spLocks noChangeArrowheads="1"/>
          </p:cNvSpPr>
          <p:nvPr/>
        </p:nvSpPr>
        <p:spPr bwMode="auto">
          <a:xfrm>
            <a:off x="3767138" y="4403725"/>
            <a:ext cx="147637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latin typeface="Calibri" panose="020F0502020204030204" pitchFamily="34" charset="0"/>
              </a:rPr>
              <a:t>60</a:t>
            </a:r>
            <a:r>
              <a:rPr lang="en-GB" altLang="en-US" sz="3200" baseline="30000">
                <a:latin typeface="Calibri" panose="020F0502020204030204" pitchFamily="34" charset="0"/>
              </a:rPr>
              <a:t>0</a:t>
            </a:r>
          </a:p>
          <a:p>
            <a:pPr eaLnBrk="1" hangingPunct="1"/>
            <a:endParaRPr lang="en-GB" altLang="en-US" sz="3200">
              <a:latin typeface="Calibri" panose="020F0502020204030204" pitchFamily="34" charset="0"/>
            </a:endParaRPr>
          </a:p>
        </p:txBody>
      </p:sp>
      <p:sp>
        <p:nvSpPr>
          <p:cNvPr id="21517" name="TextBox 12"/>
          <p:cNvSpPr txBox="1">
            <a:spLocks noChangeArrowheads="1"/>
          </p:cNvSpPr>
          <p:nvPr/>
        </p:nvSpPr>
        <p:spPr bwMode="auto">
          <a:xfrm>
            <a:off x="6016625" y="1524000"/>
            <a:ext cx="2947988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alibri" panose="020F0502020204030204" pitchFamily="34" charset="0"/>
              </a:rPr>
              <a:t>Not drawn accurately</a:t>
            </a:r>
            <a:endParaRPr lang="en-GB" altLang="en-US" sz="2400" baseline="30000">
              <a:latin typeface="Calibri" panose="020F0502020204030204" pitchFamily="34" charset="0"/>
            </a:endParaRPr>
          </a:p>
          <a:p>
            <a:pPr eaLnBrk="1" hangingPunct="1"/>
            <a:endParaRPr lang="en-GB" altLang="en-US" sz="3200">
              <a:latin typeface="Calibri" panose="020F050202020403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 rot="18408659">
            <a:off x="4054475" y="3598863"/>
            <a:ext cx="200025" cy="1746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6659563" y="3068638"/>
            <a:ext cx="15843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7200" u="sng">
                <a:solidFill>
                  <a:srgbClr val="FF0000"/>
                </a:solidFill>
              </a:rPr>
              <a:t>1</a:t>
            </a:r>
            <a:endParaRPr lang="en-GB" altLang="en-US" sz="7200">
              <a:solidFill>
                <a:srgbClr val="FF0000"/>
              </a:solidFill>
            </a:endParaRPr>
          </a:p>
          <a:p>
            <a:pPr eaLnBrk="1" hangingPunct="1"/>
            <a:r>
              <a:rPr lang="en-GB" altLang="en-US" sz="7200">
                <a:solidFill>
                  <a:srgbClr val="FF0000"/>
                </a:solidFill>
              </a:rPr>
              <a:t>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308225" y="1808163"/>
            <a:ext cx="3960813" cy="367347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" name="Pie 2"/>
          <p:cNvSpPr/>
          <p:nvPr/>
        </p:nvSpPr>
        <p:spPr>
          <a:xfrm>
            <a:off x="2249488" y="1808163"/>
            <a:ext cx="4032250" cy="3673475"/>
          </a:xfrm>
          <a:prstGeom prst="pie">
            <a:avLst>
              <a:gd name="adj1" fmla="val 2223882"/>
              <a:gd name="adj2" fmla="val 1620000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4" name="Pie 3"/>
          <p:cNvSpPr/>
          <p:nvPr/>
        </p:nvSpPr>
        <p:spPr>
          <a:xfrm>
            <a:off x="2268538" y="1808163"/>
            <a:ext cx="4032250" cy="3673475"/>
          </a:xfrm>
          <a:prstGeom prst="pie">
            <a:avLst>
              <a:gd name="adj1" fmla="val 12951712"/>
              <a:gd name="adj2" fmla="val 16200000"/>
            </a:avLst>
          </a:prstGeom>
          <a:solidFill>
            <a:srgbClr val="FF006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22533" name="TextBox 8"/>
          <p:cNvSpPr txBox="1">
            <a:spLocks noChangeArrowheads="1"/>
          </p:cNvSpPr>
          <p:nvPr/>
        </p:nvSpPr>
        <p:spPr bwMode="auto">
          <a:xfrm>
            <a:off x="2314575" y="3449638"/>
            <a:ext cx="1476375" cy="103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 sz="3200" baseline="30000">
              <a:latin typeface="Calibri" panose="020F0502020204030204" pitchFamily="34" charset="0"/>
            </a:endParaRPr>
          </a:p>
          <a:p>
            <a:pPr eaLnBrk="1" hangingPunct="1"/>
            <a:r>
              <a:rPr lang="en-GB" altLang="en-US" sz="4000" baseline="30000">
                <a:latin typeface="Calibri" panose="020F0502020204030204" pitchFamily="34" charset="0"/>
              </a:rPr>
              <a:t>Cycle</a:t>
            </a:r>
            <a:endParaRPr lang="en-GB" altLang="en-US" sz="4000">
              <a:latin typeface="Calibri" panose="020F0502020204030204" pitchFamily="34" charset="0"/>
            </a:endParaRPr>
          </a:p>
        </p:txBody>
      </p:sp>
      <p:sp>
        <p:nvSpPr>
          <p:cNvPr id="22534" name="TextBox 8"/>
          <p:cNvSpPr txBox="1">
            <a:spLocks noChangeArrowheads="1"/>
          </p:cNvSpPr>
          <p:nvPr/>
        </p:nvSpPr>
        <p:spPr bwMode="auto">
          <a:xfrm>
            <a:off x="4540250" y="2601913"/>
            <a:ext cx="1476375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800" baseline="30000">
                <a:latin typeface="Calibri" panose="020F0502020204030204" pitchFamily="34" charset="0"/>
              </a:rPr>
              <a:t>Walk</a:t>
            </a:r>
            <a:endParaRPr lang="en-GB" altLang="en-US" sz="4800">
              <a:latin typeface="Calibri" panose="020F0502020204030204" pitchFamily="34" charset="0"/>
            </a:endParaRPr>
          </a:p>
        </p:txBody>
      </p:sp>
      <p:sp>
        <p:nvSpPr>
          <p:cNvPr id="22535" name="TextBox 8"/>
          <p:cNvSpPr txBox="1">
            <a:spLocks noChangeArrowheads="1"/>
          </p:cNvSpPr>
          <p:nvPr/>
        </p:nvSpPr>
        <p:spPr bwMode="auto">
          <a:xfrm>
            <a:off x="3240088" y="2438400"/>
            <a:ext cx="14763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800" baseline="30000">
                <a:latin typeface="Calibri" panose="020F0502020204030204" pitchFamily="34" charset="0"/>
              </a:rPr>
              <a:t>Bus</a:t>
            </a:r>
            <a:endParaRPr lang="en-GB" altLang="en-US" sz="4800">
              <a:latin typeface="Calibri" panose="020F0502020204030204" pitchFamily="34" charset="0"/>
            </a:endParaRPr>
          </a:p>
        </p:txBody>
      </p:sp>
      <p:sp>
        <p:nvSpPr>
          <p:cNvPr id="22536" name="Rectangle 7"/>
          <p:cNvSpPr>
            <a:spLocks noChangeArrowheads="1"/>
          </p:cNvSpPr>
          <p:nvPr/>
        </p:nvSpPr>
        <p:spPr bwMode="auto">
          <a:xfrm>
            <a:off x="684213" y="333375"/>
            <a:ext cx="80645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latin typeface="Calibri" panose="020F0502020204030204" pitchFamily="34" charset="0"/>
              </a:rPr>
              <a:t>The pie chart shows how pupils travel to school.</a:t>
            </a:r>
          </a:p>
          <a:p>
            <a:pPr eaLnBrk="1" hangingPunct="1"/>
            <a:r>
              <a:rPr lang="en-GB" altLang="en-US" sz="2800">
                <a:latin typeface="Calibri" panose="020F0502020204030204" pitchFamily="34" charset="0"/>
              </a:rPr>
              <a:t>What fraction is represented by bus.</a:t>
            </a:r>
          </a:p>
        </p:txBody>
      </p:sp>
      <p:sp>
        <p:nvSpPr>
          <p:cNvPr id="22537" name="TextBox 8"/>
          <p:cNvSpPr txBox="1">
            <a:spLocks noChangeArrowheads="1"/>
          </p:cNvSpPr>
          <p:nvPr/>
        </p:nvSpPr>
        <p:spPr bwMode="auto">
          <a:xfrm>
            <a:off x="3348038" y="2062163"/>
            <a:ext cx="1476375" cy="1077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latin typeface="Calibri" panose="020F0502020204030204" pitchFamily="34" charset="0"/>
              </a:rPr>
              <a:t>30</a:t>
            </a:r>
            <a:r>
              <a:rPr lang="en-GB" altLang="en-US" sz="3200" baseline="30000">
                <a:latin typeface="Calibri" panose="020F0502020204030204" pitchFamily="34" charset="0"/>
              </a:rPr>
              <a:t>0</a:t>
            </a:r>
          </a:p>
          <a:p>
            <a:pPr eaLnBrk="1" hangingPunct="1"/>
            <a:endParaRPr lang="en-GB" altLang="en-US" sz="3200">
              <a:latin typeface="Calibri" panose="020F0502020204030204" pitchFamily="34" charset="0"/>
            </a:endParaRPr>
          </a:p>
        </p:txBody>
      </p:sp>
      <p:sp>
        <p:nvSpPr>
          <p:cNvPr id="10" name="Pie 9"/>
          <p:cNvSpPr/>
          <p:nvPr/>
        </p:nvSpPr>
        <p:spPr>
          <a:xfrm rot="10165746">
            <a:off x="2249488" y="1808163"/>
            <a:ext cx="4032250" cy="3673475"/>
          </a:xfrm>
          <a:prstGeom prst="pie">
            <a:avLst>
              <a:gd name="adj1" fmla="val 13593663"/>
              <a:gd name="adj2" fmla="val 17963066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22539" name="TextBox 8"/>
          <p:cNvSpPr txBox="1">
            <a:spLocks noChangeArrowheads="1"/>
          </p:cNvSpPr>
          <p:nvPr/>
        </p:nvSpPr>
        <p:spPr bwMode="auto">
          <a:xfrm>
            <a:off x="3978275" y="3789363"/>
            <a:ext cx="1476375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 sz="3200" baseline="30000">
              <a:latin typeface="Calibri" panose="020F0502020204030204" pitchFamily="34" charset="0"/>
            </a:endParaRPr>
          </a:p>
          <a:p>
            <a:pPr eaLnBrk="1" hangingPunct="1"/>
            <a:r>
              <a:rPr lang="en-GB" altLang="en-US" sz="4000" baseline="30000">
                <a:latin typeface="Calibri" panose="020F0502020204030204" pitchFamily="34" charset="0"/>
              </a:rPr>
              <a:t>Car</a:t>
            </a:r>
          </a:p>
          <a:p>
            <a:pPr eaLnBrk="1" hangingPunct="1"/>
            <a:endParaRPr lang="en-GB" altLang="en-US" sz="4000">
              <a:latin typeface="Calibri" panose="020F0502020204030204" pitchFamily="34" charset="0"/>
            </a:endParaRPr>
          </a:p>
        </p:txBody>
      </p:sp>
      <p:sp>
        <p:nvSpPr>
          <p:cNvPr id="22540" name="TextBox 11"/>
          <p:cNvSpPr txBox="1">
            <a:spLocks noChangeArrowheads="1"/>
          </p:cNvSpPr>
          <p:nvPr/>
        </p:nvSpPr>
        <p:spPr bwMode="auto">
          <a:xfrm>
            <a:off x="3978275" y="4403725"/>
            <a:ext cx="1476375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latin typeface="Calibri" panose="020F0502020204030204" pitchFamily="34" charset="0"/>
              </a:rPr>
              <a:t>60</a:t>
            </a:r>
            <a:r>
              <a:rPr lang="en-GB" altLang="en-US" sz="3200" baseline="30000">
                <a:latin typeface="Calibri" panose="020F0502020204030204" pitchFamily="34" charset="0"/>
              </a:rPr>
              <a:t>0</a:t>
            </a:r>
          </a:p>
          <a:p>
            <a:pPr eaLnBrk="1" hangingPunct="1"/>
            <a:endParaRPr lang="en-GB" altLang="en-US" sz="3200">
              <a:latin typeface="Calibri" panose="020F0502020204030204" pitchFamily="34" charset="0"/>
            </a:endParaRPr>
          </a:p>
        </p:txBody>
      </p:sp>
      <p:sp>
        <p:nvSpPr>
          <p:cNvPr id="22541" name="TextBox 12"/>
          <p:cNvSpPr txBox="1">
            <a:spLocks noChangeArrowheads="1"/>
          </p:cNvSpPr>
          <p:nvPr/>
        </p:nvSpPr>
        <p:spPr bwMode="auto">
          <a:xfrm>
            <a:off x="6016625" y="1524000"/>
            <a:ext cx="2947988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alibri" panose="020F0502020204030204" pitchFamily="34" charset="0"/>
              </a:rPr>
              <a:t>Not drawn accurately</a:t>
            </a:r>
            <a:endParaRPr lang="en-GB" altLang="en-US" sz="2400" baseline="30000">
              <a:latin typeface="Calibri" panose="020F0502020204030204" pitchFamily="34" charset="0"/>
            </a:endParaRPr>
          </a:p>
          <a:p>
            <a:pPr eaLnBrk="1" hangingPunct="1"/>
            <a:endParaRPr lang="en-GB" altLang="en-US" sz="3200">
              <a:latin typeface="Calibri" panose="020F050202020403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 rot="18408659">
            <a:off x="4054475" y="3598863"/>
            <a:ext cx="200025" cy="174625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7019925" y="3573463"/>
            <a:ext cx="15843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7200" u="sng">
                <a:solidFill>
                  <a:srgbClr val="FF0000"/>
                </a:solidFill>
              </a:rPr>
              <a:t> 1  </a:t>
            </a:r>
          </a:p>
          <a:p>
            <a:pPr eaLnBrk="1" hangingPunct="1"/>
            <a:r>
              <a:rPr lang="en-GB" altLang="en-US" sz="7200">
                <a:solidFill>
                  <a:srgbClr val="FF0000"/>
                </a:solidFill>
              </a:rPr>
              <a:t>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468563" y="2649538"/>
            <a:ext cx="3960812" cy="36718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" name="Pie 2"/>
          <p:cNvSpPr/>
          <p:nvPr/>
        </p:nvSpPr>
        <p:spPr>
          <a:xfrm>
            <a:off x="2409825" y="2649538"/>
            <a:ext cx="4032250" cy="3671887"/>
          </a:xfrm>
          <a:prstGeom prst="pie">
            <a:avLst>
              <a:gd name="adj1" fmla="val 2223882"/>
              <a:gd name="adj2" fmla="val 1620000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4" name="Pie 3"/>
          <p:cNvSpPr/>
          <p:nvPr/>
        </p:nvSpPr>
        <p:spPr>
          <a:xfrm>
            <a:off x="2428875" y="2649538"/>
            <a:ext cx="4032250" cy="3671887"/>
          </a:xfrm>
          <a:prstGeom prst="pie">
            <a:avLst>
              <a:gd name="adj1" fmla="val 12951712"/>
              <a:gd name="adj2" fmla="val 16200000"/>
            </a:avLst>
          </a:prstGeom>
          <a:solidFill>
            <a:srgbClr val="FF006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23557" name="TextBox 8"/>
          <p:cNvSpPr txBox="1">
            <a:spLocks noChangeArrowheads="1"/>
          </p:cNvSpPr>
          <p:nvPr/>
        </p:nvSpPr>
        <p:spPr bwMode="auto">
          <a:xfrm>
            <a:off x="2474913" y="4291013"/>
            <a:ext cx="1476375" cy="1036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 sz="3200" baseline="30000">
              <a:latin typeface="Calibri" panose="020F0502020204030204" pitchFamily="34" charset="0"/>
            </a:endParaRPr>
          </a:p>
          <a:p>
            <a:pPr eaLnBrk="1" hangingPunct="1"/>
            <a:r>
              <a:rPr lang="en-GB" altLang="en-US" sz="4000" baseline="30000">
                <a:latin typeface="Calibri" panose="020F0502020204030204" pitchFamily="34" charset="0"/>
              </a:rPr>
              <a:t>Tomato</a:t>
            </a:r>
            <a:endParaRPr lang="en-GB" altLang="en-US" sz="4000">
              <a:latin typeface="Calibri" panose="020F0502020204030204" pitchFamily="34" charset="0"/>
            </a:endParaRPr>
          </a:p>
        </p:txBody>
      </p:sp>
      <p:sp>
        <p:nvSpPr>
          <p:cNvPr id="23558" name="TextBox 8"/>
          <p:cNvSpPr txBox="1">
            <a:spLocks noChangeArrowheads="1"/>
          </p:cNvSpPr>
          <p:nvPr/>
        </p:nvSpPr>
        <p:spPr bwMode="auto">
          <a:xfrm>
            <a:off x="4700588" y="3441700"/>
            <a:ext cx="14763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800" baseline="30000">
                <a:latin typeface="Calibri" panose="020F0502020204030204" pitchFamily="34" charset="0"/>
              </a:rPr>
              <a:t>Chicken</a:t>
            </a:r>
            <a:endParaRPr lang="en-GB" altLang="en-US" sz="4800">
              <a:latin typeface="Calibri" panose="020F0502020204030204" pitchFamily="34" charset="0"/>
            </a:endParaRPr>
          </a:p>
        </p:txBody>
      </p:sp>
      <p:sp>
        <p:nvSpPr>
          <p:cNvPr id="23559" name="TextBox 8"/>
          <p:cNvSpPr txBox="1">
            <a:spLocks noChangeArrowheads="1"/>
          </p:cNvSpPr>
          <p:nvPr/>
        </p:nvSpPr>
        <p:spPr bwMode="auto">
          <a:xfrm rot="5400000">
            <a:off x="3448050" y="3271838"/>
            <a:ext cx="14763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800" baseline="30000">
                <a:latin typeface="Calibri" panose="020F0502020204030204" pitchFamily="34" charset="0"/>
              </a:rPr>
              <a:t>Onion</a:t>
            </a:r>
            <a:endParaRPr lang="en-GB" altLang="en-US" sz="4800">
              <a:latin typeface="Calibri" panose="020F0502020204030204" pitchFamily="34" charset="0"/>
            </a:endParaRPr>
          </a:p>
        </p:txBody>
      </p:sp>
      <p:sp>
        <p:nvSpPr>
          <p:cNvPr id="23560" name="Rectangle 7"/>
          <p:cNvSpPr>
            <a:spLocks noChangeArrowheads="1"/>
          </p:cNvSpPr>
          <p:nvPr/>
        </p:nvSpPr>
        <p:spPr bwMode="auto">
          <a:xfrm>
            <a:off x="684213" y="333375"/>
            <a:ext cx="80645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800">
                <a:latin typeface="Calibri" panose="020F0502020204030204" pitchFamily="34" charset="0"/>
              </a:rPr>
              <a:t>48 pupils were asked to name their favourite soup. The pie chart represents the results.</a:t>
            </a:r>
          </a:p>
        </p:txBody>
      </p:sp>
      <p:sp>
        <p:nvSpPr>
          <p:cNvPr id="23561" name="TextBox 8"/>
          <p:cNvSpPr txBox="1">
            <a:spLocks noChangeArrowheads="1"/>
          </p:cNvSpPr>
          <p:nvPr/>
        </p:nvSpPr>
        <p:spPr bwMode="auto">
          <a:xfrm>
            <a:off x="3213100" y="2790825"/>
            <a:ext cx="147637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latin typeface="Calibri" panose="020F0502020204030204" pitchFamily="34" charset="0"/>
              </a:rPr>
              <a:t>45</a:t>
            </a:r>
            <a:r>
              <a:rPr lang="en-GB" altLang="en-US" sz="3200" baseline="30000">
                <a:latin typeface="Calibri" panose="020F0502020204030204" pitchFamily="34" charset="0"/>
              </a:rPr>
              <a:t>0</a:t>
            </a:r>
          </a:p>
          <a:p>
            <a:pPr eaLnBrk="1" hangingPunct="1"/>
            <a:endParaRPr lang="en-GB" altLang="en-US" sz="3200">
              <a:latin typeface="Calibri" panose="020F0502020204030204" pitchFamily="34" charset="0"/>
            </a:endParaRPr>
          </a:p>
        </p:txBody>
      </p:sp>
      <p:sp>
        <p:nvSpPr>
          <p:cNvPr id="10" name="Pie 9"/>
          <p:cNvSpPr/>
          <p:nvPr/>
        </p:nvSpPr>
        <p:spPr>
          <a:xfrm rot="11366864">
            <a:off x="2409825" y="2649538"/>
            <a:ext cx="4032250" cy="3671887"/>
          </a:xfrm>
          <a:prstGeom prst="pie">
            <a:avLst>
              <a:gd name="adj1" fmla="val 12322518"/>
              <a:gd name="adj2" fmla="val 17963066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23563" name="TextBox 8"/>
          <p:cNvSpPr txBox="1">
            <a:spLocks noChangeArrowheads="1"/>
          </p:cNvSpPr>
          <p:nvPr/>
        </p:nvSpPr>
        <p:spPr bwMode="auto">
          <a:xfrm>
            <a:off x="3770313" y="4630738"/>
            <a:ext cx="1633537" cy="185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 sz="3200" baseline="30000">
              <a:latin typeface="Calibri" panose="020F0502020204030204" pitchFamily="34" charset="0"/>
            </a:endParaRPr>
          </a:p>
          <a:p>
            <a:pPr eaLnBrk="1" hangingPunct="1"/>
            <a:endParaRPr lang="en-GB" altLang="en-US" sz="4000" baseline="30000">
              <a:latin typeface="Calibri" panose="020F0502020204030204" pitchFamily="34" charset="0"/>
            </a:endParaRPr>
          </a:p>
          <a:p>
            <a:pPr eaLnBrk="1" hangingPunct="1"/>
            <a:endParaRPr lang="en-GB" altLang="en-US" sz="4000" baseline="30000">
              <a:latin typeface="Calibri" panose="020F0502020204030204" pitchFamily="34" charset="0"/>
            </a:endParaRPr>
          </a:p>
          <a:p>
            <a:pPr eaLnBrk="1" hangingPunct="1"/>
            <a:r>
              <a:rPr lang="en-GB" altLang="en-US" sz="4000" baseline="30000">
                <a:latin typeface="Calibri" panose="020F0502020204030204" pitchFamily="34" charset="0"/>
              </a:rPr>
              <a:t>Vegetable</a:t>
            </a:r>
            <a:endParaRPr lang="en-GB" altLang="en-US" sz="4000">
              <a:latin typeface="Calibri" panose="020F0502020204030204" pitchFamily="34" charset="0"/>
            </a:endParaRPr>
          </a:p>
        </p:txBody>
      </p:sp>
      <p:sp>
        <p:nvSpPr>
          <p:cNvPr id="23564" name="TextBox 11"/>
          <p:cNvSpPr txBox="1">
            <a:spLocks noChangeArrowheads="1"/>
          </p:cNvSpPr>
          <p:nvPr/>
        </p:nvSpPr>
        <p:spPr bwMode="auto">
          <a:xfrm>
            <a:off x="3927475" y="5245100"/>
            <a:ext cx="1476375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200">
                <a:latin typeface="Calibri" panose="020F0502020204030204" pitchFamily="34" charset="0"/>
              </a:rPr>
              <a:t>60</a:t>
            </a:r>
            <a:r>
              <a:rPr lang="en-GB" altLang="en-US" sz="3200" baseline="30000">
                <a:latin typeface="Calibri" panose="020F0502020204030204" pitchFamily="34" charset="0"/>
              </a:rPr>
              <a:t>0</a:t>
            </a:r>
          </a:p>
          <a:p>
            <a:pPr eaLnBrk="1" hangingPunct="1"/>
            <a:endParaRPr lang="en-GB" altLang="en-US" sz="3200">
              <a:latin typeface="Calibri" panose="020F0502020204030204" pitchFamily="34" charset="0"/>
            </a:endParaRPr>
          </a:p>
        </p:txBody>
      </p:sp>
      <p:sp>
        <p:nvSpPr>
          <p:cNvPr id="23565" name="TextBox 12"/>
          <p:cNvSpPr txBox="1">
            <a:spLocks noChangeArrowheads="1"/>
          </p:cNvSpPr>
          <p:nvPr/>
        </p:nvSpPr>
        <p:spPr bwMode="auto">
          <a:xfrm>
            <a:off x="6016625" y="5376863"/>
            <a:ext cx="2947988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alibri" panose="020F0502020204030204" pitchFamily="34" charset="0"/>
              </a:rPr>
              <a:t>Not drawn accurately</a:t>
            </a:r>
            <a:endParaRPr lang="en-GB" altLang="en-US" sz="2400" baseline="30000">
              <a:latin typeface="Calibri" panose="020F0502020204030204" pitchFamily="34" charset="0"/>
            </a:endParaRPr>
          </a:p>
          <a:p>
            <a:pPr eaLnBrk="1" hangingPunct="1"/>
            <a:endParaRPr lang="en-GB" altLang="en-US" sz="3200">
              <a:latin typeface="Calibri" panose="020F050202020403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 rot="18408659">
            <a:off x="4215606" y="4439445"/>
            <a:ext cx="200025" cy="17621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/>
          </a:p>
        </p:txBody>
      </p:sp>
      <p:sp>
        <p:nvSpPr>
          <p:cNvPr id="23567" name="TextBox 14"/>
          <p:cNvSpPr txBox="1">
            <a:spLocks noChangeArrowheads="1"/>
          </p:cNvSpPr>
          <p:nvPr/>
        </p:nvSpPr>
        <p:spPr bwMode="auto">
          <a:xfrm>
            <a:off x="323850" y="1471613"/>
            <a:ext cx="662463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>
                <a:latin typeface="Calibri" panose="020F0502020204030204" pitchFamily="34" charset="0"/>
              </a:rPr>
              <a:t>How many of the 48 pupils chose vegetable?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875463" y="3429000"/>
            <a:ext cx="21605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7200">
                <a:solidFill>
                  <a:srgbClr val="FF0000"/>
                </a:solidFill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42" t="16550" r="13670" b="13203"/>
          <a:stretch>
            <a:fillRect/>
          </a:stretch>
        </p:blipFill>
        <p:spPr bwMode="auto">
          <a:xfrm>
            <a:off x="2195513" y="2420938"/>
            <a:ext cx="4392612" cy="388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79" name="Rectangle 6"/>
          <p:cNvSpPr>
            <a:spLocks noChangeArrowheads="1"/>
          </p:cNvSpPr>
          <p:nvPr/>
        </p:nvSpPr>
        <p:spPr bwMode="auto">
          <a:xfrm>
            <a:off x="0" y="407988"/>
            <a:ext cx="8221663" cy="738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45085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tabLst>
                <a:tab pos="45085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45085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45085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45085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 teacher asked her pupils if they recycled newspapers and glass.</a:t>
            </a:r>
            <a:endParaRPr lang="en-GB" altLang="en-US" sz="2400"/>
          </a:p>
          <a:p>
            <a:endParaRPr lang="en-GB" altLang="en-US"/>
          </a:p>
        </p:txBody>
      </p:sp>
      <p:sp>
        <p:nvSpPr>
          <p:cNvPr id="24580" name="Rectangle 7"/>
          <p:cNvSpPr>
            <a:spLocks noChangeArrowheads="1"/>
          </p:cNvSpPr>
          <p:nvPr/>
        </p:nvSpPr>
        <p:spPr bwMode="auto">
          <a:xfrm>
            <a:off x="395288" y="1028700"/>
            <a:ext cx="75612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The pie chart shows the results.</a:t>
            </a:r>
            <a:r>
              <a:rPr lang="en-GB" altLang="en-US" sz="2400"/>
              <a:t> 16</a:t>
            </a:r>
            <a:r>
              <a:rPr lang="en-GB" altLang="en-U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pupils answered ‘Both’.How many pupils answered</a:t>
            </a:r>
            <a:r>
              <a:rPr lang="en-GB" altLang="en-US" sz="2400"/>
              <a:t> </a:t>
            </a:r>
            <a:r>
              <a:rPr lang="en-GB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‘Glass only’?</a:t>
            </a:r>
            <a:endParaRPr lang="en-GB" altLang="en-US" sz="2400"/>
          </a:p>
          <a:p>
            <a:r>
              <a:rPr lang="en-GB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altLang="en-US" sz="2400"/>
          </a:p>
        </p:txBody>
      </p:sp>
      <p:sp>
        <p:nvSpPr>
          <p:cNvPr id="24581" name="TextBox 13"/>
          <p:cNvSpPr txBox="1">
            <a:spLocks noChangeArrowheads="1"/>
          </p:cNvSpPr>
          <p:nvPr/>
        </p:nvSpPr>
        <p:spPr bwMode="auto">
          <a:xfrm>
            <a:off x="6196013" y="5430838"/>
            <a:ext cx="29479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alibri" panose="020F0502020204030204" pitchFamily="34" charset="0"/>
              </a:rPr>
              <a:t>Not drawn accurately</a:t>
            </a:r>
            <a:endParaRPr lang="en-GB" altLang="en-US" sz="2400" baseline="30000">
              <a:latin typeface="Calibri" panose="020F0502020204030204" pitchFamily="34" charset="0"/>
            </a:endParaRPr>
          </a:p>
          <a:p>
            <a:pPr eaLnBrk="1" hangingPunct="1"/>
            <a:endParaRPr lang="en-GB" altLang="en-US" sz="3200">
              <a:latin typeface="Calibri" panose="020F0502020204030204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983413" y="3573463"/>
            <a:ext cx="21605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7200">
                <a:solidFill>
                  <a:srgbClr val="FF0000"/>
                </a:solidFill>
              </a:rPr>
              <a:t>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942" t="16550" r="13670" b="13203"/>
          <a:stretch>
            <a:fillRect/>
          </a:stretch>
        </p:blipFill>
        <p:spPr bwMode="auto">
          <a:xfrm>
            <a:off x="2195513" y="2420938"/>
            <a:ext cx="4392612" cy="3887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603" name="Rectangle 6"/>
          <p:cNvSpPr>
            <a:spLocks noChangeArrowheads="1"/>
          </p:cNvSpPr>
          <p:nvPr/>
        </p:nvSpPr>
        <p:spPr bwMode="auto">
          <a:xfrm>
            <a:off x="0" y="223838"/>
            <a:ext cx="8323263" cy="1106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tabLst>
                <a:tab pos="45085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tabLst>
                <a:tab pos="45085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45085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45085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45085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 teacher asked her year group (184) if they recycled newspapers </a:t>
            </a:r>
          </a:p>
          <a:p>
            <a:pPr eaLnBrk="1" hangingPunct="1"/>
            <a:r>
              <a:rPr lang="en-GB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and glass.</a:t>
            </a:r>
            <a:endParaRPr lang="en-GB" altLang="en-US" sz="2400"/>
          </a:p>
          <a:p>
            <a:endParaRPr lang="en-GB" altLang="en-US"/>
          </a:p>
        </p:txBody>
      </p:sp>
      <p:sp>
        <p:nvSpPr>
          <p:cNvPr id="25604" name="Rectangle 7"/>
          <p:cNvSpPr>
            <a:spLocks noChangeArrowheads="1"/>
          </p:cNvSpPr>
          <p:nvPr/>
        </p:nvSpPr>
        <p:spPr bwMode="auto">
          <a:xfrm>
            <a:off x="395288" y="1028700"/>
            <a:ext cx="756126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The pie chart shows the results.</a:t>
            </a:r>
            <a:r>
              <a:rPr lang="en-GB" altLang="en-US" sz="2400"/>
              <a:t> </a:t>
            </a:r>
            <a:r>
              <a:rPr lang="en-GB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How many pupils answered</a:t>
            </a:r>
            <a:r>
              <a:rPr lang="en-GB" altLang="en-US" sz="2400"/>
              <a:t> </a:t>
            </a:r>
            <a:r>
              <a:rPr lang="en-GB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‘Glass only’?</a:t>
            </a:r>
            <a:endParaRPr lang="en-GB" altLang="en-US" sz="2400"/>
          </a:p>
          <a:p>
            <a:r>
              <a:rPr lang="en-GB" alt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altLang="en-US" sz="2400"/>
          </a:p>
        </p:txBody>
      </p:sp>
      <p:sp>
        <p:nvSpPr>
          <p:cNvPr id="25605" name="TextBox 13"/>
          <p:cNvSpPr txBox="1">
            <a:spLocks noChangeArrowheads="1"/>
          </p:cNvSpPr>
          <p:nvPr/>
        </p:nvSpPr>
        <p:spPr bwMode="auto">
          <a:xfrm>
            <a:off x="6196013" y="5430838"/>
            <a:ext cx="29479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2400">
                <a:latin typeface="Calibri" panose="020F0502020204030204" pitchFamily="34" charset="0"/>
              </a:rPr>
              <a:t>Not drawn accurately</a:t>
            </a:r>
            <a:endParaRPr lang="en-GB" altLang="en-US" sz="2400" baseline="30000">
              <a:latin typeface="Calibri" panose="020F0502020204030204" pitchFamily="34" charset="0"/>
            </a:endParaRPr>
          </a:p>
          <a:p>
            <a:pPr eaLnBrk="1" hangingPunct="1"/>
            <a:endParaRPr lang="en-GB" altLang="en-US" sz="3200">
              <a:latin typeface="Calibri" panose="020F0502020204030204" pitchFamily="34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983413" y="3068638"/>
            <a:ext cx="21605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7200">
                <a:solidFill>
                  <a:srgbClr val="FF0000"/>
                </a:solidFill>
              </a:rPr>
              <a:t>23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4" t="10098" r="9280" b="6223"/>
          <a:stretch>
            <a:fillRect/>
          </a:stretch>
        </p:blipFill>
        <p:spPr bwMode="auto">
          <a:xfrm>
            <a:off x="1835150" y="2205038"/>
            <a:ext cx="5616575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7" name="Rectangle 2"/>
          <p:cNvSpPr>
            <a:spLocks noChangeArrowheads="1"/>
          </p:cNvSpPr>
          <p:nvPr/>
        </p:nvSpPr>
        <p:spPr bwMode="auto">
          <a:xfrm>
            <a:off x="323850" y="260350"/>
            <a:ext cx="8135938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000"/>
              <a:t>In a survey, 120 school students were asked to name their favourite soap. How many chose Emmerdale?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195513" y="3357563"/>
            <a:ext cx="2160587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7200">
                <a:solidFill>
                  <a:srgbClr val="FF0000"/>
                </a:solidFill>
              </a:rPr>
              <a:t>90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4" t="10098" r="9280" b="6223"/>
          <a:stretch>
            <a:fillRect/>
          </a:stretch>
        </p:blipFill>
        <p:spPr bwMode="auto">
          <a:xfrm>
            <a:off x="1835150" y="2205038"/>
            <a:ext cx="5616575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323850" y="260350"/>
            <a:ext cx="8135938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/>
              <a:t>In a survey, 300 school students were asked to name their favourite soap. How many chose Eastenders?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268538" y="2997200"/>
            <a:ext cx="2159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7200">
                <a:solidFill>
                  <a:srgbClr val="FF0000"/>
                </a:solidFill>
              </a:rPr>
              <a:t>45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74" t="10098" r="9280" b="6223"/>
          <a:stretch>
            <a:fillRect/>
          </a:stretch>
        </p:blipFill>
        <p:spPr bwMode="auto">
          <a:xfrm>
            <a:off x="1835150" y="2205038"/>
            <a:ext cx="5616575" cy="4392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5" name="Rectangle 2"/>
          <p:cNvSpPr>
            <a:spLocks noChangeArrowheads="1"/>
          </p:cNvSpPr>
          <p:nvPr/>
        </p:nvSpPr>
        <p:spPr bwMode="auto">
          <a:xfrm>
            <a:off x="323850" y="260350"/>
            <a:ext cx="8135938" cy="175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3600"/>
              <a:t>In a survey, 190 school students were asked to name their favourite soap. How many chose Others?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411413" y="2924175"/>
            <a:ext cx="2160587" cy="120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7200">
                <a:solidFill>
                  <a:srgbClr val="FF0000"/>
                </a:solidFill>
              </a:rPr>
              <a:t>19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>
          <a:xfrm>
            <a:off x="395288" y="549275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sz="4000" smtClean="0"/>
              <a:t>In a survey, 150 school students were asked to name their favourite soap. How many chose other?</a:t>
            </a:r>
          </a:p>
        </p:txBody>
      </p:sp>
      <p:pic>
        <p:nvPicPr>
          <p:cNvPr id="29699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58" t="13361" r="8633" b="10272"/>
          <a:stretch>
            <a:fillRect/>
          </a:stretch>
        </p:blipFill>
        <p:spPr>
          <a:xfrm>
            <a:off x="2411413" y="2636838"/>
            <a:ext cx="4824412" cy="3744912"/>
          </a:xfrm>
          <a:noFill/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68313" y="2852738"/>
            <a:ext cx="2159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7200">
                <a:solidFill>
                  <a:srgbClr val="FF0000"/>
                </a:solidFill>
              </a:rPr>
              <a:t>50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>
          <a:xfrm>
            <a:off x="395288" y="549275"/>
            <a:ext cx="8229600" cy="1143000"/>
          </a:xfrm>
        </p:spPr>
        <p:txBody>
          <a:bodyPr/>
          <a:lstStyle/>
          <a:p>
            <a:pPr eaLnBrk="1" hangingPunct="1"/>
            <a:r>
              <a:rPr lang="en-GB" altLang="en-US" sz="4000" smtClean="0"/>
              <a:t>In a survey, 10 students stated Emmerdale ( represented by 60</a:t>
            </a:r>
            <a:r>
              <a:rPr lang="en-GB" altLang="en-US" sz="4000" baseline="30000" smtClean="0"/>
              <a:t>0 </a:t>
            </a:r>
            <a:r>
              <a:rPr lang="en-GB" altLang="en-US" sz="4000" smtClean="0"/>
              <a:t>in the pie chart) as their favourite soap. How many were surveyed in total?</a:t>
            </a:r>
          </a:p>
        </p:txBody>
      </p:sp>
      <p:pic>
        <p:nvPicPr>
          <p:cNvPr id="3072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58" t="13361" r="8633" b="10272"/>
          <a:stretch>
            <a:fillRect/>
          </a:stretch>
        </p:blipFill>
        <p:spPr>
          <a:xfrm>
            <a:off x="2411413" y="2636838"/>
            <a:ext cx="4824412" cy="3744912"/>
          </a:xfrm>
          <a:noFill/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23850" y="2997200"/>
            <a:ext cx="2160588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7200">
                <a:solidFill>
                  <a:srgbClr val="FF0000"/>
                </a:solidFill>
              </a:rPr>
              <a:t>60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339975" y="1989138"/>
            <a:ext cx="3960813" cy="36718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" name="Pie 2"/>
          <p:cNvSpPr/>
          <p:nvPr/>
        </p:nvSpPr>
        <p:spPr>
          <a:xfrm>
            <a:off x="2303463" y="1989138"/>
            <a:ext cx="4032250" cy="3671887"/>
          </a:xfrm>
          <a:prstGeom prst="pie">
            <a:avLst>
              <a:gd name="adj1" fmla="val 44444"/>
              <a:gd name="adj2" fmla="val 1620000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4" name="Pie 3"/>
          <p:cNvSpPr/>
          <p:nvPr/>
        </p:nvSpPr>
        <p:spPr>
          <a:xfrm>
            <a:off x="2300288" y="1989138"/>
            <a:ext cx="4032250" cy="3671887"/>
          </a:xfrm>
          <a:prstGeom prst="pie">
            <a:avLst>
              <a:gd name="adj1" fmla="val 8286614"/>
              <a:gd name="adj2" fmla="val 16200000"/>
            </a:avLst>
          </a:prstGeom>
          <a:solidFill>
            <a:srgbClr val="FF006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5" name="Pie 4"/>
          <p:cNvSpPr/>
          <p:nvPr/>
        </p:nvSpPr>
        <p:spPr>
          <a:xfrm>
            <a:off x="2267744" y="1988840"/>
            <a:ext cx="4104456" cy="3672408"/>
          </a:xfrm>
          <a:prstGeom prst="pie">
            <a:avLst>
              <a:gd name="adj1" fmla="val 2919409"/>
              <a:gd name="adj2" fmla="val 10818957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4104" name="TextBox 1"/>
          <p:cNvSpPr txBox="1">
            <a:spLocks noChangeArrowheads="1"/>
          </p:cNvSpPr>
          <p:nvPr/>
        </p:nvSpPr>
        <p:spPr bwMode="auto">
          <a:xfrm>
            <a:off x="107950" y="188913"/>
            <a:ext cx="9217025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400">
                <a:latin typeface="Calibri" panose="020F0502020204030204" pitchFamily="34" charset="0"/>
              </a:rPr>
              <a:t>How many degrees is the orange sector? 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019925" y="3573463"/>
            <a:ext cx="15843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7200">
                <a:solidFill>
                  <a:srgbClr val="FF0000"/>
                </a:solidFill>
              </a:rPr>
              <a:t>45</a:t>
            </a:r>
            <a:r>
              <a:rPr lang="en-GB" altLang="en-US" sz="7200" baseline="20000">
                <a:solidFill>
                  <a:srgbClr val="FF0000"/>
                </a:solidFill>
              </a:rPr>
              <a:t>0</a:t>
            </a:r>
            <a:endParaRPr lang="en-GB" altLang="en-US" sz="720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339975" y="1412875"/>
            <a:ext cx="3960813" cy="36718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" name="Pie 4"/>
          <p:cNvSpPr/>
          <p:nvPr/>
        </p:nvSpPr>
        <p:spPr>
          <a:xfrm>
            <a:off x="2303463" y="1412875"/>
            <a:ext cx="4032250" cy="3671888"/>
          </a:xfrm>
          <a:prstGeom prst="pie">
            <a:avLst>
              <a:gd name="adj1" fmla="val 5396149"/>
              <a:gd name="adj2" fmla="val 1620000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5124" name="TextBox 1"/>
          <p:cNvSpPr txBox="1">
            <a:spLocks noChangeArrowheads="1"/>
          </p:cNvSpPr>
          <p:nvPr/>
        </p:nvSpPr>
        <p:spPr bwMode="auto">
          <a:xfrm>
            <a:off x="395288" y="188913"/>
            <a:ext cx="9217025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400">
                <a:latin typeface="Calibri" panose="020F0502020204030204" pitchFamily="34" charset="0"/>
              </a:rPr>
              <a:t>In a class of 32, how many always do their homework? </a:t>
            </a:r>
          </a:p>
        </p:txBody>
      </p:sp>
      <p:sp>
        <p:nvSpPr>
          <p:cNvPr id="5125" name="TextBox 2"/>
          <p:cNvSpPr txBox="1">
            <a:spLocks noChangeArrowheads="1"/>
          </p:cNvSpPr>
          <p:nvPr/>
        </p:nvSpPr>
        <p:spPr bwMode="auto">
          <a:xfrm>
            <a:off x="4356100" y="2636838"/>
            <a:ext cx="2808288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000" b="1">
                <a:latin typeface="Calibri" panose="020F0502020204030204" pitchFamily="34" charset="0"/>
              </a:rPr>
              <a:t>180</a:t>
            </a:r>
            <a:r>
              <a:rPr lang="en-GB" altLang="en-US" sz="4000" b="1" baseline="30000">
                <a:latin typeface="Calibri" panose="020F0502020204030204" pitchFamily="34" charset="0"/>
              </a:rPr>
              <a:t>0</a:t>
            </a:r>
          </a:p>
          <a:p>
            <a:pPr eaLnBrk="1" hangingPunct="1"/>
            <a:r>
              <a:rPr lang="en-GB" altLang="en-US" sz="4000" b="1" baseline="30000">
                <a:latin typeface="Calibri" panose="020F0502020204030204" pitchFamily="34" charset="0"/>
              </a:rPr>
              <a:t>always</a:t>
            </a:r>
            <a:endParaRPr lang="en-GB" altLang="en-US" sz="4000" b="1">
              <a:latin typeface="Calibri" panose="020F0502020204030204" pitchFamily="34" charset="0"/>
            </a:endParaRPr>
          </a:p>
        </p:txBody>
      </p:sp>
      <p:sp>
        <p:nvSpPr>
          <p:cNvPr id="6" name="Pie 5"/>
          <p:cNvSpPr/>
          <p:nvPr/>
        </p:nvSpPr>
        <p:spPr>
          <a:xfrm>
            <a:off x="2339975" y="1412875"/>
            <a:ext cx="4032250" cy="3671888"/>
          </a:xfrm>
          <a:prstGeom prst="pie">
            <a:avLst>
              <a:gd name="adj1" fmla="val 10765992"/>
              <a:gd name="adj2" fmla="val 16200000"/>
            </a:avLst>
          </a:prstGeom>
          <a:solidFill>
            <a:srgbClr val="FF006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auto">
          <a:xfrm>
            <a:off x="2627313" y="2276475"/>
            <a:ext cx="1768475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000" b="1" baseline="30000">
                <a:latin typeface="Calibri" panose="020F0502020204030204" pitchFamily="34" charset="0"/>
              </a:rPr>
              <a:t>Sometimes</a:t>
            </a: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2700338" y="3500438"/>
            <a:ext cx="1031875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000" b="1" baseline="30000">
                <a:latin typeface="Calibri" panose="020F0502020204030204" pitchFamily="34" charset="0"/>
              </a:rPr>
              <a:t>Never</a:t>
            </a:r>
            <a:endParaRPr lang="en-GB" altLang="en-US" sz="4000" b="1">
              <a:latin typeface="Calibri" panose="020F0502020204030204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7019925" y="3573463"/>
            <a:ext cx="15843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7200">
                <a:solidFill>
                  <a:srgbClr val="FF0000"/>
                </a:solidFill>
              </a:rPr>
              <a:t>16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339975" y="1412875"/>
            <a:ext cx="3960813" cy="36718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" name="Pie 4"/>
          <p:cNvSpPr/>
          <p:nvPr/>
        </p:nvSpPr>
        <p:spPr>
          <a:xfrm>
            <a:off x="2303463" y="1412875"/>
            <a:ext cx="4032250" cy="3671888"/>
          </a:xfrm>
          <a:prstGeom prst="pie">
            <a:avLst>
              <a:gd name="adj1" fmla="val 5396149"/>
              <a:gd name="adj2" fmla="val 1620000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6148" name="TextBox 1"/>
          <p:cNvSpPr txBox="1">
            <a:spLocks noChangeArrowheads="1"/>
          </p:cNvSpPr>
          <p:nvPr/>
        </p:nvSpPr>
        <p:spPr bwMode="auto">
          <a:xfrm>
            <a:off x="395288" y="188913"/>
            <a:ext cx="9217025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400">
                <a:latin typeface="Calibri" panose="020F0502020204030204" pitchFamily="34" charset="0"/>
              </a:rPr>
              <a:t>In a class of 40, how many liked ICT? </a:t>
            </a:r>
          </a:p>
        </p:txBody>
      </p:sp>
      <p:sp>
        <p:nvSpPr>
          <p:cNvPr id="6" name="Pie 5"/>
          <p:cNvSpPr/>
          <p:nvPr/>
        </p:nvSpPr>
        <p:spPr>
          <a:xfrm>
            <a:off x="2339975" y="1412875"/>
            <a:ext cx="4032250" cy="3671888"/>
          </a:xfrm>
          <a:prstGeom prst="pie">
            <a:avLst>
              <a:gd name="adj1" fmla="val 10765992"/>
              <a:gd name="adj2" fmla="val 16200000"/>
            </a:avLst>
          </a:prstGeom>
          <a:solidFill>
            <a:srgbClr val="FF006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sz="2800" dirty="0">
              <a:solidFill>
                <a:schemeClr val="tx1"/>
              </a:solidFill>
            </a:endParaRPr>
          </a:p>
        </p:txBody>
      </p:sp>
      <p:sp>
        <p:nvSpPr>
          <p:cNvPr id="7" name="Pie 6"/>
          <p:cNvSpPr/>
          <p:nvPr/>
        </p:nvSpPr>
        <p:spPr>
          <a:xfrm rot="5400000">
            <a:off x="2520157" y="1304131"/>
            <a:ext cx="3671888" cy="3889375"/>
          </a:xfrm>
          <a:prstGeom prst="pie">
            <a:avLst>
              <a:gd name="adj1" fmla="val 10765992"/>
              <a:gd name="adj2" fmla="val 13938079"/>
            </a:avLst>
          </a:prstGeom>
          <a:solidFill>
            <a:srgbClr val="FFFF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2776538" y="2420938"/>
            <a:ext cx="13636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800"/>
              <a:t>English</a:t>
            </a: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auto">
          <a:xfrm>
            <a:off x="4427538" y="1844675"/>
            <a:ext cx="76358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800"/>
              <a:t>ICT</a:t>
            </a:r>
          </a:p>
        </p:txBody>
      </p:sp>
      <p:sp>
        <p:nvSpPr>
          <p:cNvPr id="6153" name="Rectangle 9"/>
          <p:cNvSpPr>
            <a:spLocks noChangeArrowheads="1"/>
          </p:cNvSpPr>
          <p:nvPr/>
        </p:nvSpPr>
        <p:spPr bwMode="auto">
          <a:xfrm>
            <a:off x="2801938" y="3644900"/>
            <a:ext cx="13033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800"/>
              <a:t>History</a:t>
            </a:r>
          </a:p>
        </p:txBody>
      </p:sp>
      <p:sp>
        <p:nvSpPr>
          <p:cNvPr id="6154" name="Rectangle 10"/>
          <p:cNvSpPr>
            <a:spLocks noChangeArrowheads="1"/>
          </p:cNvSpPr>
          <p:nvPr/>
        </p:nvSpPr>
        <p:spPr bwMode="auto">
          <a:xfrm>
            <a:off x="4851400" y="3357563"/>
            <a:ext cx="6619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GB" altLang="en-US" sz="2800"/>
              <a:t>PE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7019925" y="3573463"/>
            <a:ext cx="15843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7200">
                <a:solidFill>
                  <a:srgbClr val="FF0000"/>
                </a:solidFill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555875" y="2205038"/>
            <a:ext cx="3960813" cy="36718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5" name="Pie 4"/>
          <p:cNvSpPr/>
          <p:nvPr/>
        </p:nvSpPr>
        <p:spPr>
          <a:xfrm>
            <a:off x="2555875" y="2205038"/>
            <a:ext cx="4032250" cy="3671887"/>
          </a:xfrm>
          <a:prstGeom prst="pie">
            <a:avLst>
              <a:gd name="adj1" fmla="val 44444"/>
              <a:gd name="adj2" fmla="val 16200000"/>
            </a:avLst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Pie 5"/>
          <p:cNvSpPr/>
          <p:nvPr/>
        </p:nvSpPr>
        <p:spPr>
          <a:xfrm>
            <a:off x="2555875" y="2205038"/>
            <a:ext cx="4032250" cy="3671887"/>
          </a:xfrm>
          <a:prstGeom prst="pie">
            <a:avLst>
              <a:gd name="adj1" fmla="val 8286614"/>
              <a:gd name="adj2" fmla="val 16200000"/>
            </a:avLst>
          </a:prstGeom>
          <a:solidFill>
            <a:srgbClr val="FF006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Pie 6"/>
          <p:cNvSpPr/>
          <p:nvPr/>
        </p:nvSpPr>
        <p:spPr>
          <a:xfrm>
            <a:off x="2555776" y="2204864"/>
            <a:ext cx="4032448" cy="3672408"/>
          </a:xfrm>
          <a:prstGeom prst="pie">
            <a:avLst>
              <a:gd name="adj1" fmla="val 5357668"/>
              <a:gd name="adj2" fmla="val 10818957"/>
            </a:avLst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7176" name="TextBox 1"/>
          <p:cNvSpPr txBox="1">
            <a:spLocks noChangeArrowheads="1"/>
          </p:cNvSpPr>
          <p:nvPr/>
        </p:nvSpPr>
        <p:spPr bwMode="auto">
          <a:xfrm>
            <a:off x="0" y="188913"/>
            <a:ext cx="9278938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000">
                <a:latin typeface="Calibri" panose="020F0502020204030204" pitchFamily="34" charset="0"/>
              </a:rPr>
              <a:t>A group 68 pupils were surveyed on their favourite  flavour of crisps. How many liked ready salted?</a:t>
            </a:r>
          </a:p>
        </p:txBody>
      </p:sp>
      <p:sp>
        <p:nvSpPr>
          <p:cNvPr id="7177" name="TextBox 2"/>
          <p:cNvSpPr txBox="1">
            <a:spLocks noChangeArrowheads="1"/>
          </p:cNvSpPr>
          <p:nvPr/>
        </p:nvSpPr>
        <p:spPr bwMode="auto">
          <a:xfrm>
            <a:off x="3132138" y="4221163"/>
            <a:ext cx="2808287" cy="1220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4400" b="1" baseline="30000">
                <a:latin typeface="Calibri" panose="020F0502020204030204" pitchFamily="34" charset="0"/>
              </a:rPr>
              <a:t>Ready </a:t>
            </a:r>
          </a:p>
          <a:p>
            <a:pPr eaLnBrk="1" hangingPunct="1"/>
            <a:r>
              <a:rPr lang="en-GB" altLang="en-US" sz="4400" b="1" baseline="30000">
                <a:latin typeface="Calibri" panose="020F0502020204030204" pitchFamily="34" charset="0"/>
              </a:rPr>
              <a:t>salted</a:t>
            </a:r>
            <a:endParaRPr lang="en-GB" altLang="en-US" sz="4400" b="1">
              <a:latin typeface="Calibri" panose="020F0502020204030204" pitchFamily="34" charset="0"/>
            </a:endParaRPr>
          </a:p>
        </p:txBody>
      </p:sp>
      <p:sp>
        <p:nvSpPr>
          <p:cNvPr id="7178" name="TextBox 8"/>
          <p:cNvSpPr txBox="1">
            <a:spLocks noChangeArrowheads="1"/>
          </p:cNvSpPr>
          <p:nvPr/>
        </p:nvSpPr>
        <p:spPr bwMode="auto">
          <a:xfrm>
            <a:off x="4643438" y="3933825"/>
            <a:ext cx="2808287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 sz="4400" b="1" baseline="30000">
              <a:latin typeface="Calibri" panose="020F0502020204030204" pitchFamily="34" charset="0"/>
            </a:endParaRPr>
          </a:p>
          <a:p>
            <a:pPr eaLnBrk="1" hangingPunct="1"/>
            <a:r>
              <a:rPr lang="en-GB" altLang="en-US" sz="4400" b="1" baseline="30000">
                <a:latin typeface="Calibri" panose="020F0502020204030204" pitchFamily="34" charset="0"/>
              </a:rPr>
              <a:t>Cheese &amp;</a:t>
            </a:r>
          </a:p>
          <a:p>
            <a:pPr eaLnBrk="1" hangingPunct="1"/>
            <a:r>
              <a:rPr lang="en-GB" altLang="en-US" sz="4400" b="1" baseline="30000">
                <a:latin typeface="Calibri" panose="020F0502020204030204" pitchFamily="34" charset="0"/>
              </a:rPr>
              <a:t>Onion</a:t>
            </a:r>
            <a:endParaRPr lang="en-GB" altLang="en-US" sz="4400" b="1">
              <a:latin typeface="Calibri" panose="020F0502020204030204" pitchFamily="34" charset="0"/>
            </a:endParaRPr>
          </a:p>
        </p:txBody>
      </p:sp>
      <p:sp>
        <p:nvSpPr>
          <p:cNvPr id="7179" name="TextBox 9"/>
          <p:cNvSpPr txBox="1">
            <a:spLocks noChangeArrowheads="1"/>
          </p:cNvSpPr>
          <p:nvPr/>
        </p:nvSpPr>
        <p:spPr bwMode="auto">
          <a:xfrm>
            <a:off x="4643438" y="2349500"/>
            <a:ext cx="2808287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 sz="4400" b="1" baseline="30000">
              <a:latin typeface="Calibri" panose="020F0502020204030204" pitchFamily="34" charset="0"/>
            </a:endParaRPr>
          </a:p>
          <a:p>
            <a:pPr eaLnBrk="1" hangingPunct="1"/>
            <a:endParaRPr lang="en-GB" altLang="en-US" sz="4400" b="1" baseline="30000">
              <a:latin typeface="Calibri" panose="020F0502020204030204" pitchFamily="34" charset="0"/>
            </a:endParaRPr>
          </a:p>
          <a:p>
            <a:pPr eaLnBrk="1" hangingPunct="1"/>
            <a:r>
              <a:rPr lang="en-GB" altLang="en-US" sz="4400" b="1" baseline="30000">
                <a:latin typeface="Calibri" panose="020F0502020204030204" pitchFamily="34" charset="0"/>
              </a:rPr>
              <a:t>Bacon</a:t>
            </a:r>
            <a:endParaRPr lang="en-GB" altLang="en-US" sz="4400" b="1">
              <a:latin typeface="Calibri" panose="020F0502020204030204" pitchFamily="34" charset="0"/>
            </a:endParaRPr>
          </a:p>
        </p:txBody>
      </p:sp>
      <p:sp>
        <p:nvSpPr>
          <p:cNvPr id="7180" name="TextBox 10"/>
          <p:cNvSpPr txBox="1">
            <a:spLocks noChangeArrowheads="1"/>
          </p:cNvSpPr>
          <p:nvPr/>
        </p:nvSpPr>
        <p:spPr bwMode="auto">
          <a:xfrm>
            <a:off x="3203575" y="2276475"/>
            <a:ext cx="2808288" cy="1673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GB" altLang="en-US" sz="4400" b="1" baseline="30000">
              <a:latin typeface="Calibri" panose="020F0502020204030204" pitchFamily="34" charset="0"/>
            </a:endParaRPr>
          </a:p>
          <a:p>
            <a:pPr eaLnBrk="1" hangingPunct="1"/>
            <a:endParaRPr lang="en-GB" altLang="en-US" sz="4400" b="1" baseline="30000">
              <a:latin typeface="Calibri" panose="020F0502020204030204" pitchFamily="34" charset="0"/>
            </a:endParaRPr>
          </a:p>
          <a:p>
            <a:pPr eaLnBrk="1" hangingPunct="1"/>
            <a:r>
              <a:rPr lang="en-GB" altLang="en-US" sz="4400" b="1" baseline="30000">
                <a:latin typeface="Calibri" panose="020F0502020204030204" pitchFamily="34" charset="0"/>
              </a:rPr>
              <a:t>Beef</a:t>
            </a:r>
            <a:endParaRPr lang="en-GB" altLang="en-US" sz="4400" b="1">
              <a:latin typeface="Calibri" panose="020F0502020204030204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7019925" y="3573463"/>
            <a:ext cx="15843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7200">
                <a:solidFill>
                  <a:srgbClr val="FF0000"/>
                </a:solidFill>
              </a:rPr>
              <a:t>17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339975" y="1412875"/>
            <a:ext cx="3960813" cy="36718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" name="Pie 5"/>
          <p:cNvSpPr/>
          <p:nvPr/>
        </p:nvSpPr>
        <p:spPr>
          <a:xfrm>
            <a:off x="2300288" y="1412875"/>
            <a:ext cx="4032250" cy="3671888"/>
          </a:xfrm>
          <a:prstGeom prst="pie">
            <a:avLst>
              <a:gd name="adj1" fmla="val 5359853"/>
              <a:gd name="adj2" fmla="val 16200000"/>
            </a:avLst>
          </a:prstGeom>
          <a:solidFill>
            <a:srgbClr val="FF006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8196" name="TextBox 1"/>
          <p:cNvSpPr txBox="1">
            <a:spLocks noChangeArrowheads="1"/>
          </p:cNvSpPr>
          <p:nvPr/>
        </p:nvSpPr>
        <p:spPr bwMode="auto">
          <a:xfrm>
            <a:off x="107950" y="188913"/>
            <a:ext cx="9217025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5400">
                <a:latin typeface="Calibri" panose="020F0502020204030204" pitchFamily="34" charset="0"/>
              </a:rPr>
              <a:t>24 people, how many like pink? </a:t>
            </a:r>
          </a:p>
        </p:txBody>
      </p:sp>
      <p:sp>
        <p:nvSpPr>
          <p:cNvPr id="7" name="Pie 6"/>
          <p:cNvSpPr/>
          <p:nvPr/>
        </p:nvSpPr>
        <p:spPr>
          <a:xfrm rot="7946569">
            <a:off x="2312194" y="1481931"/>
            <a:ext cx="4032250" cy="3849688"/>
          </a:xfrm>
          <a:prstGeom prst="pie">
            <a:avLst>
              <a:gd name="adj1" fmla="val 8244305"/>
              <a:gd name="adj2" fmla="val 13705525"/>
            </a:avLst>
          </a:prstGeom>
          <a:solidFill>
            <a:srgbClr val="FF006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019925" y="3573463"/>
            <a:ext cx="15843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7200">
                <a:solidFill>
                  <a:srgbClr val="FF0000"/>
                </a:solidFill>
              </a:rPr>
              <a:t>18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2339975" y="1412875"/>
            <a:ext cx="3960813" cy="36718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6" name="Pie 5"/>
          <p:cNvSpPr/>
          <p:nvPr/>
        </p:nvSpPr>
        <p:spPr>
          <a:xfrm>
            <a:off x="2300288" y="1412875"/>
            <a:ext cx="4032250" cy="3671888"/>
          </a:xfrm>
          <a:prstGeom prst="pie">
            <a:avLst>
              <a:gd name="adj1" fmla="val 5359853"/>
              <a:gd name="adj2" fmla="val 16200000"/>
            </a:avLst>
          </a:prstGeom>
          <a:solidFill>
            <a:srgbClr val="FF006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9220" name="TextBox 1"/>
          <p:cNvSpPr txBox="1">
            <a:spLocks noChangeArrowheads="1"/>
          </p:cNvSpPr>
          <p:nvPr/>
        </p:nvSpPr>
        <p:spPr bwMode="auto">
          <a:xfrm>
            <a:off x="107950" y="188913"/>
            <a:ext cx="9217025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5400">
                <a:latin typeface="Calibri" panose="020F0502020204030204" pitchFamily="34" charset="0"/>
              </a:rPr>
              <a:t>32 people, how many like blue? </a:t>
            </a:r>
          </a:p>
        </p:txBody>
      </p:sp>
      <p:sp>
        <p:nvSpPr>
          <p:cNvPr id="7" name="Pie 6"/>
          <p:cNvSpPr/>
          <p:nvPr/>
        </p:nvSpPr>
        <p:spPr>
          <a:xfrm rot="7946569">
            <a:off x="2312194" y="1481931"/>
            <a:ext cx="4032250" cy="3849688"/>
          </a:xfrm>
          <a:prstGeom prst="pie">
            <a:avLst>
              <a:gd name="adj1" fmla="val 8244305"/>
              <a:gd name="adj2" fmla="val 13705525"/>
            </a:avLst>
          </a:prstGeom>
          <a:solidFill>
            <a:srgbClr val="FF0066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schemeClr val="tx1"/>
              </a:solidFill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7019925" y="3573463"/>
            <a:ext cx="15843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7200">
                <a:solidFill>
                  <a:srgbClr val="FF0000"/>
                </a:solidFill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75" t="9607" r="6055" b="7135"/>
          <a:stretch>
            <a:fillRect/>
          </a:stretch>
        </p:blipFill>
        <p:spPr>
          <a:xfrm>
            <a:off x="468313" y="333375"/>
            <a:ext cx="8207375" cy="6191250"/>
          </a:xfrm>
          <a:noFill/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019925" y="3573463"/>
            <a:ext cx="15843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GB" altLang="en-US" sz="7200">
                <a:solidFill>
                  <a:srgbClr val="FF0000"/>
                </a:solidFill>
              </a:rPr>
              <a:t>20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802</TotalTime>
  <Words>610</Words>
  <Application>Microsoft Office PowerPoint</Application>
  <PresentationFormat>On-screen Show (4:3)</PresentationFormat>
  <Paragraphs>161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3" baseType="lpstr">
      <vt:lpstr>Arial</vt:lpstr>
      <vt:lpstr>Calibri</vt:lpstr>
      <vt:lpstr>Times New Roman</vt:lpstr>
      <vt:lpstr>Office Theme</vt:lpstr>
      <vt:lpstr>Level 1 Interpreting Pie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 a survey, 150 school students were asked to name their favourite soap. How many chose other?</vt:lpstr>
      <vt:lpstr>In a survey, 10 students stated Emmerdale ( represented by 600 in the pie chart) as their favourite soap. How many were surveyed in total?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Drawing Pie Charts</dc:title>
  <dc:creator>Kadim</dc:creator>
  <cp:lastModifiedBy>Convertio</cp:lastModifiedBy>
  <cp:revision>34</cp:revision>
  <dcterms:created xsi:type="dcterms:W3CDTF">2011-09-21T10:00:05Z</dcterms:created>
  <dcterms:modified xsi:type="dcterms:W3CDTF">2026-07-04T17:29:25Z</dcterms:modified>
</cp:coreProperties>
</file>