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6 h 1912"/>
              <a:gd name="T4" fmla="*/ 0 w 1588"/>
              <a:gd name="T5" fmla="*/ 2147483646 h 1912"/>
              <a:gd name="T6" fmla="*/ 0 w 1588"/>
              <a:gd name="T7" fmla="*/ 2147483646 h 1912"/>
              <a:gd name="T8" fmla="*/ 0 w 1588"/>
              <a:gd name="T9" fmla="*/ 2147483646 h 1912"/>
              <a:gd name="T10" fmla="*/ 0 w 1588"/>
              <a:gd name="T11" fmla="*/ 2147483646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AD569-D2B8-4A87-8D12-BF92386A63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2CC256-487F-4E4F-960B-8434A7CF24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85D4FB-CACD-4391-9EFC-09476CFCAB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78F64FB-A0A4-4FEB-99CF-3110C60395B2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02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CB9A3-62F5-414B-99AE-051754BDE9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041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314E4-0563-4084-AE10-E1D7E2EC7F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556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B5405-C27D-43AF-93BD-5A9D48247D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625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39F3-6F9B-42C9-A05F-A04C4B68FB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252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D0B35-692E-4C00-BE71-D1BE5595C0B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968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2F3F7-4125-49F1-800C-6AADF5E67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047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0AEA6-29BC-4771-A07C-17134121E3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487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C35BA-914F-4C10-B55A-A2DE5CFEE8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409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C92B-D131-47EB-9F04-25FAB2CD21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097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1A4B-56CF-437C-9354-4401B1E9C9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630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92E7C54D-8CFD-437A-B8C5-1C29FB869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8DF439CF-0ACE-4DA9-9473-06EECB164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2403F1E8-16B2-487A-8984-E840B5B307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ECF21A00-702A-4B85-A64D-1766135F991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B3803D41-7149-416D-BB1A-86E37BB39D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2B89FDB-BA1F-43A3-817F-9353653F56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4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MCj04382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0"/>
            <a:ext cx="18256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7DD1D4CC-9EFE-44D3-A750-9508710E10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Foreign Exchange</a:t>
            </a:r>
          </a:p>
        </p:txBody>
      </p:sp>
      <p:pic>
        <p:nvPicPr>
          <p:cNvPr id="3075" name="Picture 4" descr="MCj042420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49275"/>
            <a:ext cx="180975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MCj0358131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221163"/>
            <a:ext cx="1816100" cy="134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90E5-A219-4291-90B0-270350CA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 continued…..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FC1A5-DA50-403A-9AE8-D8FBBD9F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The buying back rate will be 1.22.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How much will he have in £?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400 × 1.18 	= </a:t>
            </a:r>
            <a:r>
              <a:rPr lang="en-GB" dirty="0">
                <a:solidFill>
                  <a:srgbClr val="FFC000"/>
                </a:solidFill>
              </a:rPr>
              <a:t>472</a:t>
            </a:r>
            <a:r>
              <a:rPr lang="en-GB" dirty="0"/>
              <a:t> </a:t>
            </a:r>
            <a:r>
              <a:rPr lang="en-GB" dirty="0" err="1">
                <a:solidFill>
                  <a:srgbClr val="FFFF00"/>
                </a:solidFill>
              </a:rPr>
              <a:t>euros</a:t>
            </a:r>
            <a:endParaRPr lang="en-GB" dirty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7 × 55 		= </a:t>
            </a:r>
            <a:r>
              <a:rPr lang="en-GB" dirty="0">
                <a:solidFill>
                  <a:srgbClr val="FFC000"/>
                </a:solidFill>
              </a:rPr>
              <a:t>385</a:t>
            </a:r>
            <a:r>
              <a:rPr lang="en-GB" dirty="0"/>
              <a:t> </a:t>
            </a:r>
            <a:r>
              <a:rPr lang="en-GB" dirty="0" err="1">
                <a:solidFill>
                  <a:srgbClr val="FFFF00"/>
                </a:solidFill>
              </a:rPr>
              <a:t>euros</a:t>
            </a:r>
            <a:r>
              <a:rPr lang="en-GB" dirty="0">
                <a:solidFill>
                  <a:srgbClr val="FFFF00"/>
                </a:solidFill>
              </a:rPr>
              <a:t> spent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472 – 385 	= </a:t>
            </a:r>
            <a:r>
              <a:rPr lang="en-GB" dirty="0">
                <a:solidFill>
                  <a:srgbClr val="FFC000"/>
                </a:solidFill>
              </a:rPr>
              <a:t>87</a:t>
            </a:r>
            <a:r>
              <a:rPr lang="en-GB" dirty="0"/>
              <a:t> </a:t>
            </a:r>
            <a:r>
              <a:rPr lang="en-GB" dirty="0" err="1">
                <a:solidFill>
                  <a:srgbClr val="FFFF00"/>
                </a:solidFill>
              </a:rPr>
              <a:t>euros</a:t>
            </a:r>
            <a:r>
              <a:rPr lang="en-GB" dirty="0">
                <a:solidFill>
                  <a:srgbClr val="FFFF00"/>
                </a:solidFill>
              </a:rPr>
              <a:t> left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87 ÷ 1.22 	= </a:t>
            </a:r>
            <a:r>
              <a:rPr lang="en-GB" dirty="0">
                <a:solidFill>
                  <a:srgbClr val="FFC000"/>
                </a:solidFill>
              </a:rPr>
              <a:t>£71.31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>
            <a:extLst>
              <a:ext uri="{FF2B5EF4-FFF2-40B4-BE49-F238E27FC236}">
                <a16:creationId xmlns:a16="http://schemas.microsoft.com/office/drawing/2014/main" id="{E8D84B2D-3866-49AC-B257-54DA26AD1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32765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Different countries use different money</a:t>
            </a:r>
          </a:p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When we exchange our £s into different currencies, we get different amounts</a:t>
            </a:r>
          </a:p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This depends on the rate of exchange</a:t>
            </a:r>
          </a:p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To change to another currency we </a:t>
            </a:r>
            <a:r>
              <a:rPr lang="en-GB" sz="3600" b="1" dirty="0">
                <a:solidFill>
                  <a:srgbClr val="FFFF00"/>
                </a:solidFill>
              </a:rPr>
              <a:t>multiply</a:t>
            </a:r>
            <a:r>
              <a:rPr lang="en-GB" sz="3600" dirty="0">
                <a:solidFill>
                  <a:srgbClr val="FFFF00"/>
                </a:solidFill>
              </a:rPr>
              <a:t> £ by the exchange rate</a:t>
            </a:r>
          </a:p>
          <a:p>
            <a:pPr eaLnBrk="1" hangingPunct="1">
              <a:buFontTx/>
              <a:buNone/>
              <a:defRPr/>
            </a:pPr>
            <a:endParaRPr lang="en-GB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68A9ED39-1156-43AA-8075-5C1D6467A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Euros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E8D09405-3095-489D-BECC-0924664D3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Many European countries have adopted the Euro as their currency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The symbol for Euro is 		</a:t>
            </a:r>
            <a:r>
              <a:rPr lang="en-GB" sz="4400" b="1" dirty="0">
                <a:solidFill>
                  <a:srgbClr val="FFFF00"/>
                </a:solidFill>
                <a:cs typeface="Tahoma" pitchFamily="34" charset="0"/>
              </a:rPr>
              <a:t>€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cs typeface="Tahoma" pitchFamily="34" charset="0"/>
              </a:rPr>
              <a:t>The current rate of exchange for the Euro is about		€1.14  to £1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cs typeface="Tahoma" pitchFamily="34" charset="0"/>
              </a:rPr>
              <a:t>A few years ago it was as much as 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  <a:cs typeface="Tahoma" pitchFamily="34" charset="0"/>
              </a:rPr>
              <a:t>				€1.50   to £1</a:t>
            </a:r>
          </a:p>
          <a:p>
            <a:pPr eaLnBrk="1" hangingPunct="1">
              <a:buFontTx/>
              <a:buNone/>
              <a:defRPr/>
            </a:pPr>
            <a:endParaRPr lang="en-GB" sz="4400" dirty="0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0BF8F6D6-E2E7-4862-95E8-7490AA57A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4FF5F50B-ABA3-4A67-9BBE-3BC26EF6E0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Sue is going to France.  She wants to take £600 spending money.  How many Euros will she get if the rate of exchange is 1.25?</a:t>
            </a:r>
          </a:p>
          <a:p>
            <a:pPr eaLnBrk="1" hangingPunct="1">
              <a:buFontTx/>
              <a:buNone/>
              <a:defRPr/>
            </a:pPr>
            <a:endParaRPr lang="en-GB" dirty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  <a:cs typeface="Tahoma" pitchFamily="34" charset="0"/>
              </a:rPr>
              <a:t>£600 = 600 </a:t>
            </a:r>
            <a:r>
              <a:rPr lang="en-US" dirty="0">
                <a:solidFill>
                  <a:srgbClr val="FFFF00"/>
                </a:solidFill>
                <a:cs typeface="Tahoma" pitchFamily="34" charset="0"/>
              </a:rPr>
              <a:t>× 1.25 =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>
                <a:solidFill>
                  <a:schemeClr val="hlink"/>
                </a:solidFill>
                <a:cs typeface="Tahoma" pitchFamily="34" charset="0"/>
              </a:rPr>
              <a:t>€750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244C908-393F-433D-86AA-5C3F73731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0492201-07E5-4490-A74A-E44E9B9A3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James is going to America on a business trip.  He is taking £500 with him for expenses.  How many US$ will he get if the rate of exchange is 1.37?</a:t>
            </a:r>
          </a:p>
          <a:p>
            <a:pPr eaLnBrk="1" hangingPunct="1">
              <a:buFontTx/>
              <a:buNone/>
              <a:defRPr/>
            </a:pPr>
            <a:endParaRPr lang="en-GB" dirty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£500 = 500 </a:t>
            </a:r>
            <a:r>
              <a:rPr lang="en-US" dirty="0">
                <a:solidFill>
                  <a:srgbClr val="FFFF00"/>
                </a:solidFill>
                <a:cs typeface="Tahoma" pitchFamily="34" charset="0"/>
              </a:rPr>
              <a:t>× 1.37 =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>
                <a:solidFill>
                  <a:schemeClr val="hlink"/>
                </a:solidFill>
                <a:cs typeface="Tahoma" pitchFamily="34" charset="0"/>
              </a:rPr>
              <a:t>$685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76AB85D7-C07A-4316-ABA1-F8C513EE0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Changing back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271316E4-7C0A-44DF-95A9-476EF92CA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When we convert our money back into £, we get a different rate of exchange.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To convert back into £, we </a:t>
            </a:r>
            <a:r>
              <a:rPr lang="en-GB" u="sng" dirty="0">
                <a:solidFill>
                  <a:srgbClr val="FFFF00"/>
                </a:solidFill>
              </a:rPr>
              <a:t>divide</a:t>
            </a:r>
            <a:r>
              <a:rPr lang="en-GB" dirty="0">
                <a:solidFill>
                  <a:srgbClr val="FFFF00"/>
                </a:solidFill>
              </a:rPr>
              <a:t> by the exchange rate.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 good way to remember is: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Multiply when you go away ×</a:t>
            </a:r>
          </a:p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Divide when you come back 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779007D8-F757-45CF-A30B-C9AABC12D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D3733645-D4C4-49FE-B225-4C61B11457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When Sue returned from France, she had </a:t>
            </a:r>
            <a:r>
              <a:rPr lang="en-GB" dirty="0">
                <a:solidFill>
                  <a:srgbClr val="FFFF00"/>
                </a:solidFill>
                <a:cs typeface="Tahoma" pitchFamily="34" charset="0"/>
              </a:rPr>
              <a:t>€150 left over.  How much would she get if the buying back rate was 1.29?</a:t>
            </a:r>
          </a:p>
          <a:p>
            <a:pPr eaLnBrk="1" hangingPunct="1">
              <a:buFontTx/>
              <a:buNone/>
              <a:defRPr/>
            </a:pPr>
            <a:endParaRPr lang="en-GB" dirty="0">
              <a:solidFill>
                <a:srgbClr val="FFFF00"/>
              </a:solidFill>
              <a:cs typeface="Tahoma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GB" sz="4400" dirty="0">
                <a:solidFill>
                  <a:srgbClr val="FFFF00"/>
                </a:solidFill>
                <a:cs typeface="Tahoma" pitchFamily="34" charset="0"/>
              </a:rPr>
              <a:t>€150 </a:t>
            </a:r>
            <a:r>
              <a:rPr lang="en-US" sz="4400" dirty="0">
                <a:solidFill>
                  <a:srgbClr val="FFFF00"/>
                </a:solidFill>
                <a:cs typeface="Tahoma" pitchFamily="34" charset="0"/>
              </a:rPr>
              <a:t>÷ 1.29 =</a:t>
            </a:r>
            <a:r>
              <a:rPr lang="en-US" sz="4400" dirty="0">
                <a:cs typeface="Tahoma" pitchFamily="34" charset="0"/>
              </a:rPr>
              <a:t> </a:t>
            </a:r>
            <a:r>
              <a:rPr lang="en-US" sz="4400" dirty="0">
                <a:solidFill>
                  <a:schemeClr val="hlink"/>
                </a:solidFill>
                <a:cs typeface="Tahoma" pitchFamily="34" charset="0"/>
              </a:rPr>
              <a:t>£116.28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F32D981D-649A-47E3-9C1A-E8969B941C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379E7299-98A1-4DB4-9530-F926F4A84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When James returned from America, he had $185 left over.  How much will he get if the buying back rate is 1.41?</a:t>
            </a:r>
          </a:p>
          <a:p>
            <a:pPr eaLnBrk="1" hangingPunct="1">
              <a:buFontTx/>
              <a:buNone/>
              <a:defRPr/>
            </a:pPr>
            <a:endParaRPr lang="en-GB" dirty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sz="4400" dirty="0">
                <a:solidFill>
                  <a:srgbClr val="FFFF00"/>
                </a:solidFill>
              </a:rPr>
              <a:t>$185 </a:t>
            </a:r>
            <a:r>
              <a:rPr lang="en-US" sz="4400" dirty="0">
                <a:solidFill>
                  <a:srgbClr val="FFFF00"/>
                </a:solidFill>
                <a:cs typeface="Tahoma" pitchFamily="34" charset="0"/>
              </a:rPr>
              <a:t>÷ 1.41 =</a:t>
            </a:r>
            <a:r>
              <a:rPr lang="en-US" sz="4400" dirty="0">
                <a:cs typeface="Tahoma" pitchFamily="34" charset="0"/>
              </a:rPr>
              <a:t> </a:t>
            </a:r>
            <a:r>
              <a:rPr lang="en-US" sz="4400" dirty="0">
                <a:solidFill>
                  <a:schemeClr val="hlink"/>
                </a:solidFill>
                <a:cs typeface="Tahoma" pitchFamily="34" charset="0"/>
              </a:rPr>
              <a:t>£131.21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B7FC9-1263-4496-9C6F-E2081B24F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6832F-CF3F-485B-BCD4-4FD6387A0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John is going to Spain for a week.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He is taking £400.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The Exchange rate is 1.18.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How many Euros will he get?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He expects to spend €55 each day.</a:t>
            </a:r>
          </a:p>
          <a:p>
            <a:pPr eaLnBrk="1" hangingPunct="1">
              <a:buFontTx/>
              <a:buNone/>
              <a:defRPr/>
            </a:pPr>
            <a:r>
              <a:rPr lang="en-GB" dirty="0">
                <a:solidFill>
                  <a:srgbClr val="FFFF00"/>
                </a:solidFill>
              </a:rPr>
              <a:t>How many Euros will he have left?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109</TotalTime>
  <Words>390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Tahoma</vt:lpstr>
      <vt:lpstr>Arial</vt:lpstr>
      <vt:lpstr>Wingdings</vt:lpstr>
      <vt:lpstr>Calibri</vt:lpstr>
      <vt:lpstr>Ocean</vt:lpstr>
      <vt:lpstr>Foreign Exchange</vt:lpstr>
      <vt:lpstr>PowerPoint Presentation</vt:lpstr>
      <vt:lpstr>Euros</vt:lpstr>
      <vt:lpstr>Example</vt:lpstr>
      <vt:lpstr>Example</vt:lpstr>
      <vt:lpstr>Changing back</vt:lpstr>
      <vt:lpstr>Example</vt:lpstr>
      <vt:lpstr>Example</vt:lpstr>
      <vt:lpstr>Example</vt:lpstr>
      <vt:lpstr>Example continued…..</vt:lpstr>
    </vt:vector>
  </TitlesOfParts>
  <Company>Forth Valley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Exchange</dc:title>
  <dc:creator>xpdefault</dc:creator>
  <cp:lastModifiedBy>Convertio</cp:lastModifiedBy>
  <cp:revision>11</cp:revision>
  <dcterms:created xsi:type="dcterms:W3CDTF">2009-03-30T09:05:05Z</dcterms:created>
  <dcterms:modified xsi:type="dcterms:W3CDTF">2026-07-04T17:29:25Z</dcterms:modified>
</cp:coreProperties>
</file>