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sldIdLst>
    <p:sldId id="272" r:id="rId2"/>
    <p:sldId id="288" r:id="rId3"/>
    <p:sldId id="289" r:id="rId4"/>
    <p:sldId id="279" r:id="rId5"/>
    <p:sldId id="280" r:id="rId6"/>
    <p:sldId id="281" r:id="rId7"/>
    <p:sldId id="305" r:id="rId8"/>
    <p:sldId id="307" r:id="rId9"/>
    <p:sldId id="287" r:id="rId10"/>
    <p:sldId id="271" r:id="rId11"/>
    <p:sldId id="277" r:id="rId12"/>
    <p:sldId id="283" r:id="rId13"/>
    <p:sldId id="284" r:id="rId14"/>
    <p:sldId id="285" r:id="rId15"/>
    <p:sldId id="286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293" r:id="rId25"/>
    <p:sldId id="294" r:id="rId26"/>
    <p:sldId id="295" r:id="rId27"/>
    <p:sldId id="316" r:id="rId28"/>
    <p:sldId id="296" r:id="rId29"/>
    <p:sldId id="297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00FFFF"/>
    <a:srgbClr val="3333FF"/>
    <a:srgbClr val="FF0000"/>
    <a:srgbClr val="4D4D4D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8.xml"/><Relationship Id="rId1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01A9AAD-086E-9C1A-26BD-2AC8234ED1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47B9B37-3AE9-C8C6-A461-4D3570AC07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A85D8FE5-A916-2C31-9164-CD60B3DA312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F642848A-B76C-5061-CBFF-A3D3780937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F0A32D7B-BD5A-B7B3-9033-1F32F655022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A1A8E6AA-5ED5-3665-E5BC-4E4C322BF4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F0AEB90-5911-41F7-AF7F-BA9EC6AFB96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087A961-D091-6AAC-D26E-99B806A2693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19516107-5A6D-015F-BBAB-9E5F9ED672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845BF791-EC82-7957-7EDB-E62C5DB0D8A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CBC1D139-2DDA-3DF6-F325-44EAE590A3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27DDD6BF-B68A-1720-7C87-633F9EC8F9A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52740D9-331E-3042-1F8B-BF95E531CAB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DB3CD28C-50AE-95AA-7F74-35C84313436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BC821FB3-ECF1-E866-4624-E044B27435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B5FE29C7-0284-857F-F9B3-B52EEBAF10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080D31B5-C499-F440-C826-6455EF7CB1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695169F5-16D3-C791-A626-928D2BB19AA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FD4AEBB2-9A71-6D66-4EAF-FE67C6176F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758245F2-0E66-3033-64BB-700C2E331A0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136CAD4F-024A-7517-F28D-48B228D7EE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875BAB62-31F9-2572-2679-3D42810193D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298F-149D-47DE-A680-17D37D94CA7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3156E40F-AB6F-EDF6-B6CC-E975EF38ED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709B0F59-628F-CD88-9F0D-3FB58E7AE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D37A054-C4C0-4F3C-8ABC-C6620D38C6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2907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CE065BF-CBD6-6307-8FF5-E8BA8E6981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DC626-6179-4833-ACB3-5D07D6B7C26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8687DC2-0C25-A4A9-6BBB-65B6BAEDA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5A61444-167F-3171-D91E-08F76595E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5A5B8A-E642-44AE-9D8D-D4AE6D48BF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767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CDB4D36-1402-07D7-FFD7-8818A12AC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AB503-7510-4DAC-9A31-2BF8C71635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BD4186E-D506-69CF-A4C4-5B198FAE76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1E26326-F584-EBE1-B541-9B0260652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EFA67-6BD4-412A-A302-B34CF71DAA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22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348215B-0717-65A7-EA1B-7D958FCC58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6C9A1-286C-4836-BD65-0D0241907E8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4A58385-6EF5-8911-45B1-0181F4CC6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ECECFB5-A2F4-371B-DAB6-78C7E8D19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8B887-814F-411A-B595-AE6E5493A2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76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59B1119-2E52-B3C7-CCC8-6BD8F9ED2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06927-2719-4781-8534-6D7586F224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D1BEFCE-82C8-669D-2B93-D2AAE54F78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6CD8141-B30B-C028-BE8F-DD815864AD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CC78F-306D-4A0D-A6C3-BC29063BE4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305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48E4585-7B4A-6271-445E-48B91378AD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C85E7-B612-4E81-A145-D2B441BFCE0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ECDF57F-006D-5E89-AEE8-B7348CA0F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E826523-2B2A-DE11-D1D8-F91F14CE5B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1DF83-9639-47CF-959C-2B65B84CDF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900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3EB7E52-D27A-5179-5B08-471BF2C3A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8874F-17C1-4A10-B960-DCD6F34842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14AD527-AC33-D765-0C5E-8853A8A82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FEC244C-D222-1056-22F7-070A2267E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58763-7C44-445D-B6C8-5ADCAEED20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450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D644C023-E5D3-8C6F-1DB4-B4D35C907D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E06B2-4735-412E-84EA-29A54ADBFA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01C0E5BD-7B8E-6D48-ABF8-B791E0A79B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0A825BB6-2271-C134-AAE5-0097DE90E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02763C-4D33-4BC0-B07E-738932494D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006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0BC287-101D-AC9F-5559-1A9E494A09F1}"/>
              </a:ext>
            </a:extLst>
          </p:cNvPr>
          <p:cNvSpPr txBox="1"/>
          <p:nvPr userDrawn="1"/>
        </p:nvSpPr>
        <p:spPr>
          <a:xfrm>
            <a:off x="111125" y="1508125"/>
            <a:ext cx="79057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N4 LS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EB35C87-B4D3-CE9C-388B-85C0E49B9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F63BD-8790-4B53-986C-1CF48E682A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6EBC5BB-A9E0-B852-2D71-6C6407659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BE47736-3EC6-55D1-AE1B-6FC0D54359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810BA-94F4-4170-B077-A72803C769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5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A82A0CE-4DD1-AFA7-BC6D-66BC65722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D2985-1CD7-421C-8433-45A81579F5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1AA53C0-8964-CB6F-2E77-E963253A7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AC4606F-C1A5-FED3-DC7E-E108E97400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186A3-BD9B-471B-94D7-28A3FE5C70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3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28D063D-D035-C479-4056-6934DC873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4FAD-4748-465E-8DF3-CE4D45EA03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CA3E70D-AA79-D663-599E-CF023DC259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5B52942-9ABA-B009-81CF-2B3E949091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D49F6-B233-4950-8ED0-E01576BC81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271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AFFF5FCF-CA94-5AD9-3EFE-6D11EBC80B4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8AAB0DD4-B929-36E1-38A7-941D503938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2C9BF619-5F7A-2CF4-F3C7-5D3ED5A81D1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A03C52E2-1126-32B4-2C9F-3DF69AF36F1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4BA25FEA-8B03-2C7F-66C9-5893F345E4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9EB0E6A0-C0A8-5B84-EE27-DB94483B925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E03364CD-E3C1-5433-C126-F15EB43158C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2EBA2292-72BE-FE64-4851-046D0C4428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9127BC0B-6434-548E-E138-428B4076CD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894F6A87-B350-DD4E-B5F9-664C50C3A9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FA16BDB9-CC36-D84B-C0BF-34A5C2C0810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AEC32B91-3D76-6790-A897-C819FA5C848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E7C5CCB5-D2EA-56ED-A3C8-B7BDDF0CDD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7D34EBE7-CCFB-C99C-F7C3-FE15AF91AF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E104F41B-7266-4CB3-A375-C1067D8E3E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AC5D667F-3918-007D-4E0B-064639266B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C8833903-58A3-4C45-A8BA-88475A0AAD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C5D07A84-A8DB-D78F-7303-52D9732BD4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DA61F77B-5AAB-EEA9-55E7-DC3CCAFDE6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defRPr>
            </a:lvl1pPr>
          </a:lstStyle>
          <a:p>
            <a:fld id="{BD839065-BBC8-470C-ADE2-2A08B6E463A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6" r:id="rId7"/>
    <p:sldLayoutId id="2147483811" r:id="rId8"/>
    <p:sldLayoutId id="2147483812" r:id="rId9"/>
    <p:sldLayoutId id="2147483813" r:id="rId10"/>
    <p:sldLayoutId id="214748381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28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5" Type="http://schemas.openxmlformats.org/officeDocument/2006/relationships/slide" Target="slide10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86A3C332-BD87-D6C9-699C-02C64B75FE4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30E97F-5A6F-47EA-90F2-79FD591254B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CF1843CD-98A4-B812-8378-8606679D8A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BCFBC305-087A-45B5-C0E3-A9C1A429AF1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28800" y="6286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  <a:latin typeface="Comic Sans MS" pitchFamily="66" charset="0"/>
              </a:rPr>
              <a:t>Volume</a:t>
            </a:r>
          </a:p>
        </p:txBody>
      </p:sp>
      <p:pic>
        <p:nvPicPr>
          <p:cNvPr id="8197" name="Picture 3" descr="scottishflag">
            <a:extLst>
              <a:ext uri="{FF2B5EF4-FFF2-40B4-BE49-F238E27FC236}">
                <a16:creationId xmlns:a16="http://schemas.microsoft.com/office/drawing/2014/main" id="{871125D3-AD42-106C-9166-F7F91F7A03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4">
            <a:extLst>
              <a:ext uri="{FF2B5EF4-FFF2-40B4-BE49-F238E27FC236}">
                <a16:creationId xmlns:a16="http://schemas.microsoft.com/office/drawing/2014/main" id="{D30971FD-EE35-E6FC-BF94-5DD9FBABAB5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8199" name="Picture 5" descr="Office Objects 0572">
            <a:extLst>
              <a:ext uri="{FF2B5EF4-FFF2-40B4-BE49-F238E27FC236}">
                <a16:creationId xmlns:a16="http://schemas.microsoft.com/office/drawing/2014/main" id="{081D3960-5545-0535-F790-A64CF8941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4">
            <a:extLst>
              <a:ext uri="{FF2B5EF4-FFF2-40B4-BE49-F238E27FC236}">
                <a16:creationId xmlns:a16="http://schemas.microsoft.com/office/drawing/2014/main" id="{FFFB8275-9448-2FDF-D4C7-A209C2590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4313" y="2703513"/>
            <a:ext cx="39417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latin typeface="Comic Sans MS" panose="030F0702030302020204" pitchFamily="66" charset="0"/>
              </a:rPr>
              <a:t>Volume of a cuboid</a:t>
            </a:r>
          </a:p>
        </p:txBody>
      </p:sp>
      <p:sp>
        <p:nvSpPr>
          <p:cNvPr id="8201" name="Text Box 15">
            <a:extLst>
              <a:ext uri="{FF2B5EF4-FFF2-40B4-BE49-F238E27FC236}">
                <a16:creationId xmlns:a16="http://schemas.microsoft.com/office/drawing/2014/main" id="{4BEF29EC-18BD-00FB-E76B-91B044349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4313" y="3389313"/>
            <a:ext cx="32019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latin typeface="Comic Sans MS" panose="030F0702030302020204" pitchFamily="66" charset="0"/>
              </a:rPr>
              <a:t>Liquid Volumes </a:t>
            </a:r>
          </a:p>
        </p:txBody>
      </p:sp>
      <p:sp>
        <p:nvSpPr>
          <p:cNvPr id="8202" name="AutoShape 1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23FB7E8-A797-F34A-D1B9-AB1FA2B1E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703513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3" name="AutoShape 1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9B64BBC-4F1A-063E-D69A-02EC1307F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389313"/>
            <a:ext cx="6096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4" name="Text Box 15">
            <a:extLst>
              <a:ext uri="{FF2B5EF4-FFF2-40B4-BE49-F238E27FC236}">
                <a16:creationId xmlns:a16="http://schemas.microsoft.com/office/drawing/2014/main" id="{818FB764-8359-AC55-1121-06B85187E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4057650"/>
            <a:ext cx="4059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latin typeface="Comic Sans MS" panose="030F0702030302020204" pitchFamily="66" charset="0"/>
              </a:rPr>
              <a:t>Volume of cylinder </a:t>
            </a:r>
          </a:p>
        </p:txBody>
      </p:sp>
      <p:sp>
        <p:nvSpPr>
          <p:cNvPr id="8205" name="AutoShape 19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A103D25C-5432-AB58-4B4E-FAA3634CC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4030663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6" name="Text Box 15">
            <a:extLst>
              <a:ext uri="{FF2B5EF4-FFF2-40B4-BE49-F238E27FC236}">
                <a16:creationId xmlns:a16="http://schemas.microsoft.com/office/drawing/2014/main" id="{C46E609D-6ACD-4FB5-A355-D3EE6118F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8" y="4711700"/>
            <a:ext cx="54784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  <a:latin typeface="Comic Sans MS" panose="030F0702030302020204" pitchFamily="66" charset="0"/>
              </a:rPr>
              <a:t>Volume of triangular prism</a:t>
            </a:r>
          </a:p>
        </p:txBody>
      </p:sp>
      <p:sp>
        <p:nvSpPr>
          <p:cNvPr id="8207" name="AutoShape 1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1F1BE6C4-A2F5-370A-6F87-A834C8F94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4724400"/>
            <a:ext cx="609600" cy="5334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D7F73FA9-C171-CD58-068A-21BA9E96373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63AAD0-4296-459C-BB96-1E5C2CB6A3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89F331A7-D17C-45F9-2329-D2173EC90B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2A49807E-05CC-F3BD-7641-1EAE41890D3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189163" y="463550"/>
            <a:ext cx="5278437" cy="949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sz="4000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Starter Questions</a:t>
            </a:r>
          </a:p>
        </p:txBody>
      </p:sp>
      <p:pic>
        <p:nvPicPr>
          <p:cNvPr id="17413" name="Picture 3" descr="scottishflag">
            <a:extLst>
              <a:ext uri="{FF2B5EF4-FFF2-40B4-BE49-F238E27FC236}">
                <a16:creationId xmlns:a16="http://schemas.microsoft.com/office/drawing/2014/main" id="{D5EC805E-F448-0E58-7287-76C87B337D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4">
            <a:extLst>
              <a:ext uri="{FF2B5EF4-FFF2-40B4-BE49-F238E27FC236}">
                <a16:creationId xmlns:a16="http://schemas.microsoft.com/office/drawing/2014/main" id="{E6B3ADF1-C740-5740-426F-E96A456DDC5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F3E52C0-60AB-97EB-DB43-52A2CBD32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7927" t="57458" r="6769" b="14807"/>
          <a:stretch>
            <a:fillRect/>
          </a:stretch>
        </p:blipFill>
        <p:spPr bwMode="auto">
          <a:xfrm>
            <a:off x="979488" y="2259013"/>
            <a:ext cx="8070850" cy="1801812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7416" name="Picture 5" descr="Office Objects 0572">
            <a:extLst>
              <a:ext uri="{FF2B5EF4-FFF2-40B4-BE49-F238E27FC236}">
                <a16:creationId xmlns:a16="http://schemas.microsoft.com/office/drawing/2014/main" id="{AF463610-A8E1-D8F6-605E-CE628C2C7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28E59A60-DC51-1D44-D2B2-1927606907D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B94376-1D71-40D8-8A27-84F17CC13C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BE5CEE6B-8421-8C06-00F9-383F6F3BA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DD315639-9086-73DD-3EC0-98A63DE02C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25600" y="5143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Liquid Volume</a:t>
            </a:r>
          </a:p>
        </p:txBody>
      </p:sp>
      <p:pic>
        <p:nvPicPr>
          <p:cNvPr id="18437" name="Picture 3" descr="scottishflag">
            <a:extLst>
              <a:ext uri="{FF2B5EF4-FFF2-40B4-BE49-F238E27FC236}">
                <a16:creationId xmlns:a16="http://schemas.microsoft.com/office/drawing/2014/main" id="{D0C0ED78-8D7A-AC15-D64E-642078A34F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4">
            <a:extLst>
              <a:ext uri="{FF2B5EF4-FFF2-40B4-BE49-F238E27FC236}">
                <a16:creationId xmlns:a16="http://schemas.microsoft.com/office/drawing/2014/main" id="{2424D19A-A938-D814-3EFC-4E1547FD20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8439" name="Picture 5" descr="Office Objects 0572">
            <a:extLst>
              <a:ext uri="{FF2B5EF4-FFF2-40B4-BE49-F238E27FC236}">
                <a16:creationId xmlns:a16="http://schemas.microsoft.com/office/drawing/2014/main" id="{410C0792-AEE5-737B-BB24-5326F5F3B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6">
            <a:extLst>
              <a:ext uri="{FF2B5EF4-FFF2-40B4-BE49-F238E27FC236}">
                <a16:creationId xmlns:a16="http://schemas.microsoft.com/office/drawing/2014/main" id="{9A2BC493-EF45-BBA9-EE55-2F59D3ACA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2A271F46-31F7-BF16-8459-1D8BC1496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42F76F11-B850-5F55-375D-AE368C39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the term liquid volume.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8443" name="Line 9">
            <a:extLst>
              <a:ext uri="{FF2B5EF4-FFF2-40B4-BE49-F238E27FC236}">
                <a16:creationId xmlns:a16="http://schemas.microsoft.com/office/drawing/2014/main" id="{F8F29165-D3FF-892B-F501-7A30BF4A5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45EAA491-78B0-625A-EC32-EB1F4F517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To understand the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	term liquid volume using millilitres and litres.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86319BDD-94D7-0345-A7A8-FFDF04E5B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Work out volumes using 1ml and litres.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D26BD42A-5C78-F4EB-7DCC-F696E5D4F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Answer to contain</a:t>
            </a:r>
          </a:p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    appropriate units.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4" grpId="0"/>
      <p:bldP spid="36875" grpId="0"/>
      <p:bldP spid="3687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5F1FD755-0586-7B3A-A4FE-B890B61787C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19AA94-0657-41F4-B899-52652C4959E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481DA8F3-D628-D707-CC85-ABAAAEF1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9460" name="AutoShape 17">
            <a:extLst>
              <a:ext uri="{FF2B5EF4-FFF2-40B4-BE49-F238E27FC236}">
                <a16:creationId xmlns:a16="http://schemas.microsoft.com/office/drawing/2014/main" id="{6616B966-F27E-9F7F-E4F3-A6A09F0E9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1295400"/>
            <a:ext cx="2879725" cy="2879725"/>
          </a:xfrm>
          <a:prstGeom prst="cube">
            <a:avLst>
              <a:gd name="adj" fmla="val 25000"/>
            </a:avLst>
          </a:prstGeom>
          <a:solidFill>
            <a:srgbClr val="B2B2B2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61" name="AutoShape 29">
            <a:extLst>
              <a:ext uri="{FF2B5EF4-FFF2-40B4-BE49-F238E27FC236}">
                <a16:creationId xmlns:a16="http://schemas.microsoft.com/office/drawing/2014/main" id="{8F97D154-32F9-0E03-EF28-D1802C317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311275"/>
            <a:ext cx="2879725" cy="287972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0F19287-8FC7-0675-47BA-C62DAF797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83225"/>
            <a:ext cx="9144000" cy="118745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rgbClr val="F9F91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4036" name="Picture 4" descr="ag00317_">
            <a:extLst>
              <a:ext uri="{FF2B5EF4-FFF2-40B4-BE49-F238E27FC236}">
                <a16:creationId xmlns:a16="http://schemas.microsoft.com/office/drawing/2014/main" id="{40D2F320-8C9E-4E12-6015-7B6ABE082E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3208338"/>
            <a:ext cx="13049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AutoShape 5">
            <a:extLst>
              <a:ext uri="{FF2B5EF4-FFF2-40B4-BE49-F238E27FC236}">
                <a16:creationId xmlns:a16="http://schemas.microsoft.com/office/drawing/2014/main" id="{10D2CA1A-EBED-21B1-62C5-7BA004BF9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1295400"/>
            <a:ext cx="2879725" cy="2879725"/>
          </a:xfrm>
          <a:prstGeom prst="cube">
            <a:avLst>
              <a:gd name="adj" fmla="val 25000"/>
            </a:avLst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4A2B4EA0-6985-40D6-C0FE-E93338FE1D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6438" y="4187825"/>
            <a:ext cx="2133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041" name="Text Box 9">
            <a:extLst>
              <a:ext uri="{FF2B5EF4-FFF2-40B4-BE49-F238E27FC236}">
                <a16:creationId xmlns:a16="http://schemas.microsoft.com/office/drawing/2014/main" id="{28F0DCD0-76C5-5935-47F7-9CF99E494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2795588"/>
            <a:ext cx="80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1 cm</a:t>
            </a:r>
          </a:p>
        </p:txBody>
      </p:sp>
      <p:sp>
        <p:nvSpPr>
          <p:cNvPr id="44042" name="Text Box 10">
            <a:extLst>
              <a:ext uri="{FF2B5EF4-FFF2-40B4-BE49-F238E27FC236}">
                <a16:creationId xmlns:a16="http://schemas.microsoft.com/office/drawing/2014/main" id="{8D872393-6F56-3AA8-EACF-F7DCE7842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4294188"/>
            <a:ext cx="80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 cm</a:t>
            </a:r>
          </a:p>
        </p:txBody>
      </p:sp>
      <p:sp>
        <p:nvSpPr>
          <p:cNvPr id="44043" name="Text Box 11">
            <a:extLst>
              <a:ext uri="{FF2B5EF4-FFF2-40B4-BE49-F238E27FC236}">
                <a16:creationId xmlns:a16="http://schemas.microsoft.com/office/drawing/2014/main" id="{FE996908-3672-9E4D-BF96-E24C213E3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790950"/>
            <a:ext cx="80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1 cm</a:t>
            </a:r>
          </a:p>
        </p:txBody>
      </p:sp>
      <p:sp>
        <p:nvSpPr>
          <p:cNvPr id="44044" name="Text Box 12">
            <a:extLst>
              <a:ext uri="{FF2B5EF4-FFF2-40B4-BE49-F238E27FC236}">
                <a16:creationId xmlns:a16="http://schemas.microsoft.com/office/drawing/2014/main" id="{EE5C5868-09A2-49AD-5D45-80E4B052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900" y="4837113"/>
            <a:ext cx="26336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Volume = </a:t>
            </a:r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id="{8F50134D-9DF0-39B2-2A1E-EC9FCF881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3" y="4856163"/>
            <a:ext cx="2592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= 1 cm³</a:t>
            </a:r>
            <a:r>
              <a:rPr lang="en-GB" altLang="en-US" sz="320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4046" name="Text Box 14">
            <a:extLst>
              <a:ext uri="{FF2B5EF4-FFF2-40B4-BE49-F238E27FC236}">
                <a16:creationId xmlns:a16="http://schemas.microsoft.com/office/drawing/2014/main" id="{0EDC247C-FA28-BCC2-489A-13ABB1809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4837113"/>
            <a:ext cx="106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x h </a:t>
            </a:r>
          </a:p>
        </p:txBody>
      </p:sp>
      <p:sp>
        <p:nvSpPr>
          <p:cNvPr id="44047" name="Text Box 15">
            <a:extLst>
              <a:ext uri="{FF2B5EF4-FFF2-40B4-BE49-F238E27FC236}">
                <a16:creationId xmlns:a16="http://schemas.microsoft.com/office/drawing/2014/main" id="{9CFF8558-03B3-A9AA-1041-479323D94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4837113"/>
            <a:ext cx="11287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x </a:t>
            </a:r>
            <a:r>
              <a:rPr lang="en-GB" altLang="en-US" sz="3200">
                <a:solidFill>
                  <a:schemeClr val="accent1"/>
                </a:solidFill>
                <a:latin typeface="Comic Sans MS" panose="030F0702030302020204" pitchFamily="66" charset="0"/>
              </a:rPr>
              <a:t>b</a:t>
            </a:r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4048" name="Text Box 16">
            <a:extLst>
              <a:ext uri="{FF2B5EF4-FFF2-40B4-BE49-F238E27FC236}">
                <a16:creationId xmlns:a16="http://schemas.microsoft.com/office/drawing/2014/main" id="{CA132E7E-A30F-0C07-1D1B-C63F41C3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950" y="4856163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l</a:t>
            </a:r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4051" name="AutoShape 19">
            <a:extLst>
              <a:ext uri="{FF2B5EF4-FFF2-40B4-BE49-F238E27FC236}">
                <a16:creationId xmlns:a16="http://schemas.microsoft.com/office/drawing/2014/main" id="{3E7D71D6-7E33-6F7B-600C-81176BCD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138238"/>
            <a:ext cx="2933700" cy="1581150"/>
          </a:xfrm>
          <a:prstGeom prst="cloudCallout">
            <a:avLst>
              <a:gd name="adj1" fmla="val -31819"/>
              <a:gd name="adj2" fmla="val 83032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4052" name="Text Box 20">
            <a:extLst>
              <a:ext uri="{FF2B5EF4-FFF2-40B4-BE49-F238E27FC236}">
                <a16:creationId xmlns:a16="http://schemas.microsoft.com/office/drawing/2014/main" id="{CE277803-1326-1C3C-4DC3-DEA5DA140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1436688"/>
            <a:ext cx="25241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bg1"/>
                </a:solidFill>
                <a:latin typeface="Comic Sans MS" panose="030F0702030302020204" pitchFamily="66" charset="0"/>
              </a:rPr>
              <a:t>How much water does this hold?</a:t>
            </a:r>
          </a:p>
        </p:txBody>
      </p:sp>
      <p:sp>
        <p:nvSpPr>
          <p:cNvPr id="44053" name="Text Box 21">
            <a:extLst>
              <a:ext uri="{FF2B5EF4-FFF2-40B4-BE49-F238E27FC236}">
                <a16:creationId xmlns:a16="http://schemas.microsoft.com/office/drawing/2014/main" id="{A85C63BF-6F81-EC3C-BC63-212064A3A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5594350"/>
            <a:ext cx="8977312" cy="4889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>
                <a:solidFill>
                  <a:srgbClr val="F9F911"/>
                </a:solidFill>
                <a:latin typeface="Comic Sans MS" panose="030F0702030302020204" pitchFamily="66" charset="0"/>
              </a:rPr>
              <a:t>A cube with volume 1cm</a:t>
            </a:r>
            <a:r>
              <a:rPr lang="en-GB" altLang="en-US" sz="2600">
                <a:solidFill>
                  <a:srgbClr val="F9F91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³ holds exact 1 millilitre of liquid.</a:t>
            </a:r>
            <a:endParaRPr lang="en-GB" altLang="en-US" sz="2600">
              <a:solidFill>
                <a:srgbClr val="F9F911"/>
              </a:solidFill>
              <a:latin typeface="Comic Sans MS" panose="030F0702030302020204" pitchFamily="66" charset="0"/>
            </a:endParaRPr>
          </a:p>
        </p:txBody>
      </p:sp>
      <p:sp>
        <p:nvSpPr>
          <p:cNvPr id="44054" name="Oval 22">
            <a:extLst>
              <a:ext uri="{FF2B5EF4-FFF2-40B4-BE49-F238E27FC236}">
                <a16:creationId xmlns:a16="http://schemas.microsoft.com/office/drawing/2014/main" id="{6DE403C2-F251-3C98-BF95-7AE99D703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390650"/>
            <a:ext cx="1390650" cy="49530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5" name="Oval 23">
            <a:extLst>
              <a:ext uri="{FF2B5EF4-FFF2-40B4-BE49-F238E27FC236}">
                <a16:creationId xmlns:a16="http://schemas.microsoft.com/office/drawing/2014/main" id="{C8460520-7FB7-C750-20CC-883AD6CEB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0" y="1428750"/>
            <a:ext cx="1219200" cy="36195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6" name="Oval 24">
            <a:extLst>
              <a:ext uri="{FF2B5EF4-FFF2-40B4-BE49-F238E27FC236}">
                <a16:creationId xmlns:a16="http://schemas.microsoft.com/office/drawing/2014/main" id="{29C5B98E-6109-E9B2-D3B8-62BDB08CF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050" y="1466850"/>
            <a:ext cx="990600" cy="26670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9" name="Text Box 27">
            <a:extLst>
              <a:ext uri="{FF2B5EF4-FFF2-40B4-BE49-F238E27FC236}">
                <a16:creationId xmlns:a16="http://schemas.microsoft.com/office/drawing/2014/main" id="{F7BD1C8E-FD31-6DC4-440E-6E4C71660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6061075"/>
            <a:ext cx="4668838" cy="4889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>
                <a:solidFill>
                  <a:srgbClr val="F9F911"/>
                </a:solidFill>
                <a:latin typeface="Comic Sans MS" panose="030F0702030302020204" pitchFamily="66" charset="0"/>
              </a:rPr>
              <a:t>A volume of 1000 ml = 1 lit</a:t>
            </a:r>
            <a:r>
              <a:rPr lang="en-GB" altLang="en-US" sz="2600">
                <a:solidFill>
                  <a:srgbClr val="F9F91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re.</a:t>
            </a:r>
            <a:endParaRPr lang="en-GB" altLang="en-US" sz="2600">
              <a:solidFill>
                <a:srgbClr val="F9F911"/>
              </a:solidFill>
              <a:latin typeface="Comic Sans MS" panose="030F0702030302020204" pitchFamily="66" charset="0"/>
            </a:endParaRPr>
          </a:p>
        </p:txBody>
      </p:sp>
      <p:sp>
        <p:nvSpPr>
          <p:cNvPr id="44058" name="AutoShape 26">
            <a:extLst>
              <a:ext uri="{FF2B5EF4-FFF2-40B4-BE49-F238E27FC236}">
                <a16:creationId xmlns:a16="http://schemas.microsoft.com/office/drawing/2014/main" id="{A0F2EC9B-CB0A-2E3A-D349-9FDCB6B91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742950"/>
            <a:ext cx="2171700" cy="1376363"/>
          </a:xfrm>
          <a:prstGeom prst="cloudCallout">
            <a:avLst>
              <a:gd name="adj1" fmla="val -71051"/>
              <a:gd name="adj2" fmla="val -1458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chemeClr val="bg1"/>
                </a:solidFill>
                <a:latin typeface="Comic Sans MS" panose="030F0702030302020204" pitchFamily="66" charset="0"/>
              </a:rPr>
              <a:t>I’m a very small duck!</a:t>
            </a:r>
          </a:p>
        </p:txBody>
      </p:sp>
      <p:pic>
        <p:nvPicPr>
          <p:cNvPr id="44057" name="Picture 25" descr="wb01747_">
            <a:extLst>
              <a:ext uri="{FF2B5EF4-FFF2-40B4-BE49-F238E27FC236}">
                <a16:creationId xmlns:a16="http://schemas.microsoft.com/office/drawing/2014/main" id="{637885BE-F477-F58F-A308-916ADDD0D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914400"/>
            <a:ext cx="1847850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2" name="Rectangle 30">
            <a:extLst>
              <a:ext uri="{FF2B5EF4-FFF2-40B4-BE49-F238E27FC236}">
                <a16:creationId xmlns:a16="http://schemas.microsoft.com/office/drawing/2014/main" id="{04C46137-EA35-84D3-C793-6AB0CA69D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88" y="15081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Liquid Volume</a:t>
            </a:r>
          </a:p>
        </p:txBody>
      </p:sp>
      <p:pic>
        <p:nvPicPr>
          <p:cNvPr id="19484" name="Picture 31" descr="scottishflag">
            <a:extLst>
              <a:ext uri="{FF2B5EF4-FFF2-40B4-BE49-F238E27FC236}">
                <a16:creationId xmlns:a16="http://schemas.microsoft.com/office/drawing/2014/main" id="{15BD39D9-8BA3-C0B8-2C97-5D7D5ABDBF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3508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5" name="Picture 32" descr="Office Objects 0572">
            <a:extLst>
              <a:ext uri="{FF2B5EF4-FFF2-40B4-BE49-F238E27FC236}">
                <a16:creationId xmlns:a16="http://schemas.microsoft.com/office/drawing/2014/main" id="{09258B9D-C24C-1D4B-DD2B-9EA0D4753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0" name="Line 8">
            <a:extLst>
              <a:ext uri="{FF2B5EF4-FFF2-40B4-BE49-F238E27FC236}">
                <a16:creationId xmlns:a16="http://schemas.microsoft.com/office/drawing/2014/main" id="{953CB3A9-AE05-1D2D-ADF0-2D686601CB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3213" y="3457575"/>
            <a:ext cx="754062" cy="7239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6A2A10ED-02B2-DD0C-38CE-670E2E86B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3375" y="2019300"/>
            <a:ext cx="0" cy="219233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575"/>
                            </p:stCondLst>
                            <p:childTnLst>
                              <p:par>
                                <p:cTn id="9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id="9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1" grpId="0" animBg="1"/>
      <p:bldP spid="44034" grpId="0" animBg="1"/>
      <p:bldP spid="44041" grpId="0"/>
      <p:bldP spid="44042" grpId="0"/>
      <p:bldP spid="44043" grpId="0"/>
      <p:bldP spid="44044" grpId="0" autoUpdateAnimBg="0"/>
      <p:bldP spid="44045" grpId="0" autoUpdateAnimBg="0"/>
      <p:bldP spid="44046" grpId="0" autoUpdateAnimBg="0"/>
      <p:bldP spid="44047" grpId="0" autoUpdateAnimBg="0"/>
      <p:bldP spid="44048" grpId="0" autoUpdateAnimBg="0"/>
      <p:bldP spid="44051" grpId="0" animBg="1"/>
      <p:bldP spid="44052" grpId="0"/>
      <p:bldP spid="44053" grpId="0" animBg="1" autoUpdateAnimBg="0"/>
      <p:bldP spid="44054" grpId="0" animBg="1"/>
      <p:bldP spid="44055" grpId="0" animBg="1"/>
      <p:bldP spid="44056" grpId="0" animBg="1"/>
      <p:bldP spid="44059" grpId="0" animBg="1" autoUpdateAnimBg="0"/>
      <p:bldP spid="4405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ate Placeholder 1">
            <a:extLst>
              <a:ext uri="{FF2B5EF4-FFF2-40B4-BE49-F238E27FC236}">
                <a16:creationId xmlns:a16="http://schemas.microsoft.com/office/drawing/2014/main" id="{47C103F8-AE7D-CCAC-4C1C-4A08060C22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1E10F0-C4DE-49A8-9CE0-C545B3169E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5" name="Footer Placeholder 2">
            <a:extLst>
              <a:ext uri="{FF2B5EF4-FFF2-40B4-BE49-F238E27FC236}">
                <a16:creationId xmlns:a16="http://schemas.microsoft.com/office/drawing/2014/main" id="{C6801327-361B-8AAB-7BBD-E8789898E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B3FFC9AF-DB52-5B67-DB7F-91862254EEF0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876925"/>
            <a:chOff x="2647" y="153"/>
            <a:chExt cx="2882" cy="4167"/>
          </a:xfrm>
        </p:grpSpPr>
        <p:sp>
          <p:nvSpPr>
            <p:cNvPr id="20564" name="Freeform 3">
              <a:extLst>
                <a:ext uri="{FF2B5EF4-FFF2-40B4-BE49-F238E27FC236}">
                  <a16:creationId xmlns:a16="http://schemas.microsoft.com/office/drawing/2014/main" id="{E3877264-F782-F08C-5353-0CBAD9CEF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65" name="Freeform 4">
              <a:extLst>
                <a:ext uri="{FF2B5EF4-FFF2-40B4-BE49-F238E27FC236}">
                  <a16:creationId xmlns:a16="http://schemas.microsoft.com/office/drawing/2014/main" id="{1C7C18F5-C34B-EFE1-69A4-C823EF9B5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66" name="Freeform 5">
              <a:extLst>
                <a:ext uri="{FF2B5EF4-FFF2-40B4-BE49-F238E27FC236}">
                  <a16:creationId xmlns:a16="http://schemas.microsoft.com/office/drawing/2014/main" id="{C82A7C48-4614-A34F-E828-B550E766A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67" name="Freeform 6">
              <a:extLst>
                <a:ext uri="{FF2B5EF4-FFF2-40B4-BE49-F238E27FC236}">
                  <a16:creationId xmlns:a16="http://schemas.microsoft.com/office/drawing/2014/main" id="{36719E39-21C8-D80B-143A-52B87A789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68" name="Freeform 7">
              <a:extLst>
                <a:ext uri="{FF2B5EF4-FFF2-40B4-BE49-F238E27FC236}">
                  <a16:creationId xmlns:a16="http://schemas.microsoft.com/office/drawing/2014/main" id="{4FB03631-1ABE-B743-69FA-A629D363E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69" name="Freeform 8">
              <a:extLst>
                <a:ext uri="{FF2B5EF4-FFF2-40B4-BE49-F238E27FC236}">
                  <a16:creationId xmlns:a16="http://schemas.microsoft.com/office/drawing/2014/main" id="{7A28E87D-8CB2-F6D6-F103-DC8B6980C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0" name="Freeform 9">
              <a:extLst>
                <a:ext uri="{FF2B5EF4-FFF2-40B4-BE49-F238E27FC236}">
                  <a16:creationId xmlns:a16="http://schemas.microsoft.com/office/drawing/2014/main" id="{1CFB98C5-5563-FEE5-D383-28E2F638A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1" name="Freeform 10">
              <a:extLst>
                <a:ext uri="{FF2B5EF4-FFF2-40B4-BE49-F238E27FC236}">
                  <a16:creationId xmlns:a16="http://schemas.microsoft.com/office/drawing/2014/main" id="{8D9E9934-888F-1DF8-D903-1E8C220D8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2" name="Freeform 11">
              <a:extLst>
                <a:ext uri="{FF2B5EF4-FFF2-40B4-BE49-F238E27FC236}">
                  <a16:creationId xmlns:a16="http://schemas.microsoft.com/office/drawing/2014/main" id="{52EF238F-A3E0-3920-BCB7-3405F3A24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3" name="Freeform 12">
              <a:extLst>
                <a:ext uri="{FF2B5EF4-FFF2-40B4-BE49-F238E27FC236}">
                  <a16:creationId xmlns:a16="http://schemas.microsoft.com/office/drawing/2014/main" id="{C44822AD-AD8B-1EB5-2AD7-FC1578DA5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4" name="Freeform 13">
              <a:extLst>
                <a:ext uri="{FF2B5EF4-FFF2-40B4-BE49-F238E27FC236}">
                  <a16:creationId xmlns:a16="http://schemas.microsoft.com/office/drawing/2014/main" id="{F1E2894A-5A71-76D1-58B9-EBCDCCA5F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5" name="Line 14">
              <a:extLst>
                <a:ext uri="{FF2B5EF4-FFF2-40B4-BE49-F238E27FC236}">
                  <a16:creationId xmlns:a16="http://schemas.microsoft.com/office/drawing/2014/main" id="{AA2230E3-9DFF-C837-299D-1B9A9D6830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76" name="Rectangle 15">
              <a:extLst>
                <a:ext uri="{FF2B5EF4-FFF2-40B4-BE49-F238E27FC236}">
                  <a16:creationId xmlns:a16="http://schemas.microsoft.com/office/drawing/2014/main" id="{F6475990-D5B4-2855-30E7-7481AC69E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7" name="Rectangle 16">
              <a:extLst>
                <a:ext uri="{FF2B5EF4-FFF2-40B4-BE49-F238E27FC236}">
                  <a16:creationId xmlns:a16="http://schemas.microsoft.com/office/drawing/2014/main" id="{0652DE78-B96B-4143-E24D-C871AED83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8" name="Rectangle 17">
              <a:extLst>
                <a:ext uri="{FF2B5EF4-FFF2-40B4-BE49-F238E27FC236}">
                  <a16:creationId xmlns:a16="http://schemas.microsoft.com/office/drawing/2014/main" id="{AE9F30C2-7422-1060-9893-152798076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9" name="Rectangle 18">
              <a:extLst>
                <a:ext uri="{FF2B5EF4-FFF2-40B4-BE49-F238E27FC236}">
                  <a16:creationId xmlns:a16="http://schemas.microsoft.com/office/drawing/2014/main" id="{B6172B8A-4BEC-EB2D-2627-95CB2F05F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0" name="Rectangle 19">
              <a:extLst>
                <a:ext uri="{FF2B5EF4-FFF2-40B4-BE49-F238E27FC236}">
                  <a16:creationId xmlns:a16="http://schemas.microsoft.com/office/drawing/2014/main" id="{18D5AE23-CA7D-0C1B-48C2-321F805FB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1" name="Rectangle 20">
              <a:extLst>
                <a:ext uri="{FF2B5EF4-FFF2-40B4-BE49-F238E27FC236}">
                  <a16:creationId xmlns:a16="http://schemas.microsoft.com/office/drawing/2014/main" id="{FE62AC0B-7E61-7676-3BB5-76C5C52117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2" name="Freeform 21">
              <a:extLst>
                <a:ext uri="{FF2B5EF4-FFF2-40B4-BE49-F238E27FC236}">
                  <a16:creationId xmlns:a16="http://schemas.microsoft.com/office/drawing/2014/main" id="{09B3B098-ADB1-C3EF-BA13-0F43AFD68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3" name="Freeform 22">
              <a:extLst>
                <a:ext uri="{FF2B5EF4-FFF2-40B4-BE49-F238E27FC236}">
                  <a16:creationId xmlns:a16="http://schemas.microsoft.com/office/drawing/2014/main" id="{38AB7951-F0BE-565F-6778-312117EEA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4" name="Freeform 23">
              <a:extLst>
                <a:ext uri="{FF2B5EF4-FFF2-40B4-BE49-F238E27FC236}">
                  <a16:creationId xmlns:a16="http://schemas.microsoft.com/office/drawing/2014/main" id="{78764421-2B3E-EDD9-B99E-7D144A130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5" name="Freeform 24">
              <a:extLst>
                <a:ext uri="{FF2B5EF4-FFF2-40B4-BE49-F238E27FC236}">
                  <a16:creationId xmlns:a16="http://schemas.microsoft.com/office/drawing/2014/main" id="{06B154E0-2C03-8B4F-4427-A2B8866B5E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6" name="Freeform 25">
              <a:extLst>
                <a:ext uri="{FF2B5EF4-FFF2-40B4-BE49-F238E27FC236}">
                  <a16:creationId xmlns:a16="http://schemas.microsoft.com/office/drawing/2014/main" id="{11FC50C6-A771-3578-BEF4-31647C49CF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7" name="Freeform 26">
              <a:extLst>
                <a:ext uri="{FF2B5EF4-FFF2-40B4-BE49-F238E27FC236}">
                  <a16:creationId xmlns:a16="http://schemas.microsoft.com/office/drawing/2014/main" id="{E750CF8A-4CEB-8317-A35C-A37B95BD6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8" name="Freeform 27">
              <a:extLst>
                <a:ext uri="{FF2B5EF4-FFF2-40B4-BE49-F238E27FC236}">
                  <a16:creationId xmlns:a16="http://schemas.microsoft.com/office/drawing/2014/main" id="{3C2670A1-DA26-39D5-755D-DCB3CA0F9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89" name="Freeform 28">
              <a:extLst>
                <a:ext uri="{FF2B5EF4-FFF2-40B4-BE49-F238E27FC236}">
                  <a16:creationId xmlns:a16="http://schemas.microsoft.com/office/drawing/2014/main" id="{6780CC9F-FD1A-3E6F-BE51-B6DFBF1E0C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0" name="Freeform 29">
              <a:extLst>
                <a:ext uri="{FF2B5EF4-FFF2-40B4-BE49-F238E27FC236}">
                  <a16:creationId xmlns:a16="http://schemas.microsoft.com/office/drawing/2014/main" id="{F333B3E7-A645-3308-D58E-260A49AFB7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1" name="Freeform 30">
              <a:extLst>
                <a:ext uri="{FF2B5EF4-FFF2-40B4-BE49-F238E27FC236}">
                  <a16:creationId xmlns:a16="http://schemas.microsoft.com/office/drawing/2014/main" id="{DE6796C6-FAF1-7243-DEFC-F84A2BB71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2" name="Freeform 31">
              <a:extLst>
                <a:ext uri="{FF2B5EF4-FFF2-40B4-BE49-F238E27FC236}">
                  <a16:creationId xmlns:a16="http://schemas.microsoft.com/office/drawing/2014/main" id="{33311B6B-6379-CA82-51D8-04186BA3A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3" name="Freeform 32">
              <a:extLst>
                <a:ext uri="{FF2B5EF4-FFF2-40B4-BE49-F238E27FC236}">
                  <a16:creationId xmlns:a16="http://schemas.microsoft.com/office/drawing/2014/main" id="{CCBB4B01-7070-15B6-B3E8-C001870229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4" name="Freeform 33">
              <a:extLst>
                <a:ext uri="{FF2B5EF4-FFF2-40B4-BE49-F238E27FC236}">
                  <a16:creationId xmlns:a16="http://schemas.microsoft.com/office/drawing/2014/main" id="{CDDDA424-0085-1AF6-1A28-D3661FB5F8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5" name="Freeform 34">
              <a:extLst>
                <a:ext uri="{FF2B5EF4-FFF2-40B4-BE49-F238E27FC236}">
                  <a16:creationId xmlns:a16="http://schemas.microsoft.com/office/drawing/2014/main" id="{020F0E6A-5F17-7363-C321-C2A6003324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6" name="Freeform 35">
              <a:extLst>
                <a:ext uri="{FF2B5EF4-FFF2-40B4-BE49-F238E27FC236}">
                  <a16:creationId xmlns:a16="http://schemas.microsoft.com/office/drawing/2014/main" id="{CB0E2452-2E36-F48F-3D4E-218059796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7" name="Freeform 36">
              <a:extLst>
                <a:ext uri="{FF2B5EF4-FFF2-40B4-BE49-F238E27FC236}">
                  <a16:creationId xmlns:a16="http://schemas.microsoft.com/office/drawing/2014/main" id="{ED1ABB78-C969-3FB6-8E05-26E057ECD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8" name="Freeform 37">
              <a:extLst>
                <a:ext uri="{FF2B5EF4-FFF2-40B4-BE49-F238E27FC236}">
                  <a16:creationId xmlns:a16="http://schemas.microsoft.com/office/drawing/2014/main" id="{1C72FA89-E5A6-0A14-011E-A847D5C22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99" name="Freeform 38">
              <a:extLst>
                <a:ext uri="{FF2B5EF4-FFF2-40B4-BE49-F238E27FC236}">
                  <a16:creationId xmlns:a16="http://schemas.microsoft.com/office/drawing/2014/main" id="{8F2F11FA-C226-558B-9D92-29592872F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0" name="Freeform 39">
              <a:extLst>
                <a:ext uri="{FF2B5EF4-FFF2-40B4-BE49-F238E27FC236}">
                  <a16:creationId xmlns:a16="http://schemas.microsoft.com/office/drawing/2014/main" id="{1667D6DC-CDE1-6C66-65A5-6FFF171BA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1" name="Freeform 40">
              <a:extLst>
                <a:ext uri="{FF2B5EF4-FFF2-40B4-BE49-F238E27FC236}">
                  <a16:creationId xmlns:a16="http://schemas.microsoft.com/office/drawing/2014/main" id="{3186FDE2-5F0C-BAAB-A572-541A5EEE9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2" name="Freeform 41">
              <a:extLst>
                <a:ext uri="{FF2B5EF4-FFF2-40B4-BE49-F238E27FC236}">
                  <a16:creationId xmlns:a16="http://schemas.microsoft.com/office/drawing/2014/main" id="{CF9687CE-F99E-2CB7-B06D-A82814AB7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3" name="Freeform 42">
              <a:extLst>
                <a:ext uri="{FF2B5EF4-FFF2-40B4-BE49-F238E27FC236}">
                  <a16:creationId xmlns:a16="http://schemas.microsoft.com/office/drawing/2014/main" id="{8169B56F-8201-138A-5479-8141E84939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4" name="Freeform 43">
              <a:extLst>
                <a:ext uri="{FF2B5EF4-FFF2-40B4-BE49-F238E27FC236}">
                  <a16:creationId xmlns:a16="http://schemas.microsoft.com/office/drawing/2014/main" id="{6104B488-3ACD-2709-ACE7-C4AEC7618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5" name="Freeform 44">
              <a:extLst>
                <a:ext uri="{FF2B5EF4-FFF2-40B4-BE49-F238E27FC236}">
                  <a16:creationId xmlns:a16="http://schemas.microsoft.com/office/drawing/2014/main" id="{5370119F-584A-0F77-F2E2-257A13869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6" name="Freeform 45">
              <a:extLst>
                <a:ext uri="{FF2B5EF4-FFF2-40B4-BE49-F238E27FC236}">
                  <a16:creationId xmlns:a16="http://schemas.microsoft.com/office/drawing/2014/main" id="{1DDBE20C-076B-4D9E-3577-BE219AB2D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7" name="Freeform 46">
              <a:extLst>
                <a:ext uri="{FF2B5EF4-FFF2-40B4-BE49-F238E27FC236}">
                  <a16:creationId xmlns:a16="http://schemas.microsoft.com/office/drawing/2014/main" id="{9C1A4D05-68D5-14B9-7A8D-D2A8E9675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8" name="Freeform 47">
              <a:extLst>
                <a:ext uri="{FF2B5EF4-FFF2-40B4-BE49-F238E27FC236}">
                  <a16:creationId xmlns:a16="http://schemas.microsoft.com/office/drawing/2014/main" id="{63B1821D-5F7A-9136-D724-7B40C904AF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09" name="Freeform 48">
              <a:extLst>
                <a:ext uri="{FF2B5EF4-FFF2-40B4-BE49-F238E27FC236}">
                  <a16:creationId xmlns:a16="http://schemas.microsoft.com/office/drawing/2014/main" id="{CAF81EFF-E7A2-0DBC-A634-6DE809708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0" name="Freeform 49">
              <a:extLst>
                <a:ext uri="{FF2B5EF4-FFF2-40B4-BE49-F238E27FC236}">
                  <a16:creationId xmlns:a16="http://schemas.microsoft.com/office/drawing/2014/main" id="{9FD5F0AD-498C-4E1A-D867-AB315590F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1" name="Freeform 50">
              <a:extLst>
                <a:ext uri="{FF2B5EF4-FFF2-40B4-BE49-F238E27FC236}">
                  <a16:creationId xmlns:a16="http://schemas.microsoft.com/office/drawing/2014/main" id="{811BEFF9-8938-EED0-E5D7-0EBCFCE2F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2" name="Freeform 51">
              <a:extLst>
                <a:ext uri="{FF2B5EF4-FFF2-40B4-BE49-F238E27FC236}">
                  <a16:creationId xmlns:a16="http://schemas.microsoft.com/office/drawing/2014/main" id="{57DE07FE-1CC2-6DD2-2A80-A4ED296D5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3" name="Freeform 52">
              <a:extLst>
                <a:ext uri="{FF2B5EF4-FFF2-40B4-BE49-F238E27FC236}">
                  <a16:creationId xmlns:a16="http://schemas.microsoft.com/office/drawing/2014/main" id="{7A25B736-7AEC-77FA-0FCC-7A98BD746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4" name="Freeform 53">
              <a:extLst>
                <a:ext uri="{FF2B5EF4-FFF2-40B4-BE49-F238E27FC236}">
                  <a16:creationId xmlns:a16="http://schemas.microsoft.com/office/drawing/2014/main" id="{6399BE1F-0662-D5AD-D6A3-A34EAACBB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5" name="Freeform 54">
              <a:extLst>
                <a:ext uri="{FF2B5EF4-FFF2-40B4-BE49-F238E27FC236}">
                  <a16:creationId xmlns:a16="http://schemas.microsoft.com/office/drawing/2014/main" id="{D4566108-FBC5-8FFD-C46A-D78DBE79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6" name="Freeform 55">
              <a:extLst>
                <a:ext uri="{FF2B5EF4-FFF2-40B4-BE49-F238E27FC236}">
                  <a16:creationId xmlns:a16="http://schemas.microsoft.com/office/drawing/2014/main" id="{21980E5E-AB85-5F53-308C-ADA906F3EA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7" name="Freeform 56">
              <a:extLst>
                <a:ext uri="{FF2B5EF4-FFF2-40B4-BE49-F238E27FC236}">
                  <a16:creationId xmlns:a16="http://schemas.microsoft.com/office/drawing/2014/main" id="{098683FF-2F8B-3070-6090-A0A25135E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8" name="Freeform 57">
              <a:extLst>
                <a:ext uri="{FF2B5EF4-FFF2-40B4-BE49-F238E27FC236}">
                  <a16:creationId xmlns:a16="http://schemas.microsoft.com/office/drawing/2014/main" id="{D6EF1DF9-5EC9-1AB0-D548-5DD7786ECE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19" name="Freeform 58">
              <a:extLst>
                <a:ext uri="{FF2B5EF4-FFF2-40B4-BE49-F238E27FC236}">
                  <a16:creationId xmlns:a16="http://schemas.microsoft.com/office/drawing/2014/main" id="{EF1750A0-68AE-1DE0-6A51-4E97D2E68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0" name="Freeform 59">
              <a:extLst>
                <a:ext uri="{FF2B5EF4-FFF2-40B4-BE49-F238E27FC236}">
                  <a16:creationId xmlns:a16="http://schemas.microsoft.com/office/drawing/2014/main" id="{F2290740-FA68-3872-4CBC-C9A5E2E0F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1" name="Freeform 60">
              <a:extLst>
                <a:ext uri="{FF2B5EF4-FFF2-40B4-BE49-F238E27FC236}">
                  <a16:creationId xmlns:a16="http://schemas.microsoft.com/office/drawing/2014/main" id="{EC44A4AF-1412-14F4-1598-85B85F50A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2" name="Freeform 61">
              <a:extLst>
                <a:ext uri="{FF2B5EF4-FFF2-40B4-BE49-F238E27FC236}">
                  <a16:creationId xmlns:a16="http://schemas.microsoft.com/office/drawing/2014/main" id="{6DB3B1A8-B227-D873-5205-0017C82AC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3" name="Freeform 62">
              <a:extLst>
                <a:ext uri="{FF2B5EF4-FFF2-40B4-BE49-F238E27FC236}">
                  <a16:creationId xmlns:a16="http://schemas.microsoft.com/office/drawing/2014/main" id="{045708C1-648B-BFFB-7024-6BFFE0D13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4" name="Freeform 63">
              <a:extLst>
                <a:ext uri="{FF2B5EF4-FFF2-40B4-BE49-F238E27FC236}">
                  <a16:creationId xmlns:a16="http://schemas.microsoft.com/office/drawing/2014/main" id="{8AC02E06-6C79-8640-FCAC-689DC3A68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5" name="Freeform 64">
              <a:extLst>
                <a:ext uri="{FF2B5EF4-FFF2-40B4-BE49-F238E27FC236}">
                  <a16:creationId xmlns:a16="http://schemas.microsoft.com/office/drawing/2014/main" id="{5FD256D4-0A94-37A8-650D-5C985A326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485" name="Rectangle 65">
            <a:extLst>
              <a:ext uri="{FF2B5EF4-FFF2-40B4-BE49-F238E27FC236}">
                <a16:creationId xmlns:a16="http://schemas.microsoft.com/office/drawing/2014/main" id="{877EAFDD-B7D2-4925-0AD0-248E6FF01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413" y="141288"/>
            <a:ext cx="27876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5122" name="Text Box 66">
            <a:extLst>
              <a:ext uri="{FF2B5EF4-FFF2-40B4-BE49-F238E27FC236}">
                <a16:creationId xmlns:a16="http://schemas.microsoft.com/office/drawing/2014/main" id="{9DC0367B-1CC5-D63C-39D6-5AEFB8E8D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5" y="2532063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12 cm</a:t>
            </a:r>
          </a:p>
        </p:txBody>
      </p:sp>
      <p:sp>
        <p:nvSpPr>
          <p:cNvPr id="45123" name="Text Box 67">
            <a:extLst>
              <a:ext uri="{FF2B5EF4-FFF2-40B4-BE49-F238E27FC236}">
                <a16:creationId xmlns:a16="http://schemas.microsoft.com/office/drawing/2014/main" id="{2548DC91-E697-D018-BE82-4F16A8E49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613" y="4144963"/>
            <a:ext cx="85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6 cm</a:t>
            </a:r>
          </a:p>
        </p:txBody>
      </p:sp>
      <p:sp>
        <p:nvSpPr>
          <p:cNvPr id="45124" name="Text Box 68">
            <a:extLst>
              <a:ext uri="{FF2B5EF4-FFF2-40B4-BE49-F238E27FC236}">
                <a16:creationId xmlns:a16="http://schemas.microsoft.com/office/drawing/2014/main" id="{14BE3F66-F81C-2CC8-03D2-6DABF9F21FA1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742950" y="3860800"/>
            <a:ext cx="85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3 cm</a:t>
            </a:r>
          </a:p>
        </p:txBody>
      </p:sp>
      <p:grpSp>
        <p:nvGrpSpPr>
          <p:cNvPr id="3" name="Group 69">
            <a:extLst>
              <a:ext uri="{FF2B5EF4-FFF2-40B4-BE49-F238E27FC236}">
                <a16:creationId xmlns:a16="http://schemas.microsoft.com/office/drawing/2014/main" id="{6E5CF3A6-518A-7518-5A12-3F16F3CDDE66}"/>
              </a:ext>
            </a:extLst>
          </p:cNvPr>
          <p:cNvGrpSpPr>
            <a:grpSpLocks/>
          </p:cNvGrpSpPr>
          <p:nvPr/>
        </p:nvGrpSpPr>
        <p:grpSpPr bwMode="auto">
          <a:xfrm>
            <a:off x="1023938" y="1193800"/>
            <a:ext cx="1897062" cy="2952750"/>
            <a:chOff x="300" y="1968"/>
            <a:chExt cx="1195" cy="1860"/>
          </a:xfrm>
        </p:grpSpPr>
        <p:sp>
          <p:nvSpPr>
            <p:cNvPr id="20500" name="AutoShape 70">
              <a:extLst>
                <a:ext uri="{FF2B5EF4-FFF2-40B4-BE49-F238E27FC236}">
                  <a16:creationId xmlns:a16="http://schemas.microsoft.com/office/drawing/2014/main" id="{2F6215B0-7D05-E494-F123-5917EA3B286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00" y="1968"/>
              <a:ext cx="1188" cy="186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0501" name="Group 71">
              <a:extLst>
                <a:ext uri="{FF2B5EF4-FFF2-40B4-BE49-F238E27FC236}">
                  <a16:creationId xmlns:a16="http://schemas.microsoft.com/office/drawing/2014/main" id="{E955B662-CA37-095D-FBED-5EC0AA8AE2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" y="2311"/>
              <a:ext cx="842" cy="905"/>
              <a:chOff x="4475" y="3007"/>
              <a:chExt cx="974" cy="905"/>
            </a:xfrm>
          </p:grpSpPr>
          <p:sp>
            <p:nvSpPr>
              <p:cNvPr id="20504" name="Freeform 72">
                <a:extLst>
                  <a:ext uri="{FF2B5EF4-FFF2-40B4-BE49-F238E27FC236}">
                    <a16:creationId xmlns:a16="http://schemas.microsoft.com/office/drawing/2014/main" id="{5D7133DC-8915-BF3F-F930-7AE1D0504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3023"/>
                <a:ext cx="889" cy="875"/>
              </a:xfrm>
              <a:custGeom>
                <a:avLst/>
                <a:gdLst>
                  <a:gd name="T0" fmla="*/ 1 w 1778"/>
                  <a:gd name="T1" fmla="*/ 9 h 1751"/>
                  <a:gd name="T2" fmla="*/ 5 w 1778"/>
                  <a:gd name="T3" fmla="*/ 2 h 1751"/>
                  <a:gd name="T4" fmla="*/ 5 w 1778"/>
                  <a:gd name="T5" fmla="*/ 2 h 1751"/>
                  <a:gd name="T6" fmla="*/ 1 w 1778"/>
                  <a:gd name="T7" fmla="*/ 12 h 1751"/>
                  <a:gd name="T8" fmla="*/ 2 w 1778"/>
                  <a:gd name="T9" fmla="*/ 12 h 1751"/>
                  <a:gd name="T10" fmla="*/ 6 w 1778"/>
                  <a:gd name="T11" fmla="*/ 3 h 1751"/>
                  <a:gd name="T12" fmla="*/ 7 w 1778"/>
                  <a:gd name="T13" fmla="*/ 3 h 1751"/>
                  <a:gd name="T14" fmla="*/ 2 w 1778"/>
                  <a:gd name="T15" fmla="*/ 16 h 1751"/>
                  <a:gd name="T16" fmla="*/ 3 w 1778"/>
                  <a:gd name="T17" fmla="*/ 15 h 1751"/>
                  <a:gd name="T18" fmla="*/ 2 w 1778"/>
                  <a:gd name="T19" fmla="*/ 21 h 1751"/>
                  <a:gd name="T20" fmla="*/ 3 w 1778"/>
                  <a:gd name="T21" fmla="*/ 20 h 1751"/>
                  <a:gd name="T22" fmla="*/ 3 w 1778"/>
                  <a:gd name="T23" fmla="*/ 20 h 1751"/>
                  <a:gd name="T24" fmla="*/ 6 w 1778"/>
                  <a:gd name="T25" fmla="*/ 25 h 1751"/>
                  <a:gd name="T26" fmla="*/ 7 w 1778"/>
                  <a:gd name="T27" fmla="*/ 26 h 1751"/>
                  <a:gd name="T28" fmla="*/ 5 w 1778"/>
                  <a:gd name="T29" fmla="*/ 23 h 1751"/>
                  <a:gd name="T30" fmla="*/ 6 w 1778"/>
                  <a:gd name="T31" fmla="*/ 23 h 1751"/>
                  <a:gd name="T32" fmla="*/ 12 w 1778"/>
                  <a:gd name="T33" fmla="*/ 27 h 1751"/>
                  <a:gd name="T34" fmla="*/ 13 w 1778"/>
                  <a:gd name="T35" fmla="*/ 27 h 1751"/>
                  <a:gd name="T36" fmla="*/ 9 w 1778"/>
                  <a:gd name="T37" fmla="*/ 25 h 1751"/>
                  <a:gd name="T38" fmla="*/ 7 w 1778"/>
                  <a:gd name="T39" fmla="*/ 24 h 1751"/>
                  <a:gd name="T40" fmla="*/ 10 w 1778"/>
                  <a:gd name="T41" fmla="*/ 25 h 1751"/>
                  <a:gd name="T42" fmla="*/ 14 w 1778"/>
                  <a:gd name="T43" fmla="*/ 26 h 1751"/>
                  <a:gd name="T44" fmla="*/ 20 w 1778"/>
                  <a:gd name="T45" fmla="*/ 26 h 1751"/>
                  <a:gd name="T46" fmla="*/ 21 w 1778"/>
                  <a:gd name="T47" fmla="*/ 26 h 1751"/>
                  <a:gd name="T48" fmla="*/ 15 w 1778"/>
                  <a:gd name="T49" fmla="*/ 25 h 1751"/>
                  <a:gd name="T50" fmla="*/ 17 w 1778"/>
                  <a:gd name="T51" fmla="*/ 25 h 1751"/>
                  <a:gd name="T52" fmla="*/ 24 w 1778"/>
                  <a:gd name="T53" fmla="*/ 25 h 1751"/>
                  <a:gd name="T54" fmla="*/ 25 w 1778"/>
                  <a:gd name="T55" fmla="*/ 25 h 1751"/>
                  <a:gd name="T56" fmla="*/ 20 w 1778"/>
                  <a:gd name="T57" fmla="*/ 24 h 1751"/>
                  <a:gd name="T58" fmla="*/ 20 w 1778"/>
                  <a:gd name="T59" fmla="*/ 24 h 1751"/>
                  <a:gd name="T60" fmla="*/ 26 w 1778"/>
                  <a:gd name="T61" fmla="*/ 23 h 1751"/>
                  <a:gd name="T62" fmla="*/ 25 w 1778"/>
                  <a:gd name="T63" fmla="*/ 23 h 1751"/>
                  <a:gd name="T64" fmla="*/ 21 w 1778"/>
                  <a:gd name="T65" fmla="*/ 23 h 1751"/>
                  <a:gd name="T66" fmla="*/ 22 w 1778"/>
                  <a:gd name="T67" fmla="*/ 23 h 1751"/>
                  <a:gd name="T68" fmla="*/ 26 w 1778"/>
                  <a:gd name="T69" fmla="*/ 21 h 1751"/>
                  <a:gd name="T70" fmla="*/ 26 w 1778"/>
                  <a:gd name="T71" fmla="*/ 21 h 1751"/>
                  <a:gd name="T72" fmla="*/ 23 w 1778"/>
                  <a:gd name="T73" fmla="*/ 22 h 1751"/>
                  <a:gd name="T74" fmla="*/ 23 w 1778"/>
                  <a:gd name="T75" fmla="*/ 21 h 1751"/>
                  <a:gd name="T76" fmla="*/ 27 w 1778"/>
                  <a:gd name="T77" fmla="*/ 18 h 1751"/>
                  <a:gd name="T78" fmla="*/ 27 w 1778"/>
                  <a:gd name="T79" fmla="*/ 17 h 1751"/>
                  <a:gd name="T80" fmla="*/ 25 w 1778"/>
                  <a:gd name="T81" fmla="*/ 19 h 1751"/>
                  <a:gd name="T82" fmla="*/ 26 w 1778"/>
                  <a:gd name="T83" fmla="*/ 18 h 1751"/>
                  <a:gd name="T84" fmla="*/ 28 w 1778"/>
                  <a:gd name="T85" fmla="*/ 12 h 1751"/>
                  <a:gd name="T86" fmla="*/ 27 w 1778"/>
                  <a:gd name="T87" fmla="*/ 14 h 1751"/>
                  <a:gd name="T88" fmla="*/ 27 w 1778"/>
                  <a:gd name="T89" fmla="*/ 9 h 1751"/>
                  <a:gd name="T90" fmla="*/ 26 w 1778"/>
                  <a:gd name="T91" fmla="*/ 10 h 1751"/>
                  <a:gd name="T92" fmla="*/ 26 w 1778"/>
                  <a:gd name="T93" fmla="*/ 4 h 1751"/>
                  <a:gd name="T94" fmla="*/ 25 w 1778"/>
                  <a:gd name="T95" fmla="*/ 6 h 1751"/>
                  <a:gd name="T96" fmla="*/ 24 w 1778"/>
                  <a:gd name="T97" fmla="*/ 3 h 1751"/>
                  <a:gd name="T98" fmla="*/ 24 w 1778"/>
                  <a:gd name="T99" fmla="*/ 4 h 1751"/>
                  <a:gd name="T100" fmla="*/ 23 w 1778"/>
                  <a:gd name="T101" fmla="*/ 4 h 1751"/>
                  <a:gd name="T102" fmla="*/ 18 w 1778"/>
                  <a:gd name="T103" fmla="*/ 0 h 1751"/>
                  <a:gd name="T104" fmla="*/ 17 w 1778"/>
                  <a:gd name="T105" fmla="*/ 0 h 1751"/>
                  <a:gd name="T106" fmla="*/ 21 w 1778"/>
                  <a:gd name="T107" fmla="*/ 2 h 1751"/>
                  <a:gd name="T108" fmla="*/ 20 w 1778"/>
                  <a:gd name="T109" fmla="*/ 2 h 1751"/>
                  <a:gd name="T110" fmla="*/ 13 w 1778"/>
                  <a:gd name="T111" fmla="*/ 0 h 1751"/>
                  <a:gd name="T112" fmla="*/ 12 w 1778"/>
                  <a:gd name="T113" fmla="*/ 0 h 1751"/>
                  <a:gd name="T114" fmla="*/ 17 w 1778"/>
                  <a:gd name="T115" fmla="*/ 2 h 1751"/>
                  <a:gd name="T116" fmla="*/ 17 w 1778"/>
                  <a:gd name="T117" fmla="*/ 2 h 1751"/>
                  <a:gd name="T118" fmla="*/ 14 w 1778"/>
                  <a:gd name="T119" fmla="*/ 1 h 1751"/>
                  <a:gd name="T120" fmla="*/ 9 w 1778"/>
                  <a:gd name="T121" fmla="*/ 0 h 1751"/>
                  <a:gd name="T122" fmla="*/ 2 w 1778"/>
                  <a:gd name="T123" fmla="*/ 0 h 175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778"/>
                  <a:gd name="T187" fmla="*/ 0 h 1751"/>
                  <a:gd name="T188" fmla="*/ 1778 w 1778"/>
                  <a:gd name="T189" fmla="*/ 1751 h 175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778" h="1751">
                    <a:moveTo>
                      <a:pt x="0" y="19"/>
                    </a:moveTo>
                    <a:lnTo>
                      <a:pt x="0" y="834"/>
                    </a:lnTo>
                    <a:lnTo>
                      <a:pt x="0" y="827"/>
                    </a:lnTo>
                    <a:lnTo>
                      <a:pt x="1" y="808"/>
                    </a:lnTo>
                    <a:lnTo>
                      <a:pt x="4" y="778"/>
                    </a:lnTo>
                    <a:lnTo>
                      <a:pt x="9" y="739"/>
                    </a:lnTo>
                    <a:lnTo>
                      <a:pt x="16" y="690"/>
                    </a:lnTo>
                    <a:lnTo>
                      <a:pt x="25" y="636"/>
                    </a:lnTo>
                    <a:lnTo>
                      <a:pt x="39" y="576"/>
                    </a:lnTo>
                    <a:lnTo>
                      <a:pt x="56" y="513"/>
                    </a:lnTo>
                    <a:lnTo>
                      <a:pt x="77" y="447"/>
                    </a:lnTo>
                    <a:lnTo>
                      <a:pt x="103" y="380"/>
                    </a:lnTo>
                    <a:lnTo>
                      <a:pt x="134" y="315"/>
                    </a:lnTo>
                    <a:lnTo>
                      <a:pt x="171" y="251"/>
                    </a:lnTo>
                    <a:lnTo>
                      <a:pt x="214" y="192"/>
                    </a:lnTo>
                    <a:lnTo>
                      <a:pt x="265" y="136"/>
                    </a:lnTo>
                    <a:lnTo>
                      <a:pt x="321" y="88"/>
                    </a:lnTo>
                    <a:lnTo>
                      <a:pt x="386" y="48"/>
                    </a:lnTo>
                    <a:lnTo>
                      <a:pt x="382" y="50"/>
                    </a:lnTo>
                    <a:lnTo>
                      <a:pt x="371" y="56"/>
                    </a:lnTo>
                    <a:lnTo>
                      <a:pt x="355" y="67"/>
                    </a:lnTo>
                    <a:lnTo>
                      <a:pt x="333" y="86"/>
                    </a:lnTo>
                    <a:lnTo>
                      <a:pt x="307" y="110"/>
                    </a:lnTo>
                    <a:lnTo>
                      <a:pt x="279" y="142"/>
                    </a:lnTo>
                    <a:lnTo>
                      <a:pt x="249" y="182"/>
                    </a:lnTo>
                    <a:lnTo>
                      <a:pt x="216" y="233"/>
                    </a:lnTo>
                    <a:lnTo>
                      <a:pt x="184" y="293"/>
                    </a:lnTo>
                    <a:lnTo>
                      <a:pt x="153" y="363"/>
                    </a:lnTo>
                    <a:lnTo>
                      <a:pt x="123" y="446"/>
                    </a:lnTo>
                    <a:lnTo>
                      <a:pt x="96" y="541"/>
                    </a:lnTo>
                    <a:lnTo>
                      <a:pt x="73" y="649"/>
                    </a:lnTo>
                    <a:lnTo>
                      <a:pt x="55" y="771"/>
                    </a:lnTo>
                    <a:lnTo>
                      <a:pt x="42" y="908"/>
                    </a:lnTo>
                    <a:lnTo>
                      <a:pt x="35" y="1061"/>
                    </a:lnTo>
                    <a:lnTo>
                      <a:pt x="35" y="1053"/>
                    </a:lnTo>
                    <a:lnTo>
                      <a:pt x="38" y="1029"/>
                    </a:lnTo>
                    <a:lnTo>
                      <a:pt x="41" y="992"/>
                    </a:lnTo>
                    <a:lnTo>
                      <a:pt x="47" y="944"/>
                    </a:lnTo>
                    <a:lnTo>
                      <a:pt x="55" y="885"/>
                    </a:lnTo>
                    <a:lnTo>
                      <a:pt x="68" y="818"/>
                    </a:lnTo>
                    <a:lnTo>
                      <a:pt x="85" y="746"/>
                    </a:lnTo>
                    <a:lnTo>
                      <a:pt x="107" y="667"/>
                    </a:lnTo>
                    <a:lnTo>
                      <a:pt x="134" y="587"/>
                    </a:lnTo>
                    <a:lnTo>
                      <a:pt x="168" y="505"/>
                    </a:lnTo>
                    <a:lnTo>
                      <a:pt x="208" y="424"/>
                    </a:lnTo>
                    <a:lnTo>
                      <a:pt x="257" y="346"/>
                    </a:lnTo>
                    <a:lnTo>
                      <a:pt x="313" y="272"/>
                    </a:lnTo>
                    <a:lnTo>
                      <a:pt x="379" y="203"/>
                    </a:lnTo>
                    <a:lnTo>
                      <a:pt x="454" y="143"/>
                    </a:lnTo>
                    <a:lnTo>
                      <a:pt x="539" y="92"/>
                    </a:lnTo>
                    <a:lnTo>
                      <a:pt x="534" y="95"/>
                    </a:lnTo>
                    <a:lnTo>
                      <a:pt x="519" y="104"/>
                    </a:lnTo>
                    <a:lnTo>
                      <a:pt x="497" y="120"/>
                    </a:lnTo>
                    <a:lnTo>
                      <a:pt x="469" y="144"/>
                    </a:lnTo>
                    <a:lnTo>
                      <a:pt x="435" y="178"/>
                    </a:lnTo>
                    <a:lnTo>
                      <a:pt x="397" y="220"/>
                    </a:lnTo>
                    <a:lnTo>
                      <a:pt x="356" y="274"/>
                    </a:lnTo>
                    <a:lnTo>
                      <a:pt x="314" y="340"/>
                    </a:lnTo>
                    <a:lnTo>
                      <a:pt x="270" y="420"/>
                    </a:lnTo>
                    <a:lnTo>
                      <a:pt x="229" y="512"/>
                    </a:lnTo>
                    <a:lnTo>
                      <a:pt x="190" y="620"/>
                    </a:lnTo>
                    <a:lnTo>
                      <a:pt x="154" y="743"/>
                    </a:lnTo>
                    <a:lnTo>
                      <a:pt x="123" y="884"/>
                    </a:lnTo>
                    <a:lnTo>
                      <a:pt x="98" y="1042"/>
                    </a:lnTo>
                    <a:lnTo>
                      <a:pt x="80" y="1218"/>
                    </a:lnTo>
                    <a:lnTo>
                      <a:pt x="71" y="1414"/>
                    </a:lnTo>
                    <a:lnTo>
                      <a:pt x="73" y="1396"/>
                    </a:lnTo>
                    <a:lnTo>
                      <a:pt x="78" y="1348"/>
                    </a:lnTo>
                    <a:lnTo>
                      <a:pt x="87" y="1278"/>
                    </a:lnTo>
                    <a:lnTo>
                      <a:pt x="101" y="1193"/>
                    </a:lnTo>
                    <a:lnTo>
                      <a:pt x="117" y="1099"/>
                    </a:lnTo>
                    <a:lnTo>
                      <a:pt x="139" y="1008"/>
                    </a:lnTo>
                    <a:lnTo>
                      <a:pt x="166" y="924"/>
                    </a:lnTo>
                    <a:lnTo>
                      <a:pt x="196" y="857"/>
                    </a:lnTo>
                    <a:lnTo>
                      <a:pt x="189" y="878"/>
                    </a:lnTo>
                    <a:lnTo>
                      <a:pt x="173" y="935"/>
                    </a:lnTo>
                    <a:lnTo>
                      <a:pt x="153" y="1021"/>
                    </a:lnTo>
                    <a:lnTo>
                      <a:pt x="133" y="1127"/>
                    </a:lnTo>
                    <a:lnTo>
                      <a:pt x="123" y="1246"/>
                    </a:lnTo>
                    <a:lnTo>
                      <a:pt x="124" y="1370"/>
                    </a:lnTo>
                    <a:lnTo>
                      <a:pt x="144" y="1493"/>
                    </a:lnTo>
                    <a:lnTo>
                      <a:pt x="189" y="1605"/>
                    </a:lnTo>
                    <a:lnTo>
                      <a:pt x="187" y="1593"/>
                    </a:lnTo>
                    <a:lnTo>
                      <a:pt x="185" y="1561"/>
                    </a:lnTo>
                    <a:lnTo>
                      <a:pt x="182" y="1513"/>
                    </a:lnTo>
                    <a:lnTo>
                      <a:pt x="181" y="1452"/>
                    </a:lnTo>
                    <a:lnTo>
                      <a:pt x="182" y="1384"/>
                    </a:lnTo>
                    <a:lnTo>
                      <a:pt x="185" y="1312"/>
                    </a:lnTo>
                    <a:lnTo>
                      <a:pt x="196" y="1242"/>
                    </a:lnTo>
                    <a:lnTo>
                      <a:pt x="211" y="1178"/>
                    </a:lnTo>
                    <a:lnTo>
                      <a:pt x="209" y="1182"/>
                    </a:lnTo>
                    <a:lnTo>
                      <a:pt x="207" y="1195"/>
                    </a:lnTo>
                    <a:lnTo>
                      <a:pt x="205" y="1216"/>
                    </a:lnTo>
                    <a:lnTo>
                      <a:pt x="202" y="1243"/>
                    </a:lnTo>
                    <a:lnTo>
                      <a:pt x="201" y="1276"/>
                    </a:lnTo>
                    <a:lnTo>
                      <a:pt x="201" y="1312"/>
                    </a:lnTo>
                    <a:lnTo>
                      <a:pt x="205" y="1354"/>
                    </a:lnTo>
                    <a:lnTo>
                      <a:pt x="211" y="1398"/>
                    </a:lnTo>
                    <a:lnTo>
                      <a:pt x="222" y="1443"/>
                    </a:lnTo>
                    <a:lnTo>
                      <a:pt x="237" y="1489"/>
                    </a:lnTo>
                    <a:lnTo>
                      <a:pt x="259" y="1534"/>
                    </a:lnTo>
                    <a:lnTo>
                      <a:pt x="287" y="1579"/>
                    </a:lnTo>
                    <a:lnTo>
                      <a:pt x="322" y="1620"/>
                    </a:lnTo>
                    <a:lnTo>
                      <a:pt x="366" y="1659"/>
                    </a:lnTo>
                    <a:lnTo>
                      <a:pt x="418" y="1694"/>
                    </a:lnTo>
                    <a:lnTo>
                      <a:pt x="480" y="1723"/>
                    </a:lnTo>
                    <a:lnTo>
                      <a:pt x="478" y="1721"/>
                    </a:lnTo>
                    <a:lnTo>
                      <a:pt x="473" y="1719"/>
                    </a:lnTo>
                    <a:lnTo>
                      <a:pt x="464" y="1713"/>
                    </a:lnTo>
                    <a:lnTo>
                      <a:pt x="454" y="1706"/>
                    </a:lnTo>
                    <a:lnTo>
                      <a:pt x="441" y="1697"/>
                    </a:lnTo>
                    <a:lnTo>
                      <a:pt x="426" y="1684"/>
                    </a:lnTo>
                    <a:lnTo>
                      <a:pt x="410" y="1671"/>
                    </a:lnTo>
                    <a:lnTo>
                      <a:pt x="394" y="1653"/>
                    </a:lnTo>
                    <a:lnTo>
                      <a:pt x="376" y="1634"/>
                    </a:lnTo>
                    <a:lnTo>
                      <a:pt x="360" y="1612"/>
                    </a:lnTo>
                    <a:lnTo>
                      <a:pt x="344" y="1587"/>
                    </a:lnTo>
                    <a:lnTo>
                      <a:pt x="329" y="1558"/>
                    </a:lnTo>
                    <a:lnTo>
                      <a:pt x="317" y="1527"/>
                    </a:lnTo>
                    <a:lnTo>
                      <a:pt x="305" y="1492"/>
                    </a:lnTo>
                    <a:lnTo>
                      <a:pt x="296" y="1455"/>
                    </a:lnTo>
                    <a:lnTo>
                      <a:pt x="290" y="1414"/>
                    </a:lnTo>
                    <a:lnTo>
                      <a:pt x="291" y="1417"/>
                    </a:lnTo>
                    <a:lnTo>
                      <a:pt x="296" y="1429"/>
                    </a:lnTo>
                    <a:lnTo>
                      <a:pt x="303" y="1446"/>
                    </a:lnTo>
                    <a:lnTo>
                      <a:pt x="314" y="1469"/>
                    </a:lnTo>
                    <a:lnTo>
                      <a:pt x="330" y="1496"/>
                    </a:lnTo>
                    <a:lnTo>
                      <a:pt x="350" y="1524"/>
                    </a:lnTo>
                    <a:lnTo>
                      <a:pt x="376" y="1555"/>
                    </a:lnTo>
                    <a:lnTo>
                      <a:pt x="408" y="1588"/>
                    </a:lnTo>
                    <a:lnTo>
                      <a:pt x="444" y="1620"/>
                    </a:lnTo>
                    <a:lnTo>
                      <a:pt x="489" y="1651"/>
                    </a:lnTo>
                    <a:lnTo>
                      <a:pt x="540" y="1680"/>
                    </a:lnTo>
                    <a:lnTo>
                      <a:pt x="599" y="1705"/>
                    </a:lnTo>
                    <a:lnTo>
                      <a:pt x="666" y="1726"/>
                    </a:lnTo>
                    <a:lnTo>
                      <a:pt x="741" y="1741"/>
                    </a:lnTo>
                    <a:lnTo>
                      <a:pt x="825" y="1750"/>
                    </a:lnTo>
                    <a:lnTo>
                      <a:pt x="918" y="1751"/>
                    </a:lnTo>
                    <a:lnTo>
                      <a:pt x="915" y="1751"/>
                    </a:lnTo>
                    <a:lnTo>
                      <a:pt x="904" y="1751"/>
                    </a:lnTo>
                    <a:lnTo>
                      <a:pt x="888" y="1751"/>
                    </a:lnTo>
                    <a:lnTo>
                      <a:pt x="866" y="1750"/>
                    </a:lnTo>
                    <a:lnTo>
                      <a:pt x="840" y="1748"/>
                    </a:lnTo>
                    <a:lnTo>
                      <a:pt x="810" y="1744"/>
                    </a:lnTo>
                    <a:lnTo>
                      <a:pt x="776" y="1739"/>
                    </a:lnTo>
                    <a:lnTo>
                      <a:pt x="742" y="1731"/>
                    </a:lnTo>
                    <a:lnTo>
                      <a:pt x="705" y="1720"/>
                    </a:lnTo>
                    <a:lnTo>
                      <a:pt x="667" y="1706"/>
                    </a:lnTo>
                    <a:lnTo>
                      <a:pt x="629" y="1689"/>
                    </a:lnTo>
                    <a:lnTo>
                      <a:pt x="592" y="1668"/>
                    </a:lnTo>
                    <a:lnTo>
                      <a:pt x="556" y="1643"/>
                    </a:lnTo>
                    <a:lnTo>
                      <a:pt x="523" y="1613"/>
                    </a:lnTo>
                    <a:lnTo>
                      <a:pt x="492" y="1580"/>
                    </a:lnTo>
                    <a:lnTo>
                      <a:pt x="465" y="1539"/>
                    </a:lnTo>
                    <a:lnTo>
                      <a:pt x="465" y="1540"/>
                    </a:lnTo>
                    <a:lnTo>
                      <a:pt x="468" y="1542"/>
                    </a:lnTo>
                    <a:lnTo>
                      <a:pt x="470" y="1545"/>
                    </a:lnTo>
                    <a:lnTo>
                      <a:pt x="473" y="1549"/>
                    </a:lnTo>
                    <a:lnTo>
                      <a:pt x="479" y="1554"/>
                    </a:lnTo>
                    <a:lnTo>
                      <a:pt x="485" y="1560"/>
                    </a:lnTo>
                    <a:lnTo>
                      <a:pt x="493" y="1566"/>
                    </a:lnTo>
                    <a:lnTo>
                      <a:pt x="502" y="1574"/>
                    </a:lnTo>
                    <a:lnTo>
                      <a:pt x="514" y="1582"/>
                    </a:lnTo>
                    <a:lnTo>
                      <a:pt x="526" y="1590"/>
                    </a:lnTo>
                    <a:lnTo>
                      <a:pt x="540" y="1598"/>
                    </a:lnTo>
                    <a:lnTo>
                      <a:pt x="557" y="1607"/>
                    </a:lnTo>
                    <a:lnTo>
                      <a:pt x="575" y="1617"/>
                    </a:lnTo>
                    <a:lnTo>
                      <a:pt x="595" y="1626"/>
                    </a:lnTo>
                    <a:lnTo>
                      <a:pt x="617" y="1635"/>
                    </a:lnTo>
                    <a:lnTo>
                      <a:pt x="643" y="1643"/>
                    </a:lnTo>
                    <a:lnTo>
                      <a:pt x="669" y="1652"/>
                    </a:lnTo>
                    <a:lnTo>
                      <a:pt x="698" y="1660"/>
                    </a:lnTo>
                    <a:lnTo>
                      <a:pt x="730" y="1668"/>
                    </a:lnTo>
                    <a:lnTo>
                      <a:pt x="764" y="1676"/>
                    </a:lnTo>
                    <a:lnTo>
                      <a:pt x="801" y="1683"/>
                    </a:lnTo>
                    <a:lnTo>
                      <a:pt x="840" y="1690"/>
                    </a:lnTo>
                    <a:lnTo>
                      <a:pt x="882" y="1695"/>
                    </a:lnTo>
                    <a:lnTo>
                      <a:pt x="927" y="1699"/>
                    </a:lnTo>
                    <a:lnTo>
                      <a:pt x="975" y="1703"/>
                    </a:lnTo>
                    <a:lnTo>
                      <a:pt x="1025" y="1705"/>
                    </a:lnTo>
                    <a:lnTo>
                      <a:pt x="1079" y="1708"/>
                    </a:lnTo>
                    <a:lnTo>
                      <a:pt x="1137" y="1708"/>
                    </a:lnTo>
                    <a:lnTo>
                      <a:pt x="1197" y="1705"/>
                    </a:lnTo>
                    <a:lnTo>
                      <a:pt x="1260" y="1703"/>
                    </a:lnTo>
                    <a:lnTo>
                      <a:pt x="1328" y="1698"/>
                    </a:lnTo>
                    <a:lnTo>
                      <a:pt x="1399" y="1693"/>
                    </a:lnTo>
                    <a:lnTo>
                      <a:pt x="1396" y="1693"/>
                    </a:lnTo>
                    <a:lnTo>
                      <a:pt x="1388" y="1694"/>
                    </a:lnTo>
                    <a:lnTo>
                      <a:pt x="1376" y="1694"/>
                    </a:lnTo>
                    <a:lnTo>
                      <a:pt x="1358" y="1695"/>
                    </a:lnTo>
                    <a:lnTo>
                      <a:pt x="1338" y="1695"/>
                    </a:lnTo>
                    <a:lnTo>
                      <a:pt x="1312" y="1695"/>
                    </a:lnTo>
                    <a:lnTo>
                      <a:pt x="1285" y="1694"/>
                    </a:lnTo>
                    <a:lnTo>
                      <a:pt x="1252" y="1693"/>
                    </a:lnTo>
                    <a:lnTo>
                      <a:pt x="1219" y="1689"/>
                    </a:lnTo>
                    <a:lnTo>
                      <a:pt x="1182" y="1684"/>
                    </a:lnTo>
                    <a:lnTo>
                      <a:pt x="1144" y="1679"/>
                    </a:lnTo>
                    <a:lnTo>
                      <a:pt x="1104" y="1672"/>
                    </a:lnTo>
                    <a:lnTo>
                      <a:pt x="1062" y="1663"/>
                    </a:lnTo>
                    <a:lnTo>
                      <a:pt x="1019" y="1651"/>
                    </a:lnTo>
                    <a:lnTo>
                      <a:pt x="977" y="1636"/>
                    </a:lnTo>
                    <a:lnTo>
                      <a:pt x="933" y="1620"/>
                    </a:lnTo>
                    <a:lnTo>
                      <a:pt x="938" y="1620"/>
                    </a:lnTo>
                    <a:lnTo>
                      <a:pt x="953" y="1622"/>
                    </a:lnTo>
                    <a:lnTo>
                      <a:pt x="975" y="1625"/>
                    </a:lnTo>
                    <a:lnTo>
                      <a:pt x="1006" y="1627"/>
                    </a:lnTo>
                    <a:lnTo>
                      <a:pt x="1043" y="1629"/>
                    </a:lnTo>
                    <a:lnTo>
                      <a:pt x="1085" y="1633"/>
                    </a:lnTo>
                    <a:lnTo>
                      <a:pt x="1134" y="1635"/>
                    </a:lnTo>
                    <a:lnTo>
                      <a:pt x="1185" y="1637"/>
                    </a:lnTo>
                    <a:lnTo>
                      <a:pt x="1241" y="1638"/>
                    </a:lnTo>
                    <a:lnTo>
                      <a:pt x="1298" y="1638"/>
                    </a:lnTo>
                    <a:lnTo>
                      <a:pt x="1358" y="1637"/>
                    </a:lnTo>
                    <a:lnTo>
                      <a:pt x="1418" y="1635"/>
                    </a:lnTo>
                    <a:lnTo>
                      <a:pt x="1477" y="1630"/>
                    </a:lnTo>
                    <a:lnTo>
                      <a:pt x="1536" y="1625"/>
                    </a:lnTo>
                    <a:lnTo>
                      <a:pt x="1592" y="1617"/>
                    </a:lnTo>
                    <a:lnTo>
                      <a:pt x="1646" y="1605"/>
                    </a:lnTo>
                    <a:lnTo>
                      <a:pt x="1643" y="1605"/>
                    </a:lnTo>
                    <a:lnTo>
                      <a:pt x="1635" y="1606"/>
                    </a:lnTo>
                    <a:lnTo>
                      <a:pt x="1620" y="1606"/>
                    </a:lnTo>
                    <a:lnTo>
                      <a:pt x="1600" y="1607"/>
                    </a:lnTo>
                    <a:lnTo>
                      <a:pt x="1577" y="1608"/>
                    </a:lnTo>
                    <a:lnTo>
                      <a:pt x="1550" y="1608"/>
                    </a:lnTo>
                    <a:lnTo>
                      <a:pt x="1518" y="1608"/>
                    </a:lnTo>
                    <a:lnTo>
                      <a:pt x="1484" y="1608"/>
                    </a:lnTo>
                    <a:lnTo>
                      <a:pt x="1447" y="1607"/>
                    </a:lnTo>
                    <a:lnTo>
                      <a:pt x="1408" y="1605"/>
                    </a:lnTo>
                    <a:lnTo>
                      <a:pt x="1368" y="1603"/>
                    </a:lnTo>
                    <a:lnTo>
                      <a:pt x="1326" y="1598"/>
                    </a:lnTo>
                    <a:lnTo>
                      <a:pt x="1283" y="1592"/>
                    </a:lnTo>
                    <a:lnTo>
                      <a:pt x="1241" y="1585"/>
                    </a:lnTo>
                    <a:lnTo>
                      <a:pt x="1198" y="1577"/>
                    </a:lnTo>
                    <a:lnTo>
                      <a:pt x="1157" y="1567"/>
                    </a:lnTo>
                    <a:lnTo>
                      <a:pt x="1160" y="1567"/>
                    </a:lnTo>
                    <a:lnTo>
                      <a:pt x="1172" y="1567"/>
                    </a:lnTo>
                    <a:lnTo>
                      <a:pt x="1190" y="1568"/>
                    </a:lnTo>
                    <a:lnTo>
                      <a:pt x="1214" y="1568"/>
                    </a:lnTo>
                    <a:lnTo>
                      <a:pt x="1243" y="1568"/>
                    </a:lnTo>
                    <a:lnTo>
                      <a:pt x="1276" y="1567"/>
                    </a:lnTo>
                    <a:lnTo>
                      <a:pt x="1313" y="1566"/>
                    </a:lnTo>
                    <a:lnTo>
                      <a:pt x="1354" y="1565"/>
                    </a:lnTo>
                    <a:lnTo>
                      <a:pt x="1395" y="1561"/>
                    </a:lnTo>
                    <a:lnTo>
                      <a:pt x="1438" y="1558"/>
                    </a:lnTo>
                    <a:lnTo>
                      <a:pt x="1480" y="1552"/>
                    </a:lnTo>
                    <a:lnTo>
                      <a:pt x="1524" y="1545"/>
                    </a:lnTo>
                    <a:lnTo>
                      <a:pt x="1566" y="1537"/>
                    </a:lnTo>
                    <a:lnTo>
                      <a:pt x="1605" y="1528"/>
                    </a:lnTo>
                    <a:lnTo>
                      <a:pt x="1642" y="1515"/>
                    </a:lnTo>
                    <a:lnTo>
                      <a:pt x="1675" y="1501"/>
                    </a:lnTo>
                    <a:lnTo>
                      <a:pt x="1672" y="1501"/>
                    </a:lnTo>
                    <a:lnTo>
                      <a:pt x="1664" y="1502"/>
                    </a:lnTo>
                    <a:lnTo>
                      <a:pt x="1651" y="1504"/>
                    </a:lnTo>
                    <a:lnTo>
                      <a:pt x="1633" y="1505"/>
                    </a:lnTo>
                    <a:lnTo>
                      <a:pt x="1612" y="1505"/>
                    </a:lnTo>
                    <a:lnTo>
                      <a:pt x="1586" y="1506"/>
                    </a:lnTo>
                    <a:lnTo>
                      <a:pt x="1559" y="1507"/>
                    </a:lnTo>
                    <a:lnTo>
                      <a:pt x="1529" y="1507"/>
                    </a:lnTo>
                    <a:lnTo>
                      <a:pt x="1498" y="1507"/>
                    </a:lnTo>
                    <a:lnTo>
                      <a:pt x="1464" y="1506"/>
                    </a:lnTo>
                    <a:lnTo>
                      <a:pt x="1432" y="1505"/>
                    </a:lnTo>
                    <a:lnTo>
                      <a:pt x="1399" y="1501"/>
                    </a:lnTo>
                    <a:lnTo>
                      <a:pt x="1365" y="1498"/>
                    </a:lnTo>
                    <a:lnTo>
                      <a:pt x="1333" y="1493"/>
                    </a:lnTo>
                    <a:lnTo>
                      <a:pt x="1303" y="1487"/>
                    </a:lnTo>
                    <a:lnTo>
                      <a:pt x="1274" y="1479"/>
                    </a:lnTo>
                    <a:lnTo>
                      <a:pt x="1276" y="1479"/>
                    </a:lnTo>
                    <a:lnTo>
                      <a:pt x="1285" y="1481"/>
                    </a:lnTo>
                    <a:lnTo>
                      <a:pt x="1297" y="1481"/>
                    </a:lnTo>
                    <a:lnTo>
                      <a:pt x="1315" y="1479"/>
                    </a:lnTo>
                    <a:lnTo>
                      <a:pt x="1335" y="1479"/>
                    </a:lnTo>
                    <a:lnTo>
                      <a:pt x="1361" y="1477"/>
                    </a:lnTo>
                    <a:lnTo>
                      <a:pt x="1388" y="1473"/>
                    </a:lnTo>
                    <a:lnTo>
                      <a:pt x="1418" y="1468"/>
                    </a:lnTo>
                    <a:lnTo>
                      <a:pt x="1450" y="1460"/>
                    </a:lnTo>
                    <a:lnTo>
                      <a:pt x="1485" y="1449"/>
                    </a:lnTo>
                    <a:lnTo>
                      <a:pt x="1521" y="1437"/>
                    </a:lnTo>
                    <a:lnTo>
                      <a:pt x="1558" y="1421"/>
                    </a:lnTo>
                    <a:lnTo>
                      <a:pt x="1595" y="1401"/>
                    </a:lnTo>
                    <a:lnTo>
                      <a:pt x="1631" y="1378"/>
                    </a:lnTo>
                    <a:lnTo>
                      <a:pt x="1668" y="1350"/>
                    </a:lnTo>
                    <a:lnTo>
                      <a:pt x="1704" y="1318"/>
                    </a:lnTo>
                    <a:lnTo>
                      <a:pt x="1702" y="1319"/>
                    </a:lnTo>
                    <a:lnTo>
                      <a:pt x="1696" y="1323"/>
                    </a:lnTo>
                    <a:lnTo>
                      <a:pt x="1688" y="1329"/>
                    </a:lnTo>
                    <a:lnTo>
                      <a:pt x="1675" y="1335"/>
                    </a:lnTo>
                    <a:lnTo>
                      <a:pt x="1660" y="1344"/>
                    </a:lnTo>
                    <a:lnTo>
                      <a:pt x="1643" y="1352"/>
                    </a:lnTo>
                    <a:lnTo>
                      <a:pt x="1622" y="1361"/>
                    </a:lnTo>
                    <a:lnTo>
                      <a:pt x="1600" y="1370"/>
                    </a:lnTo>
                    <a:lnTo>
                      <a:pt x="1576" y="1379"/>
                    </a:lnTo>
                    <a:lnTo>
                      <a:pt x="1551" y="1388"/>
                    </a:lnTo>
                    <a:lnTo>
                      <a:pt x="1523" y="1395"/>
                    </a:lnTo>
                    <a:lnTo>
                      <a:pt x="1495" y="1402"/>
                    </a:lnTo>
                    <a:lnTo>
                      <a:pt x="1465" y="1406"/>
                    </a:lnTo>
                    <a:lnTo>
                      <a:pt x="1436" y="1408"/>
                    </a:lnTo>
                    <a:lnTo>
                      <a:pt x="1406" y="1408"/>
                    </a:lnTo>
                    <a:lnTo>
                      <a:pt x="1376" y="1406"/>
                    </a:lnTo>
                    <a:lnTo>
                      <a:pt x="1378" y="1406"/>
                    </a:lnTo>
                    <a:lnTo>
                      <a:pt x="1386" y="1405"/>
                    </a:lnTo>
                    <a:lnTo>
                      <a:pt x="1397" y="1402"/>
                    </a:lnTo>
                    <a:lnTo>
                      <a:pt x="1415" y="1399"/>
                    </a:lnTo>
                    <a:lnTo>
                      <a:pt x="1434" y="1393"/>
                    </a:lnTo>
                    <a:lnTo>
                      <a:pt x="1456" y="1385"/>
                    </a:lnTo>
                    <a:lnTo>
                      <a:pt x="1482" y="1375"/>
                    </a:lnTo>
                    <a:lnTo>
                      <a:pt x="1509" y="1362"/>
                    </a:lnTo>
                    <a:lnTo>
                      <a:pt x="1538" y="1345"/>
                    </a:lnTo>
                    <a:lnTo>
                      <a:pt x="1568" y="1324"/>
                    </a:lnTo>
                    <a:lnTo>
                      <a:pt x="1598" y="1299"/>
                    </a:lnTo>
                    <a:lnTo>
                      <a:pt x="1629" y="1269"/>
                    </a:lnTo>
                    <a:lnTo>
                      <a:pt x="1659" y="1234"/>
                    </a:lnTo>
                    <a:lnTo>
                      <a:pt x="1688" y="1195"/>
                    </a:lnTo>
                    <a:lnTo>
                      <a:pt x="1716" y="1149"/>
                    </a:lnTo>
                    <a:lnTo>
                      <a:pt x="1742" y="1097"/>
                    </a:lnTo>
                    <a:lnTo>
                      <a:pt x="1741" y="1098"/>
                    </a:lnTo>
                    <a:lnTo>
                      <a:pt x="1739" y="1102"/>
                    </a:lnTo>
                    <a:lnTo>
                      <a:pt x="1735" y="1107"/>
                    </a:lnTo>
                    <a:lnTo>
                      <a:pt x="1729" y="1115"/>
                    </a:lnTo>
                    <a:lnTo>
                      <a:pt x="1722" y="1123"/>
                    </a:lnTo>
                    <a:lnTo>
                      <a:pt x="1713" y="1134"/>
                    </a:lnTo>
                    <a:lnTo>
                      <a:pt x="1703" y="1145"/>
                    </a:lnTo>
                    <a:lnTo>
                      <a:pt x="1690" y="1158"/>
                    </a:lnTo>
                    <a:lnTo>
                      <a:pt x="1676" y="1171"/>
                    </a:lnTo>
                    <a:lnTo>
                      <a:pt x="1660" y="1183"/>
                    </a:lnTo>
                    <a:lnTo>
                      <a:pt x="1643" y="1196"/>
                    </a:lnTo>
                    <a:lnTo>
                      <a:pt x="1623" y="1209"/>
                    </a:lnTo>
                    <a:lnTo>
                      <a:pt x="1603" y="1221"/>
                    </a:lnTo>
                    <a:lnTo>
                      <a:pt x="1580" y="1233"/>
                    </a:lnTo>
                    <a:lnTo>
                      <a:pt x="1555" y="1243"/>
                    </a:lnTo>
                    <a:lnTo>
                      <a:pt x="1529" y="1252"/>
                    </a:lnTo>
                    <a:lnTo>
                      <a:pt x="1531" y="1250"/>
                    </a:lnTo>
                    <a:lnTo>
                      <a:pt x="1539" y="1244"/>
                    </a:lnTo>
                    <a:lnTo>
                      <a:pt x="1551" y="1235"/>
                    </a:lnTo>
                    <a:lnTo>
                      <a:pt x="1566" y="1221"/>
                    </a:lnTo>
                    <a:lnTo>
                      <a:pt x="1583" y="1203"/>
                    </a:lnTo>
                    <a:lnTo>
                      <a:pt x="1604" y="1180"/>
                    </a:lnTo>
                    <a:lnTo>
                      <a:pt x="1626" y="1151"/>
                    </a:lnTo>
                    <a:lnTo>
                      <a:pt x="1648" y="1118"/>
                    </a:lnTo>
                    <a:lnTo>
                      <a:pt x="1671" y="1080"/>
                    </a:lnTo>
                    <a:lnTo>
                      <a:pt x="1692" y="1036"/>
                    </a:lnTo>
                    <a:lnTo>
                      <a:pt x="1713" y="985"/>
                    </a:lnTo>
                    <a:lnTo>
                      <a:pt x="1733" y="930"/>
                    </a:lnTo>
                    <a:lnTo>
                      <a:pt x="1749" y="868"/>
                    </a:lnTo>
                    <a:lnTo>
                      <a:pt x="1763" y="800"/>
                    </a:lnTo>
                    <a:lnTo>
                      <a:pt x="1772" y="725"/>
                    </a:lnTo>
                    <a:lnTo>
                      <a:pt x="1778" y="643"/>
                    </a:lnTo>
                    <a:lnTo>
                      <a:pt x="1777" y="653"/>
                    </a:lnTo>
                    <a:lnTo>
                      <a:pt x="1772" y="682"/>
                    </a:lnTo>
                    <a:lnTo>
                      <a:pt x="1763" y="726"/>
                    </a:lnTo>
                    <a:lnTo>
                      <a:pt x="1749" y="782"/>
                    </a:lnTo>
                    <a:lnTo>
                      <a:pt x="1727" y="846"/>
                    </a:lnTo>
                    <a:lnTo>
                      <a:pt x="1697" y="915"/>
                    </a:lnTo>
                    <a:lnTo>
                      <a:pt x="1659" y="985"/>
                    </a:lnTo>
                    <a:lnTo>
                      <a:pt x="1610" y="1053"/>
                    </a:lnTo>
                    <a:lnTo>
                      <a:pt x="1615" y="1038"/>
                    </a:lnTo>
                    <a:lnTo>
                      <a:pt x="1631" y="994"/>
                    </a:lnTo>
                    <a:lnTo>
                      <a:pt x="1653" y="926"/>
                    </a:lnTo>
                    <a:lnTo>
                      <a:pt x="1679" y="837"/>
                    </a:lnTo>
                    <a:lnTo>
                      <a:pt x="1701" y="728"/>
                    </a:lnTo>
                    <a:lnTo>
                      <a:pt x="1718" y="605"/>
                    </a:lnTo>
                    <a:lnTo>
                      <a:pt x="1725" y="470"/>
                    </a:lnTo>
                    <a:lnTo>
                      <a:pt x="1719" y="327"/>
                    </a:lnTo>
                    <a:lnTo>
                      <a:pt x="1718" y="339"/>
                    </a:lnTo>
                    <a:lnTo>
                      <a:pt x="1714" y="372"/>
                    </a:lnTo>
                    <a:lnTo>
                      <a:pt x="1707" y="423"/>
                    </a:lnTo>
                    <a:lnTo>
                      <a:pt x="1695" y="488"/>
                    </a:lnTo>
                    <a:lnTo>
                      <a:pt x="1675" y="562"/>
                    </a:lnTo>
                    <a:lnTo>
                      <a:pt x="1648" y="644"/>
                    </a:lnTo>
                    <a:lnTo>
                      <a:pt x="1612" y="728"/>
                    </a:lnTo>
                    <a:lnTo>
                      <a:pt x="1566" y="812"/>
                    </a:lnTo>
                    <a:lnTo>
                      <a:pt x="1571" y="793"/>
                    </a:lnTo>
                    <a:lnTo>
                      <a:pt x="1588" y="738"/>
                    </a:lnTo>
                    <a:lnTo>
                      <a:pt x="1607" y="652"/>
                    </a:lnTo>
                    <a:lnTo>
                      <a:pt x="1626" y="546"/>
                    </a:lnTo>
                    <a:lnTo>
                      <a:pt x="1638" y="424"/>
                    </a:lnTo>
                    <a:lnTo>
                      <a:pt x="1639" y="292"/>
                    </a:lnTo>
                    <a:lnTo>
                      <a:pt x="1624" y="157"/>
                    </a:lnTo>
                    <a:lnTo>
                      <a:pt x="1588" y="27"/>
                    </a:lnTo>
                    <a:lnTo>
                      <a:pt x="1589" y="41"/>
                    </a:lnTo>
                    <a:lnTo>
                      <a:pt x="1590" y="80"/>
                    </a:lnTo>
                    <a:lnTo>
                      <a:pt x="1590" y="139"/>
                    </a:lnTo>
                    <a:lnTo>
                      <a:pt x="1589" y="212"/>
                    </a:lnTo>
                    <a:lnTo>
                      <a:pt x="1583" y="297"/>
                    </a:lnTo>
                    <a:lnTo>
                      <a:pt x="1573" y="388"/>
                    </a:lnTo>
                    <a:lnTo>
                      <a:pt x="1554" y="482"/>
                    </a:lnTo>
                    <a:lnTo>
                      <a:pt x="1529" y="571"/>
                    </a:lnTo>
                    <a:lnTo>
                      <a:pt x="1530" y="558"/>
                    </a:lnTo>
                    <a:lnTo>
                      <a:pt x="1533" y="523"/>
                    </a:lnTo>
                    <a:lnTo>
                      <a:pt x="1535" y="469"/>
                    </a:lnTo>
                    <a:lnTo>
                      <a:pt x="1535" y="399"/>
                    </a:lnTo>
                    <a:lnTo>
                      <a:pt x="1529" y="318"/>
                    </a:lnTo>
                    <a:lnTo>
                      <a:pt x="1516" y="228"/>
                    </a:lnTo>
                    <a:lnTo>
                      <a:pt x="1495" y="135"/>
                    </a:lnTo>
                    <a:lnTo>
                      <a:pt x="1463" y="41"/>
                    </a:lnTo>
                    <a:lnTo>
                      <a:pt x="1465" y="51"/>
                    </a:lnTo>
                    <a:lnTo>
                      <a:pt x="1469" y="80"/>
                    </a:lnTo>
                    <a:lnTo>
                      <a:pt x="1475" y="122"/>
                    </a:lnTo>
                    <a:lnTo>
                      <a:pt x="1478" y="177"/>
                    </a:lnTo>
                    <a:lnTo>
                      <a:pt x="1479" y="238"/>
                    </a:lnTo>
                    <a:lnTo>
                      <a:pt x="1476" y="301"/>
                    </a:lnTo>
                    <a:lnTo>
                      <a:pt x="1467" y="364"/>
                    </a:lnTo>
                    <a:lnTo>
                      <a:pt x="1449" y="423"/>
                    </a:lnTo>
                    <a:lnTo>
                      <a:pt x="1449" y="418"/>
                    </a:lnTo>
                    <a:lnTo>
                      <a:pt x="1448" y="407"/>
                    </a:lnTo>
                    <a:lnTo>
                      <a:pt x="1446" y="387"/>
                    </a:lnTo>
                    <a:lnTo>
                      <a:pt x="1441" y="363"/>
                    </a:lnTo>
                    <a:lnTo>
                      <a:pt x="1433" y="333"/>
                    </a:lnTo>
                    <a:lnTo>
                      <a:pt x="1422" y="300"/>
                    </a:lnTo>
                    <a:lnTo>
                      <a:pt x="1407" y="264"/>
                    </a:lnTo>
                    <a:lnTo>
                      <a:pt x="1386" y="227"/>
                    </a:lnTo>
                    <a:lnTo>
                      <a:pt x="1361" y="189"/>
                    </a:lnTo>
                    <a:lnTo>
                      <a:pt x="1328" y="152"/>
                    </a:lnTo>
                    <a:lnTo>
                      <a:pt x="1289" y="118"/>
                    </a:lnTo>
                    <a:lnTo>
                      <a:pt x="1243" y="84"/>
                    </a:lnTo>
                    <a:lnTo>
                      <a:pt x="1188" y="56"/>
                    </a:lnTo>
                    <a:lnTo>
                      <a:pt x="1124" y="33"/>
                    </a:lnTo>
                    <a:lnTo>
                      <a:pt x="1051" y="14"/>
                    </a:lnTo>
                    <a:lnTo>
                      <a:pt x="966" y="4"/>
                    </a:lnTo>
                    <a:lnTo>
                      <a:pt x="970" y="5"/>
                    </a:lnTo>
                    <a:lnTo>
                      <a:pt x="979" y="7"/>
                    </a:lnTo>
                    <a:lnTo>
                      <a:pt x="994" y="12"/>
                    </a:lnTo>
                    <a:lnTo>
                      <a:pt x="1014" y="18"/>
                    </a:lnTo>
                    <a:lnTo>
                      <a:pt x="1038" y="26"/>
                    </a:lnTo>
                    <a:lnTo>
                      <a:pt x="1064" y="36"/>
                    </a:lnTo>
                    <a:lnTo>
                      <a:pt x="1093" y="48"/>
                    </a:lnTo>
                    <a:lnTo>
                      <a:pt x="1123" y="61"/>
                    </a:lnTo>
                    <a:lnTo>
                      <a:pt x="1153" y="77"/>
                    </a:lnTo>
                    <a:lnTo>
                      <a:pt x="1184" y="96"/>
                    </a:lnTo>
                    <a:lnTo>
                      <a:pt x="1213" y="115"/>
                    </a:lnTo>
                    <a:lnTo>
                      <a:pt x="1241" y="137"/>
                    </a:lnTo>
                    <a:lnTo>
                      <a:pt x="1266" y="162"/>
                    </a:lnTo>
                    <a:lnTo>
                      <a:pt x="1288" y="188"/>
                    </a:lnTo>
                    <a:lnTo>
                      <a:pt x="1305" y="216"/>
                    </a:lnTo>
                    <a:lnTo>
                      <a:pt x="1318" y="247"/>
                    </a:lnTo>
                    <a:lnTo>
                      <a:pt x="1316" y="245"/>
                    </a:lnTo>
                    <a:lnTo>
                      <a:pt x="1308" y="236"/>
                    </a:lnTo>
                    <a:lnTo>
                      <a:pt x="1295" y="226"/>
                    </a:lnTo>
                    <a:lnTo>
                      <a:pt x="1276" y="211"/>
                    </a:lnTo>
                    <a:lnTo>
                      <a:pt x="1253" y="194"/>
                    </a:lnTo>
                    <a:lnTo>
                      <a:pt x="1226" y="174"/>
                    </a:lnTo>
                    <a:lnTo>
                      <a:pt x="1191" y="152"/>
                    </a:lnTo>
                    <a:lnTo>
                      <a:pt x="1153" y="130"/>
                    </a:lnTo>
                    <a:lnTo>
                      <a:pt x="1109" y="109"/>
                    </a:lnTo>
                    <a:lnTo>
                      <a:pt x="1060" y="87"/>
                    </a:lnTo>
                    <a:lnTo>
                      <a:pt x="1006" y="67"/>
                    </a:lnTo>
                    <a:lnTo>
                      <a:pt x="946" y="48"/>
                    </a:lnTo>
                    <a:lnTo>
                      <a:pt x="881" y="31"/>
                    </a:lnTo>
                    <a:lnTo>
                      <a:pt x="811" y="19"/>
                    </a:lnTo>
                    <a:lnTo>
                      <a:pt x="736" y="9"/>
                    </a:lnTo>
                    <a:lnTo>
                      <a:pt x="655" y="4"/>
                    </a:lnTo>
                    <a:lnTo>
                      <a:pt x="659" y="4"/>
                    </a:lnTo>
                    <a:lnTo>
                      <a:pt x="669" y="6"/>
                    </a:lnTo>
                    <a:lnTo>
                      <a:pt x="685" y="8"/>
                    </a:lnTo>
                    <a:lnTo>
                      <a:pt x="707" y="12"/>
                    </a:lnTo>
                    <a:lnTo>
                      <a:pt x="733" y="18"/>
                    </a:lnTo>
                    <a:lnTo>
                      <a:pt x="763" y="23"/>
                    </a:lnTo>
                    <a:lnTo>
                      <a:pt x="795" y="31"/>
                    </a:lnTo>
                    <a:lnTo>
                      <a:pt x="828" y="42"/>
                    </a:lnTo>
                    <a:lnTo>
                      <a:pt x="864" y="53"/>
                    </a:lnTo>
                    <a:lnTo>
                      <a:pt x="901" y="67"/>
                    </a:lnTo>
                    <a:lnTo>
                      <a:pt x="937" y="82"/>
                    </a:lnTo>
                    <a:lnTo>
                      <a:pt x="971" y="101"/>
                    </a:lnTo>
                    <a:lnTo>
                      <a:pt x="1003" y="120"/>
                    </a:lnTo>
                    <a:lnTo>
                      <a:pt x="1034" y="142"/>
                    </a:lnTo>
                    <a:lnTo>
                      <a:pt x="1061" y="167"/>
                    </a:lnTo>
                    <a:lnTo>
                      <a:pt x="1084" y="195"/>
                    </a:lnTo>
                    <a:lnTo>
                      <a:pt x="1083" y="194"/>
                    </a:lnTo>
                    <a:lnTo>
                      <a:pt x="1078" y="192"/>
                    </a:lnTo>
                    <a:lnTo>
                      <a:pt x="1073" y="188"/>
                    </a:lnTo>
                    <a:lnTo>
                      <a:pt x="1063" y="183"/>
                    </a:lnTo>
                    <a:lnTo>
                      <a:pt x="1052" y="178"/>
                    </a:lnTo>
                    <a:lnTo>
                      <a:pt x="1037" y="171"/>
                    </a:lnTo>
                    <a:lnTo>
                      <a:pt x="1021" y="164"/>
                    </a:lnTo>
                    <a:lnTo>
                      <a:pt x="1002" y="155"/>
                    </a:lnTo>
                    <a:lnTo>
                      <a:pt x="980" y="145"/>
                    </a:lnTo>
                    <a:lnTo>
                      <a:pt x="957" y="136"/>
                    </a:lnTo>
                    <a:lnTo>
                      <a:pt x="932" y="126"/>
                    </a:lnTo>
                    <a:lnTo>
                      <a:pt x="904" y="115"/>
                    </a:lnTo>
                    <a:lnTo>
                      <a:pt x="874" y="105"/>
                    </a:lnTo>
                    <a:lnTo>
                      <a:pt x="843" y="95"/>
                    </a:lnTo>
                    <a:lnTo>
                      <a:pt x="810" y="84"/>
                    </a:lnTo>
                    <a:lnTo>
                      <a:pt x="774" y="74"/>
                    </a:lnTo>
                    <a:lnTo>
                      <a:pt x="737" y="64"/>
                    </a:lnTo>
                    <a:lnTo>
                      <a:pt x="698" y="53"/>
                    </a:lnTo>
                    <a:lnTo>
                      <a:pt x="658" y="44"/>
                    </a:lnTo>
                    <a:lnTo>
                      <a:pt x="615" y="36"/>
                    </a:lnTo>
                    <a:lnTo>
                      <a:pt x="571" y="28"/>
                    </a:lnTo>
                    <a:lnTo>
                      <a:pt x="526" y="20"/>
                    </a:lnTo>
                    <a:lnTo>
                      <a:pt x="479" y="14"/>
                    </a:lnTo>
                    <a:lnTo>
                      <a:pt x="431" y="8"/>
                    </a:lnTo>
                    <a:lnTo>
                      <a:pt x="381" y="5"/>
                    </a:lnTo>
                    <a:lnTo>
                      <a:pt x="330" y="3"/>
                    </a:lnTo>
                    <a:lnTo>
                      <a:pt x="277" y="0"/>
                    </a:lnTo>
                    <a:lnTo>
                      <a:pt x="224" y="0"/>
                    </a:lnTo>
                    <a:lnTo>
                      <a:pt x="170" y="3"/>
                    </a:lnTo>
                    <a:lnTo>
                      <a:pt x="114" y="6"/>
                    </a:lnTo>
                    <a:lnTo>
                      <a:pt x="57" y="1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F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5" name="Freeform 73">
                <a:extLst>
                  <a:ext uri="{FF2B5EF4-FFF2-40B4-BE49-F238E27FC236}">
                    <a16:creationId xmlns:a16="http://schemas.microsoft.com/office/drawing/2014/main" id="{864C3E27-78CB-6359-C53B-894B14A85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0" y="3116"/>
                <a:ext cx="653" cy="587"/>
              </a:xfrm>
              <a:custGeom>
                <a:avLst/>
                <a:gdLst>
                  <a:gd name="T0" fmla="*/ 11 w 1306"/>
                  <a:gd name="T1" fmla="*/ 18 h 1175"/>
                  <a:gd name="T2" fmla="*/ 13 w 1306"/>
                  <a:gd name="T3" fmla="*/ 17 h 1175"/>
                  <a:gd name="T4" fmla="*/ 15 w 1306"/>
                  <a:gd name="T5" fmla="*/ 17 h 1175"/>
                  <a:gd name="T6" fmla="*/ 17 w 1306"/>
                  <a:gd name="T7" fmla="*/ 16 h 1175"/>
                  <a:gd name="T8" fmla="*/ 19 w 1306"/>
                  <a:gd name="T9" fmla="*/ 15 h 1175"/>
                  <a:gd name="T10" fmla="*/ 20 w 1306"/>
                  <a:gd name="T11" fmla="*/ 13 h 1175"/>
                  <a:gd name="T12" fmla="*/ 20 w 1306"/>
                  <a:gd name="T13" fmla="*/ 11 h 1175"/>
                  <a:gd name="T14" fmla="*/ 20 w 1306"/>
                  <a:gd name="T15" fmla="*/ 10 h 1175"/>
                  <a:gd name="T16" fmla="*/ 20 w 1306"/>
                  <a:gd name="T17" fmla="*/ 8 h 1175"/>
                  <a:gd name="T18" fmla="*/ 20 w 1306"/>
                  <a:gd name="T19" fmla="*/ 6 h 1175"/>
                  <a:gd name="T20" fmla="*/ 20 w 1306"/>
                  <a:gd name="T21" fmla="*/ 4 h 1175"/>
                  <a:gd name="T22" fmla="*/ 19 w 1306"/>
                  <a:gd name="T23" fmla="*/ 3 h 1175"/>
                  <a:gd name="T24" fmla="*/ 17 w 1306"/>
                  <a:gd name="T25" fmla="*/ 2 h 1175"/>
                  <a:gd name="T26" fmla="*/ 15 w 1306"/>
                  <a:gd name="T27" fmla="*/ 1 h 1175"/>
                  <a:gd name="T28" fmla="*/ 13 w 1306"/>
                  <a:gd name="T29" fmla="*/ 0 h 1175"/>
                  <a:gd name="T30" fmla="*/ 11 w 1306"/>
                  <a:gd name="T31" fmla="*/ 0 h 1175"/>
                  <a:gd name="T32" fmla="*/ 10 w 1306"/>
                  <a:gd name="T33" fmla="*/ 0 h 1175"/>
                  <a:gd name="T34" fmla="*/ 7 w 1306"/>
                  <a:gd name="T35" fmla="*/ 0 h 1175"/>
                  <a:gd name="T36" fmla="*/ 5 w 1306"/>
                  <a:gd name="T37" fmla="*/ 1 h 1175"/>
                  <a:gd name="T38" fmla="*/ 3 w 1306"/>
                  <a:gd name="T39" fmla="*/ 2 h 1175"/>
                  <a:gd name="T40" fmla="*/ 3 w 1306"/>
                  <a:gd name="T41" fmla="*/ 3 h 1175"/>
                  <a:gd name="T42" fmla="*/ 1 w 1306"/>
                  <a:gd name="T43" fmla="*/ 4 h 1175"/>
                  <a:gd name="T44" fmla="*/ 1 w 1306"/>
                  <a:gd name="T45" fmla="*/ 6 h 1175"/>
                  <a:gd name="T46" fmla="*/ 1 w 1306"/>
                  <a:gd name="T47" fmla="*/ 8 h 1175"/>
                  <a:gd name="T48" fmla="*/ 1 w 1306"/>
                  <a:gd name="T49" fmla="*/ 10 h 1175"/>
                  <a:gd name="T50" fmla="*/ 1 w 1306"/>
                  <a:gd name="T51" fmla="*/ 11 h 1175"/>
                  <a:gd name="T52" fmla="*/ 1 w 1306"/>
                  <a:gd name="T53" fmla="*/ 13 h 1175"/>
                  <a:gd name="T54" fmla="*/ 3 w 1306"/>
                  <a:gd name="T55" fmla="*/ 15 h 1175"/>
                  <a:gd name="T56" fmla="*/ 3 w 1306"/>
                  <a:gd name="T57" fmla="*/ 16 h 1175"/>
                  <a:gd name="T58" fmla="*/ 5 w 1306"/>
                  <a:gd name="T59" fmla="*/ 17 h 1175"/>
                  <a:gd name="T60" fmla="*/ 7 w 1306"/>
                  <a:gd name="T61" fmla="*/ 17 h 1175"/>
                  <a:gd name="T62" fmla="*/ 10 w 1306"/>
                  <a:gd name="T63" fmla="*/ 18 h 117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06"/>
                  <a:gd name="T97" fmla="*/ 0 h 1175"/>
                  <a:gd name="T98" fmla="*/ 1306 w 1306"/>
                  <a:gd name="T99" fmla="*/ 1175 h 117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06" h="1175">
                    <a:moveTo>
                      <a:pt x="651" y="1175"/>
                    </a:moveTo>
                    <a:lnTo>
                      <a:pt x="718" y="1171"/>
                    </a:lnTo>
                    <a:lnTo>
                      <a:pt x="782" y="1163"/>
                    </a:lnTo>
                    <a:lnTo>
                      <a:pt x="846" y="1148"/>
                    </a:lnTo>
                    <a:lnTo>
                      <a:pt x="906" y="1129"/>
                    </a:lnTo>
                    <a:lnTo>
                      <a:pt x="962" y="1104"/>
                    </a:lnTo>
                    <a:lnTo>
                      <a:pt x="1016" y="1075"/>
                    </a:lnTo>
                    <a:lnTo>
                      <a:pt x="1067" y="1040"/>
                    </a:lnTo>
                    <a:lnTo>
                      <a:pt x="1113" y="1002"/>
                    </a:lnTo>
                    <a:lnTo>
                      <a:pt x="1156" y="961"/>
                    </a:lnTo>
                    <a:lnTo>
                      <a:pt x="1194" y="916"/>
                    </a:lnTo>
                    <a:lnTo>
                      <a:pt x="1226" y="867"/>
                    </a:lnTo>
                    <a:lnTo>
                      <a:pt x="1254" y="817"/>
                    </a:lnTo>
                    <a:lnTo>
                      <a:pt x="1276" y="763"/>
                    </a:lnTo>
                    <a:lnTo>
                      <a:pt x="1292" y="706"/>
                    </a:lnTo>
                    <a:lnTo>
                      <a:pt x="1302" y="648"/>
                    </a:lnTo>
                    <a:lnTo>
                      <a:pt x="1306" y="589"/>
                    </a:lnTo>
                    <a:lnTo>
                      <a:pt x="1302" y="529"/>
                    </a:lnTo>
                    <a:lnTo>
                      <a:pt x="1292" y="470"/>
                    </a:lnTo>
                    <a:lnTo>
                      <a:pt x="1276" y="413"/>
                    </a:lnTo>
                    <a:lnTo>
                      <a:pt x="1254" y="359"/>
                    </a:lnTo>
                    <a:lnTo>
                      <a:pt x="1226" y="309"/>
                    </a:lnTo>
                    <a:lnTo>
                      <a:pt x="1194" y="259"/>
                    </a:lnTo>
                    <a:lnTo>
                      <a:pt x="1156" y="214"/>
                    </a:lnTo>
                    <a:lnTo>
                      <a:pt x="1113" y="173"/>
                    </a:lnTo>
                    <a:lnTo>
                      <a:pt x="1067" y="135"/>
                    </a:lnTo>
                    <a:lnTo>
                      <a:pt x="1016" y="100"/>
                    </a:lnTo>
                    <a:lnTo>
                      <a:pt x="962" y="71"/>
                    </a:lnTo>
                    <a:lnTo>
                      <a:pt x="906" y="46"/>
                    </a:lnTo>
                    <a:lnTo>
                      <a:pt x="846" y="26"/>
                    </a:lnTo>
                    <a:lnTo>
                      <a:pt x="782" y="11"/>
                    </a:lnTo>
                    <a:lnTo>
                      <a:pt x="718" y="3"/>
                    </a:lnTo>
                    <a:lnTo>
                      <a:pt x="651" y="0"/>
                    </a:lnTo>
                    <a:lnTo>
                      <a:pt x="584" y="3"/>
                    </a:lnTo>
                    <a:lnTo>
                      <a:pt x="520" y="11"/>
                    </a:lnTo>
                    <a:lnTo>
                      <a:pt x="457" y="26"/>
                    </a:lnTo>
                    <a:lnTo>
                      <a:pt x="398" y="46"/>
                    </a:lnTo>
                    <a:lnTo>
                      <a:pt x="341" y="71"/>
                    </a:lnTo>
                    <a:lnTo>
                      <a:pt x="287" y="100"/>
                    </a:lnTo>
                    <a:lnTo>
                      <a:pt x="237" y="135"/>
                    </a:lnTo>
                    <a:lnTo>
                      <a:pt x="191" y="173"/>
                    </a:lnTo>
                    <a:lnTo>
                      <a:pt x="149" y="214"/>
                    </a:lnTo>
                    <a:lnTo>
                      <a:pt x="112" y="259"/>
                    </a:lnTo>
                    <a:lnTo>
                      <a:pt x="78" y="309"/>
                    </a:lnTo>
                    <a:lnTo>
                      <a:pt x="51" y="359"/>
                    </a:lnTo>
                    <a:lnTo>
                      <a:pt x="29" y="413"/>
                    </a:lnTo>
                    <a:lnTo>
                      <a:pt x="13" y="470"/>
                    </a:lnTo>
                    <a:lnTo>
                      <a:pt x="3" y="529"/>
                    </a:lnTo>
                    <a:lnTo>
                      <a:pt x="0" y="589"/>
                    </a:lnTo>
                    <a:lnTo>
                      <a:pt x="3" y="648"/>
                    </a:lnTo>
                    <a:lnTo>
                      <a:pt x="13" y="706"/>
                    </a:lnTo>
                    <a:lnTo>
                      <a:pt x="29" y="763"/>
                    </a:lnTo>
                    <a:lnTo>
                      <a:pt x="51" y="817"/>
                    </a:lnTo>
                    <a:lnTo>
                      <a:pt x="78" y="867"/>
                    </a:lnTo>
                    <a:lnTo>
                      <a:pt x="112" y="916"/>
                    </a:lnTo>
                    <a:lnTo>
                      <a:pt x="149" y="961"/>
                    </a:lnTo>
                    <a:lnTo>
                      <a:pt x="191" y="1002"/>
                    </a:lnTo>
                    <a:lnTo>
                      <a:pt x="237" y="1040"/>
                    </a:lnTo>
                    <a:lnTo>
                      <a:pt x="287" y="1075"/>
                    </a:lnTo>
                    <a:lnTo>
                      <a:pt x="341" y="1104"/>
                    </a:lnTo>
                    <a:lnTo>
                      <a:pt x="398" y="1129"/>
                    </a:lnTo>
                    <a:lnTo>
                      <a:pt x="457" y="1148"/>
                    </a:lnTo>
                    <a:lnTo>
                      <a:pt x="520" y="1163"/>
                    </a:lnTo>
                    <a:lnTo>
                      <a:pt x="584" y="1171"/>
                    </a:lnTo>
                    <a:lnTo>
                      <a:pt x="651" y="11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6" name="Freeform 74">
                <a:extLst>
                  <a:ext uri="{FF2B5EF4-FFF2-40B4-BE49-F238E27FC236}">
                    <a16:creationId xmlns:a16="http://schemas.microsoft.com/office/drawing/2014/main" id="{F8FE927E-C3CC-FFB5-ADE6-C0FE3D805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8" y="3132"/>
                <a:ext cx="616" cy="555"/>
              </a:xfrm>
              <a:custGeom>
                <a:avLst/>
                <a:gdLst>
                  <a:gd name="T0" fmla="*/ 10 w 1233"/>
                  <a:gd name="T1" fmla="*/ 17 h 1111"/>
                  <a:gd name="T2" fmla="*/ 12 w 1233"/>
                  <a:gd name="T3" fmla="*/ 16 h 1111"/>
                  <a:gd name="T4" fmla="*/ 14 w 1233"/>
                  <a:gd name="T5" fmla="*/ 16 h 1111"/>
                  <a:gd name="T6" fmla="*/ 15 w 1233"/>
                  <a:gd name="T7" fmla="*/ 15 h 1111"/>
                  <a:gd name="T8" fmla="*/ 17 w 1233"/>
                  <a:gd name="T9" fmla="*/ 14 h 1111"/>
                  <a:gd name="T10" fmla="*/ 18 w 1233"/>
                  <a:gd name="T11" fmla="*/ 12 h 1111"/>
                  <a:gd name="T12" fmla="*/ 18 w 1233"/>
                  <a:gd name="T13" fmla="*/ 11 h 1111"/>
                  <a:gd name="T14" fmla="*/ 19 w 1233"/>
                  <a:gd name="T15" fmla="*/ 9 h 1111"/>
                  <a:gd name="T16" fmla="*/ 19 w 1233"/>
                  <a:gd name="T17" fmla="*/ 7 h 1111"/>
                  <a:gd name="T18" fmla="*/ 18 w 1233"/>
                  <a:gd name="T19" fmla="*/ 6 h 1111"/>
                  <a:gd name="T20" fmla="*/ 18 w 1233"/>
                  <a:gd name="T21" fmla="*/ 4 h 1111"/>
                  <a:gd name="T22" fmla="*/ 17 w 1233"/>
                  <a:gd name="T23" fmla="*/ 3 h 1111"/>
                  <a:gd name="T24" fmla="*/ 15 w 1233"/>
                  <a:gd name="T25" fmla="*/ 1 h 1111"/>
                  <a:gd name="T26" fmla="*/ 14 w 1233"/>
                  <a:gd name="T27" fmla="*/ 1 h 1111"/>
                  <a:gd name="T28" fmla="*/ 12 w 1233"/>
                  <a:gd name="T29" fmla="*/ 0 h 1111"/>
                  <a:gd name="T30" fmla="*/ 10 w 1233"/>
                  <a:gd name="T31" fmla="*/ 0 h 1111"/>
                  <a:gd name="T32" fmla="*/ 8 w 1233"/>
                  <a:gd name="T33" fmla="*/ 0 h 1111"/>
                  <a:gd name="T34" fmla="*/ 6 w 1233"/>
                  <a:gd name="T35" fmla="*/ 0 h 1111"/>
                  <a:gd name="T36" fmla="*/ 5 w 1233"/>
                  <a:gd name="T37" fmla="*/ 1 h 1111"/>
                  <a:gd name="T38" fmla="*/ 3 w 1233"/>
                  <a:gd name="T39" fmla="*/ 1 h 1111"/>
                  <a:gd name="T40" fmla="*/ 2 w 1233"/>
                  <a:gd name="T41" fmla="*/ 3 h 1111"/>
                  <a:gd name="T42" fmla="*/ 1 w 1233"/>
                  <a:gd name="T43" fmla="*/ 4 h 1111"/>
                  <a:gd name="T44" fmla="*/ 0 w 1233"/>
                  <a:gd name="T45" fmla="*/ 6 h 1111"/>
                  <a:gd name="T46" fmla="*/ 0 w 1233"/>
                  <a:gd name="T47" fmla="*/ 7 h 1111"/>
                  <a:gd name="T48" fmla="*/ 0 w 1233"/>
                  <a:gd name="T49" fmla="*/ 9 h 1111"/>
                  <a:gd name="T50" fmla="*/ 0 w 1233"/>
                  <a:gd name="T51" fmla="*/ 11 h 1111"/>
                  <a:gd name="T52" fmla="*/ 1 w 1233"/>
                  <a:gd name="T53" fmla="*/ 12 h 1111"/>
                  <a:gd name="T54" fmla="*/ 2 w 1233"/>
                  <a:gd name="T55" fmla="*/ 14 h 1111"/>
                  <a:gd name="T56" fmla="*/ 3 w 1233"/>
                  <a:gd name="T57" fmla="*/ 15 h 1111"/>
                  <a:gd name="T58" fmla="*/ 5 w 1233"/>
                  <a:gd name="T59" fmla="*/ 16 h 1111"/>
                  <a:gd name="T60" fmla="*/ 6 w 1233"/>
                  <a:gd name="T61" fmla="*/ 16 h 1111"/>
                  <a:gd name="T62" fmla="*/ 8 w 1233"/>
                  <a:gd name="T63" fmla="*/ 17 h 111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233"/>
                  <a:gd name="T97" fmla="*/ 0 h 1111"/>
                  <a:gd name="T98" fmla="*/ 1233 w 1233"/>
                  <a:gd name="T99" fmla="*/ 1111 h 111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233" h="1111">
                    <a:moveTo>
                      <a:pt x="615" y="1111"/>
                    </a:moveTo>
                    <a:lnTo>
                      <a:pt x="678" y="1108"/>
                    </a:lnTo>
                    <a:lnTo>
                      <a:pt x="740" y="1099"/>
                    </a:lnTo>
                    <a:lnTo>
                      <a:pt x="798" y="1085"/>
                    </a:lnTo>
                    <a:lnTo>
                      <a:pt x="856" y="1067"/>
                    </a:lnTo>
                    <a:lnTo>
                      <a:pt x="909" y="1044"/>
                    </a:lnTo>
                    <a:lnTo>
                      <a:pt x="961" y="1016"/>
                    </a:lnTo>
                    <a:lnTo>
                      <a:pt x="1008" y="984"/>
                    </a:lnTo>
                    <a:lnTo>
                      <a:pt x="1052" y="948"/>
                    </a:lnTo>
                    <a:lnTo>
                      <a:pt x="1092" y="909"/>
                    </a:lnTo>
                    <a:lnTo>
                      <a:pt x="1127" y="866"/>
                    </a:lnTo>
                    <a:lnTo>
                      <a:pt x="1158" y="820"/>
                    </a:lnTo>
                    <a:lnTo>
                      <a:pt x="1184" y="772"/>
                    </a:lnTo>
                    <a:lnTo>
                      <a:pt x="1205" y="721"/>
                    </a:lnTo>
                    <a:lnTo>
                      <a:pt x="1220" y="668"/>
                    </a:lnTo>
                    <a:lnTo>
                      <a:pt x="1229" y="613"/>
                    </a:lnTo>
                    <a:lnTo>
                      <a:pt x="1233" y="557"/>
                    </a:lnTo>
                    <a:lnTo>
                      <a:pt x="1229" y="500"/>
                    </a:lnTo>
                    <a:lnTo>
                      <a:pt x="1220" y="445"/>
                    </a:lnTo>
                    <a:lnTo>
                      <a:pt x="1205" y="391"/>
                    </a:lnTo>
                    <a:lnTo>
                      <a:pt x="1184" y="340"/>
                    </a:lnTo>
                    <a:lnTo>
                      <a:pt x="1158" y="292"/>
                    </a:lnTo>
                    <a:lnTo>
                      <a:pt x="1127" y="246"/>
                    </a:lnTo>
                    <a:lnTo>
                      <a:pt x="1092" y="203"/>
                    </a:lnTo>
                    <a:lnTo>
                      <a:pt x="1052" y="163"/>
                    </a:lnTo>
                    <a:lnTo>
                      <a:pt x="1008" y="127"/>
                    </a:lnTo>
                    <a:lnTo>
                      <a:pt x="961" y="95"/>
                    </a:lnTo>
                    <a:lnTo>
                      <a:pt x="909" y="67"/>
                    </a:lnTo>
                    <a:lnTo>
                      <a:pt x="856" y="44"/>
                    </a:lnTo>
                    <a:lnTo>
                      <a:pt x="798" y="26"/>
                    </a:lnTo>
                    <a:lnTo>
                      <a:pt x="740" y="12"/>
                    </a:lnTo>
                    <a:lnTo>
                      <a:pt x="678" y="2"/>
                    </a:lnTo>
                    <a:lnTo>
                      <a:pt x="615" y="0"/>
                    </a:lnTo>
                    <a:lnTo>
                      <a:pt x="553" y="2"/>
                    </a:lnTo>
                    <a:lnTo>
                      <a:pt x="492" y="12"/>
                    </a:lnTo>
                    <a:lnTo>
                      <a:pt x="433" y="26"/>
                    </a:lnTo>
                    <a:lnTo>
                      <a:pt x="377" y="44"/>
                    </a:lnTo>
                    <a:lnTo>
                      <a:pt x="322" y="67"/>
                    </a:lnTo>
                    <a:lnTo>
                      <a:pt x="272" y="95"/>
                    </a:lnTo>
                    <a:lnTo>
                      <a:pt x="224" y="127"/>
                    </a:lnTo>
                    <a:lnTo>
                      <a:pt x="181" y="163"/>
                    </a:lnTo>
                    <a:lnTo>
                      <a:pt x="140" y="203"/>
                    </a:lnTo>
                    <a:lnTo>
                      <a:pt x="105" y="246"/>
                    </a:lnTo>
                    <a:lnTo>
                      <a:pt x="75" y="292"/>
                    </a:lnTo>
                    <a:lnTo>
                      <a:pt x="48" y="340"/>
                    </a:lnTo>
                    <a:lnTo>
                      <a:pt x="27" y="391"/>
                    </a:lnTo>
                    <a:lnTo>
                      <a:pt x="12" y="445"/>
                    </a:lnTo>
                    <a:lnTo>
                      <a:pt x="3" y="500"/>
                    </a:lnTo>
                    <a:lnTo>
                      <a:pt x="0" y="557"/>
                    </a:lnTo>
                    <a:lnTo>
                      <a:pt x="3" y="613"/>
                    </a:lnTo>
                    <a:lnTo>
                      <a:pt x="12" y="668"/>
                    </a:lnTo>
                    <a:lnTo>
                      <a:pt x="27" y="721"/>
                    </a:lnTo>
                    <a:lnTo>
                      <a:pt x="48" y="772"/>
                    </a:lnTo>
                    <a:lnTo>
                      <a:pt x="75" y="820"/>
                    </a:lnTo>
                    <a:lnTo>
                      <a:pt x="105" y="866"/>
                    </a:lnTo>
                    <a:lnTo>
                      <a:pt x="140" y="909"/>
                    </a:lnTo>
                    <a:lnTo>
                      <a:pt x="181" y="948"/>
                    </a:lnTo>
                    <a:lnTo>
                      <a:pt x="224" y="984"/>
                    </a:lnTo>
                    <a:lnTo>
                      <a:pt x="272" y="1016"/>
                    </a:lnTo>
                    <a:lnTo>
                      <a:pt x="322" y="1044"/>
                    </a:lnTo>
                    <a:lnTo>
                      <a:pt x="377" y="1067"/>
                    </a:lnTo>
                    <a:lnTo>
                      <a:pt x="433" y="1085"/>
                    </a:lnTo>
                    <a:lnTo>
                      <a:pt x="492" y="1099"/>
                    </a:lnTo>
                    <a:lnTo>
                      <a:pt x="553" y="1108"/>
                    </a:lnTo>
                    <a:lnTo>
                      <a:pt x="615" y="1111"/>
                    </a:lnTo>
                    <a:close/>
                  </a:path>
                </a:pathLst>
              </a:custGeom>
              <a:solidFill>
                <a:srgbClr val="FFD6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7" name="Freeform 75">
                <a:extLst>
                  <a:ext uri="{FF2B5EF4-FFF2-40B4-BE49-F238E27FC236}">
                    <a16:creationId xmlns:a16="http://schemas.microsoft.com/office/drawing/2014/main" id="{5AEA3A45-0A35-1C5E-C756-B5E428A2FD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3" y="3160"/>
                <a:ext cx="220" cy="485"/>
              </a:xfrm>
              <a:custGeom>
                <a:avLst/>
                <a:gdLst>
                  <a:gd name="T0" fmla="*/ 7 w 440"/>
                  <a:gd name="T1" fmla="*/ 10 h 970"/>
                  <a:gd name="T2" fmla="*/ 7 w 440"/>
                  <a:gd name="T3" fmla="*/ 9 h 970"/>
                  <a:gd name="T4" fmla="*/ 7 w 440"/>
                  <a:gd name="T5" fmla="*/ 7 h 970"/>
                  <a:gd name="T6" fmla="*/ 6 w 440"/>
                  <a:gd name="T7" fmla="*/ 4 h 970"/>
                  <a:gd name="T8" fmla="*/ 3 w 440"/>
                  <a:gd name="T9" fmla="*/ 2 h 970"/>
                  <a:gd name="T10" fmla="*/ 2 w 440"/>
                  <a:gd name="T11" fmla="*/ 1 h 970"/>
                  <a:gd name="T12" fmla="*/ 2 w 440"/>
                  <a:gd name="T13" fmla="*/ 1 h 970"/>
                  <a:gd name="T14" fmla="*/ 3 w 440"/>
                  <a:gd name="T15" fmla="*/ 2 h 970"/>
                  <a:gd name="T16" fmla="*/ 3 w 440"/>
                  <a:gd name="T17" fmla="*/ 3 h 970"/>
                  <a:gd name="T18" fmla="*/ 5 w 440"/>
                  <a:gd name="T19" fmla="*/ 5 h 970"/>
                  <a:gd name="T20" fmla="*/ 6 w 440"/>
                  <a:gd name="T21" fmla="*/ 7 h 970"/>
                  <a:gd name="T22" fmla="*/ 6 w 440"/>
                  <a:gd name="T23" fmla="*/ 7 h 970"/>
                  <a:gd name="T24" fmla="*/ 5 w 440"/>
                  <a:gd name="T25" fmla="*/ 6 h 970"/>
                  <a:gd name="T26" fmla="*/ 5 w 440"/>
                  <a:gd name="T27" fmla="*/ 5 h 970"/>
                  <a:gd name="T28" fmla="*/ 3 w 440"/>
                  <a:gd name="T29" fmla="*/ 4 h 970"/>
                  <a:gd name="T30" fmla="*/ 1 w 440"/>
                  <a:gd name="T31" fmla="*/ 3 h 970"/>
                  <a:gd name="T32" fmla="*/ 1 w 440"/>
                  <a:gd name="T33" fmla="*/ 3 h 970"/>
                  <a:gd name="T34" fmla="*/ 1 w 440"/>
                  <a:gd name="T35" fmla="*/ 3 h 970"/>
                  <a:gd name="T36" fmla="*/ 2 w 440"/>
                  <a:gd name="T37" fmla="*/ 4 h 970"/>
                  <a:gd name="T38" fmla="*/ 3 w 440"/>
                  <a:gd name="T39" fmla="*/ 5 h 970"/>
                  <a:gd name="T40" fmla="*/ 3 w 440"/>
                  <a:gd name="T41" fmla="*/ 7 h 970"/>
                  <a:gd name="T42" fmla="*/ 5 w 440"/>
                  <a:gd name="T43" fmla="*/ 8 h 970"/>
                  <a:gd name="T44" fmla="*/ 5 w 440"/>
                  <a:gd name="T45" fmla="*/ 8 h 970"/>
                  <a:gd name="T46" fmla="*/ 4 w 440"/>
                  <a:gd name="T47" fmla="*/ 8 h 970"/>
                  <a:gd name="T48" fmla="*/ 3 w 440"/>
                  <a:gd name="T49" fmla="*/ 7 h 970"/>
                  <a:gd name="T50" fmla="*/ 3 w 440"/>
                  <a:gd name="T51" fmla="*/ 6 h 970"/>
                  <a:gd name="T52" fmla="*/ 2 w 440"/>
                  <a:gd name="T53" fmla="*/ 6 h 970"/>
                  <a:gd name="T54" fmla="*/ 2 w 440"/>
                  <a:gd name="T55" fmla="*/ 6 h 970"/>
                  <a:gd name="T56" fmla="*/ 3 w 440"/>
                  <a:gd name="T57" fmla="*/ 8 h 970"/>
                  <a:gd name="T58" fmla="*/ 3 w 440"/>
                  <a:gd name="T59" fmla="*/ 10 h 970"/>
                  <a:gd name="T60" fmla="*/ 3 w 440"/>
                  <a:gd name="T61" fmla="*/ 9 h 970"/>
                  <a:gd name="T62" fmla="*/ 3 w 440"/>
                  <a:gd name="T63" fmla="*/ 9 h 970"/>
                  <a:gd name="T64" fmla="*/ 3 w 440"/>
                  <a:gd name="T65" fmla="*/ 9 h 970"/>
                  <a:gd name="T66" fmla="*/ 3 w 440"/>
                  <a:gd name="T67" fmla="*/ 10 h 970"/>
                  <a:gd name="T68" fmla="*/ 3 w 440"/>
                  <a:gd name="T69" fmla="*/ 11 h 970"/>
                  <a:gd name="T70" fmla="*/ 3 w 440"/>
                  <a:gd name="T71" fmla="*/ 11 h 970"/>
                  <a:gd name="T72" fmla="*/ 3 w 440"/>
                  <a:gd name="T73" fmla="*/ 11 h 970"/>
                  <a:gd name="T74" fmla="*/ 3 w 440"/>
                  <a:gd name="T75" fmla="*/ 10 h 970"/>
                  <a:gd name="T76" fmla="*/ 3 w 440"/>
                  <a:gd name="T77" fmla="*/ 11 h 970"/>
                  <a:gd name="T78" fmla="*/ 3 w 440"/>
                  <a:gd name="T79" fmla="*/ 12 h 970"/>
                  <a:gd name="T80" fmla="*/ 3 w 440"/>
                  <a:gd name="T81" fmla="*/ 13 h 970"/>
                  <a:gd name="T82" fmla="*/ 3 w 440"/>
                  <a:gd name="T83" fmla="*/ 12 h 970"/>
                  <a:gd name="T84" fmla="*/ 3 w 440"/>
                  <a:gd name="T85" fmla="*/ 12 h 970"/>
                  <a:gd name="T86" fmla="*/ 3 w 440"/>
                  <a:gd name="T87" fmla="*/ 13 h 970"/>
                  <a:gd name="T88" fmla="*/ 2 w 440"/>
                  <a:gd name="T89" fmla="*/ 15 h 970"/>
                  <a:gd name="T90" fmla="*/ 1 w 440"/>
                  <a:gd name="T91" fmla="*/ 15 h 970"/>
                  <a:gd name="T92" fmla="*/ 2 w 440"/>
                  <a:gd name="T93" fmla="*/ 15 h 970"/>
                  <a:gd name="T94" fmla="*/ 3 w 440"/>
                  <a:gd name="T95" fmla="*/ 15 h 970"/>
                  <a:gd name="T96" fmla="*/ 3 w 440"/>
                  <a:gd name="T97" fmla="*/ 15 h 970"/>
                  <a:gd name="T98" fmla="*/ 6 w 440"/>
                  <a:gd name="T99" fmla="*/ 13 h 970"/>
                  <a:gd name="T100" fmla="*/ 7 w 440"/>
                  <a:gd name="T101" fmla="*/ 11 h 97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40"/>
                  <a:gd name="T154" fmla="*/ 0 h 970"/>
                  <a:gd name="T155" fmla="*/ 440 w 440"/>
                  <a:gd name="T156" fmla="*/ 970 h 97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40" h="970">
                    <a:moveTo>
                      <a:pt x="414" y="661"/>
                    </a:moveTo>
                    <a:lnTo>
                      <a:pt x="416" y="655"/>
                    </a:lnTo>
                    <a:lnTo>
                      <a:pt x="420" y="640"/>
                    </a:lnTo>
                    <a:lnTo>
                      <a:pt x="427" y="616"/>
                    </a:lnTo>
                    <a:lnTo>
                      <a:pt x="432" y="585"/>
                    </a:lnTo>
                    <a:lnTo>
                      <a:pt x="438" y="546"/>
                    </a:lnTo>
                    <a:lnTo>
                      <a:pt x="440" y="502"/>
                    </a:lnTo>
                    <a:lnTo>
                      <a:pt x="439" y="453"/>
                    </a:lnTo>
                    <a:lnTo>
                      <a:pt x="435" y="402"/>
                    </a:lnTo>
                    <a:lnTo>
                      <a:pt x="422" y="348"/>
                    </a:lnTo>
                    <a:lnTo>
                      <a:pt x="404" y="292"/>
                    </a:lnTo>
                    <a:lnTo>
                      <a:pt x="376" y="237"/>
                    </a:lnTo>
                    <a:lnTo>
                      <a:pt x="338" y="183"/>
                    </a:lnTo>
                    <a:lnTo>
                      <a:pt x="290" y="131"/>
                    </a:lnTo>
                    <a:lnTo>
                      <a:pt x="228" y="83"/>
                    </a:lnTo>
                    <a:lnTo>
                      <a:pt x="154" y="39"/>
                    </a:lnTo>
                    <a:lnTo>
                      <a:pt x="64" y="0"/>
                    </a:lnTo>
                    <a:lnTo>
                      <a:pt x="67" y="1"/>
                    </a:lnTo>
                    <a:lnTo>
                      <a:pt x="75" y="7"/>
                    </a:lnTo>
                    <a:lnTo>
                      <a:pt x="89" y="15"/>
                    </a:lnTo>
                    <a:lnTo>
                      <a:pt x="106" y="25"/>
                    </a:lnTo>
                    <a:lnTo>
                      <a:pt x="126" y="40"/>
                    </a:lnTo>
                    <a:lnTo>
                      <a:pt x="149" y="58"/>
                    </a:lnTo>
                    <a:lnTo>
                      <a:pt x="173" y="79"/>
                    </a:lnTo>
                    <a:lnTo>
                      <a:pt x="198" y="104"/>
                    </a:lnTo>
                    <a:lnTo>
                      <a:pt x="224" y="132"/>
                    </a:lnTo>
                    <a:lnTo>
                      <a:pt x="248" y="163"/>
                    </a:lnTo>
                    <a:lnTo>
                      <a:pt x="271" y="199"/>
                    </a:lnTo>
                    <a:lnTo>
                      <a:pt x="291" y="237"/>
                    </a:lnTo>
                    <a:lnTo>
                      <a:pt x="308" y="280"/>
                    </a:lnTo>
                    <a:lnTo>
                      <a:pt x="322" y="324"/>
                    </a:lnTo>
                    <a:lnTo>
                      <a:pt x="330" y="374"/>
                    </a:lnTo>
                    <a:lnTo>
                      <a:pt x="333" y="427"/>
                    </a:lnTo>
                    <a:lnTo>
                      <a:pt x="333" y="425"/>
                    </a:lnTo>
                    <a:lnTo>
                      <a:pt x="332" y="417"/>
                    </a:lnTo>
                    <a:lnTo>
                      <a:pt x="329" y="406"/>
                    </a:lnTo>
                    <a:lnTo>
                      <a:pt x="325" y="390"/>
                    </a:lnTo>
                    <a:lnTo>
                      <a:pt x="318" y="373"/>
                    </a:lnTo>
                    <a:lnTo>
                      <a:pt x="310" y="352"/>
                    </a:lnTo>
                    <a:lnTo>
                      <a:pt x="299" y="329"/>
                    </a:lnTo>
                    <a:lnTo>
                      <a:pt x="284" y="305"/>
                    </a:lnTo>
                    <a:lnTo>
                      <a:pt x="265" y="281"/>
                    </a:lnTo>
                    <a:lnTo>
                      <a:pt x="242" y="255"/>
                    </a:lnTo>
                    <a:lnTo>
                      <a:pt x="216" y="230"/>
                    </a:lnTo>
                    <a:lnTo>
                      <a:pt x="184" y="206"/>
                    </a:lnTo>
                    <a:lnTo>
                      <a:pt x="147" y="183"/>
                    </a:lnTo>
                    <a:lnTo>
                      <a:pt x="104" y="161"/>
                    </a:lnTo>
                    <a:lnTo>
                      <a:pt x="56" y="142"/>
                    </a:lnTo>
                    <a:lnTo>
                      <a:pt x="0" y="126"/>
                    </a:lnTo>
                    <a:lnTo>
                      <a:pt x="3" y="127"/>
                    </a:lnTo>
                    <a:lnTo>
                      <a:pt x="10" y="130"/>
                    </a:lnTo>
                    <a:lnTo>
                      <a:pt x="21" y="133"/>
                    </a:lnTo>
                    <a:lnTo>
                      <a:pt x="35" y="140"/>
                    </a:lnTo>
                    <a:lnTo>
                      <a:pt x="52" y="149"/>
                    </a:lnTo>
                    <a:lnTo>
                      <a:pt x="73" y="161"/>
                    </a:lnTo>
                    <a:lnTo>
                      <a:pt x="95" y="176"/>
                    </a:lnTo>
                    <a:lnTo>
                      <a:pt x="118" y="194"/>
                    </a:lnTo>
                    <a:lnTo>
                      <a:pt x="141" y="217"/>
                    </a:lnTo>
                    <a:lnTo>
                      <a:pt x="165" y="244"/>
                    </a:lnTo>
                    <a:lnTo>
                      <a:pt x="189" y="275"/>
                    </a:lnTo>
                    <a:lnTo>
                      <a:pt x="212" y="311"/>
                    </a:lnTo>
                    <a:lnTo>
                      <a:pt x="234" y="352"/>
                    </a:lnTo>
                    <a:lnTo>
                      <a:pt x="255" y="398"/>
                    </a:lnTo>
                    <a:lnTo>
                      <a:pt x="272" y="450"/>
                    </a:lnTo>
                    <a:lnTo>
                      <a:pt x="287" y="509"/>
                    </a:lnTo>
                    <a:lnTo>
                      <a:pt x="287" y="508"/>
                    </a:lnTo>
                    <a:lnTo>
                      <a:pt x="285" y="504"/>
                    </a:lnTo>
                    <a:lnTo>
                      <a:pt x="283" y="500"/>
                    </a:lnTo>
                    <a:lnTo>
                      <a:pt x="278" y="494"/>
                    </a:lnTo>
                    <a:lnTo>
                      <a:pt x="272" y="486"/>
                    </a:lnTo>
                    <a:lnTo>
                      <a:pt x="265" y="475"/>
                    </a:lnTo>
                    <a:lnTo>
                      <a:pt x="256" y="465"/>
                    </a:lnTo>
                    <a:lnTo>
                      <a:pt x="247" y="453"/>
                    </a:lnTo>
                    <a:lnTo>
                      <a:pt x="234" y="440"/>
                    </a:lnTo>
                    <a:lnTo>
                      <a:pt x="220" y="427"/>
                    </a:lnTo>
                    <a:lnTo>
                      <a:pt x="204" y="412"/>
                    </a:lnTo>
                    <a:lnTo>
                      <a:pt x="186" y="397"/>
                    </a:lnTo>
                    <a:lnTo>
                      <a:pt x="166" y="382"/>
                    </a:lnTo>
                    <a:lnTo>
                      <a:pt x="143" y="367"/>
                    </a:lnTo>
                    <a:lnTo>
                      <a:pt x="119" y="351"/>
                    </a:lnTo>
                    <a:lnTo>
                      <a:pt x="91" y="336"/>
                    </a:lnTo>
                    <a:lnTo>
                      <a:pt x="95" y="339"/>
                    </a:lnTo>
                    <a:lnTo>
                      <a:pt x="106" y="349"/>
                    </a:lnTo>
                    <a:lnTo>
                      <a:pt x="122" y="366"/>
                    </a:lnTo>
                    <a:lnTo>
                      <a:pt x="142" y="390"/>
                    </a:lnTo>
                    <a:lnTo>
                      <a:pt x="165" y="424"/>
                    </a:lnTo>
                    <a:lnTo>
                      <a:pt x="189" y="466"/>
                    </a:lnTo>
                    <a:lnTo>
                      <a:pt x="212" y="518"/>
                    </a:lnTo>
                    <a:lnTo>
                      <a:pt x="234" y="581"/>
                    </a:lnTo>
                    <a:lnTo>
                      <a:pt x="234" y="580"/>
                    </a:lnTo>
                    <a:lnTo>
                      <a:pt x="234" y="578"/>
                    </a:lnTo>
                    <a:lnTo>
                      <a:pt x="231" y="572"/>
                    </a:lnTo>
                    <a:lnTo>
                      <a:pt x="223" y="565"/>
                    </a:lnTo>
                    <a:lnTo>
                      <a:pt x="210" y="556"/>
                    </a:lnTo>
                    <a:lnTo>
                      <a:pt x="189" y="543"/>
                    </a:lnTo>
                    <a:lnTo>
                      <a:pt x="159" y="527"/>
                    </a:lnTo>
                    <a:lnTo>
                      <a:pt x="118" y="509"/>
                    </a:lnTo>
                    <a:lnTo>
                      <a:pt x="122" y="511"/>
                    </a:lnTo>
                    <a:lnTo>
                      <a:pt x="134" y="519"/>
                    </a:lnTo>
                    <a:lnTo>
                      <a:pt x="150" y="533"/>
                    </a:lnTo>
                    <a:lnTo>
                      <a:pt x="169" y="553"/>
                    </a:lnTo>
                    <a:lnTo>
                      <a:pt x="187" y="578"/>
                    </a:lnTo>
                    <a:lnTo>
                      <a:pt x="205" y="611"/>
                    </a:lnTo>
                    <a:lnTo>
                      <a:pt x="218" y="650"/>
                    </a:lnTo>
                    <a:lnTo>
                      <a:pt x="225" y="697"/>
                    </a:lnTo>
                    <a:lnTo>
                      <a:pt x="224" y="695"/>
                    </a:lnTo>
                    <a:lnTo>
                      <a:pt x="218" y="693"/>
                    </a:lnTo>
                    <a:lnTo>
                      <a:pt x="210" y="688"/>
                    </a:lnTo>
                    <a:lnTo>
                      <a:pt x="200" y="682"/>
                    </a:lnTo>
                    <a:lnTo>
                      <a:pt x="185" y="674"/>
                    </a:lnTo>
                    <a:lnTo>
                      <a:pt x="169" y="662"/>
                    </a:lnTo>
                    <a:lnTo>
                      <a:pt x="148" y="649"/>
                    </a:lnTo>
                    <a:lnTo>
                      <a:pt x="126" y="633"/>
                    </a:lnTo>
                    <a:lnTo>
                      <a:pt x="129" y="636"/>
                    </a:lnTo>
                    <a:lnTo>
                      <a:pt x="137" y="641"/>
                    </a:lnTo>
                    <a:lnTo>
                      <a:pt x="149" y="652"/>
                    </a:lnTo>
                    <a:lnTo>
                      <a:pt x="163" y="667"/>
                    </a:lnTo>
                    <a:lnTo>
                      <a:pt x="175" y="687"/>
                    </a:lnTo>
                    <a:lnTo>
                      <a:pt x="187" y="714"/>
                    </a:lnTo>
                    <a:lnTo>
                      <a:pt x="195" y="747"/>
                    </a:lnTo>
                    <a:lnTo>
                      <a:pt x="198" y="788"/>
                    </a:lnTo>
                    <a:lnTo>
                      <a:pt x="197" y="786"/>
                    </a:lnTo>
                    <a:lnTo>
                      <a:pt x="194" y="782"/>
                    </a:lnTo>
                    <a:lnTo>
                      <a:pt x="188" y="776"/>
                    </a:lnTo>
                    <a:lnTo>
                      <a:pt x="181" y="768"/>
                    </a:lnTo>
                    <a:lnTo>
                      <a:pt x="171" y="760"/>
                    </a:lnTo>
                    <a:lnTo>
                      <a:pt x="160" y="753"/>
                    </a:lnTo>
                    <a:lnTo>
                      <a:pt x="149" y="747"/>
                    </a:lnTo>
                    <a:lnTo>
                      <a:pt x="135" y="743"/>
                    </a:lnTo>
                    <a:lnTo>
                      <a:pt x="137" y="750"/>
                    </a:lnTo>
                    <a:lnTo>
                      <a:pt x="142" y="769"/>
                    </a:lnTo>
                    <a:lnTo>
                      <a:pt x="147" y="798"/>
                    </a:lnTo>
                    <a:lnTo>
                      <a:pt x="147" y="832"/>
                    </a:lnTo>
                    <a:lnTo>
                      <a:pt x="139" y="869"/>
                    </a:lnTo>
                    <a:lnTo>
                      <a:pt x="120" y="907"/>
                    </a:lnTo>
                    <a:lnTo>
                      <a:pt x="88" y="942"/>
                    </a:lnTo>
                    <a:lnTo>
                      <a:pt x="37" y="970"/>
                    </a:lnTo>
                    <a:lnTo>
                      <a:pt x="41" y="970"/>
                    </a:lnTo>
                    <a:lnTo>
                      <a:pt x="49" y="970"/>
                    </a:lnTo>
                    <a:lnTo>
                      <a:pt x="63" y="968"/>
                    </a:lnTo>
                    <a:lnTo>
                      <a:pt x="80" y="966"/>
                    </a:lnTo>
                    <a:lnTo>
                      <a:pt x="101" y="962"/>
                    </a:lnTo>
                    <a:lnTo>
                      <a:pt x="126" y="956"/>
                    </a:lnTo>
                    <a:lnTo>
                      <a:pt x="152" y="947"/>
                    </a:lnTo>
                    <a:lnTo>
                      <a:pt x="182" y="934"/>
                    </a:lnTo>
                    <a:lnTo>
                      <a:pt x="212" y="918"/>
                    </a:lnTo>
                    <a:lnTo>
                      <a:pt x="243" y="898"/>
                    </a:lnTo>
                    <a:lnTo>
                      <a:pt x="275" y="873"/>
                    </a:lnTo>
                    <a:lnTo>
                      <a:pt x="306" y="843"/>
                    </a:lnTo>
                    <a:lnTo>
                      <a:pt x="336" y="807"/>
                    </a:lnTo>
                    <a:lnTo>
                      <a:pt x="364" y="765"/>
                    </a:lnTo>
                    <a:lnTo>
                      <a:pt x="391" y="716"/>
                    </a:lnTo>
                    <a:lnTo>
                      <a:pt x="414" y="66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8" name="Freeform 76">
                <a:extLst>
                  <a:ext uri="{FF2B5EF4-FFF2-40B4-BE49-F238E27FC236}">
                    <a16:creationId xmlns:a16="http://schemas.microsoft.com/office/drawing/2014/main" id="{E8D42768-D7EB-BEAE-8CF3-E520606DE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4" y="3219"/>
                <a:ext cx="98" cy="389"/>
              </a:xfrm>
              <a:custGeom>
                <a:avLst/>
                <a:gdLst>
                  <a:gd name="T0" fmla="*/ 3 w 195"/>
                  <a:gd name="T1" fmla="*/ 1 h 778"/>
                  <a:gd name="T2" fmla="*/ 3 w 195"/>
                  <a:gd name="T3" fmla="*/ 1 h 778"/>
                  <a:gd name="T4" fmla="*/ 2 w 195"/>
                  <a:gd name="T5" fmla="*/ 2 h 778"/>
                  <a:gd name="T6" fmla="*/ 1 w 195"/>
                  <a:gd name="T7" fmla="*/ 3 h 778"/>
                  <a:gd name="T8" fmla="*/ 1 w 195"/>
                  <a:gd name="T9" fmla="*/ 5 h 778"/>
                  <a:gd name="T10" fmla="*/ 0 w 195"/>
                  <a:gd name="T11" fmla="*/ 6 h 778"/>
                  <a:gd name="T12" fmla="*/ 1 w 195"/>
                  <a:gd name="T13" fmla="*/ 9 h 778"/>
                  <a:gd name="T14" fmla="*/ 2 w 195"/>
                  <a:gd name="T15" fmla="*/ 11 h 778"/>
                  <a:gd name="T16" fmla="*/ 3 w 195"/>
                  <a:gd name="T17" fmla="*/ 12 h 778"/>
                  <a:gd name="T18" fmla="*/ 3 w 195"/>
                  <a:gd name="T19" fmla="*/ 12 h 778"/>
                  <a:gd name="T20" fmla="*/ 3 w 195"/>
                  <a:gd name="T21" fmla="*/ 12 h 778"/>
                  <a:gd name="T22" fmla="*/ 2 w 195"/>
                  <a:gd name="T23" fmla="*/ 11 h 778"/>
                  <a:gd name="T24" fmla="*/ 2 w 195"/>
                  <a:gd name="T25" fmla="*/ 9 h 778"/>
                  <a:gd name="T26" fmla="*/ 1 w 195"/>
                  <a:gd name="T27" fmla="*/ 7 h 778"/>
                  <a:gd name="T28" fmla="*/ 2 w 195"/>
                  <a:gd name="T29" fmla="*/ 6 h 778"/>
                  <a:gd name="T30" fmla="*/ 2 w 195"/>
                  <a:gd name="T31" fmla="*/ 5 h 778"/>
                  <a:gd name="T32" fmla="*/ 3 w 195"/>
                  <a:gd name="T33" fmla="*/ 5 h 778"/>
                  <a:gd name="T34" fmla="*/ 2 w 195"/>
                  <a:gd name="T35" fmla="*/ 5 h 778"/>
                  <a:gd name="T36" fmla="*/ 2 w 195"/>
                  <a:gd name="T37" fmla="*/ 5 h 778"/>
                  <a:gd name="T38" fmla="*/ 2 w 195"/>
                  <a:gd name="T39" fmla="*/ 6 h 778"/>
                  <a:gd name="T40" fmla="*/ 1 w 195"/>
                  <a:gd name="T41" fmla="*/ 6 h 778"/>
                  <a:gd name="T42" fmla="*/ 1 w 195"/>
                  <a:gd name="T43" fmla="*/ 5 h 778"/>
                  <a:gd name="T44" fmla="*/ 2 w 195"/>
                  <a:gd name="T45" fmla="*/ 3 h 778"/>
                  <a:gd name="T46" fmla="*/ 3 w 195"/>
                  <a:gd name="T47" fmla="*/ 3 h 778"/>
                  <a:gd name="T48" fmla="*/ 3 w 195"/>
                  <a:gd name="T49" fmla="*/ 3 h 778"/>
                  <a:gd name="T50" fmla="*/ 3 w 195"/>
                  <a:gd name="T51" fmla="*/ 3 h 778"/>
                  <a:gd name="T52" fmla="*/ 2 w 195"/>
                  <a:gd name="T53" fmla="*/ 3 h 778"/>
                  <a:gd name="T54" fmla="*/ 2 w 195"/>
                  <a:gd name="T55" fmla="*/ 3 h 778"/>
                  <a:gd name="T56" fmla="*/ 2 w 195"/>
                  <a:gd name="T57" fmla="*/ 3 h 778"/>
                  <a:gd name="T58" fmla="*/ 2 w 195"/>
                  <a:gd name="T59" fmla="*/ 3 h 778"/>
                  <a:gd name="T60" fmla="*/ 2 w 195"/>
                  <a:gd name="T61" fmla="*/ 2 h 778"/>
                  <a:gd name="T62" fmla="*/ 3 w 195"/>
                  <a:gd name="T63" fmla="*/ 1 h 77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5"/>
                  <a:gd name="T97" fmla="*/ 0 h 778"/>
                  <a:gd name="T98" fmla="*/ 195 w 195"/>
                  <a:gd name="T99" fmla="*/ 778 h 77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5" h="778">
                    <a:moveTo>
                      <a:pt x="195" y="0"/>
                    </a:moveTo>
                    <a:lnTo>
                      <a:pt x="191" y="4"/>
                    </a:lnTo>
                    <a:lnTo>
                      <a:pt x="178" y="14"/>
                    </a:lnTo>
                    <a:lnTo>
                      <a:pt x="159" y="32"/>
                    </a:lnTo>
                    <a:lnTo>
                      <a:pt x="134" y="55"/>
                    </a:lnTo>
                    <a:lnTo>
                      <a:pt x="109" y="87"/>
                    </a:lnTo>
                    <a:lnTo>
                      <a:pt x="81" y="123"/>
                    </a:lnTo>
                    <a:lnTo>
                      <a:pt x="56" y="165"/>
                    </a:lnTo>
                    <a:lnTo>
                      <a:pt x="33" y="213"/>
                    </a:lnTo>
                    <a:lnTo>
                      <a:pt x="15" y="267"/>
                    </a:lnTo>
                    <a:lnTo>
                      <a:pt x="3" y="326"/>
                    </a:lnTo>
                    <a:lnTo>
                      <a:pt x="0" y="391"/>
                    </a:lnTo>
                    <a:lnTo>
                      <a:pt x="6" y="459"/>
                    </a:lnTo>
                    <a:lnTo>
                      <a:pt x="26" y="532"/>
                    </a:lnTo>
                    <a:lnTo>
                      <a:pt x="59" y="610"/>
                    </a:lnTo>
                    <a:lnTo>
                      <a:pt x="110" y="692"/>
                    </a:lnTo>
                    <a:lnTo>
                      <a:pt x="177" y="778"/>
                    </a:lnTo>
                    <a:lnTo>
                      <a:pt x="175" y="774"/>
                    </a:lnTo>
                    <a:lnTo>
                      <a:pt x="168" y="765"/>
                    </a:lnTo>
                    <a:lnTo>
                      <a:pt x="157" y="750"/>
                    </a:lnTo>
                    <a:lnTo>
                      <a:pt x="145" y="730"/>
                    </a:lnTo>
                    <a:lnTo>
                      <a:pt x="130" y="706"/>
                    </a:lnTo>
                    <a:lnTo>
                      <a:pt x="115" y="679"/>
                    </a:lnTo>
                    <a:lnTo>
                      <a:pt x="101" y="646"/>
                    </a:lnTo>
                    <a:lnTo>
                      <a:pt x="87" y="611"/>
                    </a:lnTo>
                    <a:lnTo>
                      <a:pt x="76" y="573"/>
                    </a:lnTo>
                    <a:lnTo>
                      <a:pt x="68" y="533"/>
                    </a:lnTo>
                    <a:lnTo>
                      <a:pt x="63" y="492"/>
                    </a:lnTo>
                    <a:lnTo>
                      <a:pt x="63" y="449"/>
                    </a:lnTo>
                    <a:lnTo>
                      <a:pt x="70" y="406"/>
                    </a:lnTo>
                    <a:lnTo>
                      <a:pt x="83" y="362"/>
                    </a:lnTo>
                    <a:lnTo>
                      <a:pt x="103" y="319"/>
                    </a:lnTo>
                    <a:lnTo>
                      <a:pt x="133" y="277"/>
                    </a:lnTo>
                    <a:lnTo>
                      <a:pt x="131" y="277"/>
                    </a:lnTo>
                    <a:lnTo>
                      <a:pt x="125" y="277"/>
                    </a:lnTo>
                    <a:lnTo>
                      <a:pt x="117" y="279"/>
                    </a:lnTo>
                    <a:lnTo>
                      <a:pt x="106" y="285"/>
                    </a:lnTo>
                    <a:lnTo>
                      <a:pt x="94" y="294"/>
                    </a:lnTo>
                    <a:lnTo>
                      <a:pt x="81" y="310"/>
                    </a:lnTo>
                    <a:lnTo>
                      <a:pt x="70" y="332"/>
                    </a:lnTo>
                    <a:lnTo>
                      <a:pt x="59" y="362"/>
                    </a:lnTo>
                    <a:lnTo>
                      <a:pt x="58" y="356"/>
                    </a:lnTo>
                    <a:lnTo>
                      <a:pt x="56" y="340"/>
                    </a:lnTo>
                    <a:lnTo>
                      <a:pt x="56" y="317"/>
                    </a:lnTo>
                    <a:lnTo>
                      <a:pt x="62" y="286"/>
                    </a:lnTo>
                    <a:lnTo>
                      <a:pt x="73" y="250"/>
                    </a:lnTo>
                    <a:lnTo>
                      <a:pt x="95" y="212"/>
                    </a:lnTo>
                    <a:lnTo>
                      <a:pt x="130" y="173"/>
                    </a:lnTo>
                    <a:lnTo>
                      <a:pt x="180" y="134"/>
                    </a:lnTo>
                    <a:lnTo>
                      <a:pt x="177" y="134"/>
                    </a:lnTo>
                    <a:lnTo>
                      <a:pt x="169" y="136"/>
                    </a:lnTo>
                    <a:lnTo>
                      <a:pt x="155" y="141"/>
                    </a:lnTo>
                    <a:lnTo>
                      <a:pt x="140" y="148"/>
                    </a:lnTo>
                    <a:lnTo>
                      <a:pt x="123" y="158"/>
                    </a:lnTo>
                    <a:lnTo>
                      <a:pt x="104" y="173"/>
                    </a:lnTo>
                    <a:lnTo>
                      <a:pt x="88" y="192"/>
                    </a:lnTo>
                    <a:lnTo>
                      <a:pt x="73" y="218"/>
                    </a:lnTo>
                    <a:lnTo>
                      <a:pt x="76" y="211"/>
                    </a:lnTo>
                    <a:lnTo>
                      <a:pt x="83" y="194"/>
                    </a:lnTo>
                    <a:lnTo>
                      <a:pt x="93" y="166"/>
                    </a:lnTo>
                    <a:lnTo>
                      <a:pt x="108" y="134"/>
                    </a:lnTo>
                    <a:lnTo>
                      <a:pt x="126" y="98"/>
                    </a:lnTo>
                    <a:lnTo>
                      <a:pt x="147" y="62"/>
                    </a:lnTo>
                    <a:lnTo>
                      <a:pt x="170" y="29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9" name="Freeform 77">
                <a:extLst>
                  <a:ext uri="{FF2B5EF4-FFF2-40B4-BE49-F238E27FC236}">
                    <a16:creationId xmlns:a16="http://schemas.microsoft.com/office/drawing/2014/main" id="{ED80E025-8888-EFE2-AA96-6626E98FFD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0" y="3432"/>
                <a:ext cx="102" cy="122"/>
              </a:xfrm>
              <a:custGeom>
                <a:avLst/>
                <a:gdLst>
                  <a:gd name="T0" fmla="*/ 1 w 204"/>
                  <a:gd name="T1" fmla="*/ 0 h 246"/>
                  <a:gd name="T2" fmla="*/ 1 w 204"/>
                  <a:gd name="T3" fmla="*/ 0 h 246"/>
                  <a:gd name="T4" fmla="*/ 1 w 204"/>
                  <a:gd name="T5" fmla="*/ 0 h 246"/>
                  <a:gd name="T6" fmla="*/ 1 w 204"/>
                  <a:gd name="T7" fmla="*/ 0 h 246"/>
                  <a:gd name="T8" fmla="*/ 1 w 204"/>
                  <a:gd name="T9" fmla="*/ 0 h 246"/>
                  <a:gd name="T10" fmla="*/ 1 w 204"/>
                  <a:gd name="T11" fmla="*/ 0 h 246"/>
                  <a:gd name="T12" fmla="*/ 1 w 204"/>
                  <a:gd name="T13" fmla="*/ 0 h 246"/>
                  <a:gd name="T14" fmla="*/ 1 w 204"/>
                  <a:gd name="T15" fmla="*/ 1 h 246"/>
                  <a:gd name="T16" fmla="*/ 1 w 204"/>
                  <a:gd name="T17" fmla="*/ 1 h 246"/>
                  <a:gd name="T18" fmla="*/ 1 w 204"/>
                  <a:gd name="T19" fmla="*/ 1 h 246"/>
                  <a:gd name="T20" fmla="*/ 1 w 204"/>
                  <a:gd name="T21" fmla="*/ 1 h 246"/>
                  <a:gd name="T22" fmla="*/ 2 w 204"/>
                  <a:gd name="T23" fmla="*/ 1 h 246"/>
                  <a:gd name="T24" fmla="*/ 2 w 204"/>
                  <a:gd name="T25" fmla="*/ 2 h 246"/>
                  <a:gd name="T26" fmla="*/ 2 w 204"/>
                  <a:gd name="T27" fmla="*/ 2 h 246"/>
                  <a:gd name="T28" fmla="*/ 3 w 204"/>
                  <a:gd name="T29" fmla="*/ 2 h 246"/>
                  <a:gd name="T30" fmla="*/ 3 w 204"/>
                  <a:gd name="T31" fmla="*/ 2 h 246"/>
                  <a:gd name="T32" fmla="*/ 3 w 204"/>
                  <a:gd name="T33" fmla="*/ 2 h 246"/>
                  <a:gd name="T34" fmla="*/ 3 w 204"/>
                  <a:gd name="T35" fmla="*/ 2 h 246"/>
                  <a:gd name="T36" fmla="*/ 3 w 204"/>
                  <a:gd name="T37" fmla="*/ 2 h 246"/>
                  <a:gd name="T38" fmla="*/ 3 w 204"/>
                  <a:gd name="T39" fmla="*/ 2 h 246"/>
                  <a:gd name="T40" fmla="*/ 3 w 204"/>
                  <a:gd name="T41" fmla="*/ 3 h 246"/>
                  <a:gd name="T42" fmla="*/ 3 w 204"/>
                  <a:gd name="T43" fmla="*/ 3 h 246"/>
                  <a:gd name="T44" fmla="*/ 2 w 204"/>
                  <a:gd name="T45" fmla="*/ 2 h 246"/>
                  <a:gd name="T46" fmla="*/ 2 w 204"/>
                  <a:gd name="T47" fmla="*/ 2 h 246"/>
                  <a:gd name="T48" fmla="*/ 1 w 204"/>
                  <a:gd name="T49" fmla="*/ 2 h 246"/>
                  <a:gd name="T50" fmla="*/ 1 w 204"/>
                  <a:gd name="T51" fmla="*/ 2 h 246"/>
                  <a:gd name="T52" fmla="*/ 1 w 204"/>
                  <a:gd name="T53" fmla="*/ 2 h 246"/>
                  <a:gd name="T54" fmla="*/ 2 w 204"/>
                  <a:gd name="T55" fmla="*/ 2 h 246"/>
                  <a:gd name="T56" fmla="*/ 2 w 204"/>
                  <a:gd name="T57" fmla="*/ 3 h 246"/>
                  <a:gd name="T58" fmla="*/ 2 w 204"/>
                  <a:gd name="T59" fmla="*/ 3 h 246"/>
                  <a:gd name="T60" fmla="*/ 2 w 204"/>
                  <a:gd name="T61" fmla="*/ 3 h 246"/>
                  <a:gd name="T62" fmla="*/ 2 w 204"/>
                  <a:gd name="T63" fmla="*/ 3 h 246"/>
                  <a:gd name="T64" fmla="*/ 2 w 204"/>
                  <a:gd name="T65" fmla="*/ 3 h 246"/>
                  <a:gd name="T66" fmla="*/ 2 w 204"/>
                  <a:gd name="T67" fmla="*/ 3 h 246"/>
                  <a:gd name="T68" fmla="*/ 2 w 204"/>
                  <a:gd name="T69" fmla="*/ 3 h 246"/>
                  <a:gd name="T70" fmla="*/ 2 w 204"/>
                  <a:gd name="T71" fmla="*/ 3 h 246"/>
                  <a:gd name="T72" fmla="*/ 2 w 204"/>
                  <a:gd name="T73" fmla="*/ 3 h 246"/>
                  <a:gd name="T74" fmla="*/ 2 w 204"/>
                  <a:gd name="T75" fmla="*/ 3 h 246"/>
                  <a:gd name="T76" fmla="*/ 2 w 204"/>
                  <a:gd name="T77" fmla="*/ 3 h 246"/>
                  <a:gd name="T78" fmla="*/ 1 w 204"/>
                  <a:gd name="T79" fmla="*/ 3 h 246"/>
                  <a:gd name="T80" fmla="*/ 1 w 204"/>
                  <a:gd name="T81" fmla="*/ 3 h 246"/>
                  <a:gd name="T82" fmla="*/ 1 w 204"/>
                  <a:gd name="T83" fmla="*/ 3 h 246"/>
                  <a:gd name="T84" fmla="*/ 1 w 204"/>
                  <a:gd name="T85" fmla="*/ 2 h 246"/>
                  <a:gd name="T86" fmla="*/ 1 w 204"/>
                  <a:gd name="T87" fmla="*/ 2 h 246"/>
                  <a:gd name="T88" fmla="*/ 0 w 204"/>
                  <a:gd name="T89" fmla="*/ 2 h 246"/>
                  <a:gd name="T90" fmla="*/ 0 w 204"/>
                  <a:gd name="T91" fmla="*/ 1 h 246"/>
                  <a:gd name="T92" fmla="*/ 1 w 204"/>
                  <a:gd name="T93" fmla="*/ 1 h 246"/>
                  <a:gd name="T94" fmla="*/ 1 w 204"/>
                  <a:gd name="T95" fmla="*/ 0 h 246"/>
                  <a:gd name="T96" fmla="*/ 1 w 204"/>
                  <a:gd name="T97" fmla="*/ 0 h 2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04"/>
                  <a:gd name="T148" fmla="*/ 0 h 246"/>
                  <a:gd name="T149" fmla="*/ 204 w 204"/>
                  <a:gd name="T150" fmla="*/ 246 h 2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04" h="246">
                    <a:moveTo>
                      <a:pt x="33" y="0"/>
                    </a:moveTo>
                    <a:lnTo>
                      <a:pt x="33" y="1"/>
                    </a:lnTo>
                    <a:lnTo>
                      <a:pt x="32" y="7"/>
                    </a:lnTo>
                    <a:lnTo>
                      <a:pt x="30" y="14"/>
                    </a:lnTo>
                    <a:lnTo>
                      <a:pt x="29" y="24"/>
                    </a:lnTo>
                    <a:lnTo>
                      <a:pt x="29" y="36"/>
                    </a:lnTo>
                    <a:lnTo>
                      <a:pt x="29" y="50"/>
                    </a:lnTo>
                    <a:lnTo>
                      <a:pt x="32" y="64"/>
                    </a:lnTo>
                    <a:lnTo>
                      <a:pt x="36" y="80"/>
                    </a:lnTo>
                    <a:lnTo>
                      <a:pt x="43" y="95"/>
                    </a:lnTo>
                    <a:lnTo>
                      <a:pt x="53" y="111"/>
                    </a:lnTo>
                    <a:lnTo>
                      <a:pt x="67" y="126"/>
                    </a:lnTo>
                    <a:lnTo>
                      <a:pt x="84" y="140"/>
                    </a:lnTo>
                    <a:lnTo>
                      <a:pt x="106" y="153"/>
                    </a:lnTo>
                    <a:lnTo>
                      <a:pt x="134" y="165"/>
                    </a:lnTo>
                    <a:lnTo>
                      <a:pt x="166" y="174"/>
                    </a:lnTo>
                    <a:lnTo>
                      <a:pt x="204" y="181"/>
                    </a:lnTo>
                    <a:lnTo>
                      <a:pt x="202" y="183"/>
                    </a:lnTo>
                    <a:lnTo>
                      <a:pt x="194" y="187"/>
                    </a:lnTo>
                    <a:lnTo>
                      <a:pt x="182" y="191"/>
                    </a:lnTo>
                    <a:lnTo>
                      <a:pt x="165" y="195"/>
                    </a:lnTo>
                    <a:lnTo>
                      <a:pt x="144" y="195"/>
                    </a:lnTo>
                    <a:lnTo>
                      <a:pt x="120" y="190"/>
                    </a:lnTo>
                    <a:lnTo>
                      <a:pt x="93" y="179"/>
                    </a:lnTo>
                    <a:lnTo>
                      <a:pt x="62" y="159"/>
                    </a:lnTo>
                    <a:lnTo>
                      <a:pt x="62" y="163"/>
                    </a:lnTo>
                    <a:lnTo>
                      <a:pt x="63" y="171"/>
                    </a:lnTo>
                    <a:lnTo>
                      <a:pt x="66" y="183"/>
                    </a:lnTo>
                    <a:lnTo>
                      <a:pt x="70" y="197"/>
                    </a:lnTo>
                    <a:lnTo>
                      <a:pt x="77" y="212"/>
                    </a:lnTo>
                    <a:lnTo>
                      <a:pt x="89" y="226"/>
                    </a:lnTo>
                    <a:lnTo>
                      <a:pt x="105" y="238"/>
                    </a:lnTo>
                    <a:lnTo>
                      <a:pt x="126" y="246"/>
                    </a:lnTo>
                    <a:lnTo>
                      <a:pt x="123" y="246"/>
                    </a:lnTo>
                    <a:lnTo>
                      <a:pt x="117" y="246"/>
                    </a:lnTo>
                    <a:lnTo>
                      <a:pt x="107" y="244"/>
                    </a:lnTo>
                    <a:lnTo>
                      <a:pt x="96" y="243"/>
                    </a:lnTo>
                    <a:lnTo>
                      <a:pt x="82" y="240"/>
                    </a:lnTo>
                    <a:lnTo>
                      <a:pt x="67" y="235"/>
                    </a:lnTo>
                    <a:lnTo>
                      <a:pt x="51" y="227"/>
                    </a:lnTo>
                    <a:lnTo>
                      <a:pt x="37" y="218"/>
                    </a:lnTo>
                    <a:lnTo>
                      <a:pt x="23" y="205"/>
                    </a:lnTo>
                    <a:lnTo>
                      <a:pt x="13" y="189"/>
                    </a:lnTo>
                    <a:lnTo>
                      <a:pt x="5" y="170"/>
                    </a:lnTo>
                    <a:lnTo>
                      <a:pt x="0" y="145"/>
                    </a:lnTo>
                    <a:lnTo>
                      <a:pt x="0" y="117"/>
                    </a:lnTo>
                    <a:lnTo>
                      <a:pt x="5" y="83"/>
                    </a:lnTo>
                    <a:lnTo>
                      <a:pt x="16" y="45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0" name="Freeform 78">
                <a:extLst>
                  <a:ext uri="{FF2B5EF4-FFF2-40B4-BE49-F238E27FC236}">
                    <a16:creationId xmlns:a16="http://schemas.microsoft.com/office/drawing/2014/main" id="{F8050933-C824-5EA9-53FC-4E2D5CA4F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6" y="3616"/>
                <a:ext cx="221" cy="174"/>
              </a:xfrm>
              <a:custGeom>
                <a:avLst/>
                <a:gdLst>
                  <a:gd name="T0" fmla="*/ 7 w 441"/>
                  <a:gd name="T1" fmla="*/ 0 h 349"/>
                  <a:gd name="T2" fmla="*/ 7 w 441"/>
                  <a:gd name="T3" fmla="*/ 0 h 349"/>
                  <a:gd name="T4" fmla="*/ 7 w 441"/>
                  <a:gd name="T5" fmla="*/ 0 h 349"/>
                  <a:gd name="T6" fmla="*/ 7 w 441"/>
                  <a:gd name="T7" fmla="*/ 0 h 349"/>
                  <a:gd name="T8" fmla="*/ 7 w 441"/>
                  <a:gd name="T9" fmla="*/ 0 h 349"/>
                  <a:gd name="T10" fmla="*/ 6 w 441"/>
                  <a:gd name="T11" fmla="*/ 0 h 349"/>
                  <a:gd name="T12" fmla="*/ 6 w 441"/>
                  <a:gd name="T13" fmla="*/ 0 h 349"/>
                  <a:gd name="T14" fmla="*/ 6 w 441"/>
                  <a:gd name="T15" fmla="*/ 0 h 349"/>
                  <a:gd name="T16" fmla="*/ 5 w 441"/>
                  <a:gd name="T17" fmla="*/ 0 h 349"/>
                  <a:gd name="T18" fmla="*/ 5 w 441"/>
                  <a:gd name="T19" fmla="*/ 0 h 349"/>
                  <a:gd name="T20" fmla="*/ 5 w 441"/>
                  <a:gd name="T21" fmla="*/ 0 h 349"/>
                  <a:gd name="T22" fmla="*/ 4 w 441"/>
                  <a:gd name="T23" fmla="*/ 0 h 349"/>
                  <a:gd name="T24" fmla="*/ 4 w 441"/>
                  <a:gd name="T25" fmla="*/ 0 h 349"/>
                  <a:gd name="T26" fmla="*/ 4 w 441"/>
                  <a:gd name="T27" fmla="*/ 0 h 349"/>
                  <a:gd name="T28" fmla="*/ 4 w 441"/>
                  <a:gd name="T29" fmla="*/ 0 h 349"/>
                  <a:gd name="T30" fmla="*/ 4 w 441"/>
                  <a:gd name="T31" fmla="*/ 1 h 349"/>
                  <a:gd name="T32" fmla="*/ 3 w 441"/>
                  <a:gd name="T33" fmla="*/ 1 h 349"/>
                  <a:gd name="T34" fmla="*/ 3 w 441"/>
                  <a:gd name="T35" fmla="*/ 1 h 349"/>
                  <a:gd name="T36" fmla="*/ 3 w 441"/>
                  <a:gd name="T37" fmla="*/ 2 h 349"/>
                  <a:gd name="T38" fmla="*/ 3 w 441"/>
                  <a:gd name="T39" fmla="*/ 2 h 349"/>
                  <a:gd name="T40" fmla="*/ 3 w 441"/>
                  <a:gd name="T41" fmla="*/ 2 h 349"/>
                  <a:gd name="T42" fmla="*/ 3 w 441"/>
                  <a:gd name="T43" fmla="*/ 2 h 349"/>
                  <a:gd name="T44" fmla="*/ 3 w 441"/>
                  <a:gd name="T45" fmla="*/ 2 h 349"/>
                  <a:gd name="T46" fmla="*/ 3 w 441"/>
                  <a:gd name="T47" fmla="*/ 2 h 349"/>
                  <a:gd name="T48" fmla="*/ 3 w 441"/>
                  <a:gd name="T49" fmla="*/ 3 h 349"/>
                  <a:gd name="T50" fmla="*/ 3 w 441"/>
                  <a:gd name="T51" fmla="*/ 3 h 349"/>
                  <a:gd name="T52" fmla="*/ 2 w 441"/>
                  <a:gd name="T53" fmla="*/ 3 h 349"/>
                  <a:gd name="T54" fmla="*/ 2 w 441"/>
                  <a:gd name="T55" fmla="*/ 3 h 349"/>
                  <a:gd name="T56" fmla="*/ 2 w 441"/>
                  <a:gd name="T57" fmla="*/ 3 h 349"/>
                  <a:gd name="T58" fmla="*/ 2 w 441"/>
                  <a:gd name="T59" fmla="*/ 4 h 349"/>
                  <a:gd name="T60" fmla="*/ 1 w 441"/>
                  <a:gd name="T61" fmla="*/ 4 h 349"/>
                  <a:gd name="T62" fmla="*/ 1 w 441"/>
                  <a:gd name="T63" fmla="*/ 4 h 349"/>
                  <a:gd name="T64" fmla="*/ 0 w 441"/>
                  <a:gd name="T65" fmla="*/ 3 h 349"/>
                  <a:gd name="T66" fmla="*/ 1 w 441"/>
                  <a:gd name="T67" fmla="*/ 3 h 349"/>
                  <a:gd name="T68" fmla="*/ 1 w 441"/>
                  <a:gd name="T69" fmla="*/ 4 h 349"/>
                  <a:gd name="T70" fmla="*/ 1 w 441"/>
                  <a:gd name="T71" fmla="*/ 4 h 349"/>
                  <a:gd name="T72" fmla="*/ 2 w 441"/>
                  <a:gd name="T73" fmla="*/ 4 h 349"/>
                  <a:gd name="T74" fmla="*/ 2 w 441"/>
                  <a:gd name="T75" fmla="*/ 4 h 349"/>
                  <a:gd name="T76" fmla="*/ 3 w 441"/>
                  <a:gd name="T77" fmla="*/ 5 h 349"/>
                  <a:gd name="T78" fmla="*/ 4 w 441"/>
                  <a:gd name="T79" fmla="*/ 5 h 349"/>
                  <a:gd name="T80" fmla="*/ 4 w 441"/>
                  <a:gd name="T81" fmla="*/ 5 h 349"/>
                  <a:gd name="T82" fmla="*/ 5 w 441"/>
                  <a:gd name="T83" fmla="*/ 5 h 349"/>
                  <a:gd name="T84" fmla="*/ 6 w 441"/>
                  <a:gd name="T85" fmla="*/ 5 h 349"/>
                  <a:gd name="T86" fmla="*/ 6 w 441"/>
                  <a:gd name="T87" fmla="*/ 5 h 349"/>
                  <a:gd name="T88" fmla="*/ 7 w 441"/>
                  <a:gd name="T89" fmla="*/ 4 h 349"/>
                  <a:gd name="T90" fmla="*/ 7 w 441"/>
                  <a:gd name="T91" fmla="*/ 4 h 349"/>
                  <a:gd name="T92" fmla="*/ 7 w 441"/>
                  <a:gd name="T93" fmla="*/ 3 h 349"/>
                  <a:gd name="T94" fmla="*/ 7 w 441"/>
                  <a:gd name="T95" fmla="*/ 2 h 349"/>
                  <a:gd name="T96" fmla="*/ 7 w 441"/>
                  <a:gd name="T97" fmla="*/ 0 h 34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41"/>
                  <a:gd name="T148" fmla="*/ 0 h 349"/>
                  <a:gd name="T149" fmla="*/ 441 w 441"/>
                  <a:gd name="T150" fmla="*/ 349 h 34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41" h="349">
                    <a:moveTo>
                      <a:pt x="437" y="46"/>
                    </a:moveTo>
                    <a:lnTo>
                      <a:pt x="435" y="45"/>
                    </a:lnTo>
                    <a:lnTo>
                      <a:pt x="426" y="40"/>
                    </a:lnTo>
                    <a:lnTo>
                      <a:pt x="415" y="34"/>
                    </a:lnTo>
                    <a:lnTo>
                      <a:pt x="400" y="27"/>
                    </a:lnTo>
                    <a:lnTo>
                      <a:pt x="382" y="19"/>
                    </a:lnTo>
                    <a:lnTo>
                      <a:pt x="361" y="13"/>
                    </a:lnTo>
                    <a:lnTo>
                      <a:pt x="340" y="6"/>
                    </a:lnTo>
                    <a:lnTo>
                      <a:pt x="317" y="2"/>
                    </a:lnTo>
                    <a:lnTo>
                      <a:pt x="295" y="0"/>
                    </a:lnTo>
                    <a:lnTo>
                      <a:pt x="272" y="2"/>
                    </a:lnTo>
                    <a:lnTo>
                      <a:pt x="252" y="8"/>
                    </a:lnTo>
                    <a:lnTo>
                      <a:pt x="233" y="18"/>
                    </a:lnTo>
                    <a:lnTo>
                      <a:pt x="217" y="33"/>
                    </a:lnTo>
                    <a:lnTo>
                      <a:pt x="204" y="56"/>
                    </a:lnTo>
                    <a:lnTo>
                      <a:pt x="196" y="85"/>
                    </a:lnTo>
                    <a:lnTo>
                      <a:pt x="191" y="122"/>
                    </a:lnTo>
                    <a:lnTo>
                      <a:pt x="190" y="124"/>
                    </a:lnTo>
                    <a:lnTo>
                      <a:pt x="189" y="129"/>
                    </a:lnTo>
                    <a:lnTo>
                      <a:pt x="186" y="138"/>
                    </a:lnTo>
                    <a:lnTo>
                      <a:pt x="182" y="148"/>
                    </a:lnTo>
                    <a:lnTo>
                      <a:pt x="175" y="161"/>
                    </a:lnTo>
                    <a:lnTo>
                      <a:pt x="168" y="175"/>
                    </a:lnTo>
                    <a:lnTo>
                      <a:pt x="160" y="189"/>
                    </a:lnTo>
                    <a:lnTo>
                      <a:pt x="150" y="204"/>
                    </a:lnTo>
                    <a:lnTo>
                      <a:pt x="137" y="218"/>
                    </a:lnTo>
                    <a:lnTo>
                      <a:pt x="123" y="230"/>
                    </a:lnTo>
                    <a:lnTo>
                      <a:pt x="107" y="242"/>
                    </a:lnTo>
                    <a:lnTo>
                      <a:pt x="90" y="250"/>
                    </a:lnTo>
                    <a:lnTo>
                      <a:pt x="70" y="257"/>
                    </a:lnTo>
                    <a:lnTo>
                      <a:pt x="50" y="259"/>
                    </a:lnTo>
                    <a:lnTo>
                      <a:pt x="25" y="257"/>
                    </a:lnTo>
                    <a:lnTo>
                      <a:pt x="0" y="251"/>
                    </a:lnTo>
                    <a:lnTo>
                      <a:pt x="6" y="254"/>
                    </a:lnTo>
                    <a:lnTo>
                      <a:pt x="21" y="264"/>
                    </a:lnTo>
                    <a:lnTo>
                      <a:pt x="45" y="277"/>
                    </a:lnTo>
                    <a:lnTo>
                      <a:pt x="77" y="294"/>
                    </a:lnTo>
                    <a:lnTo>
                      <a:pt x="113" y="310"/>
                    </a:lnTo>
                    <a:lnTo>
                      <a:pt x="155" y="326"/>
                    </a:lnTo>
                    <a:lnTo>
                      <a:pt x="197" y="339"/>
                    </a:lnTo>
                    <a:lnTo>
                      <a:pt x="241" y="347"/>
                    </a:lnTo>
                    <a:lnTo>
                      <a:pt x="284" y="349"/>
                    </a:lnTo>
                    <a:lnTo>
                      <a:pt x="325" y="343"/>
                    </a:lnTo>
                    <a:lnTo>
                      <a:pt x="362" y="328"/>
                    </a:lnTo>
                    <a:lnTo>
                      <a:pt x="394" y="300"/>
                    </a:lnTo>
                    <a:lnTo>
                      <a:pt x="418" y="261"/>
                    </a:lnTo>
                    <a:lnTo>
                      <a:pt x="436" y="206"/>
                    </a:lnTo>
                    <a:lnTo>
                      <a:pt x="441" y="136"/>
                    </a:lnTo>
                    <a:lnTo>
                      <a:pt x="437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1" name="Freeform 79">
                <a:extLst>
                  <a:ext uri="{FF2B5EF4-FFF2-40B4-BE49-F238E27FC236}">
                    <a16:creationId xmlns:a16="http://schemas.microsoft.com/office/drawing/2014/main" id="{B20F62CD-EAC8-A6AD-EED5-112219122E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0" y="3641"/>
                <a:ext cx="157" cy="128"/>
              </a:xfrm>
              <a:custGeom>
                <a:avLst/>
                <a:gdLst>
                  <a:gd name="T0" fmla="*/ 5 w 313"/>
                  <a:gd name="T1" fmla="*/ 1 h 255"/>
                  <a:gd name="T2" fmla="*/ 5 w 313"/>
                  <a:gd name="T3" fmla="*/ 1 h 255"/>
                  <a:gd name="T4" fmla="*/ 5 w 313"/>
                  <a:gd name="T5" fmla="*/ 1 h 255"/>
                  <a:gd name="T6" fmla="*/ 5 w 313"/>
                  <a:gd name="T7" fmla="*/ 1 h 255"/>
                  <a:gd name="T8" fmla="*/ 4 w 313"/>
                  <a:gd name="T9" fmla="*/ 0 h 255"/>
                  <a:gd name="T10" fmla="*/ 4 w 313"/>
                  <a:gd name="T11" fmla="*/ 1 h 255"/>
                  <a:gd name="T12" fmla="*/ 3 w 313"/>
                  <a:gd name="T13" fmla="*/ 1 h 255"/>
                  <a:gd name="T14" fmla="*/ 3 w 313"/>
                  <a:gd name="T15" fmla="*/ 1 h 255"/>
                  <a:gd name="T16" fmla="*/ 3 w 313"/>
                  <a:gd name="T17" fmla="*/ 2 h 255"/>
                  <a:gd name="T18" fmla="*/ 3 w 313"/>
                  <a:gd name="T19" fmla="*/ 2 h 255"/>
                  <a:gd name="T20" fmla="*/ 3 w 313"/>
                  <a:gd name="T21" fmla="*/ 2 h 255"/>
                  <a:gd name="T22" fmla="*/ 2 w 313"/>
                  <a:gd name="T23" fmla="*/ 3 h 255"/>
                  <a:gd name="T24" fmla="*/ 2 w 313"/>
                  <a:gd name="T25" fmla="*/ 3 h 255"/>
                  <a:gd name="T26" fmla="*/ 2 w 313"/>
                  <a:gd name="T27" fmla="*/ 3 h 255"/>
                  <a:gd name="T28" fmla="*/ 1 w 313"/>
                  <a:gd name="T29" fmla="*/ 4 h 255"/>
                  <a:gd name="T30" fmla="*/ 1 w 313"/>
                  <a:gd name="T31" fmla="*/ 4 h 255"/>
                  <a:gd name="T32" fmla="*/ 0 w 313"/>
                  <a:gd name="T33" fmla="*/ 4 h 255"/>
                  <a:gd name="T34" fmla="*/ 1 w 313"/>
                  <a:gd name="T35" fmla="*/ 4 h 255"/>
                  <a:gd name="T36" fmla="*/ 1 w 313"/>
                  <a:gd name="T37" fmla="*/ 4 h 255"/>
                  <a:gd name="T38" fmla="*/ 1 w 313"/>
                  <a:gd name="T39" fmla="*/ 4 h 255"/>
                  <a:gd name="T40" fmla="*/ 1 w 313"/>
                  <a:gd name="T41" fmla="*/ 4 h 255"/>
                  <a:gd name="T42" fmla="*/ 2 w 313"/>
                  <a:gd name="T43" fmla="*/ 4 h 255"/>
                  <a:gd name="T44" fmla="*/ 2 w 313"/>
                  <a:gd name="T45" fmla="*/ 4 h 255"/>
                  <a:gd name="T46" fmla="*/ 3 w 313"/>
                  <a:gd name="T47" fmla="*/ 4 h 255"/>
                  <a:gd name="T48" fmla="*/ 3 w 313"/>
                  <a:gd name="T49" fmla="*/ 4 h 255"/>
                  <a:gd name="T50" fmla="*/ 4 w 313"/>
                  <a:gd name="T51" fmla="*/ 4 h 255"/>
                  <a:gd name="T52" fmla="*/ 4 w 313"/>
                  <a:gd name="T53" fmla="*/ 4 h 255"/>
                  <a:gd name="T54" fmla="*/ 5 w 313"/>
                  <a:gd name="T55" fmla="*/ 4 h 255"/>
                  <a:gd name="T56" fmla="*/ 5 w 313"/>
                  <a:gd name="T57" fmla="*/ 4 h 255"/>
                  <a:gd name="T58" fmla="*/ 5 w 313"/>
                  <a:gd name="T59" fmla="*/ 3 h 255"/>
                  <a:gd name="T60" fmla="*/ 5 w 313"/>
                  <a:gd name="T61" fmla="*/ 3 h 255"/>
                  <a:gd name="T62" fmla="*/ 5 w 313"/>
                  <a:gd name="T63" fmla="*/ 2 h 255"/>
                  <a:gd name="T64" fmla="*/ 5 w 313"/>
                  <a:gd name="T65" fmla="*/ 1 h 25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13"/>
                  <a:gd name="T100" fmla="*/ 0 h 255"/>
                  <a:gd name="T101" fmla="*/ 313 w 313"/>
                  <a:gd name="T102" fmla="*/ 255 h 25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13" h="255">
                    <a:moveTo>
                      <a:pt x="310" y="26"/>
                    </a:moveTo>
                    <a:lnTo>
                      <a:pt x="303" y="23"/>
                    </a:lnTo>
                    <a:lnTo>
                      <a:pt x="284" y="14"/>
                    </a:lnTo>
                    <a:lnTo>
                      <a:pt x="259" y="5"/>
                    </a:lnTo>
                    <a:lnTo>
                      <a:pt x="229" y="0"/>
                    </a:lnTo>
                    <a:lnTo>
                      <a:pt x="199" y="2"/>
                    </a:lnTo>
                    <a:lnTo>
                      <a:pt x="173" y="17"/>
                    </a:lnTo>
                    <a:lnTo>
                      <a:pt x="154" y="47"/>
                    </a:lnTo>
                    <a:lnTo>
                      <a:pt x="146" y="96"/>
                    </a:lnTo>
                    <a:lnTo>
                      <a:pt x="144" y="102"/>
                    </a:lnTo>
                    <a:lnTo>
                      <a:pt x="137" y="119"/>
                    </a:lnTo>
                    <a:lnTo>
                      <a:pt x="125" y="142"/>
                    </a:lnTo>
                    <a:lnTo>
                      <a:pt x="109" y="168"/>
                    </a:lnTo>
                    <a:lnTo>
                      <a:pt x="88" y="192"/>
                    </a:lnTo>
                    <a:lnTo>
                      <a:pt x="63" y="211"/>
                    </a:lnTo>
                    <a:lnTo>
                      <a:pt x="34" y="222"/>
                    </a:lnTo>
                    <a:lnTo>
                      <a:pt x="0" y="220"/>
                    </a:lnTo>
                    <a:lnTo>
                      <a:pt x="3" y="221"/>
                    </a:lnTo>
                    <a:lnTo>
                      <a:pt x="15" y="225"/>
                    </a:lnTo>
                    <a:lnTo>
                      <a:pt x="32" y="232"/>
                    </a:lnTo>
                    <a:lnTo>
                      <a:pt x="55" y="239"/>
                    </a:lnTo>
                    <a:lnTo>
                      <a:pt x="80" y="246"/>
                    </a:lnTo>
                    <a:lnTo>
                      <a:pt x="109" y="252"/>
                    </a:lnTo>
                    <a:lnTo>
                      <a:pt x="140" y="255"/>
                    </a:lnTo>
                    <a:lnTo>
                      <a:pt x="171" y="255"/>
                    </a:lnTo>
                    <a:lnTo>
                      <a:pt x="203" y="252"/>
                    </a:lnTo>
                    <a:lnTo>
                      <a:pt x="231" y="244"/>
                    </a:lnTo>
                    <a:lnTo>
                      <a:pt x="258" y="228"/>
                    </a:lnTo>
                    <a:lnTo>
                      <a:pt x="280" y="206"/>
                    </a:lnTo>
                    <a:lnTo>
                      <a:pt x="298" y="176"/>
                    </a:lnTo>
                    <a:lnTo>
                      <a:pt x="310" y="137"/>
                    </a:lnTo>
                    <a:lnTo>
                      <a:pt x="313" y="87"/>
                    </a:lnTo>
                    <a:lnTo>
                      <a:pt x="310" y="2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2" name="Freeform 80">
                <a:extLst>
                  <a:ext uri="{FF2B5EF4-FFF2-40B4-BE49-F238E27FC236}">
                    <a16:creationId xmlns:a16="http://schemas.microsoft.com/office/drawing/2014/main" id="{E5657757-F639-31AE-3B9E-94756D2600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8" y="3677"/>
                <a:ext cx="223" cy="184"/>
              </a:xfrm>
              <a:custGeom>
                <a:avLst/>
                <a:gdLst>
                  <a:gd name="T0" fmla="*/ 7 w 446"/>
                  <a:gd name="T1" fmla="*/ 0 h 369"/>
                  <a:gd name="T2" fmla="*/ 7 w 446"/>
                  <a:gd name="T3" fmla="*/ 0 h 369"/>
                  <a:gd name="T4" fmla="*/ 7 w 446"/>
                  <a:gd name="T5" fmla="*/ 0 h 369"/>
                  <a:gd name="T6" fmla="*/ 7 w 446"/>
                  <a:gd name="T7" fmla="*/ 0 h 369"/>
                  <a:gd name="T8" fmla="*/ 7 w 446"/>
                  <a:gd name="T9" fmla="*/ 0 h 369"/>
                  <a:gd name="T10" fmla="*/ 7 w 446"/>
                  <a:gd name="T11" fmla="*/ 0 h 369"/>
                  <a:gd name="T12" fmla="*/ 6 w 446"/>
                  <a:gd name="T13" fmla="*/ 0 h 369"/>
                  <a:gd name="T14" fmla="*/ 6 w 446"/>
                  <a:gd name="T15" fmla="*/ 0 h 369"/>
                  <a:gd name="T16" fmla="*/ 5 w 446"/>
                  <a:gd name="T17" fmla="*/ 0 h 369"/>
                  <a:gd name="T18" fmla="*/ 5 w 446"/>
                  <a:gd name="T19" fmla="*/ 0 h 369"/>
                  <a:gd name="T20" fmla="*/ 5 w 446"/>
                  <a:gd name="T21" fmla="*/ 0 h 369"/>
                  <a:gd name="T22" fmla="*/ 3 w 446"/>
                  <a:gd name="T23" fmla="*/ 0 h 369"/>
                  <a:gd name="T24" fmla="*/ 3 w 446"/>
                  <a:gd name="T25" fmla="*/ 0 h 369"/>
                  <a:gd name="T26" fmla="*/ 3 w 446"/>
                  <a:gd name="T27" fmla="*/ 0 h 369"/>
                  <a:gd name="T28" fmla="*/ 3 w 446"/>
                  <a:gd name="T29" fmla="*/ 1 h 369"/>
                  <a:gd name="T30" fmla="*/ 3 w 446"/>
                  <a:gd name="T31" fmla="*/ 1 h 369"/>
                  <a:gd name="T32" fmla="*/ 3 w 446"/>
                  <a:gd name="T33" fmla="*/ 2 h 369"/>
                  <a:gd name="T34" fmla="*/ 3 w 446"/>
                  <a:gd name="T35" fmla="*/ 2 h 369"/>
                  <a:gd name="T36" fmla="*/ 3 w 446"/>
                  <a:gd name="T37" fmla="*/ 2 h 369"/>
                  <a:gd name="T38" fmla="*/ 3 w 446"/>
                  <a:gd name="T39" fmla="*/ 2 h 369"/>
                  <a:gd name="T40" fmla="*/ 3 w 446"/>
                  <a:gd name="T41" fmla="*/ 2 h 369"/>
                  <a:gd name="T42" fmla="*/ 3 w 446"/>
                  <a:gd name="T43" fmla="*/ 3 h 369"/>
                  <a:gd name="T44" fmla="*/ 3 w 446"/>
                  <a:gd name="T45" fmla="*/ 3 h 369"/>
                  <a:gd name="T46" fmla="*/ 3 w 446"/>
                  <a:gd name="T47" fmla="*/ 3 h 369"/>
                  <a:gd name="T48" fmla="*/ 3 w 446"/>
                  <a:gd name="T49" fmla="*/ 3 h 369"/>
                  <a:gd name="T50" fmla="*/ 3 w 446"/>
                  <a:gd name="T51" fmla="*/ 4 h 369"/>
                  <a:gd name="T52" fmla="*/ 2 w 446"/>
                  <a:gd name="T53" fmla="*/ 4 h 369"/>
                  <a:gd name="T54" fmla="*/ 2 w 446"/>
                  <a:gd name="T55" fmla="*/ 4 h 369"/>
                  <a:gd name="T56" fmla="*/ 2 w 446"/>
                  <a:gd name="T57" fmla="*/ 4 h 369"/>
                  <a:gd name="T58" fmla="*/ 2 w 446"/>
                  <a:gd name="T59" fmla="*/ 4 h 369"/>
                  <a:gd name="T60" fmla="*/ 1 w 446"/>
                  <a:gd name="T61" fmla="*/ 5 h 369"/>
                  <a:gd name="T62" fmla="*/ 1 w 446"/>
                  <a:gd name="T63" fmla="*/ 5 h 369"/>
                  <a:gd name="T64" fmla="*/ 0 w 446"/>
                  <a:gd name="T65" fmla="*/ 5 h 369"/>
                  <a:gd name="T66" fmla="*/ 1 w 446"/>
                  <a:gd name="T67" fmla="*/ 5 h 369"/>
                  <a:gd name="T68" fmla="*/ 1 w 446"/>
                  <a:gd name="T69" fmla="*/ 5 h 369"/>
                  <a:gd name="T70" fmla="*/ 1 w 446"/>
                  <a:gd name="T71" fmla="*/ 5 h 369"/>
                  <a:gd name="T72" fmla="*/ 2 w 446"/>
                  <a:gd name="T73" fmla="*/ 5 h 369"/>
                  <a:gd name="T74" fmla="*/ 2 w 446"/>
                  <a:gd name="T75" fmla="*/ 5 h 369"/>
                  <a:gd name="T76" fmla="*/ 3 w 446"/>
                  <a:gd name="T77" fmla="*/ 5 h 369"/>
                  <a:gd name="T78" fmla="*/ 3 w 446"/>
                  <a:gd name="T79" fmla="*/ 5 h 369"/>
                  <a:gd name="T80" fmla="*/ 3 w 446"/>
                  <a:gd name="T81" fmla="*/ 5 h 369"/>
                  <a:gd name="T82" fmla="*/ 5 w 446"/>
                  <a:gd name="T83" fmla="*/ 5 h 369"/>
                  <a:gd name="T84" fmla="*/ 6 w 446"/>
                  <a:gd name="T85" fmla="*/ 5 h 369"/>
                  <a:gd name="T86" fmla="*/ 6 w 446"/>
                  <a:gd name="T87" fmla="*/ 4 h 369"/>
                  <a:gd name="T88" fmla="*/ 7 w 446"/>
                  <a:gd name="T89" fmla="*/ 4 h 369"/>
                  <a:gd name="T90" fmla="*/ 7 w 446"/>
                  <a:gd name="T91" fmla="*/ 3 h 369"/>
                  <a:gd name="T92" fmla="*/ 7 w 446"/>
                  <a:gd name="T93" fmla="*/ 2 h 369"/>
                  <a:gd name="T94" fmla="*/ 7 w 446"/>
                  <a:gd name="T95" fmla="*/ 1 h 369"/>
                  <a:gd name="T96" fmla="*/ 7 w 446"/>
                  <a:gd name="T97" fmla="*/ 0 h 36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46"/>
                  <a:gd name="T148" fmla="*/ 0 h 369"/>
                  <a:gd name="T149" fmla="*/ 446 w 446"/>
                  <a:gd name="T150" fmla="*/ 369 h 36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46" h="369">
                    <a:moveTo>
                      <a:pt x="441" y="13"/>
                    </a:moveTo>
                    <a:lnTo>
                      <a:pt x="439" y="11"/>
                    </a:lnTo>
                    <a:lnTo>
                      <a:pt x="431" y="9"/>
                    </a:lnTo>
                    <a:lnTo>
                      <a:pt x="419" y="7"/>
                    </a:lnTo>
                    <a:lnTo>
                      <a:pt x="403" y="3"/>
                    </a:lnTo>
                    <a:lnTo>
                      <a:pt x="386" y="1"/>
                    </a:lnTo>
                    <a:lnTo>
                      <a:pt x="365" y="0"/>
                    </a:lnTo>
                    <a:lnTo>
                      <a:pt x="343" y="0"/>
                    </a:lnTo>
                    <a:lnTo>
                      <a:pt x="320" y="1"/>
                    </a:lnTo>
                    <a:lnTo>
                      <a:pt x="297" y="6"/>
                    </a:lnTo>
                    <a:lnTo>
                      <a:pt x="275" y="14"/>
                    </a:lnTo>
                    <a:lnTo>
                      <a:pt x="255" y="24"/>
                    </a:lnTo>
                    <a:lnTo>
                      <a:pt x="235" y="40"/>
                    </a:lnTo>
                    <a:lnTo>
                      <a:pt x="219" y="60"/>
                    </a:lnTo>
                    <a:lnTo>
                      <a:pt x="206" y="85"/>
                    </a:lnTo>
                    <a:lnTo>
                      <a:pt x="197" y="116"/>
                    </a:lnTo>
                    <a:lnTo>
                      <a:pt x="192" y="154"/>
                    </a:lnTo>
                    <a:lnTo>
                      <a:pt x="192" y="157"/>
                    </a:lnTo>
                    <a:lnTo>
                      <a:pt x="190" y="162"/>
                    </a:lnTo>
                    <a:lnTo>
                      <a:pt x="187" y="172"/>
                    </a:lnTo>
                    <a:lnTo>
                      <a:pt x="183" y="183"/>
                    </a:lnTo>
                    <a:lnTo>
                      <a:pt x="177" y="197"/>
                    </a:lnTo>
                    <a:lnTo>
                      <a:pt x="169" y="213"/>
                    </a:lnTo>
                    <a:lnTo>
                      <a:pt x="161" y="229"/>
                    </a:lnTo>
                    <a:lnTo>
                      <a:pt x="151" y="246"/>
                    </a:lnTo>
                    <a:lnTo>
                      <a:pt x="138" y="264"/>
                    </a:lnTo>
                    <a:lnTo>
                      <a:pt x="124" y="280"/>
                    </a:lnTo>
                    <a:lnTo>
                      <a:pt x="109" y="295"/>
                    </a:lnTo>
                    <a:lnTo>
                      <a:pt x="91" y="309"/>
                    </a:lnTo>
                    <a:lnTo>
                      <a:pt x="71" y="319"/>
                    </a:lnTo>
                    <a:lnTo>
                      <a:pt x="50" y="328"/>
                    </a:lnTo>
                    <a:lnTo>
                      <a:pt x="27" y="333"/>
                    </a:lnTo>
                    <a:lnTo>
                      <a:pt x="0" y="334"/>
                    </a:lnTo>
                    <a:lnTo>
                      <a:pt x="6" y="336"/>
                    </a:lnTo>
                    <a:lnTo>
                      <a:pt x="22" y="341"/>
                    </a:lnTo>
                    <a:lnTo>
                      <a:pt x="46" y="348"/>
                    </a:lnTo>
                    <a:lnTo>
                      <a:pt x="77" y="356"/>
                    </a:lnTo>
                    <a:lnTo>
                      <a:pt x="114" y="363"/>
                    </a:lnTo>
                    <a:lnTo>
                      <a:pt x="154" y="367"/>
                    </a:lnTo>
                    <a:lnTo>
                      <a:pt x="198" y="369"/>
                    </a:lnTo>
                    <a:lnTo>
                      <a:pt x="242" y="365"/>
                    </a:lnTo>
                    <a:lnTo>
                      <a:pt x="286" y="355"/>
                    </a:lnTo>
                    <a:lnTo>
                      <a:pt x="327" y="339"/>
                    </a:lnTo>
                    <a:lnTo>
                      <a:pt x="364" y="313"/>
                    </a:lnTo>
                    <a:lnTo>
                      <a:pt x="396" y="278"/>
                    </a:lnTo>
                    <a:lnTo>
                      <a:pt x="422" y="231"/>
                    </a:lnTo>
                    <a:lnTo>
                      <a:pt x="439" y="173"/>
                    </a:lnTo>
                    <a:lnTo>
                      <a:pt x="446" y="100"/>
                    </a:lnTo>
                    <a:lnTo>
                      <a:pt x="44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3" name="Freeform 81">
                <a:extLst>
                  <a:ext uri="{FF2B5EF4-FFF2-40B4-BE49-F238E27FC236}">
                    <a16:creationId xmlns:a16="http://schemas.microsoft.com/office/drawing/2014/main" id="{82750968-F5F5-E3E1-B9EC-63824183F2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" y="3701"/>
                <a:ext cx="148" cy="141"/>
              </a:xfrm>
              <a:custGeom>
                <a:avLst/>
                <a:gdLst>
                  <a:gd name="T0" fmla="*/ 5 w 296"/>
                  <a:gd name="T1" fmla="*/ 1 h 282"/>
                  <a:gd name="T2" fmla="*/ 5 w 296"/>
                  <a:gd name="T3" fmla="*/ 1 h 282"/>
                  <a:gd name="T4" fmla="*/ 5 w 296"/>
                  <a:gd name="T5" fmla="*/ 1 h 282"/>
                  <a:gd name="T6" fmla="*/ 3 w 296"/>
                  <a:gd name="T7" fmla="*/ 0 h 282"/>
                  <a:gd name="T8" fmla="*/ 3 w 296"/>
                  <a:gd name="T9" fmla="*/ 1 h 282"/>
                  <a:gd name="T10" fmla="*/ 2 w 296"/>
                  <a:gd name="T11" fmla="*/ 1 h 282"/>
                  <a:gd name="T12" fmla="*/ 2 w 296"/>
                  <a:gd name="T13" fmla="*/ 1 h 282"/>
                  <a:gd name="T14" fmla="*/ 2 w 296"/>
                  <a:gd name="T15" fmla="*/ 1 h 282"/>
                  <a:gd name="T16" fmla="*/ 1 w 296"/>
                  <a:gd name="T17" fmla="*/ 1 h 282"/>
                  <a:gd name="T18" fmla="*/ 1 w 296"/>
                  <a:gd name="T19" fmla="*/ 2 h 282"/>
                  <a:gd name="T20" fmla="*/ 1 w 296"/>
                  <a:gd name="T21" fmla="*/ 2 h 282"/>
                  <a:gd name="T22" fmla="*/ 1 w 296"/>
                  <a:gd name="T23" fmla="*/ 2 h 282"/>
                  <a:gd name="T24" fmla="*/ 1 w 296"/>
                  <a:gd name="T25" fmla="*/ 3 h 282"/>
                  <a:gd name="T26" fmla="*/ 1 w 296"/>
                  <a:gd name="T27" fmla="*/ 3 h 282"/>
                  <a:gd name="T28" fmla="*/ 1 w 296"/>
                  <a:gd name="T29" fmla="*/ 3 h 282"/>
                  <a:gd name="T30" fmla="*/ 1 w 296"/>
                  <a:gd name="T31" fmla="*/ 4 h 282"/>
                  <a:gd name="T32" fmla="*/ 0 w 296"/>
                  <a:gd name="T33" fmla="*/ 4 h 282"/>
                  <a:gd name="T34" fmla="*/ 1 w 296"/>
                  <a:gd name="T35" fmla="*/ 4 h 282"/>
                  <a:gd name="T36" fmla="*/ 1 w 296"/>
                  <a:gd name="T37" fmla="*/ 4 h 282"/>
                  <a:gd name="T38" fmla="*/ 1 w 296"/>
                  <a:gd name="T39" fmla="*/ 4 h 282"/>
                  <a:gd name="T40" fmla="*/ 1 w 296"/>
                  <a:gd name="T41" fmla="*/ 4 h 282"/>
                  <a:gd name="T42" fmla="*/ 1 w 296"/>
                  <a:gd name="T43" fmla="*/ 4 h 282"/>
                  <a:gd name="T44" fmla="*/ 1 w 296"/>
                  <a:gd name="T45" fmla="*/ 4 h 282"/>
                  <a:gd name="T46" fmla="*/ 2 w 296"/>
                  <a:gd name="T47" fmla="*/ 4 h 282"/>
                  <a:gd name="T48" fmla="*/ 2 w 296"/>
                  <a:gd name="T49" fmla="*/ 4 h 282"/>
                  <a:gd name="T50" fmla="*/ 3 w 296"/>
                  <a:gd name="T51" fmla="*/ 4 h 282"/>
                  <a:gd name="T52" fmla="*/ 3 w 296"/>
                  <a:gd name="T53" fmla="*/ 3 h 282"/>
                  <a:gd name="T54" fmla="*/ 3 w 296"/>
                  <a:gd name="T55" fmla="*/ 3 h 282"/>
                  <a:gd name="T56" fmla="*/ 5 w 296"/>
                  <a:gd name="T57" fmla="*/ 3 h 282"/>
                  <a:gd name="T58" fmla="*/ 5 w 296"/>
                  <a:gd name="T59" fmla="*/ 2 h 282"/>
                  <a:gd name="T60" fmla="*/ 5 w 296"/>
                  <a:gd name="T61" fmla="*/ 1 h 282"/>
                  <a:gd name="T62" fmla="*/ 5 w 296"/>
                  <a:gd name="T63" fmla="*/ 1 h 282"/>
                  <a:gd name="T64" fmla="*/ 5 w 296"/>
                  <a:gd name="T65" fmla="*/ 1 h 2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96"/>
                  <a:gd name="T100" fmla="*/ 0 h 282"/>
                  <a:gd name="T101" fmla="*/ 296 w 296"/>
                  <a:gd name="T102" fmla="*/ 282 h 2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96" h="282">
                    <a:moveTo>
                      <a:pt x="291" y="7"/>
                    </a:moveTo>
                    <a:lnTo>
                      <a:pt x="284" y="5"/>
                    </a:lnTo>
                    <a:lnTo>
                      <a:pt x="266" y="2"/>
                    </a:lnTo>
                    <a:lnTo>
                      <a:pt x="239" y="0"/>
                    </a:lnTo>
                    <a:lnTo>
                      <a:pt x="209" y="4"/>
                    </a:lnTo>
                    <a:lnTo>
                      <a:pt x="179" y="14"/>
                    </a:lnTo>
                    <a:lnTo>
                      <a:pt x="153" y="35"/>
                    </a:lnTo>
                    <a:lnTo>
                      <a:pt x="134" y="70"/>
                    </a:lnTo>
                    <a:lnTo>
                      <a:pt x="126" y="122"/>
                    </a:lnTo>
                    <a:lnTo>
                      <a:pt x="125" y="128"/>
                    </a:lnTo>
                    <a:lnTo>
                      <a:pt x="121" y="144"/>
                    </a:lnTo>
                    <a:lnTo>
                      <a:pt x="113" y="167"/>
                    </a:lnTo>
                    <a:lnTo>
                      <a:pt x="100" y="193"/>
                    </a:lnTo>
                    <a:lnTo>
                      <a:pt x="83" y="219"/>
                    </a:lnTo>
                    <a:lnTo>
                      <a:pt x="61" y="241"/>
                    </a:lnTo>
                    <a:lnTo>
                      <a:pt x="33" y="257"/>
                    </a:lnTo>
                    <a:lnTo>
                      <a:pt x="0" y="264"/>
                    </a:lnTo>
                    <a:lnTo>
                      <a:pt x="3" y="265"/>
                    </a:lnTo>
                    <a:lnTo>
                      <a:pt x="15" y="269"/>
                    </a:lnTo>
                    <a:lnTo>
                      <a:pt x="31" y="273"/>
                    </a:lnTo>
                    <a:lnTo>
                      <a:pt x="51" y="277"/>
                    </a:lnTo>
                    <a:lnTo>
                      <a:pt x="77" y="280"/>
                    </a:lnTo>
                    <a:lnTo>
                      <a:pt x="105" y="282"/>
                    </a:lnTo>
                    <a:lnTo>
                      <a:pt x="133" y="281"/>
                    </a:lnTo>
                    <a:lnTo>
                      <a:pt x="163" y="277"/>
                    </a:lnTo>
                    <a:lnTo>
                      <a:pt x="192" y="269"/>
                    </a:lnTo>
                    <a:lnTo>
                      <a:pt x="220" y="255"/>
                    </a:lnTo>
                    <a:lnTo>
                      <a:pt x="244" y="234"/>
                    </a:lnTo>
                    <a:lnTo>
                      <a:pt x="266" y="206"/>
                    </a:lnTo>
                    <a:lnTo>
                      <a:pt x="282" y="171"/>
                    </a:lnTo>
                    <a:lnTo>
                      <a:pt x="292" y="127"/>
                    </a:lnTo>
                    <a:lnTo>
                      <a:pt x="296" y="73"/>
                    </a:lnTo>
                    <a:lnTo>
                      <a:pt x="291" y="7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4" name="Freeform 82">
                <a:extLst>
                  <a:ext uri="{FF2B5EF4-FFF2-40B4-BE49-F238E27FC236}">
                    <a16:creationId xmlns:a16="http://schemas.microsoft.com/office/drawing/2014/main" id="{1E5D57CB-1179-5673-E6EB-4EE96A2BA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4" y="3685"/>
                <a:ext cx="201" cy="172"/>
              </a:xfrm>
              <a:custGeom>
                <a:avLst/>
                <a:gdLst>
                  <a:gd name="T0" fmla="*/ 1 w 401"/>
                  <a:gd name="T1" fmla="*/ 1 h 343"/>
                  <a:gd name="T2" fmla="*/ 1 w 401"/>
                  <a:gd name="T3" fmla="*/ 1 h 343"/>
                  <a:gd name="T4" fmla="*/ 1 w 401"/>
                  <a:gd name="T5" fmla="*/ 0 h 343"/>
                  <a:gd name="T6" fmla="*/ 1 w 401"/>
                  <a:gd name="T7" fmla="*/ 0 h 343"/>
                  <a:gd name="T8" fmla="*/ 1 w 401"/>
                  <a:gd name="T9" fmla="*/ 0 h 343"/>
                  <a:gd name="T10" fmla="*/ 1 w 401"/>
                  <a:gd name="T11" fmla="*/ 0 h 343"/>
                  <a:gd name="T12" fmla="*/ 2 w 401"/>
                  <a:gd name="T13" fmla="*/ 1 h 343"/>
                  <a:gd name="T14" fmla="*/ 2 w 401"/>
                  <a:gd name="T15" fmla="*/ 1 h 343"/>
                  <a:gd name="T16" fmla="*/ 2 w 401"/>
                  <a:gd name="T17" fmla="*/ 1 h 343"/>
                  <a:gd name="T18" fmla="*/ 3 w 401"/>
                  <a:gd name="T19" fmla="*/ 1 h 343"/>
                  <a:gd name="T20" fmla="*/ 3 w 401"/>
                  <a:gd name="T21" fmla="*/ 1 h 343"/>
                  <a:gd name="T22" fmla="*/ 3 w 401"/>
                  <a:gd name="T23" fmla="*/ 1 h 343"/>
                  <a:gd name="T24" fmla="*/ 4 w 401"/>
                  <a:gd name="T25" fmla="*/ 1 h 343"/>
                  <a:gd name="T26" fmla="*/ 4 w 401"/>
                  <a:gd name="T27" fmla="*/ 2 h 343"/>
                  <a:gd name="T28" fmla="*/ 4 w 401"/>
                  <a:gd name="T29" fmla="*/ 2 h 343"/>
                  <a:gd name="T30" fmla="*/ 4 w 401"/>
                  <a:gd name="T31" fmla="*/ 2 h 343"/>
                  <a:gd name="T32" fmla="*/ 4 w 401"/>
                  <a:gd name="T33" fmla="*/ 3 h 343"/>
                  <a:gd name="T34" fmla="*/ 4 w 401"/>
                  <a:gd name="T35" fmla="*/ 3 h 343"/>
                  <a:gd name="T36" fmla="*/ 4 w 401"/>
                  <a:gd name="T37" fmla="*/ 3 h 343"/>
                  <a:gd name="T38" fmla="*/ 4 w 401"/>
                  <a:gd name="T39" fmla="*/ 4 h 343"/>
                  <a:gd name="T40" fmla="*/ 5 w 401"/>
                  <a:gd name="T41" fmla="*/ 4 h 343"/>
                  <a:gd name="T42" fmla="*/ 5 w 401"/>
                  <a:gd name="T43" fmla="*/ 5 h 343"/>
                  <a:gd name="T44" fmla="*/ 5 w 401"/>
                  <a:gd name="T45" fmla="*/ 5 h 343"/>
                  <a:gd name="T46" fmla="*/ 6 w 401"/>
                  <a:gd name="T47" fmla="*/ 6 h 343"/>
                  <a:gd name="T48" fmla="*/ 7 w 401"/>
                  <a:gd name="T49" fmla="*/ 6 h 343"/>
                  <a:gd name="T50" fmla="*/ 7 w 401"/>
                  <a:gd name="T51" fmla="*/ 6 h 343"/>
                  <a:gd name="T52" fmla="*/ 6 w 401"/>
                  <a:gd name="T53" fmla="*/ 6 h 343"/>
                  <a:gd name="T54" fmla="*/ 6 w 401"/>
                  <a:gd name="T55" fmla="*/ 6 h 343"/>
                  <a:gd name="T56" fmla="*/ 6 w 401"/>
                  <a:gd name="T57" fmla="*/ 6 h 343"/>
                  <a:gd name="T58" fmla="*/ 5 w 401"/>
                  <a:gd name="T59" fmla="*/ 6 h 343"/>
                  <a:gd name="T60" fmla="*/ 5 w 401"/>
                  <a:gd name="T61" fmla="*/ 6 h 343"/>
                  <a:gd name="T62" fmla="*/ 4 w 401"/>
                  <a:gd name="T63" fmla="*/ 6 h 343"/>
                  <a:gd name="T64" fmla="*/ 3 w 401"/>
                  <a:gd name="T65" fmla="*/ 6 h 343"/>
                  <a:gd name="T66" fmla="*/ 3 w 401"/>
                  <a:gd name="T67" fmla="*/ 5 h 343"/>
                  <a:gd name="T68" fmla="*/ 2 w 401"/>
                  <a:gd name="T69" fmla="*/ 5 h 343"/>
                  <a:gd name="T70" fmla="*/ 2 w 401"/>
                  <a:gd name="T71" fmla="*/ 5 h 343"/>
                  <a:gd name="T72" fmla="*/ 1 w 401"/>
                  <a:gd name="T73" fmla="*/ 4 h 343"/>
                  <a:gd name="T74" fmla="*/ 1 w 401"/>
                  <a:gd name="T75" fmla="*/ 3 h 343"/>
                  <a:gd name="T76" fmla="*/ 1 w 401"/>
                  <a:gd name="T77" fmla="*/ 3 h 343"/>
                  <a:gd name="T78" fmla="*/ 0 w 401"/>
                  <a:gd name="T79" fmla="*/ 2 h 343"/>
                  <a:gd name="T80" fmla="*/ 1 w 401"/>
                  <a:gd name="T81" fmla="*/ 1 h 34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01"/>
                  <a:gd name="T124" fmla="*/ 0 h 343"/>
                  <a:gd name="T125" fmla="*/ 401 w 401"/>
                  <a:gd name="T126" fmla="*/ 343 h 34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01" h="343">
                    <a:moveTo>
                      <a:pt x="7" y="1"/>
                    </a:moveTo>
                    <a:lnTo>
                      <a:pt x="9" y="1"/>
                    </a:lnTo>
                    <a:lnTo>
                      <a:pt x="16" y="0"/>
                    </a:lnTo>
                    <a:lnTo>
                      <a:pt x="28" y="0"/>
                    </a:lnTo>
                    <a:lnTo>
                      <a:pt x="42" y="0"/>
                    </a:lnTo>
                    <a:lnTo>
                      <a:pt x="59" y="0"/>
                    </a:lnTo>
                    <a:lnTo>
                      <a:pt x="77" y="2"/>
                    </a:lnTo>
                    <a:lnTo>
                      <a:pt x="98" y="5"/>
                    </a:lnTo>
                    <a:lnTo>
                      <a:pt x="119" y="10"/>
                    </a:lnTo>
                    <a:lnTo>
                      <a:pt x="140" y="17"/>
                    </a:lnTo>
                    <a:lnTo>
                      <a:pt x="159" y="27"/>
                    </a:lnTo>
                    <a:lnTo>
                      <a:pt x="179" y="39"/>
                    </a:lnTo>
                    <a:lnTo>
                      <a:pt x="195" y="55"/>
                    </a:lnTo>
                    <a:lnTo>
                      <a:pt x="210" y="75"/>
                    </a:lnTo>
                    <a:lnTo>
                      <a:pt x="220" y="98"/>
                    </a:lnTo>
                    <a:lnTo>
                      <a:pt x="228" y="126"/>
                    </a:lnTo>
                    <a:lnTo>
                      <a:pt x="231" y="158"/>
                    </a:lnTo>
                    <a:lnTo>
                      <a:pt x="233" y="165"/>
                    </a:lnTo>
                    <a:lnTo>
                      <a:pt x="239" y="183"/>
                    </a:lnTo>
                    <a:lnTo>
                      <a:pt x="250" y="211"/>
                    </a:lnTo>
                    <a:lnTo>
                      <a:pt x="266" y="242"/>
                    </a:lnTo>
                    <a:lnTo>
                      <a:pt x="289" y="273"/>
                    </a:lnTo>
                    <a:lnTo>
                      <a:pt x="318" y="303"/>
                    </a:lnTo>
                    <a:lnTo>
                      <a:pt x="356" y="325"/>
                    </a:lnTo>
                    <a:lnTo>
                      <a:pt x="401" y="338"/>
                    </a:lnTo>
                    <a:lnTo>
                      <a:pt x="395" y="339"/>
                    </a:lnTo>
                    <a:lnTo>
                      <a:pt x="382" y="340"/>
                    </a:lnTo>
                    <a:lnTo>
                      <a:pt x="359" y="342"/>
                    </a:lnTo>
                    <a:lnTo>
                      <a:pt x="330" y="343"/>
                    </a:lnTo>
                    <a:lnTo>
                      <a:pt x="295" y="343"/>
                    </a:lnTo>
                    <a:lnTo>
                      <a:pt x="257" y="341"/>
                    </a:lnTo>
                    <a:lnTo>
                      <a:pt x="218" y="335"/>
                    </a:lnTo>
                    <a:lnTo>
                      <a:pt x="178" y="326"/>
                    </a:lnTo>
                    <a:lnTo>
                      <a:pt x="137" y="312"/>
                    </a:lnTo>
                    <a:lnTo>
                      <a:pt x="100" y="292"/>
                    </a:lnTo>
                    <a:lnTo>
                      <a:pt x="67" y="265"/>
                    </a:lnTo>
                    <a:lnTo>
                      <a:pt x="38" y="230"/>
                    </a:lnTo>
                    <a:lnTo>
                      <a:pt x="17" y="188"/>
                    </a:lnTo>
                    <a:lnTo>
                      <a:pt x="4" y="136"/>
                    </a:lnTo>
                    <a:lnTo>
                      <a:pt x="0" y="74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5" name="Freeform 83">
                <a:extLst>
                  <a:ext uri="{FF2B5EF4-FFF2-40B4-BE49-F238E27FC236}">
                    <a16:creationId xmlns:a16="http://schemas.microsoft.com/office/drawing/2014/main" id="{FB87FE65-83B0-D32C-3D43-45D4169DE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" y="3706"/>
                <a:ext cx="133" cy="131"/>
              </a:xfrm>
              <a:custGeom>
                <a:avLst/>
                <a:gdLst>
                  <a:gd name="T0" fmla="*/ 1 w 266"/>
                  <a:gd name="T1" fmla="*/ 0 h 262"/>
                  <a:gd name="T2" fmla="*/ 1 w 266"/>
                  <a:gd name="T3" fmla="*/ 0 h 262"/>
                  <a:gd name="T4" fmla="*/ 1 w 266"/>
                  <a:gd name="T5" fmla="*/ 0 h 262"/>
                  <a:gd name="T6" fmla="*/ 1 w 266"/>
                  <a:gd name="T7" fmla="*/ 1 h 262"/>
                  <a:gd name="T8" fmla="*/ 1 w 266"/>
                  <a:gd name="T9" fmla="*/ 1 h 262"/>
                  <a:gd name="T10" fmla="*/ 1 w 266"/>
                  <a:gd name="T11" fmla="*/ 1 h 262"/>
                  <a:gd name="T12" fmla="*/ 2 w 266"/>
                  <a:gd name="T13" fmla="*/ 1 h 262"/>
                  <a:gd name="T14" fmla="*/ 2 w 266"/>
                  <a:gd name="T15" fmla="*/ 1 h 262"/>
                  <a:gd name="T16" fmla="*/ 2 w 266"/>
                  <a:gd name="T17" fmla="*/ 1 h 262"/>
                  <a:gd name="T18" fmla="*/ 2 w 266"/>
                  <a:gd name="T19" fmla="*/ 1 h 262"/>
                  <a:gd name="T20" fmla="*/ 2 w 266"/>
                  <a:gd name="T21" fmla="*/ 2 h 262"/>
                  <a:gd name="T22" fmla="*/ 2 w 266"/>
                  <a:gd name="T23" fmla="*/ 2 h 262"/>
                  <a:gd name="T24" fmla="*/ 2 w 266"/>
                  <a:gd name="T25" fmla="*/ 2 h 262"/>
                  <a:gd name="T26" fmla="*/ 2 w 266"/>
                  <a:gd name="T27" fmla="*/ 3 h 262"/>
                  <a:gd name="T28" fmla="*/ 3 w 266"/>
                  <a:gd name="T29" fmla="*/ 3 h 262"/>
                  <a:gd name="T30" fmla="*/ 3 w 266"/>
                  <a:gd name="T31" fmla="*/ 3 h 262"/>
                  <a:gd name="T32" fmla="*/ 4 w 266"/>
                  <a:gd name="T33" fmla="*/ 4 h 262"/>
                  <a:gd name="T34" fmla="*/ 4 w 266"/>
                  <a:gd name="T35" fmla="*/ 4 h 262"/>
                  <a:gd name="T36" fmla="*/ 3 w 266"/>
                  <a:gd name="T37" fmla="*/ 4 h 262"/>
                  <a:gd name="T38" fmla="*/ 3 w 266"/>
                  <a:gd name="T39" fmla="*/ 4 h 262"/>
                  <a:gd name="T40" fmla="*/ 3 w 266"/>
                  <a:gd name="T41" fmla="*/ 4 h 262"/>
                  <a:gd name="T42" fmla="*/ 3 w 266"/>
                  <a:gd name="T43" fmla="*/ 4 h 262"/>
                  <a:gd name="T44" fmla="*/ 2 w 266"/>
                  <a:gd name="T45" fmla="*/ 4 h 262"/>
                  <a:gd name="T46" fmla="*/ 2 w 266"/>
                  <a:gd name="T47" fmla="*/ 3 h 262"/>
                  <a:gd name="T48" fmla="*/ 1 w 266"/>
                  <a:gd name="T49" fmla="*/ 3 h 262"/>
                  <a:gd name="T50" fmla="*/ 1 w 266"/>
                  <a:gd name="T51" fmla="*/ 3 h 262"/>
                  <a:gd name="T52" fmla="*/ 1 w 266"/>
                  <a:gd name="T53" fmla="*/ 3 h 262"/>
                  <a:gd name="T54" fmla="*/ 1 w 266"/>
                  <a:gd name="T55" fmla="*/ 3 h 262"/>
                  <a:gd name="T56" fmla="*/ 1 w 266"/>
                  <a:gd name="T57" fmla="*/ 2 h 262"/>
                  <a:gd name="T58" fmla="*/ 1 w 266"/>
                  <a:gd name="T59" fmla="*/ 2 h 262"/>
                  <a:gd name="T60" fmla="*/ 1 w 266"/>
                  <a:gd name="T61" fmla="*/ 1 h 262"/>
                  <a:gd name="T62" fmla="*/ 0 w 266"/>
                  <a:gd name="T63" fmla="*/ 1 h 262"/>
                  <a:gd name="T64" fmla="*/ 1 w 266"/>
                  <a:gd name="T65" fmla="*/ 0 h 2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6"/>
                  <a:gd name="T100" fmla="*/ 0 h 262"/>
                  <a:gd name="T101" fmla="*/ 266 w 266"/>
                  <a:gd name="T102" fmla="*/ 262 h 2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6" h="262">
                    <a:moveTo>
                      <a:pt x="7" y="0"/>
                    </a:moveTo>
                    <a:lnTo>
                      <a:pt x="14" y="0"/>
                    </a:lnTo>
                    <a:lnTo>
                      <a:pt x="30" y="0"/>
                    </a:lnTo>
                    <a:lnTo>
                      <a:pt x="54" y="2"/>
                    </a:lnTo>
                    <a:lnTo>
                      <a:pt x="82" y="9"/>
                    </a:lnTo>
                    <a:lnTo>
                      <a:pt x="109" y="23"/>
                    </a:lnTo>
                    <a:lnTo>
                      <a:pt x="132" y="44"/>
                    </a:lnTo>
                    <a:lnTo>
                      <a:pt x="149" y="77"/>
                    </a:lnTo>
                    <a:lnTo>
                      <a:pt x="154" y="122"/>
                    </a:lnTo>
                    <a:lnTo>
                      <a:pt x="155" y="127"/>
                    </a:lnTo>
                    <a:lnTo>
                      <a:pt x="159" y="141"/>
                    </a:lnTo>
                    <a:lnTo>
                      <a:pt x="166" y="161"/>
                    </a:lnTo>
                    <a:lnTo>
                      <a:pt x="176" y="185"/>
                    </a:lnTo>
                    <a:lnTo>
                      <a:pt x="191" y="209"/>
                    </a:lnTo>
                    <a:lnTo>
                      <a:pt x="211" y="231"/>
                    </a:lnTo>
                    <a:lnTo>
                      <a:pt x="235" y="248"/>
                    </a:lnTo>
                    <a:lnTo>
                      <a:pt x="266" y="259"/>
                    </a:lnTo>
                    <a:lnTo>
                      <a:pt x="263" y="259"/>
                    </a:lnTo>
                    <a:lnTo>
                      <a:pt x="252" y="260"/>
                    </a:lnTo>
                    <a:lnTo>
                      <a:pt x="237" y="261"/>
                    </a:lnTo>
                    <a:lnTo>
                      <a:pt x="218" y="262"/>
                    </a:lnTo>
                    <a:lnTo>
                      <a:pt x="195" y="261"/>
                    </a:lnTo>
                    <a:lnTo>
                      <a:pt x="168" y="259"/>
                    </a:lnTo>
                    <a:lnTo>
                      <a:pt x="142" y="253"/>
                    </a:lnTo>
                    <a:lnTo>
                      <a:pt x="114" y="245"/>
                    </a:lnTo>
                    <a:lnTo>
                      <a:pt x="87" y="233"/>
                    </a:lnTo>
                    <a:lnTo>
                      <a:pt x="63" y="217"/>
                    </a:lnTo>
                    <a:lnTo>
                      <a:pt x="41" y="197"/>
                    </a:lnTo>
                    <a:lnTo>
                      <a:pt x="23" y="171"/>
                    </a:lnTo>
                    <a:lnTo>
                      <a:pt x="9" y="139"/>
                    </a:lnTo>
                    <a:lnTo>
                      <a:pt x="1" y="100"/>
                    </a:lnTo>
                    <a:lnTo>
                      <a:pt x="0" y="5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6" name="Freeform 84">
                <a:extLst>
                  <a:ext uri="{FF2B5EF4-FFF2-40B4-BE49-F238E27FC236}">
                    <a16:creationId xmlns:a16="http://schemas.microsoft.com/office/drawing/2014/main" id="{5335BA7C-D2C0-A02F-29EA-32F22143F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3" y="3635"/>
                <a:ext cx="236" cy="197"/>
              </a:xfrm>
              <a:custGeom>
                <a:avLst/>
                <a:gdLst>
                  <a:gd name="T0" fmla="*/ 0 w 473"/>
                  <a:gd name="T1" fmla="*/ 0 h 394"/>
                  <a:gd name="T2" fmla="*/ 0 w 473"/>
                  <a:gd name="T3" fmla="*/ 0 h 394"/>
                  <a:gd name="T4" fmla="*/ 0 w 473"/>
                  <a:gd name="T5" fmla="*/ 0 h 394"/>
                  <a:gd name="T6" fmla="*/ 0 w 473"/>
                  <a:gd name="T7" fmla="*/ 1 h 394"/>
                  <a:gd name="T8" fmla="*/ 0 w 473"/>
                  <a:gd name="T9" fmla="*/ 1 h 394"/>
                  <a:gd name="T10" fmla="*/ 0 w 473"/>
                  <a:gd name="T11" fmla="*/ 1 h 394"/>
                  <a:gd name="T12" fmla="*/ 1 w 473"/>
                  <a:gd name="T13" fmla="*/ 1 h 394"/>
                  <a:gd name="T14" fmla="*/ 1 w 473"/>
                  <a:gd name="T15" fmla="*/ 1 h 394"/>
                  <a:gd name="T16" fmla="*/ 1 w 473"/>
                  <a:gd name="T17" fmla="*/ 1 h 394"/>
                  <a:gd name="T18" fmla="*/ 2 w 473"/>
                  <a:gd name="T19" fmla="*/ 1 h 394"/>
                  <a:gd name="T20" fmla="*/ 2 w 473"/>
                  <a:gd name="T21" fmla="*/ 1 h 394"/>
                  <a:gd name="T22" fmla="*/ 2 w 473"/>
                  <a:gd name="T23" fmla="*/ 1 h 394"/>
                  <a:gd name="T24" fmla="*/ 3 w 473"/>
                  <a:gd name="T25" fmla="*/ 2 h 394"/>
                  <a:gd name="T26" fmla="*/ 3 w 473"/>
                  <a:gd name="T27" fmla="*/ 2 h 394"/>
                  <a:gd name="T28" fmla="*/ 3 w 473"/>
                  <a:gd name="T29" fmla="*/ 2 h 394"/>
                  <a:gd name="T30" fmla="*/ 3 w 473"/>
                  <a:gd name="T31" fmla="*/ 3 h 394"/>
                  <a:gd name="T32" fmla="*/ 4 w 473"/>
                  <a:gd name="T33" fmla="*/ 3 h 394"/>
                  <a:gd name="T34" fmla="*/ 4 w 473"/>
                  <a:gd name="T35" fmla="*/ 3 h 394"/>
                  <a:gd name="T36" fmla="*/ 4 w 473"/>
                  <a:gd name="T37" fmla="*/ 3 h 394"/>
                  <a:gd name="T38" fmla="*/ 4 w 473"/>
                  <a:gd name="T39" fmla="*/ 3 h 394"/>
                  <a:gd name="T40" fmla="*/ 4 w 473"/>
                  <a:gd name="T41" fmla="*/ 3 h 394"/>
                  <a:gd name="T42" fmla="*/ 4 w 473"/>
                  <a:gd name="T43" fmla="*/ 3 h 394"/>
                  <a:gd name="T44" fmla="*/ 4 w 473"/>
                  <a:gd name="T45" fmla="*/ 3 h 394"/>
                  <a:gd name="T46" fmla="*/ 4 w 473"/>
                  <a:gd name="T47" fmla="*/ 5 h 394"/>
                  <a:gd name="T48" fmla="*/ 4 w 473"/>
                  <a:gd name="T49" fmla="*/ 5 h 394"/>
                  <a:gd name="T50" fmla="*/ 5 w 473"/>
                  <a:gd name="T51" fmla="*/ 5 h 394"/>
                  <a:gd name="T52" fmla="*/ 5 w 473"/>
                  <a:gd name="T53" fmla="*/ 5 h 394"/>
                  <a:gd name="T54" fmla="*/ 5 w 473"/>
                  <a:gd name="T55" fmla="*/ 6 h 394"/>
                  <a:gd name="T56" fmla="*/ 5 w 473"/>
                  <a:gd name="T57" fmla="*/ 6 h 394"/>
                  <a:gd name="T58" fmla="*/ 6 w 473"/>
                  <a:gd name="T59" fmla="*/ 6 h 394"/>
                  <a:gd name="T60" fmla="*/ 6 w 473"/>
                  <a:gd name="T61" fmla="*/ 6 h 394"/>
                  <a:gd name="T62" fmla="*/ 6 w 473"/>
                  <a:gd name="T63" fmla="*/ 6 h 394"/>
                  <a:gd name="T64" fmla="*/ 7 w 473"/>
                  <a:gd name="T65" fmla="*/ 6 h 394"/>
                  <a:gd name="T66" fmla="*/ 7 w 473"/>
                  <a:gd name="T67" fmla="*/ 6 h 394"/>
                  <a:gd name="T68" fmla="*/ 7 w 473"/>
                  <a:gd name="T69" fmla="*/ 6 h 394"/>
                  <a:gd name="T70" fmla="*/ 6 w 473"/>
                  <a:gd name="T71" fmla="*/ 6 h 394"/>
                  <a:gd name="T72" fmla="*/ 6 w 473"/>
                  <a:gd name="T73" fmla="*/ 6 h 394"/>
                  <a:gd name="T74" fmla="*/ 5 w 473"/>
                  <a:gd name="T75" fmla="*/ 6 h 394"/>
                  <a:gd name="T76" fmla="*/ 5 w 473"/>
                  <a:gd name="T77" fmla="*/ 6 h 394"/>
                  <a:gd name="T78" fmla="*/ 4 w 473"/>
                  <a:gd name="T79" fmla="*/ 6 h 394"/>
                  <a:gd name="T80" fmla="*/ 3 w 473"/>
                  <a:gd name="T81" fmla="*/ 6 h 394"/>
                  <a:gd name="T82" fmla="*/ 3 w 473"/>
                  <a:gd name="T83" fmla="*/ 6 h 394"/>
                  <a:gd name="T84" fmla="*/ 2 w 473"/>
                  <a:gd name="T85" fmla="*/ 5 h 394"/>
                  <a:gd name="T86" fmla="*/ 1 w 473"/>
                  <a:gd name="T87" fmla="*/ 5 h 394"/>
                  <a:gd name="T88" fmla="*/ 1 w 473"/>
                  <a:gd name="T89" fmla="*/ 3 h 394"/>
                  <a:gd name="T90" fmla="*/ 0 w 473"/>
                  <a:gd name="T91" fmla="*/ 3 h 394"/>
                  <a:gd name="T92" fmla="*/ 0 w 473"/>
                  <a:gd name="T93" fmla="*/ 3 h 394"/>
                  <a:gd name="T94" fmla="*/ 0 w 473"/>
                  <a:gd name="T95" fmla="*/ 2 h 394"/>
                  <a:gd name="T96" fmla="*/ 0 w 473"/>
                  <a:gd name="T97" fmla="*/ 0 h 39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73"/>
                  <a:gd name="T148" fmla="*/ 0 h 394"/>
                  <a:gd name="T149" fmla="*/ 473 w 473"/>
                  <a:gd name="T150" fmla="*/ 394 h 39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73" h="394">
                    <a:moveTo>
                      <a:pt x="0" y="0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21" y="1"/>
                    </a:lnTo>
                    <a:lnTo>
                      <a:pt x="35" y="3"/>
                    </a:lnTo>
                    <a:lnTo>
                      <a:pt x="52" y="6"/>
                    </a:lnTo>
                    <a:lnTo>
                      <a:pt x="72" y="10"/>
                    </a:lnTo>
                    <a:lnTo>
                      <a:pt x="92" y="16"/>
                    </a:lnTo>
                    <a:lnTo>
                      <a:pt x="115" y="23"/>
                    </a:lnTo>
                    <a:lnTo>
                      <a:pt x="137" y="33"/>
                    </a:lnTo>
                    <a:lnTo>
                      <a:pt x="160" y="46"/>
                    </a:lnTo>
                    <a:lnTo>
                      <a:pt x="182" y="61"/>
                    </a:lnTo>
                    <a:lnTo>
                      <a:pt x="203" y="79"/>
                    </a:lnTo>
                    <a:lnTo>
                      <a:pt x="221" y="101"/>
                    </a:lnTo>
                    <a:lnTo>
                      <a:pt x="239" y="127"/>
                    </a:lnTo>
                    <a:lnTo>
                      <a:pt x="251" y="155"/>
                    </a:lnTo>
                    <a:lnTo>
                      <a:pt x="262" y="189"/>
                    </a:lnTo>
                    <a:lnTo>
                      <a:pt x="263" y="191"/>
                    </a:lnTo>
                    <a:lnTo>
                      <a:pt x="265" y="196"/>
                    </a:lnTo>
                    <a:lnTo>
                      <a:pt x="270" y="205"/>
                    </a:lnTo>
                    <a:lnTo>
                      <a:pt x="276" y="216"/>
                    </a:lnTo>
                    <a:lnTo>
                      <a:pt x="282" y="229"/>
                    </a:lnTo>
                    <a:lnTo>
                      <a:pt x="292" y="244"/>
                    </a:lnTo>
                    <a:lnTo>
                      <a:pt x="303" y="261"/>
                    </a:lnTo>
                    <a:lnTo>
                      <a:pt x="316" y="279"/>
                    </a:lnTo>
                    <a:lnTo>
                      <a:pt x="330" y="296"/>
                    </a:lnTo>
                    <a:lnTo>
                      <a:pt x="345" y="313"/>
                    </a:lnTo>
                    <a:lnTo>
                      <a:pt x="362" y="330"/>
                    </a:lnTo>
                    <a:lnTo>
                      <a:pt x="382" y="348"/>
                    </a:lnTo>
                    <a:lnTo>
                      <a:pt x="402" y="362"/>
                    </a:lnTo>
                    <a:lnTo>
                      <a:pt x="424" y="375"/>
                    </a:lnTo>
                    <a:lnTo>
                      <a:pt x="447" y="386"/>
                    </a:lnTo>
                    <a:lnTo>
                      <a:pt x="473" y="394"/>
                    </a:lnTo>
                    <a:lnTo>
                      <a:pt x="468" y="394"/>
                    </a:lnTo>
                    <a:lnTo>
                      <a:pt x="453" y="394"/>
                    </a:lnTo>
                    <a:lnTo>
                      <a:pt x="431" y="394"/>
                    </a:lnTo>
                    <a:lnTo>
                      <a:pt x="402" y="392"/>
                    </a:lnTo>
                    <a:lnTo>
                      <a:pt x="368" y="387"/>
                    </a:lnTo>
                    <a:lnTo>
                      <a:pt x="329" y="380"/>
                    </a:lnTo>
                    <a:lnTo>
                      <a:pt x="287" y="368"/>
                    </a:lnTo>
                    <a:lnTo>
                      <a:pt x="244" y="354"/>
                    </a:lnTo>
                    <a:lnTo>
                      <a:pt x="202" y="334"/>
                    </a:lnTo>
                    <a:lnTo>
                      <a:pt x="159" y="309"/>
                    </a:lnTo>
                    <a:lnTo>
                      <a:pt x="120" y="276"/>
                    </a:lnTo>
                    <a:lnTo>
                      <a:pt x="83" y="238"/>
                    </a:lnTo>
                    <a:lnTo>
                      <a:pt x="52" y="191"/>
                    </a:lnTo>
                    <a:lnTo>
                      <a:pt x="27" y="137"/>
                    </a:lnTo>
                    <a:lnTo>
                      <a:pt x="9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7" name="Freeform 85">
                <a:extLst>
                  <a:ext uri="{FF2B5EF4-FFF2-40B4-BE49-F238E27FC236}">
                    <a16:creationId xmlns:a16="http://schemas.microsoft.com/office/drawing/2014/main" id="{28849671-D407-28BB-F982-98DCCE5D2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5" y="3658"/>
                <a:ext cx="160" cy="149"/>
              </a:xfrm>
              <a:custGeom>
                <a:avLst/>
                <a:gdLst>
                  <a:gd name="T0" fmla="*/ 0 w 319"/>
                  <a:gd name="T1" fmla="*/ 0 h 297"/>
                  <a:gd name="T2" fmla="*/ 1 w 319"/>
                  <a:gd name="T3" fmla="*/ 0 h 297"/>
                  <a:gd name="T4" fmla="*/ 1 w 319"/>
                  <a:gd name="T5" fmla="*/ 1 h 297"/>
                  <a:gd name="T6" fmla="*/ 1 w 319"/>
                  <a:gd name="T7" fmla="*/ 1 h 297"/>
                  <a:gd name="T8" fmla="*/ 2 w 319"/>
                  <a:gd name="T9" fmla="*/ 1 h 297"/>
                  <a:gd name="T10" fmla="*/ 2 w 319"/>
                  <a:gd name="T11" fmla="*/ 1 h 297"/>
                  <a:gd name="T12" fmla="*/ 3 w 319"/>
                  <a:gd name="T13" fmla="*/ 1 h 297"/>
                  <a:gd name="T14" fmla="*/ 3 w 319"/>
                  <a:gd name="T15" fmla="*/ 2 h 297"/>
                  <a:gd name="T16" fmla="*/ 3 w 319"/>
                  <a:gd name="T17" fmla="*/ 3 h 297"/>
                  <a:gd name="T18" fmla="*/ 3 w 319"/>
                  <a:gd name="T19" fmla="*/ 3 h 297"/>
                  <a:gd name="T20" fmla="*/ 3 w 319"/>
                  <a:gd name="T21" fmla="*/ 3 h 297"/>
                  <a:gd name="T22" fmla="*/ 4 w 319"/>
                  <a:gd name="T23" fmla="*/ 3 h 297"/>
                  <a:gd name="T24" fmla="*/ 4 w 319"/>
                  <a:gd name="T25" fmla="*/ 4 h 297"/>
                  <a:gd name="T26" fmla="*/ 4 w 319"/>
                  <a:gd name="T27" fmla="*/ 4 h 297"/>
                  <a:gd name="T28" fmla="*/ 5 w 319"/>
                  <a:gd name="T29" fmla="*/ 5 h 297"/>
                  <a:gd name="T30" fmla="*/ 5 w 319"/>
                  <a:gd name="T31" fmla="*/ 5 h 297"/>
                  <a:gd name="T32" fmla="*/ 5 w 319"/>
                  <a:gd name="T33" fmla="*/ 5 h 297"/>
                  <a:gd name="T34" fmla="*/ 5 w 319"/>
                  <a:gd name="T35" fmla="*/ 5 h 297"/>
                  <a:gd name="T36" fmla="*/ 5 w 319"/>
                  <a:gd name="T37" fmla="*/ 5 h 297"/>
                  <a:gd name="T38" fmla="*/ 5 w 319"/>
                  <a:gd name="T39" fmla="*/ 5 h 297"/>
                  <a:gd name="T40" fmla="*/ 5 w 319"/>
                  <a:gd name="T41" fmla="*/ 5 h 297"/>
                  <a:gd name="T42" fmla="*/ 4 w 319"/>
                  <a:gd name="T43" fmla="*/ 5 h 297"/>
                  <a:gd name="T44" fmla="*/ 4 w 319"/>
                  <a:gd name="T45" fmla="*/ 5 h 297"/>
                  <a:gd name="T46" fmla="*/ 4 w 319"/>
                  <a:gd name="T47" fmla="*/ 5 h 297"/>
                  <a:gd name="T48" fmla="*/ 3 w 319"/>
                  <a:gd name="T49" fmla="*/ 5 h 297"/>
                  <a:gd name="T50" fmla="*/ 3 w 319"/>
                  <a:gd name="T51" fmla="*/ 4 h 297"/>
                  <a:gd name="T52" fmla="*/ 2 w 319"/>
                  <a:gd name="T53" fmla="*/ 4 h 297"/>
                  <a:gd name="T54" fmla="*/ 2 w 319"/>
                  <a:gd name="T55" fmla="*/ 4 h 297"/>
                  <a:gd name="T56" fmla="*/ 1 w 319"/>
                  <a:gd name="T57" fmla="*/ 3 h 297"/>
                  <a:gd name="T58" fmla="*/ 1 w 319"/>
                  <a:gd name="T59" fmla="*/ 3 h 297"/>
                  <a:gd name="T60" fmla="*/ 1 w 319"/>
                  <a:gd name="T61" fmla="*/ 2 h 297"/>
                  <a:gd name="T62" fmla="*/ 1 w 319"/>
                  <a:gd name="T63" fmla="*/ 1 h 297"/>
                  <a:gd name="T64" fmla="*/ 0 w 319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19"/>
                  <a:gd name="T100" fmla="*/ 0 h 297"/>
                  <a:gd name="T101" fmla="*/ 319 w 319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19" h="297">
                    <a:moveTo>
                      <a:pt x="0" y="0"/>
                    </a:moveTo>
                    <a:lnTo>
                      <a:pt x="7" y="0"/>
                    </a:lnTo>
                    <a:lnTo>
                      <a:pt x="24" y="2"/>
                    </a:lnTo>
                    <a:lnTo>
                      <a:pt x="48" y="8"/>
                    </a:lnTo>
                    <a:lnTo>
                      <a:pt x="78" y="18"/>
                    </a:lnTo>
                    <a:lnTo>
                      <a:pt x="108" y="36"/>
                    </a:lnTo>
                    <a:lnTo>
                      <a:pt x="137" y="61"/>
                    </a:lnTo>
                    <a:lnTo>
                      <a:pt x="161" y="97"/>
                    </a:lnTo>
                    <a:lnTo>
                      <a:pt x="176" y="143"/>
                    </a:lnTo>
                    <a:lnTo>
                      <a:pt x="179" y="149"/>
                    </a:lnTo>
                    <a:lnTo>
                      <a:pt x="186" y="164"/>
                    </a:lnTo>
                    <a:lnTo>
                      <a:pt x="197" y="184"/>
                    </a:lnTo>
                    <a:lnTo>
                      <a:pt x="212" y="210"/>
                    </a:lnTo>
                    <a:lnTo>
                      <a:pt x="233" y="236"/>
                    </a:lnTo>
                    <a:lnTo>
                      <a:pt x="257" y="261"/>
                    </a:lnTo>
                    <a:lnTo>
                      <a:pt x="286" y="282"/>
                    </a:lnTo>
                    <a:lnTo>
                      <a:pt x="319" y="297"/>
                    </a:lnTo>
                    <a:lnTo>
                      <a:pt x="316" y="297"/>
                    </a:lnTo>
                    <a:lnTo>
                      <a:pt x="305" y="297"/>
                    </a:lnTo>
                    <a:lnTo>
                      <a:pt x="290" y="296"/>
                    </a:lnTo>
                    <a:lnTo>
                      <a:pt x="271" y="294"/>
                    </a:lnTo>
                    <a:lnTo>
                      <a:pt x="248" y="290"/>
                    </a:lnTo>
                    <a:lnTo>
                      <a:pt x="221" y="284"/>
                    </a:lnTo>
                    <a:lnTo>
                      <a:pt x="193" y="276"/>
                    </a:lnTo>
                    <a:lnTo>
                      <a:pt x="164" y="264"/>
                    </a:lnTo>
                    <a:lnTo>
                      <a:pt x="134" y="249"/>
                    </a:lnTo>
                    <a:lnTo>
                      <a:pt x="106" y="229"/>
                    </a:lnTo>
                    <a:lnTo>
                      <a:pt x="78" y="206"/>
                    </a:lnTo>
                    <a:lnTo>
                      <a:pt x="54" y="176"/>
                    </a:lnTo>
                    <a:lnTo>
                      <a:pt x="34" y="142"/>
                    </a:lnTo>
                    <a:lnTo>
                      <a:pt x="16" y="101"/>
                    </a:lnTo>
                    <a:lnTo>
                      <a:pt x="6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8" name="Freeform 86">
                <a:extLst>
                  <a:ext uri="{FF2B5EF4-FFF2-40B4-BE49-F238E27FC236}">
                    <a16:creationId xmlns:a16="http://schemas.microsoft.com/office/drawing/2014/main" id="{4BDA100C-4F5A-4BC0-4352-189E756475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3128"/>
                <a:ext cx="280" cy="131"/>
              </a:xfrm>
              <a:custGeom>
                <a:avLst/>
                <a:gdLst>
                  <a:gd name="T0" fmla="*/ 4 w 559"/>
                  <a:gd name="T1" fmla="*/ 1 h 263"/>
                  <a:gd name="T2" fmla="*/ 4 w 559"/>
                  <a:gd name="T3" fmla="*/ 0 h 263"/>
                  <a:gd name="T4" fmla="*/ 4 w 559"/>
                  <a:gd name="T5" fmla="*/ 0 h 263"/>
                  <a:gd name="T6" fmla="*/ 3 w 559"/>
                  <a:gd name="T7" fmla="*/ 0 h 263"/>
                  <a:gd name="T8" fmla="*/ 3 w 559"/>
                  <a:gd name="T9" fmla="*/ 0 h 263"/>
                  <a:gd name="T10" fmla="*/ 2 w 559"/>
                  <a:gd name="T11" fmla="*/ 0 h 263"/>
                  <a:gd name="T12" fmla="*/ 1 w 559"/>
                  <a:gd name="T13" fmla="*/ 0 h 263"/>
                  <a:gd name="T14" fmla="*/ 1 w 559"/>
                  <a:gd name="T15" fmla="*/ 0 h 263"/>
                  <a:gd name="T16" fmla="*/ 0 w 559"/>
                  <a:gd name="T17" fmla="*/ 0 h 263"/>
                  <a:gd name="T18" fmla="*/ 1 w 559"/>
                  <a:gd name="T19" fmla="*/ 0 h 263"/>
                  <a:gd name="T20" fmla="*/ 2 w 559"/>
                  <a:gd name="T21" fmla="*/ 0 h 263"/>
                  <a:gd name="T22" fmla="*/ 2 w 559"/>
                  <a:gd name="T23" fmla="*/ 1 h 263"/>
                  <a:gd name="T24" fmla="*/ 3 w 559"/>
                  <a:gd name="T25" fmla="*/ 1 h 263"/>
                  <a:gd name="T26" fmla="*/ 3 w 559"/>
                  <a:gd name="T27" fmla="*/ 1 h 263"/>
                  <a:gd name="T28" fmla="*/ 4 w 559"/>
                  <a:gd name="T29" fmla="*/ 1 h 263"/>
                  <a:gd name="T30" fmla="*/ 4 w 559"/>
                  <a:gd name="T31" fmla="*/ 1 h 263"/>
                  <a:gd name="T32" fmla="*/ 4 w 559"/>
                  <a:gd name="T33" fmla="*/ 1 h 263"/>
                  <a:gd name="T34" fmla="*/ 5 w 559"/>
                  <a:gd name="T35" fmla="*/ 1 h 263"/>
                  <a:gd name="T36" fmla="*/ 6 w 559"/>
                  <a:gd name="T37" fmla="*/ 1 h 263"/>
                  <a:gd name="T38" fmla="*/ 7 w 559"/>
                  <a:gd name="T39" fmla="*/ 2 h 263"/>
                  <a:gd name="T40" fmla="*/ 7 w 559"/>
                  <a:gd name="T41" fmla="*/ 2 h 263"/>
                  <a:gd name="T42" fmla="*/ 8 w 559"/>
                  <a:gd name="T43" fmla="*/ 3 h 263"/>
                  <a:gd name="T44" fmla="*/ 8 w 559"/>
                  <a:gd name="T45" fmla="*/ 3 h 263"/>
                  <a:gd name="T46" fmla="*/ 8 w 559"/>
                  <a:gd name="T47" fmla="*/ 3 h 263"/>
                  <a:gd name="T48" fmla="*/ 8 w 559"/>
                  <a:gd name="T49" fmla="*/ 3 h 263"/>
                  <a:gd name="T50" fmla="*/ 6 w 559"/>
                  <a:gd name="T51" fmla="*/ 3 h 263"/>
                  <a:gd name="T52" fmla="*/ 5 w 559"/>
                  <a:gd name="T53" fmla="*/ 3 h 263"/>
                  <a:gd name="T54" fmla="*/ 4 w 559"/>
                  <a:gd name="T55" fmla="*/ 3 h 263"/>
                  <a:gd name="T56" fmla="*/ 3 w 559"/>
                  <a:gd name="T57" fmla="*/ 2 h 263"/>
                  <a:gd name="T58" fmla="*/ 2 w 559"/>
                  <a:gd name="T59" fmla="*/ 2 h 263"/>
                  <a:gd name="T60" fmla="*/ 1 w 559"/>
                  <a:gd name="T61" fmla="*/ 2 h 263"/>
                  <a:gd name="T62" fmla="*/ 1 w 559"/>
                  <a:gd name="T63" fmla="*/ 1 h 263"/>
                  <a:gd name="T64" fmla="*/ 1 w 559"/>
                  <a:gd name="T65" fmla="*/ 1 h 263"/>
                  <a:gd name="T66" fmla="*/ 1 w 559"/>
                  <a:gd name="T67" fmla="*/ 2 h 263"/>
                  <a:gd name="T68" fmla="*/ 2 w 559"/>
                  <a:gd name="T69" fmla="*/ 2 h 263"/>
                  <a:gd name="T70" fmla="*/ 3 w 559"/>
                  <a:gd name="T71" fmla="*/ 3 h 263"/>
                  <a:gd name="T72" fmla="*/ 3 w 559"/>
                  <a:gd name="T73" fmla="*/ 3 h 263"/>
                  <a:gd name="T74" fmla="*/ 4 w 559"/>
                  <a:gd name="T75" fmla="*/ 3 h 263"/>
                  <a:gd name="T76" fmla="*/ 5 w 559"/>
                  <a:gd name="T77" fmla="*/ 3 h 263"/>
                  <a:gd name="T78" fmla="*/ 7 w 559"/>
                  <a:gd name="T79" fmla="*/ 4 h 263"/>
                  <a:gd name="T80" fmla="*/ 8 w 559"/>
                  <a:gd name="T81" fmla="*/ 4 h 263"/>
                  <a:gd name="T82" fmla="*/ 9 w 559"/>
                  <a:gd name="T83" fmla="*/ 4 h 263"/>
                  <a:gd name="T84" fmla="*/ 9 w 559"/>
                  <a:gd name="T85" fmla="*/ 3 h 263"/>
                  <a:gd name="T86" fmla="*/ 9 w 559"/>
                  <a:gd name="T87" fmla="*/ 3 h 263"/>
                  <a:gd name="T88" fmla="*/ 9 w 559"/>
                  <a:gd name="T89" fmla="*/ 3 h 263"/>
                  <a:gd name="T90" fmla="*/ 8 w 559"/>
                  <a:gd name="T91" fmla="*/ 2 h 263"/>
                  <a:gd name="T92" fmla="*/ 8 w 559"/>
                  <a:gd name="T93" fmla="*/ 2 h 263"/>
                  <a:gd name="T94" fmla="*/ 6 w 559"/>
                  <a:gd name="T95" fmla="*/ 1 h 263"/>
                  <a:gd name="T96" fmla="*/ 5 w 559"/>
                  <a:gd name="T97" fmla="*/ 1 h 26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59"/>
                  <a:gd name="T148" fmla="*/ 0 h 263"/>
                  <a:gd name="T149" fmla="*/ 559 w 559"/>
                  <a:gd name="T150" fmla="*/ 263 h 26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59" h="263">
                    <a:moveTo>
                      <a:pt x="226" y="66"/>
                    </a:moveTo>
                    <a:lnTo>
                      <a:pt x="225" y="66"/>
                    </a:lnTo>
                    <a:lnTo>
                      <a:pt x="220" y="65"/>
                    </a:lnTo>
                    <a:lnTo>
                      <a:pt x="214" y="63"/>
                    </a:lnTo>
                    <a:lnTo>
                      <a:pt x="205" y="61"/>
                    </a:lnTo>
                    <a:lnTo>
                      <a:pt x="195" y="59"/>
                    </a:lnTo>
                    <a:lnTo>
                      <a:pt x="182" y="57"/>
                    </a:lnTo>
                    <a:lnTo>
                      <a:pt x="168" y="53"/>
                    </a:lnTo>
                    <a:lnTo>
                      <a:pt x="153" y="48"/>
                    </a:lnTo>
                    <a:lnTo>
                      <a:pt x="136" y="45"/>
                    </a:lnTo>
                    <a:lnTo>
                      <a:pt x="118" y="39"/>
                    </a:lnTo>
                    <a:lnTo>
                      <a:pt x="99" y="35"/>
                    </a:lnTo>
                    <a:lnTo>
                      <a:pt x="80" y="29"/>
                    </a:lnTo>
                    <a:lnTo>
                      <a:pt x="60" y="22"/>
                    </a:lnTo>
                    <a:lnTo>
                      <a:pt x="40" y="15"/>
                    </a:lnTo>
                    <a:lnTo>
                      <a:pt x="20" y="8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16" y="35"/>
                    </a:lnTo>
                    <a:lnTo>
                      <a:pt x="34" y="43"/>
                    </a:lnTo>
                    <a:lnTo>
                      <a:pt x="52" y="50"/>
                    </a:lnTo>
                    <a:lnTo>
                      <a:pt x="70" y="57"/>
                    </a:lnTo>
                    <a:lnTo>
                      <a:pt x="90" y="62"/>
                    </a:lnTo>
                    <a:lnTo>
                      <a:pt x="108" y="68"/>
                    </a:lnTo>
                    <a:lnTo>
                      <a:pt x="127" y="74"/>
                    </a:lnTo>
                    <a:lnTo>
                      <a:pt x="144" y="78"/>
                    </a:lnTo>
                    <a:lnTo>
                      <a:pt x="160" y="82"/>
                    </a:lnTo>
                    <a:lnTo>
                      <a:pt x="176" y="85"/>
                    </a:lnTo>
                    <a:lnTo>
                      <a:pt x="189" y="89"/>
                    </a:lnTo>
                    <a:lnTo>
                      <a:pt x="202" y="91"/>
                    </a:lnTo>
                    <a:lnTo>
                      <a:pt x="211" y="93"/>
                    </a:lnTo>
                    <a:lnTo>
                      <a:pt x="219" y="95"/>
                    </a:lnTo>
                    <a:lnTo>
                      <a:pt x="224" y="96"/>
                    </a:lnTo>
                    <a:lnTo>
                      <a:pt x="225" y="96"/>
                    </a:lnTo>
                    <a:lnTo>
                      <a:pt x="269" y="101"/>
                    </a:lnTo>
                    <a:lnTo>
                      <a:pt x="308" y="108"/>
                    </a:lnTo>
                    <a:lnTo>
                      <a:pt x="341" y="116"/>
                    </a:lnTo>
                    <a:lnTo>
                      <a:pt x="370" y="126"/>
                    </a:lnTo>
                    <a:lnTo>
                      <a:pt x="394" y="137"/>
                    </a:lnTo>
                    <a:lnTo>
                      <a:pt x="415" y="148"/>
                    </a:lnTo>
                    <a:lnTo>
                      <a:pt x="431" y="159"/>
                    </a:lnTo>
                    <a:lnTo>
                      <a:pt x="445" y="171"/>
                    </a:lnTo>
                    <a:lnTo>
                      <a:pt x="455" y="182"/>
                    </a:lnTo>
                    <a:lnTo>
                      <a:pt x="463" y="192"/>
                    </a:lnTo>
                    <a:lnTo>
                      <a:pt x="469" y="202"/>
                    </a:lnTo>
                    <a:lnTo>
                      <a:pt x="473" y="211"/>
                    </a:lnTo>
                    <a:lnTo>
                      <a:pt x="475" y="218"/>
                    </a:lnTo>
                    <a:lnTo>
                      <a:pt x="476" y="224"/>
                    </a:lnTo>
                    <a:lnTo>
                      <a:pt x="477" y="227"/>
                    </a:lnTo>
                    <a:lnTo>
                      <a:pt x="477" y="228"/>
                    </a:lnTo>
                    <a:lnTo>
                      <a:pt x="427" y="226"/>
                    </a:lnTo>
                    <a:lnTo>
                      <a:pt x="378" y="222"/>
                    </a:lnTo>
                    <a:lnTo>
                      <a:pt x="333" y="218"/>
                    </a:lnTo>
                    <a:lnTo>
                      <a:pt x="293" y="213"/>
                    </a:lnTo>
                    <a:lnTo>
                      <a:pt x="254" y="206"/>
                    </a:lnTo>
                    <a:lnTo>
                      <a:pt x="219" y="199"/>
                    </a:lnTo>
                    <a:lnTo>
                      <a:pt x="186" y="191"/>
                    </a:lnTo>
                    <a:lnTo>
                      <a:pt x="157" y="182"/>
                    </a:lnTo>
                    <a:lnTo>
                      <a:pt x="129" y="173"/>
                    </a:lnTo>
                    <a:lnTo>
                      <a:pt x="104" y="163"/>
                    </a:lnTo>
                    <a:lnTo>
                      <a:pt x="82" y="152"/>
                    </a:lnTo>
                    <a:lnTo>
                      <a:pt x="61" y="142"/>
                    </a:lnTo>
                    <a:lnTo>
                      <a:pt x="44" y="130"/>
                    </a:lnTo>
                    <a:lnTo>
                      <a:pt x="28" y="120"/>
                    </a:lnTo>
                    <a:lnTo>
                      <a:pt x="14" y="108"/>
                    </a:lnTo>
                    <a:lnTo>
                      <a:pt x="1" y="97"/>
                    </a:lnTo>
                    <a:lnTo>
                      <a:pt x="1" y="131"/>
                    </a:lnTo>
                    <a:lnTo>
                      <a:pt x="35" y="152"/>
                    </a:lnTo>
                    <a:lnTo>
                      <a:pt x="64" y="171"/>
                    </a:lnTo>
                    <a:lnTo>
                      <a:pt x="91" y="187"/>
                    </a:lnTo>
                    <a:lnTo>
                      <a:pt x="117" y="201"/>
                    </a:lnTo>
                    <a:lnTo>
                      <a:pt x="141" y="212"/>
                    </a:lnTo>
                    <a:lnTo>
                      <a:pt x="164" y="222"/>
                    </a:lnTo>
                    <a:lnTo>
                      <a:pt x="189" y="230"/>
                    </a:lnTo>
                    <a:lnTo>
                      <a:pt x="214" y="236"/>
                    </a:lnTo>
                    <a:lnTo>
                      <a:pt x="242" y="242"/>
                    </a:lnTo>
                    <a:lnTo>
                      <a:pt x="273" y="247"/>
                    </a:lnTo>
                    <a:lnTo>
                      <a:pt x="307" y="250"/>
                    </a:lnTo>
                    <a:lnTo>
                      <a:pt x="346" y="254"/>
                    </a:lnTo>
                    <a:lnTo>
                      <a:pt x="390" y="256"/>
                    </a:lnTo>
                    <a:lnTo>
                      <a:pt x="439" y="258"/>
                    </a:lnTo>
                    <a:lnTo>
                      <a:pt x="496" y="260"/>
                    </a:lnTo>
                    <a:lnTo>
                      <a:pt x="559" y="263"/>
                    </a:lnTo>
                    <a:lnTo>
                      <a:pt x="559" y="260"/>
                    </a:lnTo>
                    <a:lnTo>
                      <a:pt x="559" y="256"/>
                    </a:lnTo>
                    <a:lnTo>
                      <a:pt x="558" y="248"/>
                    </a:lnTo>
                    <a:lnTo>
                      <a:pt x="554" y="237"/>
                    </a:lnTo>
                    <a:lnTo>
                      <a:pt x="550" y="225"/>
                    </a:lnTo>
                    <a:lnTo>
                      <a:pt x="543" y="211"/>
                    </a:lnTo>
                    <a:lnTo>
                      <a:pt x="533" y="195"/>
                    </a:lnTo>
                    <a:lnTo>
                      <a:pt x="520" y="179"/>
                    </a:lnTo>
                    <a:lnTo>
                      <a:pt x="503" y="161"/>
                    </a:lnTo>
                    <a:lnTo>
                      <a:pt x="481" y="145"/>
                    </a:lnTo>
                    <a:lnTo>
                      <a:pt x="453" y="128"/>
                    </a:lnTo>
                    <a:lnTo>
                      <a:pt x="421" y="113"/>
                    </a:lnTo>
                    <a:lnTo>
                      <a:pt x="383" y="98"/>
                    </a:lnTo>
                    <a:lnTo>
                      <a:pt x="338" y="85"/>
                    </a:lnTo>
                    <a:lnTo>
                      <a:pt x="286" y="74"/>
                    </a:lnTo>
                    <a:lnTo>
                      <a:pt x="226" y="6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9" name="Freeform 87">
                <a:extLst>
                  <a:ext uri="{FF2B5EF4-FFF2-40B4-BE49-F238E27FC236}">
                    <a16:creationId xmlns:a16="http://schemas.microsoft.com/office/drawing/2014/main" id="{8BF54BA0-ACF4-C7CC-C155-C9AAFE1CD6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3141"/>
                <a:ext cx="239" cy="101"/>
              </a:xfrm>
              <a:custGeom>
                <a:avLst/>
                <a:gdLst>
                  <a:gd name="T0" fmla="*/ 8 w 477"/>
                  <a:gd name="T1" fmla="*/ 4 h 201"/>
                  <a:gd name="T2" fmla="*/ 8 w 477"/>
                  <a:gd name="T3" fmla="*/ 4 h 201"/>
                  <a:gd name="T4" fmla="*/ 8 w 477"/>
                  <a:gd name="T5" fmla="*/ 4 h 201"/>
                  <a:gd name="T6" fmla="*/ 8 w 477"/>
                  <a:gd name="T7" fmla="*/ 3 h 201"/>
                  <a:gd name="T8" fmla="*/ 8 w 477"/>
                  <a:gd name="T9" fmla="*/ 3 h 201"/>
                  <a:gd name="T10" fmla="*/ 8 w 477"/>
                  <a:gd name="T11" fmla="*/ 3 h 201"/>
                  <a:gd name="T12" fmla="*/ 8 w 477"/>
                  <a:gd name="T13" fmla="*/ 3 h 201"/>
                  <a:gd name="T14" fmla="*/ 8 w 477"/>
                  <a:gd name="T15" fmla="*/ 3 h 201"/>
                  <a:gd name="T16" fmla="*/ 7 w 477"/>
                  <a:gd name="T17" fmla="*/ 3 h 201"/>
                  <a:gd name="T18" fmla="*/ 7 w 477"/>
                  <a:gd name="T19" fmla="*/ 3 h 201"/>
                  <a:gd name="T20" fmla="*/ 7 w 477"/>
                  <a:gd name="T21" fmla="*/ 2 h 201"/>
                  <a:gd name="T22" fmla="*/ 7 w 477"/>
                  <a:gd name="T23" fmla="*/ 2 h 201"/>
                  <a:gd name="T24" fmla="*/ 6 w 477"/>
                  <a:gd name="T25" fmla="*/ 2 h 201"/>
                  <a:gd name="T26" fmla="*/ 6 w 477"/>
                  <a:gd name="T27" fmla="*/ 2 h 201"/>
                  <a:gd name="T28" fmla="*/ 5 w 477"/>
                  <a:gd name="T29" fmla="*/ 2 h 201"/>
                  <a:gd name="T30" fmla="*/ 5 w 477"/>
                  <a:gd name="T31" fmla="*/ 2 h 201"/>
                  <a:gd name="T32" fmla="*/ 4 w 477"/>
                  <a:gd name="T33" fmla="*/ 2 h 201"/>
                  <a:gd name="T34" fmla="*/ 4 w 477"/>
                  <a:gd name="T35" fmla="*/ 2 h 201"/>
                  <a:gd name="T36" fmla="*/ 4 w 477"/>
                  <a:gd name="T37" fmla="*/ 2 h 201"/>
                  <a:gd name="T38" fmla="*/ 4 w 477"/>
                  <a:gd name="T39" fmla="*/ 2 h 201"/>
                  <a:gd name="T40" fmla="*/ 4 w 477"/>
                  <a:gd name="T41" fmla="*/ 1 h 201"/>
                  <a:gd name="T42" fmla="*/ 3 w 477"/>
                  <a:gd name="T43" fmla="*/ 1 h 201"/>
                  <a:gd name="T44" fmla="*/ 3 w 477"/>
                  <a:gd name="T45" fmla="*/ 1 h 201"/>
                  <a:gd name="T46" fmla="*/ 3 w 477"/>
                  <a:gd name="T47" fmla="*/ 1 h 201"/>
                  <a:gd name="T48" fmla="*/ 3 w 477"/>
                  <a:gd name="T49" fmla="*/ 1 h 201"/>
                  <a:gd name="T50" fmla="*/ 2 w 477"/>
                  <a:gd name="T51" fmla="*/ 1 h 201"/>
                  <a:gd name="T52" fmla="*/ 2 w 477"/>
                  <a:gd name="T53" fmla="*/ 1 h 201"/>
                  <a:gd name="T54" fmla="*/ 2 w 477"/>
                  <a:gd name="T55" fmla="*/ 1 h 201"/>
                  <a:gd name="T56" fmla="*/ 2 w 477"/>
                  <a:gd name="T57" fmla="*/ 1 h 201"/>
                  <a:gd name="T58" fmla="*/ 1 w 477"/>
                  <a:gd name="T59" fmla="*/ 1 h 201"/>
                  <a:gd name="T60" fmla="*/ 1 w 477"/>
                  <a:gd name="T61" fmla="*/ 1 h 201"/>
                  <a:gd name="T62" fmla="*/ 1 w 477"/>
                  <a:gd name="T63" fmla="*/ 1 h 201"/>
                  <a:gd name="T64" fmla="*/ 0 w 477"/>
                  <a:gd name="T65" fmla="*/ 0 h 201"/>
                  <a:gd name="T66" fmla="*/ 1 w 477"/>
                  <a:gd name="T67" fmla="*/ 2 h 201"/>
                  <a:gd name="T68" fmla="*/ 1 w 477"/>
                  <a:gd name="T69" fmla="*/ 2 h 201"/>
                  <a:gd name="T70" fmla="*/ 1 w 477"/>
                  <a:gd name="T71" fmla="*/ 2 h 201"/>
                  <a:gd name="T72" fmla="*/ 1 w 477"/>
                  <a:gd name="T73" fmla="*/ 2 h 201"/>
                  <a:gd name="T74" fmla="*/ 1 w 477"/>
                  <a:gd name="T75" fmla="*/ 2 h 201"/>
                  <a:gd name="T76" fmla="*/ 2 w 477"/>
                  <a:gd name="T77" fmla="*/ 2 h 201"/>
                  <a:gd name="T78" fmla="*/ 2 w 477"/>
                  <a:gd name="T79" fmla="*/ 3 h 201"/>
                  <a:gd name="T80" fmla="*/ 3 w 477"/>
                  <a:gd name="T81" fmla="*/ 3 h 201"/>
                  <a:gd name="T82" fmla="*/ 3 w 477"/>
                  <a:gd name="T83" fmla="*/ 3 h 201"/>
                  <a:gd name="T84" fmla="*/ 3 w 477"/>
                  <a:gd name="T85" fmla="*/ 3 h 201"/>
                  <a:gd name="T86" fmla="*/ 4 w 477"/>
                  <a:gd name="T87" fmla="*/ 3 h 201"/>
                  <a:gd name="T88" fmla="*/ 4 w 477"/>
                  <a:gd name="T89" fmla="*/ 3 h 201"/>
                  <a:gd name="T90" fmla="*/ 5 w 477"/>
                  <a:gd name="T91" fmla="*/ 3 h 201"/>
                  <a:gd name="T92" fmla="*/ 6 w 477"/>
                  <a:gd name="T93" fmla="*/ 3 h 201"/>
                  <a:gd name="T94" fmla="*/ 6 w 477"/>
                  <a:gd name="T95" fmla="*/ 4 h 201"/>
                  <a:gd name="T96" fmla="*/ 7 w 477"/>
                  <a:gd name="T97" fmla="*/ 4 h 201"/>
                  <a:gd name="T98" fmla="*/ 8 w 477"/>
                  <a:gd name="T99" fmla="*/ 4 h 20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77"/>
                  <a:gd name="T151" fmla="*/ 0 h 201"/>
                  <a:gd name="T152" fmla="*/ 477 w 477"/>
                  <a:gd name="T153" fmla="*/ 201 h 20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77" h="201">
                    <a:moveTo>
                      <a:pt x="477" y="201"/>
                    </a:moveTo>
                    <a:lnTo>
                      <a:pt x="477" y="200"/>
                    </a:lnTo>
                    <a:lnTo>
                      <a:pt x="476" y="197"/>
                    </a:lnTo>
                    <a:lnTo>
                      <a:pt x="475" y="191"/>
                    </a:lnTo>
                    <a:lnTo>
                      <a:pt x="473" y="184"/>
                    </a:lnTo>
                    <a:lnTo>
                      <a:pt x="469" y="175"/>
                    </a:lnTo>
                    <a:lnTo>
                      <a:pt x="463" y="165"/>
                    </a:lnTo>
                    <a:lnTo>
                      <a:pt x="455" y="155"/>
                    </a:lnTo>
                    <a:lnTo>
                      <a:pt x="445" y="144"/>
                    </a:lnTo>
                    <a:lnTo>
                      <a:pt x="431" y="132"/>
                    </a:lnTo>
                    <a:lnTo>
                      <a:pt x="415" y="121"/>
                    </a:lnTo>
                    <a:lnTo>
                      <a:pt x="394" y="110"/>
                    </a:lnTo>
                    <a:lnTo>
                      <a:pt x="370" y="99"/>
                    </a:lnTo>
                    <a:lnTo>
                      <a:pt x="341" y="89"/>
                    </a:lnTo>
                    <a:lnTo>
                      <a:pt x="308" y="81"/>
                    </a:lnTo>
                    <a:lnTo>
                      <a:pt x="269" y="74"/>
                    </a:lnTo>
                    <a:lnTo>
                      <a:pt x="225" y="69"/>
                    </a:lnTo>
                    <a:lnTo>
                      <a:pt x="224" y="69"/>
                    </a:lnTo>
                    <a:lnTo>
                      <a:pt x="219" y="68"/>
                    </a:lnTo>
                    <a:lnTo>
                      <a:pt x="211" y="66"/>
                    </a:lnTo>
                    <a:lnTo>
                      <a:pt x="202" y="64"/>
                    </a:lnTo>
                    <a:lnTo>
                      <a:pt x="189" y="62"/>
                    </a:lnTo>
                    <a:lnTo>
                      <a:pt x="176" y="58"/>
                    </a:lnTo>
                    <a:lnTo>
                      <a:pt x="160" y="55"/>
                    </a:lnTo>
                    <a:lnTo>
                      <a:pt x="144" y="51"/>
                    </a:lnTo>
                    <a:lnTo>
                      <a:pt x="127" y="47"/>
                    </a:lnTo>
                    <a:lnTo>
                      <a:pt x="108" y="41"/>
                    </a:lnTo>
                    <a:lnTo>
                      <a:pt x="90" y="35"/>
                    </a:lnTo>
                    <a:lnTo>
                      <a:pt x="70" y="30"/>
                    </a:lnTo>
                    <a:lnTo>
                      <a:pt x="52" y="23"/>
                    </a:lnTo>
                    <a:lnTo>
                      <a:pt x="34" y="16"/>
                    </a:lnTo>
                    <a:lnTo>
                      <a:pt x="16" y="8"/>
                    </a:lnTo>
                    <a:lnTo>
                      <a:pt x="0" y="0"/>
                    </a:lnTo>
                    <a:lnTo>
                      <a:pt x="1" y="70"/>
                    </a:lnTo>
                    <a:lnTo>
                      <a:pt x="14" y="81"/>
                    </a:lnTo>
                    <a:lnTo>
                      <a:pt x="28" y="93"/>
                    </a:lnTo>
                    <a:lnTo>
                      <a:pt x="44" y="103"/>
                    </a:lnTo>
                    <a:lnTo>
                      <a:pt x="61" y="115"/>
                    </a:lnTo>
                    <a:lnTo>
                      <a:pt x="82" y="125"/>
                    </a:lnTo>
                    <a:lnTo>
                      <a:pt x="104" y="136"/>
                    </a:lnTo>
                    <a:lnTo>
                      <a:pt x="129" y="146"/>
                    </a:lnTo>
                    <a:lnTo>
                      <a:pt x="157" y="155"/>
                    </a:lnTo>
                    <a:lnTo>
                      <a:pt x="186" y="164"/>
                    </a:lnTo>
                    <a:lnTo>
                      <a:pt x="219" y="172"/>
                    </a:lnTo>
                    <a:lnTo>
                      <a:pt x="254" y="179"/>
                    </a:lnTo>
                    <a:lnTo>
                      <a:pt x="293" y="186"/>
                    </a:lnTo>
                    <a:lnTo>
                      <a:pt x="333" y="191"/>
                    </a:lnTo>
                    <a:lnTo>
                      <a:pt x="378" y="195"/>
                    </a:lnTo>
                    <a:lnTo>
                      <a:pt x="427" y="199"/>
                    </a:lnTo>
                    <a:lnTo>
                      <a:pt x="477" y="20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0" name="Freeform 88">
                <a:extLst>
                  <a:ext uri="{FF2B5EF4-FFF2-40B4-BE49-F238E27FC236}">
                    <a16:creationId xmlns:a16="http://schemas.microsoft.com/office/drawing/2014/main" id="{1046C7D8-59A7-9DC7-9D88-A69B8CC0E0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" y="3275"/>
                <a:ext cx="232" cy="96"/>
              </a:xfrm>
              <a:custGeom>
                <a:avLst/>
                <a:gdLst>
                  <a:gd name="T0" fmla="*/ 3 w 465"/>
                  <a:gd name="T1" fmla="*/ 1 h 192"/>
                  <a:gd name="T2" fmla="*/ 4 w 465"/>
                  <a:gd name="T3" fmla="*/ 1 h 192"/>
                  <a:gd name="T4" fmla="*/ 4 w 465"/>
                  <a:gd name="T5" fmla="*/ 1 h 192"/>
                  <a:gd name="T6" fmla="*/ 5 w 465"/>
                  <a:gd name="T7" fmla="*/ 1 h 192"/>
                  <a:gd name="T8" fmla="*/ 5 w 465"/>
                  <a:gd name="T9" fmla="*/ 2 h 192"/>
                  <a:gd name="T10" fmla="*/ 6 w 465"/>
                  <a:gd name="T11" fmla="*/ 2 h 192"/>
                  <a:gd name="T12" fmla="*/ 6 w 465"/>
                  <a:gd name="T13" fmla="*/ 2 h 192"/>
                  <a:gd name="T14" fmla="*/ 6 w 465"/>
                  <a:gd name="T15" fmla="*/ 2 h 192"/>
                  <a:gd name="T16" fmla="*/ 5 w 465"/>
                  <a:gd name="T17" fmla="*/ 3 h 192"/>
                  <a:gd name="T18" fmla="*/ 4 w 465"/>
                  <a:gd name="T19" fmla="*/ 3 h 192"/>
                  <a:gd name="T20" fmla="*/ 3 w 465"/>
                  <a:gd name="T21" fmla="*/ 3 h 192"/>
                  <a:gd name="T22" fmla="*/ 2 w 465"/>
                  <a:gd name="T23" fmla="*/ 3 h 192"/>
                  <a:gd name="T24" fmla="*/ 1 w 465"/>
                  <a:gd name="T25" fmla="*/ 3 h 192"/>
                  <a:gd name="T26" fmla="*/ 1 w 465"/>
                  <a:gd name="T27" fmla="*/ 3 h 192"/>
                  <a:gd name="T28" fmla="*/ 0 w 465"/>
                  <a:gd name="T29" fmla="*/ 3 h 192"/>
                  <a:gd name="T30" fmla="*/ 0 w 465"/>
                  <a:gd name="T31" fmla="*/ 3 h 192"/>
                  <a:gd name="T32" fmla="*/ 0 w 465"/>
                  <a:gd name="T33" fmla="*/ 3 h 192"/>
                  <a:gd name="T34" fmla="*/ 0 w 465"/>
                  <a:gd name="T35" fmla="*/ 3 h 192"/>
                  <a:gd name="T36" fmla="*/ 1 w 465"/>
                  <a:gd name="T37" fmla="*/ 3 h 192"/>
                  <a:gd name="T38" fmla="*/ 1 w 465"/>
                  <a:gd name="T39" fmla="*/ 3 h 192"/>
                  <a:gd name="T40" fmla="*/ 2 w 465"/>
                  <a:gd name="T41" fmla="*/ 3 h 192"/>
                  <a:gd name="T42" fmla="*/ 3 w 465"/>
                  <a:gd name="T43" fmla="*/ 3 h 192"/>
                  <a:gd name="T44" fmla="*/ 4 w 465"/>
                  <a:gd name="T45" fmla="*/ 3 h 192"/>
                  <a:gd name="T46" fmla="*/ 5 w 465"/>
                  <a:gd name="T47" fmla="*/ 3 h 192"/>
                  <a:gd name="T48" fmla="*/ 7 w 465"/>
                  <a:gd name="T49" fmla="*/ 3 h 192"/>
                  <a:gd name="T50" fmla="*/ 7 w 465"/>
                  <a:gd name="T51" fmla="*/ 2 h 192"/>
                  <a:gd name="T52" fmla="*/ 7 w 465"/>
                  <a:gd name="T53" fmla="*/ 2 h 192"/>
                  <a:gd name="T54" fmla="*/ 7 w 465"/>
                  <a:gd name="T55" fmla="*/ 2 h 192"/>
                  <a:gd name="T56" fmla="*/ 6 w 465"/>
                  <a:gd name="T57" fmla="*/ 1 h 192"/>
                  <a:gd name="T58" fmla="*/ 6 w 465"/>
                  <a:gd name="T59" fmla="*/ 1 h 192"/>
                  <a:gd name="T60" fmla="*/ 5 w 465"/>
                  <a:gd name="T61" fmla="*/ 1 h 192"/>
                  <a:gd name="T62" fmla="*/ 4 w 465"/>
                  <a:gd name="T63" fmla="*/ 0 h 192"/>
                  <a:gd name="T64" fmla="*/ 2 w 465"/>
                  <a:gd name="T65" fmla="*/ 1 h 192"/>
                  <a:gd name="T66" fmla="*/ 2 w 465"/>
                  <a:gd name="T67" fmla="*/ 1 h 192"/>
                  <a:gd name="T68" fmla="*/ 1 w 465"/>
                  <a:gd name="T69" fmla="*/ 1 h 192"/>
                  <a:gd name="T70" fmla="*/ 0 w 465"/>
                  <a:gd name="T71" fmla="*/ 1 h 192"/>
                  <a:gd name="T72" fmla="*/ 0 w 465"/>
                  <a:gd name="T73" fmla="*/ 1 h 192"/>
                  <a:gd name="T74" fmla="*/ 0 w 465"/>
                  <a:gd name="T75" fmla="*/ 1 h 192"/>
                  <a:gd name="T76" fmla="*/ 1 w 465"/>
                  <a:gd name="T77" fmla="*/ 1 h 192"/>
                  <a:gd name="T78" fmla="*/ 2 w 465"/>
                  <a:gd name="T79" fmla="*/ 1 h 192"/>
                  <a:gd name="T80" fmla="*/ 2 w 465"/>
                  <a:gd name="T81" fmla="*/ 1 h 1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5"/>
                  <a:gd name="T124" fmla="*/ 0 h 192"/>
                  <a:gd name="T125" fmla="*/ 465 w 465"/>
                  <a:gd name="T126" fmla="*/ 192 h 1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5" h="192">
                    <a:moveTo>
                      <a:pt x="169" y="47"/>
                    </a:moveTo>
                    <a:lnTo>
                      <a:pt x="207" y="39"/>
                    </a:lnTo>
                    <a:lnTo>
                      <a:pt x="240" y="36"/>
                    </a:lnTo>
                    <a:lnTo>
                      <a:pt x="269" y="34"/>
                    </a:lnTo>
                    <a:lnTo>
                      <a:pt x="294" y="37"/>
                    </a:lnTo>
                    <a:lnTo>
                      <a:pt x="316" y="41"/>
                    </a:lnTo>
                    <a:lnTo>
                      <a:pt x="333" y="47"/>
                    </a:lnTo>
                    <a:lnTo>
                      <a:pt x="350" y="55"/>
                    </a:lnTo>
                    <a:lnTo>
                      <a:pt x="361" y="64"/>
                    </a:lnTo>
                    <a:lnTo>
                      <a:pt x="371" y="74"/>
                    </a:lnTo>
                    <a:lnTo>
                      <a:pt x="378" y="83"/>
                    </a:lnTo>
                    <a:lnTo>
                      <a:pt x="384" y="92"/>
                    </a:lnTo>
                    <a:lnTo>
                      <a:pt x="389" y="101"/>
                    </a:lnTo>
                    <a:lnTo>
                      <a:pt x="391" y="108"/>
                    </a:lnTo>
                    <a:lnTo>
                      <a:pt x="392" y="114"/>
                    </a:lnTo>
                    <a:lnTo>
                      <a:pt x="393" y="119"/>
                    </a:lnTo>
                    <a:lnTo>
                      <a:pt x="393" y="120"/>
                    </a:lnTo>
                    <a:lnTo>
                      <a:pt x="354" y="132"/>
                    </a:lnTo>
                    <a:lnTo>
                      <a:pt x="317" y="143"/>
                    </a:lnTo>
                    <a:lnTo>
                      <a:pt x="283" y="151"/>
                    </a:lnTo>
                    <a:lnTo>
                      <a:pt x="250" y="158"/>
                    </a:lnTo>
                    <a:lnTo>
                      <a:pt x="221" y="163"/>
                    </a:lnTo>
                    <a:lnTo>
                      <a:pt x="192" y="167"/>
                    </a:lnTo>
                    <a:lnTo>
                      <a:pt x="165" y="168"/>
                    </a:lnTo>
                    <a:lnTo>
                      <a:pt x="140" y="169"/>
                    </a:lnTo>
                    <a:lnTo>
                      <a:pt x="117" y="168"/>
                    </a:lnTo>
                    <a:lnTo>
                      <a:pt x="96" y="167"/>
                    </a:lnTo>
                    <a:lnTo>
                      <a:pt x="76" y="163"/>
                    </a:lnTo>
                    <a:lnTo>
                      <a:pt x="58" y="160"/>
                    </a:lnTo>
                    <a:lnTo>
                      <a:pt x="42" y="155"/>
                    </a:lnTo>
                    <a:lnTo>
                      <a:pt x="27" y="150"/>
                    </a:lnTo>
                    <a:lnTo>
                      <a:pt x="13" y="143"/>
                    </a:lnTo>
                    <a:lnTo>
                      <a:pt x="0" y="136"/>
                    </a:lnTo>
                    <a:lnTo>
                      <a:pt x="2" y="168"/>
                    </a:lnTo>
                    <a:lnTo>
                      <a:pt x="19" y="174"/>
                    </a:lnTo>
                    <a:lnTo>
                      <a:pt x="38" y="180"/>
                    </a:lnTo>
                    <a:lnTo>
                      <a:pt x="58" y="184"/>
                    </a:lnTo>
                    <a:lnTo>
                      <a:pt x="80" y="188"/>
                    </a:lnTo>
                    <a:lnTo>
                      <a:pt x="103" y="190"/>
                    </a:lnTo>
                    <a:lnTo>
                      <a:pt x="127" y="192"/>
                    </a:lnTo>
                    <a:lnTo>
                      <a:pt x="154" y="192"/>
                    </a:lnTo>
                    <a:lnTo>
                      <a:pt x="181" y="191"/>
                    </a:lnTo>
                    <a:lnTo>
                      <a:pt x="210" y="189"/>
                    </a:lnTo>
                    <a:lnTo>
                      <a:pt x="241" y="185"/>
                    </a:lnTo>
                    <a:lnTo>
                      <a:pt x="275" y="181"/>
                    </a:lnTo>
                    <a:lnTo>
                      <a:pt x="309" y="175"/>
                    </a:lnTo>
                    <a:lnTo>
                      <a:pt x="345" y="167"/>
                    </a:lnTo>
                    <a:lnTo>
                      <a:pt x="383" y="158"/>
                    </a:lnTo>
                    <a:lnTo>
                      <a:pt x="423" y="146"/>
                    </a:lnTo>
                    <a:lnTo>
                      <a:pt x="465" y="133"/>
                    </a:lnTo>
                    <a:lnTo>
                      <a:pt x="465" y="131"/>
                    </a:lnTo>
                    <a:lnTo>
                      <a:pt x="464" y="125"/>
                    </a:lnTo>
                    <a:lnTo>
                      <a:pt x="463" y="117"/>
                    </a:lnTo>
                    <a:lnTo>
                      <a:pt x="459" y="106"/>
                    </a:lnTo>
                    <a:lnTo>
                      <a:pt x="454" y="92"/>
                    </a:lnTo>
                    <a:lnTo>
                      <a:pt x="448" y="78"/>
                    </a:lnTo>
                    <a:lnTo>
                      <a:pt x="437" y="63"/>
                    </a:lnTo>
                    <a:lnTo>
                      <a:pt x="426" y="49"/>
                    </a:lnTo>
                    <a:lnTo>
                      <a:pt x="410" y="36"/>
                    </a:lnTo>
                    <a:lnTo>
                      <a:pt x="389" y="23"/>
                    </a:lnTo>
                    <a:lnTo>
                      <a:pt x="366" y="13"/>
                    </a:lnTo>
                    <a:lnTo>
                      <a:pt x="337" y="4"/>
                    </a:lnTo>
                    <a:lnTo>
                      <a:pt x="302" y="0"/>
                    </a:lnTo>
                    <a:lnTo>
                      <a:pt x="263" y="0"/>
                    </a:lnTo>
                    <a:lnTo>
                      <a:pt x="218" y="4"/>
                    </a:lnTo>
                    <a:lnTo>
                      <a:pt x="168" y="14"/>
                    </a:lnTo>
                    <a:lnTo>
                      <a:pt x="164" y="14"/>
                    </a:lnTo>
                    <a:lnTo>
                      <a:pt x="153" y="15"/>
                    </a:lnTo>
                    <a:lnTo>
                      <a:pt x="136" y="16"/>
                    </a:lnTo>
                    <a:lnTo>
                      <a:pt x="116" y="17"/>
                    </a:lnTo>
                    <a:lnTo>
                      <a:pt x="90" y="18"/>
                    </a:lnTo>
                    <a:lnTo>
                      <a:pt x="62" y="17"/>
                    </a:lnTo>
                    <a:lnTo>
                      <a:pt x="32" y="16"/>
                    </a:lnTo>
                    <a:lnTo>
                      <a:pt x="0" y="14"/>
                    </a:lnTo>
                    <a:lnTo>
                      <a:pt x="0" y="46"/>
                    </a:lnTo>
                    <a:lnTo>
                      <a:pt x="29" y="49"/>
                    </a:lnTo>
                    <a:lnTo>
                      <a:pt x="58" y="52"/>
                    </a:lnTo>
                    <a:lnTo>
                      <a:pt x="86" y="53"/>
                    </a:lnTo>
                    <a:lnTo>
                      <a:pt x="112" y="52"/>
                    </a:lnTo>
                    <a:lnTo>
                      <a:pt x="135" y="51"/>
                    </a:lnTo>
                    <a:lnTo>
                      <a:pt x="153" y="49"/>
                    </a:lnTo>
                    <a:lnTo>
                      <a:pt x="164" y="47"/>
                    </a:lnTo>
                    <a:lnTo>
                      <a:pt x="169" y="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1" name="Freeform 89">
                <a:extLst>
                  <a:ext uri="{FF2B5EF4-FFF2-40B4-BE49-F238E27FC236}">
                    <a16:creationId xmlns:a16="http://schemas.microsoft.com/office/drawing/2014/main" id="{BBA5918F-2298-A5D6-45C9-6A15A4A82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" y="3292"/>
                <a:ext cx="197" cy="68"/>
              </a:xfrm>
              <a:custGeom>
                <a:avLst/>
                <a:gdLst>
                  <a:gd name="T0" fmla="*/ 7 w 393"/>
                  <a:gd name="T1" fmla="*/ 2 h 135"/>
                  <a:gd name="T2" fmla="*/ 7 w 393"/>
                  <a:gd name="T3" fmla="*/ 2 h 135"/>
                  <a:gd name="T4" fmla="*/ 7 w 393"/>
                  <a:gd name="T5" fmla="*/ 2 h 135"/>
                  <a:gd name="T6" fmla="*/ 7 w 393"/>
                  <a:gd name="T7" fmla="*/ 2 h 135"/>
                  <a:gd name="T8" fmla="*/ 7 w 393"/>
                  <a:gd name="T9" fmla="*/ 2 h 135"/>
                  <a:gd name="T10" fmla="*/ 6 w 393"/>
                  <a:gd name="T11" fmla="*/ 1 h 135"/>
                  <a:gd name="T12" fmla="*/ 6 w 393"/>
                  <a:gd name="T13" fmla="*/ 1 h 135"/>
                  <a:gd name="T14" fmla="*/ 6 w 393"/>
                  <a:gd name="T15" fmla="*/ 1 h 135"/>
                  <a:gd name="T16" fmla="*/ 6 w 393"/>
                  <a:gd name="T17" fmla="*/ 1 h 135"/>
                  <a:gd name="T18" fmla="*/ 6 w 393"/>
                  <a:gd name="T19" fmla="*/ 1 h 135"/>
                  <a:gd name="T20" fmla="*/ 6 w 393"/>
                  <a:gd name="T21" fmla="*/ 1 h 135"/>
                  <a:gd name="T22" fmla="*/ 5 w 393"/>
                  <a:gd name="T23" fmla="*/ 1 h 135"/>
                  <a:gd name="T24" fmla="*/ 5 w 393"/>
                  <a:gd name="T25" fmla="*/ 1 h 135"/>
                  <a:gd name="T26" fmla="*/ 5 w 393"/>
                  <a:gd name="T27" fmla="*/ 0 h 135"/>
                  <a:gd name="T28" fmla="*/ 4 w 393"/>
                  <a:gd name="T29" fmla="*/ 1 h 135"/>
                  <a:gd name="T30" fmla="*/ 4 w 393"/>
                  <a:gd name="T31" fmla="*/ 1 h 135"/>
                  <a:gd name="T32" fmla="*/ 3 w 393"/>
                  <a:gd name="T33" fmla="*/ 1 h 135"/>
                  <a:gd name="T34" fmla="*/ 3 w 393"/>
                  <a:gd name="T35" fmla="*/ 1 h 135"/>
                  <a:gd name="T36" fmla="*/ 3 w 393"/>
                  <a:gd name="T37" fmla="*/ 1 h 135"/>
                  <a:gd name="T38" fmla="*/ 3 w 393"/>
                  <a:gd name="T39" fmla="*/ 1 h 135"/>
                  <a:gd name="T40" fmla="*/ 2 w 393"/>
                  <a:gd name="T41" fmla="*/ 1 h 135"/>
                  <a:gd name="T42" fmla="*/ 2 w 393"/>
                  <a:gd name="T43" fmla="*/ 1 h 135"/>
                  <a:gd name="T44" fmla="*/ 1 w 393"/>
                  <a:gd name="T45" fmla="*/ 1 h 135"/>
                  <a:gd name="T46" fmla="*/ 1 w 393"/>
                  <a:gd name="T47" fmla="*/ 1 h 135"/>
                  <a:gd name="T48" fmla="*/ 0 w 393"/>
                  <a:gd name="T49" fmla="*/ 1 h 135"/>
                  <a:gd name="T50" fmla="*/ 0 w 393"/>
                  <a:gd name="T51" fmla="*/ 2 h 135"/>
                  <a:gd name="T52" fmla="*/ 1 w 393"/>
                  <a:gd name="T53" fmla="*/ 2 h 135"/>
                  <a:gd name="T54" fmla="*/ 1 w 393"/>
                  <a:gd name="T55" fmla="*/ 2 h 135"/>
                  <a:gd name="T56" fmla="*/ 1 w 393"/>
                  <a:gd name="T57" fmla="*/ 2 h 135"/>
                  <a:gd name="T58" fmla="*/ 1 w 393"/>
                  <a:gd name="T59" fmla="*/ 2 h 135"/>
                  <a:gd name="T60" fmla="*/ 2 w 393"/>
                  <a:gd name="T61" fmla="*/ 3 h 135"/>
                  <a:gd name="T62" fmla="*/ 2 w 393"/>
                  <a:gd name="T63" fmla="*/ 3 h 135"/>
                  <a:gd name="T64" fmla="*/ 2 w 393"/>
                  <a:gd name="T65" fmla="*/ 3 h 135"/>
                  <a:gd name="T66" fmla="*/ 3 w 393"/>
                  <a:gd name="T67" fmla="*/ 3 h 135"/>
                  <a:gd name="T68" fmla="*/ 3 w 393"/>
                  <a:gd name="T69" fmla="*/ 3 h 135"/>
                  <a:gd name="T70" fmla="*/ 3 w 393"/>
                  <a:gd name="T71" fmla="*/ 3 h 135"/>
                  <a:gd name="T72" fmla="*/ 4 w 393"/>
                  <a:gd name="T73" fmla="*/ 3 h 135"/>
                  <a:gd name="T74" fmla="*/ 4 w 393"/>
                  <a:gd name="T75" fmla="*/ 2 h 135"/>
                  <a:gd name="T76" fmla="*/ 5 w 393"/>
                  <a:gd name="T77" fmla="*/ 2 h 135"/>
                  <a:gd name="T78" fmla="*/ 5 w 393"/>
                  <a:gd name="T79" fmla="*/ 2 h 135"/>
                  <a:gd name="T80" fmla="*/ 6 w 393"/>
                  <a:gd name="T81" fmla="*/ 2 h 135"/>
                  <a:gd name="T82" fmla="*/ 7 w 393"/>
                  <a:gd name="T83" fmla="*/ 2 h 13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3"/>
                  <a:gd name="T127" fmla="*/ 0 h 135"/>
                  <a:gd name="T128" fmla="*/ 393 w 393"/>
                  <a:gd name="T129" fmla="*/ 135 h 13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3" h="135">
                    <a:moveTo>
                      <a:pt x="393" y="86"/>
                    </a:moveTo>
                    <a:lnTo>
                      <a:pt x="393" y="85"/>
                    </a:lnTo>
                    <a:lnTo>
                      <a:pt x="392" y="80"/>
                    </a:lnTo>
                    <a:lnTo>
                      <a:pt x="391" y="74"/>
                    </a:lnTo>
                    <a:lnTo>
                      <a:pt x="389" y="67"/>
                    </a:lnTo>
                    <a:lnTo>
                      <a:pt x="384" y="58"/>
                    </a:lnTo>
                    <a:lnTo>
                      <a:pt x="378" y="49"/>
                    </a:lnTo>
                    <a:lnTo>
                      <a:pt x="371" y="40"/>
                    </a:lnTo>
                    <a:lnTo>
                      <a:pt x="361" y="30"/>
                    </a:lnTo>
                    <a:lnTo>
                      <a:pt x="350" y="21"/>
                    </a:lnTo>
                    <a:lnTo>
                      <a:pt x="333" y="13"/>
                    </a:lnTo>
                    <a:lnTo>
                      <a:pt x="316" y="7"/>
                    </a:lnTo>
                    <a:lnTo>
                      <a:pt x="294" y="3"/>
                    </a:lnTo>
                    <a:lnTo>
                      <a:pt x="269" y="0"/>
                    </a:lnTo>
                    <a:lnTo>
                      <a:pt x="240" y="2"/>
                    </a:lnTo>
                    <a:lnTo>
                      <a:pt x="207" y="5"/>
                    </a:lnTo>
                    <a:lnTo>
                      <a:pt x="169" y="13"/>
                    </a:lnTo>
                    <a:lnTo>
                      <a:pt x="164" y="13"/>
                    </a:lnTo>
                    <a:lnTo>
                      <a:pt x="153" y="15"/>
                    </a:lnTo>
                    <a:lnTo>
                      <a:pt x="135" y="17"/>
                    </a:lnTo>
                    <a:lnTo>
                      <a:pt x="112" y="18"/>
                    </a:lnTo>
                    <a:lnTo>
                      <a:pt x="86" y="19"/>
                    </a:lnTo>
                    <a:lnTo>
                      <a:pt x="58" y="18"/>
                    </a:lnTo>
                    <a:lnTo>
                      <a:pt x="29" y="15"/>
                    </a:lnTo>
                    <a:lnTo>
                      <a:pt x="0" y="12"/>
                    </a:lnTo>
                    <a:lnTo>
                      <a:pt x="0" y="102"/>
                    </a:lnTo>
                    <a:lnTo>
                      <a:pt x="13" y="109"/>
                    </a:lnTo>
                    <a:lnTo>
                      <a:pt x="27" y="116"/>
                    </a:lnTo>
                    <a:lnTo>
                      <a:pt x="42" y="121"/>
                    </a:lnTo>
                    <a:lnTo>
                      <a:pt x="58" y="126"/>
                    </a:lnTo>
                    <a:lnTo>
                      <a:pt x="76" y="129"/>
                    </a:lnTo>
                    <a:lnTo>
                      <a:pt x="96" y="133"/>
                    </a:lnTo>
                    <a:lnTo>
                      <a:pt x="117" y="134"/>
                    </a:lnTo>
                    <a:lnTo>
                      <a:pt x="140" y="135"/>
                    </a:lnTo>
                    <a:lnTo>
                      <a:pt x="165" y="134"/>
                    </a:lnTo>
                    <a:lnTo>
                      <a:pt x="192" y="133"/>
                    </a:lnTo>
                    <a:lnTo>
                      <a:pt x="221" y="129"/>
                    </a:lnTo>
                    <a:lnTo>
                      <a:pt x="250" y="124"/>
                    </a:lnTo>
                    <a:lnTo>
                      <a:pt x="283" y="117"/>
                    </a:lnTo>
                    <a:lnTo>
                      <a:pt x="317" y="109"/>
                    </a:lnTo>
                    <a:lnTo>
                      <a:pt x="354" y="98"/>
                    </a:lnTo>
                    <a:lnTo>
                      <a:pt x="393" y="8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2" name="Freeform 90">
                <a:extLst>
                  <a:ext uri="{FF2B5EF4-FFF2-40B4-BE49-F238E27FC236}">
                    <a16:creationId xmlns:a16="http://schemas.microsoft.com/office/drawing/2014/main" id="{15BE1191-E232-E77D-7FEF-12E7BF485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7" y="3396"/>
                <a:ext cx="222" cy="153"/>
              </a:xfrm>
              <a:custGeom>
                <a:avLst/>
                <a:gdLst>
                  <a:gd name="T0" fmla="*/ 3 w 442"/>
                  <a:gd name="T1" fmla="*/ 2 h 305"/>
                  <a:gd name="T2" fmla="*/ 4 w 442"/>
                  <a:gd name="T3" fmla="*/ 2 h 305"/>
                  <a:gd name="T4" fmla="*/ 4 w 442"/>
                  <a:gd name="T5" fmla="*/ 1 h 305"/>
                  <a:gd name="T6" fmla="*/ 5 w 442"/>
                  <a:gd name="T7" fmla="*/ 1 h 305"/>
                  <a:gd name="T8" fmla="*/ 6 w 442"/>
                  <a:gd name="T9" fmla="*/ 1 h 305"/>
                  <a:gd name="T10" fmla="*/ 6 w 442"/>
                  <a:gd name="T11" fmla="*/ 1 h 305"/>
                  <a:gd name="T12" fmla="*/ 6 w 442"/>
                  <a:gd name="T13" fmla="*/ 1 h 305"/>
                  <a:gd name="T14" fmla="*/ 7 w 442"/>
                  <a:gd name="T15" fmla="*/ 2 h 305"/>
                  <a:gd name="T16" fmla="*/ 6 w 442"/>
                  <a:gd name="T17" fmla="*/ 2 h 305"/>
                  <a:gd name="T18" fmla="*/ 6 w 442"/>
                  <a:gd name="T19" fmla="*/ 4 h 305"/>
                  <a:gd name="T20" fmla="*/ 5 w 442"/>
                  <a:gd name="T21" fmla="*/ 4 h 305"/>
                  <a:gd name="T22" fmla="*/ 4 w 442"/>
                  <a:gd name="T23" fmla="*/ 5 h 305"/>
                  <a:gd name="T24" fmla="*/ 3 w 442"/>
                  <a:gd name="T25" fmla="*/ 5 h 305"/>
                  <a:gd name="T26" fmla="*/ 2 w 442"/>
                  <a:gd name="T27" fmla="*/ 5 h 305"/>
                  <a:gd name="T28" fmla="*/ 1 w 442"/>
                  <a:gd name="T29" fmla="*/ 4 h 305"/>
                  <a:gd name="T30" fmla="*/ 1 w 442"/>
                  <a:gd name="T31" fmla="*/ 4 h 305"/>
                  <a:gd name="T32" fmla="*/ 0 w 442"/>
                  <a:gd name="T33" fmla="*/ 5 h 305"/>
                  <a:gd name="T34" fmla="*/ 1 w 442"/>
                  <a:gd name="T35" fmla="*/ 5 h 305"/>
                  <a:gd name="T36" fmla="*/ 2 w 442"/>
                  <a:gd name="T37" fmla="*/ 5 h 305"/>
                  <a:gd name="T38" fmla="*/ 3 w 442"/>
                  <a:gd name="T39" fmla="*/ 5 h 305"/>
                  <a:gd name="T40" fmla="*/ 4 w 442"/>
                  <a:gd name="T41" fmla="*/ 5 h 305"/>
                  <a:gd name="T42" fmla="*/ 5 w 442"/>
                  <a:gd name="T43" fmla="*/ 5 h 305"/>
                  <a:gd name="T44" fmla="*/ 6 w 442"/>
                  <a:gd name="T45" fmla="*/ 4 h 305"/>
                  <a:gd name="T46" fmla="*/ 7 w 442"/>
                  <a:gd name="T47" fmla="*/ 3 h 305"/>
                  <a:gd name="T48" fmla="*/ 7 w 442"/>
                  <a:gd name="T49" fmla="*/ 1 h 305"/>
                  <a:gd name="T50" fmla="*/ 7 w 442"/>
                  <a:gd name="T51" fmla="*/ 1 h 305"/>
                  <a:gd name="T52" fmla="*/ 7 w 442"/>
                  <a:gd name="T53" fmla="*/ 1 h 305"/>
                  <a:gd name="T54" fmla="*/ 6 w 442"/>
                  <a:gd name="T55" fmla="*/ 1 h 305"/>
                  <a:gd name="T56" fmla="*/ 6 w 442"/>
                  <a:gd name="T57" fmla="*/ 1 h 305"/>
                  <a:gd name="T58" fmla="*/ 5 w 442"/>
                  <a:gd name="T59" fmla="*/ 1 h 305"/>
                  <a:gd name="T60" fmla="*/ 4 w 442"/>
                  <a:gd name="T61" fmla="*/ 1 h 305"/>
                  <a:gd name="T62" fmla="*/ 3 w 442"/>
                  <a:gd name="T63" fmla="*/ 1 h 305"/>
                  <a:gd name="T64" fmla="*/ 3 w 442"/>
                  <a:gd name="T65" fmla="*/ 2 h 305"/>
                  <a:gd name="T66" fmla="*/ 2 w 442"/>
                  <a:gd name="T67" fmla="*/ 2 h 305"/>
                  <a:gd name="T68" fmla="*/ 2 w 442"/>
                  <a:gd name="T69" fmla="*/ 3 h 305"/>
                  <a:gd name="T70" fmla="*/ 1 w 442"/>
                  <a:gd name="T71" fmla="*/ 3 h 305"/>
                  <a:gd name="T72" fmla="*/ 0 w 442"/>
                  <a:gd name="T73" fmla="*/ 4 h 305"/>
                  <a:gd name="T74" fmla="*/ 1 w 442"/>
                  <a:gd name="T75" fmla="*/ 4 h 305"/>
                  <a:gd name="T76" fmla="*/ 2 w 442"/>
                  <a:gd name="T77" fmla="*/ 4 h 305"/>
                  <a:gd name="T78" fmla="*/ 3 w 442"/>
                  <a:gd name="T79" fmla="*/ 3 h 305"/>
                  <a:gd name="T80" fmla="*/ 3 w 442"/>
                  <a:gd name="T81" fmla="*/ 3 h 30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42"/>
                  <a:gd name="T124" fmla="*/ 0 h 305"/>
                  <a:gd name="T125" fmla="*/ 442 w 442"/>
                  <a:gd name="T126" fmla="*/ 305 h 30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42" h="305">
                    <a:moveTo>
                      <a:pt x="176" y="125"/>
                    </a:moveTo>
                    <a:lnTo>
                      <a:pt x="189" y="101"/>
                    </a:lnTo>
                    <a:lnTo>
                      <a:pt x="203" y="83"/>
                    </a:lnTo>
                    <a:lnTo>
                      <a:pt x="219" y="68"/>
                    </a:lnTo>
                    <a:lnTo>
                      <a:pt x="235" y="57"/>
                    </a:lnTo>
                    <a:lnTo>
                      <a:pt x="252" y="50"/>
                    </a:lnTo>
                    <a:lnTo>
                      <a:pt x="271" y="46"/>
                    </a:lnTo>
                    <a:lnTo>
                      <a:pt x="288" y="45"/>
                    </a:lnTo>
                    <a:lnTo>
                      <a:pt x="305" y="45"/>
                    </a:lnTo>
                    <a:lnTo>
                      <a:pt x="321" y="47"/>
                    </a:lnTo>
                    <a:lnTo>
                      <a:pt x="336" y="50"/>
                    </a:lnTo>
                    <a:lnTo>
                      <a:pt x="350" y="55"/>
                    </a:lnTo>
                    <a:lnTo>
                      <a:pt x="363" y="60"/>
                    </a:lnTo>
                    <a:lnTo>
                      <a:pt x="373" y="64"/>
                    </a:lnTo>
                    <a:lnTo>
                      <a:pt x="380" y="68"/>
                    </a:lnTo>
                    <a:lnTo>
                      <a:pt x="386" y="70"/>
                    </a:lnTo>
                    <a:lnTo>
                      <a:pt x="387" y="71"/>
                    </a:lnTo>
                    <a:lnTo>
                      <a:pt x="370" y="126"/>
                    </a:lnTo>
                    <a:lnTo>
                      <a:pt x="348" y="171"/>
                    </a:lnTo>
                    <a:lnTo>
                      <a:pt x="324" y="207"/>
                    </a:lnTo>
                    <a:lnTo>
                      <a:pt x="296" y="234"/>
                    </a:lnTo>
                    <a:lnTo>
                      <a:pt x="267" y="253"/>
                    </a:lnTo>
                    <a:lnTo>
                      <a:pt x="237" y="266"/>
                    </a:lnTo>
                    <a:lnTo>
                      <a:pt x="206" y="273"/>
                    </a:lnTo>
                    <a:lnTo>
                      <a:pt x="175" y="274"/>
                    </a:lnTo>
                    <a:lnTo>
                      <a:pt x="145" y="273"/>
                    </a:lnTo>
                    <a:lnTo>
                      <a:pt x="116" y="267"/>
                    </a:lnTo>
                    <a:lnTo>
                      <a:pt x="88" y="259"/>
                    </a:lnTo>
                    <a:lnTo>
                      <a:pt x="63" y="251"/>
                    </a:lnTo>
                    <a:lnTo>
                      <a:pt x="41" y="241"/>
                    </a:lnTo>
                    <a:lnTo>
                      <a:pt x="23" y="231"/>
                    </a:lnTo>
                    <a:lnTo>
                      <a:pt x="9" y="224"/>
                    </a:lnTo>
                    <a:lnTo>
                      <a:pt x="0" y="219"/>
                    </a:lnTo>
                    <a:lnTo>
                      <a:pt x="0" y="272"/>
                    </a:lnTo>
                    <a:lnTo>
                      <a:pt x="27" y="281"/>
                    </a:lnTo>
                    <a:lnTo>
                      <a:pt x="56" y="290"/>
                    </a:lnTo>
                    <a:lnTo>
                      <a:pt x="85" y="297"/>
                    </a:lnTo>
                    <a:lnTo>
                      <a:pt x="116" y="302"/>
                    </a:lnTo>
                    <a:lnTo>
                      <a:pt x="147" y="305"/>
                    </a:lnTo>
                    <a:lnTo>
                      <a:pt x="180" y="305"/>
                    </a:lnTo>
                    <a:lnTo>
                      <a:pt x="211" y="300"/>
                    </a:lnTo>
                    <a:lnTo>
                      <a:pt x="242" y="294"/>
                    </a:lnTo>
                    <a:lnTo>
                      <a:pt x="273" y="282"/>
                    </a:lnTo>
                    <a:lnTo>
                      <a:pt x="303" y="266"/>
                    </a:lnTo>
                    <a:lnTo>
                      <a:pt x="330" y="244"/>
                    </a:lnTo>
                    <a:lnTo>
                      <a:pt x="357" y="217"/>
                    </a:lnTo>
                    <a:lnTo>
                      <a:pt x="382" y="185"/>
                    </a:lnTo>
                    <a:lnTo>
                      <a:pt x="405" y="145"/>
                    </a:lnTo>
                    <a:lnTo>
                      <a:pt x="425" y="99"/>
                    </a:lnTo>
                    <a:lnTo>
                      <a:pt x="442" y="46"/>
                    </a:lnTo>
                    <a:lnTo>
                      <a:pt x="440" y="45"/>
                    </a:lnTo>
                    <a:lnTo>
                      <a:pt x="433" y="40"/>
                    </a:lnTo>
                    <a:lnTo>
                      <a:pt x="422" y="34"/>
                    </a:lnTo>
                    <a:lnTo>
                      <a:pt x="407" y="27"/>
                    </a:lnTo>
                    <a:lnTo>
                      <a:pt x="389" y="21"/>
                    </a:lnTo>
                    <a:lnTo>
                      <a:pt x="368" y="14"/>
                    </a:lnTo>
                    <a:lnTo>
                      <a:pt x="347" y="7"/>
                    </a:lnTo>
                    <a:lnTo>
                      <a:pt x="322" y="2"/>
                    </a:lnTo>
                    <a:lnTo>
                      <a:pt x="298" y="0"/>
                    </a:lnTo>
                    <a:lnTo>
                      <a:pt x="273" y="1"/>
                    </a:lnTo>
                    <a:lnTo>
                      <a:pt x="247" y="4"/>
                    </a:lnTo>
                    <a:lnTo>
                      <a:pt x="222" y="12"/>
                    </a:lnTo>
                    <a:lnTo>
                      <a:pt x="198" y="26"/>
                    </a:lnTo>
                    <a:lnTo>
                      <a:pt x="175" y="45"/>
                    </a:lnTo>
                    <a:lnTo>
                      <a:pt x="155" y="70"/>
                    </a:lnTo>
                    <a:lnTo>
                      <a:pt x="137" y="102"/>
                    </a:lnTo>
                    <a:lnTo>
                      <a:pt x="135" y="106"/>
                    </a:lnTo>
                    <a:lnTo>
                      <a:pt x="126" y="114"/>
                    </a:lnTo>
                    <a:lnTo>
                      <a:pt x="115" y="126"/>
                    </a:lnTo>
                    <a:lnTo>
                      <a:pt x="99" y="141"/>
                    </a:lnTo>
                    <a:lnTo>
                      <a:pt x="79" y="158"/>
                    </a:lnTo>
                    <a:lnTo>
                      <a:pt x="56" y="174"/>
                    </a:lnTo>
                    <a:lnTo>
                      <a:pt x="29" y="190"/>
                    </a:lnTo>
                    <a:lnTo>
                      <a:pt x="0" y="203"/>
                    </a:lnTo>
                    <a:lnTo>
                      <a:pt x="0" y="217"/>
                    </a:lnTo>
                    <a:lnTo>
                      <a:pt x="35" y="220"/>
                    </a:lnTo>
                    <a:lnTo>
                      <a:pt x="69" y="213"/>
                    </a:lnTo>
                    <a:lnTo>
                      <a:pt x="99" y="198"/>
                    </a:lnTo>
                    <a:lnTo>
                      <a:pt x="124" y="179"/>
                    </a:lnTo>
                    <a:lnTo>
                      <a:pt x="146" y="160"/>
                    </a:lnTo>
                    <a:lnTo>
                      <a:pt x="162" y="143"/>
                    </a:lnTo>
                    <a:lnTo>
                      <a:pt x="173" y="130"/>
                    </a:lnTo>
                    <a:lnTo>
                      <a:pt x="176" y="1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3" name="Freeform 91">
                <a:extLst>
                  <a:ext uri="{FF2B5EF4-FFF2-40B4-BE49-F238E27FC236}">
                    <a16:creationId xmlns:a16="http://schemas.microsoft.com/office/drawing/2014/main" id="{A9579F78-C5DC-9ED2-AAFF-EEC00B0EAD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7" y="3418"/>
                <a:ext cx="194" cy="115"/>
              </a:xfrm>
              <a:custGeom>
                <a:avLst/>
                <a:gdLst>
                  <a:gd name="T0" fmla="*/ 7 w 387"/>
                  <a:gd name="T1" fmla="*/ 1 h 229"/>
                  <a:gd name="T2" fmla="*/ 7 w 387"/>
                  <a:gd name="T3" fmla="*/ 1 h 229"/>
                  <a:gd name="T4" fmla="*/ 6 w 387"/>
                  <a:gd name="T5" fmla="*/ 1 h 229"/>
                  <a:gd name="T6" fmla="*/ 6 w 387"/>
                  <a:gd name="T7" fmla="*/ 1 h 229"/>
                  <a:gd name="T8" fmla="*/ 6 w 387"/>
                  <a:gd name="T9" fmla="*/ 1 h 229"/>
                  <a:gd name="T10" fmla="*/ 6 w 387"/>
                  <a:gd name="T11" fmla="*/ 1 h 229"/>
                  <a:gd name="T12" fmla="*/ 6 w 387"/>
                  <a:gd name="T13" fmla="*/ 1 h 229"/>
                  <a:gd name="T14" fmla="*/ 6 w 387"/>
                  <a:gd name="T15" fmla="*/ 1 h 229"/>
                  <a:gd name="T16" fmla="*/ 5 w 387"/>
                  <a:gd name="T17" fmla="*/ 0 h 229"/>
                  <a:gd name="T18" fmla="*/ 5 w 387"/>
                  <a:gd name="T19" fmla="*/ 0 h 229"/>
                  <a:gd name="T20" fmla="*/ 5 w 387"/>
                  <a:gd name="T21" fmla="*/ 1 h 229"/>
                  <a:gd name="T22" fmla="*/ 4 w 387"/>
                  <a:gd name="T23" fmla="*/ 1 h 229"/>
                  <a:gd name="T24" fmla="*/ 4 w 387"/>
                  <a:gd name="T25" fmla="*/ 1 h 229"/>
                  <a:gd name="T26" fmla="*/ 4 w 387"/>
                  <a:gd name="T27" fmla="*/ 1 h 229"/>
                  <a:gd name="T28" fmla="*/ 4 w 387"/>
                  <a:gd name="T29" fmla="*/ 1 h 229"/>
                  <a:gd name="T30" fmla="*/ 3 w 387"/>
                  <a:gd name="T31" fmla="*/ 1 h 229"/>
                  <a:gd name="T32" fmla="*/ 3 w 387"/>
                  <a:gd name="T33" fmla="*/ 2 h 229"/>
                  <a:gd name="T34" fmla="*/ 3 w 387"/>
                  <a:gd name="T35" fmla="*/ 2 h 229"/>
                  <a:gd name="T36" fmla="*/ 3 w 387"/>
                  <a:gd name="T37" fmla="*/ 2 h 229"/>
                  <a:gd name="T38" fmla="*/ 3 w 387"/>
                  <a:gd name="T39" fmla="*/ 2 h 229"/>
                  <a:gd name="T40" fmla="*/ 2 w 387"/>
                  <a:gd name="T41" fmla="*/ 3 h 229"/>
                  <a:gd name="T42" fmla="*/ 2 w 387"/>
                  <a:gd name="T43" fmla="*/ 3 h 229"/>
                  <a:gd name="T44" fmla="*/ 2 w 387"/>
                  <a:gd name="T45" fmla="*/ 3 h 229"/>
                  <a:gd name="T46" fmla="*/ 1 w 387"/>
                  <a:gd name="T47" fmla="*/ 3 h 229"/>
                  <a:gd name="T48" fmla="*/ 0 w 387"/>
                  <a:gd name="T49" fmla="*/ 3 h 229"/>
                  <a:gd name="T50" fmla="*/ 0 w 387"/>
                  <a:gd name="T51" fmla="*/ 3 h 229"/>
                  <a:gd name="T52" fmla="*/ 1 w 387"/>
                  <a:gd name="T53" fmla="*/ 3 h 229"/>
                  <a:gd name="T54" fmla="*/ 1 w 387"/>
                  <a:gd name="T55" fmla="*/ 3 h 229"/>
                  <a:gd name="T56" fmla="*/ 1 w 387"/>
                  <a:gd name="T57" fmla="*/ 4 h 229"/>
                  <a:gd name="T58" fmla="*/ 1 w 387"/>
                  <a:gd name="T59" fmla="*/ 4 h 229"/>
                  <a:gd name="T60" fmla="*/ 2 w 387"/>
                  <a:gd name="T61" fmla="*/ 4 h 229"/>
                  <a:gd name="T62" fmla="*/ 2 w 387"/>
                  <a:gd name="T63" fmla="*/ 4 h 229"/>
                  <a:gd name="T64" fmla="*/ 3 w 387"/>
                  <a:gd name="T65" fmla="*/ 4 h 229"/>
                  <a:gd name="T66" fmla="*/ 3 w 387"/>
                  <a:gd name="T67" fmla="*/ 4 h 229"/>
                  <a:gd name="T68" fmla="*/ 4 w 387"/>
                  <a:gd name="T69" fmla="*/ 4 h 229"/>
                  <a:gd name="T70" fmla="*/ 4 w 387"/>
                  <a:gd name="T71" fmla="*/ 4 h 229"/>
                  <a:gd name="T72" fmla="*/ 5 w 387"/>
                  <a:gd name="T73" fmla="*/ 4 h 229"/>
                  <a:gd name="T74" fmla="*/ 5 w 387"/>
                  <a:gd name="T75" fmla="*/ 3 h 229"/>
                  <a:gd name="T76" fmla="*/ 6 w 387"/>
                  <a:gd name="T77" fmla="*/ 3 h 229"/>
                  <a:gd name="T78" fmla="*/ 6 w 387"/>
                  <a:gd name="T79" fmla="*/ 2 h 229"/>
                  <a:gd name="T80" fmla="*/ 6 w 387"/>
                  <a:gd name="T81" fmla="*/ 2 h 229"/>
                  <a:gd name="T82" fmla="*/ 7 w 387"/>
                  <a:gd name="T83" fmla="*/ 1 h 22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87"/>
                  <a:gd name="T127" fmla="*/ 0 h 229"/>
                  <a:gd name="T128" fmla="*/ 387 w 387"/>
                  <a:gd name="T129" fmla="*/ 229 h 22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87" h="229">
                    <a:moveTo>
                      <a:pt x="387" y="26"/>
                    </a:moveTo>
                    <a:lnTo>
                      <a:pt x="386" y="25"/>
                    </a:lnTo>
                    <a:lnTo>
                      <a:pt x="380" y="23"/>
                    </a:lnTo>
                    <a:lnTo>
                      <a:pt x="373" y="19"/>
                    </a:lnTo>
                    <a:lnTo>
                      <a:pt x="363" y="15"/>
                    </a:lnTo>
                    <a:lnTo>
                      <a:pt x="350" y="10"/>
                    </a:lnTo>
                    <a:lnTo>
                      <a:pt x="336" y="5"/>
                    </a:lnTo>
                    <a:lnTo>
                      <a:pt x="321" y="2"/>
                    </a:lnTo>
                    <a:lnTo>
                      <a:pt x="305" y="0"/>
                    </a:lnTo>
                    <a:lnTo>
                      <a:pt x="288" y="0"/>
                    </a:lnTo>
                    <a:lnTo>
                      <a:pt x="271" y="1"/>
                    </a:lnTo>
                    <a:lnTo>
                      <a:pt x="252" y="5"/>
                    </a:lnTo>
                    <a:lnTo>
                      <a:pt x="235" y="12"/>
                    </a:lnTo>
                    <a:lnTo>
                      <a:pt x="219" y="23"/>
                    </a:lnTo>
                    <a:lnTo>
                      <a:pt x="203" y="38"/>
                    </a:lnTo>
                    <a:lnTo>
                      <a:pt x="189" y="56"/>
                    </a:lnTo>
                    <a:lnTo>
                      <a:pt x="176" y="80"/>
                    </a:lnTo>
                    <a:lnTo>
                      <a:pt x="173" y="85"/>
                    </a:lnTo>
                    <a:lnTo>
                      <a:pt x="162" y="98"/>
                    </a:lnTo>
                    <a:lnTo>
                      <a:pt x="146" y="115"/>
                    </a:lnTo>
                    <a:lnTo>
                      <a:pt x="124" y="134"/>
                    </a:lnTo>
                    <a:lnTo>
                      <a:pt x="99" y="153"/>
                    </a:lnTo>
                    <a:lnTo>
                      <a:pt x="69" y="168"/>
                    </a:lnTo>
                    <a:lnTo>
                      <a:pt x="35" y="175"/>
                    </a:lnTo>
                    <a:lnTo>
                      <a:pt x="0" y="172"/>
                    </a:lnTo>
                    <a:lnTo>
                      <a:pt x="0" y="174"/>
                    </a:lnTo>
                    <a:lnTo>
                      <a:pt x="9" y="179"/>
                    </a:lnTo>
                    <a:lnTo>
                      <a:pt x="23" y="186"/>
                    </a:lnTo>
                    <a:lnTo>
                      <a:pt x="41" y="196"/>
                    </a:lnTo>
                    <a:lnTo>
                      <a:pt x="63" y="206"/>
                    </a:lnTo>
                    <a:lnTo>
                      <a:pt x="88" y="214"/>
                    </a:lnTo>
                    <a:lnTo>
                      <a:pt x="116" y="222"/>
                    </a:lnTo>
                    <a:lnTo>
                      <a:pt x="145" y="228"/>
                    </a:lnTo>
                    <a:lnTo>
                      <a:pt x="175" y="229"/>
                    </a:lnTo>
                    <a:lnTo>
                      <a:pt x="206" y="228"/>
                    </a:lnTo>
                    <a:lnTo>
                      <a:pt x="237" y="221"/>
                    </a:lnTo>
                    <a:lnTo>
                      <a:pt x="267" y="208"/>
                    </a:lnTo>
                    <a:lnTo>
                      <a:pt x="296" y="189"/>
                    </a:lnTo>
                    <a:lnTo>
                      <a:pt x="324" y="162"/>
                    </a:lnTo>
                    <a:lnTo>
                      <a:pt x="348" y="126"/>
                    </a:lnTo>
                    <a:lnTo>
                      <a:pt x="370" y="81"/>
                    </a:lnTo>
                    <a:lnTo>
                      <a:pt x="387" y="2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4" name="Freeform 92">
                <a:extLst>
                  <a:ext uri="{FF2B5EF4-FFF2-40B4-BE49-F238E27FC236}">
                    <a16:creationId xmlns:a16="http://schemas.microsoft.com/office/drawing/2014/main" id="{10225714-F513-432A-465A-0545D17BAC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9" y="3549"/>
                <a:ext cx="265" cy="183"/>
              </a:xfrm>
              <a:custGeom>
                <a:avLst/>
                <a:gdLst>
                  <a:gd name="T0" fmla="*/ 2 w 531"/>
                  <a:gd name="T1" fmla="*/ 3 h 365"/>
                  <a:gd name="T2" fmla="*/ 3 w 531"/>
                  <a:gd name="T3" fmla="*/ 3 h 365"/>
                  <a:gd name="T4" fmla="*/ 3 w 531"/>
                  <a:gd name="T5" fmla="*/ 2 h 365"/>
                  <a:gd name="T6" fmla="*/ 4 w 531"/>
                  <a:gd name="T7" fmla="*/ 2 h 365"/>
                  <a:gd name="T8" fmla="*/ 5 w 531"/>
                  <a:gd name="T9" fmla="*/ 2 h 365"/>
                  <a:gd name="T10" fmla="*/ 6 w 531"/>
                  <a:gd name="T11" fmla="*/ 1 h 365"/>
                  <a:gd name="T12" fmla="*/ 6 w 531"/>
                  <a:gd name="T13" fmla="*/ 1 h 365"/>
                  <a:gd name="T14" fmla="*/ 6 w 531"/>
                  <a:gd name="T15" fmla="*/ 1 h 365"/>
                  <a:gd name="T16" fmla="*/ 6 w 531"/>
                  <a:gd name="T17" fmla="*/ 2 h 365"/>
                  <a:gd name="T18" fmla="*/ 6 w 531"/>
                  <a:gd name="T19" fmla="*/ 2 h 365"/>
                  <a:gd name="T20" fmla="*/ 5 w 531"/>
                  <a:gd name="T21" fmla="*/ 3 h 365"/>
                  <a:gd name="T22" fmla="*/ 4 w 531"/>
                  <a:gd name="T23" fmla="*/ 4 h 365"/>
                  <a:gd name="T24" fmla="*/ 3 w 531"/>
                  <a:gd name="T25" fmla="*/ 4 h 365"/>
                  <a:gd name="T26" fmla="*/ 2 w 531"/>
                  <a:gd name="T27" fmla="*/ 5 h 365"/>
                  <a:gd name="T28" fmla="*/ 1 w 531"/>
                  <a:gd name="T29" fmla="*/ 5 h 365"/>
                  <a:gd name="T30" fmla="*/ 0 w 531"/>
                  <a:gd name="T31" fmla="*/ 5 h 365"/>
                  <a:gd name="T32" fmla="*/ 0 w 531"/>
                  <a:gd name="T33" fmla="*/ 6 h 365"/>
                  <a:gd name="T34" fmla="*/ 1 w 531"/>
                  <a:gd name="T35" fmla="*/ 6 h 365"/>
                  <a:gd name="T36" fmla="*/ 2 w 531"/>
                  <a:gd name="T37" fmla="*/ 5 h 365"/>
                  <a:gd name="T38" fmla="*/ 3 w 531"/>
                  <a:gd name="T39" fmla="*/ 5 h 365"/>
                  <a:gd name="T40" fmla="*/ 5 w 531"/>
                  <a:gd name="T41" fmla="*/ 4 h 365"/>
                  <a:gd name="T42" fmla="*/ 6 w 531"/>
                  <a:gd name="T43" fmla="*/ 3 h 365"/>
                  <a:gd name="T44" fmla="*/ 7 w 531"/>
                  <a:gd name="T45" fmla="*/ 3 h 365"/>
                  <a:gd name="T46" fmla="*/ 7 w 531"/>
                  <a:gd name="T47" fmla="*/ 2 h 365"/>
                  <a:gd name="T48" fmla="*/ 8 w 531"/>
                  <a:gd name="T49" fmla="*/ 0 h 365"/>
                  <a:gd name="T50" fmla="*/ 8 w 531"/>
                  <a:gd name="T51" fmla="*/ 0 h 365"/>
                  <a:gd name="T52" fmla="*/ 7 w 531"/>
                  <a:gd name="T53" fmla="*/ 1 h 365"/>
                  <a:gd name="T54" fmla="*/ 6 w 531"/>
                  <a:gd name="T55" fmla="*/ 1 h 365"/>
                  <a:gd name="T56" fmla="*/ 5 w 531"/>
                  <a:gd name="T57" fmla="*/ 1 h 365"/>
                  <a:gd name="T58" fmla="*/ 3 w 531"/>
                  <a:gd name="T59" fmla="*/ 1 h 365"/>
                  <a:gd name="T60" fmla="*/ 2 w 531"/>
                  <a:gd name="T61" fmla="*/ 2 h 365"/>
                  <a:gd name="T62" fmla="*/ 1 w 531"/>
                  <a:gd name="T63" fmla="*/ 3 h 365"/>
                  <a:gd name="T64" fmla="*/ 0 w 531"/>
                  <a:gd name="T65" fmla="*/ 4 h 365"/>
                  <a:gd name="T66" fmla="*/ 0 w 531"/>
                  <a:gd name="T67" fmla="*/ 4 h 365"/>
                  <a:gd name="T68" fmla="*/ 0 w 531"/>
                  <a:gd name="T69" fmla="*/ 4 h 365"/>
                  <a:gd name="T70" fmla="*/ 0 w 531"/>
                  <a:gd name="T71" fmla="*/ 4 h 365"/>
                  <a:gd name="T72" fmla="*/ 0 w 531"/>
                  <a:gd name="T73" fmla="*/ 4 h 365"/>
                  <a:gd name="T74" fmla="*/ 0 w 531"/>
                  <a:gd name="T75" fmla="*/ 5 h 365"/>
                  <a:gd name="T76" fmla="*/ 1 w 531"/>
                  <a:gd name="T77" fmla="*/ 4 h 365"/>
                  <a:gd name="T78" fmla="*/ 1 w 531"/>
                  <a:gd name="T79" fmla="*/ 4 h 365"/>
                  <a:gd name="T80" fmla="*/ 1 w 531"/>
                  <a:gd name="T81" fmla="*/ 4 h 36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31"/>
                  <a:gd name="T124" fmla="*/ 0 h 365"/>
                  <a:gd name="T125" fmla="*/ 531 w 531"/>
                  <a:gd name="T126" fmla="*/ 365 h 36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31" h="365">
                    <a:moveTo>
                      <a:pt x="122" y="202"/>
                    </a:moveTo>
                    <a:lnTo>
                      <a:pt x="148" y="178"/>
                    </a:lnTo>
                    <a:lnTo>
                      <a:pt x="173" y="156"/>
                    </a:lnTo>
                    <a:lnTo>
                      <a:pt x="201" y="137"/>
                    </a:lnTo>
                    <a:lnTo>
                      <a:pt x="227" y="120"/>
                    </a:lnTo>
                    <a:lnTo>
                      <a:pt x="255" y="106"/>
                    </a:lnTo>
                    <a:lnTo>
                      <a:pt x="282" y="94"/>
                    </a:lnTo>
                    <a:lnTo>
                      <a:pt x="309" y="83"/>
                    </a:lnTo>
                    <a:lnTo>
                      <a:pt x="334" y="74"/>
                    </a:lnTo>
                    <a:lnTo>
                      <a:pt x="357" y="67"/>
                    </a:lnTo>
                    <a:lnTo>
                      <a:pt x="379" y="61"/>
                    </a:lnTo>
                    <a:lnTo>
                      <a:pt x="399" y="57"/>
                    </a:lnTo>
                    <a:lnTo>
                      <a:pt x="416" y="53"/>
                    </a:lnTo>
                    <a:lnTo>
                      <a:pt x="429" y="51"/>
                    </a:lnTo>
                    <a:lnTo>
                      <a:pt x="439" y="50"/>
                    </a:lnTo>
                    <a:lnTo>
                      <a:pt x="446" y="49"/>
                    </a:lnTo>
                    <a:lnTo>
                      <a:pt x="448" y="49"/>
                    </a:lnTo>
                    <a:lnTo>
                      <a:pt x="431" y="76"/>
                    </a:lnTo>
                    <a:lnTo>
                      <a:pt x="411" y="102"/>
                    </a:lnTo>
                    <a:lnTo>
                      <a:pt x="388" y="127"/>
                    </a:lnTo>
                    <a:lnTo>
                      <a:pt x="364" y="150"/>
                    </a:lnTo>
                    <a:lnTo>
                      <a:pt x="338" y="172"/>
                    </a:lnTo>
                    <a:lnTo>
                      <a:pt x="309" y="191"/>
                    </a:lnTo>
                    <a:lnTo>
                      <a:pt x="279" y="211"/>
                    </a:lnTo>
                    <a:lnTo>
                      <a:pt x="249" y="228"/>
                    </a:lnTo>
                    <a:lnTo>
                      <a:pt x="217" y="244"/>
                    </a:lnTo>
                    <a:lnTo>
                      <a:pt x="184" y="259"/>
                    </a:lnTo>
                    <a:lnTo>
                      <a:pt x="152" y="274"/>
                    </a:lnTo>
                    <a:lnTo>
                      <a:pt x="121" y="287"/>
                    </a:lnTo>
                    <a:lnTo>
                      <a:pt x="89" y="299"/>
                    </a:lnTo>
                    <a:lnTo>
                      <a:pt x="59" y="309"/>
                    </a:lnTo>
                    <a:lnTo>
                      <a:pt x="29" y="318"/>
                    </a:lnTo>
                    <a:lnTo>
                      <a:pt x="0" y="326"/>
                    </a:lnTo>
                    <a:lnTo>
                      <a:pt x="0" y="365"/>
                    </a:lnTo>
                    <a:lnTo>
                      <a:pt x="43" y="354"/>
                    </a:lnTo>
                    <a:lnTo>
                      <a:pt x="85" y="341"/>
                    </a:lnTo>
                    <a:lnTo>
                      <a:pt x="128" y="327"/>
                    </a:lnTo>
                    <a:lnTo>
                      <a:pt x="171" y="312"/>
                    </a:lnTo>
                    <a:lnTo>
                      <a:pt x="213" y="296"/>
                    </a:lnTo>
                    <a:lnTo>
                      <a:pt x="254" y="278"/>
                    </a:lnTo>
                    <a:lnTo>
                      <a:pt x="294" y="258"/>
                    </a:lnTo>
                    <a:lnTo>
                      <a:pt x="332" y="236"/>
                    </a:lnTo>
                    <a:lnTo>
                      <a:pt x="368" y="213"/>
                    </a:lnTo>
                    <a:lnTo>
                      <a:pt x="401" y="189"/>
                    </a:lnTo>
                    <a:lnTo>
                      <a:pt x="432" y="163"/>
                    </a:lnTo>
                    <a:lnTo>
                      <a:pt x="460" y="134"/>
                    </a:lnTo>
                    <a:lnTo>
                      <a:pt x="484" y="104"/>
                    </a:lnTo>
                    <a:lnTo>
                      <a:pt x="504" y="72"/>
                    </a:lnTo>
                    <a:lnTo>
                      <a:pt x="520" y="37"/>
                    </a:lnTo>
                    <a:lnTo>
                      <a:pt x="531" y="0"/>
                    </a:lnTo>
                    <a:lnTo>
                      <a:pt x="527" y="0"/>
                    </a:lnTo>
                    <a:lnTo>
                      <a:pt x="515" y="0"/>
                    </a:lnTo>
                    <a:lnTo>
                      <a:pt x="496" y="1"/>
                    </a:lnTo>
                    <a:lnTo>
                      <a:pt x="471" y="3"/>
                    </a:lnTo>
                    <a:lnTo>
                      <a:pt x="440" y="5"/>
                    </a:lnTo>
                    <a:lnTo>
                      <a:pt x="407" y="8"/>
                    </a:lnTo>
                    <a:lnTo>
                      <a:pt x="370" y="15"/>
                    </a:lnTo>
                    <a:lnTo>
                      <a:pt x="330" y="23"/>
                    </a:lnTo>
                    <a:lnTo>
                      <a:pt x="289" y="34"/>
                    </a:lnTo>
                    <a:lnTo>
                      <a:pt x="249" y="47"/>
                    </a:lnTo>
                    <a:lnTo>
                      <a:pt x="209" y="64"/>
                    </a:lnTo>
                    <a:lnTo>
                      <a:pt x="171" y="84"/>
                    </a:lnTo>
                    <a:lnTo>
                      <a:pt x="134" y="108"/>
                    </a:lnTo>
                    <a:lnTo>
                      <a:pt x="101" y="137"/>
                    </a:lnTo>
                    <a:lnTo>
                      <a:pt x="74" y="171"/>
                    </a:lnTo>
                    <a:lnTo>
                      <a:pt x="52" y="209"/>
                    </a:lnTo>
                    <a:lnTo>
                      <a:pt x="51" y="210"/>
                    </a:lnTo>
                    <a:lnTo>
                      <a:pt x="48" y="212"/>
                    </a:lnTo>
                    <a:lnTo>
                      <a:pt x="44" y="217"/>
                    </a:lnTo>
                    <a:lnTo>
                      <a:pt x="38" y="221"/>
                    </a:lnTo>
                    <a:lnTo>
                      <a:pt x="31" y="228"/>
                    </a:lnTo>
                    <a:lnTo>
                      <a:pt x="22" y="236"/>
                    </a:lnTo>
                    <a:lnTo>
                      <a:pt x="12" y="246"/>
                    </a:lnTo>
                    <a:lnTo>
                      <a:pt x="0" y="256"/>
                    </a:lnTo>
                    <a:lnTo>
                      <a:pt x="0" y="301"/>
                    </a:lnTo>
                    <a:lnTo>
                      <a:pt x="28" y="284"/>
                    </a:lnTo>
                    <a:lnTo>
                      <a:pt x="52" y="266"/>
                    </a:lnTo>
                    <a:lnTo>
                      <a:pt x="73" y="249"/>
                    </a:lnTo>
                    <a:lnTo>
                      <a:pt x="91" y="234"/>
                    </a:lnTo>
                    <a:lnTo>
                      <a:pt x="104" y="221"/>
                    </a:lnTo>
                    <a:lnTo>
                      <a:pt x="114" y="211"/>
                    </a:lnTo>
                    <a:lnTo>
                      <a:pt x="120" y="204"/>
                    </a:lnTo>
                    <a:lnTo>
                      <a:pt x="122" y="2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5" name="Freeform 93">
                <a:extLst>
                  <a:ext uri="{FF2B5EF4-FFF2-40B4-BE49-F238E27FC236}">
                    <a16:creationId xmlns:a16="http://schemas.microsoft.com/office/drawing/2014/main" id="{1C1D693F-7273-6634-DB6D-3BC174C51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9" y="3573"/>
                <a:ext cx="224" cy="139"/>
              </a:xfrm>
              <a:custGeom>
                <a:avLst/>
                <a:gdLst>
                  <a:gd name="T0" fmla="*/ 7 w 448"/>
                  <a:gd name="T1" fmla="*/ 0 h 277"/>
                  <a:gd name="T2" fmla="*/ 7 w 448"/>
                  <a:gd name="T3" fmla="*/ 0 h 277"/>
                  <a:gd name="T4" fmla="*/ 7 w 448"/>
                  <a:gd name="T5" fmla="*/ 0 h 277"/>
                  <a:gd name="T6" fmla="*/ 7 w 448"/>
                  <a:gd name="T7" fmla="*/ 0 h 277"/>
                  <a:gd name="T8" fmla="*/ 7 w 448"/>
                  <a:gd name="T9" fmla="*/ 1 h 277"/>
                  <a:gd name="T10" fmla="*/ 7 w 448"/>
                  <a:gd name="T11" fmla="*/ 1 h 277"/>
                  <a:gd name="T12" fmla="*/ 6 w 448"/>
                  <a:gd name="T13" fmla="*/ 1 h 277"/>
                  <a:gd name="T14" fmla="*/ 6 w 448"/>
                  <a:gd name="T15" fmla="*/ 1 h 277"/>
                  <a:gd name="T16" fmla="*/ 6 w 448"/>
                  <a:gd name="T17" fmla="*/ 1 h 277"/>
                  <a:gd name="T18" fmla="*/ 5 w 448"/>
                  <a:gd name="T19" fmla="*/ 1 h 277"/>
                  <a:gd name="T20" fmla="*/ 5 w 448"/>
                  <a:gd name="T21" fmla="*/ 1 h 277"/>
                  <a:gd name="T22" fmla="*/ 4 w 448"/>
                  <a:gd name="T23" fmla="*/ 1 h 277"/>
                  <a:gd name="T24" fmla="*/ 4 w 448"/>
                  <a:gd name="T25" fmla="*/ 1 h 277"/>
                  <a:gd name="T26" fmla="*/ 3 w 448"/>
                  <a:gd name="T27" fmla="*/ 2 h 277"/>
                  <a:gd name="T28" fmla="*/ 3 w 448"/>
                  <a:gd name="T29" fmla="*/ 2 h 277"/>
                  <a:gd name="T30" fmla="*/ 3 w 448"/>
                  <a:gd name="T31" fmla="*/ 2 h 277"/>
                  <a:gd name="T32" fmla="*/ 2 w 448"/>
                  <a:gd name="T33" fmla="*/ 3 h 277"/>
                  <a:gd name="T34" fmla="*/ 2 w 448"/>
                  <a:gd name="T35" fmla="*/ 3 h 277"/>
                  <a:gd name="T36" fmla="*/ 2 w 448"/>
                  <a:gd name="T37" fmla="*/ 3 h 277"/>
                  <a:gd name="T38" fmla="*/ 2 w 448"/>
                  <a:gd name="T39" fmla="*/ 3 h 277"/>
                  <a:gd name="T40" fmla="*/ 2 w 448"/>
                  <a:gd name="T41" fmla="*/ 3 h 277"/>
                  <a:gd name="T42" fmla="*/ 2 w 448"/>
                  <a:gd name="T43" fmla="*/ 3 h 277"/>
                  <a:gd name="T44" fmla="*/ 1 w 448"/>
                  <a:gd name="T45" fmla="*/ 4 h 277"/>
                  <a:gd name="T46" fmla="*/ 1 w 448"/>
                  <a:gd name="T47" fmla="*/ 4 h 277"/>
                  <a:gd name="T48" fmla="*/ 0 w 448"/>
                  <a:gd name="T49" fmla="*/ 4 h 277"/>
                  <a:gd name="T50" fmla="*/ 0 w 448"/>
                  <a:gd name="T51" fmla="*/ 5 h 277"/>
                  <a:gd name="T52" fmla="*/ 1 w 448"/>
                  <a:gd name="T53" fmla="*/ 5 h 277"/>
                  <a:gd name="T54" fmla="*/ 2 w 448"/>
                  <a:gd name="T55" fmla="*/ 5 h 277"/>
                  <a:gd name="T56" fmla="*/ 2 w 448"/>
                  <a:gd name="T57" fmla="*/ 4 h 277"/>
                  <a:gd name="T58" fmla="*/ 3 w 448"/>
                  <a:gd name="T59" fmla="*/ 4 h 277"/>
                  <a:gd name="T60" fmla="*/ 3 w 448"/>
                  <a:gd name="T61" fmla="*/ 4 h 277"/>
                  <a:gd name="T62" fmla="*/ 4 w 448"/>
                  <a:gd name="T63" fmla="*/ 4 h 277"/>
                  <a:gd name="T64" fmla="*/ 4 w 448"/>
                  <a:gd name="T65" fmla="*/ 4 h 277"/>
                  <a:gd name="T66" fmla="*/ 5 w 448"/>
                  <a:gd name="T67" fmla="*/ 3 h 277"/>
                  <a:gd name="T68" fmla="*/ 5 w 448"/>
                  <a:gd name="T69" fmla="*/ 3 h 277"/>
                  <a:gd name="T70" fmla="*/ 6 w 448"/>
                  <a:gd name="T71" fmla="*/ 3 h 277"/>
                  <a:gd name="T72" fmla="*/ 6 w 448"/>
                  <a:gd name="T73" fmla="*/ 2 h 277"/>
                  <a:gd name="T74" fmla="*/ 6 w 448"/>
                  <a:gd name="T75" fmla="*/ 2 h 277"/>
                  <a:gd name="T76" fmla="*/ 7 w 448"/>
                  <a:gd name="T77" fmla="*/ 2 h 277"/>
                  <a:gd name="T78" fmla="*/ 7 w 448"/>
                  <a:gd name="T79" fmla="*/ 1 h 277"/>
                  <a:gd name="T80" fmla="*/ 7 w 448"/>
                  <a:gd name="T81" fmla="*/ 1 h 277"/>
                  <a:gd name="T82" fmla="*/ 7 w 448"/>
                  <a:gd name="T83" fmla="*/ 0 h 27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48"/>
                  <a:gd name="T127" fmla="*/ 0 h 277"/>
                  <a:gd name="T128" fmla="*/ 448 w 448"/>
                  <a:gd name="T129" fmla="*/ 277 h 27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48" h="277">
                    <a:moveTo>
                      <a:pt x="448" y="0"/>
                    </a:moveTo>
                    <a:lnTo>
                      <a:pt x="446" y="0"/>
                    </a:lnTo>
                    <a:lnTo>
                      <a:pt x="439" y="0"/>
                    </a:lnTo>
                    <a:lnTo>
                      <a:pt x="429" y="0"/>
                    </a:lnTo>
                    <a:lnTo>
                      <a:pt x="414" y="1"/>
                    </a:lnTo>
                    <a:lnTo>
                      <a:pt x="396" y="2"/>
                    </a:lnTo>
                    <a:lnTo>
                      <a:pt x="377" y="4"/>
                    </a:lnTo>
                    <a:lnTo>
                      <a:pt x="354" y="8"/>
                    </a:lnTo>
                    <a:lnTo>
                      <a:pt x="330" y="13"/>
                    </a:lnTo>
                    <a:lnTo>
                      <a:pt x="303" y="19"/>
                    </a:lnTo>
                    <a:lnTo>
                      <a:pt x="277" y="28"/>
                    </a:lnTo>
                    <a:lnTo>
                      <a:pt x="249" y="39"/>
                    </a:lnTo>
                    <a:lnTo>
                      <a:pt x="220" y="51"/>
                    </a:lnTo>
                    <a:lnTo>
                      <a:pt x="192" y="66"/>
                    </a:lnTo>
                    <a:lnTo>
                      <a:pt x="165" y="84"/>
                    </a:lnTo>
                    <a:lnTo>
                      <a:pt x="138" y="104"/>
                    </a:lnTo>
                    <a:lnTo>
                      <a:pt x="113" y="129"/>
                    </a:lnTo>
                    <a:lnTo>
                      <a:pt x="112" y="132"/>
                    </a:lnTo>
                    <a:lnTo>
                      <a:pt x="107" y="141"/>
                    </a:lnTo>
                    <a:lnTo>
                      <a:pt x="98" y="155"/>
                    </a:lnTo>
                    <a:lnTo>
                      <a:pt x="86" y="172"/>
                    </a:lnTo>
                    <a:lnTo>
                      <a:pt x="71" y="192"/>
                    </a:lnTo>
                    <a:lnTo>
                      <a:pt x="52" y="213"/>
                    </a:lnTo>
                    <a:lnTo>
                      <a:pt x="28" y="232"/>
                    </a:lnTo>
                    <a:lnTo>
                      <a:pt x="0" y="252"/>
                    </a:lnTo>
                    <a:lnTo>
                      <a:pt x="0" y="277"/>
                    </a:lnTo>
                    <a:lnTo>
                      <a:pt x="38" y="270"/>
                    </a:lnTo>
                    <a:lnTo>
                      <a:pt x="75" y="262"/>
                    </a:lnTo>
                    <a:lnTo>
                      <a:pt x="111" y="253"/>
                    </a:lnTo>
                    <a:lnTo>
                      <a:pt x="145" y="242"/>
                    </a:lnTo>
                    <a:lnTo>
                      <a:pt x="179" y="230"/>
                    </a:lnTo>
                    <a:lnTo>
                      <a:pt x="210" y="215"/>
                    </a:lnTo>
                    <a:lnTo>
                      <a:pt x="241" y="200"/>
                    </a:lnTo>
                    <a:lnTo>
                      <a:pt x="270" y="183"/>
                    </a:lnTo>
                    <a:lnTo>
                      <a:pt x="297" y="165"/>
                    </a:lnTo>
                    <a:lnTo>
                      <a:pt x="324" y="146"/>
                    </a:lnTo>
                    <a:lnTo>
                      <a:pt x="349" y="125"/>
                    </a:lnTo>
                    <a:lnTo>
                      <a:pt x="372" y="102"/>
                    </a:lnTo>
                    <a:lnTo>
                      <a:pt x="394" y="79"/>
                    </a:lnTo>
                    <a:lnTo>
                      <a:pt x="414" y="54"/>
                    </a:lnTo>
                    <a:lnTo>
                      <a:pt x="432" y="27"/>
                    </a:lnTo>
                    <a:lnTo>
                      <a:pt x="448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6" name="Freeform 94">
                <a:extLst>
                  <a:ext uri="{FF2B5EF4-FFF2-40B4-BE49-F238E27FC236}">
                    <a16:creationId xmlns:a16="http://schemas.microsoft.com/office/drawing/2014/main" id="{59975A5E-2F76-3683-E028-412D5A830C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1" y="3695"/>
                <a:ext cx="113" cy="217"/>
              </a:xfrm>
              <a:custGeom>
                <a:avLst/>
                <a:gdLst>
                  <a:gd name="T0" fmla="*/ 2 w 224"/>
                  <a:gd name="T1" fmla="*/ 7 h 433"/>
                  <a:gd name="T2" fmla="*/ 2 w 224"/>
                  <a:gd name="T3" fmla="*/ 6 h 433"/>
                  <a:gd name="T4" fmla="*/ 1 w 224"/>
                  <a:gd name="T5" fmla="*/ 5 h 433"/>
                  <a:gd name="T6" fmla="*/ 1 w 224"/>
                  <a:gd name="T7" fmla="*/ 4 h 433"/>
                  <a:gd name="T8" fmla="*/ 1 w 224"/>
                  <a:gd name="T9" fmla="*/ 4 h 433"/>
                  <a:gd name="T10" fmla="*/ 2 w 224"/>
                  <a:gd name="T11" fmla="*/ 3 h 433"/>
                  <a:gd name="T12" fmla="*/ 2 w 224"/>
                  <a:gd name="T13" fmla="*/ 2 h 433"/>
                  <a:gd name="T14" fmla="*/ 2 w 224"/>
                  <a:gd name="T15" fmla="*/ 2 h 433"/>
                  <a:gd name="T16" fmla="*/ 2 w 224"/>
                  <a:gd name="T17" fmla="*/ 2 h 433"/>
                  <a:gd name="T18" fmla="*/ 2 w 224"/>
                  <a:gd name="T19" fmla="*/ 2 h 433"/>
                  <a:gd name="T20" fmla="*/ 3 w 224"/>
                  <a:gd name="T21" fmla="*/ 3 h 433"/>
                  <a:gd name="T22" fmla="*/ 3 w 224"/>
                  <a:gd name="T23" fmla="*/ 4 h 433"/>
                  <a:gd name="T24" fmla="*/ 3 w 224"/>
                  <a:gd name="T25" fmla="*/ 4 h 433"/>
                  <a:gd name="T26" fmla="*/ 3 w 224"/>
                  <a:gd name="T27" fmla="*/ 5 h 433"/>
                  <a:gd name="T28" fmla="*/ 3 w 224"/>
                  <a:gd name="T29" fmla="*/ 6 h 433"/>
                  <a:gd name="T30" fmla="*/ 3 w 224"/>
                  <a:gd name="T31" fmla="*/ 7 h 433"/>
                  <a:gd name="T32" fmla="*/ 3 w 224"/>
                  <a:gd name="T33" fmla="*/ 7 h 433"/>
                  <a:gd name="T34" fmla="*/ 4 w 224"/>
                  <a:gd name="T35" fmla="*/ 7 h 433"/>
                  <a:gd name="T36" fmla="*/ 4 w 224"/>
                  <a:gd name="T37" fmla="*/ 6 h 433"/>
                  <a:gd name="T38" fmla="*/ 4 w 224"/>
                  <a:gd name="T39" fmla="*/ 5 h 433"/>
                  <a:gd name="T40" fmla="*/ 4 w 224"/>
                  <a:gd name="T41" fmla="*/ 4 h 433"/>
                  <a:gd name="T42" fmla="*/ 4 w 224"/>
                  <a:gd name="T43" fmla="*/ 3 h 433"/>
                  <a:gd name="T44" fmla="*/ 3 w 224"/>
                  <a:gd name="T45" fmla="*/ 3 h 433"/>
                  <a:gd name="T46" fmla="*/ 3 w 224"/>
                  <a:gd name="T47" fmla="*/ 2 h 433"/>
                  <a:gd name="T48" fmla="*/ 2 w 224"/>
                  <a:gd name="T49" fmla="*/ 1 h 433"/>
                  <a:gd name="T50" fmla="*/ 2 w 224"/>
                  <a:gd name="T51" fmla="*/ 0 h 433"/>
                  <a:gd name="T52" fmla="*/ 2 w 224"/>
                  <a:gd name="T53" fmla="*/ 1 h 433"/>
                  <a:gd name="T54" fmla="*/ 1 w 224"/>
                  <a:gd name="T55" fmla="*/ 1 h 433"/>
                  <a:gd name="T56" fmla="*/ 1 w 224"/>
                  <a:gd name="T57" fmla="*/ 2 h 433"/>
                  <a:gd name="T58" fmla="*/ 1 w 224"/>
                  <a:gd name="T59" fmla="*/ 3 h 433"/>
                  <a:gd name="T60" fmla="*/ 1 w 224"/>
                  <a:gd name="T61" fmla="*/ 4 h 433"/>
                  <a:gd name="T62" fmla="*/ 0 w 224"/>
                  <a:gd name="T63" fmla="*/ 5 h 433"/>
                  <a:gd name="T64" fmla="*/ 1 w 224"/>
                  <a:gd name="T65" fmla="*/ 6 h 433"/>
                  <a:gd name="T66" fmla="*/ 1 w 224"/>
                  <a:gd name="T67" fmla="*/ 7 h 433"/>
                  <a:gd name="T68" fmla="*/ 2 w 224"/>
                  <a:gd name="T69" fmla="*/ 7 h 433"/>
                  <a:gd name="T70" fmla="*/ 2 w 224"/>
                  <a:gd name="T71" fmla="*/ 7 h 433"/>
                  <a:gd name="T72" fmla="*/ 2 w 224"/>
                  <a:gd name="T73" fmla="*/ 7 h 433"/>
                  <a:gd name="T74" fmla="*/ 2 w 224"/>
                  <a:gd name="T75" fmla="*/ 7 h 433"/>
                  <a:gd name="T76" fmla="*/ 2 w 224"/>
                  <a:gd name="T77" fmla="*/ 7 h 433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24"/>
                  <a:gd name="T118" fmla="*/ 0 h 433"/>
                  <a:gd name="T119" fmla="*/ 224 w 224"/>
                  <a:gd name="T120" fmla="*/ 433 h 433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24" h="433">
                    <a:moveTo>
                      <a:pt x="93" y="431"/>
                    </a:moveTo>
                    <a:lnTo>
                      <a:pt x="71" y="367"/>
                    </a:lnTo>
                    <a:lnTo>
                      <a:pt x="62" y="306"/>
                    </a:lnTo>
                    <a:lnTo>
                      <a:pt x="60" y="249"/>
                    </a:lnTo>
                    <a:lnTo>
                      <a:pt x="64" y="197"/>
                    </a:lnTo>
                    <a:lnTo>
                      <a:pt x="71" y="153"/>
                    </a:lnTo>
                    <a:lnTo>
                      <a:pt x="79" y="120"/>
                    </a:lnTo>
                    <a:lnTo>
                      <a:pt x="87" y="98"/>
                    </a:lnTo>
                    <a:lnTo>
                      <a:pt x="90" y="90"/>
                    </a:lnTo>
                    <a:lnTo>
                      <a:pt x="115" y="127"/>
                    </a:lnTo>
                    <a:lnTo>
                      <a:pt x="135" y="166"/>
                    </a:lnTo>
                    <a:lnTo>
                      <a:pt x="151" y="207"/>
                    </a:lnTo>
                    <a:lnTo>
                      <a:pt x="162" y="251"/>
                    </a:lnTo>
                    <a:lnTo>
                      <a:pt x="170" y="296"/>
                    </a:lnTo>
                    <a:lnTo>
                      <a:pt x="175" y="341"/>
                    </a:lnTo>
                    <a:lnTo>
                      <a:pt x="176" y="387"/>
                    </a:lnTo>
                    <a:lnTo>
                      <a:pt x="175" y="432"/>
                    </a:lnTo>
                    <a:lnTo>
                      <a:pt x="222" y="432"/>
                    </a:lnTo>
                    <a:lnTo>
                      <a:pt x="224" y="368"/>
                    </a:lnTo>
                    <a:lnTo>
                      <a:pt x="223" y="306"/>
                    </a:lnTo>
                    <a:lnTo>
                      <a:pt x="216" y="246"/>
                    </a:lnTo>
                    <a:lnTo>
                      <a:pt x="204" y="189"/>
                    </a:lnTo>
                    <a:lnTo>
                      <a:pt x="185" y="135"/>
                    </a:lnTo>
                    <a:lnTo>
                      <a:pt x="159" y="84"/>
                    </a:lnTo>
                    <a:lnTo>
                      <a:pt x="124" y="39"/>
                    </a:lnTo>
                    <a:lnTo>
                      <a:pt x="82" y="0"/>
                    </a:lnTo>
                    <a:lnTo>
                      <a:pt x="76" y="11"/>
                    </a:lnTo>
                    <a:lnTo>
                      <a:pt x="61" y="41"/>
                    </a:lnTo>
                    <a:lnTo>
                      <a:pt x="41" y="89"/>
                    </a:lnTo>
                    <a:lnTo>
                      <a:pt x="22" y="147"/>
                    </a:lnTo>
                    <a:lnTo>
                      <a:pt x="7" y="215"/>
                    </a:lnTo>
                    <a:lnTo>
                      <a:pt x="0" y="288"/>
                    </a:lnTo>
                    <a:lnTo>
                      <a:pt x="5" y="362"/>
                    </a:lnTo>
                    <a:lnTo>
                      <a:pt x="29" y="433"/>
                    </a:lnTo>
                    <a:lnTo>
                      <a:pt x="94" y="433"/>
                    </a:lnTo>
                    <a:lnTo>
                      <a:pt x="93" y="432"/>
                    </a:lnTo>
                    <a:lnTo>
                      <a:pt x="93" y="4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7" name="Freeform 95">
                <a:extLst>
                  <a:ext uri="{FF2B5EF4-FFF2-40B4-BE49-F238E27FC236}">
                    <a16:creationId xmlns:a16="http://schemas.microsoft.com/office/drawing/2014/main" id="{B6662EF6-39F7-29C6-AD54-C51F7CB35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6" y="3736"/>
                <a:ext cx="75" cy="165"/>
              </a:xfrm>
              <a:custGeom>
                <a:avLst/>
                <a:gdLst>
                  <a:gd name="T0" fmla="*/ 1 w 149"/>
                  <a:gd name="T1" fmla="*/ 0 h 329"/>
                  <a:gd name="T2" fmla="*/ 1 w 149"/>
                  <a:gd name="T3" fmla="*/ 1 h 329"/>
                  <a:gd name="T4" fmla="*/ 1 w 149"/>
                  <a:gd name="T5" fmla="*/ 1 h 329"/>
                  <a:gd name="T6" fmla="*/ 1 w 149"/>
                  <a:gd name="T7" fmla="*/ 1 h 329"/>
                  <a:gd name="T8" fmla="*/ 1 w 149"/>
                  <a:gd name="T9" fmla="*/ 2 h 329"/>
                  <a:gd name="T10" fmla="*/ 1 w 149"/>
                  <a:gd name="T11" fmla="*/ 3 h 329"/>
                  <a:gd name="T12" fmla="*/ 0 w 149"/>
                  <a:gd name="T13" fmla="*/ 4 h 329"/>
                  <a:gd name="T14" fmla="*/ 1 w 149"/>
                  <a:gd name="T15" fmla="*/ 5 h 329"/>
                  <a:gd name="T16" fmla="*/ 1 w 149"/>
                  <a:gd name="T17" fmla="*/ 6 h 329"/>
                  <a:gd name="T18" fmla="*/ 1 w 149"/>
                  <a:gd name="T19" fmla="*/ 6 h 329"/>
                  <a:gd name="T20" fmla="*/ 1 w 149"/>
                  <a:gd name="T21" fmla="*/ 6 h 329"/>
                  <a:gd name="T22" fmla="*/ 1 w 149"/>
                  <a:gd name="T23" fmla="*/ 6 h 329"/>
                  <a:gd name="T24" fmla="*/ 1 w 149"/>
                  <a:gd name="T25" fmla="*/ 6 h 329"/>
                  <a:gd name="T26" fmla="*/ 3 w 149"/>
                  <a:gd name="T27" fmla="*/ 6 h 329"/>
                  <a:gd name="T28" fmla="*/ 3 w 149"/>
                  <a:gd name="T29" fmla="*/ 5 h 329"/>
                  <a:gd name="T30" fmla="*/ 3 w 149"/>
                  <a:gd name="T31" fmla="*/ 4 h 329"/>
                  <a:gd name="T32" fmla="*/ 3 w 149"/>
                  <a:gd name="T33" fmla="*/ 4 h 329"/>
                  <a:gd name="T34" fmla="*/ 3 w 149"/>
                  <a:gd name="T35" fmla="*/ 3 h 329"/>
                  <a:gd name="T36" fmla="*/ 2 w 149"/>
                  <a:gd name="T37" fmla="*/ 2 h 329"/>
                  <a:gd name="T38" fmla="*/ 2 w 149"/>
                  <a:gd name="T39" fmla="*/ 2 h 329"/>
                  <a:gd name="T40" fmla="*/ 2 w 149"/>
                  <a:gd name="T41" fmla="*/ 1 h 329"/>
                  <a:gd name="T42" fmla="*/ 1 w 149"/>
                  <a:gd name="T43" fmla="*/ 0 h 3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49"/>
                  <a:gd name="T67" fmla="*/ 0 h 329"/>
                  <a:gd name="T68" fmla="*/ 149 w 149"/>
                  <a:gd name="T69" fmla="*/ 329 h 32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49" h="329">
                    <a:moveTo>
                      <a:pt x="56" y="0"/>
                    </a:moveTo>
                    <a:lnTo>
                      <a:pt x="52" y="7"/>
                    </a:lnTo>
                    <a:lnTo>
                      <a:pt x="40" y="28"/>
                    </a:lnTo>
                    <a:lnTo>
                      <a:pt x="26" y="61"/>
                    </a:lnTo>
                    <a:lnTo>
                      <a:pt x="12" y="103"/>
                    </a:lnTo>
                    <a:lnTo>
                      <a:pt x="3" y="153"/>
                    </a:lnTo>
                    <a:lnTo>
                      <a:pt x="0" y="208"/>
                    </a:lnTo>
                    <a:lnTo>
                      <a:pt x="9" y="267"/>
                    </a:lnTo>
                    <a:lnTo>
                      <a:pt x="32" y="328"/>
                    </a:lnTo>
                    <a:lnTo>
                      <a:pt x="33" y="328"/>
                    </a:lnTo>
                    <a:lnTo>
                      <a:pt x="33" y="329"/>
                    </a:lnTo>
                    <a:lnTo>
                      <a:pt x="144" y="329"/>
                    </a:lnTo>
                    <a:lnTo>
                      <a:pt x="148" y="285"/>
                    </a:lnTo>
                    <a:lnTo>
                      <a:pt x="149" y="242"/>
                    </a:lnTo>
                    <a:lnTo>
                      <a:pt x="146" y="198"/>
                    </a:lnTo>
                    <a:lnTo>
                      <a:pt x="140" y="155"/>
                    </a:lnTo>
                    <a:lnTo>
                      <a:pt x="128" y="112"/>
                    </a:lnTo>
                    <a:lnTo>
                      <a:pt x="110" y="72"/>
                    </a:lnTo>
                    <a:lnTo>
                      <a:pt x="86" y="34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8" name="Freeform 96">
                <a:extLst>
                  <a:ext uri="{FF2B5EF4-FFF2-40B4-BE49-F238E27FC236}">
                    <a16:creationId xmlns:a16="http://schemas.microsoft.com/office/drawing/2014/main" id="{3FC682BF-54B7-5194-8A98-C90AD7E64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8" y="3440"/>
                <a:ext cx="67" cy="101"/>
              </a:xfrm>
              <a:custGeom>
                <a:avLst/>
                <a:gdLst>
                  <a:gd name="T0" fmla="*/ 1 w 134"/>
                  <a:gd name="T1" fmla="*/ 0 h 203"/>
                  <a:gd name="T2" fmla="*/ 1 w 134"/>
                  <a:gd name="T3" fmla="*/ 0 h 203"/>
                  <a:gd name="T4" fmla="*/ 1 w 134"/>
                  <a:gd name="T5" fmla="*/ 0 h 203"/>
                  <a:gd name="T6" fmla="*/ 1 w 134"/>
                  <a:gd name="T7" fmla="*/ 0 h 203"/>
                  <a:gd name="T8" fmla="*/ 1 w 134"/>
                  <a:gd name="T9" fmla="*/ 0 h 203"/>
                  <a:gd name="T10" fmla="*/ 1 w 134"/>
                  <a:gd name="T11" fmla="*/ 0 h 203"/>
                  <a:gd name="T12" fmla="*/ 1 w 134"/>
                  <a:gd name="T13" fmla="*/ 0 h 203"/>
                  <a:gd name="T14" fmla="*/ 1 w 134"/>
                  <a:gd name="T15" fmla="*/ 0 h 203"/>
                  <a:gd name="T16" fmla="*/ 2 w 134"/>
                  <a:gd name="T17" fmla="*/ 0 h 203"/>
                  <a:gd name="T18" fmla="*/ 2 w 134"/>
                  <a:gd name="T19" fmla="*/ 0 h 203"/>
                  <a:gd name="T20" fmla="*/ 1 w 134"/>
                  <a:gd name="T21" fmla="*/ 0 h 203"/>
                  <a:gd name="T22" fmla="*/ 1 w 134"/>
                  <a:gd name="T23" fmla="*/ 0 h 203"/>
                  <a:gd name="T24" fmla="*/ 1 w 134"/>
                  <a:gd name="T25" fmla="*/ 0 h 203"/>
                  <a:gd name="T26" fmla="*/ 1 w 134"/>
                  <a:gd name="T27" fmla="*/ 0 h 203"/>
                  <a:gd name="T28" fmla="*/ 1 w 134"/>
                  <a:gd name="T29" fmla="*/ 0 h 203"/>
                  <a:gd name="T30" fmla="*/ 1 w 134"/>
                  <a:gd name="T31" fmla="*/ 0 h 203"/>
                  <a:gd name="T32" fmla="*/ 1 w 134"/>
                  <a:gd name="T33" fmla="*/ 0 h 203"/>
                  <a:gd name="T34" fmla="*/ 0 w 134"/>
                  <a:gd name="T35" fmla="*/ 0 h 203"/>
                  <a:gd name="T36" fmla="*/ 1 w 134"/>
                  <a:gd name="T37" fmla="*/ 1 h 203"/>
                  <a:gd name="T38" fmla="*/ 1 w 134"/>
                  <a:gd name="T39" fmla="*/ 1 h 203"/>
                  <a:gd name="T40" fmla="*/ 1 w 134"/>
                  <a:gd name="T41" fmla="*/ 1 h 203"/>
                  <a:gd name="T42" fmla="*/ 1 w 134"/>
                  <a:gd name="T43" fmla="*/ 2 h 203"/>
                  <a:gd name="T44" fmla="*/ 1 w 134"/>
                  <a:gd name="T45" fmla="*/ 2 h 203"/>
                  <a:gd name="T46" fmla="*/ 1 w 134"/>
                  <a:gd name="T47" fmla="*/ 2 h 203"/>
                  <a:gd name="T48" fmla="*/ 1 w 134"/>
                  <a:gd name="T49" fmla="*/ 3 h 203"/>
                  <a:gd name="T50" fmla="*/ 2 w 134"/>
                  <a:gd name="T51" fmla="*/ 3 h 203"/>
                  <a:gd name="T52" fmla="*/ 2 w 134"/>
                  <a:gd name="T53" fmla="*/ 2 h 203"/>
                  <a:gd name="T54" fmla="*/ 1 w 134"/>
                  <a:gd name="T55" fmla="*/ 2 h 203"/>
                  <a:gd name="T56" fmla="*/ 1 w 134"/>
                  <a:gd name="T57" fmla="*/ 2 h 203"/>
                  <a:gd name="T58" fmla="*/ 1 w 134"/>
                  <a:gd name="T59" fmla="*/ 2 h 203"/>
                  <a:gd name="T60" fmla="*/ 1 w 134"/>
                  <a:gd name="T61" fmla="*/ 1 h 203"/>
                  <a:gd name="T62" fmla="*/ 1 w 134"/>
                  <a:gd name="T63" fmla="*/ 1 h 203"/>
                  <a:gd name="T64" fmla="*/ 1 w 134"/>
                  <a:gd name="T65" fmla="*/ 1 h 203"/>
                  <a:gd name="T66" fmla="*/ 1 w 134"/>
                  <a:gd name="T67" fmla="*/ 1 h 203"/>
                  <a:gd name="T68" fmla="*/ 1 w 134"/>
                  <a:gd name="T69" fmla="*/ 0 h 20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4"/>
                  <a:gd name="T106" fmla="*/ 0 h 203"/>
                  <a:gd name="T107" fmla="*/ 134 w 134"/>
                  <a:gd name="T108" fmla="*/ 203 h 20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4" h="203">
                    <a:moveTo>
                      <a:pt x="55" y="60"/>
                    </a:moveTo>
                    <a:lnTo>
                      <a:pt x="56" y="59"/>
                    </a:lnTo>
                    <a:lnTo>
                      <a:pt x="61" y="57"/>
                    </a:lnTo>
                    <a:lnTo>
                      <a:pt x="68" y="53"/>
                    </a:lnTo>
                    <a:lnTo>
                      <a:pt x="77" y="50"/>
                    </a:lnTo>
                    <a:lnTo>
                      <a:pt x="88" y="45"/>
                    </a:lnTo>
                    <a:lnTo>
                      <a:pt x="101" y="42"/>
                    </a:lnTo>
                    <a:lnTo>
                      <a:pt x="116" y="38"/>
                    </a:lnTo>
                    <a:lnTo>
                      <a:pt x="131" y="36"/>
                    </a:lnTo>
                    <a:lnTo>
                      <a:pt x="131" y="0"/>
                    </a:lnTo>
                    <a:lnTo>
                      <a:pt x="106" y="4"/>
                    </a:lnTo>
                    <a:lnTo>
                      <a:pt x="80" y="10"/>
                    </a:lnTo>
                    <a:lnTo>
                      <a:pt x="58" y="15"/>
                    </a:lnTo>
                    <a:lnTo>
                      <a:pt x="39" y="22"/>
                    </a:lnTo>
                    <a:lnTo>
                      <a:pt x="23" y="29"/>
                    </a:lnTo>
                    <a:lnTo>
                      <a:pt x="10" y="35"/>
                    </a:lnTo>
                    <a:lnTo>
                      <a:pt x="2" y="39"/>
                    </a:lnTo>
                    <a:lnTo>
                      <a:pt x="0" y="41"/>
                    </a:lnTo>
                    <a:lnTo>
                      <a:pt x="13" y="69"/>
                    </a:lnTo>
                    <a:lnTo>
                      <a:pt x="30" y="96"/>
                    </a:lnTo>
                    <a:lnTo>
                      <a:pt x="45" y="120"/>
                    </a:lnTo>
                    <a:lnTo>
                      <a:pt x="62" y="141"/>
                    </a:lnTo>
                    <a:lnTo>
                      <a:pt x="79" y="160"/>
                    </a:lnTo>
                    <a:lnTo>
                      <a:pt x="98" y="177"/>
                    </a:lnTo>
                    <a:lnTo>
                      <a:pt x="116" y="192"/>
                    </a:lnTo>
                    <a:lnTo>
                      <a:pt x="134" y="203"/>
                    </a:lnTo>
                    <a:lnTo>
                      <a:pt x="133" y="172"/>
                    </a:lnTo>
                    <a:lnTo>
                      <a:pt x="123" y="162"/>
                    </a:lnTo>
                    <a:lnTo>
                      <a:pt x="113" y="151"/>
                    </a:lnTo>
                    <a:lnTo>
                      <a:pt x="102" y="139"/>
                    </a:lnTo>
                    <a:lnTo>
                      <a:pt x="92" y="126"/>
                    </a:lnTo>
                    <a:lnTo>
                      <a:pt x="81" y="111"/>
                    </a:lnTo>
                    <a:lnTo>
                      <a:pt x="72" y="96"/>
                    </a:lnTo>
                    <a:lnTo>
                      <a:pt x="63" y="79"/>
                    </a:lnTo>
                    <a:lnTo>
                      <a:pt x="55" y="6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9" name="Freeform 97">
                <a:extLst>
                  <a:ext uri="{FF2B5EF4-FFF2-40B4-BE49-F238E27FC236}">
                    <a16:creationId xmlns:a16="http://schemas.microsoft.com/office/drawing/2014/main" id="{C85218D6-E6B6-F725-6017-2AF54C9956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5" y="3458"/>
                <a:ext cx="40" cy="67"/>
              </a:xfrm>
              <a:custGeom>
                <a:avLst/>
                <a:gdLst>
                  <a:gd name="T0" fmla="*/ 2 w 78"/>
                  <a:gd name="T1" fmla="*/ 2 h 136"/>
                  <a:gd name="T2" fmla="*/ 2 w 78"/>
                  <a:gd name="T3" fmla="*/ 0 h 136"/>
                  <a:gd name="T4" fmla="*/ 1 w 78"/>
                  <a:gd name="T5" fmla="*/ 0 h 136"/>
                  <a:gd name="T6" fmla="*/ 1 w 78"/>
                  <a:gd name="T7" fmla="*/ 0 h 136"/>
                  <a:gd name="T8" fmla="*/ 1 w 78"/>
                  <a:gd name="T9" fmla="*/ 0 h 136"/>
                  <a:gd name="T10" fmla="*/ 1 w 78"/>
                  <a:gd name="T11" fmla="*/ 0 h 136"/>
                  <a:gd name="T12" fmla="*/ 1 w 78"/>
                  <a:gd name="T13" fmla="*/ 0 h 136"/>
                  <a:gd name="T14" fmla="*/ 1 w 78"/>
                  <a:gd name="T15" fmla="*/ 0 h 136"/>
                  <a:gd name="T16" fmla="*/ 1 w 78"/>
                  <a:gd name="T17" fmla="*/ 0 h 136"/>
                  <a:gd name="T18" fmla="*/ 0 w 78"/>
                  <a:gd name="T19" fmla="*/ 0 h 136"/>
                  <a:gd name="T20" fmla="*/ 1 w 78"/>
                  <a:gd name="T21" fmla="*/ 0 h 136"/>
                  <a:gd name="T22" fmla="*/ 1 w 78"/>
                  <a:gd name="T23" fmla="*/ 0 h 136"/>
                  <a:gd name="T24" fmla="*/ 1 w 78"/>
                  <a:gd name="T25" fmla="*/ 1 h 136"/>
                  <a:gd name="T26" fmla="*/ 1 w 78"/>
                  <a:gd name="T27" fmla="*/ 1 h 136"/>
                  <a:gd name="T28" fmla="*/ 1 w 78"/>
                  <a:gd name="T29" fmla="*/ 1 h 136"/>
                  <a:gd name="T30" fmla="*/ 1 w 78"/>
                  <a:gd name="T31" fmla="*/ 1 h 136"/>
                  <a:gd name="T32" fmla="*/ 2 w 78"/>
                  <a:gd name="T33" fmla="*/ 1 h 136"/>
                  <a:gd name="T34" fmla="*/ 2 w 78"/>
                  <a:gd name="T35" fmla="*/ 2 h 1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8"/>
                  <a:gd name="T55" fmla="*/ 0 h 136"/>
                  <a:gd name="T56" fmla="*/ 78 w 78"/>
                  <a:gd name="T57" fmla="*/ 136 h 1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8" h="136">
                    <a:moveTo>
                      <a:pt x="78" y="136"/>
                    </a:moveTo>
                    <a:lnTo>
                      <a:pt x="76" y="0"/>
                    </a:lnTo>
                    <a:lnTo>
                      <a:pt x="61" y="2"/>
                    </a:lnTo>
                    <a:lnTo>
                      <a:pt x="46" y="6"/>
                    </a:lnTo>
                    <a:lnTo>
                      <a:pt x="33" y="9"/>
                    </a:lnTo>
                    <a:lnTo>
                      <a:pt x="22" y="14"/>
                    </a:lnTo>
                    <a:lnTo>
                      <a:pt x="13" y="17"/>
                    </a:lnTo>
                    <a:lnTo>
                      <a:pt x="6" y="21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8" y="43"/>
                    </a:lnTo>
                    <a:lnTo>
                      <a:pt x="17" y="60"/>
                    </a:lnTo>
                    <a:lnTo>
                      <a:pt x="26" y="75"/>
                    </a:lnTo>
                    <a:lnTo>
                      <a:pt x="37" y="90"/>
                    </a:lnTo>
                    <a:lnTo>
                      <a:pt x="47" y="103"/>
                    </a:lnTo>
                    <a:lnTo>
                      <a:pt x="58" y="115"/>
                    </a:lnTo>
                    <a:lnTo>
                      <a:pt x="68" y="126"/>
                    </a:lnTo>
                    <a:lnTo>
                      <a:pt x="78" y="13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0" name="Freeform 98">
                <a:extLst>
                  <a:ext uri="{FF2B5EF4-FFF2-40B4-BE49-F238E27FC236}">
                    <a16:creationId xmlns:a16="http://schemas.microsoft.com/office/drawing/2014/main" id="{AAAF354B-373B-52EB-6291-3A5D6F58B4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8" y="3290"/>
                <a:ext cx="65" cy="109"/>
              </a:xfrm>
              <a:custGeom>
                <a:avLst/>
                <a:gdLst>
                  <a:gd name="T0" fmla="*/ 1 w 129"/>
                  <a:gd name="T1" fmla="*/ 2 h 218"/>
                  <a:gd name="T2" fmla="*/ 1 w 129"/>
                  <a:gd name="T3" fmla="*/ 2 h 218"/>
                  <a:gd name="T4" fmla="*/ 1 w 129"/>
                  <a:gd name="T5" fmla="*/ 2 h 218"/>
                  <a:gd name="T6" fmla="*/ 1 w 129"/>
                  <a:gd name="T7" fmla="*/ 2 h 218"/>
                  <a:gd name="T8" fmla="*/ 2 w 129"/>
                  <a:gd name="T9" fmla="*/ 2 h 218"/>
                  <a:gd name="T10" fmla="*/ 2 w 129"/>
                  <a:gd name="T11" fmla="*/ 1 h 218"/>
                  <a:gd name="T12" fmla="*/ 2 w 129"/>
                  <a:gd name="T13" fmla="*/ 1 h 218"/>
                  <a:gd name="T14" fmla="*/ 2 w 129"/>
                  <a:gd name="T15" fmla="*/ 1 h 218"/>
                  <a:gd name="T16" fmla="*/ 2 w 129"/>
                  <a:gd name="T17" fmla="*/ 1 h 218"/>
                  <a:gd name="T18" fmla="*/ 2 w 129"/>
                  <a:gd name="T19" fmla="*/ 0 h 218"/>
                  <a:gd name="T20" fmla="*/ 2 w 129"/>
                  <a:gd name="T21" fmla="*/ 1 h 218"/>
                  <a:gd name="T22" fmla="*/ 2 w 129"/>
                  <a:gd name="T23" fmla="*/ 1 h 218"/>
                  <a:gd name="T24" fmla="*/ 1 w 129"/>
                  <a:gd name="T25" fmla="*/ 1 h 218"/>
                  <a:gd name="T26" fmla="*/ 1 w 129"/>
                  <a:gd name="T27" fmla="*/ 1 h 218"/>
                  <a:gd name="T28" fmla="*/ 1 w 129"/>
                  <a:gd name="T29" fmla="*/ 1 h 218"/>
                  <a:gd name="T30" fmla="*/ 1 w 129"/>
                  <a:gd name="T31" fmla="*/ 2 h 218"/>
                  <a:gd name="T32" fmla="*/ 1 w 129"/>
                  <a:gd name="T33" fmla="*/ 2 h 218"/>
                  <a:gd name="T34" fmla="*/ 0 w 129"/>
                  <a:gd name="T35" fmla="*/ 2 h 218"/>
                  <a:gd name="T36" fmla="*/ 1 w 129"/>
                  <a:gd name="T37" fmla="*/ 2 h 218"/>
                  <a:gd name="T38" fmla="*/ 1 w 129"/>
                  <a:gd name="T39" fmla="*/ 3 h 218"/>
                  <a:gd name="T40" fmla="*/ 1 w 129"/>
                  <a:gd name="T41" fmla="*/ 3 h 218"/>
                  <a:gd name="T42" fmla="*/ 1 w 129"/>
                  <a:gd name="T43" fmla="*/ 3 h 218"/>
                  <a:gd name="T44" fmla="*/ 2 w 129"/>
                  <a:gd name="T45" fmla="*/ 3 h 218"/>
                  <a:gd name="T46" fmla="*/ 2 w 129"/>
                  <a:gd name="T47" fmla="*/ 3 h 218"/>
                  <a:gd name="T48" fmla="*/ 2 w 129"/>
                  <a:gd name="T49" fmla="*/ 3 h 218"/>
                  <a:gd name="T50" fmla="*/ 3 w 129"/>
                  <a:gd name="T51" fmla="*/ 3 h 218"/>
                  <a:gd name="T52" fmla="*/ 3 w 129"/>
                  <a:gd name="T53" fmla="*/ 3 h 218"/>
                  <a:gd name="T54" fmla="*/ 2 w 129"/>
                  <a:gd name="T55" fmla="*/ 3 h 218"/>
                  <a:gd name="T56" fmla="*/ 2 w 129"/>
                  <a:gd name="T57" fmla="*/ 3 h 218"/>
                  <a:gd name="T58" fmla="*/ 2 w 129"/>
                  <a:gd name="T59" fmla="*/ 3 h 218"/>
                  <a:gd name="T60" fmla="*/ 2 w 129"/>
                  <a:gd name="T61" fmla="*/ 3 h 218"/>
                  <a:gd name="T62" fmla="*/ 2 w 129"/>
                  <a:gd name="T63" fmla="*/ 3 h 218"/>
                  <a:gd name="T64" fmla="*/ 2 w 129"/>
                  <a:gd name="T65" fmla="*/ 2 h 218"/>
                  <a:gd name="T66" fmla="*/ 1 w 129"/>
                  <a:gd name="T67" fmla="*/ 2 h 218"/>
                  <a:gd name="T68" fmla="*/ 1 w 129"/>
                  <a:gd name="T69" fmla="*/ 2 h 21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9"/>
                  <a:gd name="T106" fmla="*/ 0 h 218"/>
                  <a:gd name="T107" fmla="*/ 129 w 129"/>
                  <a:gd name="T108" fmla="*/ 218 h 21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9" h="218">
                    <a:moveTo>
                      <a:pt x="52" y="85"/>
                    </a:moveTo>
                    <a:lnTo>
                      <a:pt x="53" y="84"/>
                    </a:lnTo>
                    <a:lnTo>
                      <a:pt x="57" y="80"/>
                    </a:lnTo>
                    <a:lnTo>
                      <a:pt x="64" y="75"/>
                    </a:lnTo>
                    <a:lnTo>
                      <a:pt x="74" y="68"/>
                    </a:lnTo>
                    <a:lnTo>
                      <a:pt x="85" y="60"/>
                    </a:lnTo>
                    <a:lnTo>
                      <a:pt x="98" y="53"/>
                    </a:lnTo>
                    <a:lnTo>
                      <a:pt x="113" y="45"/>
                    </a:lnTo>
                    <a:lnTo>
                      <a:pt x="128" y="39"/>
                    </a:lnTo>
                    <a:lnTo>
                      <a:pt x="127" y="0"/>
                    </a:lnTo>
                    <a:lnTo>
                      <a:pt x="101" y="10"/>
                    </a:lnTo>
                    <a:lnTo>
                      <a:pt x="78" y="23"/>
                    </a:lnTo>
                    <a:lnTo>
                      <a:pt x="56" y="36"/>
                    </a:lnTo>
                    <a:lnTo>
                      <a:pt x="38" y="48"/>
                    </a:lnTo>
                    <a:lnTo>
                      <a:pt x="22" y="61"/>
                    </a:lnTo>
                    <a:lnTo>
                      <a:pt x="10" y="70"/>
                    </a:lnTo>
                    <a:lnTo>
                      <a:pt x="2" y="77"/>
                    </a:lnTo>
                    <a:lnTo>
                      <a:pt x="0" y="79"/>
                    </a:lnTo>
                    <a:lnTo>
                      <a:pt x="14" y="107"/>
                    </a:lnTo>
                    <a:lnTo>
                      <a:pt x="29" y="131"/>
                    </a:lnTo>
                    <a:lnTo>
                      <a:pt x="44" y="152"/>
                    </a:lnTo>
                    <a:lnTo>
                      <a:pt x="60" y="170"/>
                    </a:lnTo>
                    <a:lnTo>
                      <a:pt x="76" y="186"/>
                    </a:lnTo>
                    <a:lnTo>
                      <a:pt x="93" y="199"/>
                    </a:lnTo>
                    <a:lnTo>
                      <a:pt x="110" y="209"/>
                    </a:lnTo>
                    <a:lnTo>
                      <a:pt x="129" y="218"/>
                    </a:lnTo>
                    <a:lnTo>
                      <a:pt x="129" y="184"/>
                    </a:lnTo>
                    <a:lnTo>
                      <a:pt x="118" y="176"/>
                    </a:lnTo>
                    <a:lnTo>
                      <a:pt x="108" y="168"/>
                    </a:lnTo>
                    <a:lnTo>
                      <a:pt x="99" y="158"/>
                    </a:lnTo>
                    <a:lnTo>
                      <a:pt x="89" y="146"/>
                    </a:lnTo>
                    <a:lnTo>
                      <a:pt x="79" y="132"/>
                    </a:lnTo>
                    <a:lnTo>
                      <a:pt x="70" y="118"/>
                    </a:lnTo>
                    <a:lnTo>
                      <a:pt x="61" y="102"/>
                    </a:lnTo>
                    <a:lnTo>
                      <a:pt x="52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1" name="Freeform 99">
                <a:extLst>
                  <a:ext uri="{FF2B5EF4-FFF2-40B4-BE49-F238E27FC236}">
                    <a16:creationId xmlns:a16="http://schemas.microsoft.com/office/drawing/2014/main" id="{57682594-8580-92A2-DBFB-F2EEB38F6F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4" y="3309"/>
                <a:ext cx="39" cy="73"/>
              </a:xfrm>
              <a:custGeom>
                <a:avLst/>
                <a:gdLst>
                  <a:gd name="T0" fmla="*/ 2 w 77"/>
                  <a:gd name="T1" fmla="*/ 3 h 145"/>
                  <a:gd name="T2" fmla="*/ 2 w 77"/>
                  <a:gd name="T3" fmla="*/ 0 h 145"/>
                  <a:gd name="T4" fmla="*/ 1 w 77"/>
                  <a:gd name="T5" fmla="*/ 1 h 145"/>
                  <a:gd name="T6" fmla="*/ 1 w 77"/>
                  <a:gd name="T7" fmla="*/ 1 h 145"/>
                  <a:gd name="T8" fmla="*/ 1 w 77"/>
                  <a:gd name="T9" fmla="*/ 1 h 145"/>
                  <a:gd name="T10" fmla="*/ 1 w 77"/>
                  <a:gd name="T11" fmla="*/ 1 h 145"/>
                  <a:gd name="T12" fmla="*/ 1 w 77"/>
                  <a:gd name="T13" fmla="*/ 1 h 145"/>
                  <a:gd name="T14" fmla="*/ 1 w 77"/>
                  <a:gd name="T15" fmla="*/ 1 h 145"/>
                  <a:gd name="T16" fmla="*/ 1 w 77"/>
                  <a:gd name="T17" fmla="*/ 1 h 145"/>
                  <a:gd name="T18" fmla="*/ 0 w 77"/>
                  <a:gd name="T19" fmla="*/ 1 h 145"/>
                  <a:gd name="T20" fmla="*/ 1 w 77"/>
                  <a:gd name="T21" fmla="*/ 1 h 145"/>
                  <a:gd name="T22" fmla="*/ 1 w 77"/>
                  <a:gd name="T23" fmla="*/ 2 h 145"/>
                  <a:gd name="T24" fmla="*/ 1 w 77"/>
                  <a:gd name="T25" fmla="*/ 2 h 145"/>
                  <a:gd name="T26" fmla="*/ 1 w 77"/>
                  <a:gd name="T27" fmla="*/ 2 h 145"/>
                  <a:gd name="T28" fmla="*/ 1 w 77"/>
                  <a:gd name="T29" fmla="*/ 2 h 145"/>
                  <a:gd name="T30" fmla="*/ 1 w 77"/>
                  <a:gd name="T31" fmla="*/ 3 h 145"/>
                  <a:gd name="T32" fmla="*/ 2 w 77"/>
                  <a:gd name="T33" fmla="*/ 3 h 145"/>
                  <a:gd name="T34" fmla="*/ 2 w 77"/>
                  <a:gd name="T35" fmla="*/ 3 h 14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7"/>
                  <a:gd name="T55" fmla="*/ 0 h 145"/>
                  <a:gd name="T56" fmla="*/ 77 w 77"/>
                  <a:gd name="T57" fmla="*/ 145 h 14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7" h="145">
                    <a:moveTo>
                      <a:pt x="77" y="145"/>
                    </a:moveTo>
                    <a:lnTo>
                      <a:pt x="76" y="0"/>
                    </a:lnTo>
                    <a:lnTo>
                      <a:pt x="61" y="6"/>
                    </a:lnTo>
                    <a:lnTo>
                      <a:pt x="46" y="14"/>
                    </a:lnTo>
                    <a:lnTo>
                      <a:pt x="33" y="21"/>
                    </a:lnTo>
                    <a:lnTo>
                      <a:pt x="22" y="29"/>
                    </a:lnTo>
                    <a:lnTo>
                      <a:pt x="12" y="36"/>
                    </a:lnTo>
                    <a:lnTo>
                      <a:pt x="5" y="41"/>
                    </a:lnTo>
                    <a:lnTo>
                      <a:pt x="1" y="45"/>
                    </a:lnTo>
                    <a:lnTo>
                      <a:pt x="0" y="46"/>
                    </a:lnTo>
                    <a:lnTo>
                      <a:pt x="9" y="63"/>
                    </a:lnTo>
                    <a:lnTo>
                      <a:pt x="18" y="79"/>
                    </a:lnTo>
                    <a:lnTo>
                      <a:pt x="27" y="93"/>
                    </a:lnTo>
                    <a:lnTo>
                      <a:pt x="37" y="107"/>
                    </a:lnTo>
                    <a:lnTo>
                      <a:pt x="47" y="119"/>
                    </a:lnTo>
                    <a:lnTo>
                      <a:pt x="56" y="129"/>
                    </a:lnTo>
                    <a:lnTo>
                      <a:pt x="66" y="137"/>
                    </a:lnTo>
                    <a:lnTo>
                      <a:pt x="77" y="145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2" name="Freeform 100">
                <a:extLst>
                  <a:ext uri="{FF2B5EF4-FFF2-40B4-BE49-F238E27FC236}">
                    <a16:creationId xmlns:a16="http://schemas.microsoft.com/office/drawing/2014/main" id="{1B934672-15D6-5E40-1DA4-5C9F7BEA2A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8" y="3115"/>
                <a:ext cx="133" cy="121"/>
              </a:xfrm>
              <a:custGeom>
                <a:avLst/>
                <a:gdLst>
                  <a:gd name="T0" fmla="*/ 1 w 267"/>
                  <a:gd name="T1" fmla="*/ 4 h 242"/>
                  <a:gd name="T2" fmla="*/ 1 w 267"/>
                  <a:gd name="T3" fmla="*/ 3 h 242"/>
                  <a:gd name="T4" fmla="*/ 1 w 267"/>
                  <a:gd name="T5" fmla="*/ 3 h 242"/>
                  <a:gd name="T6" fmla="*/ 2 w 267"/>
                  <a:gd name="T7" fmla="*/ 3 h 242"/>
                  <a:gd name="T8" fmla="*/ 2 w 267"/>
                  <a:gd name="T9" fmla="*/ 2 h 242"/>
                  <a:gd name="T10" fmla="*/ 2 w 267"/>
                  <a:gd name="T11" fmla="*/ 2 h 242"/>
                  <a:gd name="T12" fmla="*/ 3 w 267"/>
                  <a:gd name="T13" fmla="*/ 2 h 242"/>
                  <a:gd name="T14" fmla="*/ 3 w 267"/>
                  <a:gd name="T15" fmla="*/ 2 h 242"/>
                  <a:gd name="T16" fmla="*/ 4 w 267"/>
                  <a:gd name="T17" fmla="*/ 1 h 242"/>
                  <a:gd name="T18" fmla="*/ 4 w 267"/>
                  <a:gd name="T19" fmla="*/ 0 h 242"/>
                  <a:gd name="T20" fmla="*/ 3 w 267"/>
                  <a:gd name="T21" fmla="*/ 1 h 242"/>
                  <a:gd name="T22" fmla="*/ 3 w 267"/>
                  <a:gd name="T23" fmla="*/ 1 h 242"/>
                  <a:gd name="T24" fmla="*/ 3 w 267"/>
                  <a:gd name="T25" fmla="*/ 1 h 242"/>
                  <a:gd name="T26" fmla="*/ 2 w 267"/>
                  <a:gd name="T27" fmla="*/ 1 h 242"/>
                  <a:gd name="T28" fmla="*/ 2 w 267"/>
                  <a:gd name="T29" fmla="*/ 1 h 242"/>
                  <a:gd name="T30" fmla="*/ 2 w 267"/>
                  <a:gd name="T31" fmla="*/ 1 h 242"/>
                  <a:gd name="T32" fmla="*/ 1 w 267"/>
                  <a:gd name="T33" fmla="*/ 2 h 242"/>
                  <a:gd name="T34" fmla="*/ 1 w 267"/>
                  <a:gd name="T35" fmla="*/ 2 h 242"/>
                  <a:gd name="T36" fmla="*/ 1 w 267"/>
                  <a:gd name="T37" fmla="*/ 2 h 242"/>
                  <a:gd name="T38" fmla="*/ 1 w 267"/>
                  <a:gd name="T39" fmla="*/ 2 h 242"/>
                  <a:gd name="T40" fmla="*/ 0 w 267"/>
                  <a:gd name="T41" fmla="*/ 3 h 242"/>
                  <a:gd name="T42" fmla="*/ 0 w 267"/>
                  <a:gd name="T43" fmla="*/ 3 h 242"/>
                  <a:gd name="T44" fmla="*/ 0 w 267"/>
                  <a:gd name="T45" fmla="*/ 3 h 242"/>
                  <a:gd name="T46" fmla="*/ 0 w 267"/>
                  <a:gd name="T47" fmla="*/ 3 h 242"/>
                  <a:gd name="T48" fmla="*/ 0 w 267"/>
                  <a:gd name="T49" fmla="*/ 4 h 242"/>
                  <a:gd name="T50" fmla="*/ 0 w 267"/>
                  <a:gd name="T51" fmla="*/ 4 h 242"/>
                  <a:gd name="T52" fmla="*/ 0 w 267"/>
                  <a:gd name="T53" fmla="*/ 4 h 242"/>
                  <a:gd name="T54" fmla="*/ 0 w 267"/>
                  <a:gd name="T55" fmla="*/ 4 h 242"/>
                  <a:gd name="T56" fmla="*/ 0 w 267"/>
                  <a:gd name="T57" fmla="*/ 4 h 242"/>
                  <a:gd name="T58" fmla="*/ 0 w 267"/>
                  <a:gd name="T59" fmla="*/ 4 h 242"/>
                  <a:gd name="T60" fmla="*/ 0 w 267"/>
                  <a:gd name="T61" fmla="*/ 4 h 242"/>
                  <a:gd name="T62" fmla="*/ 0 w 267"/>
                  <a:gd name="T63" fmla="*/ 4 h 242"/>
                  <a:gd name="T64" fmla="*/ 1 w 267"/>
                  <a:gd name="T65" fmla="*/ 4 h 242"/>
                  <a:gd name="T66" fmla="*/ 1 w 267"/>
                  <a:gd name="T67" fmla="*/ 4 h 242"/>
                  <a:gd name="T68" fmla="*/ 1 w 267"/>
                  <a:gd name="T69" fmla="*/ 4 h 242"/>
                  <a:gd name="T70" fmla="*/ 1 w 267"/>
                  <a:gd name="T71" fmla="*/ 4 h 242"/>
                  <a:gd name="T72" fmla="*/ 2 w 267"/>
                  <a:gd name="T73" fmla="*/ 4 h 242"/>
                  <a:gd name="T74" fmla="*/ 2 w 267"/>
                  <a:gd name="T75" fmla="*/ 4 h 242"/>
                  <a:gd name="T76" fmla="*/ 3 w 267"/>
                  <a:gd name="T77" fmla="*/ 4 h 242"/>
                  <a:gd name="T78" fmla="*/ 3 w 267"/>
                  <a:gd name="T79" fmla="*/ 4 h 242"/>
                  <a:gd name="T80" fmla="*/ 3 w 267"/>
                  <a:gd name="T81" fmla="*/ 4 h 242"/>
                  <a:gd name="T82" fmla="*/ 4 w 267"/>
                  <a:gd name="T83" fmla="*/ 4 h 242"/>
                  <a:gd name="T84" fmla="*/ 4 w 267"/>
                  <a:gd name="T85" fmla="*/ 3 h 242"/>
                  <a:gd name="T86" fmla="*/ 3 w 267"/>
                  <a:gd name="T87" fmla="*/ 3 h 242"/>
                  <a:gd name="T88" fmla="*/ 3 w 267"/>
                  <a:gd name="T89" fmla="*/ 3 h 242"/>
                  <a:gd name="T90" fmla="*/ 2 w 267"/>
                  <a:gd name="T91" fmla="*/ 3 h 242"/>
                  <a:gd name="T92" fmla="*/ 2 w 267"/>
                  <a:gd name="T93" fmla="*/ 4 h 242"/>
                  <a:gd name="T94" fmla="*/ 1 w 267"/>
                  <a:gd name="T95" fmla="*/ 4 h 242"/>
                  <a:gd name="T96" fmla="*/ 1 w 267"/>
                  <a:gd name="T97" fmla="*/ 4 h 242"/>
                  <a:gd name="T98" fmla="*/ 1 w 267"/>
                  <a:gd name="T99" fmla="*/ 4 h 242"/>
                  <a:gd name="T100" fmla="*/ 1 w 267"/>
                  <a:gd name="T101" fmla="*/ 4 h 24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67"/>
                  <a:gd name="T154" fmla="*/ 0 h 242"/>
                  <a:gd name="T155" fmla="*/ 267 w 267"/>
                  <a:gd name="T156" fmla="*/ 242 h 24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67" h="242">
                    <a:moveTo>
                      <a:pt x="84" y="193"/>
                    </a:moveTo>
                    <a:lnTo>
                      <a:pt x="101" y="170"/>
                    </a:lnTo>
                    <a:lnTo>
                      <a:pt x="121" y="149"/>
                    </a:lnTo>
                    <a:lnTo>
                      <a:pt x="142" y="130"/>
                    </a:lnTo>
                    <a:lnTo>
                      <a:pt x="164" y="112"/>
                    </a:lnTo>
                    <a:lnTo>
                      <a:pt x="187" y="96"/>
                    </a:lnTo>
                    <a:lnTo>
                      <a:pt x="212" y="81"/>
                    </a:lnTo>
                    <a:lnTo>
                      <a:pt x="237" y="68"/>
                    </a:lnTo>
                    <a:lnTo>
                      <a:pt x="264" y="55"/>
                    </a:lnTo>
                    <a:lnTo>
                      <a:pt x="264" y="0"/>
                    </a:lnTo>
                    <a:lnTo>
                      <a:pt x="242" y="8"/>
                    </a:lnTo>
                    <a:lnTo>
                      <a:pt x="220" y="17"/>
                    </a:lnTo>
                    <a:lnTo>
                      <a:pt x="198" y="26"/>
                    </a:lnTo>
                    <a:lnTo>
                      <a:pt x="179" y="36"/>
                    </a:lnTo>
                    <a:lnTo>
                      <a:pt x="158" y="48"/>
                    </a:lnTo>
                    <a:lnTo>
                      <a:pt x="139" y="60"/>
                    </a:lnTo>
                    <a:lnTo>
                      <a:pt x="121" y="73"/>
                    </a:lnTo>
                    <a:lnTo>
                      <a:pt x="103" y="86"/>
                    </a:lnTo>
                    <a:lnTo>
                      <a:pt x="86" y="101"/>
                    </a:lnTo>
                    <a:lnTo>
                      <a:pt x="70" y="116"/>
                    </a:lnTo>
                    <a:lnTo>
                      <a:pt x="57" y="132"/>
                    </a:lnTo>
                    <a:lnTo>
                      <a:pt x="43" y="149"/>
                    </a:lnTo>
                    <a:lnTo>
                      <a:pt x="30" y="167"/>
                    </a:lnTo>
                    <a:lnTo>
                      <a:pt x="18" y="186"/>
                    </a:lnTo>
                    <a:lnTo>
                      <a:pt x="9" y="206"/>
                    </a:lnTo>
                    <a:lnTo>
                      <a:pt x="0" y="227"/>
                    </a:lnTo>
                    <a:lnTo>
                      <a:pt x="1" y="227"/>
                    </a:lnTo>
                    <a:lnTo>
                      <a:pt x="6" y="228"/>
                    </a:lnTo>
                    <a:lnTo>
                      <a:pt x="14" y="229"/>
                    </a:lnTo>
                    <a:lnTo>
                      <a:pt x="23" y="231"/>
                    </a:lnTo>
                    <a:lnTo>
                      <a:pt x="36" y="233"/>
                    </a:lnTo>
                    <a:lnTo>
                      <a:pt x="50" y="235"/>
                    </a:lnTo>
                    <a:lnTo>
                      <a:pt x="66" y="237"/>
                    </a:lnTo>
                    <a:lnTo>
                      <a:pt x="84" y="239"/>
                    </a:lnTo>
                    <a:lnTo>
                      <a:pt x="104" y="240"/>
                    </a:lnTo>
                    <a:lnTo>
                      <a:pt x="124" y="242"/>
                    </a:lnTo>
                    <a:lnTo>
                      <a:pt x="146" y="242"/>
                    </a:lnTo>
                    <a:lnTo>
                      <a:pt x="169" y="242"/>
                    </a:lnTo>
                    <a:lnTo>
                      <a:pt x="194" y="240"/>
                    </a:lnTo>
                    <a:lnTo>
                      <a:pt x="218" y="238"/>
                    </a:lnTo>
                    <a:lnTo>
                      <a:pt x="242" y="236"/>
                    </a:lnTo>
                    <a:lnTo>
                      <a:pt x="267" y="231"/>
                    </a:lnTo>
                    <a:lnTo>
                      <a:pt x="266" y="170"/>
                    </a:lnTo>
                    <a:lnTo>
                      <a:pt x="231" y="179"/>
                    </a:lnTo>
                    <a:lnTo>
                      <a:pt x="196" y="186"/>
                    </a:lnTo>
                    <a:lnTo>
                      <a:pt x="166" y="191"/>
                    </a:lnTo>
                    <a:lnTo>
                      <a:pt x="138" y="193"/>
                    </a:lnTo>
                    <a:lnTo>
                      <a:pt x="116" y="194"/>
                    </a:lnTo>
                    <a:lnTo>
                      <a:pt x="99" y="194"/>
                    </a:lnTo>
                    <a:lnTo>
                      <a:pt x="88" y="193"/>
                    </a:lnTo>
                    <a:lnTo>
                      <a:pt x="84" y="19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3" name="Freeform 101">
                <a:extLst>
                  <a:ext uri="{FF2B5EF4-FFF2-40B4-BE49-F238E27FC236}">
                    <a16:creationId xmlns:a16="http://schemas.microsoft.com/office/drawing/2014/main" id="{6212C090-D8C2-BDC6-0BC6-65D20EABC3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0" y="3142"/>
                <a:ext cx="91" cy="70"/>
              </a:xfrm>
              <a:custGeom>
                <a:avLst/>
                <a:gdLst>
                  <a:gd name="T0" fmla="*/ 0 w 182"/>
                  <a:gd name="T1" fmla="*/ 3 h 139"/>
                  <a:gd name="T2" fmla="*/ 1 w 182"/>
                  <a:gd name="T3" fmla="*/ 3 h 139"/>
                  <a:gd name="T4" fmla="*/ 1 w 182"/>
                  <a:gd name="T5" fmla="*/ 3 h 139"/>
                  <a:gd name="T6" fmla="*/ 1 w 182"/>
                  <a:gd name="T7" fmla="*/ 3 h 139"/>
                  <a:gd name="T8" fmla="*/ 1 w 182"/>
                  <a:gd name="T9" fmla="*/ 3 h 139"/>
                  <a:gd name="T10" fmla="*/ 1 w 182"/>
                  <a:gd name="T11" fmla="*/ 3 h 139"/>
                  <a:gd name="T12" fmla="*/ 1 w 182"/>
                  <a:gd name="T13" fmla="*/ 3 h 139"/>
                  <a:gd name="T14" fmla="*/ 3 w 182"/>
                  <a:gd name="T15" fmla="*/ 2 h 139"/>
                  <a:gd name="T16" fmla="*/ 3 w 182"/>
                  <a:gd name="T17" fmla="*/ 2 h 139"/>
                  <a:gd name="T18" fmla="*/ 3 w 182"/>
                  <a:gd name="T19" fmla="*/ 0 h 139"/>
                  <a:gd name="T20" fmla="*/ 3 w 182"/>
                  <a:gd name="T21" fmla="*/ 1 h 139"/>
                  <a:gd name="T22" fmla="*/ 2 w 182"/>
                  <a:gd name="T23" fmla="*/ 1 h 139"/>
                  <a:gd name="T24" fmla="*/ 1 w 182"/>
                  <a:gd name="T25" fmla="*/ 1 h 139"/>
                  <a:gd name="T26" fmla="*/ 1 w 182"/>
                  <a:gd name="T27" fmla="*/ 1 h 139"/>
                  <a:gd name="T28" fmla="*/ 1 w 182"/>
                  <a:gd name="T29" fmla="*/ 2 h 139"/>
                  <a:gd name="T30" fmla="*/ 1 w 182"/>
                  <a:gd name="T31" fmla="*/ 2 h 139"/>
                  <a:gd name="T32" fmla="*/ 1 w 182"/>
                  <a:gd name="T33" fmla="*/ 2 h 139"/>
                  <a:gd name="T34" fmla="*/ 0 w 182"/>
                  <a:gd name="T35" fmla="*/ 3 h 13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82"/>
                  <a:gd name="T55" fmla="*/ 0 h 139"/>
                  <a:gd name="T56" fmla="*/ 182 w 182"/>
                  <a:gd name="T57" fmla="*/ 139 h 13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82" h="139">
                    <a:moveTo>
                      <a:pt x="0" y="138"/>
                    </a:moveTo>
                    <a:lnTo>
                      <a:pt x="4" y="138"/>
                    </a:lnTo>
                    <a:lnTo>
                      <a:pt x="15" y="139"/>
                    </a:lnTo>
                    <a:lnTo>
                      <a:pt x="32" y="139"/>
                    </a:lnTo>
                    <a:lnTo>
                      <a:pt x="54" y="138"/>
                    </a:lnTo>
                    <a:lnTo>
                      <a:pt x="82" y="136"/>
                    </a:lnTo>
                    <a:lnTo>
                      <a:pt x="112" y="131"/>
                    </a:lnTo>
                    <a:lnTo>
                      <a:pt x="147" y="124"/>
                    </a:lnTo>
                    <a:lnTo>
                      <a:pt x="182" y="115"/>
                    </a:lnTo>
                    <a:lnTo>
                      <a:pt x="180" y="0"/>
                    </a:lnTo>
                    <a:lnTo>
                      <a:pt x="153" y="13"/>
                    </a:lnTo>
                    <a:lnTo>
                      <a:pt x="128" y="26"/>
                    </a:lnTo>
                    <a:lnTo>
                      <a:pt x="103" y="41"/>
                    </a:lnTo>
                    <a:lnTo>
                      <a:pt x="80" y="57"/>
                    </a:lnTo>
                    <a:lnTo>
                      <a:pt x="58" y="75"/>
                    </a:lnTo>
                    <a:lnTo>
                      <a:pt x="37" y="94"/>
                    </a:lnTo>
                    <a:lnTo>
                      <a:pt x="17" y="115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4" name="Freeform 102">
                <a:extLst>
                  <a:ext uri="{FF2B5EF4-FFF2-40B4-BE49-F238E27FC236}">
                    <a16:creationId xmlns:a16="http://schemas.microsoft.com/office/drawing/2014/main" id="{44B85158-84A4-27E7-C609-15A5B52C9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71" y="3540"/>
                <a:ext cx="126" cy="126"/>
              </a:xfrm>
              <a:custGeom>
                <a:avLst/>
                <a:gdLst>
                  <a:gd name="T0" fmla="*/ 1 w 252"/>
                  <a:gd name="T1" fmla="*/ 1 h 251"/>
                  <a:gd name="T2" fmla="*/ 0 w 252"/>
                  <a:gd name="T3" fmla="*/ 2 h 251"/>
                  <a:gd name="T4" fmla="*/ 0 w 252"/>
                  <a:gd name="T5" fmla="*/ 2 h 251"/>
                  <a:gd name="T6" fmla="*/ 1 w 252"/>
                  <a:gd name="T7" fmla="*/ 3 h 251"/>
                  <a:gd name="T8" fmla="*/ 1 w 252"/>
                  <a:gd name="T9" fmla="*/ 3 h 251"/>
                  <a:gd name="T10" fmla="*/ 1 w 252"/>
                  <a:gd name="T11" fmla="*/ 3 h 251"/>
                  <a:gd name="T12" fmla="*/ 1 w 252"/>
                  <a:gd name="T13" fmla="*/ 4 h 251"/>
                  <a:gd name="T14" fmla="*/ 1 w 252"/>
                  <a:gd name="T15" fmla="*/ 4 h 251"/>
                  <a:gd name="T16" fmla="*/ 1 w 252"/>
                  <a:gd name="T17" fmla="*/ 4 h 251"/>
                  <a:gd name="T18" fmla="*/ 2 w 252"/>
                  <a:gd name="T19" fmla="*/ 4 h 251"/>
                  <a:gd name="T20" fmla="*/ 2 w 252"/>
                  <a:gd name="T21" fmla="*/ 4 h 251"/>
                  <a:gd name="T22" fmla="*/ 2 w 252"/>
                  <a:gd name="T23" fmla="*/ 4 h 251"/>
                  <a:gd name="T24" fmla="*/ 3 w 252"/>
                  <a:gd name="T25" fmla="*/ 4 h 251"/>
                  <a:gd name="T26" fmla="*/ 3 w 252"/>
                  <a:gd name="T27" fmla="*/ 4 h 251"/>
                  <a:gd name="T28" fmla="*/ 4 w 252"/>
                  <a:gd name="T29" fmla="*/ 4 h 251"/>
                  <a:gd name="T30" fmla="*/ 4 w 252"/>
                  <a:gd name="T31" fmla="*/ 4 h 251"/>
                  <a:gd name="T32" fmla="*/ 4 w 252"/>
                  <a:gd name="T33" fmla="*/ 4 h 251"/>
                  <a:gd name="T34" fmla="*/ 4 w 252"/>
                  <a:gd name="T35" fmla="*/ 4 h 251"/>
                  <a:gd name="T36" fmla="*/ 4 w 252"/>
                  <a:gd name="T37" fmla="*/ 4 h 251"/>
                  <a:gd name="T38" fmla="*/ 4 w 252"/>
                  <a:gd name="T39" fmla="*/ 4 h 251"/>
                  <a:gd name="T40" fmla="*/ 3 w 252"/>
                  <a:gd name="T41" fmla="*/ 4 h 251"/>
                  <a:gd name="T42" fmla="*/ 3 w 252"/>
                  <a:gd name="T43" fmla="*/ 4 h 251"/>
                  <a:gd name="T44" fmla="*/ 3 w 252"/>
                  <a:gd name="T45" fmla="*/ 4 h 251"/>
                  <a:gd name="T46" fmla="*/ 3 w 252"/>
                  <a:gd name="T47" fmla="*/ 4 h 251"/>
                  <a:gd name="T48" fmla="*/ 2 w 252"/>
                  <a:gd name="T49" fmla="*/ 4 h 251"/>
                  <a:gd name="T50" fmla="*/ 2 w 252"/>
                  <a:gd name="T51" fmla="*/ 4 h 251"/>
                  <a:gd name="T52" fmla="*/ 2 w 252"/>
                  <a:gd name="T53" fmla="*/ 4 h 251"/>
                  <a:gd name="T54" fmla="*/ 2 w 252"/>
                  <a:gd name="T55" fmla="*/ 4 h 251"/>
                  <a:gd name="T56" fmla="*/ 1 w 252"/>
                  <a:gd name="T57" fmla="*/ 3 h 251"/>
                  <a:gd name="T58" fmla="*/ 1 w 252"/>
                  <a:gd name="T59" fmla="*/ 3 h 251"/>
                  <a:gd name="T60" fmla="*/ 1 w 252"/>
                  <a:gd name="T61" fmla="*/ 3 h 251"/>
                  <a:gd name="T62" fmla="*/ 1 w 252"/>
                  <a:gd name="T63" fmla="*/ 2 h 251"/>
                  <a:gd name="T64" fmla="*/ 1 w 252"/>
                  <a:gd name="T65" fmla="*/ 2 h 251"/>
                  <a:gd name="T66" fmla="*/ 1 w 252"/>
                  <a:gd name="T67" fmla="*/ 1 h 251"/>
                  <a:gd name="T68" fmla="*/ 1 w 252"/>
                  <a:gd name="T69" fmla="*/ 1 h 251"/>
                  <a:gd name="T70" fmla="*/ 2 w 252"/>
                  <a:gd name="T71" fmla="*/ 1 h 251"/>
                  <a:gd name="T72" fmla="*/ 2 w 252"/>
                  <a:gd name="T73" fmla="*/ 1 h 251"/>
                  <a:gd name="T74" fmla="*/ 3 w 252"/>
                  <a:gd name="T75" fmla="*/ 1 h 251"/>
                  <a:gd name="T76" fmla="*/ 3 w 252"/>
                  <a:gd name="T77" fmla="*/ 1 h 251"/>
                  <a:gd name="T78" fmla="*/ 4 w 252"/>
                  <a:gd name="T79" fmla="*/ 1 h 251"/>
                  <a:gd name="T80" fmla="*/ 4 w 252"/>
                  <a:gd name="T81" fmla="*/ 2 h 251"/>
                  <a:gd name="T82" fmla="*/ 4 w 252"/>
                  <a:gd name="T83" fmla="*/ 2 h 251"/>
                  <a:gd name="T84" fmla="*/ 4 w 252"/>
                  <a:gd name="T85" fmla="*/ 2 h 251"/>
                  <a:gd name="T86" fmla="*/ 4 w 252"/>
                  <a:gd name="T87" fmla="*/ 2 h 251"/>
                  <a:gd name="T88" fmla="*/ 4 w 252"/>
                  <a:gd name="T89" fmla="*/ 2 h 251"/>
                  <a:gd name="T90" fmla="*/ 4 w 252"/>
                  <a:gd name="T91" fmla="*/ 3 h 251"/>
                  <a:gd name="T92" fmla="*/ 4 w 252"/>
                  <a:gd name="T93" fmla="*/ 1 h 251"/>
                  <a:gd name="T94" fmla="*/ 4 w 252"/>
                  <a:gd name="T95" fmla="*/ 1 h 251"/>
                  <a:gd name="T96" fmla="*/ 4 w 252"/>
                  <a:gd name="T97" fmla="*/ 1 h 251"/>
                  <a:gd name="T98" fmla="*/ 4 w 252"/>
                  <a:gd name="T99" fmla="*/ 1 h 251"/>
                  <a:gd name="T100" fmla="*/ 3 w 252"/>
                  <a:gd name="T101" fmla="*/ 0 h 251"/>
                  <a:gd name="T102" fmla="*/ 3 w 252"/>
                  <a:gd name="T103" fmla="*/ 0 h 251"/>
                  <a:gd name="T104" fmla="*/ 3 w 252"/>
                  <a:gd name="T105" fmla="*/ 1 h 251"/>
                  <a:gd name="T106" fmla="*/ 2 w 252"/>
                  <a:gd name="T107" fmla="*/ 1 h 251"/>
                  <a:gd name="T108" fmla="*/ 2 w 252"/>
                  <a:gd name="T109" fmla="*/ 1 h 251"/>
                  <a:gd name="T110" fmla="*/ 2 w 252"/>
                  <a:gd name="T111" fmla="*/ 1 h 251"/>
                  <a:gd name="T112" fmla="*/ 1 w 252"/>
                  <a:gd name="T113" fmla="*/ 1 h 251"/>
                  <a:gd name="T114" fmla="*/ 1 w 252"/>
                  <a:gd name="T115" fmla="*/ 1 h 251"/>
                  <a:gd name="T116" fmla="*/ 1 w 252"/>
                  <a:gd name="T117" fmla="*/ 1 h 251"/>
                  <a:gd name="T118" fmla="*/ 1 w 252"/>
                  <a:gd name="T119" fmla="*/ 1 h 251"/>
                  <a:gd name="T120" fmla="*/ 1 w 252"/>
                  <a:gd name="T121" fmla="*/ 1 h 251"/>
                  <a:gd name="T122" fmla="*/ 1 w 252"/>
                  <a:gd name="T123" fmla="*/ 1 h 251"/>
                  <a:gd name="T124" fmla="*/ 1 w 252"/>
                  <a:gd name="T125" fmla="*/ 1 h 25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52"/>
                  <a:gd name="T190" fmla="*/ 0 h 251"/>
                  <a:gd name="T191" fmla="*/ 252 w 252"/>
                  <a:gd name="T192" fmla="*/ 251 h 251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52" h="251">
                    <a:moveTo>
                      <a:pt x="4" y="44"/>
                    </a:moveTo>
                    <a:lnTo>
                      <a:pt x="0" y="81"/>
                    </a:lnTo>
                    <a:lnTo>
                      <a:pt x="0" y="114"/>
                    </a:lnTo>
                    <a:lnTo>
                      <a:pt x="3" y="142"/>
                    </a:lnTo>
                    <a:lnTo>
                      <a:pt x="10" y="167"/>
                    </a:lnTo>
                    <a:lnTo>
                      <a:pt x="19" y="188"/>
                    </a:lnTo>
                    <a:lnTo>
                      <a:pt x="32" y="206"/>
                    </a:lnTo>
                    <a:lnTo>
                      <a:pt x="47" y="220"/>
                    </a:lnTo>
                    <a:lnTo>
                      <a:pt x="64" y="231"/>
                    </a:lnTo>
                    <a:lnTo>
                      <a:pt x="84" y="240"/>
                    </a:lnTo>
                    <a:lnTo>
                      <a:pt x="104" y="246"/>
                    </a:lnTo>
                    <a:lnTo>
                      <a:pt x="127" y="250"/>
                    </a:lnTo>
                    <a:lnTo>
                      <a:pt x="151" y="251"/>
                    </a:lnTo>
                    <a:lnTo>
                      <a:pt x="175" y="251"/>
                    </a:lnTo>
                    <a:lnTo>
                      <a:pt x="200" y="249"/>
                    </a:lnTo>
                    <a:lnTo>
                      <a:pt x="227" y="244"/>
                    </a:lnTo>
                    <a:lnTo>
                      <a:pt x="252" y="240"/>
                    </a:lnTo>
                    <a:lnTo>
                      <a:pt x="251" y="212"/>
                    </a:lnTo>
                    <a:lnTo>
                      <a:pt x="231" y="216"/>
                    </a:lnTo>
                    <a:lnTo>
                      <a:pt x="212" y="221"/>
                    </a:lnTo>
                    <a:lnTo>
                      <a:pt x="191" y="223"/>
                    </a:lnTo>
                    <a:lnTo>
                      <a:pt x="171" y="226"/>
                    </a:lnTo>
                    <a:lnTo>
                      <a:pt x="152" y="226"/>
                    </a:lnTo>
                    <a:lnTo>
                      <a:pt x="133" y="225"/>
                    </a:lnTo>
                    <a:lnTo>
                      <a:pt x="115" y="221"/>
                    </a:lnTo>
                    <a:lnTo>
                      <a:pt x="99" y="215"/>
                    </a:lnTo>
                    <a:lnTo>
                      <a:pt x="84" y="207"/>
                    </a:lnTo>
                    <a:lnTo>
                      <a:pt x="70" y="197"/>
                    </a:lnTo>
                    <a:lnTo>
                      <a:pt x="59" y="183"/>
                    </a:lnTo>
                    <a:lnTo>
                      <a:pt x="50" y="167"/>
                    </a:lnTo>
                    <a:lnTo>
                      <a:pt x="44" y="146"/>
                    </a:lnTo>
                    <a:lnTo>
                      <a:pt x="42" y="123"/>
                    </a:lnTo>
                    <a:lnTo>
                      <a:pt x="42" y="96"/>
                    </a:lnTo>
                    <a:lnTo>
                      <a:pt x="47" y="63"/>
                    </a:lnTo>
                    <a:lnTo>
                      <a:pt x="54" y="60"/>
                    </a:lnTo>
                    <a:lnTo>
                      <a:pt x="74" y="53"/>
                    </a:lnTo>
                    <a:lnTo>
                      <a:pt x="102" y="45"/>
                    </a:lnTo>
                    <a:lnTo>
                      <a:pt x="134" y="39"/>
                    </a:lnTo>
                    <a:lnTo>
                      <a:pt x="167" y="38"/>
                    </a:lnTo>
                    <a:lnTo>
                      <a:pt x="195" y="47"/>
                    </a:lnTo>
                    <a:lnTo>
                      <a:pt x="216" y="67"/>
                    </a:lnTo>
                    <a:lnTo>
                      <a:pt x="224" y="102"/>
                    </a:lnTo>
                    <a:lnTo>
                      <a:pt x="225" y="106"/>
                    </a:lnTo>
                    <a:lnTo>
                      <a:pt x="230" y="115"/>
                    </a:lnTo>
                    <a:lnTo>
                      <a:pt x="238" y="128"/>
                    </a:lnTo>
                    <a:lnTo>
                      <a:pt x="250" y="143"/>
                    </a:lnTo>
                    <a:lnTo>
                      <a:pt x="248" y="25"/>
                    </a:lnTo>
                    <a:lnTo>
                      <a:pt x="235" y="15"/>
                    </a:lnTo>
                    <a:lnTo>
                      <a:pt x="220" y="7"/>
                    </a:lnTo>
                    <a:lnTo>
                      <a:pt x="202" y="2"/>
                    </a:lnTo>
                    <a:lnTo>
                      <a:pt x="183" y="0"/>
                    </a:lnTo>
                    <a:lnTo>
                      <a:pt x="163" y="0"/>
                    </a:lnTo>
                    <a:lnTo>
                      <a:pt x="142" y="2"/>
                    </a:lnTo>
                    <a:lnTo>
                      <a:pt x="123" y="6"/>
                    </a:lnTo>
                    <a:lnTo>
                      <a:pt x="102" y="10"/>
                    </a:lnTo>
                    <a:lnTo>
                      <a:pt x="83" y="15"/>
                    </a:lnTo>
                    <a:lnTo>
                      <a:pt x="64" y="21"/>
                    </a:lnTo>
                    <a:lnTo>
                      <a:pt x="48" y="26"/>
                    </a:lnTo>
                    <a:lnTo>
                      <a:pt x="33" y="31"/>
                    </a:lnTo>
                    <a:lnTo>
                      <a:pt x="21" y="37"/>
                    </a:lnTo>
                    <a:lnTo>
                      <a:pt x="12" y="40"/>
                    </a:lnTo>
                    <a:lnTo>
                      <a:pt x="6" y="43"/>
                    </a:lnTo>
                    <a:lnTo>
                      <a:pt x="4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5" name="Freeform 103">
                <a:extLst>
                  <a:ext uri="{FF2B5EF4-FFF2-40B4-BE49-F238E27FC236}">
                    <a16:creationId xmlns:a16="http://schemas.microsoft.com/office/drawing/2014/main" id="{54070335-8C68-F7F5-6795-33D1A6A85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2" y="3559"/>
                <a:ext cx="104" cy="94"/>
              </a:xfrm>
              <a:custGeom>
                <a:avLst/>
                <a:gdLst>
                  <a:gd name="T0" fmla="*/ 2 w 209"/>
                  <a:gd name="T1" fmla="*/ 1 h 188"/>
                  <a:gd name="T2" fmla="*/ 2 w 209"/>
                  <a:gd name="T3" fmla="*/ 1 h 188"/>
                  <a:gd name="T4" fmla="*/ 2 w 209"/>
                  <a:gd name="T5" fmla="*/ 1 h 188"/>
                  <a:gd name="T6" fmla="*/ 1 w 209"/>
                  <a:gd name="T7" fmla="*/ 0 h 188"/>
                  <a:gd name="T8" fmla="*/ 1 w 209"/>
                  <a:gd name="T9" fmla="*/ 1 h 188"/>
                  <a:gd name="T10" fmla="*/ 0 w 209"/>
                  <a:gd name="T11" fmla="*/ 1 h 188"/>
                  <a:gd name="T12" fmla="*/ 0 w 209"/>
                  <a:gd name="T13" fmla="*/ 1 h 188"/>
                  <a:gd name="T14" fmla="*/ 0 w 209"/>
                  <a:gd name="T15" fmla="*/ 1 h 188"/>
                  <a:gd name="T16" fmla="*/ 0 w 209"/>
                  <a:gd name="T17" fmla="*/ 1 h 188"/>
                  <a:gd name="T18" fmla="*/ 0 w 209"/>
                  <a:gd name="T19" fmla="*/ 1 h 188"/>
                  <a:gd name="T20" fmla="*/ 0 w 209"/>
                  <a:gd name="T21" fmla="*/ 1 h 188"/>
                  <a:gd name="T22" fmla="*/ 0 w 209"/>
                  <a:gd name="T23" fmla="*/ 1 h 188"/>
                  <a:gd name="T24" fmla="*/ 0 w 209"/>
                  <a:gd name="T25" fmla="*/ 3 h 188"/>
                  <a:gd name="T26" fmla="*/ 0 w 209"/>
                  <a:gd name="T27" fmla="*/ 3 h 188"/>
                  <a:gd name="T28" fmla="*/ 0 w 209"/>
                  <a:gd name="T29" fmla="*/ 3 h 188"/>
                  <a:gd name="T30" fmla="*/ 0 w 209"/>
                  <a:gd name="T31" fmla="*/ 3 h 188"/>
                  <a:gd name="T32" fmla="*/ 0 w 209"/>
                  <a:gd name="T33" fmla="*/ 3 h 188"/>
                  <a:gd name="T34" fmla="*/ 1 w 209"/>
                  <a:gd name="T35" fmla="*/ 3 h 188"/>
                  <a:gd name="T36" fmla="*/ 1 w 209"/>
                  <a:gd name="T37" fmla="*/ 3 h 188"/>
                  <a:gd name="T38" fmla="*/ 1 w 209"/>
                  <a:gd name="T39" fmla="*/ 3 h 188"/>
                  <a:gd name="T40" fmla="*/ 2 w 209"/>
                  <a:gd name="T41" fmla="*/ 3 h 188"/>
                  <a:gd name="T42" fmla="*/ 2 w 209"/>
                  <a:gd name="T43" fmla="*/ 3 h 188"/>
                  <a:gd name="T44" fmla="*/ 2 w 209"/>
                  <a:gd name="T45" fmla="*/ 3 h 188"/>
                  <a:gd name="T46" fmla="*/ 2 w 209"/>
                  <a:gd name="T47" fmla="*/ 3 h 188"/>
                  <a:gd name="T48" fmla="*/ 3 w 209"/>
                  <a:gd name="T49" fmla="*/ 3 h 188"/>
                  <a:gd name="T50" fmla="*/ 3 w 209"/>
                  <a:gd name="T51" fmla="*/ 1 h 188"/>
                  <a:gd name="T52" fmla="*/ 3 w 209"/>
                  <a:gd name="T53" fmla="*/ 1 h 188"/>
                  <a:gd name="T54" fmla="*/ 2 w 209"/>
                  <a:gd name="T55" fmla="*/ 1 h 188"/>
                  <a:gd name="T56" fmla="*/ 2 w 209"/>
                  <a:gd name="T57" fmla="*/ 1 h 188"/>
                  <a:gd name="T58" fmla="*/ 2 w 209"/>
                  <a:gd name="T59" fmla="*/ 1 h 18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9"/>
                  <a:gd name="T91" fmla="*/ 0 h 188"/>
                  <a:gd name="T92" fmla="*/ 209 w 209"/>
                  <a:gd name="T93" fmla="*/ 188 h 18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9" h="188">
                    <a:moveTo>
                      <a:pt x="182" y="64"/>
                    </a:moveTo>
                    <a:lnTo>
                      <a:pt x="174" y="29"/>
                    </a:lnTo>
                    <a:lnTo>
                      <a:pt x="153" y="9"/>
                    </a:lnTo>
                    <a:lnTo>
                      <a:pt x="125" y="0"/>
                    </a:lnTo>
                    <a:lnTo>
                      <a:pt x="92" y="1"/>
                    </a:lnTo>
                    <a:lnTo>
                      <a:pt x="60" y="7"/>
                    </a:lnTo>
                    <a:lnTo>
                      <a:pt x="32" y="15"/>
                    </a:lnTo>
                    <a:lnTo>
                      <a:pt x="12" y="22"/>
                    </a:lnTo>
                    <a:lnTo>
                      <a:pt x="5" y="25"/>
                    </a:lnTo>
                    <a:lnTo>
                      <a:pt x="0" y="58"/>
                    </a:lnTo>
                    <a:lnTo>
                      <a:pt x="0" y="85"/>
                    </a:lnTo>
                    <a:lnTo>
                      <a:pt x="2" y="108"/>
                    </a:lnTo>
                    <a:lnTo>
                      <a:pt x="8" y="129"/>
                    </a:lnTo>
                    <a:lnTo>
                      <a:pt x="17" y="145"/>
                    </a:lnTo>
                    <a:lnTo>
                      <a:pt x="28" y="159"/>
                    </a:lnTo>
                    <a:lnTo>
                      <a:pt x="42" y="169"/>
                    </a:lnTo>
                    <a:lnTo>
                      <a:pt x="57" y="177"/>
                    </a:lnTo>
                    <a:lnTo>
                      <a:pt x="73" y="183"/>
                    </a:lnTo>
                    <a:lnTo>
                      <a:pt x="91" y="187"/>
                    </a:lnTo>
                    <a:lnTo>
                      <a:pt x="110" y="188"/>
                    </a:lnTo>
                    <a:lnTo>
                      <a:pt x="129" y="188"/>
                    </a:lnTo>
                    <a:lnTo>
                      <a:pt x="149" y="185"/>
                    </a:lnTo>
                    <a:lnTo>
                      <a:pt x="170" y="183"/>
                    </a:lnTo>
                    <a:lnTo>
                      <a:pt x="189" y="178"/>
                    </a:lnTo>
                    <a:lnTo>
                      <a:pt x="209" y="174"/>
                    </a:lnTo>
                    <a:lnTo>
                      <a:pt x="208" y="105"/>
                    </a:lnTo>
                    <a:lnTo>
                      <a:pt x="196" y="90"/>
                    </a:lnTo>
                    <a:lnTo>
                      <a:pt x="188" y="77"/>
                    </a:lnTo>
                    <a:lnTo>
                      <a:pt x="183" y="68"/>
                    </a:lnTo>
                    <a:lnTo>
                      <a:pt x="182" y="64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6" name="Freeform 104">
                <a:extLst>
                  <a:ext uri="{FF2B5EF4-FFF2-40B4-BE49-F238E27FC236}">
                    <a16:creationId xmlns:a16="http://schemas.microsoft.com/office/drawing/2014/main" id="{F50423DD-DA99-C5D8-2D1A-D817F41BC6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2" y="3012"/>
                <a:ext cx="191" cy="152"/>
              </a:xfrm>
              <a:custGeom>
                <a:avLst/>
                <a:gdLst>
                  <a:gd name="T0" fmla="*/ 6 w 381"/>
                  <a:gd name="T1" fmla="*/ 0 h 305"/>
                  <a:gd name="T2" fmla="*/ 6 w 381"/>
                  <a:gd name="T3" fmla="*/ 0 h 305"/>
                  <a:gd name="T4" fmla="*/ 5 w 381"/>
                  <a:gd name="T5" fmla="*/ 0 h 305"/>
                  <a:gd name="T6" fmla="*/ 5 w 381"/>
                  <a:gd name="T7" fmla="*/ 0 h 305"/>
                  <a:gd name="T8" fmla="*/ 5 w 381"/>
                  <a:gd name="T9" fmla="*/ 1 h 305"/>
                  <a:gd name="T10" fmla="*/ 5 w 381"/>
                  <a:gd name="T11" fmla="*/ 1 h 305"/>
                  <a:gd name="T12" fmla="*/ 5 w 381"/>
                  <a:gd name="T13" fmla="*/ 2 h 305"/>
                  <a:gd name="T14" fmla="*/ 5 w 381"/>
                  <a:gd name="T15" fmla="*/ 2 h 305"/>
                  <a:gd name="T16" fmla="*/ 4 w 381"/>
                  <a:gd name="T17" fmla="*/ 2 h 305"/>
                  <a:gd name="T18" fmla="*/ 4 w 381"/>
                  <a:gd name="T19" fmla="*/ 3 h 305"/>
                  <a:gd name="T20" fmla="*/ 3 w 381"/>
                  <a:gd name="T21" fmla="*/ 3 h 305"/>
                  <a:gd name="T22" fmla="*/ 3 w 381"/>
                  <a:gd name="T23" fmla="*/ 3 h 305"/>
                  <a:gd name="T24" fmla="*/ 3 w 381"/>
                  <a:gd name="T25" fmla="*/ 4 h 305"/>
                  <a:gd name="T26" fmla="*/ 2 w 381"/>
                  <a:gd name="T27" fmla="*/ 3 h 305"/>
                  <a:gd name="T28" fmla="*/ 1 w 381"/>
                  <a:gd name="T29" fmla="*/ 3 h 305"/>
                  <a:gd name="T30" fmla="*/ 1 w 381"/>
                  <a:gd name="T31" fmla="*/ 2 h 305"/>
                  <a:gd name="T32" fmla="*/ 1 w 381"/>
                  <a:gd name="T33" fmla="*/ 2 h 305"/>
                  <a:gd name="T34" fmla="*/ 2 w 381"/>
                  <a:gd name="T35" fmla="*/ 1 h 305"/>
                  <a:gd name="T36" fmla="*/ 2 w 381"/>
                  <a:gd name="T37" fmla="*/ 1 h 305"/>
                  <a:gd name="T38" fmla="*/ 3 w 381"/>
                  <a:gd name="T39" fmla="*/ 0 h 305"/>
                  <a:gd name="T40" fmla="*/ 4 w 381"/>
                  <a:gd name="T41" fmla="*/ 0 h 305"/>
                  <a:gd name="T42" fmla="*/ 3 w 381"/>
                  <a:gd name="T43" fmla="*/ 0 h 305"/>
                  <a:gd name="T44" fmla="*/ 2 w 381"/>
                  <a:gd name="T45" fmla="*/ 1 h 305"/>
                  <a:gd name="T46" fmla="*/ 1 w 381"/>
                  <a:gd name="T47" fmla="*/ 1 h 305"/>
                  <a:gd name="T48" fmla="*/ 1 w 381"/>
                  <a:gd name="T49" fmla="*/ 2 h 305"/>
                  <a:gd name="T50" fmla="*/ 1 w 381"/>
                  <a:gd name="T51" fmla="*/ 2 h 305"/>
                  <a:gd name="T52" fmla="*/ 1 w 381"/>
                  <a:gd name="T53" fmla="*/ 3 h 305"/>
                  <a:gd name="T54" fmla="*/ 1 w 381"/>
                  <a:gd name="T55" fmla="*/ 4 h 305"/>
                  <a:gd name="T56" fmla="*/ 2 w 381"/>
                  <a:gd name="T57" fmla="*/ 4 h 305"/>
                  <a:gd name="T58" fmla="*/ 2 w 381"/>
                  <a:gd name="T59" fmla="*/ 4 h 305"/>
                  <a:gd name="T60" fmla="*/ 3 w 381"/>
                  <a:gd name="T61" fmla="*/ 4 h 305"/>
                  <a:gd name="T62" fmla="*/ 4 w 381"/>
                  <a:gd name="T63" fmla="*/ 4 h 305"/>
                  <a:gd name="T64" fmla="*/ 4 w 381"/>
                  <a:gd name="T65" fmla="*/ 3 h 305"/>
                  <a:gd name="T66" fmla="*/ 5 w 381"/>
                  <a:gd name="T67" fmla="*/ 2 h 305"/>
                  <a:gd name="T68" fmla="*/ 6 w 381"/>
                  <a:gd name="T69" fmla="*/ 2 h 305"/>
                  <a:gd name="T70" fmla="*/ 6 w 381"/>
                  <a:gd name="T71" fmla="*/ 1 h 305"/>
                  <a:gd name="T72" fmla="*/ 6 w 381"/>
                  <a:gd name="T73" fmla="*/ 1 h 30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81"/>
                  <a:gd name="T112" fmla="*/ 0 h 305"/>
                  <a:gd name="T113" fmla="*/ 381 w 381"/>
                  <a:gd name="T114" fmla="*/ 305 h 305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81" h="305">
                    <a:moveTo>
                      <a:pt x="354" y="48"/>
                    </a:moveTo>
                    <a:lnTo>
                      <a:pt x="353" y="44"/>
                    </a:lnTo>
                    <a:lnTo>
                      <a:pt x="349" y="35"/>
                    </a:lnTo>
                    <a:lnTo>
                      <a:pt x="346" y="20"/>
                    </a:lnTo>
                    <a:lnTo>
                      <a:pt x="346" y="0"/>
                    </a:lnTo>
                    <a:lnTo>
                      <a:pt x="285" y="2"/>
                    </a:lnTo>
                    <a:lnTo>
                      <a:pt x="275" y="33"/>
                    </a:lnTo>
                    <a:lnTo>
                      <a:pt x="278" y="57"/>
                    </a:lnTo>
                    <a:lnTo>
                      <a:pt x="283" y="73"/>
                    </a:lnTo>
                    <a:lnTo>
                      <a:pt x="287" y="79"/>
                    </a:lnTo>
                    <a:lnTo>
                      <a:pt x="302" y="90"/>
                    </a:lnTo>
                    <a:lnTo>
                      <a:pt x="311" y="103"/>
                    </a:lnTo>
                    <a:lnTo>
                      <a:pt x="312" y="117"/>
                    </a:lnTo>
                    <a:lnTo>
                      <a:pt x="309" y="131"/>
                    </a:lnTo>
                    <a:lnTo>
                      <a:pt x="300" y="146"/>
                    </a:lnTo>
                    <a:lnTo>
                      <a:pt x="287" y="161"/>
                    </a:lnTo>
                    <a:lnTo>
                      <a:pt x="272" y="175"/>
                    </a:lnTo>
                    <a:lnTo>
                      <a:pt x="255" y="189"/>
                    </a:lnTo>
                    <a:lnTo>
                      <a:pt x="236" y="203"/>
                    </a:lnTo>
                    <a:lnTo>
                      <a:pt x="217" y="216"/>
                    </a:lnTo>
                    <a:lnTo>
                      <a:pt x="198" y="227"/>
                    </a:lnTo>
                    <a:lnTo>
                      <a:pt x="181" y="238"/>
                    </a:lnTo>
                    <a:lnTo>
                      <a:pt x="166" y="246"/>
                    </a:lnTo>
                    <a:lnTo>
                      <a:pt x="154" y="252"/>
                    </a:lnTo>
                    <a:lnTo>
                      <a:pt x="146" y="256"/>
                    </a:lnTo>
                    <a:lnTo>
                      <a:pt x="144" y="257"/>
                    </a:lnTo>
                    <a:lnTo>
                      <a:pt x="111" y="246"/>
                    </a:lnTo>
                    <a:lnTo>
                      <a:pt x="85" y="233"/>
                    </a:lnTo>
                    <a:lnTo>
                      <a:pt x="66" y="219"/>
                    </a:lnTo>
                    <a:lnTo>
                      <a:pt x="54" y="204"/>
                    </a:lnTo>
                    <a:lnTo>
                      <a:pt x="47" y="189"/>
                    </a:lnTo>
                    <a:lnTo>
                      <a:pt x="46" y="172"/>
                    </a:lnTo>
                    <a:lnTo>
                      <a:pt x="50" y="156"/>
                    </a:lnTo>
                    <a:lnTo>
                      <a:pt x="58" y="137"/>
                    </a:lnTo>
                    <a:lnTo>
                      <a:pt x="69" y="120"/>
                    </a:lnTo>
                    <a:lnTo>
                      <a:pt x="85" y="103"/>
                    </a:lnTo>
                    <a:lnTo>
                      <a:pt x="103" y="84"/>
                    </a:lnTo>
                    <a:lnTo>
                      <a:pt x="123" y="67"/>
                    </a:lnTo>
                    <a:lnTo>
                      <a:pt x="145" y="50"/>
                    </a:lnTo>
                    <a:lnTo>
                      <a:pt x="169" y="33"/>
                    </a:lnTo>
                    <a:lnTo>
                      <a:pt x="194" y="17"/>
                    </a:lnTo>
                    <a:lnTo>
                      <a:pt x="218" y="2"/>
                    </a:lnTo>
                    <a:lnTo>
                      <a:pt x="172" y="3"/>
                    </a:lnTo>
                    <a:lnTo>
                      <a:pt x="143" y="23"/>
                    </a:lnTo>
                    <a:lnTo>
                      <a:pt x="116" y="44"/>
                    </a:lnTo>
                    <a:lnTo>
                      <a:pt x="91" y="65"/>
                    </a:lnTo>
                    <a:lnTo>
                      <a:pt x="68" y="86"/>
                    </a:lnTo>
                    <a:lnTo>
                      <a:pt x="47" y="106"/>
                    </a:lnTo>
                    <a:lnTo>
                      <a:pt x="30" y="128"/>
                    </a:lnTo>
                    <a:lnTo>
                      <a:pt x="16" y="149"/>
                    </a:lnTo>
                    <a:lnTo>
                      <a:pt x="7" y="169"/>
                    </a:lnTo>
                    <a:lnTo>
                      <a:pt x="1" y="189"/>
                    </a:lnTo>
                    <a:lnTo>
                      <a:pt x="0" y="209"/>
                    </a:lnTo>
                    <a:lnTo>
                      <a:pt x="5" y="227"/>
                    </a:lnTo>
                    <a:lnTo>
                      <a:pt x="15" y="245"/>
                    </a:lnTo>
                    <a:lnTo>
                      <a:pt x="31" y="262"/>
                    </a:lnTo>
                    <a:lnTo>
                      <a:pt x="53" y="277"/>
                    </a:lnTo>
                    <a:lnTo>
                      <a:pt x="82" y="292"/>
                    </a:lnTo>
                    <a:lnTo>
                      <a:pt x="119" y="305"/>
                    </a:lnTo>
                    <a:lnTo>
                      <a:pt x="123" y="302"/>
                    </a:lnTo>
                    <a:lnTo>
                      <a:pt x="134" y="296"/>
                    </a:lnTo>
                    <a:lnTo>
                      <a:pt x="152" y="288"/>
                    </a:lnTo>
                    <a:lnTo>
                      <a:pt x="174" y="276"/>
                    </a:lnTo>
                    <a:lnTo>
                      <a:pt x="199" y="262"/>
                    </a:lnTo>
                    <a:lnTo>
                      <a:pt x="227" y="245"/>
                    </a:lnTo>
                    <a:lnTo>
                      <a:pt x="256" y="227"/>
                    </a:lnTo>
                    <a:lnTo>
                      <a:pt x="285" y="207"/>
                    </a:lnTo>
                    <a:lnTo>
                      <a:pt x="312" y="187"/>
                    </a:lnTo>
                    <a:lnTo>
                      <a:pt x="336" y="165"/>
                    </a:lnTo>
                    <a:lnTo>
                      <a:pt x="357" y="144"/>
                    </a:lnTo>
                    <a:lnTo>
                      <a:pt x="372" y="123"/>
                    </a:lnTo>
                    <a:lnTo>
                      <a:pt x="380" y="102"/>
                    </a:lnTo>
                    <a:lnTo>
                      <a:pt x="381" y="82"/>
                    </a:lnTo>
                    <a:lnTo>
                      <a:pt x="372" y="64"/>
                    </a:lnTo>
                    <a:lnTo>
                      <a:pt x="354" y="4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7" name="Freeform 105">
                <a:extLst>
                  <a:ext uri="{FF2B5EF4-FFF2-40B4-BE49-F238E27FC236}">
                    <a16:creationId xmlns:a16="http://schemas.microsoft.com/office/drawing/2014/main" id="{BD9237B3-886A-7951-80E2-B1B734C8AB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6" y="3012"/>
                <a:ext cx="133" cy="128"/>
              </a:xfrm>
              <a:custGeom>
                <a:avLst/>
                <a:gdLst>
                  <a:gd name="T0" fmla="*/ 1 w 266"/>
                  <a:gd name="T1" fmla="*/ 4 h 255"/>
                  <a:gd name="T2" fmla="*/ 1 w 266"/>
                  <a:gd name="T3" fmla="*/ 4 h 255"/>
                  <a:gd name="T4" fmla="*/ 1 w 266"/>
                  <a:gd name="T5" fmla="*/ 4 h 255"/>
                  <a:gd name="T6" fmla="*/ 1 w 266"/>
                  <a:gd name="T7" fmla="*/ 4 h 255"/>
                  <a:gd name="T8" fmla="*/ 2 w 266"/>
                  <a:gd name="T9" fmla="*/ 4 h 255"/>
                  <a:gd name="T10" fmla="*/ 2 w 266"/>
                  <a:gd name="T11" fmla="*/ 4 h 255"/>
                  <a:gd name="T12" fmla="*/ 2 w 266"/>
                  <a:gd name="T13" fmla="*/ 4 h 255"/>
                  <a:gd name="T14" fmla="*/ 2 w 266"/>
                  <a:gd name="T15" fmla="*/ 4 h 255"/>
                  <a:gd name="T16" fmla="*/ 3 w 266"/>
                  <a:gd name="T17" fmla="*/ 3 h 255"/>
                  <a:gd name="T18" fmla="*/ 3 w 266"/>
                  <a:gd name="T19" fmla="*/ 3 h 255"/>
                  <a:gd name="T20" fmla="*/ 3 w 266"/>
                  <a:gd name="T21" fmla="*/ 3 h 255"/>
                  <a:gd name="T22" fmla="*/ 3 w 266"/>
                  <a:gd name="T23" fmla="*/ 3 h 255"/>
                  <a:gd name="T24" fmla="*/ 4 w 266"/>
                  <a:gd name="T25" fmla="*/ 3 h 255"/>
                  <a:gd name="T26" fmla="*/ 4 w 266"/>
                  <a:gd name="T27" fmla="*/ 2 h 255"/>
                  <a:gd name="T28" fmla="*/ 4 w 266"/>
                  <a:gd name="T29" fmla="*/ 2 h 255"/>
                  <a:gd name="T30" fmla="*/ 4 w 266"/>
                  <a:gd name="T31" fmla="*/ 2 h 255"/>
                  <a:gd name="T32" fmla="*/ 3 w 266"/>
                  <a:gd name="T33" fmla="*/ 2 h 255"/>
                  <a:gd name="T34" fmla="*/ 3 w 266"/>
                  <a:gd name="T35" fmla="*/ 2 h 255"/>
                  <a:gd name="T36" fmla="*/ 3 w 266"/>
                  <a:gd name="T37" fmla="*/ 1 h 255"/>
                  <a:gd name="T38" fmla="*/ 3 w 266"/>
                  <a:gd name="T39" fmla="*/ 1 h 255"/>
                  <a:gd name="T40" fmla="*/ 3 w 266"/>
                  <a:gd name="T41" fmla="*/ 0 h 255"/>
                  <a:gd name="T42" fmla="*/ 2 w 266"/>
                  <a:gd name="T43" fmla="*/ 0 h 255"/>
                  <a:gd name="T44" fmla="*/ 2 w 266"/>
                  <a:gd name="T45" fmla="*/ 1 h 255"/>
                  <a:gd name="T46" fmla="*/ 1 w 266"/>
                  <a:gd name="T47" fmla="*/ 1 h 255"/>
                  <a:gd name="T48" fmla="*/ 1 w 266"/>
                  <a:gd name="T49" fmla="*/ 1 h 255"/>
                  <a:gd name="T50" fmla="*/ 1 w 266"/>
                  <a:gd name="T51" fmla="*/ 2 h 255"/>
                  <a:gd name="T52" fmla="*/ 1 w 266"/>
                  <a:gd name="T53" fmla="*/ 2 h 255"/>
                  <a:gd name="T54" fmla="*/ 1 w 266"/>
                  <a:gd name="T55" fmla="*/ 2 h 255"/>
                  <a:gd name="T56" fmla="*/ 1 w 266"/>
                  <a:gd name="T57" fmla="*/ 2 h 255"/>
                  <a:gd name="T58" fmla="*/ 1 w 266"/>
                  <a:gd name="T59" fmla="*/ 3 h 255"/>
                  <a:gd name="T60" fmla="*/ 1 w 266"/>
                  <a:gd name="T61" fmla="*/ 3 h 255"/>
                  <a:gd name="T62" fmla="*/ 0 w 266"/>
                  <a:gd name="T63" fmla="*/ 3 h 255"/>
                  <a:gd name="T64" fmla="*/ 1 w 266"/>
                  <a:gd name="T65" fmla="*/ 3 h 255"/>
                  <a:gd name="T66" fmla="*/ 1 w 266"/>
                  <a:gd name="T67" fmla="*/ 4 h 255"/>
                  <a:gd name="T68" fmla="*/ 1 w 266"/>
                  <a:gd name="T69" fmla="*/ 4 h 255"/>
                  <a:gd name="T70" fmla="*/ 1 w 266"/>
                  <a:gd name="T71" fmla="*/ 4 h 255"/>
                  <a:gd name="T72" fmla="*/ 1 w 266"/>
                  <a:gd name="T73" fmla="*/ 4 h 255"/>
                  <a:gd name="T74" fmla="*/ 1 w 266"/>
                  <a:gd name="T75" fmla="*/ 4 h 25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66"/>
                  <a:gd name="T115" fmla="*/ 0 h 255"/>
                  <a:gd name="T116" fmla="*/ 266 w 266"/>
                  <a:gd name="T117" fmla="*/ 255 h 255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66" h="255">
                    <a:moveTo>
                      <a:pt x="98" y="255"/>
                    </a:moveTo>
                    <a:lnTo>
                      <a:pt x="100" y="254"/>
                    </a:lnTo>
                    <a:lnTo>
                      <a:pt x="108" y="250"/>
                    </a:lnTo>
                    <a:lnTo>
                      <a:pt x="120" y="244"/>
                    </a:lnTo>
                    <a:lnTo>
                      <a:pt x="135" y="236"/>
                    </a:lnTo>
                    <a:lnTo>
                      <a:pt x="152" y="225"/>
                    </a:lnTo>
                    <a:lnTo>
                      <a:pt x="171" y="214"/>
                    </a:lnTo>
                    <a:lnTo>
                      <a:pt x="190" y="201"/>
                    </a:lnTo>
                    <a:lnTo>
                      <a:pt x="209" y="187"/>
                    </a:lnTo>
                    <a:lnTo>
                      <a:pt x="226" y="173"/>
                    </a:lnTo>
                    <a:lnTo>
                      <a:pt x="241" y="159"/>
                    </a:lnTo>
                    <a:lnTo>
                      <a:pt x="254" y="144"/>
                    </a:lnTo>
                    <a:lnTo>
                      <a:pt x="263" y="129"/>
                    </a:lnTo>
                    <a:lnTo>
                      <a:pt x="266" y="115"/>
                    </a:lnTo>
                    <a:lnTo>
                      <a:pt x="265" y="101"/>
                    </a:lnTo>
                    <a:lnTo>
                      <a:pt x="256" y="88"/>
                    </a:lnTo>
                    <a:lnTo>
                      <a:pt x="241" y="77"/>
                    </a:lnTo>
                    <a:lnTo>
                      <a:pt x="237" y="71"/>
                    </a:lnTo>
                    <a:lnTo>
                      <a:pt x="232" y="55"/>
                    </a:lnTo>
                    <a:lnTo>
                      <a:pt x="229" y="31"/>
                    </a:lnTo>
                    <a:lnTo>
                      <a:pt x="239" y="0"/>
                    </a:lnTo>
                    <a:lnTo>
                      <a:pt x="172" y="0"/>
                    </a:lnTo>
                    <a:lnTo>
                      <a:pt x="148" y="15"/>
                    </a:lnTo>
                    <a:lnTo>
                      <a:pt x="123" y="31"/>
                    </a:lnTo>
                    <a:lnTo>
                      <a:pt x="99" y="48"/>
                    </a:lnTo>
                    <a:lnTo>
                      <a:pt x="77" y="65"/>
                    </a:lnTo>
                    <a:lnTo>
                      <a:pt x="57" y="82"/>
                    </a:lnTo>
                    <a:lnTo>
                      <a:pt x="39" y="101"/>
                    </a:lnTo>
                    <a:lnTo>
                      <a:pt x="23" y="118"/>
                    </a:lnTo>
                    <a:lnTo>
                      <a:pt x="12" y="135"/>
                    </a:lnTo>
                    <a:lnTo>
                      <a:pt x="4" y="154"/>
                    </a:lnTo>
                    <a:lnTo>
                      <a:pt x="0" y="170"/>
                    </a:lnTo>
                    <a:lnTo>
                      <a:pt x="1" y="187"/>
                    </a:lnTo>
                    <a:lnTo>
                      <a:pt x="8" y="202"/>
                    </a:lnTo>
                    <a:lnTo>
                      <a:pt x="20" y="217"/>
                    </a:lnTo>
                    <a:lnTo>
                      <a:pt x="39" y="231"/>
                    </a:lnTo>
                    <a:lnTo>
                      <a:pt x="65" y="244"/>
                    </a:lnTo>
                    <a:lnTo>
                      <a:pt x="98" y="255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8" name="Freeform 106">
                <a:extLst>
                  <a:ext uri="{FF2B5EF4-FFF2-40B4-BE49-F238E27FC236}">
                    <a16:creationId xmlns:a16="http://schemas.microsoft.com/office/drawing/2014/main" id="{27CA343D-CBFB-CE2F-99B5-3ECB69C0C7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9" y="3007"/>
                <a:ext cx="127" cy="124"/>
              </a:xfrm>
              <a:custGeom>
                <a:avLst/>
                <a:gdLst>
                  <a:gd name="T0" fmla="*/ 3 w 252"/>
                  <a:gd name="T1" fmla="*/ 2 h 249"/>
                  <a:gd name="T2" fmla="*/ 2 w 252"/>
                  <a:gd name="T3" fmla="*/ 2 h 249"/>
                  <a:gd name="T4" fmla="*/ 2 w 252"/>
                  <a:gd name="T5" fmla="*/ 2 h 249"/>
                  <a:gd name="T6" fmla="*/ 1 w 252"/>
                  <a:gd name="T7" fmla="*/ 2 h 249"/>
                  <a:gd name="T8" fmla="*/ 1 w 252"/>
                  <a:gd name="T9" fmla="*/ 1 h 249"/>
                  <a:gd name="T10" fmla="*/ 1 w 252"/>
                  <a:gd name="T11" fmla="*/ 1 h 249"/>
                  <a:gd name="T12" fmla="*/ 1 w 252"/>
                  <a:gd name="T13" fmla="*/ 0 h 249"/>
                  <a:gd name="T14" fmla="*/ 1 w 252"/>
                  <a:gd name="T15" fmla="*/ 0 h 249"/>
                  <a:gd name="T16" fmla="*/ 1 w 252"/>
                  <a:gd name="T17" fmla="*/ 0 h 249"/>
                  <a:gd name="T18" fmla="*/ 1 w 252"/>
                  <a:gd name="T19" fmla="*/ 0 h 249"/>
                  <a:gd name="T20" fmla="*/ 1 w 252"/>
                  <a:gd name="T21" fmla="*/ 0 h 249"/>
                  <a:gd name="T22" fmla="*/ 0 w 252"/>
                  <a:gd name="T23" fmla="*/ 1 h 249"/>
                  <a:gd name="T24" fmla="*/ 1 w 252"/>
                  <a:gd name="T25" fmla="*/ 1 h 249"/>
                  <a:gd name="T26" fmla="*/ 1 w 252"/>
                  <a:gd name="T27" fmla="*/ 2 h 249"/>
                  <a:gd name="T28" fmla="*/ 1 w 252"/>
                  <a:gd name="T29" fmla="*/ 2 h 249"/>
                  <a:gd name="T30" fmla="*/ 1 w 252"/>
                  <a:gd name="T31" fmla="*/ 3 h 249"/>
                  <a:gd name="T32" fmla="*/ 2 w 252"/>
                  <a:gd name="T33" fmla="*/ 3 h 249"/>
                  <a:gd name="T34" fmla="*/ 3 w 252"/>
                  <a:gd name="T35" fmla="*/ 3 h 249"/>
                  <a:gd name="T36" fmla="*/ 3 w 252"/>
                  <a:gd name="T37" fmla="*/ 3 h 249"/>
                  <a:gd name="T38" fmla="*/ 3 w 252"/>
                  <a:gd name="T39" fmla="*/ 3 h 249"/>
                  <a:gd name="T40" fmla="*/ 3 w 252"/>
                  <a:gd name="T41" fmla="*/ 3 h 249"/>
                  <a:gd name="T42" fmla="*/ 3 w 252"/>
                  <a:gd name="T43" fmla="*/ 2 h 249"/>
                  <a:gd name="T44" fmla="*/ 4 w 252"/>
                  <a:gd name="T45" fmla="*/ 2 h 249"/>
                  <a:gd name="T46" fmla="*/ 4 w 252"/>
                  <a:gd name="T47" fmla="*/ 1 h 249"/>
                  <a:gd name="T48" fmla="*/ 4 w 252"/>
                  <a:gd name="T49" fmla="*/ 0 h 249"/>
                  <a:gd name="T50" fmla="*/ 4 w 252"/>
                  <a:gd name="T51" fmla="*/ 0 h 249"/>
                  <a:gd name="T52" fmla="*/ 4 w 252"/>
                  <a:gd name="T53" fmla="*/ 0 h 249"/>
                  <a:gd name="T54" fmla="*/ 4 w 252"/>
                  <a:gd name="T55" fmla="*/ 0 h 249"/>
                  <a:gd name="T56" fmla="*/ 4 w 252"/>
                  <a:gd name="T57" fmla="*/ 0 h 249"/>
                  <a:gd name="T58" fmla="*/ 3 w 252"/>
                  <a:gd name="T59" fmla="*/ 1 h 249"/>
                  <a:gd name="T60" fmla="*/ 3 w 252"/>
                  <a:gd name="T61" fmla="*/ 1 h 249"/>
                  <a:gd name="T62" fmla="*/ 3 w 252"/>
                  <a:gd name="T63" fmla="*/ 2 h 249"/>
                  <a:gd name="T64" fmla="*/ 3 w 252"/>
                  <a:gd name="T65" fmla="*/ 2 h 249"/>
                  <a:gd name="T66" fmla="*/ 3 w 252"/>
                  <a:gd name="T67" fmla="*/ 2 h 249"/>
                  <a:gd name="T68" fmla="*/ 3 w 252"/>
                  <a:gd name="T69" fmla="*/ 2 h 2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2"/>
                  <a:gd name="T106" fmla="*/ 0 h 249"/>
                  <a:gd name="T107" fmla="*/ 252 w 252"/>
                  <a:gd name="T108" fmla="*/ 249 h 2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2" h="249">
                    <a:moveTo>
                      <a:pt x="133" y="183"/>
                    </a:moveTo>
                    <a:lnTo>
                      <a:pt x="99" y="173"/>
                    </a:lnTo>
                    <a:lnTo>
                      <a:pt x="71" y="158"/>
                    </a:lnTo>
                    <a:lnTo>
                      <a:pt x="52" y="139"/>
                    </a:lnTo>
                    <a:lnTo>
                      <a:pt x="38" y="116"/>
                    </a:lnTo>
                    <a:lnTo>
                      <a:pt x="30" y="91"/>
                    </a:lnTo>
                    <a:lnTo>
                      <a:pt x="27" y="63"/>
                    </a:lnTo>
                    <a:lnTo>
                      <a:pt x="30" y="33"/>
                    </a:lnTo>
                    <a:lnTo>
                      <a:pt x="36" y="2"/>
                    </a:lnTo>
                    <a:lnTo>
                      <a:pt x="10" y="2"/>
                    </a:lnTo>
                    <a:lnTo>
                      <a:pt x="2" y="45"/>
                    </a:lnTo>
                    <a:lnTo>
                      <a:pt x="0" y="84"/>
                    </a:lnTo>
                    <a:lnTo>
                      <a:pt x="2" y="122"/>
                    </a:lnTo>
                    <a:lnTo>
                      <a:pt x="12" y="157"/>
                    </a:lnTo>
                    <a:lnTo>
                      <a:pt x="29" y="188"/>
                    </a:lnTo>
                    <a:lnTo>
                      <a:pt x="54" y="213"/>
                    </a:lnTo>
                    <a:lnTo>
                      <a:pt x="89" y="234"/>
                    </a:lnTo>
                    <a:lnTo>
                      <a:pt x="132" y="249"/>
                    </a:lnTo>
                    <a:lnTo>
                      <a:pt x="137" y="243"/>
                    </a:lnTo>
                    <a:lnTo>
                      <a:pt x="148" y="226"/>
                    </a:lnTo>
                    <a:lnTo>
                      <a:pt x="165" y="199"/>
                    </a:lnTo>
                    <a:lnTo>
                      <a:pt x="184" y="166"/>
                    </a:lnTo>
                    <a:lnTo>
                      <a:pt x="205" y="128"/>
                    </a:lnTo>
                    <a:lnTo>
                      <a:pt x="224" y="85"/>
                    </a:lnTo>
                    <a:lnTo>
                      <a:pt x="241" y="43"/>
                    </a:lnTo>
                    <a:lnTo>
                      <a:pt x="252" y="0"/>
                    </a:lnTo>
                    <a:lnTo>
                      <a:pt x="212" y="0"/>
                    </a:lnTo>
                    <a:lnTo>
                      <a:pt x="208" y="30"/>
                    </a:lnTo>
                    <a:lnTo>
                      <a:pt x="199" y="61"/>
                    </a:lnTo>
                    <a:lnTo>
                      <a:pt x="186" y="92"/>
                    </a:lnTo>
                    <a:lnTo>
                      <a:pt x="171" y="121"/>
                    </a:lnTo>
                    <a:lnTo>
                      <a:pt x="158" y="145"/>
                    </a:lnTo>
                    <a:lnTo>
                      <a:pt x="145" y="166"/>
                    </a:lnTo>
                    <a:lnTo>
                      <a:pt x="137" y="179"/>
                    </a:lnTo>
                    <a:lnTo>
                      <a:pt x="133" y="18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39" name="Freeform 107">
                <a:extLst>
                  <a:ext uri="{FF2B5EF4-FFF2-40B4-BE49-F238E27FC236}">
                    <a16:creationId xmlns:a16="http://schemas.microsoft.com/office/drawing/2014/main" id="{4CD2933A-F4E5-FEDA-BC25-5B0202C612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3" y="3007"/>
                <a:ext cx="92" cy="91"/>
              </a:xfrm>
              <a:custGeom>
                <a:avLst/>
                <a:gdLst>
                  <a:gd name="T0" fmla="*/ 1 w 185"/>
                  <a:gd name="T1" fmla="*/ 2 h 183"/>
                  <a:gd name="T2" fmla="*/ 1 w 185"/>
                  <a:gd name="T3" fmla="*/ 2 h 183"/>
                  <a:gd name="T4" fmla="*/ 1 w 185"/>
                  <a:gd name="T5" fmla="*/ 2 h 183"/>
                  <a:gd name="T6" fmla="*/ 2 w 185"/>
                  <a:gd name="T7" fmla="*/ 2 h 183"/>
                  <a:gd name="T8" fmla="*/ 2 w 185"/>
                  <a:gd name="T9" fmla="*/ 1 h 183"/>
                  <a:gd name="T10" fmla="*/ 2 w 185"/>
                  <a:gd name="T11" fmla="*/ 1 h 183"/>
                  <a:gd name="T12" fmla="*/ 2 w 185"/>
                  <a:gd name="T13" fmla="*/ 0 h 183"/>
                  <a:gd name="T14" fmla="*/ 2 w 185"/>
                  <a:gd name="T15" fmla="*/ 0 h 183"/>
                  <a:gd name="T16" fmla="*/ 2 w 185"/>
                  <a:gd name="T17" fmla="*/ 0 h 183"/>
                  <a:gd name="T18" fmla="*/ 0 w 185"/>
                  <a:gd name="T19" fmla="*/ 0 h 183"/>
                  <a:gd name="T20" fmla="*/ 0 w 185"/>
                  <a:gd name="T21" fmla="*/ 0 h 183"/>
                  <a:gd name="T22" fmla="*/ 0 w 185"/>
                  <a:gd name="T23" fmla="*/ 0 h 183"/>
                  <a:gd name="T24" fmla="*/ 0 w 185"/>
                  <a:gd name="T25" fmla="*/ 1 h 183"/>
                  <a:gd name="T26" fmla="*/ 0 w 185"/>
                  <a:gd name="T27" fmla="*/ 1 h 183"/>
                  <a:gd name="T28" fmla="*/ 0 w 185"/>
                  <a:gd name="T29" fmla="*/ 2 h 183"/>
                  <a:gd name="T30" fmla="*/ 0 w 185"/>
                  <a:gd name="T31" fmla="*/ 2 h 183"/>
                  <a:gd name="T32" fmla="*/ 1 w 185"/>
                  <a:gd name="T33" fmla="*/ 2 h 183"/>
                  <a:gd name="T34" fmla="*/ 1 w 185"/>
                  <a:gd name="T35" fmla="*/ 2 h 18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85"/>
                  <a:gd name="T55" fmla="*/ 0 h 183"/>
                  <a:gd name="T56" fmla="*/ 185 w 185"/>
                  <a:gd name="T57" fmla="*/ 183 h 18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85" h="183">
                    <a:moveTo>
                      <a:pt x="106" y="183"/>
                    </a:moveTo>
                    <a:lnTo>
                      <a:pt x="110" y="179"/>
                    </a:lnTo>
                    <a:lnTo>
                      <a:pt x="118" y="166"/>
                    </a:lnTo>
                    <a:lnTo>
                      <a:pt x="131" y="145"/>
                    </a:lnTo>
                    <a:lnTo>
                      <a:pt x="144" y="121"/>
                    </a:lnTo>
                    <a:lnTo>
                      <a:pt x="159" y="92"/>
                    </a:lnTo>
                    <a:lnTo>
                      <a:pt x="172" y="61"/>
                    </a:lnTo>
                    <a:lnTo>
                      <a:pt x="181" y="30"/>
                    </a:lnTo>
                    <a:lnTo>
                      <a:pt x="185" y="0"/>
                    </a:lnTo>
                    <a:lnTo>
                      <a:pt x="9" y="2"/>
                    </a:lnTo>
                    <a:lnTo>
                      <a:pt x="3" y="33"/>
                    </a:lnTo>
                    <a:lnTo>
                      <a:pt x="0" y="63"/>
                    </a:lnTo>
                    <a:lnTo>
                      <a:pt x="3" y="91"/>
                    </a:lnTo>
                    <a:lnTo>
                      <a:pt x="11" y="116"/>
                    </a:lnTo>
                    <a:lnTo>
                      <a:pt x="25" y="139"/>
                    </a:lnTo>
                    <a:lnTo>
                      <a:pt x="44" y="158"/>
                    </a:lnTo>
                    <a:lnTo>
                      <a:pt x="72" y="173"/>
                    </a:lnTo>
                    <a:lnTo>
                      <a:pt x="106" y="183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0" name="Freeform 108">
                <a:extLst>
                  <a:ext uri="{FF2B5EF4-FFF2-40B4-BE49-F238E27FC236}">
                    <a16:creationId xmlns:a16="http://schemas.microsoft.com/office/drawing/2014/main" id="{6655B6A5-B427-92C4-97B3-2BCB4CF812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0" y="3016"/>
                <a:ext cx="155" cy="113"/>
              </a:xfrm>
              <a:custGeom>
                <a:avLst/>
                <a:gdLst>
                  <a:gd name="T0" fmla="*/ 3 w 310"/>
                  <a:gd name="T1" fmla="*/ 2 h 227"/>
                  <a:gd name="T2" fmla="*/ 3 w 310"/>
                  <a:gd name="T3" fmla="*/ 2 h 227"/>
                  <a:gd name="T4" fmla="*/ 2 w 310"/>
                  <a:gd name="T5" fmla="*/ 2 h 227"/>
                  <a:gd name="T6" fmla="*/ 2 w 310"/>
                  <a:gd name="T7" fmla="*/ 2 h 227"/>
                  <a:gd name="T8" fmla="*/ 2 w 310"/>
                  <a:gd name="T9" fmla="*/ 2 h 227"/>
                  <a:gd name="T10" fmla="*/ 1 w 310"/>
                  <a:gd name="T11" fmla="*/ 2 h 227"/>
                  <a:gd name="T12" fmla="*/ 1 w 310"/>
                  <a:gd name="T13" fmla="*/ 2 h 227"/>
                  <a:gd name="T14" fmla="*/ 1 w 310"/>
                  <a:gd name="T15" fmla="*/ 2 h 227"/>
                  <a:gd name="T16" fmla="*/ 1 w 310"/>
                  <a:gd name="T17" fmla="*/ 1 h 227"/>
                  <a:gd name="T18" fmla="*/ 1 w 310"/>
                  <a:gd name="T19" fmla="*/ 1 h 227"/>
                  <a:gd name="T20" fmla="*/ 1 w 310"/>
                  <a:gd name="T21" fmla="*/ 1 h 227"/>
                  <a:gd name="T22" fmla="*/ 1 w 310"/>
                  <a:gd name="T23" fmla="*/ 1 h 227"/>
                  <a:gd name="T24" fmla="*/ 1 w 310"/>
                  <a:gd name="T25" fmla="*/ 1 h 227"/>
                  <a:gd name="T26" fmla="*/ 1 w 310"/>
                  <a:gd name="T27" fmla="*/ 0 h 227"/>
                  <a:gd name="T28" fmla="*/ 1 w 310"/>
                  <a:gd name="T29" fmla="*/ 0 h 227"/>
                  <a:gd name="T30" fmla="*/ 1 w 310"/>
                  <a:gd name="T31" fmla="*/ 0 h 227"/>
                  <a:gd name="T32" fmla="*/ 1 w 310"/>
                  <a:gd name="T33" fmla="*/ 0 h 227"/>
                  <a:gd name="T34" fmla="*/ 0 w 310"/>
                  <a:gd name="T35" fmla="*/ 0 h 227"/>
                  <a:gd name="T36" fmla="*/ 1 w 310"/>
                  <a:gd name="T37" fmla="*/ 0 h 227"/>
                  <a:gd name="T38" fmla="*/ 1 w 310"/>
                  <a:gd name="T39" fmla="*/ 0 h 227"/>
                  <a:gd name="T40" fmla="*/ 1 w 310"/>
                  <a:gd name="T41" fmla="*/ 1 h 227"/>
                  <a:gd name="T42" fmla="*/ 1 w 310"/>
                  <a:gd name="T43" fmla="*/ 1 h 227"/>
                  <a:gd name="T44" fmla="*/ 1 w 310"/>
                  <a:gd name="T45" fmla="*/ 1 h 227"/>
                  <a:gd name="T46" fmla="*/ 1 w 310"/>
                  <a:gd name="T47" fmla="*/ 1 h 227"/>
                  <a:gd name="T48" fmla="*/ 1 w 310"/>
                  <a:gd name="T49" fmla="*/ 2 h 227"/>
                  <a:gd name="T50" fmla="*/ 1 w 310"/>
                  <a:gd name="T51" fmla="*/ 2 h 227"/>
                  <a:gd name="T52" fmla="*/ 1 w 310"/>
                  <a:gd name="T53" fmla="*/ 2 h 227"/>
                  <a:gd name="T54" fmla="*/ 1 w 310"/>
                  <a:gd name="T55" fmla="*/ 2 h 227"/>
                  <a:gd name="T56" fmla="*/ 1 w 310"/>
                  <a:gd name="T57" fmla="*/ 3 h 227"/>
                  <a:gd name="T58" fmla="*/ 2 w 310"/>
                  <a:gd name="T59" fmla="*/ 3 h 227"/>
                  <a:gd name="T60" fmla="*/ 2 w 310"/>
                  <a:gd name="T61" fmla="*/ 3 h 227"/>
                  <a:gd name="T62" fmla="*/ 3 w 310"/>
                  <a:gd name="T63" fmla="*/ 3 h 227"/>
                  <a:gd name="T64" fmla="*/ 3 w 310"/>
                  <a:gd name="T65" fmla="*/ 3 h 227"/>
                  <a:gd name="T66" fmla="*/ 5 w 310"/>
                  <a:gd name="T67" fmla="*/ 3 h 227"/>
                  <a:gd name="T68" fmla="*/ 5 w 310"/>
                  <a:gd name="T69" fmla="*/ 3 h 227"/>
                  <a:gd name="T70" fmla="*/ 5 w 310"/>
                  <a:gd name="T71" fmla="*/ 3 h 227"/>
                  <a:gd name="T72" fmla="*/ 5 w 310"/>
                  <a:gd name="T73" fmla="*/ 2 h 227"/>
                  <a:gd name="T74" fmla="*/ 5 w 310"/>
                  <a:gd name="T75" fmla="*/ 2 h 227"/>
                  <a:gd name="T76" fmla="*/ 5 w 310"/>
                  <a:gd name="T77" fmla="*/ 1 h 227"/>
                  <a:gd name="T78" fmla="*/ 5 w 310"/>
                  <a:gd name="T79" fmla="*/ 1 h 227"/>
                  <a:gd name="T80" fmla="*/ 5 w 310"/>
                  <a:gd name="T81" fmla="*/ 0 h 227"/>
                  <a:gd name="T82" fmla="*/ 5 w 310"/>
                  <a:gd name="T83" fmla="*/ 0 h 227"/>
                  <a:gd name="T84" fmla="*/ 3 w 310"/>
                  <a:gd name="T85" fmla="*/ 0 h 227"/>
                  <a:gd name="T86" fmla="*/ 3 w 310"/>
                  <a:gd name="T87" fmla="*/ 0 h 227"/>
                  <a:gd name="T88" fmla="*/ 5 w 310"/>
                  <a:gd name="T89" fmla="*/ 0 h 227"/>
                  <a:gd name="T90" fmla="*/ 5 w 310"/>
                  <a:gd name="T91" fmla="*/ 1 h 227"/>
                  <a:gd name="T92" fmla="*/ 5 w 310"/>
                  <a:gd name="T93" fmla="*/ 1 h 227"/>
                  <a:gd name="T94" fmla="*/ 5 w 310"/>
                  <a:gd name="T95" fmla="*/ 2 h 227"/>
                  <a:gd name="T96" fmla="*/ 3 w 310"/>
                  <a:gd name="T97" fmla="*/ 2 h 227"/>
                  <a:gd name="T98" fmla="*/ 3 w 310"/>
                  <a:gd name="T99" fmla="*/ 2 h 227"/>
                  <a:gd name="T100" fmla="*/ 3 w 310"/>
                  <a:gd name="T101" fmla="*/ 2 h 22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10"/>
                  <a:gd name="T154" fmla="*/ 0 h 227"/>
                  <a:gd name="T155" fmla="*/ 310 w 310"/>
                  <a:gd name="T156" fmla="*/ 227 h 22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10" h="227">
                    <a:moveTo>
                      <a:pt x="245" y="179"/>
                    </a:moveTo>
                    <a:lnTo>
                      <a:pt x="214" y="177"/>
                    </a:lnTo>
                    <a:lnTo>
                      <a:pt x="186" y="173"/>
                    </a:lnTo>
                    <a:lnTo>
                      <a:pt x="161" y="167"/>
                    </a:lnTo>
                    <a:lnTo>
                      <a:pt x="139" y="161"/>
                    </a:lnTo>
                    <a:lnTo>
                      <a:pt x="120" y="153"/>
                    </a:lnTo>
                    <a:lnTo>
                      <a:pt x="101" y="143"/>
                    </a:lnTo>
                    <a:lnTo>
                      <a:pt x="86" y="133"/>
                    </a:lnTo>
                    <a:lnTo>
                      <a:pt x="74" y="120"/>
                    </a:lnTo>
                    <a:lnTo>
                      <a:pt x="62" y="108"/>
                    </a:lnTo>
                    <a:lnTo>
                      <a:pt x="53" y="94"/>
                    </a:lnTo>
                    <a:lnTo>
                      <a:pt x="46" y="80"/>
                    </a:lnTo>
                    <a:lnTo>
                      <a:pt x="40" y="65"/>
                    </a:lnTo>
                    <a:lnTo>
                      <a:pt x="36" y="50"/>
                    </a:lnTo>
                    <a:lnTo>
                      <a:pt x="33" y="34"/>
                    </a:lnTo>
                    <a:lnTo>
                      <a:pt x="31" y="18"/>
                    </a:lnTo>
                    <a:lnTo>
                      <a:pt x="31" y="2"/>
                    </a:lnTo>
                    <a:lnTo>
                      <a:pt x="0" y="3"/>
                    </a:lnTo>
                    <a:lnTo>
                      <a:pt x="1" y="23"/>
                    </a:lnTo>
                    <a:lnTo>
                      <a:pt x="4" y="44"/>
                    </a:lnTo>
                    <a:lnTo>
                      <a:pt x="9" y="64"/>
                    </a:lnTo>
                    <a:lnTo>
                      <a:pt x="15" y="83"/>
                    </a:lnTo>
                    <a:lnTo>
                      <a:pt x="24" y="103"/>
                    </a:lnTo>
                    <a:lnTo>
                      <a:pt x="33" y="120"/>
                    </a:lnTo>
                    <a:lnTo>
                      <a:pt x="46" y="138"/>
                    </a:lnTo>
                    <a:lnTo>
                      <a:pt x="61" y="154"/>
                    </a:lnTo>
                    <a:lnTo>
                      <a:pt x="77" y="169"/>
                    </a:lnTo>
                    <a:lnTo>
                      <a:pt x="97" y="182"/>
                    </a:lnTo>
                    <a:lnTo>
                      <a:pt x="118" y="194"/>
                    </a:lnTo>
                    <a:lnTo>
                      <a:pt x="144" y="204"/>
                    </a:lnTo>
                    <a:lnTo>
                      <a:pt x="172" y="214"/>
                    </a:lnTo>
                    <a:lnTo>
                      <a:pt x="203" y="220"/>
                    </a:lnTo>
                    <a:lnTo>
                      <a:pt x="237" y="225"/>
                    </a:lnTo>
                    <a:lnTo>
                      <a:pt x="274" y="227"/>
                    </a:lnTo>
                    <a:lnTo>
                      <a:pt x="276" y="222"/>
                    </a:lnTo>
                    <a:lnTo>
                      <a:pt x="284" y="204"/>
                    </a:lnTo>
                    <a:lnTo>
                      <a:pt x="293" y="178"/>
                    </a:lnTo>
                    <a:lnTo>
                      <a:pt x="302" y="147"/>
                    </a:lnTo>
                    <a:lnTo>
                      <a:pt x="309" y="110"/>
                    </a:lnTo>
                    <a:lnTo>
                      <a:pt x="310" y="72"/>
                    </a:lnTo>
                    <a:lnTo>
                      <a:pt x="305" y="35"/>
                    </a:lnTo>
                    <a:lnTo>
                      <a:pt x="291" y="0"/>
                    </a:lnTo>
                    <a:lnTo>
                      <a:pt x="226" y="0"/>
                    </a:lnTo>
                    <a:lnTo>
                      <a:pt x="249" y="23"/>
                    </a:lnTo>
                    <a:lnTo>
                      <a:pt x="261" y="50"/>
                    </a:lnTo>
                    <a:lnTo>
                      <a:pt x="266" y="80"/>
                    </a:lnTo>
                    <a:lnTo>
                      <a:pt x="265" y="109"/>
                    </a:lnTo>
                    <a:lnTo>
                      <a:pt x="260" y="136"/>
                    </a:lnTo>
                    <a:lnTo>
                      <a:pt x="253" y="158"/>
                    </a:lnTo>
                    <a:lnTo>
                      <a:pt x="248" y="173"/>
                    </a:lnTo>
                    <a:lnTo>
                      <a:pt x="245" y="17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1" name="Freeform 109">
                <a:extLst>
                  <a:ext uri="{FF2B5EF4-FFF2-40B4-BE49-F238E27FC236}">
                    <a16:creationId xmlns:a16="http://schemas.microsoft.com/office/drawing/2014/main" id="{DCAA8E0F-3355-8D6F-FBE9-302E3D0248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6" y="3016"/>
                <a:ext cx="118" cy="89"/>
              </a:xfrm>
              <a:custGeom>
                <a:avLst/>
                <a:gdLst>
                  <a:gd name="T0" fmla="*/ 4 w 235"/>
                  <a:gd name="T1" fmla="*/ 2 h 179"/>
                  <a:gd name="T2" fmla="*/ 4 w 235"/>
                  <a:gd name="T3" fmla="*/ 2 h 179"/>
                  <a:gd name="T4" fmla="*/ 4 w 235"/>
                  <a:gd name="T5" fmla="*/ 2 h 179"/>
                  <a:gd name="T6" fmla="*/ 4 w 235"/>
                  <a:gd name="T7" fmla="*/ 2 h 179"/>
                  <a:gd name="T8" fmla="*/ 4 w 235"/>
                  <a:gd name="T9" fmla="*/ 1 h 179"/>
                  <a:gd name="T10" fmla="*/ 4 w 235"/>
                  <a:gd name="T11" fmla="*/ 1 h 179"/>
                  <a:gd name="T12" fmla="*/ 4 w 235"/>
                  <a:gd name="T13" fmla="*/ 0 h 179"/>
                  <a:gd name="T14" fmla="*/ 4 w 235"/>
                  <a:gd name="T15" fmla="*/ 0 h 179"/>
                  <a:gd name="T16" fmla="*/ 4 w 235"/>
                  <a:gd name="T17" fmla="*/ 0 h 179"/>
                  <a:gd name="T18" fmla="*/ 0 w 235"/>
                  <a:gd name="T19" fmla="*/ 0 h 179"/>
                  <a:gd name="T20" fmla="*/ 0 w 235"/>
                  <a:gd name="T21" fmla="*/ 0 h 179"/>
                  <a:gd name="T22" fmla="*/ 1 w 235"/>
                  <a:gd name="T23" fmla="*/ 0 h 179"/>
                  <a:gd name="T24" fmla="*/ 1 w 235"/>
                  <a:gd name="T25" fmla="*/ 0 h 179"/>
                  <a:gd name="T26" fmla="*/ 1 w 235"/>
                  <a:gd name="T27" fmla="*/ 1 h 179"/>
                  <a:gd name="T28" fmla="*/ 1 w 235"/>
                  <a:gd name="T29" fmla="*/ 1 h 179"/>
                  <a:gd name="T30" fmla="*/ 1 w 235"/>
                  <a:gd name="T31" fmla="*/ 1 h 179"/>
                  <a:gd name="T32" fmla="*/ 1 w 235"/>
                  <a:gd name="T33" fmla="*/ 1 h 179"/>
                  <a:gd name="T34" fmla="*/ 1 w 235"/>
                  <a:gd name="T35" fmla="*/ 1 h 179"/>
                  <a:gd name="T36" fmla="*/ 1 w 235"/>
                  <a:gd name="T37" fmla="*/ 2 h 179"/>
                  <a:gd name="T38" fmla="*/ 2 w 235"/>
                  <a:gd name="T39" fmla="*/ 2 h 179"/>
                  <a:gd name="T40" fmla="*/ 2 w 235"/>
                  <a:gd name="T41" fmla="*/ 2 h 179"/>
                  <a:gd name="T42" fmla="*/ 2 w 235"/>
                  <a:gd name="T43" fmla="*/ 2 h 179"/>
                  <a:gd name="T44" fmla="*/ 3 w 235"/>
                  <a:gd name="T45" fmla="*/ 2 h 179"/>
                  <a:gd name="T46" fmla="*/ 3 w 235"/>
                  <a:gd name="T47" fmla="*/ 2 h 179"/>
                  <a:gd name="T48" fmla="*/ 3 w 235"/>
                  <a:gd name="T49" fmla="*/ 2 h 179"/>
                  <a:gd name="T50" fmla="*/ 4 w 235"/>
                  <a:gd name="T51" fmla="*/ 2 h 17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35"/>
                  <a:gd name="T79" fmla="*/ 0 h 179"/>
                  <a:gd name="T80" fmla="*/ 235 w 235"/>
                  <a:gd name="T81" fmla="*/ 179 h 17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35" h="179">
                    <a:moveTo>
                      <a:pt x="214" y="179"/>
                    </a:moveTo>
                    <a:lnTo>
                      <a:pt x="217" y="173"/>
                    </a:lnTo>
                    <a:lnTo>
                      <a:pt x="222" y="158"/>
                    </a:lnTo>
                    <a:lnTo>
                      <a:pt x="229" y="136"/>
                    </a:lnTo>
                    <a:lnTo>
                      <a:pt x="234" y="109"/>
                    </a:lnTo>
                    <a:lnTo>
                      <a:pt x="235" y="80"/>
                    </a:lnTo>
                    <a:lnTo>
                      <a:pt x="230" y="50"/>
                    </a:lnTo>
                    <a:lnTo>
                      <a:pt x="218" y="23"/>
                    </a:lnTo>
                    <a:lnTo>
                      <a:pt x="195" y="0"/>
                    </a:lnTo>
                    <a:lnTo>
                      <a:pt x="0" y="2"/>
                    </a:lnTo>
                    <a:lnTo>
                      <a:pt x="0" y="18"/>
                    </a:lnTo>
                    <a:lnTo>
                      <a:pt x="2" y="34"/>
                    </a:lnTo>
                    <a:lnTo>
                      <a:pt x="5" y="50"/>
                    </a:lnTo>
                    <a:lnTo>
                      <a:pt x="9" y="65"/>
                    </a:lnTo>
                    <a:lnTo>
                      <a:pt x="15" y="80"/>
                    </a:lnTo>
                    <a:lnTo>
                      <a:pt x="22" y="94"/>
                    </a:lnTo>
                    <a:lnTo>
                      <a:pt x="31" y="108"/>
                    </a:lnTo>
                    <a:lnTo>
                      <a:pt x="43" y="120"/>
                    </a:lnTo>
                    <a:lnTo>
                      <a:pt x="55" y="133"/>
                    </a:lnTo>
                    <a:lnTo>
                      <a:pt x="70" y="143"/>
                    </a:lnTo>
                    <a:lnTo>
                      <a:pt x="89" y="153"/>
                    </a:lnTo>
                    <a:lnTo>
                      <a:pt x="108" y="161"/>
                    </a:lnTo>
                    <a:lnTo>
                      <a:pt x="130" y="167"/>
                    </a:lnTo>
                    <a:lnTo>
                      <a:pt x="155" y="173"/>
                    </a:lnTo>
                    <a:lnTo>
                      <a:pt x="183" y="177"/>
                    </a:lnTo>
                    <a:lnTo>
                      <a:pt x="214" y="179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2" name="Freeform 110">
                <a:extLst>
                  <a:ext uri="{FF2B5EF4-FFF2-40B4-BE49-F238E27FC236}">
                    <a16:creationId xmlns:a16="http://schemas.microsoft.com/office/drawing/2014/main" id="{C4A43688-05E9-0D9A-380D-04754492A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4" y="3018"/>
                <a:ext cx="184" cy="177"/>
              </a:xfrm>
              <a:custGeom>
                <a:avLst/>
                <a:gdLst>
                  <a:gd name="T0" fmla="*/ 3 w 368"/>
                  <a:gd name="T1" fmla="*/ 2 h 355"/>
                  <a:gd name="T2" fmla="*/ 5 w 368"/>
                  <a:gd name="T3" fmla="*/ 3 h 355"/>
                  <a:gd name="T4" fmla="*/ 6 w 368"/>
                  <a:gd name="T5" fmla="*/ 4 h 355"/>
                  <a:gd name="T6" fmla="*/ 5 w 368"/>
                  <a:gd name="T7" fmla="*/ 4 h 355"/>
                  <a:gd name="T8" fmla="*/ 3 w 368"/>
                  <a:gd name="T9" fmla="*/ 4 h 355"/>
                  <a:gd name="T10" fmla="*/ 3 w 368"/>
                  <a:gd name="T11" fmla="*/ 4 h 355"/>
                  <a:gd name="T12" fmla="*/ 1 w 368"/>
                  <a:gd name="T13" fmla="*/ 3 h 355"/>
                  <a:gd name="T14" fmla="*/ 1 w 368"/>
                  <a:gd name="T15" fmla="*/ 3 h 355"/>
                  <a:gd name="T16" fmla="*/ 1 w 368"/>
                  <a:gd name="T17" fmla="*/ 2 h 355"/>
                  <a:gd name="T18" fmla="*/ 1 w 368"/>
                  <a:gd name="T19" fmla="*/ 1 h 355"/>
                  <a:gd name="T20" fmla="*/ 1 w 368"/>
                  <a:gd name="T21" fmla="*/ 0 h 355"/>
                  <a:gd name="T22" fmla="*/ 1 w 368"/>
                  <a:gd name="T23" fmla="*/ 0 h 355"/>
                  <a:gd name="T24" fmla="*/ 1 w 368"/>
                  <a:gd name="T25" fmla="*/ 0 h 355"/>
                  <a:gd name="T26" fmla="*/ 1 w 368"/>
                  <a:gd name="T27" fmla="*/ 0 h 355"/>
                  <a:gd name="T28" fmla="*/ 1 w 368"/>
                  <a:gd name="T29" fmla="*/ 1 h 355"/>
                  <a:gd name="T30" fmla="*/ 1 w 368"/>
                  <a:gd name="T31" fmla="*/ 2 h 355"/>
                  <a:gd name="T32" fmla="*/ 1 w 368"/>
                  <a:gd name="T33" fmla="*/ 3 h 355"/>
                  <a:gd name="T34" fmla="*/ 1 w 368"/>
                  <a:gd name="T35" fmla="*/ 4 h 355"/>
                  <a:gd name="T36" fmla="*/ 3 w 368"/>
                  <a:gd name="T37" fmla="*/ 4 h 355"/>
                  <a:gd name="T38" fmla="*/ 3 w 368"/>
                  <a:gd name="T39" fmla="*/ 5 h 355"/>
                  <a:gd name="T40" fmla="*/ 6 w 368"/>
                  <a:gd name="T41" fmla="*/ 5 h 355"/>
                  <a:gd name="T42" fmla="*/ 6 w 368"/>
                  <a:gd name="T43" fmla="*/ 5 h 355"/>
                  <a:gd name="T44" fmla="*/ 6 w 368"/>
                  <a:gd name="T45" fmla="*/ 4 h 355"/>
                  <a:gd name="T46" fmla="*/ 6 w 368"/>
                  <a:gd name="T47" fmla="*/ 4 h 355"/>
                  <a:gd name="T48" fmla="*/ 6 w 368"/>
                  <a:gd name="T49" fmla="*/ 3 h 355"/>
                  <a:gd name="T50" fmla="*/ 6 w 368"/>
                  <a:gd name="T51" fmla="*/ 2 h 355"/>
                  <a:gd name="T52" fmla="*/ 6 w 368"/>
                  <a:gd name="T53" fmla="*/ 2 h 355"/>
                  <a:gd name="T54" fmla="*/ 5 w 368"/>
                  <a:gd name="T55" fmla="*/ 1 h 355"/>
                  <a:gd name="T56" fmla="*/ 3 w 368"/>
                  <a:gd name="T57" fmla="*/ 1 h 355"/>
                  <a:gd name="T58" fmla="*/ 3 w 368"/>
                  <a:gd name="T59" fmla="*/ 1 h 355"/>
                  <a:gd name="T60" fmla="*/ 3 w 368"/>
                  <a:gd name="T61" fmla="*/ 1 h 355"/>
                  <a:gd name="T62" fmla="*/ 1 w 368"/>
                  <a:gd name="T63" fmla="*/ 0 h 355"/>
                  <a:gd name="T64" fmla="*/ 1 w 368"/>
                  <a:gd name="T65" fmla="*/ 0 h 355"/>
                  <a:gd name="T66" fmla="*/ 1 w 368"/>
                  <a:gd name="T67" fmla="*/ 0 h 355"/>
                  <a:gd name="T68" fmla="*/ 1 w 368"/>
                  <a:gd name="T69" fmla="*/ 1 h 355"/>
                  <a:gd name="T70" fmla="*/ 3 w 368"/>
                  <a:gd name="T71" fmla="*/ 1 h 355"/>
                  <a:gd name="T72" fmla="*/ 3 w 368"/>
                  <a:gd name="T73" fmla="*/ 2 h 35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68"/>
                  <a:gd name="T112" fmla="*/ 0 h 355"/>
                  <a:gd name="T113" fmla="*/ 368 w 368"/>
                  <a:gd name="T114" fmla="*/ 355 h 355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68" h="355">
                    <a:moveTo>
                      <a:pt x="201" y="136"/>
                    </a:moveTo>
                    <a:lnTo>
                      <a:pt x="253" y="150"/>
                    </a:lnTo>
                    <a:lnTo>
                      <a:pt x="288" y="172"/>
                    </a:lnTo>
                    <a:lnTo>
                      <a:pt x="309" y="201"/>
                    </a:lnTo>
                    <a:lnTo>
                      <a:pt x="318" y="232"/>
                    </a:lnTo>
                    <a:lnTo>
                      <a:pt x="321" y="262"/>
                    </a:lnTo>
                    <a:lnTo>
                      <a:pt x="317" y="287"/>
                    </a:lnTo>
                    <a:lnTo>
                      <a:pt x="314" y="304"/>
                    </a:lnTo>
                    <a:lnTo>
                      <a:pt x="311" y="311"/>
                    </a:lnTo>
                    <a:lnTo>
                      <a:pt x="250" y="309"/>
                    </a:lnTo>
                    <a:lnTo>
                      <a:pt x="198" y="301"/>
                    </a:lnTo>
                    <a:lnTo>
                      <a:pt x="155" y="288"/>
                    </a:lnTo>
                    <a:lnTo>
                      <a:pt x="120" y="271"/>
                    </a:lnTo>
                    <a:lnTo>
                      <a:pt x="92" y="250"/>
                    </a:lnTo>
                    <a:lnTo>
                      <a:pt x="72" y="227"/>
                    </a:lnTo>
                    <a:lnTo>
                      <a:pt x="57" y="201"/>
                    </a:lnTo>
                    <a:lnTo>
                      <a:pt x="47" y="174"/>
                    </a:lnTo>
                    <a:lnTo>
                      <a:pt x="42" y="146"/>
                    </a:lnTo>
                    <a:lnTo>
                      <a:pt x="39" y="119"/>
                    </a:lnTo>
                    <a:lnTo>
                      <a:pt x="41" y="92"/>
                    </a:lnTo>
                    <a:lnTo>
                      <a:pt x="44" y="67"/>
                    </a:lnTo>
                    <a:lnTo>
                      <a:pt x="47" y="45"/>
                    </a:lnTo>
                    <a:lnTo>
                      <a:pt x="53" y="25"/>
                    </a:lnTo>
                    <a:lnTo>
                      <a:pt x="58" y="10"/>
                    </a:lnTo>
                    <a:lnTo>
                      <a:pt x="61" y="0"/>
                    </a:lnTo>
                    <a:lnTo>
                      <a:pt x="8" y="1"/>
                    </a:lnTo>
                    <a:lnTo>
                      <a:pt x="4" y="28"/>
                    </a:lnTo>
                    <a:lnTo>
                      <a:pt x="1" y="57"/>
                    </a:lnTo>
                    <a:lnTo>
                      <a:pt x="0" y="85"/>
                    </a:lnTo>
                    <a:lnTo>
                      <a:pt x="2" y="115"/>
                    </a:lnTo>
                    <a:lnTo>
                      <a:pt x="6" y="145"/>
                    </a:lnTo>
                    <a:lnTo>
                      <a:pt x="13" y="174"/>
                    </a:lnTo>
                    <a:lnTo>
                      <a:pt x="24" y="203"/>
                    </a:lnTo>
                    <a:lnTo>
                      <a:pt x="39" y="230"/>
                    </a:lnTo>
                    <a:lnTo>
                      <a:pt x="58" y="256"/>
                    </a:lnTo>
                    <a:lnTo>
                      <a:pt x="82" y="280"/>
                    </a:lnTo>
                    <a:lnTo>
                      <a:pt x="111" y="301"/>
                    </a:lnTo>
                    <a:lnTo>
                      <a:pt x="147" y="319"/>
                    </a:lnTo>
                    <a:lnTo>
                      <a:pt x="187" y="334"/>
                    </a:lnTo>
                    <a:lnTo>
                      <a:pt x="234" y="346"/>
                    </a:lnTo>
                    <a:lnTo>
                      <a:pt x="288" y="353"/>
                    </a:lnTo>
                    <a:lnTo>
                      <a:pt x="350" y="355"/>
                    </a:lnTo>
                    <a:lnTo>
                      <a:pt x="352" y="353"/>
                    </a:lnTo>
                    <a:lnTo>
                      <a:pt x="354" y="346"/>
                    </a:lnTo>
                    <a:lnTo>
                      <a:pt x="357" y="334"/>
                    </a:lnTo>
                    <a:lnTo>
                      <a:pt x="361" y="319"/>
                    </a:lnTo>
                    <a:lnTo>
                      <a:pt x="364" y="302"/>
                    </a:lnTo>
                    <a:lnTo>
                      <a:pt x="367" y="281"/>
                    </a:lnTo>
                    <a:lnTo>
                      <a:pt x="368" y="260"/>
                    </a:lnTo>
                    <a:lnTo>
                      <a:pt x="367" y="237"/>
                    </a:lnTo>
                    <a:lnTo>
                      <a:pt x="363" y="214"/>
                    </a:lnTo>
                    <a:lnTo>
                      <a:pt x="356" y="191"/>
                    </a:lnTo>
                    <a:lnTo>
                      <a:pt x="346" y="169"/>
                    </a:lnTo>
                    <a:lnTo>
                      <a:pt x="331" y="150"/>
                    </a:lnTo>
                    <a:lnTo>
                      <a:pt x="311" y="130"/>
                    </a:lnTo>
                    <a:lnTo>
                      <a:pt x="286" y="115"/>
                    </a:lnTo>
                    <a:lnTo>
                      <a:pt x="255" y="103"/>
                    </a:lnTo>
                    <a:lnTo>
                      <a:pt x="217" y="93"/>
                    </a:lnTo>
                    <a:lnTo>
                      <a:pt x="213" y="92"/>
                    </a:lnTo>
                    <a:lnTo>
                      <a:pt x="203" y="88"/>
                    </a:lnTo>
                    <a:lnTo>
                      <a:pt x="188" y="81"/>
                    </a:lnTo>
                    <a:lnTo>
                      <a:pt x="168" y="70"/>
                    </a:lnTo>
                    <a:lnTo>
                      <a:pt x="148" y="58"/>
                    </a:lnTo>
                    <a:lnTo>
                      <a:pt x="125" y="42"/>
                    </a:lnTo>
                    <a:lnTo>
                      <a:pt x="103" y="22"/>
                    </a:lnTo>
                    <a:lnTo>
                      <a:pt x="82" y="0"/>
                    </a:lnTo>
                    <a:lnTo>
                      <a:pt x="62" y="0"/>
                    </a:lnTo>
                    <a:lnTo>
                      <a:pt x="69" y="32"/>
                    </a:lnTo>
                    <a:lnTo>
                      <a:pt x="85" y="60"/>
                    </a:lnTo>
                    <a:lnTo>
                      <a:pt x="107" y="83"/>
                    </a:lnTo>
                    <a:lnTo>
                      <a:pt x="133" y="103"/>
                    </a:lnTo>
                    <a:lnTo>
                      <a:pt x="158" y="118"/>
                    </a:lnTo>
                    <a:lnTo>
                      <a:pt x="180" y="128"/>
                    </a:lnTo>
                    <a:lnTo>
                      <a:pt x="195" y="134"/>
                    </a:lnTo>
                    <a:lnTo>
                      <a:pt x="201" y="1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3" name="Freeform 111">
                <a:extLst>
                  <a:ext uri="{FF2B5EF4-FFF2-40B4-BE49-F238E27FC236}">
                    <a16:creationId xmlns:a16="http://schemas.microsoft.com/office/drawing/2014/main" id="{4C032FF4-9F26-4A70-3034-ECCAD653B1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4" y="3018"/>
                <a:ext cx="140" cy="156"/>
              </a:xfrm>
              <a:custGeom>
                <a:avLst/>
                <a:gdLst>
                  <a:gd name="T0" fmla="*/ 4 w 282"/>
                  <a:gd name="T1" fmla="*/ 5 h 311"/>
                  <a:gd name="T2" fmla="*/ 4 w 282"/>
                  <a:gd name="T3" fmla="*/ 5 h 311"/>
                  <a:gd name="T4" fmla="*/ 4 w 282"/>
                  <a:gd name="T5" fmla="*/ 5 h 311"/>
                  <a:gd name="T6" fmla="*/ 4 w 282"/>
                  <a:gd name="T7" fmla="*/ 5 h 311"/>
                  <a:gd name="T8" fmla="*/ 4 w 282"/>
                  <a:gd name="T9" fmla="*/ 4 h 311"/>
                  <a:gd name="T10" fmla="*/ 4 w 282"/>
                  <a:gd name="T11" fmla="*/ 4 h 311"/>
                  <a:gd name="T12" fmla="*/ 3 w 282"/>
                  <a:gd name="T13" fmla="*/ 3 h 311"/>
                  <a:gd name="T14" fmla="*/ 3 w 282"/>
                  <a:gd name="T15" fmla="*/ 3 h 311"/>
                  <a:gd name="T16" fmla="*/ 2 w 282"/>
                  <a:gd name="T17" fmla="*/ 3 h 311"/>
                  <a:gd name="T18" fmla="*/ 2 w 282"/>
                  <a:gd name="T19" fmla="*/ 3 h 311"/>
                  <a:gd name="T20" fmla="*/ 2 w 282"/>
                  <a:gd name="T21" fmla="*/ 2 h 311"/>
                  <a:gd name="T22" fmla="*/ 1 w 282"/>
                  <a:gd name="T23" fmla="*/ 2 h 311"/>
                  <a:gd name="T24" fmla="*/ 1 w 282"/>
                  <a:gd name="T25" fmla="*/ 2 h 311"/>
                  <a:gd name="T26" fmla="*/ 1 w 282"/>
                  <a:gd name="T27" fmla="*/ 2 h 311"/>
                  <a:gd name="T28" fmla="*/ 0 w 282"/>
                  <a:gd name="T29" fmla="*/ 1 h 311"/>
                  <a:gd name="T30" fmla="*/ 0 w 282"/>
                  <a:gd name="T31" fmla="*/ 1 h 311"/>
                  <a:gd name="T32" fmla="*/ 0 w 282"/>
                  <a:gd name="T33" fmla="*/ 0 h 311"/>
                  <a:gd name="T34" fmla="*/ 0 w 282"/>
                  <a:gd name="T35" fmla="*/ 0 h 311"/>
                  <a:gd name="T36" fmla="*/ 0 w 282"/>
                  <a:gd name="T37" fmla="*/ 1 h 311"/>
                  <a:gd name="T38" fmla="*/ 0 w 282"/>
                  <a:gd name="T39" fmla="*/ 1 h 311"/>
                  <a:gd name="T40" fmla="*/ 0 w 282"/>
                  <a:gd name="T41" fmla="*/ 1 h 311"/>
                  <a:gd name="T42" fmla="*/ 0 w 282"/>
                  <a:gd name="T43" fmla="*/ 2 h 311"/>
                  <a:gd name="T44" fmla="*/ 0 w 282"/>
                  <a:gd name="T45" fmla="*/ 2 h 311"/>
                  <a:gd name="T46" fmla="*/ 0 w 282"/>
                  <a:gd name="T47" fmla="*/ 2 h 311"/>
                  <a:gd name="T48" fmla="*/ 0 w 282"/>
                  <a:gd name="T49" fmla="*/ 3 h 311"/>
                  <a:gd name="T50" fmla="*/ 0 w 282"/>
                  <a:gd name="T51" fmla="*/ 3 h 311"/>
                  <a:gd name="T52" fmla="*/ 0 w 282"/>
                  <a:gd name="T53" fmla="*/ 4 h 311"/>
                  <a:gd name="T54" fmla="*/ 0 w 282"/>
                  <a:gd name="T55" fmla="*/ 4 h 311"/>
                  <a:gd name="T56" fmla="*/ 0 w 282"/>
                  <a:gd name="T57" fmla="*/ 4 h 311"/>
                  <a:gd name="T58" fmla="*/ 1 w 282"/>
                  <a:gd name="T59" fmla="*/ 5 h 311"/>
                  <a:gd name="T60" fmla="*/ 1 w 282"/>
                  <a:gd name="T61" fmla="*/ 5 h 311"/>
                  <a:gd name="T62" fmla="*/ 2 w 282"/>
                  <a:gd name="T63" fmla="*/ 5 h 311"/>
                  <a:gd name="T64" fmla="*/ 3 w 282"/>
                  <a:gd name="T65" fmla="*/ 5 h 311"/>
                  <a:gd name="T66" fmla="*/ 4 w 282"/>
                  <a:gd name="T67" fmla="*/ 5 h 31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82"/>
                  <a:gd name="T103" fmla="*/ 0 h 311"/>
                  <a:gd name="T104" fmla="*/ 282 w 282"/>
                  <a:gd name="T105" fmla="*/ 311 h 31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82" h="311">
                    <a:moveTo>
                      <a:pt x="272" y="311"/>
                    </a:moveTo>
                    <a:lnTo>
                      <a:pt x="275" y="304"/>
                    </a:lnTo>
                    <a:lnTo>
                      <a:pt x="278" y="287"/>
                    </a:lnTo>
                    <a:lnTo>
                      <a:pt x="282" y="262"/>
                    </a:lnTo>
                    <a:lnTo>
                      <a:pt x="279" y="232"/>
                    </a:lnTo>
                    <a:lnTo>
                      <a:pt x="270" y="201"/>
                    </a:lnTo>
                    <a:lnTo>
                      <a:pt x="249" y="172"/>
                    </a:lnTo>
                    <a:lnTo>
                      <a:pt x="214" y="150"/>
                    </a:lnTo>
                    <a:lnTo>
                      <a:pt x="162" y="136"/>
                    </a:lnTo>
                    <a:lnTo>
                      <a:pt x="156" y="134"/>
                    </a:lnTo>
                    <a:lnTo>
                      <a:pt x="141" y="128"/>
                    </a:lnTo>
                    <a:lnTo>
                      <a:pt x="119" y="118"/>
                    </a:lnTo>
                    <a:lnTo>
                      <a:pt x="94" y="103"/>
                    </a:lnTo>
                    <a:lnTo>
                      <a:pt x="68" y="83"/>
                    </a:lnTo>
                    <a:lnTo>
                      <a:pt x="46" y="60"/>
                    </a:lnTo>
                    <a:lnTo>
                      <a:pt x="30" y="3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19" y="10"/>
                    </a:lnTo>
                    <a:lnTo>
                      <a:pt x="14" y="25"/>
                    </a:lnTo>
                    <a:lnTo>
                      <a:pt x="8" y="45"/>
                    </a:lnTo>
                    <a:lnTo>
                      <a:pt x="5" y="67"/>
                    </a:lnTo>
                    <a:lnTo>
                      <a:pt x="2" y="92"/>
                    </a:lnTo>
                    <a:lnTo>
                      <a:pt x="0" y="119"/>
                    </a:lnTo>
                    <a:lnTo>
                      <a:pt x="3" y="146"/>
                    </a:lnTo>
                    <a:lnTo>
                      <a:pt x="8" y="174"/>
                    </a:lnTo>
                    <a:lnTo>
                      <a:pt x="18" y="201"/>
                    </a:lnTo>
                    <a:lnTo>
                      <a:pt x="33" y="227"/>
                    </a:lnTo>
                    <a:lnTo>
                      <a:pt x="53" y="250"/>
                    </a:lnTo>
                    <a:lnTo>
                      <a:pt x="81" y="271"/>
                    </a:lnTo>
                    <a:lnTo>
                      <a:pt x="116" y="288"/>
                    </a:lnTo>
                    <a:lnTo>
                      <a:pt x="159" y="301"/>
                    </a:lnTo>
                    <a:lnTo>
                      <a:pt x="211" y="309"/>
                    </a:lnTo>
                    <a:lnTo>
                      <a:pt x="272" y="31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4" name="Freeform 112">
                <a:extLst>
                  <a:ext uri="{FF2B5EF4-FFF2-40B4-BE49-F238E27FC236}">
                    <a16:creationId xmlns:a16="http://schemas.microsoft.com/office/drawing/2014/main" id="{6DA1C06A-1EF3-2CE6-EA7E-64ADB2C5B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" y="3488"/>
                <a:ext cx="228" cy="55"/>
              </a:xfrm>
              <a:custGeom>
                <a:avLst/>
                <a:gdLst>
                  <a:gd name="T0" fmla="*/ 8 w 455"/>
                  <a:gd name="T1" fmla="*/ 0 h 111"/>
                  <a:gd name="T2" fmla="*/ 8 w 455"/>
                  <a:gd name="T3" fmla="*/ 0 h 111"/>
                  <a:gd name="T4" fmla="*/ 7 w 455"/>
                  <a:gd name="T5" fmla="*/ 0 h 111"/>
                  <a:gd name="T6" fmla="*/ 7 w 455"/>
                  <a:gd name="T7" fmla="*/ 0 h 111"/>
                  <a:gd name="T8" fmla="*/ 7 w 455"/>
                  <a:gd name="T9" fmla="*/ 0 h 111"/>
                  <a:gd name="T10" fmla="*/ 7 w 455"/>
                  <a:gd name="T11" fmla="*/ 0 h 111"/>
                  <a:gd name="T12" fmla="*/ 6 w 455"/>
                  <a:gd name="T13" fmla="*/ 0 h 111"/>
                  <a:gd name="T14" fmla="*/ 6 w 455"/>
                  <a:gd name="T15" fmla="*/ 0 h 111"/>
                  <a:gd name="T16" fmla="*/ 5 w 455"/>
                  <a:gd name="T17" fmla="*/ 1 h 111"/>
                  <a:gd name="T18" fmla="*/ 5 w 455"/>
                  <a:gd name="T19" fmla="*/ 1 h 111"/>
                  <a:gd name="T20" fmla="*/ 4 w 455"/>
                  <a:gd name="T21" fmla="*/ 1 h 111"/>
                  <a:gd name="T22" fmla="*/ 4 w 455"/>
                  <a:gd name="T23" fmla="*/ 1 h 111"/>
                  <a:gd name="T24" fmla="*/ 3 w 455"/>
                  <a:gd name="T25" fmla="*/ 1 h 111"/>
                  <a:gd name="T26" fmla="*/ 2 w 455"/>
                  <a:gd name="T27" fmla="*/ 1 h 111"/>
                  <a:gd name="T28" fmla="*/ 2 w 455"/>
                  <a:gd name="T29" fmla="*/ 0 h 111"/>
                  <a:gd name="T30" fmla="*/ 1 w 455"/>
                  <a:gd name="T31" fmla="*/ 0 h 111"/>
                  <a:gd name="T32" fmla="*/ 0 w 455"/>
                  <a:gd name="T33" fmla="*/ 0 h 111"/>
                  <a:gd name="T34" fmla="*/ 1 w 455"/>
                  <a:gd name="T35" fmla="*/ 0 h 111"/>
                  <a:gd name="T36" fmla="*/ 1 w 455"/>
                  <a:gd name="T37" fmla="*/ 0 h 111"/>
                  <a:gd name="T38" fmla="*/ 1 w 455"/>
                  <a:gd name="T39" fmla="*/ 0 h 111"/>
                  <a:gd name="T40" fmla="*/ 1 w 455"/>
                  <a:gd name="T41" fmla="*/ 0 h 111"/>
                  <a:gd name="T42" fmla="*/ 1 w 455"/>
                  <a:gd name="T43" fmla="*/ 0 h 111"/>
                  <a:gd name="T44" fmla="*/ 2 w 455"/>
                  <a:gd name="T45" fmla="*/ 1 h 111"/>
                  <a:gd name="T46" fmla="*/ 2 w 455"/>
                  <a:gd name="T47" fmla="*/ 1 h 111"/>
                  <a:gd name="T48" fmla="*/ 3 w 455"/>
                  <a:gd name="T49" fmla="*/ 1 h 111"/>
                  <a:gd name="T50" fmla="*/ 3 w 455"/>
                  <a:gd name="T51" fmla="*/ 1 h 111"/>
                  <a:gd name="T52" fmla="*/ 4 w 455"/>
                  <a:gd name="T53" fmla="*/ 1 h 111"/>
                  <a:gd name="T54" fmla="*/ 4 w 455"/>
                  <a:gd name="T55" fmla="*/ 1 h 111"/>
                  <a:gd name="T56" fmla="*/ 5 w 455"/>
                  <a:gd name="T57" fmla="*/ 1 h 111"/>
                  <a:gd name="T58" fmla="*/ 6 w 455"/>
                  <a:gd name="T59" fmla="*/ 1 h 111"/>
                  <a:gd name="T60" fmla="*/ 6 w 455"/>
                  <a:gd name="T61" fmla="*/ 1 h 111"/>
                  <a:gd name="T62" fmla="*/ 7 w 455"/>
                  <a:gd name="T63" fmla="*/ 0 h 111"/>
                  <a:gd name="T64" fmla="*/ 8 w 455"/>
                  <a:gd name="T65" fmla="*/ 0 h 11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55"/>
                  <a:gd name="T100" fmla="*/ 0 h 111"/>
                  <a:gd name="T101" fmla="*/ 455 w 455"/>
                  <a:gd name="T102" fmla="*/ 111 h 11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55" h="111">
                    <a:moveTo>
                      <a:pt x="455" y="8"/>
                    </a:moveTo>
                    <a:lnTo>
                      <a:pt x="453" y="10"/>
                    </a:lnTo>
                    <a:lnTo>
                      <a:pt x="443" y="15"/>
                    </a:lnTo>
                    <a:lnTo>
                      <a:pt x="431" y="23"/>
                    </a:lnTo>
                    <a:lnTo>
                      <a:pt x="413" y="32"/>
                    </a:lnTo>
                    <a:lnTo>
                      <a:pt x="392" y="42"/>
                    </a:lnTo>
                    <a:lnTo>
                      <a:pt x="365" y="52"/>
                    </a:lnTo>
                    <a:lnTo>
                      <a:pt x="336" y="62"/>
                    </a:lnTo>
                    <a:lnTo>
                      <a:pt x="305" y="70"/>
                    </a:lnTo>
                    <a:lnTo>
                      <a:pt x="271" y="77"/>
                    </a:lnTo>
                    <a:lnTo>
                      <a:pt x="235" y="81"/>
                    </a:lnTo>
                    <a:lnTo>
                      <a:pt x="197" y="81"/>
                    </a:lnTo>
                    <a:lnTo>
                      <a:pt x="159" y="76"/>
                    </a:lnTo>
                    <a:lnTo>
                      <a:pt x="118" y="67"/>
                    </a:lnTo>
                    <a:lnTo>
                      <a:pt x="79" y="52"/>
                    </a:lnTo>
                    <a:lnTo>
                      <a:pt x="39" y="29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10" y="10"/>
                    </a:lnTo>
                    <a:lnTo>
                      <a:pt x="22" y="21"/>
                    </a:lnTo>
                    <a:lnTo>
                      <a:pt x="38" y="35"/>
                    </a:lnTo>
                    <a:lnTo>
                      <a:pt x="58" y="50"/>
                    </a:lnTo>
                    <a:lnTo>
                      <a:pt x="82" y="65"/>
                    </a:lnTo>
                    <a:lnTo>
                      <a:pt x="109" y="80"/>
                    </a:lnTo>
                    <a:lnTo>
                      <a:pt x="139" y="92"/>
                    </a:lnTo>
                    <a:lnTo>
                      <a:pt x="173" y="103"/>
                    </a:lnTo>
                    <a:lnTo>
                      <a:pt x="207" y="108"/>
                    </a:lnTo>
                    <a:lnTo>
                      <a:pt x="245" y="111"/>
                    </a:lnTo>
                    <a:lnTo>
                      <a:pt x="284" y="106"/>
                    </a:lnTo>
                    <a:lnTo>
                      <a:pt x="326" y="95"/>
                    </a:lnTo>
                    <a:lnTo>
                      <a:pt x="367" y="75"/>
                    </a:lnTo>
                    <a:lnTo>
                      <a:pt x="411" y="47"/>
                    </a:lnTo>
                    <a:lnTo>
                      <a:pt x="455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5" name="Freeform 113">
                <a:extLst>
                  <a:ext uri="{FF2B5EF4-FFF2-40B4-BE49-F238E27FC236}">
                    <a16:creationId xmlns:a16="http://schemas.microsoft.com/office/drawing/2014/main" id="{B687E62B-E8E6-CB0B-0D5F-CA36C8917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9" y="3542"/>
                <a:ext cx="175" cy="62"/>
              </a:xfrm>
              <a:custGeom>
                <a:avLst/>
                <a:gdLst>
                  <a:gd name="T0" fmla="*/ 4 w 351"/>
                  <a:gd name="T1" fmla="*/ 0 h 126"/>
                  <a:gd name="T2" fmla="*/ 4 w 351"/>
                  <a:gd name="T3" fmla="*/ 0 h 126"/>
                  <a:gd name="T4" fmla="*/ 4 w 351"/>
                  <a:gd name="T5" fmla="*/ 0 h 126"/>
                  <a:gd name="T6" fmla="*/ 3 w 351"/>
                  <a:gd name="T7" fmla="*/ 0 h 126"/>
                  <a:gd name="T8" fmla="*/ 3 w 351"/>
                  <a:gd name="T9" fmla="*/ 0 h 126"/>
                  <a:gd name="T10" fmla="*/ 2 w 351"/>
                  <a:gd name="T11" fmla="*/ 0 h 126"/>
                  <a:gd name="T12" fmla="*/ 1 w 351"/>
                  <a:gd name="T13" fmla="*/ 0 h 126"/>
                  <a:gd name="T14" fmla="*/ 0 w 351"/>
                  <a:gd name="T15" fmla="*/ 0 h 126"/>
                  <a:gd name="T16" fmla="*/ 0 w 351"/>
                  <a:gd name="T17" fmla="*/ 0 h 126"/>
                  <a:gd name="T18" fmla="*/ 0 w 351"/>
                  <a:gd name="T19" fmla="*/ 0 h 126"/>
                  <a:gd name="T20" fmla="*/ 0 w 351"/>
                  <a:gd name="T21" fmla="*/ 0 h 126"/>
                  <a:gd name="T22" fmla="*/ 1 w 351"/>
                  <a:gd name="T23" fmla="*/ 0 h 126"/>
                  <a:gd name="T24" fmla="*/ 1 w 351"/>
                  <a:gd name="T25" fmla="*/ 1 h 126"/>
                  <a:gd name="T26" fmla="*/ 2 w 351"/>
                  <a:gd name="T27" fmla="*/ 1 h 126"/>
                  <a:gd name="T28" fmla="*/ 2 w 351"/>
                  <a:gd name="T29" fmla="*/ 1 h 126"/>
                  <a:gd name="T30" fmla="*/ 3 w 351"/>
                  <a:gd name="T31" fmla="*/ 1 h 126"/>
                  <a:gd name="T32" fmla="*/ 3 w 351"/>
                  <a:gd name="T33" fmla="*/ 1 h 126"/>
                  <a:gd name="T34" fmla="*/ 3 w 351"/>
                  <a:gd name="T35" fmla="*/ 1 h 126"/>
                  <a:gd name="T36" fmla="*/ 2 w 351"/>
                  <a:gd name="T37" fmla="*/ 1 h 126"/>
                  <a:gd name="T38" fmla="*/ 1 w 351"/>
                  <a:gd name="T39" fmla="*/ 1 h 126"/>
                  <a:gd name="T40" fmla="*/ 0 w 351"/>
                  <a:gd name="T41" fmla="*/ 1 h 126"/>
                  <a:gd name="T42" fmla="*/ 1 w 351"/>
                  <a:gd name="T43" fmla="*/ 1 h 126"/>
                  <a:gd name="T44" fmla="*/ 1 w 351"/>
                  <a:gd name="T45" fmla="*/ 1 h 126"/>
                  <a:gd name="T46" fmla="*/ 1 w 351"/>
                  <a:gd name="T47" fmla="*/ 1 h 126"/>
                  <a:gd name="T48" fmla="*/ 2 w 351"/>
                  <a:gd name="T49" fmla="*/ 1 h 126"/>
                  <a:gd name="T50" fmla="*/ 3 w 351"/>
                  <a:gd name="T51" fmla="*/ 1 h 126"/>
                  <a:gd name="T52" fmla="*/ 3 w 351"/>
                  <a:gd name="T53" fmla="*/ 1 h 126"/>
                  <a:gd name="T54" fmla="*/ 4 w 351"/>
                  <a:gd name="T55" fmla="*/ 1 h 126"/>
                  <a:gd name="T56" fmla="*/ 5 w 351"/>
                  <a:gd name="T57" fmla="*/ 1 h 126"/>
                  <a:gd name="T58" fmla="*/ 5 w 351"/>
                  <a:gd name="T59" fmla="*/ 0 h 126"/>
                  <a:gd name="T60" fmla="*/ 5 w 351"/>
                  <a:gd name="T61" fmla="*/ 0 h 126"/>
                  <a:gd name="T62" fmla="*/ 5 w 351"/>
                  <a:gd name="T63" fmla="*/ 0 h 12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51"/>
                  <a:gd name="T97" fmla="*/ 0 h 126"/>
                  <a:gd name="T98" fmla="*/ 351 w 351"/>
                  <a:gd name="T99" fmla="*/ 126 h 12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51" h="126">
                    <a:moveTo>
                      <a:pt x="288" y="11"/>
                    </a:moveTo>
                    <a:lnTo>
                      <a:pt x="287" y="12"/>
                    </a:lnTo>
                    <a:lnTo>
                      <a:pt x="285" y="15"/>
                    </a:lnTo>
                    <a:lnTo>
                      <a:pt x="281" y="20"/>
                    </a:lnTo>
                    <a:lnTo>
                      <a:pt x="274" y="26"/>
                    </a:lnTo>
                    <a:lnTo>
                      <a:pt x="266" y="31"/>
                    </a:lnTo>
                    <a:lnTo>
                      <a:pt x="256" y="38"/>
                    </a:lnTo>
                    <a:lnTo>
                      <a:pt x="243" y="45"/>
                    </a:lnTo>
                    <a:lnTo>
                      <a:pt x="228" y="51"/>
                    </a:lnTo>
                    <a:lnTo>
                      <a:pt x="210" y="56"/>
                    </a:lnTo>
                    <a:lnTo>
                      <a:pt x="189" y="58"/>
                    </a:lnTo>
                    <a:lnTo>
                      <a:pt x="166" y="59"/>
                    </a:lnTo>
                    <a:lnTo>
                      <a:pt x="140" y="58"/>
                    </a:lnTo>
                    <a:lnTo>
                      <a:pt x="110" y="53"/>
                    </a:lnTo>
                    <a:lnTo>
                      <a:pt x="76" y="46"/>
                    </a:lnTo>
                    <a:lnTo>
                      <a:pt x="41" y="35"/>
                    </a:lnTo>
                    <a:lnTo>
                      <a:pt x="0" y="19"/>
                    </a:lnTo>
                    <a:lnTo>
                      <a:pt x="2" y="20"/>
                    </a:lnTo>
                    <a:lnTo>
                      <a:pt x="7" y="22"/>
                    </a:lnTo>
                    <a:lnTo>
                      <a:pt x="15" y="26"/>
                    </a:lnTo>
                    <a:lnTo>
                      <a:pt x="26" y="31"/>
                    </a:lnTo>
                    <a:lnTo>
                      <a:pt x="38" y="37"/>
                    </a:lnTo>
                    <a:lnTo>
                      <a:pt x="53" y="44"/>
                    </a:lnTo>
                    <a:lnTo>
                      <a:pt x="70" y="51"/>
                    </a:lnTo>
                    <a:lnTo>
                      <a:pt x="88" y="58"/>
                    </a:lnTo>
                    <a:lnTo>
                      <a:pt x="107" y="65"/>
                    </a:lnTo>
                    <a:lnTo>
                      <a:pt x="127" y="72"/>
                    </a:lnTo>
                    <a:lnTo>
                      <a:pt x="147" y="77"/>
                    </a:lnTo>
                    <a:lnTo>
                      <a:pt x="167" y="83"/>
                    </a:lnTo>
                    <a:lnTo>
                      <a:pt x="187" y="87"/>
                    </a:lnTo>
                    <a:lnTo>
                      <a:pt x="206" y="89"/>
                    </a:lnTo>
                    <a:lnTo>
                      <a:pt x="225" y="90"/>
                    </a:lnTo>
                    <a:lnTo>
                      <a:pt x="242" y="89"/>
                    </a:lnTo>
                    <a:lnTo>
                      <a:pt x="239" y="90"/>
                    </a:lnTo>
                    <a:lnTo>
                      <a:pt x="228" y="94"/>
                    </a:lnTo>
                    <a:lnTo>
                      <a:pt x="211" y="97"/>
                    </a:lnTo>
                    <a:lnTo>
                      <a:pt x="189" y="99"/>
                    </a:lnTo>
                    <a:lnTo>
                      <a:pt x="162" y="100"/>
                    </a:lnTo>
                    <a:lnTo>
                      <a:pt x="130" y="98"/>
                    </a:lnTo>
                    <a:lnTo>
                      <a:pt x="96" y="91"/>
                    </a:lnTo>
                    <a:lnTo>
                      <a:pt x="59" y="79"/>
                    </a:lnTo>
                    <a:lnTo>
                      <a:pt x="60" y="80"/>
                    </a:lnTo>
                    <a:lnTo>
                      <a:pt x="65" y="82"/>
                    </a:lnTo>
                    <a:lnTo>
                      <a:pt x="70" y="87"/>
                    </a:lnTo>
                    <a:lnTo>
                      <a:pt x="80" y="92"/>
                    </a:lnTo>
                    <a:lnTo>
                      <a:pt x="91" y="98"/>
                    </a:lnTo>
                    <a:lnTo>
                      <a:pt x="104" y="104"/>
                    </a:lnTo>
                    <a:lnTo>
                      <a:pt x="119" y="110"/>
                    </a:lnTo>
                    <a:lnTo>
                      <a:pt x="136" y="115"/>
                    </a:lnTo>
                    <a:lnTo>
                      <a:pt x="155" y="120"/>
                    </a:lnTo>
                    <a:lnTo>
                      <a:pt x="175" y="123"/>
                    </a:lnTo>
                    <a:lnTo>
                      <a:pt x="197" y="126"/>
                    </a:lnTo>
                    <a:lnTo>
                      <a:pt x="220" y="125"/>
                    </a:lnTo>
                    <a:lnTo>
                      <a:pt x="244" y="122"/>
                    </a:lnTo>
                    <a:lnTo>
                      <a:pt x="269" y="117"/>
                    </a:lnTo>
                    <a:lnTo>
                      <a:pt x="295" y="109"/>
                    </a:lnTo>
                    <a:lnTo>
                      <a:pt x="322" y="96"/>
                    </a:lnTo>
                    <a:lnTo>
                      <a:pt x="325" y="90"/>
                    </a:lnTo>
                    <a:lnTo>
                      <a:pt x="333" y="75"/>
                    </a:lnTo>
                    <a:lnTo>
                      <a:pt x="342" y="56"/>
                    </a:lnTo>
                    <a:lnTo>
                      <a:pt x="349" y="35"/>
                    </a:lnTo>
                    <a:lnTo>
                      <a:pt x="351" y="16"/>
                    </a:lnTo>
                    <a:lnTo>
                      <a:pt x="344" y="3"/>
                    </a:lnTo>
                    <a:lnTo>
                      <a:pt x="324" y="0"/>
                    </a:lnTo>
                    <a:lnTo>
                      <a:pt x="288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6" name="Freeform 114">
                <a:extLst>
                  <a:ext uri="{FF2B5EF4-FFF2-40B4-BE49-F238E27FC236}">
                    <a16:creationId xmlns:a16="http://schemas.microsoft.com/office/drawing/2014/main" id="{EAC901DE-175D-4A70-9C5B-349258F36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0" y="3261"/>
                <a:ext cx="283" cy="206"/>
              </a:xfrm>
              <a:custGeom>
                <a:avLst/>
                <a:gdLst>
                  <a:gd name="T0" fmla="*/ 9 w 565"/>
                  <a:gd name="T1" fmla="*/ 2 h 412"/>
                  <a:gd name="T2" fmla="*/ 9 w 565"/>
                  <a:gd name="T3" fmla="*/ 2 h 412"/>
                  <a:gd name="T4" fmla="*/ 9 w 565"/>
                  <a:gd name="T5" fmla="*/ 2 h 412"/>
                  <a:gd name="T6" fmla="*/ 8 w 565"/>
                  <a:gd name="T7" fmla="*/ 2 h 412"/>
                  <a:gd name="T8" fmla="*/ 8 w 565"/>
                  <a:gd name="T9" fmla="*/ 2 h 412"/>
                  <a:gd name="T10" fmla="*/ 7 w 565"/>
                  <a:gd name="T11" fmla="*/ 2 h 412"/>
                  <a:gd name="T12" fmla="*/ 7 w 565"/>
                  <a:gd name="T13" fmla="*/ 1 h 412"/>
                  <a:gd name="T14" fmla="*/ 6 w 565"/>
                  <a:gd name="T15" fmla="*/ 1 h 412"/>
                  <a:gd name="T16" fmla="*/ 6 w 565"/>
                  <a:gd name="T17" fmla="*/ 1 h 412"/>
                  <a:gd name="T18" fmla="*/ 5 w 565"/>
                  <a:gd name="T19" fmla="*/ 1 h 412"/>
                  <a:gd name="T20" fmla="*/ 4 w 565"/>
                  <a:gd name="T21" fmla="*/ 1 h 412"/>
                  <a:gd name="T22" fmla="*/ 3 w 565"/>
                  <a:gd name="T23" fmla="*/ 1 h 412"/>
                  <a:gd name="T24" fmla="*/ 3 w 565"/>
                  <a:gd name="T25" fmla="*/ 0 h 412"/>
                  <a:gd name="T26" fmla="*/ 2 w 565"/>
                  <a:gd name="T27" fmla="*/ 1 h 412"/>
                  <a:gd name="T28" fmla="*/ 1 w 565"/>
                  <a:gd name="T29" fmla="*/ 1 h 412"/>
                  <a:gd name="T30" fmla="*/ 1 w 565"/>
                  <a:gd name="T31" fmla="*/ 1 h 412"/>
                  <a:gd name="T32" fmla="*/ 1 w 565"/>
                  <a:gd name="T33" fmla="*/ 1 h 412"/>
                  <a:gd name="T34" fmla="*/ 1 w 565"/>
                  <a:gd name="T35" fmla="*/ 1 h 412"/>
                  <a:gd name="T36" fmla="*/ 0 w 565"/>
                  <a:gd name="T37" fmla="*/ 1 h 412"/>
                  <a:gd name="T38" fmla="*/ 1 w 565"/>
                  <a:gd name="T39" fmla="*/ 2 h 412"/>
                  <a:gd name="T40" fmla="*/ 1 w 565"/>
                  <a:gd name="T41" fmla="*/ 2 h 412"/>
                  <a:gd name="T42" fmla="*/ 1 w 565"/>
                  <a:gd name="T43" fmla="*/ 3 h 412"/>
                  <a:gd name="T44" fmla="*/ 1 w 565"/>
                  <a:gd name="T45" fmla="*/ 3 h 412"/>
                  <a:gd name="T46" fmla="*/ 1 w 565"/>
                  <a:gd name="T47" fmla="*/ 3 h 412"/>
                  <a:gd name="T48" fmla="*/ 1 w 565"/>
                  <a:gd name="T49" fmla="*/ 3 h 412"/>
                  <a:gd name="T50" fmla="*/ 1 w 565"/>
                  <a:gd name="T51" fmla="*/ 5 h 412"/>
                  <a:gd name="T52" fmla="*/ 2 w 565"/>
                  <a:gd name="T53" fmla="*/ 5 h 412"/>
                  <a:gd name="T54" fmla="*/ 2 w 565"/>
                  <a:gd name="T55" fmla="*/ 6 h 412"/>
                  <a:gd name="T56" fmla="*/ 3 w 565"/>
                  <a:gd name="T57" fmla="*/ 6 h 412"/>
                  <a:gd name="T58" fmla="*/ 3 w 565"/>
                  <a:gd name="T59" fmla="*/ 6 h 412"/>
                  <a:gd name="T60" fmla="*/ 4 w 565"/>
                  <a:gd name="T61" fmla="*/ 6 h 412"/>
                  <a:gd name="T62" fmla="*/ 5 w 565"/>
                  <a:gd name="T63" fmla="*/ 6 h 412"/>
                  <a:gd name="T64" fmla="*/ 6 w 565"/>
                  <a:gd name="T65" fmla="*/ 6 h 412"/>
                  <a:gd name="T66" fmla="*/ 6 w 565"/>
                  <a:gd name="T67" fmla="*/ 6 h 412"/>
                  <a:gd name="T68" fmla="*/ 6 w 565"/>
                  <a:gd name="T69" fmla="*/ 6 h 412"/>
                  <a:gd name="T70" fmla="*/ 6 w 565"/>
                  <a:gd name="T71" fmla="*/ 6 h 412"/>
                  <a:gd name="T72" fmla="*/ 6 w 565"/>
                  <a:gd name="T73" fmla="*/ 6 h 412"/>
                  <a:gd name="T74" fmla="*/ 6 w 565"/>
                  <a:gd name="T75" fmla="*/ 6 h 412"/>
                  <a:gd name="T76" fmla="*/ 7 w 565"/>
                  <a:gd name="T77" fmla="*/ 6 h 412"/>
                  <a:gd name="T78" fmla="*/ 7 w 565"/>
                  <a:gd name="T79" fmla="*/ 6 h 412"/>
                  <a:gd name="T80" fmla="*/ 7 w 565"/>
                  <a:gd name="T81" fmla="*/ 6 h 412"/>
                  <a:gd name="T82" fmla="*/ 7 w 565"/>
                  <a:gd name="T83" fmla="*/ 6 h 412"/>
                  <a:gd name="T84" fmla="*/ 8 w 565"/>
                  <a:gd name="T85" fmla="*/ 6 h 412"/>
                  <a:gd name="T86" fmla="*/ 8 w 565"/>
                  <a:gd name="T87" fmla="*/ 6 h 412"/>
                  <a:gd name="T88" fmla="*/ 8 w 565"/>
                  <a:gd name="T89" fmla="*/ 6 h 412"/>
                  <a:gd name="T90" fmla="*/ 8 w 565"/>
                  <a:gd name="T91" fmla="*/ 6 h 412"/>
                  <a:gd name="T92" fmla="*/ 8 w 565"/>
                  <a:gd name="T93" fmla="*/ 5 h 412"/>
                  <a:gd name="T94" fmla="*/ 9 w 565"/>
                  <a:gd name="T95" fmla="*/ 5 h 412"/>
                  <a:gd name="T96" fmla="*/ 9 w 565"/>
                  <a:gd name="T97" fmla="*/ 5 h 412"/>
                  <a:gd name="T98" fmla="*/ 9 w 565"/>
                  <a:gd name="T99" fmla="*/ 5 h 412"/>
                  <a:gd name="T100" fmla="*/ 9 w 565"/>
                  <a:gd name="T101" fmla="*/ 3 h 412"/>
                  <a:gd name="T102" fmla="*/ 9 w 565"/>
                  <a:gd name="T103" fmla="*/ 3 h 412"/>
                  <a:gd name="T104" fmla="*/ 9 w 565"/>
                  <a:gd name="T105" fmla="*/ 3 h 412"/>
                  <a:gd name="T106" fmla="*/ 9 w 565"/>
                  <a:gd name="T107" fmla="*/ 3 h 412"/>
                  <a:gd name="T108" fmla="*/ 9 w 565"/>
                  <a:gd name="T109" fmla="*/ 3 h 412"/>
                  <a:gd name="T110" fmla="*/ 9 w 565"/>
                  <a:gd name="T111" fmla="*/ 3 h 412"/>
                  <a:gd name="T112" fmla="*/ 9 w 565"/>
                  <a:gd name="T113" fmla="*/ 2 h 41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65"/>
                  <a:gd name="T172" fmla="*/ 0 h 412"/>
                  <a:gd name="T173" fmla="*/ 565 w 565"/>
                  <a:gd name="T174" fmla="*/ 412 h 41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65" h="412">
                    <a:moveTo>
                      <a:pt x="546" y="126"/>
                    </a:moveTo>
                    <a:lnTo>
                      <a:pt x="541" y="123"/>
                    </a:lnTo>
                    <a:lnTo>
                      <a:pt x="528" y="116"/>
                    </a:lnTo>
                    <a:lnTo>
                      <a:pt x="508" y="106"/>
                    </a:lnTo>
                    <a:lnTo>
                      <a:pt x="480" y="93"/>
                    </a:lnTo>
                    <a:lnTo>
                      <a:pt x="447" y="80"/>
                    </a:lnTo>
                    <a:lnTo>
                      <a:pt x="410" y="63"/>
                    </a:lnTo>
                    <a:lnTo>
                      <a:pt x="368" y="48"/>
                    </a:lnTo>
                    <a:lnTo>
                      <a:pt x="326" y="33"/>
                    </a:lnTo>
                    <a:lnTo>
                      <a:pt x="280" y="21"/>
                    </a:lnTo>
                    <a:lnTo>
                      <a:pt x="233" y="10"/>
                    </a:lnTo>
                    <a:lnTo>
                      <a:pt x="189" y="4"/>
                    </a:lnTo>
                    <a:lnTo>
                      <a:pt x="145" y="0"/>
                    </a:lnTo>
                    <a:lnTo>
                      <a:pt x="102" y="2"/>
                    </a:lnTo>
                    <a:lnTo>
                      <a:pt x="64" y="10"/>
                    </a:lnTo>
                    <a:lnTo>
                      <a:pt x="29" y="25"/>
                    </a:lnTo>
                    <a:lnTo>
                      <a:pt x="1" y="47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1" y="83"/>
                    </a:lnTo>
                    <a:lnTo>
                      <a:pt x="2" y="107"/>
                    </a:lnTo>
                    <a:lnTo>
                      <a:pt x="5" y="136"/>
                    </a:lnTo>
                    <a:lnTo>
                      <a:pt x="10" y="168"/>
                    </a:lnTo>
                    <a:lnTo>
                      <a:pt x="19" y="202"/>
                    </a:lnTo>
                    <a:lnTo>
                      <a:pt x="32" y="236"/>
                    </a:lnTo>
                    <a:lnTo>
                      <a:pt x="48" y="272"/>
                    </a:lnTo>
                    <a:lnTo>
                      <a:pt x="70" y="305"/>
                    </a:lnTo>
                    <a:lnTo>
                      <a:pt x="96" y="336"/>
                    </a:lnTo>
                    <a:lnTo>
                      <a:pt x="130" y="363"/>
                    </a:lnTo>
                    <a:lnTo>
                      <a:pt x="170" y="386"/>
                    </a:lnTo>
                    <a:lnTo>
                      <a:pt x="218" y="402"/>
                    </a:lnTo>
                    <a:lnTo>
                      <a:pt x="274" y="411"/>
                    </a:lnTo>
                    <a:lnTo>
                      <a:pt x="338" y="412"/>
                    </a:lnTo>
                    <a:lnTo>
                      <a:pt x="341" y="412"/>
                    </a:lnTo>
                    <a:lnTo>
                      <a:pt x="345" y="411"/>
                    </a:lnTo>
                    <a:lnTo>
                      <a:pt x="352" y="411"/>
                    </a:lnTo>
                    <a:lnTo>
                      <a:pt x="363" y="409"/>
                    </a:lnTo>
                    <a:lnTo>
                      <a:pt x="375" y="407"/>
                    </a:lnTo>
                    <a:lnTo>
                      <a:pt x="389" y="402"/>
                    </a:lnTo>
                    <a:lnTo>
                      <a:pt x="404" y="397"/>
                    </a:lnTo>
                    <a:lnTo>
                      <a:pt x="420" y="391"/>
                    </a:lnTo>
                    <a:lnTo>
                      <a:pt x="436" y="383"/>
                    </a:lnTo>
                    <a:lnTo>
                      <a:pt x="452" y="373"/>
                    </a:lnTo>
                    <a:lnTo>
                      <a:pt x="469" y="362"/>
                    </a:lnTo>
                    <a:lnTo>
                      <a:pt x="484" y="347"/>
                    </a:lnTo>
                    <a:lnTo>
                      <a:pt x="497" y="331"/>
                    </a:lnTo>
                    <a:lnTo>
                      <a:pt x="510" y="312"/>
                    </a:lnTo>
                    <a:lnTo>
                      <a:pt x="522" y="290"/>
                    </a:lnTo>
                    <a:lnTo>
                      <a:pt x="530" y="266"/>
                    </a:lnTo>
                    <a:lnTo>
                      <a:pt x="532" y="263"/>
                    </a:lnTo>
                    <a:lnTo>
                      <a:pt x="540" y="251"/>
                    </a:lnTo>
                    <a:lnTo>
                      <a:pt x="549" y="236"/>
                    </a:lnTo>
                    <a:lnTo>
                      <a:pt x="557" y="215"/>
                    </a:lnTo>
                    <a:lnTo>
                      <a:pt x="564" y="194"/>
                    </a:lnTo>
                    <a:lnTo>
                      <a:pt x="565" y="169"/>
                    </a:lnTo>
                    <a:lnTo>
                      <a:pt x="561" y="146"/>
                    </a:lnTo>
                    <a:lnTo>
                      <a:pt x="546" y="12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7" name="Freeform 115">
                <a:extLst>
                  <a:ext uri="{FF2B5EF4-FFF2-40B4-BE49-F238E27FC236}">
                    <a16:creationId xmlns:a16="http://schemas.microsoft.com/office/drawing/2014/main" id="{C9B9A90F-9557-D5A7-CBF6-EFB6332D4F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6" y="3282"/>
                <a:ext cx="301" cy="197"/>
              </a:xfrm>
              <a:custGeom>
                <a:avLst/>
                <a:gdLst>
                  <a:gd name="T0" fmla="*/ 1 w 600"/>
                  <a:gd name="T1" fmla="*/ 2 h 394"/>
                  <a:gd name="T2" fmla="*/ 1 w 600"/>
                  <a:gd name="T3" fmla="*/ 2 h 394"/>
                  <a:gd name="T4" fmla="*/ 1 w 600"/>
                  <a:gd name="T5" fmla="*/ 2 h 394"/>
                  <a:gd name="T6" fmla="*/ 1 w 600"/>
                  <a:gd name="T7" fmla="*/ 2 h 394"/>
                  <a:gd name="T8" fmla="*/ 1 w 600"/>
                  <a:gd name="T9" fmla="*/ 1 h 394"/>
                  <a:gd name="T10" fmla="*/ 2 w 600"/>
                  <a:gd name="T11" fmla="*/ 1 h 394"/>
                  <a:gd name="T12" fmla="*/ 2 w 600"/>
                  <a:gd name="T13" fmla="*/ 1 h 394"/>
                  <a:gd name="T14" fmla="*/ 3 w 600"/>
                  <a:gd name="T15" fmla="*/ 1 h 394"/>
                  <a:gd name="T16" fmla="*/ 4 w 600"/>
                  <a:gd name="T17" fmla="*/ 1 h 394"/>
                  <a:gd name="T18" fmla="*/ 4 w 600"/>
                  <a:gd name="T19" fmla="*/ 1 h 394"/>
                  <a:gd name="T20" fmla="*/ 5 w 600"/>
                  <a:gd name="T21" fmla="*/ 1 h 394"/>
                  <a:gd name="T22" fmla="*/ 6 w 600"/>
                  <a:gd name="T23" fmla="*/ 0 h 394"/>
                  <a:gd name="T24" fmla="*/ 7 w 600"/>
                  <a:gd name="T25" fmla="*/ 0 h 394"/>
                  <a:gd name="T26" fmla="*/ 8 w 600"/>
                  <a:gd name="T27" fmla="*/ 1 h 394"/>
                  <a:gd name="T28" fmla="*/ 8 w 600"/>
                  <a:gd name="T29" fmla="*/ 1 h 394"/>
                  <a:gd name="T30" fmla="*/ 9 w 600"/>
                  <a:gd name="T31" fmla="*/ 1 h 394"/>
                  <a:gd name="T32" fmla="*/ 10 w 600"/>
                  <a:gd name="T33" fmla="*/ 1 h 394"/>
                  <a:gd name="T34" fmla="*/ 10 w 600"/>
                  <a:gd name="T35" fmla="*/ 1 h 394"/>
                  <a:gd name="T36" fmla="*/ 10 w 600"/>
                  <a:gd name="T37" fmla="*/ 2 h 394"/>
                  <a:gd name="T38" fmla="*/ 10 w 600"/>
                  <a:gd name="T39" fmla="*/ 2 h 394"/>
                  <a:gd name="T40" fmla="*/ 10 w 600"/>
                  <a:gd name="T41" fmla="*/ 2 h 394"/>
                  <a:gd name="T42" fmla="*/ 10 w 600"/>
                  <a:gd name="T43" fmla="*/ 3 h 394"/>
                  <a:gd name="T44" fmla="*/ 10 w 600"/>
                  <a:gd name="T45" fmla="*/ 3 h 394"/>
                  <a:gd name="T46" fmla="*/ 9 w 600"/>
                  <a:gd name="T47" fmla="*/ 3 h 394"/>
                  <a:gd name="T48" fmla="*/ 9 w 600"/>
                  <a:gd name="T49" fmla="*/ 3 h 394"/>
                  <a:gd name="T50" fmla="*/ 9 w 600"/>
                  <a:gd name="T51" fmla="*/ 5 h 394"/>
                  <a:gd name="T52" fmla="*/ 8 w 600"/>
                  <a:gd name="T53" fmla="*/ 5 h 394"/>
                  <a:gd name="T54" fmla="*/ 8 w 600"/>
                  <a:gd name="T55" fmla="*/ 6 h 394"/>
                  <a:gd name="T56" fmla="*/ 7 w 600"/>
                  <a:gd name="T57" fmla="*/ 6 h 394"/>
                  <a:gd name="T58" fmla="*/ 7 w 600"/>
                  <a:gd name="T59" fmla="*/ 6 h 394"/>
                  <a:gd name="T60" fmla="*/ 6 w 600"/>
                  <a:gd name="T61" fmla="*/ 6 h 394"/>
                  <a:gd name="T62" fmla="*/ 5 w 600"/>
                  <a:gd name="T63" fmla="*/ 6 h 394"/>
                  <a:gd name="T64" fmla="*/ 4 w 600"/>
                  <a:gd name="T65" fmla="*/ 6 h 394"/>
                  <a:gd name="T66" fmla="*/ 4 w 600"/>
                  <a:gd name="T67" fmla="*/ 6 h 394"/>
                  <a:gd name="T68" fmla="*/ 4 w 600"/>
                  <a:gd name="T69" fmla="*/ 6 h 394"/>
                  <a:gd name="T70" fmla="*/ 3 w 600"/>
                  <a:gd name="T71" fmla="*/ 6 h 394"/>
                  <a:gd name="T72" fmla="*/ 3 w 600"/>
                  <a:gd name="T73" fmla="*/ 6 h 394"/>
                  <a:gd name="T74" fmla="*/ 3 w 600"/>
                  <a:gd name="T75" fmla="*/ 6 h 394"/>
                  <a:gd name="T76" fmla="*/ 3 w 600"/>
                  <a:gd name="T77" fmla="*/ 6 h 394"/>
                  <a:gd name="T78" fmla="*/ 3 w 600"/>
                  <a:gd name="T79" fmla="*/ 6 h 394"/>
                  <a:gd name="T80" fmla="*/ 2 w 600"/>
                  <a:gd name="T81" fmla="*/ 6 h 394"/>
                  <a:gd name="T82" fmla="*/ 2 w 600"/>
                  <a:gd name="T83" fmla="*/ 6 h 394"/>
                  <a:gd name="T84" fmla="*/ 2 w 600"/>
                  <a:gd name="T85" fmla="*/ 6 h 394"/>
                  <a:gd name="T86" fmla="*/ 2 w 600"/>
                  <a:gd name="T87" fmla="*/ 6 h 394"/>
                  <a:gd name="T88" fmla="*/ 1 w 600"/>
                  <a:gd name="T89" fmla="*/ 5 h 394"/>
                  <a:gd name="T90" fmla="*/ 1 w 600"/>
                  <a:gd name="T91" fmla="*/ 5 h 394"/>
                  <a:gd name="T92" fmla="*/ 1 w 600"/>
                  <a:gd name="T93" fmla="*/ 5 h 394"/>
                  <a:gd name="T94" fmla="*/ 1 w 600"/>
                  <a:gd name="T95" fmla="*/ 3 h 394"/>
                  <a:gd name="T96" fmla="*/ 1 w 600"/>
                  <a:gd name="T97" fmla="*/ 3 h 394"/>
                  <a:gd name="T98" fmla="*/ 1 w 600"/>
                  <a:gd name="T99" fmla="*/ 3 h 394"/>
                  <a:gd name="T100" fmla="*/ 1 w 600"/>
                  <a:gd name="T101" fmla="*/ 3 h 394"/>
                  <a:gd name="T102" fmla="*/ 0 w 600"/>
                  <a:gd name="T103" fmla="*/ 2 h 394"/>
                  <a:gd name="T104" fmla="*/ 1 w 600"/>
                  <a:gd name="T105" fmla="*/ 2 h 39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600"/>
                  <a:gd name="T160" fmla="*/ 0 h 394"/>
                  <a:gd name="T161" fmla="*/ 600 w 600"/>
                  <a:gd name="T162" fmla="*/ 394 h 394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600" h="394">
                    <a:moveTo>
                      <a:pt x="2" y="90"/>
                    </a:moveTo>
                    <a:lnTo>
                      <a:pt x="5" y="87"/>
                    </a:lnTo>
                    <a:lnTo>
                      <a:pt x="17" y="83"/>
                    </a:lnTo>
                    <a:lnTo>
                      <a:pt x="35" y="75"/>
                    </a:lnTo>
                    <a:lnTo>
                      <a:pt x="60" y="64"/>
                    </a:lnTo>
                    <a:lnTo>
                      <a:pt x="90" y="54"/>
                    </a:lnTo>
                    <a:lnTo>
                      <a:pt x="124" y="42"/>
                    </a:lnTo>
                    <a:lnTo>
                      <a:pt x="163" y="31"/>
                    </a:lnTo>
                    <a:lnTo>
                      <a:pt x="206" y="19"/>
                    </a:lnTo>
                    <a:lnTo>
                      <a:pt x="251" y="11"/>
                    </a:lnTo>
                    <a:lnTo>
                      <a:pt x="299" y="4"/>
                    </a:lnTo>
                    <a:lnTo>
                      <a:pt x="349" y="0"/>
                    </a:lnTo>
                    <a:lnTo>
                      <a:pt x="400" y="0"/>
                    </a:lnTo>
                    <a:lnTo>
                      <a:pt x="450" y="4"/>
                    </a:lnTo>
                    <a:lnTo>
                      <a:pt x="501" y="13"/>
                    </a:lnTo>
                    <a:lnTo>
                      <a:pt x="552" y="28"/>
                    </a:lnTo>
                    <a:lnTo>
                      <a:pt x="600" y="50"/>
                    </a:lnTo>
                    <a:lnTo>
                      <a:pt x="600" y="55"/>
                    </a:lnTo>
                    <a:lnTo>
                      <a:pt x="599" y="66"/>
                    </a:lnTo>
                    <a:lnTo>
                      <a:pt x="597" y="86"/>
                    </a:lnTo>
                    <a:lnTo>
                      <a:pt x="593" y="110"/>
                    </a:lnTo>
                    <a:lnTo>
                      <a:pt x="587" y="139"/>
                    </a:lnTo>
                    <a:lnTo>
                      <a:pt x="578" y="171"/>
                    </a:lnTo>
                    <a:lnTo>
                      <a:pt x="565" y="205"/>
                    </a:lnTo>
                    <a:lnTo>
                      <a:pt x="549" y="238"/>
                    </a:lnTo>
                    <a:lnTo>
                      <a:pt x="529" y="273"/>
                    </a:lnTo>
                    <a:lnTo>
                      <a:pt x="502" y="304"/>
                    </a:lnTo>
                    <a:lnTo>
                      <a:pt x="471" y="333"/>
                    </a:lnTo>
                    <a:lnTo>
                      <a:pt x="432" y="358"/>
                    </a:lnTo>
                    <a:lnTo>
                      <a:pt x="387" y="376"/>
                    </a:lnTo>
                    <a:lnTo>
                      <a:pt x="335" y="389"/>
                    </a:lnTo>
                    <a:lnTo>
                      <a:pt x="275" y="394"/>
                    </a:lnTo>
                    <a:lnTo>
                      <a:pt x="206" y="389"/>
                    </a:lnTo>
                    <a:lnTo>
                      <a:pt x="204" y="389"/>
                    </a:lnTo>
                    <a:lnTo>
                      <a:pt x="199" y="388"/>
                    </a:lnTo>
                    <a:lnTo>
                      <a:pt x="191" y="386"/>
                    </a:lnTo>
                    <a:lnTo>
                      <a:pt x="181" y="383"/>
                    </a:lnTo>
                    <a:lnTo>
                      <a:pt x="168" y="380"/>
                    </a:lnTo>
                    <a:lnTo>
                      <a:pt x="153" y="374"/>
                    </a:lnTo>
                    <a:lnTo>
                      <a:pt x="138" y="368"/>
                    </a:lnTo>
                    <a:lnTo>
                      <a:pt x="122" y="360"/>
                    </a:lnTo>
                    <a:lnTo>
                      <a:pt x="106" y="350"/>
                    </a:lnTo>
                    <a:lnTo>
                      <a:pt x="88" y="338"/>
                    </a:lnTo>
                    <a:lnTo>
                      <a:pt x="73" y="326"/>
                    </a:lnTo>
                    <a:lnTo>
                      <a:pt x="58" y="310"/>
                    </a:lnTo>
                    <a:lnTo>
                      <a:pt x="45" y="292"/>
                    </a:lnTo>
                    <a:lnTo>
                      <a:pt x="33" y="272"/>
                    </a:lnTo>
                    <a:lnTo>
                      <a:pt x="24" y="250"/>
                    </a:lnTo>
                    <a:lnTo>
                      <a:pt x="17" y="224"/>
                    </a:lnTo>
                    <a:lnTo>
                      <a:pt x="14" y="205"/>
                    </a:lnTo>
                    <a:lnTo>
                      <a:pt x="5" y="160"/>
                    </a:lnTo>
                    <a:lnTo>
                      <a:pt x="0" y="114"/>
                    </a:lnTo>
                    <a:lnTo>
                      <a:pt x="2" y="9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8" name="Freeform 116">
                <a:extLst>
                  <a:ext uri="{FF2B5EF4-FFF2-40B4-BE49-F238E27FC236}">
                    <a16:creationId xmlns:a16="http://schemas.microsoft.com/office/drawing/2014/main" id="{5D121947-0AE4-347E-C3E8-1F9B82C3BF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6" y="3318"/>
                <a:ext cx="145" cy="83"/>
              </a:xfrm>
              <a:custGeom>
                <a:avLst/>
                <a:gdLst>
                  <a:gd name="T0" fmla="*/ 0 w 290"/>
                  <a:gd name="T1" fmla="*/ 3 h 166"/>
                  <a:gd name="T2" fmla="*/ 1 w 290"/>
                  <a:gd name="T3" fmla="*/ 3 h 166"/>
                  <a:gd name="T4" fmla="*/ 1 w 290"/>
                  <a:gd name="T5" fmla="*/ 3 h 166"/>
                  <a:gd name="T6" fmla="*/ 1 w 290"/>
                  <a:gd name="T7" fmla="*/ 3 h 166"/>
                  <a:gd name="T8" fmla="*/ 1 w 290"/>
                  <a:gd name="T9" fmla="*/ 3 h 166"/>
                  <a:gd name="T10" fmla="*/ 1 w 290"/>
                  <a:gd name="T11" fmla="*/ 3 h 166"/>
                  <a:gd name="T12" fmla="*/ 1 w 290"/>
                  <a:gd name="T13" fmla="*/ 3 h 166"/>
                  <a:gd name="T14" fmla="*/ 1 w 290"/>
                  <a:gd name="T15" fmla="*/ 1 h 166"/>
                  <a:gd name="T16" fmla="*/ 1 w 290"/>
                  <a:gd name="T17" fmla="*/ 1 h 166"/>
                  <a:gd name="T18" fmla="*/ 1 w 290"/>
                  <a:gd name="T19" fmla="*/ 1 h 166"/>
                  <a:gd name="T20" fmla="*/ 2 w 290"/>
                  <a:gd name="T21" fmla="*/ 1 h 166"/>
                  <a:gd name="T22" fmla="*/ 2 w 290"/>
                  <a:gd name="T23" fmla="*/ 1 h 166"/>
                  <a:gd name="T24" fmla="*/ 3 w 290"/>
                  <a:gd name="T25" fmla="*/ 1 h 166"/>
                  <a:gd name="T26" fmla="*/ 3 w 290"/>
                  <a:gd name="T27" fmla="*/ 1 h 166"/>
                  <a:gd name="T28" fmla="*/ 3 w 290"/>
                  <a:gd name="T29" fmla="*/ 3 h 166"/>
                  <a:gd name="T30" fmla="*/ 5 w 290"/>
                  <a:gd name="T31" fmla="*/ 3 h 166"/>
                  <a:gd name="T32" fmla="*/ 5 w 290"/>
                  <a:gd name="T33" fmla="*/ 3 h 166"/>
                  <a:gd name="T34" fmla="*/ 3 w 290"/>
                  <a:gd name="T35" fmla="*/ 1 h 166"/>
                  <a:gd name="T36" fmla="*/ 3 w 290"/>
                  <a:gd name="T37" fmla="*/ 1 h 166"/>
                  <a:gd name="T38" fmla="*/ 3 w 290"/>
                  <a:gd name="T39" fmla="*/ 1 h 166"/>
                  <a:gd name="T40" fmla="*/ 3 w 290"/>
                  <a:gd name="T41" fmla="*/ 1 h 166"/>
                  <a:gd name="T42" fmla="*/ 3 w 290"/>
                  <a:gd name="T43" fmla="*/ 1 h 166"/>
                  <a:gd name="T44" fmla="*/ 3 w 290"/>
                  <a:gd name="T45" fmla="*/ 1 h 166"/>
                  <a:gd name="T46" fmla="*/ 3 w 290"/>
                  <a:gd name="T47" fmla="*/ 1 h 166"/>
                  <a:gd name="T48" fmla="*/ 3 w 290"/>
                  <a:gd name="T49" fmla="*/ 1 h 166"/>
                  <a:gd name="T50" fmla="*/ 3 w 290"/>
                  <a:gd name="T51" fmla="*/ 1 h 166"/>
                  <a:gd name="T52" fmla="*/ 2 w 290"/>
                  <a:gd name="T53" fmla="*/ 1 h 166"/>
                  <a:gd name="T54" fmla="*/ 2 w 290"/>
                  <a:gd name="T55" fmla="*/ 1 h 166"/>
                  <a:gd name="T56" fmla="*/ 2 w 290"/>
                  <a:gd name="T57" fmla="*/ 0 h 166"/>
                  <a:gd name="T58" fmla="*/ 1 w 290"/>
                  <a:gd name="T59" fmla="*/ 0 h 166"/>
                  <a:gd name="T60" fmla="*/ 1 w 290"/>
                  <a:gd name="T61" fmla="*/ 1 h 166"/>
                  <a:gd name="T62" fmla="*/ 1 w 290"/>
                  <a:gd name="T63" fmla="*/ 1 h 166"/>
                  <a:gd name="T64" fmla="*/ 1 w 290"/>
                  <a:gd name="T65" fmla="*/ 1 h 166"/>
                  <a:gd name="T66" fmla="*/ 1 w 290"/>
                  <a:gd name="T67" fmla="*/ 1 h 166"/>
                  <a:gd name="T68" fmla="*/ 0 w 290"/>
                  <a:gd name="T69" fmla="*/ 3 h 16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90"/>
                  <a:gd name="T106" fmla="*/ 0 h 166"/>
                  <a:gd name="T107" fmla="*/ 290 w 290"/>
                  <a:gd name="T108" fmla="*/ 166 h 16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90" h="166">
                    <a:moveTo>
                      <a:pt x="0" y="155"/>
                    </a:moveTo>
                    <a:lnTo>
                      <a:pt x="2" y="153"/>
                    </a:lnTo>
                    <a:lnTo>
                      <a:pt x="8" y="150"/>
                    </a:lnTo>
                    <a:lnTo>
                      <a:pt x="17" y="147"/>
                    </a:lnTo>
                    <a:lnTo>
                      <a:pt x="30" y="141"/>
                    </a:lnTo>
                    <a:lnTo>
                      <a:pt x="45" y="135"/>
                    </a:lnTo>
                    <a:lnTo>
                      <a:pt x="63" y="129"/>
                    </a:lnTo>
                    <a:lnTo>
                      <a:pt x="83" y="124"/>
                    </a:lnTo>
                    <a:lnTo>
                      <a:pt x="103" y="119"/>
                    </a:lnTo>
                    <a:lnTo>
                      <a:pt x="126" y="115"/>
                    </a:lnTo>
                    <a:lnTo>
                      <a:pt x="151" y="114"/>
                    </a:lnTo>
                    <a:lnTo>
                      <a:pt x="174" y="114"/>
                    </a:lnTo>
                    <a:lnTo>
                      <a:pt x="199" y="118"/>
                    </a:lnTo>
                    <a:lnTo>
                      <a:pt x="222" y="124"/>
                    </a:lnTo>
                    <a:lnTo>
                      <a:pt x="246" y="134"/>
                    </a:lnTo>
                    <a:lnTo>
                      <a:pt x="269" y="148"/>
                    </a:lnTo>
                    <a:lnTo>
                      <a:pt x="290" y="166"/>
                    </a:lnTo>
                    <a:lnTo>
                      <a:pt x="255" y="44"/>
                    </a:lnTo>
                    <a:lnTo>
                      <a:pt x="254" y="43"/>
                    </a:lnTo>
                    <a:lnTo>
                      <a:pt x="251" y="41"/>
                    </a:lnTo>
                    <a:lnTo>
                      <a:pt x="246" y="37"/>
                    </a:lnTo>
                    <a:lnTo>
                      <a:pt x="239" y="33"/>
                    </a:lnTo>
                    <a:lnTo>
                      <a:pt x="230" y="27"/>
                    </a:lnTo>
                    <a:lnTo>
                      <a:pt x="220" y="21"/>
                    </a:lnTo>
                    <a:lnTo>
                      <a:pt x="207" y="15"/>
                    </a:lnTo>
                    <a:lnTo>
                      <a:pt x="194" y="11"/>
                    </a:lnTo>
                    <a:lnTo>
                      <a:pt x="179" y="6"/>
                    </a:lnTo>
                    <a:lnTo>
                      <a:pt x="162" y="3"/>
                    </a:lnTo>
                    <a:lnTo>
                      <a:pt x="145" y="0"/>
                    </a:lnTo>
                    <a:lnTo>
                      <a:pt x="126" y="0"/>
                    </a:lnTo>
                    <a:lnTo>
                      <a:pt x="107" y="1"/>
                    </a:lnTo>
                    <a:lnTo>
                      <a:pt x="86" y="6"/>
                    </a:lnTo>
                    <a:lnTo>
                      <a:pt x="65" y="13"/>
                    </a:lnTo>
                    <a:lnTo>
                      <a:pt x="43" y="22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49" name="Freeform 117">
                <a:extLst>
                  <a:ext uri="{FF2B5EF4-FFF2-40B4-BE49-F238E27FC236}">
                    <a16:creationId xmlns:a16="http://schemas.microsoft.com/office/drawing/2014/main" id="{9651CE81-05B5-AB58-10BA-5C2E242763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1" y="3285"/>
                <a:ext cx="187" cy="149"/>
              </a:xfrm>
              <a:custGeom>
                <a:avLst/>
                <a:gdLst>
                  <a:gd name="T0" fmla="*/ 1 w 374"/>
                  <a:gd name="T1" fmla="*/ 0 h 299"/>
                  <a:gd name="T2" fmla="*/ 1 w 374"/>
                  <a:gd name="T3" fmla="*/ 0 h 299"/>
                  <a:gd name="T4" fmla="*/ 1 w 374"/>
                  <a:gd name="T5" fmla="*/ 0 h 299"/>
                  <a:gd name="T6" fmla="*/ 3 w 374"/>
                  <a:gd name="T7" fmla="*/ 0 h 299"/>
                  <a:gd name="T8" fmla="*/ 5 w 374"/>
                  <a:gd name="T9" fmla="*/ 0 h 299"/>
                  <a:gd name="T10" fmla="*/ 6 w 374"/>
                  <a:gd name="T11" fmla="*/ 1 h 299"/>
                  <a:gd name="T12" fmla="*/ 6 w 374"/>
                  <a:gd name="T13" fmla="*/ 1 h 299"/>
                  <a:gd name="T14" fmla="*/ 5 w 374"/>
                  <a:gd name="T15" fmla="*/ 1 h 299"/>
                  <a:gd name="T16" fmla="*/ 3 w 374"/>
                  <a:gd name="T17" fmla="*/ 0 h 299"/>
                  <a:gd name="T18" fmla="*/ 3 w 374"/>
                  <a:gd name="T19" fmla="*/ 0 h 299"/>
                  <a:gd name="T20" fmla="*/ 1 w 374"/>
                  <a:gd name="T21" fmla="*/ 0 h 299"/>
                  <a:gd name="T22" fmla="*/ 3 w 374"/>
                  <a:gd name="T23" fmla="*/ 0 h 299"/>
                  <a:gd name="T24" fmla="*/ 3 w 374"/>
                  <a:gd name="T25" fmla="*/ 0 h 299"/>
                  <a:gd name="T26" fmla="*/ 3 w 374"/>
                  <a:gd name="T27" fmla="*/ 1 h 299"/>
                  <a:gd name="T28" fmla="*/ 5 w 374"/>
                  <a:gd name="T29" fmla="*/ 1 h 299"/>
                  <a:gd name="T30" fmla="*/ 6 w 374"/>
                  <a:gd name="T31" fmla="*/ 2 h 299"/>
                  <a:gd name="T32" fmla="*/ 6 w 374"/>
                  <a:gd name="T33" fmla="*/ 2 h 299"/>
                  <a:gd name="T34" fmla="*/ 6 w 374"/>
                  <a:gd name="T35" fmla="*/ 2 h 299"/>
                  <a:gd name="T36" fmla="*/ 5 w 374"/>
                  <a:gd name="T37" fmla="*/ 1 h 299"/>
                  <a:gd name="T38" fmla="*/ 5 w 374"/>
                  <a:gd name="T39" fmla="*/ 1 h 299"/>
                  <a:gd name="T40" fmla="*/ 3 w 374"/>
                  <a:gd name="T41" fmla="*/ 1 h 299"/>
                  <a:gd name="T42" fmla="*/ 3 w 374"/>
                  <a:gd name="T43" fmla="*/ 1 h 299"/>
                  <a:gd name="T44" fmla="*/ 3 w 374"/>
                  <a:gd name="T45" fmla="*/ 2 h 299"/>
                  <a:gd name="T46" fmla="*/ 6 w 374"/>
                  <a:gd name="T47" fmla="*/ 2 h 299"/>
                  <a:gd name="T48" fmla="*/ 6 w 374"/>
                  <a:gd name="T49" fmla="*/ 3 h 299"/>
                  <a:gd name="T50" fmla="*/ 5 w 374"/>
                  <a:gd name="T51" fmla="*/ 2 h 299"/>
                  <a:gd name="T52" fmla="*/ 3 w 374"/>
                  <a:gd name="T53" fmla="*/ 2 h 299"/>
                  <a:gd name="T54" fmla="*/ 3 w 374"/>
                  <a:gd name="T55" fmla="*/ 2 h 299"/>
                  <a:gd name="T56" fmla="*/ 5 w 374"/>
                  <a:gd name="T57" fmla="*/ 3 h 299"/>
                  <a:gd name="T58" fmla="*/ 5 w 374"/>
                  <a:gd name="T59" fmla="*/ 3 h 299"/>
                  <a:gd name="T60" fmla="*/ 5 w 374"/>
                  <a:gd name="T61" fmla="*/ 3 h 299"/>
                  <a:gd name="T62" fmla="*/ 3 w 374"/>
                  <a:gd name="T63" fmla="*/ 3 h 299"/>
                  <a:gd name="T64" fmla="*/ 3 w 374"/>
                  <a:gd name="T65" fmla="*/ 3 h 299"/>
                  <a:gd name="T66" fmla="*/ 3 w 374"/>
                  <a:gd name="T67" fmla="*/ 3 h 299"/>
                  <a:gd name="T68" fmla="*/ 5 w 374"/>
                  <a:gd name="T69" fmla="*/ 4 h 299"/>
                  <a:gd name="T70" fmla="*/ 3 w 374"/>
                  <a:gd name="T71" fmla="*/ 4 h 299"/>
                  <a:gd name="T72" fmla="*/ 3 w 374"/>
                  <a:gd name="T73" fmla="*/ 3 h 299"/>
                  <a:gd name="T74" fmla="*/ 3 w 374"/>
                  <a:gd name="T75" fmla="*/ 3 h 299"/>
                  <a:gd name="T76" fmla="*/ 3 w 374"/>
                  <a:gd name="T77" fmla="*/ 4 h 299"/>
                  <a:gd name="T78" fmla="*/ 3 w 374"/>
                  <a:gd name="T79" fmla="*/ 4 h 299"/>
                  <a:gd name="T80" fmla="*/ 3 w 374"/>
                  <a:gd name="T81" fmla="*/ 4 h 299"/>
                  <a:gd name="T82" fmla="*/ 3 w 374"/>
                  <a:gd name="T83" fmla="*/ 4 h 299"/>
                  <a:gd name="T84" fmla="*/ 1 w 374"/>
                  <a:gd name="T85" fmla="*/ 4 h 299"/>
                  <a:gd name="T86" fmla="*/ 1 w 374"/>
                  <a:gd name="T87" fmla="*/ 3 h 299"/>
                  <a:gd name="T88" fmla="*/ 1 w 374"/>
                  <a:gd name="T89" fmla="*/ 1 h 29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74"/>
                  <a:gd name="T136" fmla="*/ 0 h 299"/>
                  <a:gd name="T137" fmla="*/ 374 w 374"/>
                  <a:gd name="T138" fmla="*/ 299 h 29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74" h="299">
                    <a:moveTo>
                      <a:pt x="0" y="14"/>
                    </a:moveTo>
                    <a:lnTo>
                      <a:pt x="2" y="13"/>
                    </a:lnTo>
                    <a:lnTo>
                      <a:pt x="7" y="12"/>
                    </a:lnTo>
                    <a:lnTo>
                      <a:pt x="16" y="10"/>
                    </a:lnTo>
                    <a:lnTo>
                      <a:pt x="27" y="6"/>
                    </a:lnTo>
                    <a:lnTo>
                      <a:pt x="42" y="4"/>
                    </a:lnTo>
                    <a:lnTo>
                      <a:pt x="61" y="2"/>
                    </a:lnTo>
                    <a:lnTo>
                      <a:pt x="81" y="0"/>
                    </a:lnTo>
                    <a:lnTo>
                      <a:pt x="106" y="0"/>
                    </a:lnTo>
                    <a:lnTo>
                      <a:pt x="131" y="3"/>
                    </a:lnTo>
                    <a:lnTo>
                      <a:pt x="160" y="6"/>
                    </a:lnTo>
                    <a:lnTo>
                      <a:pt x="191" y="13"/>
                    </a:lnTo>
                    <a:lnTo>
                      <a:pt x="223" y="22"/>
                    </a:lnTo>
                    <a:lnTo>
                      <a:pt x="259" y="35"/>
                    </a:lnTo>
                    <a:lnTo>
                      <a:pt x="296" y="52"/>
                    </a:lnTo>
                    <a:lnTo>
                      <a:pt x="334" y="73"/>
                    </a:lnTo>
                    <a:lnTo>
                      <a:pt x="374" y="98"/>
                    </a:lnTo>
                    <a:lnTo>
                      <a:pt x="373" y="97"/>
                    </a:lnTo>
                    <a:lnTo>
                      <a:pt x="368" y="95"/>
                    </a:lnTo>
                    <a:lnTo>
                      <a:pt x="361" y="91"/>
                    </a:lnTo>
                    <a:lnTo>
                      <a:pt x="352" y="87"/>
                    </a:lnTo>
                    <a:lnTo>
                      <a:pt x="341" y="81"/>
                    </a:lnTo>
                    <a:lnTo>
                      <a:pt x="327" y="74"/>
                    </a:lnTo>
                    <a:lnTo>
                      <a:pt x="312" y="68"/>
                    </a:lnTo>
                    <a:lnTo>
                      <a:pt x="295" y="61"/>
                    </a:lnTo>
                    <a:lnTo>
                      <a:pt x="276" y="55"/>
                    </a:lnTo>
                    <a:lnTo>
                      <a:pt x="255" y="49"/>
                    </a:lnTo>
                    <a:lnTo>
                      <a:pt x="235" y="44"/>
                    </a:lnTo>
                    <a:lnTo>
                      <a:pt x="213" y="41"/>
                    </a:lnTo>
                    <a:lnTo>
                      <a:pt x="190" y="38"/>
                    </a:lnTo>
                    <a:lnTo>
                      <a:pt x="167" y="37"/>
                    </a:lnTo>
                    <a:lnTo>
                      <a:pt x="142" y="37"/>
                    </a:lnTo>
                    <a:lnTo>
                      <a:pt x="118" y="41"/>
                    </a:lnTo>
                    <a:lnTo>
                      <a:pt x="121" y="41"/>
                    </a:lnTo>
                    <a:lnTo>
                      <a:pt x="125" y="42"/>
                    </a:lnTo>
                    <a:lnTo>
                      <a:pt x="133" y="43"/>
                    </a:lnTo>
                    <a:lnTo>
                      <a:pt x="144" y="45"/>
                    </a:lnTo>
                    <a:lnTo>
                      <a:pt x="157" y="48"/>
                    </a:lnTo>
                    <a:lnTo>
                      <a:pt x="172" y="51"/>
                    </a:lnTo>
                    <a:lnTo>
                      <a:pt x="189" y="55"/>
                    </a:lnTo>
                    <a:lnTo>
                      <a:pt x="207" y="60"/>
                    </a:lnTo>
                    <a:lnTo>
                      <a:pt x="227" y="66"/>
                    </a:lnTo>
                    <a:lnTo>
                      <a:pt x="247" y="74"/>
                    </a:lnTo>
                    <a:lnTo>
                      <a:pt x="268" y="82"/>
                    </a:lnTo>
                    <a:lnTo>
                      <a:pt x="289" y="93"/>
                    </a:lnTo>
                    <a:lnTo>
                      <a:pt x="310" y="103"/>
                    </a:lnTo>
                    <a:lnTo>
                      <a:pt x="329" y="116"/>
                    </a:lnTo>
                    <a:lnTo>
                      <a:pt x="349" y="129"/>
                    </a:lnTo>
                    <a:lnTo>
                      <a:pt x="367" y="146"/>
                    </a:lnTo>
                    <a:lnTo>
                      <a:pt x="366" y="144"/>
                    </a:lnTo>
                    <a:lnTo>
                      <a:pt x="363" y="143"/>
                    </a:lnTo>
                    <a:lnTo>
                      <a:pt x="357" y="140"/>
                    </a:lnTo>
                    <a:lnTo>
                      <a:pt x="350" y="136"/>
                    </a:lnTo>
                    <a:lnTo>
                      <a:pt x="341" y="133"/>
                    </a:lnTo>
                    <a:lnTo>
                      <a:pt x="330" y="128"/>
                    </a:lnTo>
                    <a:lnTo>
                      <a:pt x="319" y="123"/>
                    </a:lnTo>
                    <a:lnTo>
                      <a:pt x="306" y="118"/>
                    </a:lnTo>
                    <a:lnTo>
                      <a:pt x="291" y="112"/>
                    </a:lnTo>
                    <a:lnTo>
                      <a:pt x="276" y="108"/>
                    </a:lnTo>
                    <a:lnTo>
                      <a:pt x="261" y="103"/>
                    </a:lnTo>
                    <a:lnTo>
                      <a:pt x="244" y="100"/>
                    </a:lnTo>
                    <a:lnTo>
                      <a:pt x="228" y="96"/>
                    </a:lnTo>
                    <a:lnTo>
                      <a:pt x="210" y="94"/>
                    </a:lnTo>
                    <a:lnTo>
                      <a:pt x="193" y="93"/>
                    </a:lnTo>
                    <a:lnTo>
                      <a:pt x="176" y="93"/>
                    </a:lnTo>
                    <a:lnTo>
                      <a:pt x="182" y="95"/>
                    </a:lnTo>
                    <a:lnTo>
                      <a:pt x="197" y="103"/>
                    </a:lnTo>
                    <a:lnTo>
                      <a:pt x="220" y="113"/>
                    </a:lnTo>
                    <a:lnTo>
                      <a:pt x="247" y="128"/>
                    </a:lnTo>
                    <a:lnTo>
                      <a:pt x="276" y="144"/>
                    </a:lnTo>
                    <a:lnTo>
                      <a:pt x="305" y="163"/>
                    </a:lnTo>
                    <a:lnTo>
                      <a:pt x="331" y="182"/>
                    </a:lnTo>
                    <a:lnTo>
                      <a:pt x="352" y="202"/>
                    </a:lnTo>
                    <a:lnTo>
                      <a:pt x="348" y="200"/>
                    </a:lnTo>
                    <a:lnTo>
                      <a:pt x="335" y="195"/>
                    </a:lnTo>
                    <a:lnTo>
                      <a:pt x="316" y="187"/>
                    </a:lnTo>
                    <a:lnTo>
                      <a:pt x="293" y="178"/>
                    </a:lnTo>
                    <a:lnTo>
                      <a:pt x="267" y="169"/>
                    </a:lnTo>
                    <a:lnTo>
                      <a:pt x="238" y="161"/>
                    </a:lnTo>
                    <a:lnTo>
                      <a:pt x="210" y="154"/>
                    </a:lnTo>
                    <a:lnTo>
                      <a:pt x="183" y="150"/>
                    </a:lnTo>
                    <a:lnTo>
                      <a:pt x="187" y="152"/>
                    </a:lnTo>
                    <a:lnTo>
                      <a:pt x="199" y="158"/>
                    </a:lnTo>
                    <a:lnTo>
                      <a:pt x="216" y="169"/>
                    </a:lnTo>
                    <a:lnTo>
                      <a:pt x="238" y="180"/>
                    </a:lnTo>
                    <a:lnTo>
                      <a:pt x="261" y="193"/>
                    </a:lnTo>
                    <a:lnTo>
                      <a:pt x="283" y="207"/>
                    </a:lnTo>
                    <a:lnTo>
                      <a:pt x="304" y="220"/>
                    </a:lnTo>
                    <a:lnTo>
                      <a:pt x="321" y="233"/>
                    </a:lnTo>
                    <a:lnTo>
                      <a:pt x="316" y="232"/>
                    </a:lnTo>
                    <a:lnTo>
                      <a:pt x="305" y="229"/>
                    </a:lnTo>
                    <a:lnTo>
                      <a:pt x="287" y="223"/>
                    </a:lnTo>
                    <a:lnTo>
                      <a:pt x="266" y="217"/>
                    </a:lnTo>
                    <a:lnTo>
                      <a:pt x="243" y="212"/>
                    </a:lnTo>
                    <a:lnTo>
                      <a:pt x="220" y="207"/>
                    </a:lnTo>
                    <a:lnTo>
                      <a:pt x="199" y="203"/>
                    </a:lnTo>
                    <a:lnTo>
                      <a:pt x="183" y="202"/>
                    </a:lnTo>
                    <a:lnTo>
                      <a:pt x="184" y="203"/>
                    </a:lnTo>
                    <a:lnTo>
                      <a:pt x="189" y="207"/>
                    </a:lnTo>
                    <a:lnTo>
                      <a:pt x="195" y="211"/>
                    </a:lnTo>
                    <a:lnTo>
                      <a:pt x="205" y="219"/>
                    </a:lnTo>
                    <a:lnTo>
                      <a:pt x="216" y="229"/>
                    </a:lnTo>
                    <a:lnTo>
                      <a:pt x="230" y="239"/>
                    </a:lnTo>
                    <a:lnTo>
                      <a:pt x="246" y="253"/>
                    </a:lnTo>
                    <a:lnTo>
                      <a:pt x="263" y="268"/>
                    </a:lnTo>
                    <a:lnTo>
                      <a:pt x="262" y="267"/>
                    </a:lnTo>
                    <a:lnTo>
                      <a:pt x="257" y="265"/>
                    </a:lnTo>
                    <a:lnTo>
                      <a:pt x="250" y="262"/>
                    </a:lnTo>
                    <a:lnTo>
                      <a:pt x="239" y="258"/>
                    </a:lnTo>
                    <a:lnTo>
                      <a:pt x="228" y="255"/>
                    </a:lnTo>
                    <a:lnTo>
                      <a:pt x="215" y="252"/>
                    </a:lnTo>
                    <a:lnTo>
                      <a:pt x="201" y="249"/>
                    </a:lnTo>
                    <a:lnTo>
                      <a:pt x="187" y="247"/>
                    </a:lnTo>
                    <a:lnTo>
                      <a:pt x="189" y="248"/>
                    </a:lnTo>
                    <a:lnTo>
                      <a:pt x="193" y="252"/>
                    </a:lnTo>
                    <a:lnTo>
                      <a:pt x="199" y="257"/>
                    </a:lnTo>
                    <a:lnTo>
                      <a:pt x="206" y="264"/>
                    </a:lnTo>
                    <a:lnTo>
                      <a:pt x="214" y="272"/>
                    </a:lnTo>
                    <a:lnTo>
                      <a:pt x="223" y="282"/>
                    </a:lnTo>
                    <a:lnTo>
                      <a:pt x="232" y="291"/>
                    </a:lnTo>
                    <a:lnTo>
                      <a:pt x="240" y="299"/>
                    </a:lnTo>
                    <a:lnTo>
                      <a:pt x="238" y="299"/>
                    </a:lnTo>
                    <a:lnTo>
                      <a:pt x="230" y="299"/>
                    </a:lnTo>
                    <a:lnTo>
                      <a:pt x="217" y="299"/>
                    </a:lnTo>
                    <a:lnTo>
                      <a:pt x="201" y="296"/>
                    </a:lnTo>
                    <a:lnTo>
                      <a:pt x="183" y="293"/>
                    </a:lnTo>
                    <a:lnTo>
                      <a:pt x="162" y="288"/>
                    </a:lnTo>
                    <a:lnTo>
                      <a:pt x="140" y="280"/>
                    </a:lnTo>
                    <a:lnTo>
                      <a:pt x="117" y="270"/>
                    </a:lnTo>
                    <a:lnTo>
                      <a:pt x="94" y="255"/>
                    </a:lnTo>
                    <a:lnTo>
                      <a:pt x="72" y="237"/>
                    </a:lnTo>
                    <a:lnTo>
                      <a:pt x="51" y="214"/>
                    </a:lnTo>
                    <a:lnTo>
                      <a:pt x="34" y="186"/>
                    </a:lnTo>
                    <a:lnTo>
                      <a:pt x="19" y="152"/>
                    </a:lnTo>
                    <a:lnTo>
                      <a:pt x="8" y="113"/>
                    </a:lnTo>
                    <a:lnTo>
                      <a:pt x="1" y="6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7F9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0" name="Freeform 118">
                <a:extLst>
                  <a:ext uri="{FF2B5EF4-FFF2-40B4-BE49-F238E27FC236}">
                    <a16:creationId xmlns:a16="http://schemas.microsoft.com/office/drawing/2014/main" id="{07DFCA64-5D90-2E4A-A622-B4140CA32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2" y="3312"/>
                <a:ext cx="203" cy="132"/>
              </a:xfrm>
              <a:custGeom>
                <a:avLst/>
                <a:gdLst>
                  <a:gd name="T0" fmla="*/ 1 w 406"/>
                  <a:gd name="T1" fmla="*/ 0 h 265"/>
                  <a:gd name="T2" fmla="*/ 1 w 406"/>
                  <a:gd name="T3" fmla="*/ 0 h 265"/>
                  <a:gd name="T4" fmla="*/ 2 w 406"/>
                  <a:gd name="T5" fmla="*/ 0 h 265"/>
                  <a:gd name="T6" fmla="*/ 3 w 406"/>
                  <a:gd name="T7" fmla="*/ 0 h 265"/>
                  <a:gd name="T8" fmla="*/ 5 w 406"/>
                  <a:gd name="T9" fmla="*/ 0 h 265"/>
                  <a:gd name="T10" fmla="*/ 6 w 406"/>
                  <a:gd name="T11" fmla="*/ 0 h 265"/>
                  <a:gd name="T12" fmla="*/ 6 w 406"/>
                  <a:gd name="T13" fmla="*/ 0 h 265"/>
                  <a:gd name="T14" fmla="*/ 6 w 406"/>
                  <a:gd name="T15" fmla="*/ 0 h 265"/>
                  <a:gd name="T16" fmla="*/ 5 w 406"/>
                  <a:gd name="T17" fmla="*/ 0 h 265"/>
                  <a:gd name="T18" fmla="*/ 3 w 406"/>
                  <a:gd name="T19" fmla="*/ 0 h 265"/>
                  <a:gd name="T20" fmla="*/ 2 w 406"/>
                  <a:gd name="T21" fmla="*/ 0 h 265"/>
                  <a:gd name="T22" fmla="*/ 3 w 406"/>
                  <a:gd name="T23" fmla="*/ 0 h 265"/>
                  <a:gd name="T24" fmla="*/ 3 w 406"/>
                  <a:gd name="T25" fmla="*/ 0 h 265"/>
                  <a:gd name="T26" fmla="*/ 3 w 406"/>
                  <a:gd name="T27" fmla="*/ 0 h 265"/>
                  <a:gd name="T28" fmla="*/ 5 w 406"/>
                  <a:gd name="T29" fmla="*/ 0 h 265"/>
                  <a:gd name="T30" fmla="*/ 6 w 406"/>
                  <a:gd name="T31" fmla="*/ 0 h 265"/>
                  <a:gd name="T32" fmla="*/ 6 w 406"/>
                  <a:gd name="T33" fmla="*/ 1 h 265"/>
                  <a:gd name="T34" fmla="*/ 6 w 406"/>
                  <a:gd name="T35" fmla="*/ 1 h 265"/>
                  <a:gd name="T36" fmla="*/ 5 w 406"/>
                  <a:gd name="T37" fmla="*/ 0 h 265"/>
                  <a:gd name="T38" fmla="*/ 3 w 406"/>
                  <a:gd name="T39" fmla="*/ 1 h 265"/>
                  <a:gd name="T40" fmla="*/ 3 w 406"/>
                  <a:gd name="T41" fmla="*/ 1 h 265"/>
                  <a:gd name="T42" fmla="*/ 3 w 406"/>
                  <a:gd name="T43" fmla="*/ 1 h 265"/>
                  <a:gd name="T44" fmla="*/ 3 w 406"/>
                  <a:gd name="T45" fmla="*/ 1 h 265"/>
                  <a:gd name="T46" fmla="*/ 3 w 406"/>
                  <a:gd name="T47" fmla="*/ 1 h 265"/>
                  <a:gd name="T48" fmla="*/ 5 w 406"/>
                  <a:gd name="T49" fmla="*/ 1 h 265"/>
                  <a:gd name="T50" fmla="*/ 6 w 406"/>
                  <a:gd name="T51" fmla="*/ 1 h 265"/>
                  <a:gd name="T52" fmla="*/ 6 w 406"/>
                  <a:gd name="T53" fmla="*/ 1 h 265"/>
                  <a:gd name="T54" fmla="*/ 6 w 406"/>
                  <a:gd name="T55" fmla="*/ 1 h 265"/>
                  <a:gd name="T56" fmla="*/ 6 w 406"/>
                  <a:gd name="T57" fmla="*/ 1 h 265"/>
                  <a:gd name="T58" fmla="*/ 5 w 406"/>
                  <a:gd name="T59" fmla="*/ 1 h 265"/>
                  <a:gd name="T60" fmla="*/ 3 w 406"/>
                  <a:gd name="T61" fmla="*/ 1 h 265"/>
                  <a:gd name="T62" fmla="*/ 3 w 406"/>
                  <a:gd name="T63" fmla="*/ 2 h 265"/>
                  <a:gd name="T64" fmla="*/ 3 w 406"/>
                  <a:gd name="T65" fmla="*/ 2 h 265"/>
                  <a:gd name="T66" fmla="*/ 3 w 406"/>
                  <a:gd name="T67" fmla="*/ 2 h 265"/>
                  <a:gd name="T68" fmla="*/ 3 w 406"/>
                  <a:gd name="T69" fmla="*/ 2 h 265"/>
                  <a:gd name="T70" fmla="*/ 5 w 406"/>
                  <a:gd name="T71" fmla="*/ 2 h 265"/>
                  <a:gd name="T72" fmla="*/ 6 w 406"/>
                  <a:gd name="T73" fmla="*/ 2 h 265"/>
                  <a:gd name="T74" fmla="*/ 6 w 406"/>
                  <a:gd name="T75" fmla="*/ 2 h 265"/>
                  <a:gd name="T76" fmla="*/ 6 w 406"/>
                  <a:gd name="T77" fmla="*/ 2 h 265"/>
                  <a:gd name="T78" fmla="*/ 5 w 406"/>
                  <a:gd name="T79" fmla="*/ 2 h 265"/>
                  <a:gd name="T80" fmla="*/ 3 w 406"/>
                  <a:gd name="T81" fmla="*/ 2 h 265"/>
                  <a:gd name="T82" fmla="*/ 3 w 406"/>
                  <a:gd name="T83" fmla="*/ 2 h 265"/>
                  <a:gd name="T84" fmla="*/ 3 w 406"/>
                  <a:gd name="T85" fmla="*/ 2 h 265"/>
                  <a:gd name="T86" fmla="*/ 3 w 406"/>
                  <a:gd name="T87" fmla="*/ 2 h 265"/>
                  <a:gd name="T88" fmla="*/ 3 w 406"/>
                  <a:gd name="T89" fmla="*/ 3 h 265"/>
                  <a:gd name="T90" fmla="*/ 5 w 406"/>
                  <a:gd name="T91" fmla="*/ 3 h 265"/>
                  <a:gd name="T92" fmla="*/ 3 w 406"/>
                  <a:gd name="T93" fmla="*/ 3 h 265"/>
                  <a:gd name="T94" fmla="*/ 3 w 406"/>
                  <a:gd name="T95" fmla="*/ 3 h 265"/>
                  <a:gd name="T96" fmla="*/ 3 w 406"/>
                  <a:gd name="T97" fmla="*/ 3 h 265"/>
                  <a:gd name="T98" fmla="*/ 3 w 406"/>
                  <a:gd name="T99" fmla="*/ 3 h 265"/>
                  <a:gd name="T100" fmla="*/ 5 w 406"/>
                  <a:gd name="T101" fmla="*/ 3 h 265"/>
                  <a:gd name="T102" fmla="*/ 3 w 406"/>
                  <a:gd name="T103" fmla="*/ 4 h 265"/>
                  <a:gd name="T104" fmla="*/ 3 w 406"/>
                  <a:gd name="T105" fmla="*/ 4 h 265"/>
                  <a:gd name="T106" fmla="*/ 2 w 406"/>
                  <a:gd name="T107" fmla="*/ 3 h 265"/>
                  <a:gd name="T108" fmla="*/ 1 w 406"/>
                  <a:gd name="T109" fmla="*/ 3 h 265"/>
                  <a:gd name="T110" fmla="*/ 1 w 406"/>
                  <a:gd name="T111" fmla="*/ 1 h 26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06"/>
                  <a:gd name="T169" fmla="*/ 0 h 265"/>
                  <a:gd name="T170" fmla="*/ 406 w 406"/>
                  <a:gd name="T171" fmla="*/ 265 h 26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06" h="265">
                    <a:moveTo>
                      <a:pt x="0" y="64"/>
                    </a:moveTo>
                    <a:lnTo>
                      <a:pt x="2" y="63"/>
                    </a:lnTo>
                    <a:lnTo>
                      <a:pt x="8" y="59"/>
                    </a:lnTo>
                    <a:lnTo>
                      <a:pt x="17" y="55"/>
                    </a:lnTo>
                    <a:lnTo>
                      <a:pt x="30" y="48"/>
                    </a:lnTo>
                    <a:lnTo>
                      <a:pt x="46" y="41"/>
                    </a:lnTo>
                    <a:lnTo>
                      <a:pt x="66" y="33"/>
                    </a:lnTo>
                    <a:lnTo>
                      <a:pt x="89" y="25"/>
                    </a:lnTo>
                    <a:lnTo>
                      <a:pt x="114" y="17"/>
                    </a:lnTo>
                    <a:lnTo>
                      <a:pt x="142" y="11"/>
                    </a:lnTo>
                    <a:lnTo>
                      <a:pt x="173" y="5"/>
                    </a:lnTo>
                    <a:lnTo>
                      <a:pt x="206" y="1"/>
                    </a:lnTo>
                    <a:lnTo>
                      <a:pt x="242" y="0"/>
                    </a:lnTo>
                    <a:lnTo>
                      <a:pt x="280" y="1"/>
                    </a:lnTo>
                    <a:lnTo>
                      <a:pt x="320" y="4"/>
                    </a:lnTo>
                    <a:lnTo>
                      <a:pt x="362" y="11"/>
                    </a:lnTo>
                    <a:lnTo>
                      <a:pt x="406" y="21"/>
                    </a:lnTo>
                    <a:lnTo>
                      <a:pt x="405" y="21"/>
                    </a:lnTo>
                    <a:lnTo>
                      <a:pt x="400" y="20"/>
                    </a:lnTo>
                    <a:lnTo>
                      <a:pt x="392" y="19"/>
                    </a:lnTo>
                    <a:lnTo>
                      <a:pt x="383" y="17"/>
                    </a:lnTo>
                    <a:lnTo>
                      <a:pt x="370" y="16"/>
                    </a:lnTo>
                    <a:lnTo>
                      <a:pt x="355" y="15"/>
                    </a:lnTo>
                    <a:lnTo>
                      <a:pt x="338" y="13"/>
                    </a:lnTo>
                    <a:lnTo>
                      <a:pt x="319" y="13"/>
                    </a:lnTo>
                    <a:lnTo>
                      <a:pt x="300" y="13"/>
                    </a:lnTo>
                    <a:lnTo>
                      <a:pt x="278" y="15"/>
                    </a:lnTo>
                    <a:lnTo>
                      <a:pt x="255" y="17"/>
                    </a:lnTo>
                    <a:lnTo>
                      <a:pt x="231" y="20"/>
                    </a:lnTo>
                    <a:lnTo>
                      <a:pt x="206" y="25"/>
                    </a:lnTo>
                    <a:lnTo>
                      <a:pt x="180" y="32"/>
                    </a:lnTo>
                    <a:lnTo>
                      <a:pt x="155" y="40"/>
                    </a:lnTo>
                    <a:lnTo>
                      <a:pt x="128" y="50"/>
                    </a:lnTo>
                    <a:lnTo>
                      <a:pt x="130" y="50"/>
                    </a:lnTo>
                    <a:lnTo>
                      <a:pt x="135" y="49"/>
                    </a:lnTo>
                    <a:lnTo>
                      <a:pt x="144" y="48"/>
                    </a:lnTo>
                    <a:lnTo>
                      <a:pt x="156" y="46"/>
                    </a:lnTo>
                    <a:lnTo>
                      <a:pt x="171" y="45"/>
                    </a:lnTo>
                    <a:lnTo>
                      <a:pt x="187" y="42"/>
                    </a:lnTo>
                    <a:lnTo>
                      <a:pt x="205" y="41"/>
                    </a:lnTo>
                    <a:lnTo>
                      <a:pt x="225" y="40"/>
                    </a:lnTo>
                    <a:lnTo>
                      <a:pt x="246" y="40"/>
                    </a:lnTo>
                    <a:lnTo>
                      <a:pt x="267" y="40"/>
                    </a:lnTo>
                    <a:lnTo>
                      <a:pt x="291" y="41"/>
                    </a:lnTo>
                    <a:lnTo>
                      <a:pt x="312" y="43"/>
                    </a:lnTo>
                    <a:lnTo>
                      <a:pt x="335" y="47"/>
                    </a:lnTo>
                    <a:lnTo>
                      <a:pt x="357" y="53"/>
                    </a:lnTo>
                    <a:lnTo>
                      <a:pt x="378" y="59"/>
                    </a:lnTo>
                    <a:lnTo>
                      <a:pt x="398" y="68"/>
                    </a:lnTo>
                    <a:lnTo>
                      <a:pt x="395" y="68"/>
                    </a:lnTo>
                    <a:lnTo>
                      <a:pt x="391" y="66"/>
                    </a:lnTo>
                    <a:lnTo>
                      <a:pt x="383" y="66"/>
                    </a:lnTo>
                    <a:lnTo>
                      <a:pt x="371" y="65"/>
                    </a:lnTo>
                    <a:lnTo>
                      <a:pt x="359" y="64"/>
                    </a:lnTo>
                    <a:lnTo>
                      <a:pt x="342" y="64"/>
                    </a:lnTo>
                    <a:lnTo>
                      <a:pt x="325" y="63"/>
                    </a:lnTo>
                    <a:lnTo>
                      <a:pt x="307" y="63"/>
                    </a:lnTo>
                    <a:lnTo>
                      <a:pt x="287" y="63"/>
                    </a:lnTo>
                    <a:lnTo>
                      <a:pt x="266" y="64"/>
                    </a:lnTo>
                    <a:lnTo>
                      <a:pt x="246" y="65"/>
                    </a:lnTo>
                    <a:lnTo>
                      <a:pt x="224" y="68"/>
                    </a:lnTo>
                    <a:lnTo>
                      <a:pt x="202" y="70"/>
                    </a:lnTo>
                    <a:lnTo>
                      <a:pt x="181" y="73"/>
                    </a:lnTo>
                    <a:lnTo>
                      <a:pt x="161" y="78"/>
                    </a:lnTo>
                    <a:lnTo>
                      <a:pt x="142" y="84"/>
                    </a:lnTo>
                    <a:lnTo>
                      <a:pt x="144" y="84"/>
                    </a:lnTo>
                    <a:lnTo>
                      <a:pt x="150" y="84"/>
                    </a:lnTo>
                    <a:lnTo>
                      <a:pt x="160" y="85"/>
                    </a:lnTo>
                    <a:lnTo>
                      <a:pt x="173" y="85"/>
                    </a:lnTo>
                    <a:lnTo>
                      <a:pt x="188" y="86"/>
                    </a:lnTo>
                    <a:lnTo>
                      <a:pt x="205" y="87"/>
                    </a:lnTo>
                    <a:lnTo>
                      <a:pt x="224" y="89"/>
                    </a:lnTo>
                    <a:lnTo>
                      <a:pt x="243" y="92"/>
                    </a:lnTo>
                    <a:lnTo>
                      <a:pt x="264" y="94"/>
                    </a:lnTo>
                    <a:lnTo>
                      <a:pt x="285" y="96"/>
                    </a:lnTo>
                    <a:lnTo>
                      <a:pt x="304" y="100"/>
                    </a:lnTo>
                    <a:lnTo>
                      <a:pt x="324" y="104"/>
                    </a:lnTo>
                    <a:lnTo>
                      <a:pt x="342" y="109"/>
                    </a:lnTo>
                    <a:lnTo>
                      <a:pt x="359" y="114"/>
                    </a:lnTo>
                    <a:lnTo>
                      <a:pt x="372" y="119"/>
                    </a:lnTo>
                    <a:lnTo>
                      <a:pt x="383" y="125"/>
                    </a:lnTo>
                    <a:lnTo>
                      <a:pt x="380" y="125"/>
                    </a:lnTo>
                    <a:lnTo>
                      <a:pt x="375" y="125"/>
                    </a:lnTo>
                    <a:lnTo>
                      <a:pt x="367" y="124"/>
                    </a:lnTo>
                    <a:lnTo>
                      <a:pt x="355" y="124"/>
                    </a:lnTo>
                    <a:lnTo>
                      <a:pt x="340" y="124"/>
                    </a:lnTo>
                    <a:lnTo>
                      <a:pt x="324" y="123"/>
                    </a:lnTo>
                    <a:lnTo>
                      <a:pt x="307" y="123"/>
                    </a:lnTo>
                    <a:lnTo>
                      <a:pt x="287" y="123"/>
                    </a:lnTo>
                    <a:lnTo>
                      <a:pt x="267" y="123"/>
                    </a:lnTo>
                    <a:lnTo>
                      <a:pt x="247" y="123"/>
                    </a:lnTo>
                    <a:lnTo>
                      <a:pt x="226" y="124"/>
                    </a:lnTo>
                    <a:lnTo>
                      <a:pt x="206" y="125"/>
                    </a:lnTo>
                    <a:lnTo>
                      <a:pt x="187" y="126"/>
                    </a:lnTo>
                    <a:lnTo>
                      <a:pt x="168" y="127"/>
                    </a:lnTo>
                    <a:lnTo>
                      <a:pt x="151" y="130"/>
                    </a:lnTo>
                    <a:lnTo>
                      <a:pt x="136" y="133"/>
                    </a:lnTo>
                    <a:lnTo>
                      <a:pt x="138" y="133"/>
                    </a:lnTo>
                    <a:lnTo>
                      <a:pt x="144" y="134"/>
                    </a:lnTo>
                    <a:lnTo>
                      <a:pt x="152" y="134"/>
                    </a:lnTo>
                    <a:lnTo>
                      <a:pt x="164" y="136"/>
                    </a:lnTo>
                    <a:lnTo>
                      <a:pt x="178" y="137"/>
                    </a:lnTo>
                    <a:lnTo>
                      <a:pt x="193" y="139"/>
                    </a:lnTo>
                    <a:lnTo>
                      <a:pt x="210" y="140"/>
                    </a:lnTo>
                    <a:lnTo>
                      <a:pt x="228" y="142"/>
                    </a:lnTo>
                    <a:lnTo>
                      <a:pt x="247" y="145"/>
                    </a:lnTo>
                    <a:lnTo>
                      <a:pt x="265" y="147"/>
                    </a:lnTo>
                    <a:lnTo>
                      <a:pt x="282" y="149"/>
                    </a:lnTo>
                    <a:lnTo>
                      <a:pt x="300" y="152"/>
                    </a:lnTo>
                    <a:lnTo>
                      <a:pt x="316" y="154"/>
                    </a:lnTo>
                    <a:lnTo>
                      <a:pt x="330" y="157"/>
                    </a:lnTo>
                    <a:lnTo>
                      <a:pt x="342" y="160"/>
                    </a:lnTo>
                    <a:lnTo>
                      <a:pt x="352" y="163"/>
                    </a:lnTo>
                    <a:lnTo>
                      <a:pt x="349" y="163"/>
                    </a:lnTo>
                    <a:lnTo>
                      <a:pt x="344" y="163"/>
                    </a:lnTo>
                    <a:lnTo>
                      <a:pt x="335" y="164"/>
                    </a:lnTo>
                    <a:lnTo>
                      <a:pt x="324" y="164"/>
                    </a:lnTo>
                    <a:lnTo>
                      <a:pt x="310" y="165"/>
                    </a:lnTo>
                    <a:lnTo>
                      <a:pt x="295" y="167"/>
                    </a:lnTo>
                    <a:lnTo>
                      <a:pt x="278" y="168"/>
                    </a:lnTo>
                    <a:lnTo>
                      <a:pt x="261" y="169"/>
                    </a:lnTo>
                    <a:lnTo>
                      <a:pt x="242" y="170"/>
                    </a:lnTo>
                    <a:lnTo>
                      <a:pt x="224" y="171"/>
                    </a:lnTo>
                    <a:lnTo>
                      <a:pt x="206" y="174"/>
                    </a:lnTo>
                    <a:lnTo>
                      <a:pt x="190" y="175"/>
                    </a:lnTo>
                    <a:lnTo>
                      <a:pt x="174" y="177"/>
                    </a:lnTo>
                    <a:lnTo>
                      <a:pt x="161" y="178"/>
                    </a:lnTo>
                    <a:lnTo>
                      <a:pt x="150" y="180"/>
                    </a:lnTo>
                    <a:lnTo>
                      <a:pt x="142" y="183"/>
                    </a:lnTo>
                    <a:lnTo>
                      <a:pt x="146" y="183"/>
                    </a:lnTo>
                    <a:lnTo>
                      <a:pt x="157" y="184"/>
                    </a:lnTo>
                    <a:lnTo>
                      <a:pt x="174" y="186"/>
                    </a:lnTo>
                    <a:lnTo>
                      <a:pt x="195" y="190"/>
                    </a:lnTo>
                    <a:lnTo>
                      <a:pt x="219" y="193"/>
                    </a:lnTo>
                    <a:lnTo>
                      <a:pt x="243" y="199"/>
                    </a:lnTo>
                    <a:lnTo>
                      <a:pt x="267" y="206"/>
                    </a:lnTo>
                    <a:lnTo>
                      <a:pt x="289" y="214"/>
                    </a:lnTo>
                    <a:lnTo>
                      <a:pt x="286" y="214"/>
                    </a:lnTo>
                    <a:lnTo>
                      <a:pt x="276" y="215"/>
                    </a:lnTo>
                    <a:lnTo>
                      <a:pt x="259" y="216"/>
                    </a:lnTo>
                    <a:lnTo>
                      <a:pt x="241" y="217"/>
                    </a:lnTo>
                    <a:lnTo>
                      <a:pt x="220" y="218"/>
                    </a:lnTo>
                    <a:lnTo>
                      <a:pt x="199" y="221"/>
                    </a:lnTo>
                    <a:lnTo>
                      <a:pt x="179" y="224"/>
                    </a:lnTo>
                    <a:lnTo>
                      <a:pt x="161" y="227"/>
                    </a:lnTo>
                    <a:lnTo>
                      <a:pt x="165" y="227"/>
                    </a:lnTo>
                    <a:lnTo>
                      <a:pt x="174" y="229"/>
                    </a:lnTo>
                    <a:lnTo>
                      <a:pt x="188" y="230"/>
                    </a:lnTo>
                    <a:lnTo>
                      <a:pt x="204" y="233"/>
                    </a:lnTo>
                    <a:lnTo>
                      <a:pt x="221" y="237"/>
                    </a:lnTo>
                    <a:lnTo>
                      <a:pt x="239" y="240"/>
                    </a:lnTo>
                    <a:lnTo>
                      <a:pt x="254" y="245"/>
                    </a:lnTo>
                    <a:lnTo>
                      <a:pt x="265" y="250"/>
                    </a:lnTo>
                    <a:lnTo>
                      <a:pt x="262" y="251"/>
                    </a:lnTo>
                    <a:lnTo>
                      <a:pt x="254" y="253"/>
                    </a:lnTo>
                    <a:lnTo>
                      <a:pt x="241" y="256"/>
                    </a:lnTo>
                    <a:lnTo>
                      <a:pt x="224" y="260"/>
                    </a:lnTo>
                    <a:lnTo>
                      <a:pt x="203" y="263"/>
                    </a:lnTo>
                    <a:lnTo>
                      <a:pt x="181" y="265"/>
                    </a:lnTo>
                    <a:lnTo>
                      <a:pt x="157" y="265"/>
                    </a:lnTo>
                    <a:lnTo>
                      <a:pt x="132" y="262"/>
                    </a:lnTo>
                    <a:lnTo>
                      <a:pt x="107" y="255"/>
                    </a:lnTo>
                    <a:lnTo>
                      <a:pt x="83" y="246"/>
                    </a:lnTo>
                    <a:lnTo>
                      <a:pt x="60" y="231"/>
                    </a:lnTo>
                    <a:lnTo>
                      <a:pt x="40" y="212"/>
                    </a:lnTo>
                    <a:lnTo>
                      <a:pt x="23" y="185"/>
                    </a:lnTo>
                    <a:lnTo>
                      <a:pt x="11" y="153"/>
                    </a:lnTo>
                    <a:lnTo>
                      <a:pt x="2" y="112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7F9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1" name="Freeform 119">
                <a:extLst>
                  <a:ext uri="{FF2B5EF4-FFF2-40B4-BE49-F238E27FC236}">
                    <a16:creationId xmlns:a16="http://schemas.microsoft.com/office/drawing/2014/main" id="{74818ADD-A032-6C4A-844C-7F91E3E756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4" y="3204"/>
                <a:ext cx="123" cy="46"/>
              </a:xfrm>
              <a:custGeom>
                <a:avLst/>
                <a:gdLst>
                  <a:gd name="T0" fmla="*/ 4 w 246"/>
                  <a:gd name="T1" fmla="*/ 1 h 93"/>
                  <a:gd name="T2" fmla="*/ 4 w 246"/>
                  <a:gd name="T3" fmla="*/ 1 h 93"/>
                  <a:gd name="T4" fmla="*/ 4 w 246"/>
                  <a:gd name="T5" fmla="*/ 1 h 93"/>
                  <a:gd name="T6" fmla="*/ 4 w 246"/>
                  <a:gd name="T7" fmla="*/ 1 h 93"/>
                  <a:gd name="T8" fmla="*/ 4 w 246"/>
                  <a:gd name="T9" fmla="*/ 0 h 93"/>
                  <a:gd name="T10" fmla="*/ 4 w 246"/>
                  <a:gd name="T11" fmla="*/ 0 h 93"/>
                  <a:gd name="T12" fmla="*/ 4 w 246"/>
                  <a:gd name="T13" fmla="*/ 0 h 93"/>
                  <a:gd name="T14" fmla="*/ 4 w 246"/>
                  <a:gd name="T15" fmla="*/ 0 h 93"/>
                  <a:gd name="T16" fmla="*/ 3 w 246"/>
                  <a:gd name="T17" fmla="*/ 0 h 93"/>
                  <a:gd name="T18" fmla="*/ 3 w 246"/>
                  <a:gd name="T19" fmla="*/ 0 h 93"/>
                  <a:gd name="T20" fmla="*/ 3 w 246"/>
                  <a:gd name="T21" fmla="*/ 0 h 93"/>
                  <a:gd name="T22" fmla="*/ 3 w 246"/>
                  <a:gd name="T23" fmla="*/ 0 h 93"/>
                  <a:gd name="T24" fmla="*/ 2 w 246"/>
                  <a:gd name="T25" fmla="*/ 0 h 93"/>
                  <a:gd name="T26" fmla="*/ 2 w 246"/>
                  <a:gd name="T27" fmla="*/ 0 h 93"/>
                  <a:gd name="T28" fmla="*/ 1 w 246"/>
                  <a:gd name="T29" fmla="*/ 0 h 93"/>
                  <a:gd name="T30" fmla="*/ 1 w 246"/>
                  <a:gd name="T31" fmla="*/ 0 h 93"/>
                  <a:gd name="T32" fmla="*/ 0 w 246"/>
                  <a:gd name="T33" fmla="*/ 0 h 93"/>
                  <a:gd name="T34" fmla="*/ 1 w 246"/>
                  <a:gd name="T35" fmla="*/ 0 h 93"/>
                  <a:gd name="T36" fmla="*/ 1 w 246"/>
                  <a:gd name="T37" fmla="*/ 0 h 93"/>
                  <a:gd name="T38" fmla="*/ 1 w 246"/>
                  <a:gd name="T39" fmla="*/ 0 h 93"/>
                  <a:gd name="T40" fmla="*/ 1 w 246"/>
                  <a:gd name="T41" fmla="*/ 0 h 93"/>
                  <a:gd name="T42" fmla="*/ 1 w 246"/>
                  <a:gd name="T43" fmla="*/ 0 h 93"/>
                  <a:gd name="T44" fmla="*/ 1 w 246"/>
                  <a:gd name="T45" fmla="*/ 0 h 93"/>
                  <a:gd name="T46" fmla="*/ 2 w 246"/>
                  <a:gd name="T47" fmla="*/ 0 h 93"/>
                  <a:gd name="T48" fmla="*/ 2 w 246"/>
                  <a:gd name="T49" fmla="*/ 0 h 93"/>
                  <a:gd name="T50" fmla="*/ 2 w 246"/>
                  <a:gd name="T51" fmla="*/ 0 h 93"/>
                  <a:gd name="T52" fmla="*/ 2 w 246"/>
                  <a:gd name="T53" fmla="*/ 0 h 93"/>
                  <a:gd name="T54" fmla="*/ 3 w 246"/>
                  <a:gd name="T55" fmla="*/ 0 h 93"/>
                  <a:gd name="T56" fmla="*/ 3 w 246"/>
                  <a:gd name="T57" fmla="*/ 0 h 93"/>
                  <a:gd name="T58" fmla="*/ 3 w 246"/>
                  <a:gd name="T59" fmla="*/ 0 h 93"/>
                  <a:gd name="T60" fmla="*/ 3 w 246"/>
                  <a:gd name="T61" fmla="*/ 1 h 93"/>
                  <a:gd name="T62" fmla="*/ 4 w 246"/>
                  <a:gd name="T63" fmla="*/ 1 h 93"/>
                  <a:gd name="T64" fmla="*/ 4 w 246"/>
                  <a:gd name="T65" fmla="*/ 1 h 93"/>
                  <a:gd name="T66" fmla="*/ 4 w 246"/>
                  <a:gd name="T67" fmla="*/ 1 h 93"/>
                  <a:gd name="T68" fmla="*/ 4 w 246"/>
                  <a:gd name="T69" fmla="*/ 1 h 93"/>
                  <a:gd name="T70" fmla="*/ 4 w 246"/>
                  <a:gd name="T71" fmla="*/ 1 h 93"/>
                  <a:gd name="T72" fmla="*/ 4 w 246"/>
                  <a:gd name="T73" fmla="*/ 1 h 93"/>
                  <a:gd name="T74" fmla="*/ 4 w 246"/>
                  <a:gd name="T75" fmla="*/ 1 h 93"/>
                  <a:gd name="T76" fmla="*/ 4 w 246"/>
                  <a:gd name="T77" fmla="*/ 1 h 93"/>
                  <a:gd name="T78" fmla="*/ 4 w 246"/>
                  <a:gd name="T79" fmla="*/ 1 h 93"/>
                  <a:gd name="T80" fmla="*/ 4 w 246"/>
                  <a:gd name="T81" fmla="*/ 1 h 9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46"/>
                  <a:gd name="T124" fmla="*/ 0 h 93"/>
                  <a:gd name="T125" fmla="*/ 246 w 246"/>
                  <a:gd name="T126" fmla="*/ 93 h 9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46" h="93">
                    <a:moveTo>
                      <a:pt x="246" y="75"/>
                    </a:moveTo>
                    <a:lnTo>
                      <a:pt x="245" y="74"/>
                    </a:lnTo>
                    <a:lnTo>
                      <a:pt x="242" y="71"/>
                    </a:lnTo>
                    <a:lnTo>
                      <a:pt x="236" y="67"/>
                    </a:lnTo>
                    <a:lnTo>
                      <a:pt x="231" y="61"/>
                    </a:lnTo>
                    <a:lnTo>
                      <a:pt x="222" y="55"/>
                    </a:lnTo>
                    <a:lnTo>
                      <a:pt x="211" y="47"/>
                    </a:lnTo>
                    <a:lnTo>
                      <a:pt x="198" y="40"/>
                    </a:lnTo>
                    <a:lnTo>
                      <a:pt x="183" y="32"/>
                    </a:lnTo>
                    <a:lnTo>
                      <a:pt x="167" y="25"/>
                    </a:lnTo>
                    <a:lnTo>
                      <a:pt x="149" y="18"/>
                    </a:lnTo>
                    <a:lnTo>
                      <a:pt x="129" y="12"/>
                    </a:lnTo>
                    <a:lnTo>
                      <a:pt x="107" y="7"/>
                    </a:lnTo>
                    <a:lnTo>
                      <a:pt x="83" y="2"/>
                    </a:lnTo>
                    <a:lnTo>
                      <a:pt x="58" y="0"/>
                    </a:lnTo>
                    <a:lnTo>
                      <a:pt x="30" y="0"/>
                    </a:lnTo>
                    <a:lnTo>
                      <a:pt x="0" y="1"/>
                    </a:lnTo>
                    <a:lnTo>
                      <a:pt x="3" y="1"/>
                    </a:lnTo>
                    <a:lnTo>
                      <a:pt x="7" y="2"/>
                    </a:lnTo>
                    <a:lnTo>
                      <a:pt x="15" y="3"/>
                    </a:lnTo>
                    <a:lnTo>
                      <a:pt x="26" y="6"/>
                    </a:lnTo>
                    <a:lnTo>
                      <a:pt x="38" y="8"/>
                    </a:lnTo>
                    <a:lnTo>
                      <a:pt x="52" y="12"/>
                    </a:lnTo>
                    <a:lnTo>
                      <a:pt x="68" y="16"/>
                    </a:lnTo>
                    <a:lnTo>
                      <a:pt x="84" y="21"/>
                    </a:lnTo>
                    <a:lnTo>
                      <a:pt x="102" y="26"/>
                    </a:lnTo>
                    <a:lnTo>
                      <a:pt x="119" y="32"/>
                    </a:lnTo>
                    <a:lnTo>
                      <a:pt x="136" y="39"/>
                    </a:lnTo>
                    <a:lnTo>
                      <a:pt x="152" y="47"/>
                    </a:lnTo>
                    <a:lnTo>
                      <a:pt x="167" y="55"/>
                    </a:lnTo>
                    <a:lnTo>
                      <a:pt x="181" y="65"/>
                    </a:lnTo>
                    <a:lnTo>
                      <a:pt x="194" y="75"/>
                    </a:lnTo>
                    <a:lnTo>
                      <a:pt x="203" y="85"/>
                    </a:lnTo>
                    <a:lnTo>
                      <a:pt x="205" y="86"/>
                    </a:lnTo>
                    <a:lnTo>
                      <a:pt x="210" y="89"/>
                    </a:lnTo>
                    <a:lnTo>
                      <a:pt x="218" y="91"/>
                    </a:lnTo>
                    <a:lnTo>
                      <a:pt x="226" y="93"/>
                    </a:lnTo>
                    <a:lnTo>
                      <a:pt x="234" y="93"/>
                    </a:lnTo>
                    <a:lnTo>
                      <a:pt x="241" y="91"/>
                    </a:lnTo>
                    <a:lnTo>
                      <a:pt x="246" y="85"/>
                    </a:lnTo>
                    <a:lnTo>
                      <a:pt x="246" y="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2" name="Freeform 120">
                <a:extLst>
                  <a:ext uri="{FF2B5EF4-FFF2-40B4-BE49-F238E27FC236}">
                    <a16:creationId xmlns:a16="http://schemas.microsoft.com/office/drawing/2014/main" id="{BD0C1C52-76A8-0B02-2F7F-69696C4C8F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6" y="3126"/>
                <a:ext cx="92" cy="61"/>
              </a:xfrm>
              <a:custGeom>
                <a:avLst/>
                <a:gdLst>
                  <a:gd name="T0" fmla="*/ 3 w 183"/>
                  <a:gd name="T1" fmla="*/ 1 h 123"/>
                  <a:gd name="T2" fmla="*/ 3 w 183"/>
                  <a:gd name="T3" fmla="*/ 1 h 123"/>
                  <a:gd name="T4" fmla="*/ 3 w 183"/>
                  <a:gd name="T5" fmla="*/ 1 h 123"/>
                  <a:gd name="T6" fmla="*/ 3 w 183"/>
                  <a:gd name="T7" fmla="*/ 1 h 123"/>
                  <a:gd name="T8" fmla="*/ 2 w 183"/>
                  <a:gd name="T9" fmla="*/ 1 h 123"/>
                  <a:gd name="T10" fmla="*/ 2 w 183"/>
                  <a:gd name="T11" fmla="*/ 1 h 123"/>
                  <a:gd name="T12" fmla="*/ 1 w 183"/>
                  <a:gd name="T13" fmla="*/ 1 h 123"/>
                  <a:gd name="T14" fmla="*/ 1 w 183"/>
                  <a:gd name="T15" fmla="*/ 0 h 123"/>
                  <a:gd name="T16" fmla="*/ 0 w 183"/>
                  <a:gd name="T17" fmla="*/ 0 h 123"/>
                  <a:gd name="T18" fmla="*/ 1 w 183"/>
                  <a:gd name="T19" fmla="*/ 0 h 123"/>
                  <a:gd name="T20" fmla="*/ 1 w 183"/>
                  <a:gd name="T21" fmla="*/ 0 h 123"/>
                  <a:gd name="T22" fmla="*/ 1 w 183"/>
                  <a:gd name="T23" fmla="*/ 0 h 123"/>
                  <a:gd name="T24" fmla="*/ 1 w 183"/>
                  <a:gd name="T25" fmla="*/ 0 h 123"/>
                  <a:gd name="T26" fmla="*/ 1 w 183"/>
                  <a:gd name="T27" fmla="*/ 0 h 123"/>
                  <a:gd name="T28" fmla="*/ 2 w 183"/>
                  <a:gd name="T29" fmla="*/ 1 h 123"/>
                  <a:gd name="T30" fmla="*/ 2 w 183"/>
                  <a:gd name="T31" fmla="*/ 1 h 123"/>
                  <a:gd name="T32" fmla="*/ 3 w 183"/>
                  <a:gd name="T33" fmla="*/ 1 h 123"/>
                  <a:gd name="T34" fmla="*/ 3 w 183"/>
                  <a:gd name="T35" fmla="*/ 1 h 123"/>
                  <a:gd name="T36" fmla="*/ 3 w 183"/>
                  <a:gd name="T37" fmla="*/ 1 h 123"/>
                  <a:gd name="T38" fmla="*/ 3 w 183"/>
                  <a:gd name="T39" fmla="*/ 1 h 123"/>
                  <a:gd name="T40" fmla="*/ 2 w 183"/>
                  <a:gd name="T41" fmla="*/ 1 h 123"/>
                  <a:gd name="T42" fmla="*/ 2 w 183"/>
                  <a:gd name="T43" fmla="*/ 0 h 123"/>
                  <a:gd name="T44" fmla="*/ 2 w 183"/>
                  <a:gd name="T45" fmla="*/ 0 h 123"/>
                  <a:gd name="T46" fmla="*/ 2 w 183"/>
                  <a:gd name="T47" fmla="*/ 0 h 123"/>
                  <a:gd name="T48" fmla="*/ 2 w 183"/>
                  <a:gd name="T49" fmla="*/ 0 h 123"/>
                  <a:gd name="T50" fmla="*/ 2 w 183"/>
                  <a:gd name="T51" fmla="*/ 0 h 123"/>
                  <a:gd name="T52" fmla="*/ 2 w 183"/>
                  <a:gd name="T53" fmla="*/ 0 h 123"/>
                  <a:gd name="T54" fmla="*/ 2 w 183"/>
                  <a:gd name="T55" fmla="*/ 0 h 123"/>
                  <a:gd name="T56" fmla="*/ 2 w 183"/>
                  <a:gd name="T57" fmla="*/ 0 h 123"/>
                  <a:gd name="T58" fmla="*/ 3 w 183"/>
                  <a:gd name="T59" fmla="*/ 0 h 123"/>
                  <a:gd name="T60" fmla="*/ 3 w 183"/>
                  <a:gd name="T61" fmla="*/ 1 h 123"/>
                  <a:gd name="T62" fmla="*/ 3 w 183"/>
                  <a:gd name="T63" fmla="*/ 1 h 123"/>
                  <a:gd name="T64" fmla="*/ 3 w 183"/>
                  <a:gd name="T65" fmla="*/ 1 h 12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3"/>
                  <a:gd name="T100" fmla="*/ 0 h 123"/>
                  <a:gd name="T101" fmla="*/ 183 w 183"/>
                  <a:gd name="T102" fmla="*/ 123 h 12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3" h="123">
                    <a:moveTo>
                      <a:pt x="183" y="123"/>
                    </a:moveTo>
                    <a:lnTo>
                      <a:pt x="179" y="123"/>
                    </a:lnTo>
                    <a:lnTo>
                      <a:pt x="165" y="119"/>
                    </a:lnTo>
                    <a:lnTo>
                      <a:pt x="145" y="115"/>
                    </a:lnTo>
                    <a:lnTo>
                      <a:pt x="120" y="104"/>
                    </a:lnTo>
                    <a:lnTo>
                      <a:pt x="90" y="89"/>
                    </a:lnTo>
                    <a:lnTo>
                      <a:pt x="60" y="67"/>
                    </a:lnTo>
                    <a:lnTo>
                      <a:pt x="29" y="3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26" y="24"/>
                    </a:lnTo>
                    <a:lnTo>
                      <a:pt x="43" y="36"/>
                    </a:lnTo>
                    <a:lnTo>
                      <a:pt x="64" y="50"/>
                    </a:lnTo>
                    <a:lnTo>
                      <a:pt x="87" y="64"/>
                    </a:lnTo>
                    <a:lnTo>
                      <a:pt x="112" y="74"/>
                    </a:lnTo>
                    <a:lnTo>
                      <a:pt x="137" y="81"/>
                    </a:lnTo>
                    <a:lnTo>
                      <a:pt x="136" y="80"/>
                    </a:lnTo>
                    <a:lnTo>
                      <a:pt x="134" y="79"/>
                    </a:lnTo>
                    <a:lnTo>
                      <a:pt x="130" y="74"/>
                    </a:lnTo>
                    <a:lnTo>
                      <a:pt x="125" y="68"/>
                    </a:lnTo>
                    <a:lnTo>
                      <a:pt x="118" y="60"/>
                    </a:lnTo>
                    <a:lnTo>
                      <a:pt x="109" y="49"/>
                    </a:lnTo>
                    <a:lnTo>
                      <a:pt x="97" y="34"/>
                    </a:lnTo>
                    <a:lnTo>
                      <a:pt x="83" y="15"/>
                    </a:lnTo>
                    <a:lnTo>
                      <a:pt x="87" y="17"/>
                    </a:lnTo>
                    <a:lnTo>
                      <a:pt x="97" y="19"/>
                    </a:lnTo>
                    <a:lnTo>
                      <a:pt x="112" y="25"/>
                    </a:lnTo>
                    <a:lnTo>
                      <a:pt x="128" y="34"/>
                    </a:lnTo>
                    <a:lnTo>
                      <a:pt x="147" y="48"/>
                    </a:lnTo>
                    <a:lnTo>
                      <a:pt x="163" y="66"/>
                    </a:lnTo>
                    <a:lnTo>
                      <a:pt x="175" y="90"/>
                    </a:lnTo>
                    <a:lnTo>
                      <a:pt x="183" y="12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3" name="Freeform 121">
                <a:extLst>
                  <a:ext uri="{FF2B5EF4-FFF2-40B4-BE49-F238E27FC236}">
                    <a16:creationId xmlns:a16="http://schemas.microsoft.com/office/drawing/2014/main" id="{8E26ACDF-E0AE-1C40-4764-D902AA6F6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9" y="3693"/>
                <a:ext cx="52" cy="80"/>
              </a:xfrm>
              <a:custGeom>
                <a:avLst/>
                <a:gdLst>
                  <a:gd name="T0" fmla="*/ 2 w 104"/>
                  <a:gd name="T1" fmla="*/ 1 h 160"/>
                  <a:gd name="T2" fmla="*/ 2 w 104"/>
                  <a:gd name="T3" fmla="*/ 1 h 160"/>
                  <a:gd name="T4" fmla="*/ 2 w 104"/>
                  <a:gd name="T5" fmla="*/ 1 h 160"/>
                  <a:gd name="T6" fmla="*/ 2 w 104"/>
                  <a:gd name="T7" fmla="*/ 1 h 160"/>
                  <a:gd name="T8" fmla="*/ 1 w 104"/>
                  <a:gd name="T9" fmla="*/ 1 h 160"/>
                  <a:gd name="T10" fmla="*/ 1 w 104"/>
                  <a:gd name="T11" fmla="*/ 1 h 160"/>
                  <a:gd name="T12" fmla="*/ 1 w 104"/>
                  <a:gd name="T13" fmla="*/ 1 h 160"/>
                  <a:gd name="T14" fmla="*/ 1 w 104"/>
                  <a:gd name="T15" fmla="*/ 1 h 160"/>
                  <a:gd name="T16" fmla="*/ 1 w 104"/>
                  <a:gd name="T17" fmla="*/ 3 h 160"/>
                  <a:gd name="T18" fmla="*/ 1 w 104"/>
                  <a:gd name="T19" fmla="*/ 3 h 160"/>
                  <a:gd name="T20" fmla="*/ 1 w 104"/>
                  <a:gd name="T21" fmla="*/ 3 h 160"/>
                  <a:gd name="T22" fmla="*/ 0 w 104"/>
                  <a:gd name="T23" fmla="*/ 1 h 160"/>
                  <a:gd name="T24" fmla="*/ 0 w 104"/>
                  <a:gd name="T25" fmla="*/ 1 h 160"/>
                  <a:gd name="T26" fmla="*/ 1 w 104"/>
                  <a:gd name="T27" fmla="*/ 1 h 160"/>
                  <a:gd name="T28" fmla="*/ 1 w 104"/>
                  <a:gd name="T29" fmla="*/ 1 h 160"/>
                  <a:gd name="T30" fmla="*/ 1 w 104"/>
                  <a:gd name="T31" fmla="*/ 0 h 160"/>
                  <a:gd name="T32" fmla="*/ 2 w 104"/>
                  <a:gd name="T33" fmla="*/ 1 h 1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4"/>
                  <a:gd name="T52" fmla="*/ 0 h 160"/>
                  <a:gd name="T53" fmla="*/ 104 w 104"/>
                  <a:gd name="T54" fmla="*/ 160 h 1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4" h="160">
                    <a:moveTo>
                      <a:pt x="104" y="7"/>
                    </a:moveTo>
                    <a:lnTo>
                      <a:pt x="100" y="8"/>
                    </a:lnTo>
                    <a:lnTo>
                      <a:pt x="89" y="11"/>
                    </a:lnTo>
                    <a:lnTo>
                      <a:pt x="74" y="19"/>
                    </a:lnTo>
                    <a:lnTo>
                      <a:pt x="58" y="30"/>
                    </a:lnTo>
                    <a:lnTo>
                      <a:pt x="40" y="50"/>
                    </a:lnTo>
                    <a:lnTo>
                      <a:pt x="25" y="76"/>
                    </a:lnTo>
                    <a:lnTo>
                      <a:pt x="14" y="113"/>
                    </a:lnTo>
                    <a:lnTo>
                      <a:pt x="10" y="160"/>
                    </a:lnTo>
                    <a:lnTo>
                      <a:pt x="8" y="152"/>
                    </a:lnTo>
                    <a:lnTo>
                      <a:pt x="3" y="129"/>
                    </a:lnTo>
                    <a:lnTo>
                      <a:pt x="0" y="99"/>
                    </a:lnTo>
                    <a:lnTo>
                      <a:pt x="0" y="66"/>
                    </a:lnTo>
                    <a:lnTo>
                      <a:pt x="8" y="35"/>
                    </a:lnTo>
                    <a:lnTo>
                      <a:pt x="25" y="11"/>
                    </a:lnTo>
                    <a:lnTo>
                      <a:pt x="56" y="0"/>
                    </a:lnTo>
                    <a:lnTo>
                      <a:pt x="104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4" name="Freeform 122">
                <a:extLst>
                  <a:ext uri="{FF2B5EF4-FFF2-40B4-BE49-F238E27FC236}">
                    <a16:creationId xmlns:a16="http://schemas.microsoft.com/office/drawing/2014/main" id="{E499AEBD-5B48-718A-6DA5-E2F9B97473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9" y="3641"/>
                <a:ext cx="67" cy="90"/>
              </a:xfrm>
              <a:custGeom>
                <a:avLst/>
                <a:gdLst>
                  <a:gd name="T0" fmla="*/ 3 w 133"/>
                  <a:gd name="T1" fmla="*/ 1 h 179"/>
                  <a:gd name="T2" fmla="*/ 3 w 133"/>
                  <a:gd name="T3" fmla="*/ 1 h 179"/>
                  <a:gd name="T4" fmla="*/ 2 w 133"/>
                  <a:gd name="T5" fmla="*/ 1 h 179"/>
                  <a:gd name="T6" fmla="*/ 2 w 133"/>
                  <a:gd name="T7" fmla="*/ 0 h 179"/>
                  <a:gd name="T8" fmla="*/ 2 w 133"/>
                  <a:gd name="T9" fmla="*/ 1 h 179"/>
                  <a:gd name="T10" fmla="*/ 2 w 133"/>
                  <a:gd name="T11" fmla="*/ 1 h 179"/>
                  <a:gd name="T12" fmla="*/ 1 w 133"/>
                  <a:gd name="T13" fmla="*/ 1 h 179"/>
                  <a:gd name="T14" fmla="*/ 1 w 133"/>
                  <a:gd name="T15" fmla="*/ 1 h 179"/>
                  <a:gd name="T16" fmla="*/ 1 w 133"/>
                  <a:gd name="T17" fmla="*/ 2 h 179"/>
                  <a:gd name="T18" fmla="*/ 1 w 133"/>
                  <a:gd name="T19" fmla="*/ 2 h 179"/>
                  <a:gd name="T20" fmla="*/ 1 w 133"/>
                  <a:gd name="T21" fmla="*/ 2 h 179"/>
                  <a:gd name="T22" fmla="*/ 1 w 133"/>
                  <a:gd name="T23" fmla="*/ 2 h 179"/>
                  <a:gd name="T24" fmla="*/ 1 w 133"/>
                  <a:gd name="T25" fmla="*/ 2 h 179"/>
                  <a:gd name="T26" fmla="*/ 1 w 133"/>
                  <a:gd name="T27" fmla="*/ 3 h 179"/>
                  <a:gd name="T28" fmla="*/ 1 w 133"/>
                  <a:gd name="T29" fmla="*/ 3 h 179"/>
                  <a:gd name="T30" fmla="*/ 1 w 133"/>
                  <a:gd name="T31" fmla="*/ 3 h 179"/>
                  <a:gd name="T32" fmla="*/ 0 w 133"/>
                  <a:gd name="T33" fmla="*/ 3 h 179"/>
                  <a:gd name="T34" fmla="*/ 1 w 133"/>
                  <a:gd name="T35" fmla="*/ 3 h 179"/>
                  <a:gd name="T36" fmla="*/ 1 w 133"/>
                  <a:gd name="T37" fmla="*/ 3 h 179"/>
                  <a:gd name="T38" fmla="*/ 1 w 133"/>
                  <a:gd name="T39" fmla="*/ 3 h 179"/>
                  <a:gd name="T40" fmla="*/ 1 w 133"/>
                  <a:gd name="T41" fmla="*/ 3 h 179"/>
                  <a:gd name="T42" fmla="*/ 1 w 133"/>
                  <a:gd name="T43" fmla="*/ 3 h 179"/>
                  <a:gd name="T44" fmla="*/ 1 w 133"/>
                  <a:gd name="T45" fmla="*/ 3 h 179"/>
                  <a:gd name="T46" fmla="*/ 1 w 133"/>
                  <a:gd name="T47" fmla="*/ 2 h 179"/>
                  <a:gd name="T48" fmla="*/ 1 w 133"/>
                  <a:gd name="T49" fmla="*/ 2 h 179"/>
                  <a:gd name="T50" fmla="*/ 1 w 133"/>
                  <a:gd name="T51" fmla="*/ 2 h 179"/>
                  <a:gd name="T52" fmla="*/ 1 w 133"/>
                  <a:gd name="T53" fmla="*/ 2 h 179"/>
                  <a:gd name="T54" fmla="*/ 1 w 133"/>
                  <a:gd name="T55" fmla="*/ 2 h 179"/>
                  <a:gd name="T56" fmla="*/ 2 w 133"/>
                  <a:gd name="T57" fmla="*/ 1 h 179"/>
                  <a:gd name="T58" fmla="*/ 2 w 133"/>
                  <a:gd name="T59" fmla="*/ 1 h 179"/>
                  <a:gd name="T60" fmla="*/ 2 w 133"/>
                  <a:gd name="T61" fmla="*/ 1 h 179"/>
                  <a:gd name="T62" fmla="*/ 2 w 133"/>
                  <a:gd name="T63" fmla="*/ 1 h 179"/>
                  <a:gd name="T64" fmla="*/ 3 w 133"/>
                  <a:gd name="T65" fmla="*/ 1 h 1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33"/>
                  <a:gd name="T100" fmla="*/ 0 h 179"/>
                  <a:gd name="T101" fmla="*/ 133 w 133"/>
                  <a:gd name="T102" fmla="*/ 179 h 17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33" h="179">
                    <a:moveTo>
                      <a:pt x="133" y="3"/>
                    </a:moveTo>
                    <a:lnTo>
                      <a:pt x="129" y="2"/>
                    </a:lnTo>
                    <a:lnTo>
                      <a:pt x="118" y="1"/>
                    </a:lnTo>
                    <a:lnTo>
                      <a:pt x="102" y="0"/>
                    </a:lnTo>
                    <a:lnTo>
                      <a:pt x="85" y="3"/>
                    </a:lnTo>
                    <a:lnTo>
                      <a:pt x="68" y="12"/>
                    </a:lnTo>
                    <a:lnTo>
                      <a:pt x="53" y="28"/>
                    </a:lnTo>
                    <a:lnTo>
                      <a:pt x="42" y="54"/>
                    </a:lnTo>
                    <a:lnTo>
                      <a:pt x="40" y="92"/>
                    </a:lnTo>
                    <a:lnTo>
                      <a:pt x="40" y="94"/>
                    </a:lnTo>
                    <a:lnTo>
                      <a:pt x="41" y="102"/>
                    </a:lnTo>
                    <a:lnTo>
                      <a:pt x="41" y="114"/>
                    </a:lnTo>
                    <a:lnTo>
                      <a:pt x="39" y="126"/>
                    </a:lnTo>
                    <a:lnTo>
                      <a:pt x="34" y="141"/>
                    </a:lnTo>
                    <a:lnTo>
                      <a:pt x="27" y="155"/>
                    </a:lnTo>
                    <a:lnTo>
                      <a:pt x="16" y="169"/>
                    </a:lnTo>
                    <a:lnTo>
                      <a:pt x="0" y="179"/>
                    </a:lnTo>
                    <a:lnTo>
                      <a:pt x="2" y="179"/>
                    </a:lnTo>
                    <a:lnTo>
                      <a:pt x="7" y="177"/>
                    </a:lnTo>
                    <a:lnTo>
                      <a:pt x="15" y="173"/>
                    </a:lnTo>
                    <a:lnTo>
                      <a:pt x="24" y="167"/>
                    </a:lnTo>
                    <a:lnTo>
                      <a:pt x="34" y="157"/>
                    </a:lnTo>
                    <a:lnTo>
                      <a:pt x="44" y="145"/>
                    </a:lnTo>
                    <a:lnTo>
                      <a:pt x="53" y="127"/>
                    </a:lnTo>
                    <a:lnTo>
                      <a:pt x="60" y="107"/>
                    </a:lnTo>
                    <a:lnTo>
                      <a:pt x="60" y="102"/>
                    </a:lnTo>
                    <a:lnTo>
                      <a:pt x="60" y="91"/>
                    </a:lnTo>
                    <a:lnTo>
                      <a:pt x="61" y="74"/>
                    </a:lnTo>
                    <a:lnTo>
                      <a:pt x="65" y="55"/>
                    </a:lnTo>
                    <a:lnTo>
                      <a:pt x="73" y="35"/>
                    </a:lnTo>
                    <a:lnTo>
                      <a:pt x="87" y="19"/>
                    </a:lnTo>
                    <a:lnTo>
                      <a:pt x="107" y="8"/>
                    </a:lnTo>
                    <a:lnTo>
                      <a:pt x="133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5" name="Freeform 123">
                <a:extLst>
                  <a:ext uri="{FF2B5EF4-FFF2-40B4-BE49-F238E27FC236}">
                    <a16:creationId xmlns:a16="http://schemas.microsoft.com/office/drawing/2014/main" id="{CEB4D317-E21D-BB84-A24D-6E9C11AF58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3564"/>
                <a:ext cx="131" cy="84"/>
              </a:xfrm>
              <a:custGeom>
                <a:avLst/>
                <a:gdLst>
                  <a:gd name="T0" fmla="*/ 5 w 261"/>
                  <a:gd name="T1" fmla="*/ 0 h 168"/>
                  <a:gd name="T2" fmla="*/ 5 w 261"/>
                  <a:gd name="T3" fmla="*/ 1 h 168"/>
                  <a:gd name="T4" fmla="*/ 4 w 261"/>
                  <a:gd name="T5" fmla="*/ 1 h 168"/>
                  <a:gd name="T6" fmla="*/ 4 w 261"/>
                  <a:gd name="T7" fmla="*/ 1 h 168"/>
                  <a:gd name="T8" fmla="*/ 4 w 261"/>
                  <a:gd name="T9" fmla="*/ 1 h 168"/>
                  <a:gd name="T10" fmla="*/ 4 w 261"/>
                  <a:gd name="T11" fmla="*/ 1 h 168"/>
                  <a:gd name="T12" fmla="*/ 4 w 261"/>
                  <a:gd name="T13" fmla="*/ 1 h 168"/>
                  <a:gd name="T14" fmla="*/ 3 w 261"/>
                  <a:gd name="T15" fmla="*/ 1 h 168"/>
                  <a:gd name="T16" fmla="*/ 3 w 261"/>
                  <a:gd name="T17" fmla="*/ 1 h 168"/>
                  <a:gd name="T18" fmla="*/ 3 w 261"/>
                  <a:gd name="T19" fmla="*/ 1 h 168"/>
                  <a:gd name="T20" fmla="*/ 2 w 261"/>
                  <a:gd name="T21" fmla="*/ 1 h 168"/>
                  <a:gd name="T22" fmla="*/ 2 w 261"/>
                  <a:gd name="T23" fmla="*/ 1 h 168"/>
                  <a:gd name="T24" fmla="*/ 2 w 261"/>
                  <a:gd name="T25" fmla="*/ 1 h 168"/>
                  <a:gd name="T26" fmla="*/ 1 w 261"/>
                  <a:gd name="T27" fmla="*/ 1 h 168"/>
                  <a:gd name="T28" fmla="*/ 1 w 261"/>
                  <a:gd name="T29" fmla="*/ 3 h 168"/>
                  <a:gd name="T30" fmla="*/ 1 w 261"/>
                  <a:gd name="T31" fmla="*/ 3 h 168"/>
                  <a:gd name="T32" fmla="*/ 0 w 261"/>
                  <a:gd name="T33" fmla="*/ 3 h 168"/>
                  <a:gd name="T34" fmla="*/ 1 w 261"/>
                  <a:gd name="T35" fmla="*/ 3 h 168"/>
                  <a:gd name="T36" fmla="*/ 1 w 261"/>
                  <a:gd name="T37" fmla="*/ 3 h 168"/>
                  <a:gd name="T38" fmla="*/ 1 w 261"/>
                  <a:gd name="T39" fmla="*/ 3 h 168"/>
                  <a:gd name="T40" fmla="*/ 1 w 261"/>
                  <a:gd name="T41" fmla="*/ 3 h 168"/>
                  <a:gd name="T42" fmla="*/ 1 w 261"/>
                  <a:gd name="T43" fmla="*/ 3 h 168"/>
                  <a:gd name="T44" fmla="*/ 2 w 261"/>
                  <a:gd name="T45" fmla="*/ 3 h 168"/>
                  <a:gd name="T46" fmla="*/ 2 w 261"/>
                  <a:gd name="T47" fmla="*/ 1 h 168"/>
                  <a:gd name="T48" fmla="*/ 2 w 261"/>
                  <a:gd name="T49" fmla="*/ 1 h 168"/>
                  <a:gd name="T50" fmla="*/ 3 w 261"/>
                  <a:gd name="T51" fmla="*/ 1 h 168"/>
                  <a:gd name="T52" fmla="*/ 3 w 261"/>
                  <a:gd name="T53" fmla="*/ 1 h 168"/>
                  <a:gd name="T54" fmla="*/ 3 w 261"/>
                  <a:gd name="T55" fmla="*/ 1 h 168"/>
                  <a:gd name="T56" fmla="*/ 4 w 261"/>
                  <a:gd name="T57" fmla="*/ 1 h 168"/>
                  <a:gd name="T58" fmla="*/ 4 w 261"/>
                  <a:gd name="T59" fmla="*/ 1 h 168"/>
                  <a:gd name="T60" fmla="*/ 4 w 261"/>
                  <a:gd name="T61" fmla="*/ 1 h 168"/>
                  <a:gd name="T62" fmla="*/ 4 w 261"/>
                  <a:gd name="T63" fmla="*/ 1 h 168"/>
                  <a:gd name="T64" fmla="*/ 5 w 261"/>
                  <a:gd name="T65" fmla="*/ 0 h 1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1"/>
                  <a:gd name="T100" fmla="*/ 0 h 168"/>
                  <a:gd name="T101" fmla="*/ 261 w 261"/>
                  <a:gd name="T102" fmla="*/ 168 h 1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1" h="168">
                    <a:moveTo>
                      <a:pt x="261" y="0"/>
                    </a:moveTo>
                    <a:lnTo>
                      <a:pt x="259" y="1"/>
                    </a:lnTo>
                    <a:lnTo>
                      <a:pt x="253" y="4"/>
                    </a:lnTo>
                    <a:lnTo>
                      <a:pt x="243" y="7"/>
                    </a:lnTo>
                    <a:lnTo>
                      <a:pt x="230" y="13"/>
                    </a:lnTo>
                    <a:lnTo>
                      <a:pt x="214" y="20"/>
                    </a:lnTo>
                    <a:lnTo>
                      <a:pt x="197" y="28"/>
                    </a:lnTo>
                    <a:lnTo>
                      <a:pt x="177" y="37"/>
                    </a:lnTo>
                    <a:lnTo>
                      <a:pt x="156" y="47"/>
                    </a:lnTo>
                    <a:lnTo>
                      <a:pt x="135" y="59"/>
                    </a:lnTo>
                    <a:lnTo>
                      <a:pt x="113" y="72"/>
                    </a:lnTo>
                    <a:lnTo>
                      <a:pt x="91" y="85"/>
                    </a:lnTo>
                    <a:lnTo>
                      <a:pt x="70" y="100"/>
                    </a:lnTo>
                    <a:lnTo>
                      <a:pt x="49" y="117"/>
                    </a:lnTo>
                    <a:lnTo>
                      <a:pt x="31" y="133"/>
                    </a:lnTo>
                    <a:lnTo>
                      <a:pt x="14" y="150"/>
                    </a:lnTo>
                    <a:lnTo>
                      <a:pt x="0" y="168"/>
                    </a:lnTo>
                    <a:lnTo>
                      <a:pt x="2" y="167"/>
                    </a:lnTo>
                    <a:lnTo>
                      <a:pt x="10" y="165"/>
                    </a:lnTo>
                    <a:lnTo>
                      <a:pt x="22" y="159"/>
                    </a:lnTo>
                    <a:lnTo>
                      <a:pt x="38" y="153"/>
                    </a:lnTo>
                    <a:lnTo>
                      <a:pt x="55" y="145"/>
                    </a:lnTo>
                    <a:lnTo>
                      <a:pt x="76" y="136"/>
                    </a:lnTo>
                    <a:lnTo>
                      <a:pt x="99" y="126"/>
                    </a:lnTo>
                    <a:lnTo>
                      <a:pt x="122" y="114"/>
                    </a:lnTo>
                    <a:lnTo>
                      <a:pt x="145" y="102"/>
                    </a:lnTo>
                    <a:lnTo>
                      <a:pt x="168" y="89"/>
                    </a:lnTo>
                    <a:lnTo>
                      <a:pt x="190" y="74"/>
                    </a:lnTo>
                    <a:lnTo>
                      <a:pt x="211" y="60"/>
                    </a:lnTo>
                    <a:lnTo>
                      <a:pt x="228" y="45"/>
                    </a:lnTo>
                    <a:lnTo>
                      <a:pt x="243" y="30"/>
                    </a:lnTo>
                    <a:lnTo>
                      <a:pt x="254" y="15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6" name="Freeform 124">
                <a:extLst>
                  <a:ext uri="{FF2B5EF4-FFF2-40B4-BE49-F238E27FC236}">
                    <a16:creationId xmlns:a16="http://schemas.microsoft.com/office/drawing/2014/main" id="{9BEF8DFC-B409-60C3-FCAE-6442CFD9DB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6" y="3426"/>
                <a:ext cx="65" cy="35"/>
              </a:xfrm>
              <a:custGeom>
                <a:avLst/>
                <a:gdLst>
                  <a:gd name="T0" fmla="*/ 3 w 129"/>
                  <a:gd name="T1" fmla="*/ 1 h 69"/>
                  <a:gd name="T2" fmla="*/ 2 w 129"/>
                  <a:gd name="T3" fmla="*/ 1 h 69"/>
                  <a:gd name="T4" fmla="*/ 2 w 129"/>
                  <a:gd name="T5" fmla="*/ 1 h 69"/>
                  <a:gd name="T6" fmla="*/ 2 w 129"/>
                  <a:gd name="T7" fmla="*/ 1 h 69"/>
                  <a:gd name="T8" fmla="*/ 2 w 129"/>
                  <a:gd name="T9" fmla="*/ 0 h 69"/>
                  <a:gd name="T10" fmla="*/ 1 w 129"/>
                  <a:gd name="T11" fmla="*/ 1 h 69"/>
                  <a:gd name="T12" fmla="*/ 1 w 129"/>
                  <a:gd name="T13" fmla="*/ 1 h 69"/>
                  <a:gd name="T14" fmla="*/ 1 w 129"/>
                  <a:gd name="T15" fmla="*/ 1 h 69"/>
                  <a:gd name="T16" fmla="*/ 0 w 129"/>
                  <a:gd name="T17" fmla="*/ 2 h 69"/>
                  <a:gd name="T18" fmla="*/ 1 w 129"/>
                  <a:gd name="T19" fmla="*/ 2 h 69"/>
                  <a:gd name="T20" fmla="*/ 1 w 129"/>
                  <a:gd name="T21" fmla="*/ 1 h 69"/>
                  <a:gd name="T22" fmla="*/ 1 w 129"/>
                  <a:gd name="T23" fmla="*/ 1 h 69"/>
                  <a:gd name="T24" fmla="*/ 1 w 129"/>
                  <a:gd name="T25" fmla="*/ 1 h 69"/>
                  <a:gd name="T26" fmla="*/ 1 w 129"/>
                  <a:gd name="T27" fmla="*/ 1 h 69"/>
                  <a:gd name="T28" fmla="*/ 2 w 129"/>
                  <a:gd name="T29" fmla="*/ 1 h 69"/>
                  <a:gd name="T30" fmla="*/ 2 w 129"/>
                  <a:gd name="T31" fmla="*/ 1 h 69"/>
                  <a:gd name="T32" fmla="*/ 3 w 129"/>
                  <a:gd name="T33" fmla="*/ 1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9"/>
                  <a:gd name="T52" fmla="*/ 0 h 69"/>
                  <a:gd name="T53" fmla="*/ 129 w 129"/>
                  <a:gd name="T54" fmla="*/ 69 h 6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9" h="69">
                    <a:moveTo>
                      <a:pt x="129" y="10"/>
                    </a:moveTo>
                    <a:lnTo>
                      <a:pt x="124" y="8"/>
                    </a:lnTo>
                    <a:lnTo>
                      <a:pt x="110" y="4"/>
                    </a:lnTo>
                    <a:lnTo>
                      <a:pt x="91" y="1"/>
                    </a:lnTo>
                    <a:lnTo>
                      <a:pt x="68" y="0"/>
                    </a:lnTo>
                    <a:lnTo>
                      <a:pt x="45" y="3"/>
                    </a:lnTo>
                    <a:lnTo>
                      <a:pt x="24" y="15"/>
                    </a:lnTo>
                    <a:lnTo>
                      <a:pt x="8" y="36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8" y="59"/>
                    </a:lnTo>
                    <a:lnTo>
                      <a:pt x="17" y="48"/>
                    </a:lnTo>
                    <a:lnTo>
                      <a:pt x="31" y="37"/>
                    </a:lnTo>
                    <a:lnTo>
                      <a:pt x="48" y="25"/>
                    </a:lnTo>
                    <a:lnTo>
                      <a:pt x="71" y="16"/>
                    </a:lnTo>
                    <a:lnTo>
                      <a:pt x="98" y="10"/>
                    </a:lnTo>
                    <a:lnTo>
                      <a:pt x="129" y="1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7" name="Freeform 125">
                <a:extLst>
                  <a:ext uri="{FF2B5EF4-FFF2-40B4-BE49-F238E27FC236}">
                    <a16:creationId xmlns:a16="http://schemas.microsoft.com/office/drawing/2014/main" id="{09896334-C632-417C-D30A-50916931C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0" y="3704"/>
                <a:ext cx="69" cy="99"/>
              </a:xfrm>
              <a:custGeom>
                <a:avLst/>
                <a:gdLst>
                  <a:gd name="T0" fmla="*/ 0 w 138"/>
                  <a:gd name="T1" fmla="*/ 0 h 198"/>
                  <a:gd name="T2" fmla="*/ 1 w 138"/>
                  <a:gd name="T3" fmla="*/ 1 h 198"/>
                  <a:gd name="T4" fmla="*/ 1 w 138"/>
                  <a:gd name="T5" fmla="*/ 1 h 198"/>
                  <a:gd name="T6" fmla="*/ 1 w 138"/>
                  <a:gd name="T7" fmla="*/ 1 h 198"/>
                  <a:gd name="T8" fmla="*/ 1 w 138"/>
                  <a:gd name="T9" fmla="*/ 1 h 198"/>
                  <a:gd name="T10" fmla="*/ 1 w 138"/>
                  <a:gd name="T11" fmla="*/ 1 h 198"/>
                  <a:gd name="T12" fmla="*/ 1 w 138"/>
                  <a:gd name="T13" fmla="*/ 2 h 198"/>
                  <a:gd name="T14" fmla="*/ 1 w 138"/>
                  <a:gd name="T15" fmla="*/ 2 h 198"/>
                  <a:gd name="T16" fmla="*/ 1 w 138"/>
                  <a:gd name="T17" fmla="*/ 3 h 198"/>
                  <a:gd name="T18" fmla="*/ 1 w 138"/>
                  <a:gd name="T19" fmla="*/ 3 h 198"/>
                  <a:gd name="T20" fmla="*/ 1 w 138"/>
                  <a:gd name="T21" fmla="*/ 3 h 198"/>
                  <a:gd name="T22" fmla="*/ 1 w 138"/>
                  <a:gd name="T23" fmla="*/ 3 h 198"/>
                  <a:gd name="T24" fmla="*/ 1 w 138"/>
                  <a:gd name="T25" fmla="*/ 3 h 198"/>
                  <a:gd name="T26" fmla="*/ 1 w 138"/>
                  <a:gd name="T27" fmla="*/ 3 h 198"/>
                  <a:gd name="T28" fmla="*/ 1 w 138"/>
                  <a:gd name="T29" fmla="*/ 3 h 198"/>
                  <a:gd name="T30" fmla="*/ 1 w 138"/>
                  <a:gd name="T31" fmla="*/ 3 h 198"/>
                  <a:gd name="T32" fmla="*/ 2 w 138"/>
                  <a:gd name="T33" fmla="*/ 3 h 198"/>
                  <a:gd name="T34" fmla="*/ 2 w 138"/>
                  <a:gd name="T35" fmla="*/ 3 h 198"/>
                  <a:gd name="T36" fmla="*/ 1 w 138"/>
                  <a:gd name="T37" fmla="*/ 3 h 198"/>
                  <a:gd name="T38" fmla="*/ 1 w 138"/>
                  <a:gd name="T39" fmla="*/ 3 h 198"/>
                  <a:gd name="T40" fmla="*/ 1 w 138"/>
                  <a:gd name="T41" fmla="*/ 2 h 198"/>
                  <a:gd name="T42" fmla="*/ 1 w 138"/>
                  <a:gd name="T43" fmla="*/ 2 h 198"/>
                  <a:gd name="T44" fmla="*/ 1 w 138"/>
                  <a:gd name="T45" fmla="*/ 2 h 198"/>
                  <a:gd name="T46" fmla="*/ 1 w 138"/>
                  <a:gd name="T47" fmla="*/ 2 h 198"/>
                  <a:gd name="T48" fmla="*/ 1 w 138"/>
                  <a:gd name="T49" fmla="*/ 2 h 198"/>
                  <a:gd name="T50" fmla="*/ 1 w 138"/>
                  <a:gd name="T51" fmla="*/ 1 h 198"/>
                  <a:gd name="T52" fmla="*/ 1 w 138"/>
                  <a:gd name="T53" fmla="*/ 1 h 198"/>
                  <a:gd name="T54" fmla="*/ 1 w 138"/>
                  <a:gd name="T55" fmla="*/ 1 h 198"/>
                  <a:gd name="T56" fmla="*/ 0 w 138"/>
                  <a:gd name="T57" fmla="*/ 0 h 19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38"/>
                  <a:gd name="T88" fmla="*/ 0 h 198"/>
                  <a:gd name="T89" fmla="*/ 138 w 138"/>
                  <a:gd name="T90" fmla="*/ 198 h 19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38" h="198">
                    <a:moveTo>
                      <a:pt x="0" y="0"/>
                    </a:moveTo>
                    <a:lnTo>
                      <a:pt x="5" y="1"/>
                    </a:lnTo>
                    <a:lnTo>
                      <a:pt x="15" y="6"/>
                    </a:lnTo>
                    <a:lnTo>
                      <a:pt x="32" y="14"/>
                    </a:lnTo>
                    <a:lnTo>
                      <a:pt x="49" y="25"/>
                    </a:lnTo>
                    <a:lnTo>
                      <a:pt x="66" y="43"/>
                    </a:lnTo>
                    <a:lnTo>
                      <a:pt x="81" y="66"/>
                    </a:lnTo>
                    <a:lnTo>
                      <a:pt x="91" y="93"/>
                    </a:lnTo>
                    <a:lnTo>
                      <a:pt x="94" y="129"/>
                    </a:lnTo>
                    <a:lnTo>
                      <a:pt x="94" y="131"/>
                    </a:lnTo>
                    <a:lnTo>
                      <a:pt x="93" y="136"/>
                    </a:lnTo>
                    <a:lnTo>
                      <a:pt x="93" y="143"/>
                    </a:lnTo>
                    <a:lnTo>
                      <a:pt x="94" y="152"/>
                    </a:lnTo>
                    <a:lnTo>
                      <a:pt x="98" y="164"/>
                    </a:lnTo>
                    <a:lnTo>
                      <a:pt x="106" y="175"/>
                    </a:lnTo>
                    <a:lnTo>
                      <a:pt x="119" y="187"/>
                    </a:lnTo>
                    <a:lnTo>
                      <a:pt x="138" y="198"/>
                    </a:lnTo>
                    <a:lnTo>
                      <a:pt x="134" y="194"/>
                    </a:lnTo>
                    <a:lnTo>
                      <a:pt x="126" y="180"/>
                    </a:lnTo>
                    <a:lnTo>
                      <a:pt x="119" y="156"/>
                    </a:lnTo>
                    <a:lnTo>
                      <a:pt x="118" y="123"/>
                    </a:lnTo>
                    <a:lnTo>
                      <a:pt x="119" y="120"/>
                    </a:lnTo>
                    <a:lnTo>
                      <a:pt x="120" y="110"/>
                    </a:lnTo>
                    <a:lnTo>
                      <a:pt x="119" y="93"/>
                    </a:lnTo>
                    <a:lnTo>
                      <a:pt x="115" y="75"/>
                    </a:lnTo>
                    <a:lnTo>
                      <a:pt x="103" y="54"/>
                    </a:lnTo>
                    <a:lnTo>
                      <a:pt x="81" y="35"/>
                    </a:lnTo>
                    <a:lnTo>
                      <a:pt x="48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8" name="Freeform 126">
                <a:extLst>
                  <a:ext uri="{FF2B5EF4-FFF2-40B4-BE49-F238E27FC236}">
                    <a16:creationId xmlns:a16="http://schemas.microsoft.com/office/drawing/2014/main" id="{76D85FEC-C6D8-9F68-A8E1-A0A27A11A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3" y="3653"/>
                <a:ext cx="78" cy="113"/>
              </a:xfrm>
              <a:custGeom>
                <a:avLst/>
                <a:gdLst>
                  <a:gd name="T0" fmla="*/ 0 w 157"/>
                  <a:gd name="T1" fmla="*/ 0 h 225"/>
                  <a:gd name="T2" fmla="*/ 0 w 157"/>
                  <a:gd name="T3" fmla="*/ 1 h 225"/>
                  <a:gd name="T4" fmla="*/ 0 w 157"/>
                  <a:gd name="T5" fmla="*/ 1 h 225"/>
                  <a:gd name="T6" fmla="*/ 0 w 157"/>
                  <a:gd name="T7" fmla="*/ 1 h 225"/>
                  <a:gd name="T8" fmla="*/ 0 w 157"/>
                  <a:gd name="T9" fmla="*/ 2 h 225"/>
                  <a:gd name="T10" fmla="*/ 1 w 157"/>
                  <a:gd name="T11" fmla="*/ 3 h 225"/>
                  <a:gd name="T12" fmla="*/ 1 w 157"/>
                  <a:gd name="T13" fmla="*/ 3 h 225"/>
                  <a:gd name="T14" fmla="*/ 1 w 157"/>
                  <a:gd name="T15" fmla="*/ 4 h 225"/>
                  <a:gd name="T16" fmla="*/ 2 w 157"/>
                  <a:gd name="T17" fmla="*/ 4 h 225"/>
                  <a:gd name="T18" fmla="*/ 2 w 157"/>
                  <a:gd name="T19" fmla="*/ 4 h 225"/>
                  <a:gd name="T20" fmla="*/ 2 w 157"/>
                  <a:gd name="T21" fmla="*/ 3 h 225"/>
                  <a:gd name="T22" fmla="*/ 1 w 157"/>
                  <a:gd name="T23" fmla="*/ 3 h 225"/>
                  <a:gd name="T24" fmla="*/ 1 w 157"/>
                  <a:gd name="T25" fmla="*/ 2 h 225"/>
                  <a:gd name="T26" fmla="*/ 1 w 157"/>
                  <a:gd name="T27" fmla="*/ 2 h 225"/>
                  <a:gd name="T28" fmla="*/ 0 w 157"/>
                  <a:gd name="T29" fmla="*/ 1 h 225"/>
                  <a:gd name="T30" fmla="*/ 0 w 157"/>
                  <a:gd name="T31" fmla="*/ 1 h 225"/>
                  <a:gd name="T32" fmla="*/ 0 w 157"/>
                  <a:gd name="T33" fmla="*/ 0 h 2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7"/>
                  <a:gd name="T52" fmla="*/ 0 h 225"/>
                  <a:gd name="T53" fmla="*/ 157 w 157"/>
                  <a:gd name="T54" fmla="*/ 225 h 2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7" h="225">
                    <a:moveTo>
                      <a:pt x="0" y="0"/>
                    </a:moveTo>
                    <a:lnTo>
                      <a:pt x="3" y="6"/>
                    </a:lnTo>
                    <a:lnTo>
                      <a:pt x="11" y="27"/>
                    </a:lnTo>
                    <a:lnTo>
                      <a:pt x="25" y="57"/>
                    </a:lnTo>
                    <a:lnTo>
                      <a:pt x="42" y="92"/>
                    </a:lnTo>
                    <a:lnTo>
                      <a:pt x="65" y="130"/>
                    </a:lnTo>
                    <a:lnTo>
                      <a:pt x="92" y="168"/>
                    </a:lnTo>
                    <a:lnTo>
                      <a:pt x="123" y="200"/>
                    </a:lnTo>
                    <a:lnTo>
                      <a:pt x="157" y="225"/>
                    </a:lnTo>
                    <a:lnTo>
                      <a:pt x="154" y="216"/>
                    </a:lnTo>
                    <a:lnTo>
                      <a:pt x="143" y="192"/>
                    </a:lnTo>
                    <a:lnTo>
                      <a:pt x="127" y="157"/>
                    </a:lnTo>
                    <a:lnTo>
                      <a:pt x="107" y="118"/>
                    </a:lnTo>
                    <a:lnTo>
                      <a:pt x="82" y="78"/>
                    </a:lnTo>
                    <a:lnTo>
                      <a:pt x="56" y="41"/>
                    </a:lnTo>
                    <a:lnTo>
                      <a:pt x="28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59" name="Freeform 127">
                <a:extLst>
                  <a:ext uri="{FF2B5EF4-FFF2-40B4-BE49-F238E27FC236}">
                    <a16:creationId xmlns:a16="http://schemas.microsoft.com/office/drawing/2014/main" id="{788330B6-2479-7221-0BA6-D545095488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9" y="3724"/>
                <a:ext cx="22" cy="126"/>
              </a:xfrm>
              <a:custGeom>
                <a:avLst/>
                <a:gdLst>
                  <a:gd name="T0" fmla="*/ 1 w 42"/>
                  <a:gd name="T1" fmla="*/ 0 h 253"/>
                  <a:gd name="T2" fmla="*/ 1 w 42"/>
                  <a:gd name="T3" fmla="*/ 0 h 253"/>
                  <a:gd name="T4" fmla="*/ 1 w 42"/>
                  <a:gd name="T5" fmla="*/ 0 h 253"/>
                  <a:gd name="T6" fmla="*/ 0 w 42"/>
                  <a:gd name="T7" fmla="*/ 0 h 253"/>
                  <a:gd name="T8" fmla="*/ 0 w 42"/>
                  <a:gd name="T9" fmla="*/ 1 h 253"/>
                  <a:gd name="T10" fmla="*/ 0 w 42"/>
                  <a:gd name="T11" fmla="*/ 1 h 253"/>
                  <a:gd name="T12" fmla="*/ 1 w 42"/>
                  <a:gd name="T13" fmla="*/ 2 h 253"/>
                  <a:gd name="T14" fmla="*/ 1 w 42"/>
                  <a:gd name="T15" fmla="*/ 3 h 253"/>
                  <a:gd name="T16" fmla="*/ 1 w 42"/>
                  <a:gd name="T17" fmla="*/ 3 h 253"/>
                  <a:gd name="T18" fmla="*/ 1 w 42"/>
                  <a:gd name="T19" fmla="*/ 3 h 253"/>
                  <a:gd name="T20" fmla="*/ 1 w 42"/>
                  <a:gd name="T21" fmla="*/ 3 h 253"/>
                  <a:gd name="T22" fmla="*/ 1 w 42"/>
                  <a:gd name="T23" fmla="*/ 3 h 253"/>
                  <a:gd name="T24" fmla="*/ 1 w 42"/>
                  <a:gd name="T25" fmla="*/ 2 h 253"/>
                  <a:gd name="T26" fmla="*/ 1 w 42"/>
                  <a:gd name="T27" fmla="*/ 1 h 253"/>
                  <a:gd name="T28" fmla="*/ 1 w 42"/>
                  <a:gd name="T29" fmla="*/ 1 h 253"/>
                  <a:gd name="T30" fmla="*/ 1 w 42"/>
                  <a:gd name="T31" fmla="*/ 0 h 253"/>
                  <a:gd name="T32" fmla="*/ 1 w 42"/>
                  <a:gd name="T33" fmla="*/ 0 h 2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2"/>
                  <a:gd name="T52" fmla="*/ 0 h 253"/>
                  <a:gd name="T53" fmla="*/ 42 w 42"/>
                  <a:gd name="T54" fmla="*/ 253 h 2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2" h="253">
                    <a:moveTo>
                      <a:pt x="4" y="0"/>
                    </a:moveTo>
                    <a:lnTo>
                      <a:pt x="3" y="6"/>
                    </a:lnTo>
                    <a:lnTo>
                      <a:pt x="2" y="24"/>
                    </a:lnTo>
                    <a:lnTo>
                      <a:pt x="0" y="51"/>
                    </a:lnTo>
                    <a:lnTo>
                      <a:pt x="0" y="84"/>
                    </a:lnTo>
                    <a:lnTo>
                      <a:pt x="0" y="124"/>
                    </a:lnTo>
                    <a:lnTo>
                      <a:pt x="4" y="166"/>
                    </a:lnTo>
                    <a:lnTo>
                      <a:pt x="11" y="210"/>
                    </a:lnTo>
                    <a:lnTo>
                      <a:pt x="23" y="253"/>
                    </a:lnTo>
                    <a:lnTo>
                      <a:pt x="25" y="246"/>
                    </a:lnTo>
                    <a:lnTo>
                      <a:pt x="31" y="227"/>
                    </a:lnTo>
                    <a:lnTo>
                      <a:pt x="37" y="200"/>
                    </a:lnTo>
                    <a:lnTo>
                      <a:pt x="41" y="164"/>
                    </a:lnTo>
                    <a:lnTo>
                      <a:pt x="42" y="125"/>
                    </a:lnTo>
                    <a:lnTo>
                      <a:pt x="39" y="82"/>
                    </a:lnTo>
                    <a:lnTo>
                      <a:pt x="26" y="3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60" name="Freeform 128">
                <a:extLst>
                  <a:ext uri="{FF2B5EF4-FFF2-40B4-BE49-F238E27FC236}">
                    <a16:creationId xmlns:a16="http://schemas.microsoft.com/office/drawing/2014/main" id="{A851F72C-604C-55EF-5AEC-5180CE7B33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5" y="3562"/>
                <a:ext cx="98" cy="67"/>
              </a:xfrm>
              <a:custGeom>
                <a:avLst/>
                <a:gdLst>
                  <a:gd name="T0" fmla="*/ 0 w 196"/>
                  <a:gd name="T1" fmla="*/ 1 h 134"/>
                  <a:gd name="T2" fmla="*/ 1 w 196"/>
                  <a:gd name="T3" fmla="*/ 1 h 134"/>
                  <a:gd name="T4" fmla="*/ 1 w 196"/>
                  <a:gd name="T5" fmla="*/ 1 h 134"/>
                  <a:gd name="T6" fmla="*/ 1 w 196"/>
                  <a:gd name="T7" fmla="*/ 1 h 134"/>
                  <a:gd name="T8" fmla="*/ 1 w 196"/>
                  <a:gd name="T9" fmla="*/ 1 h 134"/>
                  <a:gd name="T10" fmla="*/ 1 w 196"/>
                  <a:gd name="T11" fmla="*/ 1 h 134"/>
                  <a:gd name="T12" fmla="*/ 1 w 196"/>
                  <a:gd name="T13" fmla="*/ 1 h 134"/>
                  <a:gd name="T14" fmla="*/ 2 w 196"/>
                  <a:gd name="T15" fmla="*/ 1 h 134"/>
                  <a:gd name="T16" fmla="*/ 2 w 196"/>
                  <a:gd name="T17" fmla="*/ 1 h 134"/>
                  <a:gd name="T18" fmla="*/ 2 w 196"/>
                  <a:gd name="T19" fmla="*/ 1 h 134"/>
                  <a:gd name="T20" fmla="*/ 2 w 196"/>
                  <a:gd name="T21" fmla="*/ 1 h 134"/>
                  <a:gd name="T22" fmla="*/ 2 w 196"/>
                  <a:gd name="T23" fmla="*/ 1 h 134"/>
                  <a:gd name="T24" fmla="*/ 2 w 196"/>
                  <a:gd name="T25" fmla="*/ 1 h 134"/>
                  <a:gd name="T26" fmla="*/ 2 w 196"/>
                  <a:gd name="T27" fmla="*/ 1 h 134"/>
                  <a:gd name="T28" fmla="*/ 3 w 196"/>
                  <a:gd name="T29" fmla="*/ 2 h 134"/>
                  <a:gd name="T30" fmla="*/ 3 w 196"/>
                  <a:gd name="T31" fmla="*/ 2 h 134"/>
                  <a:gd name="T32" fmla="*/ 3 w 196"/>
                  <a:gd name="T33" fmla="*/ 2 h 134"/>
                  <a:gd name="T34" fmla="*/ 3 w 196"/>
                  <a:gd name="T35" fmla="*/ 2 h 134"/>
                  <a:gd name="T36" fmla="*/ 3 w 196"/>
                  <a:gd name="T37" fmla="*/ 2 h 134"/>
                  <a:gd name="T38" fmla="*/ 3 w 196"/>
                  <a:gd name="T39" fmla="*/ 2 h 134"/>
                  <a:gd name="T40" fmla="*/ 3 w 196"/>
                  <a:gd name="T41" fmla="*/ 1 h 134"/>
                  <a:gd name="T42" fmla="*/ 3 w 196"/>
                  <a:gd name="T43" fmla="*/ 1 h 134"/>
                  <a:gd name="T44" fmla="*/ 2 w 196"/>
                  <a:gd name="T45" fmla="*/ 1 h 134"/>
                  <a:gd name="T46" fmla="*/ 2 w 196"/>
                  <a:gd name="T47" fmla="*/ 1 h 134"/>
                  <a:gd name="T48" fmla="*/ 2 w 196"/>
                  <a:gd name="T49" fmla="*/ 1 h 134"/>
                  <a:gd name="T50" fmla="*/ 2 w 196"/>
                  <a:gd name="T51" fmla="*/ 1 h 134"/>
                  <a:gd name="T52" fmla="*/ 2 w 196"/>
                  <a:gd name="T53" fmla="*/ 1 h 134"/>
                  <a:gd name="T54" fmla="*/ 2 w 196"/>
                  <a:gd name="T55" fmla="*/ 1 h 134"/>
                  <a:gd name="T56" fmla="*/ 2 w 196"/>
                  <a:gd name="T57" fmla="*/ 1 h 134"/>
                  <a:gd name="T58" fmla="*/ 2 w 196"/>
                  <a:gd name="T59" fmla="*/ 1 h 134"/>
                  <a:gd name="T60" fmla="*/ 2 w 196"/>
                  <a:gd name="T61" fmla="*/ 1 h 134"/>
                  <a:gd name="T62" fmla="*/ 1 w 196"/>
                  <a:gd name="T63" fmla="*/ 1 h 134"/>
                  <a:gd name="T64" fmla="*/ 1 w 196"/>
                  <a:gd name="T65" fmla="*/ 0 h 134"/>
                  <a:gd name="T66" fmla="*/ 0 w 196"/>
                  <a:gd name="T67" fmla="*/ 1 h 1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6"/>
                  <a:gd name="T103" fmla="*/ 0 h 134"/>
                  <a:gd name="T104" fmla="*/ 196 w 196"/>
                  <a:gd name="T105" fmla="*/ 134 h 1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6" h="134">
                    <a:moveTo>
                      <a:pt x="0" y="15"/>
                    </a:moveTo>
                    <a:lnTo>
                      <a:pt x="3" y="15"/>
                    </a:lnTo>
                    <a:lnTo>
                      <a:pt x="10" y="16"/>
                    </a:lnTo>
                    <a:lnTo>
                      <a:pt x="20" y="18"/>
                    </a:lnTo>
                    <a:lnTo>
                      <a:pt x="33" y="24"/>
                    </a:lnTo>
                    <a:lnTo>
                      <a:pt x="46" y="33"/>
                    </a:lnTo>
                    <a:lnTo>
                      <a:pt x="60" y="46"/>
                    </a:lnTo>
                    <a:lnTo>
                      <a:pt x="72" y="64"/>
                    </a:lnTo>
                    <a:lnTo>
                      <a:pt x="82" y="88"/>
                    </a:lnTo>
                    <a:lnTo>
                      <a:pt x="83" y="91"/>
                    </a:lnTo>
                    <a:lnTo>
                      <a:pt x="86" y="96"/>
                    </a:lnTo>
                    <a:lnTo>
                      <a:pt x="93" y="106"/>
                    </a:lnTo>
                    <a:lnTo>
                      <a:pt x="102" y="115"/>
                    </a:lnTo>
                    <a:lnTo>
                      <a:pt x="117" y="124"/>
                    </a:lnTo>
                    <a:lnTo>
                      <a:pt x="136" y="131"/>
                    </a:lnTo>
                    <a:lnTo>
                      <a:pt x="163" y="134"/>
                    </a:lnTo>
                    <a:lnTo>
                      <a:pt x="196" y="133"/>
                    </a:lnTo>
                    <a:lnTo>
                      <a:pt x="193" y="133"/>
                    </a:lnTo>
                    <a:lnTo>
                      <a:pt x="184" y="131"/>
                    </a:lnTo>
                    <a:lnTo>
                      <a:pt x="171" y="129"/>
                    </a:lnTo>
                    <a:lnTo>
                      <a:pt x="156" y="124"/>
                    </a:lnTo>
                    <a:lnTo>
                      <a:pt x="140" y="117"/>
                    </a:lnTo>
                    <a:lnTo>
                      <a:pt x="127" y="108"/>
                    </a:lnTo>
                    <a:lnTo>
                      <a:pt x="117" y="95"/>
                    </a:lnTo>
                    <a:lnTo>
                      <a:pt x="112" y="80"/>
                    </a:lnTo>
                    <a:lnTo>
                      <a:pt x="112" y="77"/>
                    </a:lnTo>
                    <a:lnTo>
                      <a:pt x="110" y="69"/>
                    </a:lnTo>
                    <a:lnTo>
                      <a:pt x="105" y="57"/>
                    </a:lnTo>
                    <a:lnTo>
                      <a:pt x="97" y="43"/>
                    </a:lnTo>
                    <a:lnTo>
                      <a:pt x="86" y="28"/>
                    </a:lnTo>
                    <a:lnTo>
                      <a:pt x="68" y="16"/>
                    </a:lnTo>
                    <a:lnTo>
                      <a:pt x="45" y="5"/>
                    </a:lnTo>
                    <a:lnTo>
                      <a:pt x="15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61" name="Freeform 129">
                <a:extLst>
                  <a:ext uri="{FF2B5EF4-FFF2-40B4-BE49-F238E27FC236}">
                    <a16:creationId xmlns:a16="http://schemas.microsoft.com/office/drawing/2014/main" id="{C88284EC-EAEF-5723-C408-046821C6F9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1" y="3037"/>
                <a:ext cx="18" cy="67"/>
              </a:xfrm>
              <a:custGeom>
                <a:avLst/>
                <a:gdLst>
                  <a:gd name="T0" fmla="*/ 1 w 35"/>
                  <a:gd name="T1" fmla="*/ 2 h 134"/>
                  <a:gd name="T2" fmla="*/ 1 w 35"/>
                  <a:gd name="T3" fmla="*/ 2 h 134"/>
                  <a:gd name="T4" fmla="*/ 1 w 35"/>
                  <a:gd name="T5" fmla="*/ 1 h 134"/>
                  <a:gd name="T6" fmla="*/ 1 w 35"/>
                  <a:gd name="T7" fmla="*/ 1 h 134"/>
                  <a:gd name="T8" fmla="*/ 1 w 35"/>
                  <a:gd name="T9" fmla="*/ 1 h 134"/>
                  <a:gd name="T10" fmla="*/ 0 w 35"/>
                  <a:gd name="T11" fmla="*/ 1 h 134"/>
                  <a:gd name="T12" fmla="*/ 1 w 35"/>
                  <a:gd name="T13" fmla="*/ 1 h 134"/>
                  <a:gd name="T14" fmla="*/ 1 w 35"/>
                  <a:gd name="T15" fmla="*/ 1 h 134"/>
                  <a:gd name="T16" fmla="*/ 1 w 35"/>
                  <a:gd name="T17" fmla="*/ 0 h 134"/>
                  <a:gd name="T18" fmla="*/ 1 w 35"/>
                  <a:gd name="T19" fmla="*/ 1 h 134"/>
                  <a:gd name="T20" fmla="*/ 1 w 35"/>
                  <a:gd name="T21" fmla="*/ 1 h 134"/>
                  <a:gd name="T22" fmla="*/ 1 w 35"/>
                  <a:gd name="T23" fmla="*/ 1 h 134"/>
                  <a:gd name="T24" fmla="*/ 1 w 35"/>
                  <a:gd name="T25" fmla="*/ 2 h 1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5"/>
                  <a:gd name="T40" fmla="*/ 0 h 134"/>
                  <a:gd name="T41" fmla="*/ 35 w 35"/>
                  <a:gd name="T42" fmla="*/ 134 h 1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5" h="134">
                    <a:moveTo>
                      <a:pt x="32" y="134"/>
                    </a:moveTo>
                    <a:lnTo>
                      <a:pt x="29" y="130"/>
                    </a:lnTo>
                    <a:lnTo>
                      <a:pt x="22" y="122"/>
                    </a:lnTo>
                    <a:lnTo>
                      <a:pt x="14" y="108"/>
                    </a:lnTo>
                    <a:lnTo>
                      <a:pt x="6" y="91"/>
                    </a:lnTo>
                    <a:lnTo>
                      <a:pt x="0" y="70"/>
                    </a:lnTo>
                    <a:lnTo>
                      <a:pt x="1" y="47"/>
                    </a:lnTo>
                    <a:lnTo>
                      <a:pt x="9" y="24"/>
                    </a:lnTo>
                    <a:lnTo>
                      <a:pt x="27" y="0"/>
                    </a:lnTo>
                    <a:lnTo>
                      <a:pt x="30" y="13"/>
                    </a:lnTo>
                    <a:lnTo>
                      <a:pt x="33" y="46"/>
                    </a:lnTo>
                    <a:lnTo>
                      <a:pt x="35" y="90"/>
                    </a:lnTo>
                    <a:lnTo>
                      <a:pt x="32" y="1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62" name="Freeform 130">
                <a:extLst>
                  <a:ext uri="{FF2B5EF4-FFF2-40B4-BE49-F238E27FC236}">
                    <a16:creationId xmlns:a16="http://schemas.microsoft.com/office/drawing/2014/main" id="{16D2E73B-2217-3BAF-E25F-609C2F941F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1" y="3041"/>
                <a:ext cx="48" cy="107"/>
              </a:xfrm>
              <a:custGeom>
                <a:avLst/>
                <a:gdLst>
                  <a:gd name="T0" fmla="*/ 0 w 94"/>
                  <a:gd name="T1" fmla="*/ 3 h 214"/>
                  <a:gd name="T2" fmla="*/ 1 w 94"/>
                  <a:gd name="T3" fmla="*/ 3 h 214"/>
                  <a:gd name="T4" fmla="*/ 1 w 94"/>
                  <a:gd name="T5" fmla="*/ 3 h 214"/>
                  <a:gd name="T6" fmla="*/ 1 w 94"/>
                  <a:gd name="T7" fmla="*/ 3 h 214"/>
                  <a:gd name="T8" fmla="*/ 1 w 94"/>
                  <a:gd name="T9" fmla="*/ 3 h 214"/>
                  <a:gd name="T10" fmla="*/ 1 w 94"/>
                  <a:gd name="T11" fmla="*/ 3 h 214"/>
                  <a:gd name="T12" fmla="*/ 1 w 94"/>
                  <a:gd name="T13" fmla="*/ 3 h 214"/>
                  <a:gd name="T14" fmla="*/ 1 w 94"/>
                  <a:gd name="T15" fmla="*/ 2 h 214"/>
                  <a:gd name="T16" fmla="*/ 1 w 94"/>
                  <a:gd name="T17" fmla="*/ 2 h 214"/>
                  <a:gd name="T18" fmla="*/ 1 w 94"/>
                  <a:gd name="T19" fmla="*/ 2 h 214"/>
                  <a:gd name="T20" fmla="*/ 1 w 94"/>
                  <a:gd name="T21" fmla="*/ 2 h 214"/>
                  <a:gd name="T22" fmla="*/ 1 w 94"/>
                  <a:gd name="T23" fmla="*/ 2 h 214"/>
                  <a:gd name="T24" fmla="*/ 1 w 94"/>
                  <a:gd name="T25" fmla="*/ 2 h 214"/>
                  <a:gd name="T26" fmla="*/ 1 w 94"/>
                  <a:gd name="T27" fmla="*/ 1 h 214"/>
                  <a:gd name="T28" fmla="*/ 1 w 94"/>
                  <a:gd name="T29" fmla="*/ 1 h 214"/>
                  <a:gd name="T30" fmla="*/ 2 w 94"/>
                  <a:gd name="T31" fmla="*/ 1 h 214"/>
                  <a:gd name="T32" fmla="*/ 2 w 94"/>
                  <a:gd name="T33" fmla="*/ 0 h 214"/>
                  <a:gd name="T34" fmla="*/ 2 w 94"/>
                  <a:gd name="T35" fmla="*/ 1 h 214"/>
                  <a:gd name="T36" fmla="*/ 2 w 94"/>
                  <a:gd name="T37" fmla="*/ 1 h 214"/>
                  <a:gd name="T38" fmla="*/ 2 w 94"/>
                  <a:gd name="T39" fmla="*/ 1 h 214"/>
                  <a:gd name="T40" fmla="*/ 2 w 94"/>
                  <a:gd name="T41" fmla="*/ 2 h 214"/>
                  <a:gd name="T42" fmla="*/ 2 w 94"/>
                  <a:gd name="T43" fmla="*/ 2 h 214"/>
                  <a:gd name="T44" fmla="*/ 2 w 94"/>
                  <a:gd name="T45" fmla="*/ 2 h 214"/>
                  <a:gd name="T46" fmla="*/ 2 w 94"/>
                  <a:gd name="T47" fmla="*/ 2 h 214"/>
                  <a:gd name="T48" fmla="*/ 2 w 94"/>
                  <a:gd name="T49" fmla="*/ 3 h 214"/>
                  <a:gd name="T50" fmla="*/ 2 w 94"/>
                  <a:gd name="T51" fmla="*/ 3 h 214"/>
                  <a:gd name="T52" fmla="*/ 2 w 94"/>
                  <a:gd name="T53" fmla="*/ 3 h 214"/>
                  <a:gd name="T54" fmla="*/ 1 w 94"/>
                  <a:gd name="T55" fmla="*/ 3 h 214"/>
                  <a:gd name="T56" fmla="*/ 0 w 94"/>
                  <a:gd name="T57" fmla="*/ 3 h 2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94"/>
                  <a:gd name="T88" fmla="*/ 0 h 214"/>
                  <a:gd name="T89" fmla="*/ 94 w 94"/>
                  <a:gd name="T90" fmla="*/ 214 h 21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94" h="214">
                    <a:moveTo>
                      <a:pt x="0" y="214"/>
                    </a:moveTo>
                    <a:lnTo>
                      <a:pt x="3" y="212"/>
                    </a:lnTo>
                    <a:lnTo>
                      <a:pt x="10" y="205"/>
                    </a:lnTo>
                    <a:lnTo>
                      <a:pt x="21" y="195"/>
                    </a:lnTo>
                    <a:lnTo>
                      <a:pt x="34" y="180"/>
                    </a:lnTo>
                    <a:lnTo>
                      <a:pt x="46" y="163"/>
                    </a:lnTo>
                    <a:lnTo>
                      <a:pt x="56" y="143"/>
                    </a:lnTo>
                    <a:lnTo>
                      <a:pt x="62" y="120"/>
                    </a:lnTo>
                    <a:lnTo>
                      <a:pt x="62" y="96"/>
                    </a:lnTo>
                    <a:lnTo>
                      <a:pt x="61" y="93"/>
                    </a:lnTo>
                    <a:lnTo>
                      <a:pt x="57" y="88"/>
                    </a:lnTo>
                    <a:lnTo>
                      <a:pt x="55" y="78"/>
                    </a:lnTo>
                    <a:lnTo>
                      <a:pt x="53" y="66"/>
                    </a:lnTo>
                    <a:lnTo>
                      <a:pt x="54" y="51"/>
                    </a:lnTo>
                    <a:lnTo>
                      <a:pt x="58" y="35"/>
                    </a:lnTo>
                    <a:lnTo>
                      <a:pt x="68" y="17"/>
                    </a:lnTo>
                    <a:lnTo>
                      <a:pt x="85" y="0"/>
                    </a:lnTo>
                    <a:lnTo>
                      <a:pt x="80" y="7"/>
                    </a:lnTo>
                    <a:lnTo>
                      <a:pt x="72" y="25"/>
                    </a:lnTo>
                    <a:lnTo>
                      <a:pt x="71" y="57"/>
                    </a:lnTo>
                    <a:lnTo>
                      <a:pt x="85" y="96"/>
                    </a:lnTo>
                    <a:lnTo>
                      <a:pt x="87" y="99"/>
                    </a:lnTo>
                    <a:lnTo>
                      <a:pt x="91" y="108"/>
                    </a:lnTo>
                    <a:lnTo>
                      <a:pt x="94" y="122"/>
                    </a:lnTo>
                    <a:lnTo>
                      <a:pt x="94" y="140"/>
                    </a:lnTo>
                    <a:lnTo>
                      <a:pt x="87" y="159"/>
                    </a:lnTo>
                    <a:lnTo>
                      <a:pt x="71" y="179"/>
                    </a:lnTo>
                    <a:lnTo>
                      <a:pt x="42" y="197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63" name="Freeform 131">
                <a:extLst>
                  <a:ext uri="{FF2B5EF4-FFF2-40B4-BE49-F238E27FC236}">
                    <a16:creationId xmlns:a16="http://schemas.microsoft.com/office/drawing/2014/main" id="{FAFCE05A-65CC-BF63-E7BD-FDBB3CBA3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0" y="3063"/>
                <a:ext cx="50" cy="56"/>
              </a:xfrm>
              <a:custGeom>
                <a:avLst/>
                <a:gdLst>
                  <a:gd name="T0" fmla="*/ 2 w 100"/>
                  <a:gd name="T1" fmla="*/ 2 h 112"/>
                  <a:gd name="T2" fmla="*/ 2 w 100"/>
                  <a:gd name="T3" fmla="*/ 2 h 112"/>
                  <a:gd name="T4" fmla="*/ 2 w 100"/>
                  <a:gd name="T5" fmla="*/ 2 h 112"/>
                  <a:gd name="T6" fmla="*/ 2 w 100"/>
                  <a:gd name="T7" fmla="*/ 2 h 112"/>
                  <a:gd name="T8" fmla="*/ 2 w 100"/>
                  <a:gd name="T9" fmla="*/ 1 h 112"/>
                  <a:gd name="T10" fmla="*/ 2 w 100"/>
                  <a:gd name="T11" fmla="*/ 1 h 112"/>
                  <a:gd name="T12" fmla="*/ 1 w 100"/>
                  <a:gd name="T13" fmla="*/ 1 h 112"/>
                  <a:gd name="T14" fmla="*/ 1 w 100"/>
                  <a:gd name="T15" fmla="*/ 1 h 112"/>
                  <a:gd name="T16" fmla="*/ 0 w 100"/>
                  <a:gd name="T17" fmla="*/ 0 h 112"/>
                  <a:gd name="T18" fmla="*/ 1 w 100"/>
                  <a:gd name="T19" fmla="*/ 1 h 112"/>
                  <a:gd name="T20" fmla="*/ 1 w 100"/>
                  <a:gd name="T21" fmla="*/ 1 h 112"/>
                  <a:gd name="T22" fmla="*/ 1 w 100"/>
                  <a:gd name="T23" fmla="*/ 1 h 112"/>
                  <a:gd name="T24" fmla="*/ 1 w 100"/>
                  <a:gd name="T25" fmla="*/ 1 h 112"/>
                  <a:gd name="T26" fmla="*/ 2 w 100"/>
                  <a:gd name="T27" fmla="*/ 1 h 112"/>
                  <a:gd name="T28" fmla="*/ 2 w 100"/>
                  <a:gd name="T29" fmla="*/ 2 h 112"/>
                  <a:gd name="T30" fmla="*/ 2 w 100"/>
                  <a:gd name="T31" fmla="*/ 2 h 112"/>
                  <a:gd name="T32" fmla="*/ 2 w 100"/>
                  <a:gd name="T33" fmla="*/ 2 h 1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0"/>
                  <a:gd name="T52" fmla="*/ 0 h 112"/>
                  <a:gd name="T53" fmla="*/ 100 w 100"/>
                  <a:gd name="T54" fmla="*/ 112 h 1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0" h="112">
                    <a:moveTo>
                      <a:pt x="100" y="112"/>
                    </a:moveTo>
                    <a:lnTo>
                      <a:pt x="100" y="107"/>
                    </a:lnTo>
                    <a:lnTo>
                      <a:pt x="100" y="97"/>
                    </a:lnTo>
                    <a:lnTo>
                      <a:pt x="99" y="81"/>
                    </a:lnTo>
                    <a:lnTo>
                      <a:pt x="94" y="62"/>
                    </a:lnTo>
                    <a:lnTo>
                      <a:pt x="82" y="43"/>
                    </a:lnTo>
                    <a:lnTo>
                      <a:pt x="64" y="24"/>
                    </a:lnTo>
                    <a:lnTo>
                      <a:pt x="37" y="9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5" y="11"/>
                    </a:lnTo>
                    <a:lnTo>
                      <a:pt x="30" y="24"/>
                    </a:lnTo>
                    <a:lnTo>
                      <a:pt x="49" y="40"/>
                    </a:lnTo>
                    <a:lnTo>
                      <a:pt x="66" y="58"/>
                    </a:lnTo>
                    <a:lnTo>
                      <a:pt x="82" y="76"/>
                    </a:lnTo>
                    <a:lnTo>
                      <a:pt x="95" y="94"/>
                    </a:lnTo>
                    <a:lnTo>
                      <a:pt x="100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20502" name="Oval 132">
              <a:extLst>
                <a:ext uri="{FF2B5EF4-FFF2-40B4-BE49-F238E27FC236}">
                  <a16:creationId xmlns:a16="http://schemas.microsoft.com/office/drawing/2014/main" id="{13A102D8-2ADF-7522-FF89-EECC6C8AA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" y="2076"/>
              <a:ext cx="204" cy="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03" name="Text Box 133">
              <a:extLst>
                <a:ext uri="{FF2B5EF4-FFF2-40B4-BE49-F238E27FC236}">
                  <a16:creationId xmlns:a16="http://schemas.microsoft.com/office/drawing/2014/main" id="{CF0B3E60-A6FA-FDFB-A941-3F8B99572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6" y="3265"/>
              <a:ext cx="80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 b="1" i="1">
                  <a:solidFill>
                    <a:srgbClr val="FFFFFF"/>
                  </a:solidFill>
                  <a:latin typeface="Arial" panose="020B0604020202020204" pitchFamily="34" charset="0"/>
                </a:rPr>
                <a:t>Orange</a:t>
              </a:r>
            </a:p>
            <a:p>
              <a:pPr eaLnBrk="1" hangingPunct="1"/>
              <a:r>
                <a:rPr lang="en-GB" altLang="en-US" sz="2400" b="1" i="1">
                  <a:solidFill>
                    <a:srgbClr val="FFFFFF"/>
                  </a:solidFill>
                  <a:latin typeface="Arial" panose="020B0604020202020204" pitchFamily="34" charset="0"/>
                </a:rPr>
                <a:t>Flavour</a:t>
              </a:r>
            </a:p>
          </p:txBody>
        </p:sp>
      </p:grpSp>
      <p:sp>
        <p:nvSpPr>
          <p:cNvPr id="45190" name="Text Box 134">
            <a:extLst>
              <a:ext uri="{FF2B5EF4-FFF2-40B4-BE49-F238E27FC236}">
                <a16:creationId xmlns:a16="http://schemas.microsoft.com/office/drawing/2014/main" id="{B73E2959-DFF3-8904-8CFD-69DA644F8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0" y="131445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Volume = l x b x h</a:t>
            </a:r>
          </a:p>
        </p:txBody>
      </p:sp>
      <p:sp>
        <p:nvSpPr>
          <p:cNvPr id="45191" name="Text Box 135">
            <a:extLst>
              <a:ext uri="{FF2B5EF4-FFF2-40B4-BE49-F238E27FC236}">
                <a16:creationId xmlns:a16="http://schemas.microsoft.com/office/drawing/2014/main" id="{F86F3B73-94D6-8DDD-4449-159891810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650" y="2000250"/>
            <a:ext cx="2466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6 x 3 x 12</a:t>
            </a:r>
          </a:p>
        </p:txBody>
      </p:sp>
      <p:sp>
        <p:nvSpPr>
          <p:cNvPr id="45192" name="Text Box 136">
            <a:extLst>
              <a:ext uri="{FF2B5EF4-FFF2-40B4-BE49-F238E27FC236}">
                <a16:creationId xmlns:a16="http://schemas.microsoft.com/office/drawing/2014/main" id="{7ABA9DF2-B349-070A-1AD1-60A5B4095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063" y="2587625"/>
            <a:ext cx="2201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216 cm³</a:t>
            </a:r>
          </a:p>
        </p:txBody>
      </p:sp>
      <p:sp>
        <p:nvSpPr>
          <p:cNvPr id="45193" name="Text Box 137">
            <a:extLst>
              <a:ext uri="{FF2B5EF4-FFF2-40B4-BE49-F238E27FC236}">
                <a16:creationId xmlns:a16="http://schemas.microsoft.com/office/drawing/2014/main" id="{E34AB035-C7DB-DE89-011F-50326BEFB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5013" y="3159125"/>
            <a:ext cx="1546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= 216 ml</a:t>
            </a:r>
          </a:p>
        </p:txBody>
      </p:sp>
      <p:sp>
        <p:nvSpPr>
          <p:cNvPr id="45194" name="Text Box 138">
            <a:extLst>
              <a:ext uri="{FF2B5EF4-FFF2-40B4-BE49-F238E27FC236}">
                <a16:creationId xmlns:a16="http://schemas.microsoft.com/office/drawing/2014/main" id="{29AB507D-7924-7F99-421E-1D6855899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149725"/>
            <a:ext cx="40703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So the carton can hold </a:t>
            </a:r>
          </a:p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216 ml of orange juice.</a:t>
            </a:r>
          </a:p>
        </p:txBody>
      </p:sp>
      <p:sp>
        <p:nvSpPr>
          <p:cNvPr id="45195" name="Text Box 139">
            <a:extLst>
              <a:ext uri="{FF2B5EF4-FFF2-40B4-BE49-F238E27FC236}">
                <a16:creationId xmlns:a16="http://schemas.microsoft.com/office/drawing/2014/main" id="{9246D522-70F9-8BFC-4D71-DA5E4AC61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889500"/>
            <a:ext cx="3746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How much juice can</a:t>
            </a:r>
          </a:p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this carton hold?</a:t>
            </a:r>
          </a:p>
        </p:txBody>
      </p:sp>
      <p:sp>
        <p:nvSpPr>
          <p:cNvPr id="45196" name="AutoShape 140">
            <a:extLst>
              <a:ext uri="{FF2B5EF4-FFF2-40B4-BE49-F238E27FC236}">
                <a16:creationId xmlns:a16="http://schemas.microsoft.com/office/drawing/2014/main" id="{06A0564A-D40C-395E-0F42-A1BCE310A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4560888"/>
            <a:ext cx="4076700" cy="1146175"/>
          </a:xfrm>
          <a:prstGeom prst="wedgeEllipseCallout">
            <a:avLst>
              <a:gd name="adj1" fmla="val -50273"/>
              <a:gd name="adj2" fmla="val 34074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</a:rPr>
              <a:t>Remember:</a:t>
            </a:r>
          </a:p>
          <a:p>
            <a:pPr algn="ctr" eaLnBrk="1" hangingPunct="1"/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</a:rPr>
              <a:t>1 cm</a:t>
            </a:r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³ = 1 ml</a:t>
            </a:r>
            <a:endParaRPr lang="en-GB" altLang="en-US" sz="24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5197" name="Text Box 141">
            <a:extLst>
              <a:ext uri="{FF2B5EF4-FFF2-40B4-BE49-F238E27FC236}">
                <a16:creationId xmlns:a16="http://schemas.microsoft.com/office/drawing/2014/main" id="{FFE150D9-C289-76E6-3DE4-40E6BA476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  <a:latin typeface="Comic Sans MS" panose="030F0702030302020204" pitchFamily="66" charset="0"/>
              </a:rPr>
              <a:t>Working</a:t>
            </a:r>
          </a:p>
        </p:txBody>
      </p:sp>
      <p:sp>
        <p:nvSpPr>
          <p:cNvPr id="20498" name="Text Box 142">
            <a:extLst>
              <a:ext uri="{FF2B5EF4-FFF2-40B4-BE49-F238E27FC236}">
                <a16:creationId xmlns:a16="http://schemas.microsoft.com/office/drawing/2014/main" id="{36A05D6A-C9E7-7FAF-4E99-AA6FCE4434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45199" name="Rectangle 143">
            <a:extLst>
              <a:ext uri="{FF2B5EF4-FFF2-40B4-BE49-F238E27FC236}">
                <a16:creationId xmlns:a16="http://schemas.microsoft.com/office/drawing/2014/main" id="{49B2D8B5-9030-8048-BB3D-A923C6371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725488"/>
            <a:ext cx="268446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Liquid Volume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4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4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22" grpId="0" autoUpdateAnimBg="0"/>
      <p:bldP spid="45123" grpId="0" autoUpdateAnimBg="0"/>
      <p:bldP spid="45124" grpId="0" autoUpdateAnimBg="0"/>
      <p:bldP spid="45190" grpId="0" autoUpdateAnimBg="0"/>
      <p:bldP spid="45191" grpId="0" autoUpdateAnimBg="0"/>
      <p:bldP spid="45192" grpId="0" autoUpdateAnimBg="0"/>
      <p:bldP spid="45193" grpId="0" autoUpdateAnimBg="0"/>
      <p:bldP spid="45194" grpId="0" autoUpdateAnimBg="0"/>
      <p:bldP spid="45195" grpId="0" autoUpdateAnimBg="0"/>
      <p:bldP spid="45196" grpId="0" animBg="1" autoUpdateAnimBg="0"/>
      <p:bldP spid="451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Date Placeholder 1">
            <a:extLst>
              <a:ext uri="{FF2B5EF4-FFF2-40B4-BE49-F238E27FC236}">
                <a16:creationId xmlns:a16="http://schemas.microsoft.com/office/drawing/2014/main" id="{111D136B-D31A-9365-A405-D7A4258CD5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C5A882-7EF1-446F-B482-DE95928CD3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6" name="Footer Placeholder 2">
            <a:extLst>
              <a:ext uri="{FF2B5EF4-FFF2-40B4-BE49-F238E27FC236}">
                <a16:creationId xmlns:a16="http://schemas.microsoft.com/office/drawing/2014/main" id="{B270C9AE-E60D-A29E-DD6F-CCF0D0AB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6082" name="AutoShape 2">
            <a:extLst>
              <a:ext uri="{FF2B5EF4-FFF2-40B4-BE49-F238E27FC236}">
                <a16:creationId xmlns:a16="http://schemas.microsoft.com/office/drawing/2014/main" id="{52AA0F34-0262-91C4-54F2-B1FFBC8F9FE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4975" y="2495550"/>
            <a:ext cx="3508375" cy="153193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8D8C066E-892D-8145-100D-EC517AE89D89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334000"/>
            <a:chOff x="2647" y="153"/>
            <a:chExt cx="2882" cy="4167"/>
          </a:xfrm>
        </p:grpSpPr>
        <p:sp>
          <p:nvSpPr>
            <p:cNvPr id="21529" name="Freeform 4">
              <a:extLst>
                <a:ext uri="{FF2B5EF4-FFF2-40B4-BE49-F238E27FC236}">
                  <a16:creationId xmlns:a16="http://schemas.microsoft.com/office/drawing/2014/main" id="{A1272260-A7B5-0E9B-C194-7EB8E0116B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0" name="Freeform 5">
              <a:extLst>
                <a:ext uri="{FF2B5EF4-FFF2-40B4-BE49-F238E27FC236}">
                  <a16:creationId xmlns:a16="http://schemas.microsoft.com/office/drawing/2014/main" id="{FD6B7361-A372-A350-84DB-3599A402D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1" name="Freeform 6">
              <a:extLst>
                <a:ext uri="{FF2B5EF4-FFF2-40B4-BE49-F238E27FC236}">
                  <a16:creationId xmlns:a16="http://schemas.microsoft.com/office/drawing/2014/main" id="{2C5DCEC3-5E62-FBA7-A5DF-2D8BA88A8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2" name="Freeform 7">
              <a:extLst>
                <a:ext uri="{FF2B5EF4-FFF2-40B4-BE49-F238E27FC236}">
                  <a16:creationId xmlns:a16="http://schemas.microsoft.com/office/drawing/2014/main" id="{B2AD3427-51E1-AEE9-7E42-C4BB85180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3" name="Freeform 8">
              <a:extLst>
                <a:ext uri="{FF2B5EF4-FFF2-40B4-BE49-F238E27FC236}">
                  <a16:creationId xmlns:a16="http://schemas.microsoft.com/office/drawing/2014/main" id="{688D5995-817A-15F8-432A-3C3289863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4" name="Freeform 9">
              <a:extLst>
                <a:ext uri="{FF2B5EF4-FFF2-40B4-BE49-F238E27FC236}">
                  <a16:creationId xmlns:a16="http://schemas.microsoft.com/office/drawing/2014/main" id="{E2D045A0-DFFE-DA64-8224-8AB831F04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5" name="Freeform 10">
              <a:extLst>
                <a:ext uri="{FF2B5EF4-FFF2-40B4-BE49-F238E27FC236}">
                  <a16:creationId xmlns:a16="http://schemas.microsoft.com/office/drawing/2014/main" id="{8BDE4B24-CE70-DFCE-AE08-D21B54346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6" name="Freeform 11">
              <a:extLst>
                <a:ext uri="{FF2B5EF4-FFF2-40B4-BE49-F238E27FC236}">
                  <a16:creationId xmlns:a16="http://schemas.microsoft.com/office/drawing/2014/main" id="{674E4B53-B015-CDE3-1B23-AC9F04671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7" name="Freeform 12">
              <a:extLst>
                <a:ext uri="{FF2B5EF4-FFF2-40B4-BE49-F238E27FC236}">
                  <a16:creationId xmlns:a16="http://schemas.microsoft.com/office/drawing/2014/main" id="{E7C23940-10B0-0491-7485-B2DE2CA88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8" name="Freeform 13">
              <a:extLst>
                <a:ext uri="{FF2B5EF4-FFF2-40B4-BE49-F238E27FC236}">
                  <a16:creationId xmlns:a16="http://schemas.microsoft.com/office/drawing/2014/main" id="{56348E4A-C3A1-B81E-3FAB-E2DB9D827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9" name="Freeform 14">
              <a:extLst>
                <a:ext uri="{FF2B5EF4-FFF2-40B4-BE49-F238E27FC236}">
                  <a16:creationId xmlns:a16="http://schemas.microsoft.com/office/drawing/2014/main" id="{9225C058-87AA-21CB-913A-891D4B99B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0" name="Line 15">
              <a:extLst>
                <a:ext uri="{FF2B5EF4-FFF2-40B4-BE49-F238E27FC236}">
                  <a16:creationId xmlns:a16="http://schemas.microsoft.com/office/drawing/2014/main" id="{4E22E569-881B-1FD9-60D7-567A88CCD4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41" name="Rectangle 16">
              <a:extLst>
                <a:ext uri="{FF2B5EF4-FFF2-40B4-BE49-F238E27FC236}">
                  <a16:creationId xmlns:a16="http://schemas.microsoft.com/office/drawing/2014/main" id="{2CE87F5A-0D13-3D0F-90B0-489F09141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2" name="Rectangle 17">
              <a:extLst>
                <a:ext uri="{FF2B5EF4-FFF2-40B4-BE49-F238E27FC236}">
                  <a16:creationId xmlns:a16="http://schemas.microsoft.com/office/drawing/2014/main" id="{8F0249BC-135D-40AF-8B6B-20A63DA12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3" name="Rectangle 18">
              <a:extLst>
                <a:ext uri="{FF2B5EF4-FFF2-40B4-BE49-F238E27FC236}">
                  <a16:creationId xmlns:a16="http://schemas.microsoft.com/office/drawing/2014/main" id="{FC8553DA-F485-0BA4-2327-3A412C547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4" name="Rectangle 19">
              <a:extLst>
                <a:ext uri="{FF2B5EF4-FFF2-40B4-BE49-F238E27FC236}">
                  <a16:creationId xmlns:a16="http://schemas.microsoft.com/office/drawing/2014/main" id="{6240AD2E-B296-ED27-4E86-1159DE18A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5" name="Rectangle 20">
              <a:extLst>
                <a:ext uri="{FF2B5EF4-FFF2-40B4-BE49-F238E27FC236}">
                  <a16:creationId xmlns:a16="http://schemas.microsoft.com/office/drawing/2014/main" id="{AEFBE013-F233-7254-B3D1-9AC362ED9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6" name="Rectangle 21">
              <a:extLst>
                <a:ext uri="{FF2B5EF4-FFF2-40B4-BE49-F238E27FC236}">
                  <a16:creationId xmlns:a16="http://schemas.microsoft.com/office/drawing/2014/main" id="{9FD268F2-5C21-FF5F-B7F9-A699FA99C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7" name="Freeform 22">
              <a:extLst>
                <a:ext uri="{FF2B5EF4-FFF2-40B4-BE49-F238E27FC236}">
                  <a16:creationId xmlns:a16="http://schemas.microsoft.com/office/drawing/2014/main" id="{91487B7C-060F-6AB9-0E87-9B8B950DE6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8" name="Freeform 23">
              <a:extLst>
                <a:ext uri="{FF2B5EF4-FFF2-40B4-BE49-F238E27FC236}">
                  <a16:creationId xmlns:a16="http://schemas.microsoft.com/office/drawing/2014/main" id="{8CE76F51-87B7-E675-376C-5C68298A32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49" name="Freeform 24">
              <a:extLst>
                <a:ext uri="{FF2B5EF4-FFF2-40B4-BE49-F238E27FC236}">
                  <a16:creationId xmlns:a16="http://schemas.microsoft.com/office/drawing/2014/main" id="{2D9B8B6E-E5F8-B9C7-C122-250EA7197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0" name="Freeform 25">
              <a:extLst>
                <a:ext uri="{FF2B5EF4-FFF2-40B4-BE49-F238E27FC236}">
                  <a16:creationId xmlns:a16="http://schemas.microsoft.com/office/drawing/2014/main" id="{4810D408-4E88-72CB-8BA4-D3B2815E7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1" name="Freeform 26">
              <a:extLst>
                <a:ext uri="{FF2B5EF4-FFF2-40B4-BE49-F238E27FC236}">
                  <a16:creationId xmlns:a16="http://schemas.microsoft.com/office/drawing/2014/main" id="{8474F218-9772-4EFE-02A0-638790693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2" name="Freeform 27">
              <a:extLst>
                <a:ext uri="{FF2B5EF4-FFF2-40B4-BE49-F238E27FC236}">
                  <a16:creationId xmlns:a16="http://schemas.microsoft.com/office/drawing/2014/main" id="{92592C3A-9A37-D4C3-E156-78C79A6ED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3" name="Freeform 28">
              <a:extLst>
                <a:ext uri="{FF2B5EF4-FFF2-40B4-BE49-F238E27FC236}">
                  <a16:creationId xmlns:a16="http://schemas.microsoft.com/office/drawing/2014/main" id="{05F4F51A-E98E-779E-6B37-31BA841ED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4" name="Freeform 29">
              <a:extLst>
                <a:ext uri="{FF2B5EF4-FFF2-40B4-BE49-F238E27FC236}">
                  <a16:creationId xmlns:a16="http://schemas.microsoft.com/office/drawing/2014/main" id="{A21639A0-9974-5287-4FBF-49DAA5445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5" name="Freeform 30">
              <a:extLst>
                <a:ext uri="{FF2B5EF4-FFF2-40B4-BE49-F238E27FC236}">
                  <a16:creationId xmlns:a16="http://schemas.microsoft.com/office/drawing/2014/main" id="{B8FB208B-B4A1-D600-6F41-0C7102B82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6" name="Freeform 31">
              <a:extLst>
                <a:ext uri="{FF2B5EF4-FFF2-40B4-BE49-F238E27FC236}">
                  <a16:creationId xmlns:a16="http://schemas.microsoft.com/office/drawing/2014/main" id="{10FAADFE-5DE4-8A2C-7FF9-457B72449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7" name="Freeform 32">
              <a:extLst>
                <a:ext uri="{FF2B5EF4-FFF2-40B4-BE49-F238E27FC236}">
                  <a16:creationId xmlns:a16="http://schemas.microsoft.com/office/drawing/2014/main" id="{F0123FBB-985D-4A32-41CA-155A1D5AE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8" name="Freeform 33">
              <a:extLst>
                <a:ext uri="{FF2B5EF4-FFF2-40B4-BE49-F238E27FC236}">
                  <a16:creationId xmlns:a16="http://schemas.microsoft.com/office/drawing/2014/main" id="{A5D1871A-9CF7-56C2-C2CD-3203C4699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59" name="Freeform 34">
              <a:extLst>
                <a:ext uri="{FF2B5EF4-FFF2-40B4-BE49-F238E27FC236}">
                  <a16:creationId xmlns:a16="http://schemas.microsoft.com/office/drawing/2014/main" id="{B9DCFE9F-3DD4-3D8E-2ACB-FD32F1107F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0" name="Freeform 35">
              <a:extLst>
                <a:ext uri="{FF2B5EF4-FFF2-40B4-BE49-F238E27FC236}">
                  <a16:creationId xmlns:a16="http://schemas.microsoft.com/office/drawing/2014/main" id="{3FF00DE9-2E81-C03B-CBBC-FD58BABB7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1" name="Freeform 36">
              <a:extLst>
                <a:ext uri="{FF2B5EF4-FFF2-40B4-BE49-F238E27FC236}">
                  <a16:creationId xmlns:a16="http://schemas.microsoft.com/office/drawing/2014/main" id="{3A16FEAA-1E87-49A1-5F91-C32DC2011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2" name="Freeform 37">
              <a:extLst>
                <a:ext uri="{FF2B5EF4-FFF2-40B4-BE49-F238E27FC236}">
                  <a16:creationId xmlns:a16="http://schemas.microsoft.com/office/drawing/2014/main" id="{A87A0535-110D-F6A8-0773-7C35B1839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3" name="Freeform 38">
              <a:extLst>
                <a:ext uri="{FF2B5EF4-FFF2-40B4-BE49-F238E27FC236}">
                  <a16:creationId xmlns:a16="http://schemas.microsoft.com/office/drawing/2014/main" id="{4B6D2FF4-33EB-AA8D-732C-D3424F6F0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4" name="Freeform 39">
              <a:extLst>
                <a:ext uri="{FF2B5EF4-FFF2-40B4-BE49-F238E27FC236}">
                  <a16:creationId xmlns:a16="http://schemas.microsoft.com/office/drawing/2014/main" id="{228BE299-2041-8022-2818-AC7C9EF50E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5" name="Freeform 40">
              <a:extLst>
                <a:ext uri="{FF2B5EF4-FFF2-40B4-BE49-F238E27FC236}">
                  <a16:creationId xmlns:a16="http://schemas.microsoft.com/office/drawing/2014/main" id="{65E137D7-85FA-C237-E323-C2C224DFA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6" name="Freeform 41">
              <a:extLst>
                <a:ext uri="{FF2B5EF4-FFF2-40B4-BE49-F238E27FC236}">
                  <a16:creationId xmlns:a16="http://schemas.microsoft.com/office/drawing/2014/main" id="{AFADD3A8-A8B1-9D9A-9DBD-2EF09210D1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7" name="Freeform 42">
              <a:extLst>
                <a:ext uri="{FF2B5EF4-FFF2-40B4-BE49-F238E27FC236}">
                  <a16:creationId xmlns:a16="http://schemas.microsoft.com/office/drawing/2014/main" id="{CB5DE4F7-B191-C2B3-D934-1D21AA855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8" name="Freeform 43">
              <a:extLst>
                <a:ext uri="{FF2B5EF4-FFF2-40B4-BE49-F238E27FC236}">
                  <a16:creationId xmlns:a16="http://schemas.microsoft.com/office/drawing/2014/main" id="{DCE715FF-7A2D-2116-0BE5-122AEC0CD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69" name="Freeform 44">
              <a:extLst>
                <a:ext uri="{FF2B5EF4-FFF2-40B4-BE49-F238E27FC236}">
                  <a16:creationId xmlns:a16="http://schemas.microsoft.com/office/drawing/2014/main" id="{696C3219-DA9D-F8E8-8980-3A1083AE1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0" name="Freeform 45">
              <a:extLst>
                <a:ext uri="{FF2B5EF4-FFF2-40B4-BE49-F238E27FC236}">
                  <a16:creationId xmlns:a16="http://schemas.microsoft.com/office/drawing/2014/main" id="{5BABE6D3-EF95-462A-A769-7B6715A81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1" name="Freeform 46">
              <a:extLst>
                <a:ext uri="{FF2B5EF4-FFF2-40B4-BE49-F238E27FC236}">
                  <a16:creationId xmlns:a16="http://schemas.microsoft.com/office/drawing/2014/main" id="{0A18C96E-58FC-399D-AF71-09389CBA3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2" name="Freeform 47">
              <a:extLst>
                <a:ext uri="{FF2B5EF4-FFF2-40B4-BE49-F238E27FC236}">
                  <a16:creationId xmlns:a16="http://schemas.microsoft.com/office/drawing/2014/main" id="{5059966D-4043-364E-FEAA-775726FF1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3" name="Freeform 48">
              <a:extLst>
                <a:ext uri="{FF2B5EF4-FFF2-40B4-BE49-F238E27FC236}">
                  <a16:creationId xmlns:a16="http://schemas.microsoft.com/office/drawing/2014/main" id="{4C2B6107-3B78-F459-284D-0C7D4A28D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4" name="Freeform 49">
              <a:extLst>
                <a:ext uri="{FF2B5EF4-FFF2-40B4-BE49-F238E27FC236}">
                  <a16:creationId xmlns:a16="http://schemas.microsoft.com/office/drawing/2014/main" id="{E218970E-9310-84C4-BDB2-9C0A804822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5" name="Freeform 50">
              <a:extLst>
                <a:ext uri="{FF2B5EF4-FFF2-40B4-BE49-F238E27FC236}">
                  <a16:creationId xmlns:a16="http://schemas.microsoft.com/office/drawing/2014/main" id="{A0F3734F-23A7-7AFB-DAF1-1EF89505F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6" name="Freeform 51">
              <a:extLst>
                <a:ext uri="{FF2B5EF4-FFF2-40B4-BE49-F238E27FC236}">
                  <a16:creationId xmlns:a16="http://schemas.microsoft.com/office/drawing/2014/main" id="{2819BD97-DFF6-B6A9-B20C-B8865332F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7" name="Freeform 52">
              <a:extLst>
                <a:ext uri="{FF2B5EF4-FFF2-40B4-BE49-F238E27FC236}">
                  <a16:creationId xmlns:a16="http://schemas.microsoft.com/office/drawing/2014/main" id="{EE6C9C25-5E1F-FDE4-AE21-9E2347998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8" name="Freeform 53">
              <a:extLst>
                <a:ext uri="{FF2B5EF4-FFF2-40B4-BE49-F238E27FC236}">
                  <a16:creationId xmlns:a16="http://schemas.microsoft.com/office/drawing/2014/main" id="{289D6DC4-E985-FC66-F72D-FC16B4F3A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79" name="Freeform 54">
              <a:extLst>
                <a:ext uri="{FF2B5EF4-FFF2-40B4-BE49-F238E27FC236}">
                  <a16:creationId xmlns:a16="http://schemas.microsoft.com/office/drawing/2014/main" id="{AD49A5F2-1B68-C359-3AA8-062D246D5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0" name="Freeform 55">
              <a:extLst>
                <a:ext uri="{FF2B5EF4-FFF2-40B4-BE49-F238E27FC236}">
                  <a16:creationId xmlns:a16="http://schemas.microsoft.com/office/drawing/2014/main" id="{F9C044F2-D1B8-4C69-809A-D7EDCFCB2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1" name="Freeform 56">
              <a:extLst>
                <a:ext uri="{FF2B5EF4-FFF2-40B4-BE49-F238E27FC236}">
                  <a16:creationId xmlns:a16="http://schemas.microsoft.com/office/drawing/2014/main" id="{E28BA247-0CB2-6C17-618B-F35C3DF39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2" name="Freeform 57">
              <a:extLst>
                <a:ext uri="{FF2B5EF4-FFF2-40B4-BE49-F238E27FC236}">
                  <a16:creationId xmlns:a16="http://schemas.microsoft.com/office/drawing/2014/main" id="{AFCEA033-833C-3E5E-BF18-434175D28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3" name="Freeform 58">
              <a:extLst>
                <a:ext uri="{FF2B5EF4-FFF2-40B4-BE49-F238E27FC236}">
                  <a16:creationId xmlns:a16="http://schemas.microsoft.com/office/drawing/2014/main" id="{2A437349-0501-B457-44E2-0787A92DD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4" name="Freeform 59">
              <a:extLst>
                <a:ext uri="{FF2B5EF4-FFF2-40B4-BE49-F238E27FC236}">
                  <a16:creationId xmlns:a16="http://schemas.microsoft.com/office/drawing/2014/main" id="{1279033E-4D54-7D7B-E302-5A82558B5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5" name="Freeform 60">
              <a:extLst>
                <a:ext uri="{FF2B5EF4-FFF2-40B4-BE49-F238E27FC236}">
                  <a16:creationId xmlns:a16="http://schemas.microsoft.com/office/drawing/2014/main" id="{AE63E15E-2CEB-2FDC-D5FC-13EE73D63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6" name="Freeform 61">
              <a:extLst>
                <a:ext uri="{FF2B5EF4-FFF2-40B4-BE49-F238E27FC236}">
                  <a16:creationId xmlns:a16="http://schemas.microsoft.com/office/drawing/2014/main" id="{E27791A8-5E3A-BD9D-568A-AFAFAFDA9A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7" name="Freeform 62">
              <a:extLst>
                <a:ext uri="{FF2B5EF4-FFF2-40B4-BE49-F238E27FC236}">
                  <a16:creationId xmlns:a16="http://schemas.microsoft.com/office/drawing/2014/main" id="{AC8B0DBC-D202-09F6-761E-3E9A4F093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8" name="Freeform 63">
              <a:extLst>
                <a:ext uri="{FF2B5EF4-FFF2-40B4-BE49-F238E27FC236}">
                  <a16:creationId xmlns:a16="http://schemas.microsoft.com/office/drawing/2014/main" id="{4E9788A5-718C-1CF3-35B2-4E1046B6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89" name="Freeform 64">
              <a:extLst>
                <a:ext uri="{FF2B5EF4-FFF2-40B4-BE49-F238E27FC236}">
                  <a16:creationId xmlns:a16="http://schemas.microsoft.com/office/drawing/2014/main" id="{B3E2F87C-4D4A-F7C8-C9EE-9A00BB4AFF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90" name="Freeform 65">
              <a:extLst>
                <a:ext uri="{FF2B5EF4-FFF2-40B4-BE49-F238E27FC236}">
                  <a16:creationId xmlns:a16="http://schemas.microsoft.com/office/drawing/2014/main" id="{82895544-6341-C54A-5514-E0E4CF973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1510" name="Rectangle 66">
            <a:extLst>
              <a:ext uri="{FF2B5EF4-FFF2-40B4-BE49-F238E27FC236}">
                <a16:creationId xmlns:a16="http://schemas.microsoft.com/office/drawing/2014/main" id="{B987BEF2-8279-686F-51C2-431A3A710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46063"/>
            <a:ext cx="28765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6147" name="Text Box 67">
            <a:extLst>
              <a:ext uri="{FF2B5EF4-FFF2-40B4-BE49-F238E27FC236}">
                <a16:creationId xmlns:a16="http://schemas.microsoft.com/office/drawing/2014/main" id="{DF9CE21B-EFBA-5D58-A02A-6E3398B04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3121025"/>
            <a:ext cx="1039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50 cm</a:t>
            </a:r>
          </a:p>
        </p:txBody>
      </p:sp>
      <p:sp>
        <p:nvSpPr>
          <p:cNvPr id="46148" name="Text Box 68">
            <a:extLst>
              <a:ext uri="{FF2B5EF4-FFF2-40B4-BE49-F238E27FC236}">
                <a16:creationId xmlns:a16="http://schemas.microsoft.com/office/drawing/2014/main" id="{F52253A4-1B45-D2E5-8F9E-EB2C25E93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4046538"/>
            <a:ext cx="1176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100 cm</a:t>
            </a:r>
          </a:p>
        </p:txBody>
      </p:sp>
      <p:sp>
        <p:nvSpPr>
          <p:cNvPr id="46149" name="Text Box 69">
            <a:extLst>
              <a:ext uri="{FF2B5EF4-FFF2-40B4-BE49-F238E27FC236}">
                <a16:creationId xmlns:a16="http://schemas.microsoft.com/office/drawing/2014/main" id="{7AF4C37D-1F41-C62B-8B32-71B174CA8389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-57150" y="3814763"/>
            <a:ext cx="103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30 cm</a:t>
            </a:r>
          </a:p>
        </p:txBody>
      </p:sp>
      <p:sp>
        <p:nvSpPr>
          <p:cNvPr id="46150" name="AutoShape 70">
            <a:extLst>
              <a:ext uri="{FF2B5EF4-FFF2-40B4-BE49-F238E27FC236}">
                <a16:creationId xmlns:a16="http://schemas.microsoft.com/office/drawing/2014/main" id="{F3F1ACAE-FA33-B136-BF86-CA89FB8497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95288" y="2257425"/>
            <a:ext cx="3529012" cy="179070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51" name="Text Box 71">
            <a:extLst>
              <a:ext uri="{FF2B5EF4-FFF2-40B4-BE49-F238E27FC236}">
                <a16:creationId xmlns:a16="http://schemas.microsoft.com/office/drawing/2014/main" id="{D5B84EB9-1892-5AB2-2970-F4AC4554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350" y="131445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Volume = l x b x h</a:t>
            </a:r>
          </a:p>
        </p:txBody>
      </p:sp>
      <p:sp>
        <p:nvSpPr>
          <p:cNvPr id="46152" name="Text Box 72">
            <a:extLst>
              <a:ext uri="{FF2B5EF4-FFF2-40B4-BE49-F238E27FC236}">
                <a16:creationId xmlns:a16="http://schemas.microsoft.com/office/drawing/2014/main" id="{7D57A811-92B9-5BDC-9925-DA2A41360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2000250"/>
            <a:ext cx="31194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100 x 30 x 50</a:t>
            </a:r>
          </a:p>
        </p:txBody>
      </p:sp>
      <p:sp>
        <p:nvSpPr>
          <p:cNvPr id="46153" name="Text Box 73">
            <a:extLst>
              <a:ext uri="{FF2B5EF4-FFF2-40B4-BE49-F238E27FC236}">
                <a16:creationId xmlns:a16="http://schemas.microsoft.com/office/drawing/2014/main" id="{3647A8D6-22C6-5D0A-FE28-0E1621AAE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87625"/>
            <a:ext cx="296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150 000 cm³</a:t>
            </a:r>
          </a:p>
        </p:txBody>
      </p:sp>
      <p:sp>
        <p:nvSpPr>
          <p:cNvPr id="46154" name="Text Box 74">
            <a:extLst>
              <a:ext uri="{FF2B5EF4-FFF2-40B4-BE49-F238E27FC236}">
                <a16:creationId xmlns:a16="http://schemas.microsoft.com/office/drawing/2014/main" id="{D172EE80-ADE3-F11E-2A0B-3AE25C84B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159125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= 150 000 ml</a:t>
            </a:r>
          </a:p>
        </p:txBody>
      </p:sp>
      <p:sp>
        <p:nvSpPr>
          <p:cNvPr id="46155" name="Text Box 75">
            <a:extLst>
              <a:ext uri="{FF2B5EF4-FFF2-40B4-BE49-F238E27FC236}">
                <a16:creationId xmlns:a16="http://schemas.microsoft.com/office/drawing/2014/main" id="{F48A3F6A-3A98-97C1-1628-A1DB3D76D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763" y="4606925"/>
            <a:ext cx="4279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So the fish tank can hold 150 litres of water.</a:t>
            </a:r>
          </a:p>
        </p:txBody>
      </p:sp>
      <p:sp>
        <p:nvSpPr>
          <p:cNvPr id="46156" name="Text Box 76">
            <a:extLst>
              <a:ext uri="{FF2B5EF4-FFF2-40B4-BE49-F238E27FC236}">
                <a16:creationId xmlns:a16="http://schemas.microsoft.com/office/drawing/2014/main" id="{D2B70E28-5FE8-EB9B-9EE5-F1F9CA0AE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556125"/>
            <a:ext cx="37465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  <a:latin typeface="Comic Sans MS" panose="030F0702030302020204" pitchFamily="66" charset="0"/>
              </a:rPr>
              <a:t>How much water can this fish tank hold in litres?</a:t>
            </a:r>
          </a:p>
        </p:txBody>
      </p:sp>
      <p:sp>
        <p:nvSpPr>
          <p:cNvPr id="46157" name="AutoShape 77">
            <a:extLst>
              <a:ext uri="{FF2B5EF4-FFF2-40B4-BE49-F238E27FC236}">
                <a16:creationId xmlns:a16="http://schemas.microsoft.com/office/drawing/2014/main" id="{1B00EFB7-3DA5-C564-9E5F-652F15088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675" y="4532313"/>
            <a:ext cx="4324350" cy="1238250"/>
          </a:xfrm>
          <a:prstGeom prst="wedgeEllipseCallout">
            <a:avLst>
              <a:gd name="adj1" fmla="val -56532"/>
              <a:gd name="adj2" fmla="val 38079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1cm</a:t>
            </a:r>
            <a:r>
              <a:rPr lang="en-GB" altLang="en-US" baseline="6000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= 1 ml</a:t>
            </a:r>
          </a:p>
          <a:p>
            <a:pPr algn="ctr" eaLnBrk="1" hangingPunct="1"/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</a:rPr>
              <a:t>1000 ml</a:t>
            </a: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= 1 litre</a:t>
            </a:r>
            <a:endParaRPr lang="en-GB" alt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6158" name="Picture 78" descr="AN02614_">
            <a:extLst>
              <a:ext uri="{FF2B5EF4-FFF2-40B4-BE49-F238E27FC236}">
                <a16:creationId xmlns:a16="http://schemas.microsoft.com/office/drawing/2014/main" id="{810FF2ED-3598-EFB7-1C15-25D4B0774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3128963"/>
            <a:ext cx="1589087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59" name="Oval 79">
            <a:extLst>
              <a:ext uri="{FF2B5EF4-FFF2-40B4-BE49-F238E27FC236}">
                <a16:creationId xmlns:a16="http://schemas.microsoft.com/office/drawing/2014/main" id="{2C2EE639-2452-0822-5D30-E83ADBDFF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323850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0" name="Oval 80">
            <a:extLst>
              <a:ext uri="{FF2B5EF4-FFF2-40B4-BE49-F238E27FC236}">
                <a16:creationId xmlns:a16="http://schemas.microsoft.com/office/drawing/2014/main" id="{4D3DE35D-9DCA-08AC-0C55-0911CDC53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28003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1" name="Oval 81">
            <a:extLst>
              <a:ext uri="{FF2B5EF4-FFF2-40B4-BE49-F238E27FC236}">
                <a16:creationId xmlns:a16="http://schemas.microsoft.com/office/drawing/2014/main" id="{47216813-6F8E-59C2-D375-D379FAD65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289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2" name="Text Box 82">
            <a:extLst>
              <a:ext uri="{FF2B5EF4-FFF2-40B4-BE49-F238E27FC236}">
                <a16:creationId xmlns:a16="http://schemas.microsoft.com/office/drawing/2014/main" id="{49B25EB7-FE91-2F4D-68BA-8938D817D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692525"/>
            <a:ext cx="2078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= 150 litres</a:t>
            </a:r>
          </a:p>
        </p:txBody>
      </p:sp>
      <p:sp>
        <p:nvSpPr>
          <p:cNvPr id="46163" name="Text Box 83">
            <a:extLst>
              <a:ext uri="{FF2B5EF4-FFF2-40B4-BE49-F238E27FC236}">
                <a16:creationId xmlns:a16="http://schemas.microsoft.com/office/drawing/2014/main" id="{B519988D-3C31-BBDF-BE4A-D30A2A32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  <a:latin typeface="Comic Sans MS" panose="030F0702030302020204" pitchFamily="66" charset="0"/>
              </a:rPr>
              <a:t>Working</a:t>
            </a:r>
          </a:p>
        </p:txBody>
      </p:sp>
      <p:sp>
        <p:nvSpPr>
          <p:cNvPr id="46164" name="Rectangle 84">
            <a:extLst>
              <a:ext uri="{FF2B5EF4-FFF2-40B4-BE49-F238E27FC236}">
                <a16:creationId xmlns:a16="http://schemas.microsoft.com/office/drawing/2014/main" id="{FD8673EE-EAF8-157F-02D3-1CFA656CB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955675"/>
            <a:ext cx="26844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Liquid Volume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6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6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4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4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4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  <p:bldP spid="46147" grpId="0" autoUpdateAnimBg="0"/>
      <p:bldP spid="46148" grpId="0" autoUpdateAnimBg="0"/>
      <p:bldP spid="46149" grpId="0" autoUpdateAnimBg="0"/>
      <p:bldP spid="46150" grpId="0" animBg="1"/>
      <p:bldP spid="46151" grpId="0" autoUpdateAnimBg="0"/>
      <p:bldP spid="46152" grpId="0" autoUpdateAnimBg="0"/>
      <p:bldP spid="46153" grpId="0" autoUpdateAnimBg="0"/>
      <p:bldP spid="46154" grpId="0" autoUpdateAnimBg="0"/>
      <p:bldP spid="46155" grpId="0" autoUpdateAnimBg="0"/>
      <p:bldP spid="46156" grpId="0" autoUpdateAnimBg="0"/>
      <p:bldP spid="46157" grpId="0" animBg="1" autoUpdateAnimBg="0"/>
      <p:bldP spid="46159" grpId="0" animBg="1"/>
      <p:bldP spid="46160" grpId="0" animBg="1"/>
      <p:bldP spid="46161" grpId="0" animBg="1"/>
      <p:bldP spid="46162" grpId="0" autoUpdateAnimBg="0"/>
      <p:bldP spid="461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439DB8A3-7C5D-92D7-74E9-791E7E5415E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281945-A1F0-4234-8B62-A5441AB76C3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CA302B3-8C72-7392-8FF7-E13596EBB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2532" name="Text Box 2">
            <a:extLst>
              <a:ext uri="{FF2B5EF4-FFF2-40B4-BE49-F238E27FC236}">
                <a16:creationId xmlns:a16="http://schemas.microsoft.com/office/drawing/2014/main" id="{04042429-CBFD-45C7-8FC3-A1C143DA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000250"/>
            <a:ext cx="5195887" cy="2554288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N4 Lifeskills TJ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Ex 2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Ch18 (page 146)</a:t>
            </a:r>
          </a:p>
        </p:txBody>
      </p:sp>
      <p:sp>
        <p:nvSpPr>
          <p:cNvPr id="22533" name="Rectangle 8">
            <a:extLst>
              <a:ext uri="{FF2B5EF4-FFF2-40B4-BE49-F238E27FC236}">
                <a16:creationId xmlns:a16="http://schemas.microsoft.com/office/drawing/2014/main" id="{C27F7208-5AA0-60DC-4D89-689B39DF4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5624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2534" name="Picture 3" descr="ag00463_">
            <a:extLst>
              <a:ext uri="{FF2B5EF4-FFF2-40B4-BE49-F238E27FC236}">
                <a16:creationId xmlns:a16="http://schemas.microsoft.com/office/drawing/2014/main" id="{FB98AF50-E87A-DEFF-A4E5-42DBC86DD0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Rectangle 4">
            <a:extLst>
              <a:ext uri="{FF2B5EF4-FFF2-40B4-BE49-F238E27FC236}">
                <a16:creationId xmlns:a16="http://schemas.microsoft.com/office/drawing/2014/main" id="{8D6D1DA3-36C4-3277-7F2B-DBDF1ACEC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Liquid Volume</a:t>
            </a:r>
          </a:p>
        </p:txBody>
      </p:sp>
      <p:pic>
        <p:nvPicPr>
          <p:cNvPr id="22536" name="Picture 5" descr="scottishflag">
            <a:extLst>
              <a:ext uri="{FF2B5EF4-FFF2-40B4-BE49-F238E27FC236}">
                <a16:creationId xmlns:a16="http://schemas.microsoft.com/office/drawing/2014/main" id="{5C7BCCA9-8287-B8F9-4FF0-4FD8F6006F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6" descr="Office Objects 0572">
            <a:extLst>
              <a:ext uri="{FF2B5EF4-FFF2-40B4-BE49-F238E27FC236}">
                <a16:creationId xmlns:a16="http://schemas.microsoft.com/office/drawing/2014/main" id="{3DB70E68-67BC-B7BC-D01F-7E0E7F6DB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Text Box 7">
            <a:extLst>
              <a:ext uri="{FF2B5EF4-FFF2-40B4-BE49-F238E27FC236}">
                <a16:creationId xmlns:a16="http://schemas.microsoft.com/office/drawing/2014/main" id="{56B16FD7-41CC-55FC-B523-C140096D30C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4">
            <a:extLst>
              <a:ext uri="{FF2B5EF4-FFF2-40B4-BE49-F238E27FC236}">
                <a16:creationId xmlns:a16="http://schemas.microsoft.com/office/drawing/2014/main" id="{B309F7FD-F927-CCAF-2DBC-3A6EABC77E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D4847-D6C3-4140-BFF7-F17B129E6BE8}" type="datetime2">
              <a:rPr lang="en-GB" smtClean="0">
                <a:cs typeface="Arial" pitchFamily="34" charset="0"/>
              </a:rPr>
              <a:pPr>
                <a:defRPr/>
              </a:pPr>
              <a:t>Saturday, 04 July 2026</a:t>
            </a:fld>
            <a:endParaRPr lang="en-GB">
              <a:cs typeface="Arial" pitchFamily="34" charset="0"/>
            </a:endParaRPr>
          </a:p>
        </p:txBody>
      </p:sp>
      <p:sp>
        <p:nvSpPr>
          <p:cNvPr id="65540" name="Footer Placeholder 6">
            <a:extLst>
              <a:ext uri="{FF2B5EF4-FFF2-40B4-BE49-F238E27FC236}">
                <a16:creationId xmlns:a16="http://schemas.microsoft.com/office/drawing/2014/main" id="{9ABFB17B-ED9A-D837-1D23-3462284A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cs typeface="Arial" pitchFamily="34" charset="0"/>
              </a:rPr>
              <a:t>Created by Mr.Lafferty</a:t>
            </a:r>
          </a:p>
        </p:txBody>
      </p:sp>
      <p:sp>
        <p:nvSpPr>
          <p:cNvPr id="65539" name="Slide Number Placeholder 5">
            <a:extLst>
              <a:ext uri="{FF2B5EF4-FFF2-40B4-BE49-F238E27FC236}">
                <a16:creationId xmlns:a16="http://schemas.microsoft.com/office/drawing/2014/main" id="{B6280360-0D00-91C3-EA36-C25464F13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B3E44E-FABD-4867-B18A-D0DC808ABD6B}" type="slidenum">
              <a:rPr lang="en-GB" altLang="en-US" sz="1600">
                <a:solidFill>
                  <a:srgbClr val="FFFF00"/>
                </a:solidFill>
                <a:latin typeface="Comic Sans MS" panose="030F0702030302020204" pitchFamily="66" charset="0"/>
              </a:rPr>
              <a:pPr eaLnBrk="1" hangingPunct="1"/>
              <a:t>16</a:t>
            </a:fld>
            <a:endParaRPr lang="en-GB" altLang="en-US" sz="160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C20EB032-00BD-DE3A-C1B8-8F98DDB1FD21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422400" y="258763"/>
            <a:ext cx="579755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23558" name="Picture 3" descr="scottishflag">
            <a:extLst>
              <a:ext uri="{FF2B5EF4-FFF2-40B4-BE49-F238E27FC236}">
                <a16:creationId xmlns:a16="http://schemas.microsoft.com/office/drawing/2014/main" id="{52E5A999-4898-A8D1-F0FB-E7E9FF000B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Text Box 4">
            <a:extLst>
              <a:ext uri="{FF2B5EF4-FFF2-40B4-BE49-F238E27FC236}">
                <a16:creationId xmlns:a16="http://schemas.microsoft.com/office/drawing/2014/main" id="{C542D140-9C4C-CDC7-C6B3-D868139D8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2384425"/>
            <a:ext cx="3649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Comic Sans MS" pitchFamily="66" charset="0"/>
                <a:cs typeface="+mn-cs"/>
              </a:rPr>
              <a:t>Q1.	35% of 360</a:t>
            </a:r>
          </a:p>
        </p:txBody>
      </p:sp>
      <p:sp>
        <p:nvSpPr>
          <p:cNvPr id="48136" name="Text Box 5">
            <a:extLst>
              <a:ext uri="{FF2B5EF4-FFF2-40B4-BE49-F238E27FC236}">
                <a16:creationId xmlns:a16="http://schemas.microsoft.com/office/drawing/2014/main" id="{40617619-C506-0439-AE85-2EDB022D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3390900"/>
            <a:ext cx="5305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Comic Sans MS" pitchFamily="66" charset="0"/>
                <a:cs typeface="+mn-cs"/>
              </a:rPr>
              <a:t>Q2.	Calculate  5 + 6 </a:t>
            </a:r>
            <a:r>
              <a:rPr lang="en-GB" dirty="0">
                <a:latin typeface="Comic Sans MS" pitchFamily="66" charset="0"/>
                <a:cs typeface="+mn-cs"/>
              </a:rPr>
              <a:t>x</a:t>
            </a:r>
            <a:r>
              <a:rPr lang="en-GB" sz="3600" dirty="0">
                <a:latin typeface="Comic Sans MS" pitchFamily="66" charset="0"/>
                <a:cs typeface="+mn-cs"/>
              </a:rPr>
              <a:t> 7 </a:t>
            </a:r>
          </a:p>
        </p:txBody>
      </p:sp>
      <p:sp>
        <p:nvSpPr>
          <p:cNvPr id="48137" name="Text Box 6">
            <a:extLst>
              <a:ext uri="{FF2B5EF4-FFF2-40B4-BE49-F238E27FC236}">
                <a16:creationId xmlns:a16="http://schemas.microsoft.com/office/drawing/2014/main" id="{F66CC06D-5D23-658A-F0CE-198064715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4502150"/>
            <a:ext cx="485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latin typeface="Comic Sans MS" pitchFamily="66" charset="0"/>
                <a:cs typeface="+mn-cs"/>
              </a:rPr>
              <a:t>Q3.	Expand 	2( y – 5 )</a:t>
            </a:r>
          </a:p>
        </p:txBody>
      </p:sp>
      <p:sp>
        <p:nvSpPr>
          <p:cNvPr id="48143" name="Text Box 18">
            <a:extLst>
              <a:ext uri="{FF2B5EF4-FFF2-40B4-BE49-F238E27FC236}">
                <a16:creationId xmlns:a16="http://schemas.microsoft.com/office/drawing/2014/main" id="{04D597C7-2CFE-3C07-25D9-3A60F1D8DD3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www.mathsrevision.com</a:t>
            </a:r>
          </a:p>
        </p:txBody>
      </p:sp>
      <p:pic>
        <p:nvPicPr>
          <p:cNvPr id="23563" name="Picture 2" descr="Office Objects 0572">
            <a:extLst>
              <a:ext uri="{FF2B5EF4-FFF2-40B4-BE49-F238E27FC236}">
                <a16:creationId xmlns:a16="http://schemas.microsoft.com/office/drawing/2014/main" id="{CD8A874F-5E0C-6F08-7F2E-BA19980B3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Office Objects 0572">
            <a:extLst>
              <a:ext uri="{FF2B5EF4-FFF2-40B4-BE49-F238E27FC236}">
                <a16:creationId xmlns:a16="http://schemas.microsoft.com/office/drawing/2014/main" id="{CF9AEE23-FCFC-7768-DC8C-0944B8DAD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>
            <a:extLst>
              <a:ext uri="{FF2B5EF4-FFF2-40B4-BE49-F238E27FC236}">
                <a16:creationId xmlns:a16="http://schemas.microsoft.com/office/drawing/2014/main" id="{05E3B310-BEA6-F817-05FD-DD62ABDAE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13371F2B-60EB-C6DF-21D1-112C44BE2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29701" name="Text Box 5">
            <a:extLst>
              <a:ext uri="{FF2B5EF4-FFF2-40B4-BE49-F238E27FC236}">
                <a16:creationId xmlns:a16="http://schemas.microsoft.com/office/drawing/2014/main" id="{2E3C4A2E-13E1-63E0-F890-7893FD6F9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the volume formula for any prism.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A3F38E99-47B4-36EF-C5AE-EC9FEC5F0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34D6B4B6-5F24-36AC-8526-D7B43701C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To understand the</a:t>
            </a:r>
          </a:p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	prism formula for calculating volume.</a:t>
            </a:r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203C99E1-7D88-632B-C872-F902CF733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Work out volumes for </a:t>
            </a:r>
          </a:p>
          <a:p>
            <a:pPr marL="342900" indent="-342900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	various prisms.</a:t>
            </a:r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8EFE078E-3841-B347-57F3-F4701F06C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Answer to contain</a:t>
            </a:r>
          </a:p>
          <a:p>
            <a:pPr marL="342900" indent="-342900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    appropriate units and working.</a:t>
            </a:r>
          </a:p>
        </p:txBody>
      </p:sp>
      <p:pic>
        <p:nvPicPr>
          <p:cNvPr id="24586" name="Picture 10" descr="scottishflag">
            <a:extLst>
              <a:ext uri="{FF2B5EF4-FFF2-40B4-BE49-F238E27FC236}">
                <a16:creationId xmlns:a16="http://schemas.microsoft.com/office/drawing/2014/main" id="{7C311DC1-C12F-D966-BF17-39993DB0D8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 Box 11">
            <a:extLst>
              <a:ext uri="{FF2B5EF4-FFF2-40B4-BE49-F238E27FC236}">
                <a16:creationId xmlns:a16="http://schemas.microsoft.com/office/drawing/2014/main" id="{06DD4DE5-AF27-2691-9FA0-0F5C146D5A9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www.mathsrevision.com</a:t>
            </a:r>
          </a:p>
        </p:txBody>
      </p:sp>
      <p:sp>
        <p:nvSpPr>
          <p:cNvPr id="29709" name="Rectangle 13">
            <a:extLst>
              <a:ext uri="{FF2B5EF4-FFF2-40B4-BE49-F238E27FC236}">
                <a16:creationId xmlns:a16="http://schemas.microsoft.com/office/drawing/2014/main" id="{42F8C617-7ABB-1F1D-9A77-98F318164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Volume of Solids</a:t>
            </a:r>
          </a:p>
        </p:txBody>
      </p:sp>
      <p:sp>
        <p:nvSpPr>
          <p:cNvPr id="18446" name="Text Box 14">
            <a:extLst>
              <a:ext uri="{FF2B5EF4-FFF2-40B4-BE49-F238E27FC236}">
                <a16:creationId xmlns:a16="http://schemas.microsoft.com/office/drawing/2014/main" id="{070C2E5B-72C2-3B2C-A278-5E831CEF7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225" y="1182688"/>
            <a:ext cx="1570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Prisms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3" grpId="0"/>
      <p:bldP spid="29704" grpId="0"/>
      <p:bldP spid="2970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8" name="AutoShape 78">
            <a:extLst>
              <a:ext uri="{FF2B5EF4-FFF2-40B4-BE49-F238E27FC236}">
                <a16:creationId xmlns:a16="http://schemas.microsoft.com/office/drawing/2014/main" id="{8439B0D3-061E-C34A-8286-EA76DC582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3251200"/>
            <a:ext cx="747712" cy="698500"/>
          </a:xfrm>
          <a:prstGeom prst="hexagon">
            <a:avLst>
              <a:gd name="adj" fmla="val 26761"/>
              <a:gd name="vf" fmla="val 115470"/>
            </a:avLst>
          </a:prstGeom>
          <a:solidFill>
            <a:schemeClr val="accent1">
              <a:alpha val="47842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pic>
        <p:nvPicPr>
          <p:cNvPr id="25603" name="Picture 8" descr="scottishflag">
            <a:extLst>
              <a:ext uri="{FF2B5EF4-FFF2-40B4-BE49-F238E27FC236}">
                <a16:creationId xmlns:a16="http://schemas.microsoft.com/office/drawing/2014/main" id="{51FF3DFA-EA4B-438B-DB11-472CE6135A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9">
            <a:extLst>
              <a:ext uri="{FF2B5EF4-FFF2-40B4-BE49-F238E27FC236}">
                <a16:creationId xmlns:a16="http://schemas.microsoft.com/office/drawing/2014/main" id="{FDDCC16D-8DC2-0C48-5FF7-945F0FAA8C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50181" name="Text Box 23">
            <a:extLst>
              <a:ext uri="{FF2B5EF4-FFF2-40B4-BE49-F238E27FC236}">
                <a16:creationId xmlns:a16="http://schemas.microsoft.com/office/drawing/2014/main" id="{8FCA1112-AB62-8B78-984D-94D87A4B4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Definition : A prism is a solid shape with </a:t>
            </a:r>
          </a:p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        uniform cross-section</a:t>
            </a:r>
          </a:p>
        </p:txBody>
      </p:sp>
      <p:grpSp>
        <p:nvGrpSpPr>
          <p:cNvPr id="2" name="Group 41">
            <a:extLst>
              <a:ext uri="{FF2B5EF4-FFF2-40B4-BE49-F238E27FC236}">
                <a16:creationId xmlns:a16="http://schemas.microsoft.com/office/drawing/2014/main" id="{06E0DCE5-39B7-E529-D4AF-71A52F6FBFDF}"/>
              </a:ext>
            </a:extLst>
          </p:cNvPr>
          <p:cNvGrpSpPr>
            <a:grpSpLocks/>
          </p:cNvGrpSpPr>
          <p:nvPr/>
        </p:nvGrpSpPr>
        <p:grpSpPr bwMode="auto">
          <a:xfrm>
            <a:off x="1265238" y="3302000"/>
            <a:ext cx="796925" cy="1174750"/>
            <a:chOff x="1040" y="2314"/>
            <a:chExt cx="502" cy="740"/>
          </a:xfrm>
        </p:grpSpPr>
        <p:sp>
          <p:nvSpPr>
            <p:cNvPr id="50217" name="Oval 31">
              <a:extLst>
                <a:ext uri="{FF2B5EF4-FFF2-40B4-BE49-F238E27FC236}">
                  <a16:creationId xmlns:a16="http://schemas.microsoft.com/office/drawing/2014/main" id="{18DB04E1-119A-83B4-06BE-5A9473562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8" name="Oval 32">
              <a:extLst>
                <a:ext uri="{FF2B5EF4-FFF2-40B4-BE49-F238E27FC236}">
                  <a16:creationId xmlns:a16="http://schemas.microsoft.com/office/drawing/2014/main" id="{8348D3D6-3AC5-6434-BF15-7935348AF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9" name="Line 34">
              <a:extLst>
                <a:ext uri="{FF2B5EF4-FFF2-40B4-BE49-F238E27FC236}">
                  <a16:creationId xmlns:a16="http://schemas.microsoft.com/office/drawing/2014/main" id="{08C49F88-753F-98A3-D475-05F9FE98A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20" name="Line 35">
              <a:extLst>
                <a:ext uri="{FF2B5EF4-FFF2-40B4-BE49-F238E27FC236}">
                  <a16:creationId xmlns:a16="http://schemas.microsoft.com/office/drawing/2014/main" id="{E1ABF7B2-04D3-D4E6-4271-69E04FD477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30757" name="Oval 37">
            <a:extLst>
              <a:ext uri="{FF2B5EF4-FFF2-40B4-BE49-F238E27FC236}">
                <a16:creationId xmlns:a16="http://schemas.microsoft.com/office/drawing/2014/main" id="{82EF2D23-08E6-4B7A-5F12-5E92668F6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5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0758" name="Oval 38">
            <a:extLst>
              <a:ext uri="{FF2B5EF4-FFF2-40B4-BE49-F238E27FC236}">
                <a16:creationId xmlns:a16="http://schemas.microsoft.com/office/drawing/2014/main" id="{9A6ED986-E775-813F-E1A4-F486EF8C1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0762" name="Text Box 42">
            <a:extLst>
              <a:ext uri="{FF2B5EF4-FFF2-40B4-BE49-F238E27FC236}">
                <a16:creationId xmlns:a16="http://schemas.microsoft.com/office/drawing/2014/main" id="{2CC24D8F-F707-1DDF-C05E-DE5F422DC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4649788"/>
            <a:ext cx="1817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Cylinder</a:t>
            </a:r>
          </a:p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(circular Prism)</a:t>
            </a:r>
          </a:p>
        </p:txBody>
      </p:sp>
      <p:grpSp>
        <p:nvGrpSpPr>
          <p:cNvPr id="3" name="Group 59">
            <a:extLst>
              <a:ext uri="{FF2B5EF4-FFF2-40B4-BE49-F238E27FC236}">
                <a16:creationId xmlns:a16="http://schemas.microsoft.com/office/drawing/2014/main" id="{D75CB797-905C-9E35-FE41-6D2FAB4BB4CA}"/>
              </a:ext>
            </a:extLst>
          </p:cNvPr>
          <p:cNvGrpSpPr>
            <a:grpSpLocks/>
          </p:cNvGrpSpPr>
          <p:nvPr/>
        </p:nvGrpSpPr>
        <p:grpSpPr bwMode="auto">
          <a:xfrm>
            <a:off x="4162425" y="3006725"/>
            <a:ext cx="2678113" cy="1717675"/>
            <a:chOff x="3670" y="1974"/>
            <a:chExt cx="1687" cy="1082"/>
          </a:xfrm>
        </p:grpSpPr>
        <p:sp>
          <p:nvSpPr>
            <p:cNvPr id="50211" name="AutoShape 53">
              <a:extLst>
                <a:ext uri="{FF2B5EF4-FFF2-40B4-BE49-F238E27FC236}">
                  <a16:creationId xmlns:a16="http://schemas.microsoft.com/office/drawing/2014/main" id="{C9D41DA2-CDFE-E2B2-6CFE-85A3A4CA9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1974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2" name="Line 54">
              <a:extLst>
                <a:ext uri="{FF2B5EF4-FFF2-40B4-BE49-F238E27FC236}">
                  <a16:creationId xmlns:a16="http://schemas.microsoft.com/office/drawing/2014/main" id="{084084ED-5C16-2896-0321-8B972D1F3A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4" y="1976"/>
              <a:ext cx="1020" cy="4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3" name="Line 57">
              <a:extLst>
                <a:ext uri="{FF2B5EF4-FFF2-40B4-BE49-F238E27FC236}">
                  <a16:creationId xmlns:a16="http://schemas.microsoft.com/office/drawing/2014/main" id="{A0EC8079-1085-704E-6875-38427484DC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6" y="259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4" name="Line 55">
              <a:extLst>
                <a:ext uri="{FF2B5EF4-FFF2-40B4-BE49-F238E27FC236}">
                  <a16:creationId xmlns:a16="http://schemas.microsoft.com/office/drawing/2014/main" id="{80C96F78-6E82-339F-DBB8-47542A86E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76" y="221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5" name="Line 56">
              <a:extLst>
                <a:ext uri="{FF2B5EF4-FFF2-40B4-BE49-F238E27FC236}">
                  <a16:creationId xmlns:a16="http://schemas.microsoft.com/office/drawing/2014/main" id="{956D9ED9-ECEB-5585-49AE-C5A620AFBA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" y="2604"/>
              <a:ext cx="1020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16" name="AutoShape 43">
              <a:extLst>
                <a:ext uri="{FF2B5EF4-FFF2-40B4-BE49-F238E27FC236}">
                  <a16:creationId xmlns:a16="http://schemas.microsoft.com/office/drawing/2014/main" id="{56E67232-7977-6B39-9BD1-1F68A547F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8" y="2422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30778" name="AutoShape 58">
            <a:extLst>
              <a:ext uri="{FF2B5EF4-FFF2-40B4-BE49-F238E27FC236}">
                <a16:creationId xmlns:a16="http://schemas.microsoft.com/office/drawing/2014/main" id="{8CEB6BE8-5890-EDC8-1607-CE22C32FA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3298825"/>
            <a:ext cx="1046163" cy="1003300"/>
          </a:xfrm>
          <a:prstGeom prst="pentagon">
            <a:avLst/>
          </a:prstGeom>
          <a:solidFill>
            <a:schemeClr val="accent1">
              <a:alpha val="45882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0780" name="Text Box 60">
            <a:extLst>
              <a:ext uri="{FF2B5EF4-FFF2-40B4-BE49-F238E27FC236}">
                <a16:creationId xmlns:a16="http://schemas.microsoft.com/office/drawing/2014/main" id="{3780990F-00A8-B9AA-79CD-E678F81CB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4852988"/>
            <a:ext cx="196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Pentagonal Prism</a:t>
            </a:r>
          </a:p>
        </p:txBody>
      </p:sp>
      <p:grpSp>
        <p:nvGrpSpPr>
          <p:cNvPr id="4" name="Group 84">
            <a:extLst>
              <a:ext uri="{FF2B5EF4-FFF2-40B4-BE49-F238E27FC236}">
                <a16:creationId xmlns:a16="http://schemas.microsoft.com/office/drawing/2014/main" id="{36F5CBC1-7D62-FADE-F877-4399373EA941}"/>
              </a:ext>
            </a:extLst>
          </p:cNvPr>
          <p:cNvGrpSpPr>
            <a:grpSpLocks/>
          </p:cNvGrpSpPr>
          <p:nvPr/>
        </p:nvGrpSpPr>
        <p:grpSpPr bwMode="auto">
          <a:xfrm>
            <a:off x="2470150" y="3238500"/>
            <a:ext cx="2089150" cy="1460500"/>
            <a:chOff x="1556" y="2040"/>
            <a:chExt cx="1316" cy="920"/>
          </a:xfrm>
        </p:grpSpPr>
        <p:sp>
          <p:nvSpPr>
            <p:cNvPr id="50205" name="Line 65">
              <a:extLst>
                <a:ext uri="{FF2B5EF4-FFF2-40B4-BE49-F238E27FC236}">
                  <a16:creationId xmlns:a16="http://schemas.microsoft.com/office/drawing/2014/main" id="{B37223A1-47FC-7480-B809-7FC308F3A9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grpSp>
          <p:nvGrpSpPr>
            <p:cNvPr id="25630" name="Group 67">
              <a:extLst>
                <a:ext uri="{FF2B5EF4-FFF2-40B4-BE49-F238E27FC236}">
                  <a16:creationId xmlns:a16="http://schemas.microsoft.com/office/drawing/2014/main" id="{B2520E44-1A9F-41EF-AE90-352AE81771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50207" name="AutoShape 62">
                <a:extLst>
                  <a:ext uri="{FF2B5EF4-FFF2-40B4-BE49-F238E27FC236}">
                    <a16:creationId xmlns:a16="http://schemas.microsoft.com/office/drawing/2014/main" id="{7836D6A7-F140-A79A-C970-818E48C76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0208" name="Line 63">
                <a:extLst>
                  <a:ext uri="{FF2B5EF4-FFF2-40B4-BE49-F238E27FC236}">
                    <a16:creationId xmlns:a16="http://schemas.microsoft.com/office/drawing/2014/main" id="{5577C746-AE44-7E05-9AEA-839ACA889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0209" name="Line 64">
                <a:extLst>
                  <a:ext uri="{FF2B5EF4-FFF2-40B4-BE49-F238E27FC236}">
                    <a16:creationId xmlns:a16="http://schemas.microsoft.com/office/drawing/2014/main" id="{8466EE61-B7AE-0847-5844-96FC03CCC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0210" name="AutoShape 61">
                <a:extLst>
                  <a:ext uri="{FF2B5EF4-FFF2-40B4-BE49-F238E27FC236}">
                    <a16:creationId xmlns:a16="http://schemas.microsoft.com/office/drawing/2014/main" id="{42B587EA-4AF6-42E3-6466-0536BD17E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</p:grpSp>
      </p:grpSp>
      <p:sp>
        <p:nvSpPr>
          <p:cNvPr id="30786" name="AutoShape 66">
            <a:extLst>
              <a:ext uri="{FF2B5EF4-FFF2-40B4-BE49-F238E27FC236}">
                <a16:creationId xmlns:a16="http://schemas.microsoft.com/office/drawing/2014/main" id="{9E786E88-0DC9-4A12-A171-65B185641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35052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0788" name="Text Box 68">
            <a:extLst>
              <a:ext uri="{FF2B5EF4-FFF2-40B4-BE49-F238E27FC236}">
                <a16:creationId xmlns:a16="http://schemas.microsoft.com/office/drawing/2014/main" id="{D1C5CDF8-35AD-39F6-9718-EF5426025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4745038"/>
            <a:ext cx="1927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Triangular Prism</a:t>
            </a:r>
          </a:p>
        </p:txBody>
      </p:sp>
      <p:grpSp>
        <p:nvGrpSpPr>
          <p:cNvPr id="6" name="Group 82">
            <a:extLst>
              <a:ext uri="{FF2B5EF4-FFF2-40B4-BE49-F238E27FC236}">
                <a16:creationId xmlns:a16="http://schemas.microsoft.com/office/drawing/2014/main" id="{16572201-CFAB-561C-3133-FDBD765B95F3}"/>
              </a:ext>
            </a:extLst>
          </p:cNvPr>
          <p:cNvGrpSpPr>
            <a:grpSpLocks/>
          </p:cNvGrpSpPr>
          <p:nvPr/>
        </p:nvGrpSpPr>
        <p:grpSpPr bwMode="auto">
          <a:xfrm>
            <a:off x="6738938" y="3025775"/>
            <a:ext cx="2333625" cy="1185863"/>
            <a:chOff x="4245" y="1906"/>
            <a:chExt cx="1470" cy="747"/>
          </a:xfrm>
        </p:grpSpPr>
        <p:sp>
          <p:nvSpPr>
            <p:cNvPr id="50197" name="Line 76">
              <a:extLst>
                <a:ext uri="{FF2B5EF4-FFF2-40B4-BE49-F238E27FC236}">
                  <a16:creationId xmlns:a16="http://schemas.microsoft.com/office/drawing/2014/main" id="{3E1A57F1-DB10-CC96-AC86-EB988EC21E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0" y="2345"/>
              <a:ext cx="99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198" name="Line 80">
              <a:extLst>
                <a:ext uri="{FF2B5EF4-FFF2-40B4-BE49-F238E27FC236}">
                  <a16:creationId xmlns:a16="http://schemas.microsoft.com/office/drawing/2014/main" id="{8E7C6AD9-E9A7-4EAD-7EF2-F1410C64C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5" y="1910"/>
              <a:ext cx="989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199" name="Line 79">
              <a:extLst>
                <a:ext uri="{FF2B5EF4-FFF2-40B4-BE49-F238E27FC236}">
                  <a16:creationId xmlns:a16="http://schemas.microsoft.com/office/drawing/2014/main" id="{7FDB197B-0B8B-173A-5D24-562515882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22" y="2124"/>
              <a:ext cx="987" cy="3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00" name="AutoShape 72">
              <a:extLst>
                <a:ext uri="{FF2B5EF4-FFF2-40B4-BE49-F238E27FC236}">
                  <a16:creationId xmlns:a16="http://schemas.microsoft.com/office/drawing/2014/main" id="{25F602F4-74D1-4B39-902A-6C5E2CD0C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" y="1909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01" name="AutoShape 73">
              <a:extLst>
                <a:ext uri="{FF2B5EF4-FFF2-40B4-BE49-F238E27FC236}">
                  <a16:creationId xmlns:a16="http://schemas.microsoft.com/office/drawing/2014/main" id="{C8A66F13-EC60-B3FD-4D45-BDE9F4E51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" y="2211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02" name="Line 74">
              <a:extLst>
                <a:ext uri="{FF2B5EF4-FFF2-40B4-BE49-F238E27FC236}">
                  <a16:creationId xmlns:a16="http://schemas.microsoft.com/office/drawing/2014/main" id="{60C18A99-5F1D-E4A6-DDC2-191FAC233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45" y="2122"/>
              <a:ext cx="992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03" name="Line 75">
              <a:extLst>
                <a:ext uri="{FF2B5EF4-FFF2-40B4-BE49-F238E27FC236}">
                  <a16:creationId xmlns:a16="http://schemas.microsoft.com/office/drawing/2014/main" id="{9B68D991-4726-F534-B321-2F7681F73B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8" y="1906"/>
              <a:ext cx="994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0204" name="Line 81">
              <a:extLst>
                <a:ext uri="{FF2B5EF4-FFF2-40B4-BE49-F238E27FC236}">
                  <a16:creationId xmlns:a16="http://schemas.microsoft.com/office/drawing/2014/main" id="{230FBBD7-9880-EB1F-8DA1-2049D5A0B9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1" y="2352"/>
              <a:ext cx="981" cy="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30803" name="Text Box 83">
            <a:extLst>
              <a:ext uri="{FF2B5EF4-FFF2-40B4-BE49-F238E27FC236}">
                <a16:creationId xmlns:a16="http://schemas.microsoft.com/office/drawing/2014/main" id="{8D5A9B75-47BE-E4D9-6A38-0AAF069B9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775" y="4244975"/>
            <a:ext cx="1927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Hexagonal Prism</a:t>
            </a:r>
          </a:p>
        </p:txBody>
      </p:sp>
      <p:sp>
        <p:nvSpPr>
          <p:cNvPr id="30806" name="Text Box 86">
            <a:extLst>
              <a:ext uri="{FF2B5EF4-FFF2-40B4-BE49-F238E27FC236}">
                <a16:creationId xmlns:a16="http://schemas.microsoft.com/office/drawing/2014/main" id="{CFF12688-2F80-5C1C-A1B6-59D84FA43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5773738"/>
            <a:ext cx="591978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Volume = Area of Cross section x length</a:t>
            </a:r>
          </a:p>
        </p:txBody>
      </p:sp>
      <p:sp>
        <p:nvSpPr>
          <p:cNvPr id="30811" name="Rectangle 91">
            <a:extLst>
              <a:ext uri="{FF2B5EF4-FFF2-40B4-BE49-F238E27FC236}">
                <a16:creationId xmlns:a16="http://schemas.microsoft.com/office/drawing/2014/main" id="{E53DF62E-8B35-E71E-9496-CCCB62283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Solids</a:t>
            </a:r>
          </a:p>
        </p:txBody>
      </p:sp>
      <p:pic>
        <p:nvPicPr>
          <p:cNvPr id="25620" name="Picture 92" descr="Office Objects 0572">
            <a:extLst>
              <a:ext uri="{FF2B5EF4-FFF2-40B4-BE49-F238E27FC236}">
                <a16:creationId xmlns:a16="http://schemas.microsoft.com/office/drawing/2014/main" id="{077996CD-3331-B0D8-CC5D-7AD4831D0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8" grpId="0" animBg="1"/>
      <p:bldP spid="30757" grpId="0" animBg="1"/>
      <p:bldP spid="30758" grpId="0" animBg="1"/>
      <p:bldP spid="30762" grpId="0"/>
      <p:bldP spid="30778" grpId="0" animBg="1"/>
      <p:bldP spid="30780" grpId="0"/>
      <p:bldP spid="30786" grpId="0" animBg="1"/>
      <p:bldP spid="30788" grpId="0"/>
      <p:bldP spid="30803" grpId="0"/>
      <p:bldP spid="3080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scottishflag">
            <a:extLst>
              <a:ext uri="{FF2B5EF4-FFF2-40B4-BE49-F238E27FC236}">
                <a16:creationId xmlns:a16="http://schemas.microsoft.com/office/drawing/2014/main" id="{3690F0DE-A336-171D-8106-4CE695BE05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5">
            <a:extLst>
              <a:ext uri="{FF2B5EF4-FFF2-40B4-BE49-F238E27FC236}">
                <a16:creationId xmlns:a16="http://schemas.microsoft.com/office/drawing/2014/main" id="{555A0546-A674-F175-B561-A0AF558549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51204" name="Text Box 7">
            <a:extLst>
              <a:ext uri="{FF2B5EF4-FFF2-40B4-BE49-F238E27FC236}">
                <a16:creationId xmlns:a16="http://schemas.microsoft.com/office/drawing/2014/main" id="{4C199B97-E4FB-575A-2063-CEB02980B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763" y="2128838"/>
            <a:ext cx="6040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Definition : A prism is a solid shape with </a:t>
            </a:r>
          </a:p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        uniform cross-section</a:t>
            </a:r>
          </a:p>
        </p:txBody>
      </p:sp>
      <p:grpSp>
        <p:nvGrpSpPr>
          <p:cNvPr id="26629" name="Group 25">
            <a:extLst>
              <a:ext uri="{FF2B5EF4-FFF2-40B4-BE49-F238E27FC236}">
                <a16:creationId xmlns:a16="http://schemas.microsoft.com/office/drawing/2014/main" id="{7F8C015E-CE2A-D82F-9FAC-F6D439015126}"/>
              </a:ext>
            </a:extLst>
          </p:cNvPr>
          <p:cNvGrpSpPr>
            <a:grpSpLocks/>
          </p:cNvGrpSpPr>
          <p:nvPr/>
        </p:nvGrpSpPr>
        <p:grpSpPr bwMode="auto">
          <a:xfrm>
            <a:off x="5276850" y="4279900"/>
            <a:ext cx="2089150" cy="1460500"/>
            <a:chOff x="1556" y="2040"/>
            <a:chExt cx="1316" cy="920"/>
          </a:xfrm>
        </p:grpSpPr>
        <p:sp>
          <p:nvSpPr>
            <p:cNvPr id="51217" name="Line 26">
              <a:extLst>
                <a:ext uri="{FF2B5EF4-FFF2-40B4-BE49-F238E27FC236}">
                  <a16:creationId xmlns:a16="http://schemas.microsoft.com/office/drawing/2014/main" id="{5AB05584-09E2-E259-B707-0CC0878FE2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grpSp>
          <p:nvGrpSpPr>
            <p:cNvPr id="26642" name="Group 27">
              <a:extLst>
                <a:ext uri="{FF2B5EF4-FFF2-40B4-BE49-F238E27FC236}">
                  <a16:creationId xmlns:a16="http://schemas.microsoft.com/office/drawing/2014/main" id="{F9E77D3B-D7C7-B6A0-6F6F-C577F3BBEC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51219" name="AutoShape 28">
                <a:extLst>
                  <a:ext uri="{FF2B5EF4-FFF2-40B4-BE49-F238E27FC236}">
                    <a16:creationId xmlns:a16="http://schemas.microsoft.com/office/drawing/2014/main" id="{18A8AAFD-FABF-8F80-298F-6D4894427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1220" name="Line 29">
                <a:extLst>
                  <a:ext uri="{FF2B5EF4-FFF2-40B4-BE49-F238E27FC236}">
                    <a16:creationId xmlns:a16="http://schemas.microsoft.com/office/drawing/2014/main" id="{8F846A30-205A-66DA-0D39-A4AE54FD3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1221" name="Line 30">
                <a:extLst>
                  <a:ext uri="{FF2B5EF4-FFF2-40B4-BE49-F238E27FC236}">
                    <a16:creationId xmlns:a16="http://schemas.microsoft.com/office/drawing/2014/main" id="{DCF131AA-9352-8CFA-7660-B95F4BE09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51222" name="AutoShape 31">
                <a:extLst>
                  <a:ext uri="{FF2B5EF4-FFF2-40B4-BE49-F238E27FC236}">
                    <a16:creationId xmlns:a16="http://schemas.microsoft.com/office/drawing/2014/main" id="{60270829-EAE3-B4D0-8ECC-57FDCF5EC5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</p:grpSp>
      </p:grpSp>
      <p:sp>
        <p:nvSpPr>
          <p:cNvPr id="51206" name="AutoShape 32">
            <a:extLst>
              <a:ext uri="{FF2B5EF4-FFF2-40B4-BE49-F238E27FC236}">
                <a16:creationId xmlns:a16="http://schemas.microsoft.com/office/drawing/2014/main" id="{FF22FC58-DB8E-C2A3-EB58-044AC3A4D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46101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1207" name="Text Box 33">
            <a:extLst>
              <a:ext uri="{FF2B5EF4-FFF2-40B4-BE49-F238E27FC236}">
                <a16:creationId xmlns:a16="http://schemas.microsoft.com/office/drawing/2014/main" id="{F881BFF9-C4B3-F7E7-79EF-563276311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725" y="4338638"/>
            <a:ext cx="1927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Triangular Prism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AFE9C541-EC39-4FD6-8822-5FAC92CC7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4567238"/>
            <a:ext cx="352583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Volume = Area x length</a:t>
            </a:r>
          </a:p>
        </p:txBody>
      </p:sp>
      <p:sp>
        <p:nvSpPr>
          <p:cNvPr id="51209" name="Text Box 45">
            <a:extLst>
              <a:ext uri="{FF2B5EF4-FFF2-40B4-BE49-F238E27FC236}">
                <a16:creationId xmlns:a16="http://schemas.microsoft.com/office/drawing/2014/main" id="{B3FECD1E-2355-756B-2FFD-77B4AC8C9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363" y="3259138"/>
            <a:ext cx="5478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Find the volume the triangular prism.</a:t>
            </a:r>
          </a:p>
        </p:txBody>
      </p:sp>
      <p:sp>
        <p:nvSpPr>
          <p:cNvPr id="51210" name="Line 46">
            <a:extLst>
              <a:ext uri="{FF2B5EF4-FFF2-40B4-BE49-F238E27FC236}">
                <a16:creationId xmlns:a16="http://schemas.microsoft.com/office/drawing/2014/main" id="{30808A47-88C4-FBE6-C157-DBF14FA6F5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97700" y="5435600"/>
            <a:ext cx="673100" cy="10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1211" name="Text Box 47">
            <a:extLst>
              <a:ext uri="{FF2B5EF4-FFF2-40B4-BE49-F238E27FC236}">
                <a16:creationId xmlns:a16="http://schemas.microsoft.com/office/drawing/2014/main" id="{30ED24CF-46A4-EE98-6A02-0807612AE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325" y="5481638"/>
            <a:ext cx="1073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20cm</a:t>
            </a:r>
            <a:r>
              <a:rPr lang="en-GB" sz="2400" baseline="60000">
                <a:solidFill>
                  <a:srgbClr val="FFFFFF"/>
                </a:solidFill>
                <a:latin typeface="Comic Sans MS" pitchFamily="66" charset="0"/>
                <a:cs typeface="+mn-cs"/>
              </a:rPr>
              <a:t>2</a:t>
            </a:r>
            <a:endParaRPr lang="en-GB" sz="24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1212" name="Line 48">
            <a:extLst>
              <a:ext uri="{FF2B5EF4-FFF2-40B4-BE49-F238E27FC236}">
                <a16:creationId xmlns:a16="http://schemas.microsoft.com/office/drawing/2014/main" id="{9591A254-3175-4933-CE9B-8BA7A03D7C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94300" y="5118100"/>
            <a:ext cx="1193800" cy="685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1213" name="Text Box 49">
            <a:extLst>
              <a:ext uri="{FF2B5EF4-FFF2-40B4-BE49-F238E27FC236}">
                <a16:creationId xmlns:a16="http://schemas.microsoft.com/office/drawing/2014/main" id="{D7179965-F0BC-F9A8-5CB1-4BA4960E8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5405438"/>
            <a:ext cx="900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10cm</a:t>
            </a:r>
          </a:p>
        </p:txBody>
      </p:sp>
      <p:sp>
        <p:nvSpPr>
          <p:cNvPr id="33842" name="Text Box 50">
            <a:extLst>
              <a:ext uri="{FF2B5EF4-FFF2-40B4-BE49-F238E27FC236}">
                <a16:creationId xmlns:a16="http://schemas.microsoft.com/office/drawing/2014/main" id="{BBFA84C6-4CC1-7583-F1AD-3ABEE2E73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100" y="5392738"/>
            <a:ext cx="298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= 20 x 10 = 200 cm</a:t>
            </a:r>
            <a:r>
              <a:rPr lang="en-GB" sz="2400" baseline="60000">
                <a:solidFill>
                  <a:srgbClr val="FFFF00"/>
                </a:solidFill>
                <a:latin typeface="Comic Sans MS" pitchFamily="66" charset="0"/>
                <a:cs typeface="+mn-cs"/>
              </a:rPr>
              <a:t>3</a:t>
            </a:r>
            <a:endParaRPr lang="en-GB" sz="2400">
              <a:solidFill>
                <a:srgbClr val="FFFF00"/>
              </a:solidFill>
              <a:latin typeface="Comic Sans MS" pitchFamily="66" charset="0"/>
              <a:cs typeface="+mn-cs"/>
            </a:endParaRPr>
          </a:p>
        </p:txBody>
      </p:sp>
      <p:pic>
        <p:nvPicPr>
          <p:cNvPr id="26639" name="Picture 52" descr="Office Objects 0572">
            <a:extLst>
              <a:ext uri="{FF2B5EF4-FFF2-40B4-BE49-F238E27FC236}">
                <a16:creationId xmlns:a16="http://schemas.microsoft.com/office/drawing/2014/main" id="{AD6C1255-D530-9921-94AC-AF01C3AD4CFF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45" name="Rectangle 53">
            <a:extLst>
              <a:ext uri="{FF2B5EF4-FFF2-40B4-BE49-F238E27FC236}">
                <a16:creationId xmlns:a16="http://schemas.microsoft.com/office/drawing/2014/main" id="{EF43DCDE-EDBC-BCBF-31A2-8A098D404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Solids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758B74C-16E0-4AC5-8F4B-45CCB6BB18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FD615E3-A61F-478B-9D98-FBC2EF18CC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33619AC-A3BC-F8CA-CA60-CD4123492C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5E75A45E-FB6C-4032-6B4C-E9FE9E26F7A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9221" name="Picture 3" descr="scottishflag">
            <a:extLst>
              <a:ext uri="{FF2B5EF4-FFF2-40B4-BE49-F238E27FC236}">
                <a16:creationId xmlns:a16="http://schemas.microsoft.com/office/drawing/2014/main" id="{ECD9BFFE-A1F1-784D-17B7-0F1D1D2F4D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4">
            <a:extLst>
              <a:ext uri="{FF2B5EF4-FFF2-40B4-BE49-F238E27FC236}">
                <a16:creationId xmlns:a16="http://schemas.microsoft.com/office/drawing/2014/main" id="{47D89C37-4313-4D4C-D4B3-CF15BF8DD1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9223" name="Picture 13" descr="Office Objects 0572">
            <a:extLst>
              <a:ext uri="{FF2B5EF4-FFF2-40B4-BE49-F238E27FC236}">
                <a16:creationId xmlns:a16="http://schemas.microsoft.com/office/drawing/2014/main" id="{AA651360-DBB6-34A2-C2FB-9A57353B4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DDDBC248-98CF-61F2-84AF-5533F21F8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8901" r="10628"/>
          <a:stretch>
            <a:fillRect/>
          </a:stretch>
        </p:blipFill>
        <p:spPr bwMode="auto">
          <a:xfrm>
            <a:off x="1335088" y="1928813"/>
            <a:ext cx="6826250" cy="4762500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1">
            <a:extLst>
              <a:ext uri="{FF2B5EF4-FFF2-40B4-BE49-F238E27FC236}">
                <a16:creationId xmlns:a16="http://schemas.microsoft.com/office/drawing/2014/main" id="{B7E34770-00CC-F03A-DB45-841AD7D1975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65BCBB-FA31-4E10-B552-C70BEA1D6E3C}" type="datetime5">
              <a:rPr lang="en-GB" smtClean="0">
                <a:cs typeface="Arial" pitchFamily="34" charset="0"/>
              </a:rPr>
              <a:pPr>
                <a:defRPr/>
              </a:pPr>
              <a:t>4-Jul-26</a:t>
            </a:fld>
            <a:endParaRPr lang="en-GB">
              <a:cs typeface="Arial" pitchFamily="34" charset="0"/>
            </a:endParaRPr>
          </a:p>
        </p:txBody>
      </p:sp>
      <p:sp>
        <p:nvSpPr>
          <p:cNvPr id="4100" name="Footer Placeholder 2">
            <a:extLst>
              <a:ext uri="{FF2B5EF4-FFF2-40B4-BE49-F238E27FC236}">
                <a16:creationId xmlns:a16="http://schemas.microsoft.com/office/drawing/2014/main" id="{A34EFAB4-823C-8D28-B9E8-E27819114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en-GB">
                <a:cs typeface="Arial" pitchFamily="34" charset="0"/>
              </a:rPr>
              <a:t>Created by Mr. Lafferty Maths Dept.</a:t>
            </a:r>
          </a:p>
        </p:txBody>
      </p:sp>
      <p:sp>
        <p:nvSpPr>
          <p:cNvPr id="59451" name="AutoShape 59">
            <a:extLst>
              <a:ext uri="{FF2B5EF4-FFF2-40B4-BE49-F238E27FC236}">
                <a16:creationId xmlns:a16="http://schemas.microsoft.com/office/drawing/2014/main" id="{F43ABF02-A5FB-EFE4-793E-D2B6C0E76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75" y="2254250"/>
            <a:ext cx="1000125" cy="990600"/>
          </a:xfrm>
          <a:prstGeom prst="triangle">
            <a:avLst>
              <a:gd name="adj" fmla="val 50000"/>
            </a:avLst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3255" name="Text Box 21">
            <a:extLst>
              <a:ext uri="{FF2B5EF4-FFF2-40B4-BE49-F238E27FC236}">
                <a16:creationId xmlns:a16="http://schemas.microsoft.com/office/drawing/2014/main" id="{55F2FF79-F31E-0A39-9347-779C4A849D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8450" y="4098925"/>
            <a:ext cx="40655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+mn-cs"/>
              </a:rPr>
              <a:t>www.mathsrevision.com</a:t>
            </a:r>
          </a:p>
        </p:txBody>
      </p:sp>
      <p:pic>
        <p:nvPicPr>
          <p:cNvPr id="1031" name="Picture 22" descr="scottishflag">
            <a:extLst>
              <a:ext uri="{FF2B5EF4-FFF2-40B4-BE49-F238E27FC236}">
                <a16:creationId xmlns:a16="http://schemas.microsoft.com/office/drawing/2014/main" id="{FE2574DF-2789-2D7A-AA3B-7F245A1BBA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3" descr="Office Objects 0572">
            <a:extLst>
              <a:ext uri="{FF2B5EF4-FFF2-40B4-BE49-F238E27FC236}">
                <a16:creationId xmlns:a16="http://schemas.microsoft.com/office/drawing/2014/main" id="{38E4B01A-B2EC-0E08-0B9B-D4100642F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49" name="Rectangle 57">
            <a:extLst>
              <a:ext uri="{FF2B5EF4-FFF2-40B4-BE49-F238E27FC236}">
                <a16:creationId xmlns:a16="http://schemas.microsoft.com/office/drawing/2014/main" id="{E7C25B5B-F36F-9845-F3AA-CECFE588E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a Triangular Prism</a:t>
            </a:r>
          </a:p>
        </p:txBody>
      </p:sp>
      <p:sp>
        <p:nvSpPr>
          <p:cNvPr id="59452" name="AutoShape 60">
            <a:extLst>
              <a:ext uri="{FF2B5EF4-FFF2-40B4-BE49-F238E27FC236}">
                <a16:creationId xmlns:a16="http://schemas.microsoft.com/office/drawing/2014/main" id="{7E3FDD46-E5E5-1E53-01D6-E52A5720B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0" y="3267075"/>
            <a:ext cx="2781300" cy="685800"/>
          </a:xfrm>
          <a:prstGeom prst="parallelogram">
            <a:avLst>
              <a:gd name="adj" fmla="val 267592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9454" name="AutoShape 62">
            <a:extLst>
              <a:ext uri="{FF2B5EF4-FFF2-40B4-BE49-F238E27FC236}">
                <a16:creationId xmlns:a16="http://schemas.microsoft.com/office/drawing/2014/main" id="{E84B17EF-FE1E-AC3F-58BF-4B82251FB5B7}"/>
              </a:ext>
            </a:extLst>
          </p:cNvPr>
          <p:cNvSpPr>
            <a:spLocks noChangeArrowheads="1"/>
          </p:cNvSpPr>
          <p:nvPr/>
        </p:nvSpPr>
        <p:spPr bwMode="auto">
          <a:xfrm rot="9560695" flipH="1" flipV="1">
            <a:off x="1335088" y="2701925"/>
            <a:ext cx="2773362" cy="769938"/>
          </a:xfrm>
          <a:prstGeom prst="parallelogram">
            <a:avLst>
              <a:gd name="adj" fmla="val 104026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59450" name="AutoShape 58">
            <a:extLst>
              <a:ext uri="{FF2B5EF4-FFF2-40B4-BE49-F238E27FC236}">
                <a16:creationId xmlns:a16="http://schemas.microsoft.com/office/drawing/2014/main" id="{403090C8-04D2-D3B4-C2DF-890D0B3D3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5" y="2914650"/>
            <a:ext cx="1000125" cy="1028700"/>
          </a:xfrm>
          <a:prstGeom prst="triangle">
            <a:avLst>
              <a:gd name="adj" fmla="val 50972"/>
            </a:avLst>
          </a:prstGeom>
          <a:solidFill>
            <a:srgbClr val="969696">
              <a:alpha val="69019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grpSp>
        <p:nvGrpSpPr>
          <p:cNvPr id="1037" name="Group 86">
            <a:extLst>
              <a:ext uri="{FF2B5EF4-FFF2-40B4-BE49-F238E27FC236}">
                <a16:creationId xmlns:a16="http://schemas.microsoft.com/office/drawing/2014/main" id="{523B558B-498A-8225-EBEA-E008E3300242}"/>
              </a:ext>
            </a:extLst>
          </p:cNvPr>
          <p:cNvGrpSpPr>
            <a:grpSpLocks/>
          </p:cNvGrpSpPr>
          <p:nvPr/>
        </p:nvGrpSpPr>
        <p:grpSpPr bwMode="auto">
          <a:xfrm>
            <a:off x="792163" y="2871788"/>
            <a:ext cx="638175" cy="1052512"/>
            <a:chOff x="377" y="1809"/>
            <a:chExt cx="402" cy="663"/>
          </a:xfrm>
        </p:grpSpPr>
        <p:sp>
          <p:nvSpPr>
            <p:cNvPr id="53288" name="Line 64">
              <a:extLst>
                <a:ext uri="{FF2B5EF4-FFF2-40B4-BE49-F238E27FC236}">
                  <a16:creationId xmlns:a16="http://schemas.microsoft.com/office/drawing/2014/main" id="{91722538-7B3B-09A2-5F1E-822C710856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8" y="1809"/>
              <a:ext cx="11" cy="6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3289" name="Text Box 65">
              <a:extLst>
                <a:ext uri="{FF2B5EF4-FFF2-40B4-BE49-F238E27FC236}">
                  <a16:creationId xmlns:a16="http://schemas.microsoft.com/office/drawing/2014/main" id="{2161DBA8-6DCF-7855-AE5D-D28AA8631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" y="1898"/>
              <a:ext cx="3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FFFFFF"/>
                  </a:solidFill>
                  <a:latin typeface="Comic Sans MS" pitchFamily="66" charset="0"/>
                  <a:cs typeface="+mn-cs"/>
                </a:rPr>
                <a:t>4cm</a:t>
              </a:r>
            </a:p>
          </p:txBody>
        </p:sp>
      </p:grpSp>
      <p:grpSp>
        <p:nvGrpSpPr>
          <p:cNvPr id="1038" name="Group 85">
            <a:extLst>
              <a:ext uri="{FF2B5EF4-FFF2-40B4-BE49-F238E27FC236}">
                <a16:creationId xmlns:a16="http://schemas.microsoft.com/office/drawing/2014/main" id="{21B87DB1-544C-833B-98ED-76F1255D111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035425"/>
            <a:ext cx="1019175" cy="407988"/>
            <a:chOff x="838" y="2542"/>
            <a:chExt cx="642" cy="257"/>
          </a:xfrm>
        </p:grpSpPr>
        <p:sp>
          <p:nvSpPr>
            <p:cNvPr id="53286" name="Line 67">
              <a:extLst>
                <a:ext uri="{FF2B5EF4-FFF2-40B4-BE49-F238E27FC236}">
                  <a16:creationId xmlns:a16="http://schemas.microsoft.com/office/drawing/2014/main" id="{CC8E31AD-1383-9B9C-B714-F74E46691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8" y="2542"/>
              <a:ext cx="6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3287" name="Text Box 68">
              <a:extLst>
                <a:ext uri="{FF2B5EF4-FFF2-40B4-BE49-F238E27FC236}">
                  <a16:creationId xmlns:a16="http://schemas.microsoft.com/office/drawing/2014/main" id="{C58B70EA-FAF7-0F73-06E3-73CE3C59A5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6" y="2568"/>
              <a:ext cx="3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rPr>
                <a:t>4cm</a:t>
              </a:r>
            </a:p>
          </p:txBody>
        </p:sp>
      </p:grpSp>
      <p:grpSp>
        <p:nvGrpSpPr>
          <p:cNvPr id="1039" name="Group 84">
            <a:extLst>
              <a:ext uri="{FF2B5EF4-FFF2-40B4-BE49-F238E27FC236}">
                <a16:creationId xmlns:a16="http://schemas.microsoft.com/office/drawing/2014/main" id="{089E03A3-6B91-BEE7-9680-4453FD1A1F2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425825"/>
            <a:ext cx="1838325" cy="647700"/>
            <a:chOff x="1558" y="2158"/>
            <a:chExt cx="1158" cy="408"/>
          </a:xfrm>
        </p:grpSpPr>
        <p:sp>
          <p:nvSpPr>
            <p:cNvPr id="53284" name="Line 69">
              <a:extLst>
                <a:ext uri="{FF2B5EF4-FFF2-40B4-BE49-F238E27FC236}">
                  <a16:creationId xmlns:a16="http://schemas.microsoft.com/office/drawing/2014/main" id="{8924ADBE-4C90-4301-E005-64C9D435A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8" y="2158"/>
              <a:ext cx="1158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53285" name="Text Box 70">
              <a:extLst>
                <a:ext uri="{FF2B5EF4-FFF2-40B4-BE49-F238E27FC236}">
                  <a16:creationId xmlns:a16="http://schemas.microsoft.com/office/drawing/2014/main" id="{9E4180DB-D7ED-4E6F-A75E-B969FE702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0" y="2334"/>
              <a:ext cx="45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rPr>
                <a:t>10cm</a:t>
              </a:r>
            </a:p>
          </p:txBody>
        </p:sp>
      </p:grpSp>
      <p:sp>
        <p:nvSpPr>
          <p:cNvPr id="59453" name="AutoShape 61">
            <a:extLst>
              <a:ext uri="{FF2B5EF4-FFF2-40B4-BE49-F238E27FC236}">
                <a16:creationId xmlns:a16="http://schemas.microsoft.com/office/drawing/2014/main" id="{63A77A2C-968D-054C-625B-C424027593CA}"/>
              </a:ext>
            </a:extLst>
          </p:cNvPr>
          <p:cNvSpPr>
            <a:spLocks noChangeArrowheads="1"/>
          </p:cNvSpPr>
          <p:nvPr/>
        </p:nvSpPr>
        <p:spPr bwMode="auto">
          <a:xfrm rot="9627465" flipH="1">
            <a:off x="2179638" y="2525713"/>
            <a:ext cx="2085975" cy="1117600"/>
          </a:xfrm>
          <a:prstGeom prst="parallelogram">
            <a:avLst>
              <a:gd name="adj" fmla="val 11821"/>
            </a:avLst>
          </a:prstGeom>
          <a:solidFill>
            <a:srgbClr val="00FF00">
              <a:alpha val="8117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grpSp>
        <p:nvGrpSpPr>
          <p:cNvPr id="1041" name="Group 2">
            <a:extLst>
              <a:ext uri="{FF2B5EF4-FFF2-40B4-BE49-F238E27FC236}">
                <a16:creationId xmlns:a16="http://schemas.microsoft.com/office/drawing/2014/main" id="{968B7D8C-EC16-BF4A-47B5-EB22939CFCC0}"/>
              </a:ext>
            </a:extLst>
          </p:cNvPr>
          <p:cNvGrpSpPr>
            <a:grpSpLocks/>
          </p:cNvGrpSpPr>
          <p:nvPr/>
        </p:nvGrpSpPr>
        <p:grpSpPr bwMode="auto">
          <a:xfrm>
            <a:off x="4610100" y="242888"/>
            <a:ext cx="4533900" cy="5916612"/>
            <a:chOff x="2647" y="153"/>
            <a:chExt cx="2882" cy="4167"/>
          </a:xfrm>
        </p:grpSpPr>
        <p:sp>
          <p:nvSpPr>
            <p:cNvPr id="114" name="Freeform 3">
              <a:extLst>
                <a:ext uri="{FF2B5EF4-FFF2-40B4-BE49-F238E27FC236}">
                  <a16:creationId xmlns:a16="http://schemas.microsoft.com/office/drawing/2014/main" id="{174DCDBC-2A97-94FE-6E22-4B201B89D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5" name="Freeform 4">
              <a:extLst>
                <a:ext uri="{FF2B5EF4-FFF2-40B4-BE49-F238E27FC236}">
                  <a16:creationId xmlns:a16="http://schemas.microsoft.com/office/drawing/2014/main" id="{CDA76AA6-88A4-4E85-A97D-DB3B119D3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6" name="Freeform 5">
              <a:extLst>
                <a:ext uri="{FF2B5EF4-FFF2-40B4-BE49-F238E27FC236}">
                  <a16:creationId xmlns:a16="http://schemas.microsoft.com/office/drawing/2014/main" id="{A14177DB-1AE4-3896-E28D-F79765035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7" name="Freeform 6">
              <a:extLst>
                <a:ext uri="{FF2B5EF4-FFF2-40B4-BE49-F238E27FC236}">
                  <a16:creationId xmlns:a16="http://schemas.microsoft.com/office/drawing/2014/main" id="{3AD5901A-D2A3-900F-DAB0-F9E3F4DA3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C1694FE7-41CA-EA92-F634-AD54CADB5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81B124B6-54A5-74D1-7496-A45B53156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60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0" name="Freeform 9">
              <a:extLst>
                <a:ext uri="{FF2B5EF4-FFF2-40B4-BE49-F238E27FC236}">
                  <a16:creationId xmlns:a16="http://schemas.microsoft.com/office/drawing/2014/main" id="{12A2DFD5-E474-2DC7-0278-F7859BF65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1" name="Freeform 10">
              <a:extLst>
                <a:ext uri="{FF2B5EF4-FFF2-40B4-BE49-F238E27FC236}">
                  <a16:creationId xmlns:a16="http://schemas.microsoft.com/office/drawing/2014/main" id="{CCA3CDA2-2400-3D00-A75B-B078E43291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2" name="Freeform 11">
              <a:extLst>
                <a:ext uri="{FF2B5EF4-FFF2-40B4-BE49-F238E27FC236}">
                  <a16:creationId xmlns:a16="http://schemas.microsoft.com/office/drawing/2014/main" id="{7C3EDC1D-66DD-4FD9-3C27-1965221BE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id="{EB7A890A-1840-1F96-4139-E07B54AEA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4" name="Freeform 13">
              <a:extLst>
                <a:ext uri="{FF2B5EF4-FFF2-40B4-BE49-F238E27FC236}">
                  <a16:creationId xmlns:a16="http://schemas.microsoft.com/office/drawing/2014/main" id="{8E6505D7-9B4E-D266-7248-FB83EFEDC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5" name="Line 14">
              <a:extLst>
                <a:ext uri="{FF2B5EF4-FFF2-40B4-BE49-F238E27FC236}">
                  <a16:creationId xmlns:a16="http://schemas.microsoft.com/office/drawing/2014/main" id="{9D57948E-5393-DF16-5006-E3ADDCEF79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6" name="Rectangle 15">
              <a:extLst>
                <a:ext uri="{FF2B5EF4-FFF2-40B4-BE49-F238E27FC236}">
                  <a16:creationId xmlns:a16="http://schemas.microsoft.com/office/drawing/2014/main" id="{A093D86F-761C-A3CB-4A82-7274B8595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7" name="Rectangle 16">
              <a:extLst>
                <a:ext uri="{FF2B5EF4-FFF2-40B4-BE49-F238E27FC236}">
                  <a16:creationId xmlns:a16="http://schemas.microsoft.com/office/drawing/2014/main" id="{4234A9EC-B1F5-59FC-D11D-5023F89B8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8" name="Rectangle 17">
              <a:extLst>
                <a:ext uri="{FF2B5EF4-FFF2-40B4-BE49-F238E27FC236}">
                  <a16:creationId xmlns:a16="http://schemas.microsoft.com/office/drawing/2014/main" id="{BB732C40-F4A2-FAA3-0477-D38353A68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9" name="Rectangle 18">
              <a:extLst>
                <a:ext uri="{FF2B5EF4-FFF2-40B4-BE49-F238E27FC236}">
                  <a16:creationId xmlns:a16="http://schemas.microsoft.com/office/drawing/2014/main" id="{EB89C546-2AEA-4EFA-7A68-BDF6BD6DB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0" name="Rectangle 19">
              <a:extLst>
                <a:ext uri="{FF2B5EF4-FFF2-40B4-BE49-F238E27FC236}">
                  <a16:creationId xmlns:a16="http://schemas.microsoft.com/office/drawing/2014/main" id="{FA6CE943-DE85-6220-3244-18ED77D32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1" name="Rectangle 20">
              <a:extLst>
                <a:ext uri="{FF2B5EF4-FFF2-40B4-BE49-F238E27FC236}">
                  <a16:creationId xmlns:a16="http://schemas.microsoft.com/office/drawing/2014/main" id="{4572F073-57E1-37E3-DC4C-C371C5A0D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id="{365BC6FD-58AB-41FD-DB2B-00F60622F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3" name="Freeform 22">
              <a:extLst>
                <a:ext uri="{FF2B5EF4-FFF2-40B4-BE49-F238E27FC236}">
                  <a16:creationId xmlns:a16="http://schemas.microsoft.com/office/drawing/2014/main" id="{37C13E1E-0A44-3C25-864E-9C1D3C300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4" name="Freeform 23">
              <a:extLst>
                <a:ext uri="{FF2B5EF4-FFF2-40B4-BE49-F238E27FC236}">
                  <a16:creationId xmlns:a16="http://schemas.microsoft.com/office/drawing/2014/main" id="{4A00CF5D-DF54-55DA-AD08-5DB6998AC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5" name="Freeform 24">
              <a:extLst>
                <a:ext uri="{FF2B5EF4-FFF2-40B4-BE49-F238E27FC236}">
                  <a16:creationId xmlns:a16="http://schemas.microsoft.com/office/drawing/2014/main" id="{3B3CDADC-73BC-540B-D0C4-7830B953BB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6" name="Freeform 25">
              <a:extLst>
                <a:ext uri="{FF2B5EF4-FFF2-40B4-BE49-F238E27FC236}">
                  <a16:creationId xmlns:a16="http://schemas.microsoft.com/office/drawing/2014/main" id="{DDCF6884-4AC3-E1ED-9A42-BDB6E63742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7" name="Freeform 26">
              <a:extLst>
                <a:ext uri="{FF2B5EF4-FFF2-40B4-BE49-F238E27FC236}">
                  <a16:creationId xmlns:a16="http://schemas.microsoft.com/office/drawing/2014/main" id="{FF09420A-F9A3-38C0-D30E-DA6473866F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8" name="Freeform 27">
              <a:extLst>
                <a:ext uri="{FF2B5EF4-FFF2-40B4-BE49-F238E27FC236}">
                  <a16:creationId xmlns:a16="http://schemas.microsoft.com/office/drawing/2014/main" id="{DD4DC1E7-93EB-E7C5-5B48-1FA9530C1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9" name="Freeform 28">
              <a:extLst>
                <a:ext uri="{FF2B5EF4-FFF2-40B4-BE49-F238E27FC236}">
                  <a16:creationId xmlns:a16="http://schemas.microsoft.com/office/drawing/2014/main" id="{7AE455FB-E39D-53DB-D674-629489661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0" name="Freeform 29">
              <a:extLst>
                <a:ext uri="{FF2B5EF4-FFF2-40B4-BE49-F238E27FC236}">
                  <a16:creationId xmlns:a16="http://schemas.microsoft.com/office/drawing/2014/main" id="{1B8FCD03-34D6-860B-FD3B-813B58203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1" name="Freeform 30">
              <a:extLst>
                <a:ext uri="{FF2B5EF4-FFF2-40B4-BE49-F238E27FC236}">
                  <a16:creationId xmlns:a16="http://schemas.microsoft.com/office/drawing/2014/main" id="{5AD8267A-6E66-A6A5-9DA8-D4BC3ECD6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2" name="Freeform 31">
              <a:extLst>
                <a:ext uri="{FF2B5EF4-FFF2-40B4-BE49-F238E27FC236}">
                  <a16:creationId xmlns:a16="http://schemas.microsoft.com/office/drawing/2014/main" id="{4EB7AE12-4078-E862-5B60-1540138A1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3" name="Freeform 32">
              <a:extLst>
                <a:ext uri="{FF2B5EF4-FFF2-40B4-BE49-F238E27FC236}">
                  <a16:creationId xmlns:a16="http://schemas.microsoft.com/office/drawing/2014/main" id="{429FB23B-7358-E125-9FEC-692B3B43F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4" name="Freeform 33">
              <a:extLst>
                <a:ext uri="{FF2B5EF4-FFF2-40B4-BE49-F238E27FC236}">
                  <a16:creationId xmlns:a16="http://schemas.microsoft.com/office/drawing/2014/main" id="{11512D75-65D1-FE5C-B3EA-721110BC9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5" name="Freeform 34">
              <a:extLst>
                <a:ext uri="{FF2B5EF4-FFF2-40B4-BE49-F238E27FC236}">
                  <a16:creationId xmlns:a16="http://schemas.microsoft.com/office/drawing/2014/main" id="{CBC44866-052E-DBCC-82D0-240B79A7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6" name="Freeform 35">
              <a:extLst>
                <a:ext uri="{FF2B5EF4-FFF2-40B4-BE49-F238E27FC236}">
                  <a16:creationId xmlns:a16="http://schemas.microsoft.com/office/drawing/2014/main" id="{31718EC3-0DEB-6DB3-C835-8F848F3FF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7" name="Freeform 36">
              <a:extLst>
                <a:ext uri="{FF2B5EF4-FFF2-40B4-BE49-F238E27FC236}">
                  <a16:creationId xmlns:a16="http://schemas.microsoft.com/office/drawing/2014/main" id="{A2B2D0D4-59F1-DB39-BBA0-8C01E2BC9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8" name="Freeform 37">
              <a:extLst>
                <a:ext uri="{FF2B5EF4-FFF2-40B4-BE49-F238E27FC236}">
                  <a16:creationId xmlns:a16="http://schemas.microsoft.com/office/drawing/2014/main" id="{C02D9DBA-5552-AE2C-966A-864BC85D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9" name="Freeform 38">
              <a:extLst>
                <a:ext uri="{FF2B5EF4-FFF2-40B4-BE49-F238E27FC236}">
                  <a16:creationId xmlns:a16="http://schemas.microsoft.com/office/drawing/2014/main" id="{1BCEB140-4C1A-F684-DE57-781224AAC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0" name="Freeform 39">
              <a:extLst>
                <a:ext uri="{FF2B5EF4-FFF2-40B4-BE49-F238E27FC236}">
                  <a16:creationId xmlns:a16="http://schemas.microsoft.com/office/drawing/2014/main" id="{9FB0F5B8-E1FF-31C1-70DB-8BAB2FDF5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1" name="Freeform 40">
              <a:extLst>
                <a:ext uri="{FF2B5EF4-FFF2-40B4-BE49-F238E27FC236}">
                  <a16:creationId xmlns:a16="http://schemas.microsoft.com/office/drawing/2014/main" id="{B9F61F7A-68FB-38D9-83D4-C23A43F8C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2" name="Freeform 41">
              <a:extLst>
                <a:ext uri="{FF2B5EF4-FFF2-40B4-BE49-F238E27FC236}">
                  <a16:creationId xmlns:a16="http://schemas.microsoft.com/office/drawing/2014/main" id="{0D9641AD-5A65-6A27-5683-E4E19AB96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3" name="Freeform 42">
              <a:extLst>
                <a:ext uri="{FF2B5EF4-FFF2-40B4-BE49-F238E27FC236}">
                  <a16:creationId xmlns:a16="http://schemas.microsoft.com/office/drawing/2014/main" id="{7B812835-1DE4-3A8A-6747-B6323F268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4" name="Freeform 43">
              <a:extLst>
                <a:ext uri="{FF2B5EF4-FFF2-40B4-BE49-F238E27FC236}">
                  <a16:creationId xmlns:a16="http://schemas.microsoft.com/office/drawing/2014/main" id="{BB3DBACA-5CFB-C0D9-6ADF-723EA20D0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5" name="Freeform 44">
              <a:extLst>
                <a:ext uri="{FF2B5EF4-FFF2-40B4-BE49-F238E27FC236}">
                  <a16:creationId xmlns:a16="http://schemas.microsoft.com/office/drawing/2014/main" id="{D57C94E9-D7DC-35AD-73CD-B8658A288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6" name="Freeform 45">
              <a:extLst>
                <a:ext uri="{FF2B5EF4-FFF2-40B4-BE49-F238E27FC236}">
                  <a16:creationId xmlns:a16="http://schemas.microsoft.com/office/drawing/2014/main" id="{6948C6A3-BC36-4B93-7662-97657A452D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7" name="Freeform 46">
              <a:extLst>
                <a:ext uri="{FF2B5EF4-FFF2-40B4-BE49-F238E27FC236}">
                  <a16:creationId xmlns:a16="http://schemas.microsoft.com/office/drawing/2014/main" id="{8A531F32-37AA-806D-5D80-842C0DABE4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8" name="Freeform 47">
              <a:extLst>
                <a:ext uri="{FF2B5EF4-FFF2-40B4-BE49-F238E27FC236}">
                  <a16:creationId xmlns:a16="http://schemas.microsoft.com/office/drawing/2014/main" id="{FAB1FD1F-081A-0A63-5182-0498A5845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9" name="Freeform 48">
              <a:extLst>
                <a:ext uri="{FF2B5EF4-FFF2-40B4-BE49-F238E27FC236}">
                  <a16:creationId xmlns:a16="http://schemas.microsoft.com/office/drawing/2014/main" id="{CCCD9A10-2BEE-0961-CCD9-DDCD15DFA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0" name="Freeform 49">
              <a:extLst>
                <a:ext uri="{FF2B5EF4-FFF2-40B4-BE49-F238E27FC236}">
                  <a16:creationId xmlns:a16="http://schemas.microsoft.com/office/drawing/2014/main" id="{623331FE-E2A0-126D-BDDA-C22156E73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1" name="Freeform 50">
              <a:extLst>
                <a:ext uri="{FF2B5EF4-FFF2-40B4-BE49-F238E27FC236}">
                  <a16:creationId xmlns:a16="http://schemas.microsoft.com/office/drawing/2014/main" id="{1707030D-C7E5-D42B-9223-E2E9B6E49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2" name="Freeform 51">
              <a:extLst>
                <a:ext uri="{FF2B5EF4-FFF2-40B4-BE49-F238E27FC236}">
                  <a16:creationId xmlns:a16="http://schemas.microsoft.com/office/drawing/2014/main" id="{B06FC235-ABF1-DB08-0DA8-CCD9DCF02D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3" name="Freeform 52">
              <a:extLst>
                <a:ext uri="{FF2B5EF4-FFF2-40B4-BE49-F238E27FC236}">
                  <a16:creationId xmlns:a16="http://schemas.microsoft.com/office/drawing/2014/main" id="{48B194F6-DC12-C7D9-6E83-76F0C7B2F7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4" name="Freeform 53">
              <a:extLst>
                <a:ext uri="{FF2B5EF4-FFF2-40B4-BE49-F238E27FC236}">
                  <a16:creationId xmlns:a16="http://schemas.microsoft.com/office/drawing/2014/main" id="{8A531CD8-CFC2-BD34-3173-113D23661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5" name="Freeform 54">
              <a:extLst>
                <a:ext uri="{FF2B5EF4-FFF2-40B4-BE49-F238E27FC236}">
                  <a16:creationId xmlns:a16="http://schemas.microsoft.com/office/drawing/2014/main" id="{27EEB2A1-A481-8F45-779D-62737CBE6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6" name="Freeform 55">
              <a:extLst>
                <a:ext uri="{FF2B5EF4-FFF2-40B4-BE49-F238E27FC236}">
                  <a16:creationId xmlns:a16="http://schemas.microsoft.com/office/drawing/2014/main" id="{4FAC227D-A210-5B08-53AD-8AA55BBE9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7" name="Freeform 56">
              <a:extLst>
                <a:ext uri="{FF2B5EF4-FFF2-40B4-BE49-F238E27FC236}">
                  <a16:creationId xmlns:a16="http://schemas.microsoft.com/office/drawing/2014/main" id="{A2403B34-6DD5-050C-3781-178E78D3E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8" name="Freeform 57">
              <a:extLst>
                <a:ext uri="{FF2B5EF4-FFF2-40B4-BE49-F238E27FC236}">
                  <a16:creationId xmlns:a16="http://schemas.microsoft.com/office/drawing/2014/main" id="{62477A3A-EF3D-497B-E3F0-C266A8359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9" name="Freeform 58">
              <a:extLst>
                <a:ext uri="{FF2B5EF4-FFF2-40B4-BE49-F238E27FC236}">
                  <a16:creationId xmlns:a16="http://schemas.microsoft.com/office/drawing/2014/main" id="{73514F5A-3236-E6A9-24CD-055CB3FDE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0" name="Freeform 59">
              <a:extLst>
                <a:ext uri="{FF2B5EF4-FFF2-40B4-BE49-F238E27FC236}">
                  <a16:creationId xmlns:a16="http://schemas.microsoft.com/office/drawing/2014/main" id="{CF3CB6E0-2076-E851-F771-F4F65765A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1" name="Freeform 60">
              <a:extLst>
                <a:ext uri="{FF2B5EF4-FFF2-40B4-BE49-F238E27FC236}">
                  <a16:creationId xmlns:a16="http://schemas.microsoft.com/office/drawing/2014/main" id="{D8AFC23A-9A11-B08E-E5B2-E599D16DE8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2" name="Freeform 61">
              <a:extLst>
                <a:ext uri="{FF2B5EF4-FFF2-40B4-BE49-F238E27FC236}">
                  <a16:creationId xmlns:a16="http://schemas.microsoft.com/office/drawing/2014/main" id="{1FCA7D7B-48C4-36DC-B274-12E8621E9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3" name="Freeform 62">
              <a:extLst>
                <a:ext uri="{FF2B5EF4-FFF2-40B4-BE49-F238E27FC236}">
                  <a16:creationId xmlns:a16="http://schemas.microsoft.com/office/drawing/2014/main" id="{2D89F919-B16D-9900-AFCA-17C545012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4" name="Freeform 63">
              <a:extLst>
                <a:ext uri="{FF2B5EF4-FFF2-40B4-BE49-F238E27FC236}">
                  <a16:creationId xmlns:a16="http://schemas.microsoft.com/office/drawing/2014/main" id="{72541153-FDAB-A1CD-FB28-8EA43F8C4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75" name="Freeform 64">
              <a:extLst>
                <a:ext uri="{FF2B5EF4-FFF2-40B4-BE49-F238E27FC236}">
                  <a16:creationId xmlns:a16="http://schemas.microsoft.com/office/drawing/2014/main" id="{56FCDACA-4124-A559-5EC6-A91C449B5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176" name="Text Box 66">
            <a:extLst>
              <a:ext uri="{FF2B5EF4-FFF2-40B4-BE49-F238E27FC236}">
                <a16:creationId xmlns:a16="http://schemas.microsoft.com/office/drawing/2014/main" id="{BC147D2B-0AD5-1C92-B2DF-D7B5C0168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3800" y="2220913"/>
            <a:ext cx="2222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= 2 x4 = 8 cm</a:t>
            </a:r>
            <a:r>
              <a:rPr lang="en-GB" sz="2400" baseline="600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2</a:t>
            </a:r>
            <a:endParaRPr lang="en-GB" sz="2400" dirty="0">
              <a:solidFill>
                <a:srgbClr val="000000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77" name="Text Box 68">
            <a:extLst>
              <a:ext uri="{FF2B5EF4-FFF2-40B4-BE49-F238E27FC236}">
                <a16:creationId xmlns:a16="http://schemas.microsoft.com/office/drawing/2014/main" id="{7A7075E0-3420-2A13-608A-9FA9122F5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8" y="941388"/>
            <a:ext cx="138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0066"/>
                </a:solidFill>
                <a:latin typeface="Comic Sans MS" pitchFamily="66" charset="0"/>
                <a:cs typeface="+mn-cs"/>
              </a:rPr>
              <a:t>Working</a:t>
            </a:r>
          </a:p>
        </p:txBody>
      </p:sp>
      <p:sp>
        <p:nvSpPr>
          <p:cNvPr id="182" name="Text Box 86">
            <a:extLst>
              <a:ext uri="{FF2B5EF4-FFF2-40B4-BE49-F238E27FC236}">
                <a16:creationId xmlns:a16="http://schemas.microsoft.com/office/drawing/2014/main" id="{4328469A-53E7-625B-78BF-F91BC1E52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663" y="2890838"/>
            <a:ext cx="35925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Volume = Area x length 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	= 8 x 10 = 80cm</a:t>
            </a:r>
            <a:r>
              <a:rPr lang="en-GB" sz="2400" baseline="600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3</a:t>
            </a:r>
            <a:endParaRPr lang="en-GB" sz="2400" dirty="0">
              <a:solidFill>
                <a:srgbClr val="080808"/>
              </a:solidFill>
              <a:latin typeface="Comic Sans MS" pitchFamily="66" charset="0"/>
              <a:cs typeface="+mn-cs"/>
            </a:endParaRPr>
          </a:p>
        </p:txBody>
      </p:sp>
      <p:grpSp>
        <p:nvGrpSpPr>
          <p:cNvPr id="6" name="Group 114">
            <a:extLst>
              <a:ext uri="{FF2B5EF4-FFF2-40B4-BE49-F238E27FC236}">
                <a16:creationId xmlns:a16="http://schemas.microsoft.com/office/drawing/2014/main" id="{4D7D8EA8-F577-1EE5-DD34-71ACCCF9064F}"/>
              </a:ext>
            </a:extLst>
          </p:cNvPr>
          <p:cNvGrpSpPr>
            <a:grpSpLocks/>
          </p:cNvGrpSpPr>
          <p:nvPr/>
        </p:nvGrpSpPr>
        <p:grpSpPr bwMode="auto">
          <a:xfrm>
            <a:off x="4587875" y="1347788"/>
            <a:ext cx="3136900" cy="668337"/>
            <a:chOff x="2890" y="843"/>
            <a:chExt cx="1898" cy="427"/>
          </a:xfrm>
        </p:grpSpPr>
        <p:sp>
          <p:nvSpPr>
            <p:cNvPr id="184" name="Text Box 65">
              <a:extLst>
                <a:ext uri="{FF2B5EF4-FFF2-40B4-BE49-F238E27FC236}">
                  <a16:creationId xmlns:a16="http://schemas.microsoft.com/office/drawing/2014/main" id="{9D163C10-EEE4-6884-62FD-DCDF1063E0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" y="925"/>
              <a:ext cx="1453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000000"/>
                  </a:solidFill>
                  <a:latin typeface="Comic Sans MS" pitchFamily="66" charset="0"/>
                  <a:cs typeface="+mn-cs"/>
                </a:rPr>
                <a:t>Triangle Area =</a:t>
              </a:r>
            </a:p>
          </p:txBody>
        </p:sp>
        <p:graphicFrame>
          <p:nvGraphicFramePr>
            <p:cNvPr id="1026" name="Object 111">
              <a:extLst>
                <a:ext uri="{FF2B5EF4-FFF2-40B4-BE49-F238E27FC236}">
                  <a16:creationId xmlns:a16="http://schemas.microsoft.com/office/drawing/2014/main" id="{FF68A18E-73A1-C898-1CC2-3F3C281550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843"/>
            <a:ext cx="372" cy="4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42720" imgH="393480" progId="Equation.DSMT4">
                    <p:embed/>
                  </p:oleObj>
                </mc:Choice>
                <mc:Fallback>
                  <p:oleObj name="Equation" r:id="rId4" imgW="342720" imgH="393480" progId="Equation.DSMT4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843"/>
                          <a:ext cx="372" cy="427"/>
                        </a:xfrm>
                        <a:prstGeom prst="rect">
                          <a:avLst/>
                        </a:prstGeom>
                        <a:solidFill>
                          <a:srgbClr val="000000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utoUpdateAnimBg="0"/>
      <p:bldP spid="177" grpId="0"/>
      <p:bldP spid="18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1">
            <a:extLst>
              <a:ext uri="{FF2B5EF4-FFF2-40B4-BE49-F238E27FC236}">
                <a16:creationId xmlns:a16="http://schemas.microsoft.com/office/drawing/2014/main" id="{6B82D8C6-58BA-23A7-2F04-19B8FFEB486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DFD97A-EBC1-4694-927B-5C4DA1023B0E}" type="datetime5">
              <a:rPr lang="en-GB" smtClean="0">
                <a:cs typeface="Arial" pitchFamily="34" charset="0"/>
              </a:rPr>
              <a:pPr>
                <a:defRPr/>
              </a:pPr>
              <a:t>4-Jul-26</a:t>
            </a:fld>
            <a:endParaRPr lang="en-GB">
              <a:cs typeface="Arial" pitchFamily="34" charset="0"/>
            </a:endParaRPr>
          </a:p>
        </p:txBody>
      </p:sp>
      <p:sp>
        <p:nvSpPr>
          <p:cNvPr id="5124" name="Footer Placeholder 2">
            <a:extLst>
              <a:ext uri="{FF2B5EF4-FFF2-40B4-BE49-F238E27FC236}">
                <a16:creationId xmlns:a16="http://schemas.microsoft.com/office/drawing/2014/main" id="{AF3062C2-78CD-1B40-8DAF-7C681562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en-GB">
                <a:cs typeface="Arial" pitchFamily="34" charset="0"/>
              </a:rPr>
              <a:t>Compiled by Mr. Lafferty Maths Dept.</a:t>
            </a:r>
          </a:p>
        </p:txBody>
      </p:sp>
      <p:sp>
        <p:nvSpPr>
          <p:cNvPr id="61545" name="AutoShape 105">
            <a:extLst>
              <a:ext uri="{FF2B5EF4-FFF2-40B4-BE49-F238E27FC236}">
                <a16:creationId xmlns:a16="http://schemas.microsoft.com/office/drawing/2014/main" id="{D4CED4F8-62ED-3DC8-6895-D3538D61F338}"/>
              </a:ext>
            </a:extLst>
          </p:cNvPr>
          <p:cNvSpPr>
            <a:spLocks noChangeArrowheads="1"/>
          </p:cNvSpPr>
          <p:nvPr/>
        </p:nvSpPr>
        <p:spPr bwMode="auto">
          <a:xfrm rot="-120573">
            <a:off x="3140075" y="2606675"/>
            <a:ext cx="714375" cy="723900"/>
          </a:xfrm>
          <a:prstGeom prst="rtTriangl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61531" name="AutoShape 91">
            <a:extLst>
              <a:ext uri="{FF2B5EF4-FFF2-40B4-BE49-F238E27FC236}">
                <a16:creationId xmlns:a16="http://schemas.microsoft.com/office/drawing/2014/main" id="{69DFBA65-6F6A-68EC-BA4B-49F3B064DB00}"/>
              </a:ext>
            </a:extLst>
          </p:cNvPr>
          <p:cNvSpPr>
            <a:spLocks noChangeArrowheads="1"/>
          </p:cNvSpPr>
          <p:nvPr/>
        </p:nvSpPr>
        <p:spPr bwMode="auto">
          <a:xfrm rot="255874">
            <a:off x="1716088" y="3273425"/>
            <a:ext cx="2135187" cy="723900"/>
          </a:xfrm>
          <a:prstGeom prst="parallelogram">
            <a:avLst>
              <a:gd name="adj" fmla="val 18955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65" name="Rectangle 67">
            <a:extLst>
              <a:ext uri="{FF2B5EF4-FFF2-40B4-BE49-F238E27FC236}">
                <a16:creationId xmlns:a16="http://schemas.microsoft.com/office/drawing/2014/main" id="{B6C07FCA-F8A9-8E04-8851-04BD042DA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246063"/>
            <a:ext cx="36671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  <a:defRPr/>
            </a:pPr>
            <a:r>
              <a:rPr lang="en-GB" sz="4000" b="1" dirty="0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Example </a:t>
            </a:r>
          </a:p>
          <a:p>
            <a:pPr algn="ctr" defTabSz="762000">
              <a:spcBef>
                <a:spcPct val="20000"/>
              </a:spcBef>
              <a:defRPr/>
            </a:pPr>
            <a:r>
              <a:rPr lang="en-GB" sz="2400" b="1" dirty="0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Find the volume of the triangular prism.</a:t>
            </a:r>
            <a:endParaRPr lang="en-GB" sz="2400" i="1" dirty="0">
              <a:solidFill>
                <a:srgbClr val="FFFF00"/>
              </a:solidFill>
              <a:latin typeface="Times New Roman" pitchFamily="18" charset="0"/>
              <a:ea typeface="PMingLiU" pitchFamily="18" charset="-120"/>
              <a:cs typeface="+mn-cs"/>
            </a:endParaRPr>
          </a:p>
        </p:txBody>
      </p:sp>
      <p:sp>
        <p:nvSpPr>
          <p:cNvPr id="61526" name="Text Box 86">
            <a:extLst>
              <a:ext uri="{FF2B5EF4-FFF2-40B4-BE49-F238E27FC236}">
                <a16:creationId xmlns:a16="http://schemas.microsoft.com/office/drawing/2014/main" id="{09599DDA-E2F1-8CE7-CC74-9F28670B3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75" y="5183188"/>
            <a:ext cx="38623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3399"/>
                </a:solidFill>
                <a:latin typeface="Comic Sans MS" pitchFamily="66" charset="0"/>
                <a:cs typeface="+mn-cs"/>
              </a:rPr>
              <a:t>Total Area </a:t>
            </a:r>
          </a:p>
          <a:p>
            <a:pPr>
              <a:defRPr/>
            </a:pPr>
            <a:r>
              <a:rPr lang="en-GB" sz="2400">
                <a:solidFill>
                  <a:srgbClr val="003399"/>
                </a:solidFill>
                <a:latin typeface="Comic Sans MS" pitchFamily="66" charset="0"/>
                <a:cs typeface="+mn-cs"/>
              </a:rPr>
              <a:t>= 6+6+30+40+50 = 132cm</a:t>
            </a:r>
            <a:r>
              <a:rPr lang="en-GB" sz="2400" baseline="60000">
                <a:solidFill>
                  <a:srgbClr val="003399"/>
                </a:solidFill>
                <a:latin typeface="Comic Sans MS" pitchFamily="66" charset="0"/>
                <a:cs typeface="+mn-cs"/>
              </a:rPr>
              <a:t>2</a:t>
            </a:r>
            <a:endParaRPr lang="en-GB" sz="2400">
              <a:solidFill>
                <a:srgbClr val="003399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61532" name="AutoShape 92">
            <a:extLst>
              <a:ext uri="{FF2B5EF4-FFF2-40B4-BE49-F238E27FC236}">
                <a16:creationId xmlns:a16="http://schemas.microsoft.com/office/drawing/2014/main" id="{A9D1E92D-3FAF-E726-A8C8-98A21BB09F3C}"/>
              </a:ext>
            </a:extLst>
          </p:cNvPr>
          <p:cNvSpPr>
            <a:spLocks noChangeArrowheads="1"/>
          </p:cNvSpPr>
          <p:nvPr/>
        </p:nvSpPr>
        <p:spPr bwMode="auto">
          <a:xfrm rot="9560695" flipH="1" flipV="1">
            <a:off x="1533525" y="2894013"/>
            <a:ext cx="1789113" cy="706437"/>
          </a:xfrm>
          <a:prstGeom prst="parallelogram">
            <a:avLst>
              <a:gd name="adj" fmla="val 33486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76" name="Line 95">
            <a:extLst>
              <a:ext uri="{FF2B5EF4-FFF2-40B4-BE49-F238E27FC236}">
                <a16:creationId xmlns:a16="http://schemas.microsoft.com/office/drawing/2014/main" id="{DF342F31-45E2-F065-3386-2AA1F6AE9F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1463" y="3162300"/>
            <a:ext cx="1587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77" name="Text Box 96">
            <a:extLst>
              <a:ext uri="{FF2B5EF4-FFF2-40B4-BE49-F238E27FC236}">
                <a16:creationId xmlns:a16="http://schemas.microsoft.com/office/drawing/2014/main" id="{13010AE0-7D8C-2CE7-8A8C-9C5061C75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988" y="3384550"/>
            <a:ext cx="619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3cm</a:t>
            </a:r>
          </a:p>
        </p:txBody>
      </p:sp>
      <p:grpSp>
        <p:nvGrpSpPr>
          <p:cNvPr id="2060" name="Group 116">
            <a:extLst>
              <a:ext uri="{FF2B5EF4-FFF2-40B4-BE49-F238E27FC236}">
                <a16:creationId xmlns:a16="http://schemas.microsoft.com/office/drawing/2014/main" id="{C73E58B2-B33F-6E0D-3A2F-DD02C40C8DD7}"/>
              </a:ext>
            </a:extLst>
          </p:cNvPr>
          <p:cNvGrpSpPr>
            <a:grpSpLocks/>
          </p:cNvGrpSpPr>
          <p:nvPr/>
        </p:nvGrpSpPr>
        <p:grpSpPr bwMode="auto">
          <a:xfrm>
            <a:off x="1587500" y="3181350"/>
            <a:ext cx="927100" cy="1284288"/>
            <a:chOff x="1000" y="2004"/>
            <a:chExt cx="584" cy="809"/>
          </a:xfrm>
        </p:grpSpPr>
        <p:grpSp>
          <p:nvGrpSpPr>
            <p:cNvPr id="2135" name="Group 115">
              <a:extLst>
                <a:ext uri="{FF2B5EF4-FFF2-40B4-BE49-F238E27FC236}">
                  <a16:creationId xmlns:a16="http://schemas.microsoft.com/office/drawing/2014/main" id="{06912872-5FAA-31EA-5D43-5C427CA23B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0" y="2554"/>
              <a:ext cx="522" cy="259"/>
              <a:chOff x="1030" y="2560"/>
              <a:chExt cx="522" cy="259"/>
            </a:xfrm>
          </p:grpSpPr>
          <p:sp>
            <p:nvSpPr>
              <p:cNvPr id="19493" name="Line 98">
                <a:extLst>
                  <a:ext uri="{FF2B5EF4-FFF2-40B4-BE49-F238E27FC236}">
                    <a16:creationId xmlns:a16="http://schemas.microsoft.com/office/drawing/2014/main" id="{CA08DB3B-F8C6-9C33-3BF4-70128DC62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0" y="2560"/>
                <a:ext cx="522" cy="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Comic Sans MS" pitchFamily="66" charset="0"/>
                  <a:cs typeface="+mn-cs"/>
                </a:endParaRPr>
              </a:p>
            </p:txBody>
          </p:sp>
          <p:sp>
            <p:nvSpPr>
              <p:cNvPr id="19494" name="Text Box 99">
                <a:extLst>
                  <a:ext uri="{FF2B5EF4-FFF2-40B4-BE49-F238E27FC236}">
                    <a16:creationId xmlns:a16="http://schemas.microsoft.com/office/drawing/2014/main" id="{B654BA71-F81B-6820-B8C0-D7E39CD6AC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586"/>
                <a:ext cx="39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sz="1800" dirty="0">
                    <a:solidFill>
                      <a:srgbClr val="FFFFFF"/>
                    </a:solidFill>
                    <a:latin typeface="Comic Sans MS" pitchFamily="66" charset="0"/>
                    <a:cs typeface="+mn-cs"/>
                  </a:rPr>
                  <a:t>6cm</a:t>
                </a:r>
              </a:p>
            </p:txBody>
          </p:sp>
        </p:grpSp>
        <p:sp>
          <p:nvSpPr>
            <p:cNvPr id="19492" name="AutoShape 104">
              <a:extLst>
                <a:ext uri="{FF2B5EF4-FFF2-40B4-BE49-F238E27FC236}">
                  <a16:creationId xmlns:a16="http://schemas.microsoft.com/office/drawing/2014/main" id="{2C55DDA0-DF67-BC33-FA7B-4A71138BB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004"/>
              <a:ext cx="528" cy="486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19479" name="Text Box 106">
            <a:extLst>
              <a:ext uri="{FF2B5EF4-FFF2-40B4-BE49-F238E27FC236}">
                <a16:creationId xmlns:a16="http://schemas.microsoft.com/office/drawing/2014/main" id="{63385A4A-8914-16BC-DE4F-37DBF3CC7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3651250"/>
            <a:ext cx="765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30cm</a:t>
            </a:r>
          </a:p>
        </p:txBody>
      </p:sp>
      <p:sp>
        <p:nvSpPr>
          <p:cNvPr id="19480" name="Line 107">
            <a:extLst>
              <a:ext uri="{FF2B5EF4-FFF2-40B4-BE49-F238E27FC236}">
                <a16:creationId xmlns:a16="http://schemas.microsoft.com/office/drawing/2014/main" id="{29761B00-84F1-FE22-A5D4-1BB4773053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2225" y="3438525"/>
            <a:ext cx="1438275" cy="56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83" name="AutoShape 103">
            <a:extLst>
              <a:ext uri="{FF2B5EF4-FFF2-40B4-BE49-F238E27FC236}">
                <a16:creationId xmlns:a16="http://schemas.microsoft.com/office/drawing/2014/main" id="{FF885C08-123E-9A35-60A8-AE0944A3F3F5}"/>
              </a:ext>
            </a:extLst>
          </p:cNvPr>
          <p:cNvSpPr>
            <a:spLocks noChangeArrowheads="1"/>
          </p:cNvSpPr>
          <p:nvPr/>
        </p:nvSpPr>
        <p:spPr bwMode="auto">
          <a:xfrm rot="9501411" flipH="1">
            <a:off x="1812925" y="2762250"/>
            <a:ext cx="2014538" cy="1008063"/>
          </a:xfrm>
          <a:prstGeom prst="parallelogram">
            <a:avLst>
              <a:gd name="adj" fmla="val 47185"/>
            </a:avLst>
          </a:prstGeom>
          <a:solidFill>
            <a:srgbClr val="00FF00">
              <a:alpha val="8117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88" name="Text Box 7">
            <a:extLst>
              <a:ext uri="{FF2B5EF4-FFF2-40B4-BE49-F238E27FC236}">
                <a16:creationId xmlns:a16="http://schemas.microsoft.com/office/drawing/2014/main" id="{083EB7C7-5BF0-15A1-751C-6DE9CC5FDEF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8450" y="4098925"/>
            <a:ext cx="40655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+mn-cs"/>
              </a:rPr>
              <a:t>www.mathsrevision.com</a:t>
            </a:r>
          </a:p>
        </p:txBody>
      </p:sp>
      <p:pic>
        <p:nvPicPr>
          <p:cNvPr id="2065" name="Picture 3" descr="scottishflag">
            <a:extLst>
              <a:ext uri="{FF2B5EF4-FFF2-40B4-BE49-F238E27FC236}">
                <a16:creationId xmlns:a16="http://schemas.microsoft.com/office/drawing/2014/main" id="{D202A0D5-B012-EAD6-85AE-6EBC564B36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3" descr="Office Objects 0572">
            <a:extLst>
              <a:ext uri="{FF2B5EF4-FFF2-40B4-BE49-F238E27FC236}">
                <a16:creationId xmlns:a16="http://schemas.microsoft.com/office/drawing/2014/main" id="{993CBDDB-01C0-CE3A-78AE-1BA032FB7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7" name="Group 2">
            <a:extLst>
              <a:ext uri="{FF2B5EF4-FFF2-40B4-BE49-F238E27FC236}">
                <a16:creationId xmlns:a16="http://schemas.microsoft.com/office/drawing/2014/main" id="{67F1B02F-FEB5-0802-B9AE-1EFD5C8C0C98}"/>
              </a:ext>
            </a:extLst>
          </p:cNvPr>
          <p:cNvGrpSpPr>
            <a:grpSpLocks/>
          </p:cNvGrpSpPr>
          <p:nvPr/>
        </p:nvGrpSpPr>
        <p:grpSpPr bwMode="auto">
          <a:xfrm>
            <a:off x="4610100" y="242888"/>
            <a:ext cx="4533900" cy="5916612"/>
            <a:chOff x="2647" y="153"/>
            <a:chExt cx="2882" cy="4167"/>
          </a:xfrm>
        </p:grpSpPr>
        <p:sp>
          <p:nvSpPr>
            <p:cNvPr id="103" name="Freeform 3">
              <a:extLst>
                <a:ext uri="{FF2B5EF4-FFF2-40B4-BE49-F238E27FC236}">
                  <a16:creationId xmlns:a16="http://schemas.microsoft.com/office/drawing/2014/main" id="{84CBCE4D-B0DD-EB3B-F9D0-97BD66A11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4" name="Freeform 4">
              <a:extLst>
                <a:ext uri="{FF2B5EF4-FFF2-40B4-BE49-F238E27FC236}">
                  <a16:creationId xmlns:a16="http://schemas.microsoft.com/office/drawing/2014/main" id="{9905C42D-3BCD-5F80-CB7B-E3441D050B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0C72B5C0-969E-FABF-0AFD-2A2B1D43A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9CA8DB3D-6953-3537-03C8-796879359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2897823B-E331-1820-7E77-0F53A136E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8FA4C8B3-EA90-4CC3-DE05-003665B1B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60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F955B527-0E8D-BF0F-5E6D-5AB1A9EC0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17EC4453-DF55-9CC7-F1C1-EE0F6054B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6BBB84A4-60DB-25B6-2112-E090677F4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2" name="Freeform 12">
              <a:extLst>
                <a:ext uri="{FF2B5EF4-FFF2-40B4-BE49-F238E27FC236}">
                  <a16:creationId xmlns:a16="http://schemas.microsoft.com/office/drawing/2014/main" id="{D790FB63-CE13-3303-8B04-BCF81BAA6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3" name="Freeform 13">
              <a:extLst>
                <a:ext uri="{FF2B5EF4-FFF2-40B4-BE49-F238E27FC236}">
                  <a16:creationId xmlns:a16="http://schemas.microsoft.com/office/drawing/2014/main" id="{92D7F82C-5694-68C1-7DD4-4099FEDF5B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4" name="Line 14">
              <a:extLst>
                <a:ext uri="{FF2B5EF4-FFF2-40B4-BE49-F238E27FC236}">
                  <a16:creationId xmlns:a16="http://schemas.microsoft.com/office/drawing/2014/main" id="{371DCAE9-CE51-6734-14F2-4C0EE9D46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5" name="Rectangle 15">
              <a:extLst>
                <a:ext uri="{FF2B5EF4-FFF2-40B4-BE49-F238E27FC236}">
                  <a16:creationId xmlns:a16="http://schemas.microsoft.com/office/drawing/2014/main" id="{DF44EE1F-1C09-E25E-364A-7E0DAC2B2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6" name="Rectangle 16">
              <a:extLst>
                <a:ext uri="{FF2B5EF4-FFF2-40B4-BE49-F238E27FC236}">
                  <a16:creationId xmlns:a16="http://schemas.microsoft.com/office/drawing/2014/main" id="{DC6100C6-63F3-1296-CC15-FAC68EE57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7" name="Rectangle 17">
              <a:extLst>
                <a:ext uri="{FF2B5EF4-FFF2-40B4-BE49-F238E27FC236}">
                  <a16:creationId xmlns:a16="http://schemas.microsoft.com/office/drawing/2014/main" id="{0A7B30C1-1AF7-5AC0-1EF6-1E090D8FA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8" name="Rectangle 18">
              <a:extLst>
                <a:ext uri="{FF2B5EF4-FFF2-40B4-BE49-F238E27FC236}">
                  <a16:creationId xmlns:a16="http://schemas.microsoft.com/office/drawing/2014/main" id="{816FA33E-E9AA-1D49-69E2-0A3B319E0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9" name="Rectangle 19">
              <a:extLst>
                <a:ext uri="{FF2B5EF4-FFF2-40B4-BE49-F238E27FC236}">
                  <a16:creationId xmlns:a16="http://schemas.microsoft.com/office/drawing/2014/main" id="{9EFC0DE1-F890-5DA5-4822-B0372CFC3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0" name="Rectangle 20">
              <a:extLst>
                <a:ext uri="{FF2B5EF4-FFF2-40B4-BE49-F238E27FC236}">
                  <a16:creationId xmlns:a16="http://schemas.microsoft.com/office/drawing/2014/main" id="{37B40C56-903D-68D4-37FC-523E4F8F0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791722E5-0E7D-A234-34CC-5C3C08826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299BE7B1-C493-91F1-D341-A5627B29C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3" name="Freeform 23">
              <a:extLst>
                <a:ext uri="{FF2B5EF4-FFF2-40B4-BE49-F238E27FC236}">
                  <a16:creationId xmlns:a16="http://schemas.microsoft.com/office/drawing/2014/main" id="{C57DEB7F-903C-6625-C589-28687FFF5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4" name="Freeform 24">
              <a:extLst>
                <a:ext uri="{FF2B5EF4-FFF2-40B4-BE49-F238E27FC236}">
                  <a16:creationId xmlns:a16="http://schemas.microsoft.com/office/drawing/2014/main" id="{09272AD5-3291-FD4F-9259-F3B977D5A8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5" name="Freeform 25">
              <a:extLst>
                <a:ext uri="{FF2B5EF4-FFF2-40B4-BE49-F238E27FC236}">
                  <a16:creationId xmlns:a16="http://schemas.microsoft.com/office/drawing/2014/main" id="{67FDEA16-EC57-495E-AFFC-22D116050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6" name="Freeform 26">
              <a:extLst>
                <a:ext uri="{FF2B5EF4-FFF2-40B4-BE49-F238E27FC236}">
                  <a16:creationId xmlns:a16="http://schemas.microsoft.com/office/drawing/2014/main" id="{31E6B831-76F1-A7D7-2157-1B725FF3A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7" name="Freeform 27">
              <a:extLst>
                <a:ext uri="{FF2B5EF4-FFF2-40B4-BE49-F238E27FC236}">
                  <a16:creationId xmlns:a16="http://schemas.microsoft.com/office/drawing/2014/main" id="{16644B2A-3A2F-1F31-AB20-0A5CD6051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8" name="Freeform 28">
              <a:extLst>
                <a:ext uri="{FF2B5EF4-FFF2-40B4-BE49-F238E27FC236}">
                  <a16:creationId xmlns:a16="http://schemas.microsoft.com/office/drawing/2014/main" id="{ED8FAB31-07AE-596D-E9DE-D0F4F771E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9" name="Freeform 29">
              <a:extLst>
                <a:ext uri="{FF2B5EF4-FFF2-40B4-BE49-F238E27FC236}">
                  <a16:creationId xmlns:a16="http://schemas.microsoft.com/office/drawing/2014/main" id="{FE86BB85-B6EE-CCDD-5311-2CAC108D9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0" name="Freeform 30">
              <a:extLst>
                <a:ext uri="{FF2B5EF4-FFF2-40B4-BE49-F238E27FC236}">
                  <a16:creationId xmlns:a16="http://schemas.microsoft.com/office/drawing/2014/main" id="{7B1E99BE-CB03-7C22-1775-94096901B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1" name="Freeform 31">
              <a:extLst>
                <a:ext uri="{FF2B5EF4-FFF2-40B4-BE49-F238E27FC236}">
                  <a16:creationId xmlns:a16="http://schemas.microsoft.com/office/drawing/2014/main" id="{A27C08C3-433D-3376-B93D-5B109B08D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2" name="Freeform 32">
              <a:extLst>
                <a:ext uri="{FF2B5EF4-FFF2-40B4-BE49-F238E27FC236}">
                  <a16:creationId xmlns:a16="http://schemas.microsoft.com/office/drawing/2014/main" id="{AC4E6F3E-09A0-BDB3-DADB-A4A4FB8D5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3" name="Freeform 33">
              <a:extLst>
                <a:ext uri="{FF2B5EF4-FFF2-40B4-BE49-F238E27FC236}">
                  <a16:creationId xmlns:a16="http://schemas.microsoft.com/office/drawing/2014/main" id="{9474719F-AD8B-4172-73C6-C941EC6AA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4" name="Freeform 34">
              <a:extLst>
                <a:ext uri="{FF2B5EF4-FFF2-40B4-BE49-F238E27FC236}">
                  <a16:creationId xmlns:a16="http://schemas.microsoft.com/office/drawing/2014/main" id="{E06D4787-ECE1-926C-4671-6E450EF76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5" name="Freeform 35">
              <a:extLst>
                <a:ext uri="{FF2B5EF4-FFF2-40B4-BE49-F238E27FC236}">
                  <a16:creationId xmlns:a16="http://schemas.microsoft.com/office/drawing/2014/main" id="{B83DE8D1-0EFB-9191-30A0-2DC75A32A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6" name="Freeform 36">
              <a:extLst>
                <a:ext uri="{FF2B5EF4-FFF2-40B4-BE49-F238E27FC236}">
                  <a16:creationId xmlns:a16="http://schemas.microsoft.com/office/drawing/2014/main" id="{E9FA8C72-7A0A-BCDC-34D1-E4535ED2E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7" name="Freeform 37">
              <a:extLst>
                <a:ext uri="{FF2B5EF4-FFF2-40B4-BE49-F238E27FC236}">
                  <a16:creationId xmlns:a16="http://schemas.microsoft.com/office/drawing/2014/main" id="{7EDE5F5A-3A35-182D-842C-3FC8B28FC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8" name="Freeform 38">
              <a:extLst>
                <a:ext uri="{FF2B5EF4-FFF2-40B4-BE49-F238E27FC236}">
                  <a16:creationId xmlns:a16="http://schemas.microsoft.com/office/drawing/2014/main" id="{32D70097-F913-6E1D-2C0F-36B10424E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9" name="Freeform 39">
              <a:extLst>
                <a:ext uri="{FF2B5EF4-FFF2-40B4-BE49-F238E27FC236}">
                  <a16:creationId xmlns:a16="http://schemas.microsoft.com/office/drawing/2014/main" id="{63B1CDC7-D29D-483C-141B-832F9B7EDE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0" name="Freeform 40">
              <a:extLst>
                <a:ext uri="{FF2B5EF4-FFF2-40B4-BE49-F238E27FC236}">
                  <a16:creationId xmlns:a16="http://schemas.microsoft.com/office/drawing/2014/main" id="{A8823F55-39C5-D5CA-130E-6D8E6CBD6B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1" name="Freeform 41">
              <a:extLst>
                <a:ext uri="{FF2B5EF4-FFF2-40B4-BE49-F238E27FC236}">
                  <a16:creationId xmlns:a16="http://schemas.microsoft.com/office/drawing/2014/main" id="{F6F4518E-A3D2-A013-CB23-308102922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2" name="Freeform 42">
              <a:extLst>
                <a:ext uri="{FF2B5EF4-FFF2-40B4-BE49-F238E27FC236}">
                  <a16:creationId xmlns:a16="http://schemas.microsoft.com/office/drawing/2014/main" id="{0F786315-3E06-625C-4B20-F0239FAD5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3" name="Freeform 43">
              <a:extLst>
                <a:ext uri="{FF2B5EF4-FFF2-40B4-BE49-F238E27FC236}">
                  <a16:creationId xmlns:a16="http://schemas.microsoft.com/office/drawing/2014/main" id="{5D4A99CD-3B1E-7229-03C7-8C3F21FEB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4" name="Freeform 44">
              <a:extLst>
                <a:ext uri="{FF2B5EF4-FFF2-40B4-BE49-F238E27FC236}">
                  <a16:creationId xmlns:a16="http://schemas.microsoft.com/office/drawing/2014/main" id="{082DA17B-5931-8276-CDF0-A7E258D44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5" name="Freeform 45">
              <a:extLst>
                <a:ext uri="{FF2B5EF4-FFF2-40B4-BE49-F238E27FC236}">
                  <a16:creationId xmlns:a16="http://schemas.microsoft.com/office/drawing/2014/main" id="{F934DA96-CB72-FAB9-19BF-EF92DA644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6" name="Freeform 46">
              <a:extLst>
                <a:ext uri="{FF2B5EF4-FFF2-40B4-BE49-F238E27FC236}">
                  <a16:creationId xmlns:a16="http://schemas.microsoft.com/office/drawing/2014/main" id="{A9B534B0-05A1-52BA-0533-2C99EB9E9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7" name="Freeform 47">
              <a:extLst>
                <a:ext uri="{FF2B5EF4-FFF2-40B4-BE49-F238E27FC236}">
                  <a16:creationId xmlns:a16="http://schemas.microsoft.com/office/drawing/2014/main" id="{072BEC2D-1CF0-E580-FB9F-9FEA1061A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8" name="Freeform 48">
              <a:extLst>
                <a:ext uri="{FF2B5EF4-FFF2-40B4-BE49-F238E27FC236}">
                  <a16:creationId xmlns:a16="http://schemas.microsoft.com/office/drawing/2014/main" id="{278D4E3D-F5DF-6BC9-0DB5-3944E45E3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9" name="Freeform 49">
              <a:extLst>
                <a:ext uri="{FF2B5EF4-FFF2-40B4-BE49-F238E27FC236}">
                  <a16:creationId xmlns:a16="http://schemas.microsoft.com/office/drawing/2014/main" id="{CD64CE19-EF8A-015F-1743-FB78AF690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0" name="Freeform 50">
              <a:extLst>
                <a:ext uri="{FF2B5EF4-FFF2-40B4-BE49-F238E27FC236}">
                  <a16:creationId xmlns:a16="http://schemas.microsoft.com/office/drawing/2014/main" id="{CE10793C-EFE9-0D4F-42CD-E7A87E57F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1" name="Freeform 51">
              <a:extLst>
                <a:ext uri="{FF2B5EF4-FFF2-40B4-BE49-F238E27FC236}">
                  <a16:creationId xmlns:a16="http://schemas.microsoft.com/office/drawing/2014/main" id="{6CFC80B7-464C-07B7-DE5C-B681E59E1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2" name="Freeform 52">
              <a:extLst>
                <a:ext uri="{FF2B5EF4-FFF2-40B4-BE49-F238E27FC236}">
                  <a16:creationId xmlns:a16="http://schemas.microsoft.com/office/drawing/2014/main" id="{54E95982-6660-6767-53B5-56EA9846C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3" name="Freeform 53">
              <a:extLst>
                <a:ext uri="{FF2B5EF4-FFF2-40B4-BE49-F238E27FC236}">
                  <a16:creationId xmlns:a16="http://schemas.microsoft.com/office/drawing/2014/main" id="{60AC4C27-7689-90D4-60CC-C716E4C49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4" name="Freeform 54">
              <a:extLst>
                <a:ext uri="{FF2B5EF4-FFF2-40B4-BE49-F238E27FC236}">
                  <a16:creationId xmlns:a16="http://schemas.microsoft.com/office/drawing/2014/main" id="{9DFAB24C-40BE-D0E0-A73A-47E4234C7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5" name="Freeform 55">
              <a:extLst>
                <a:ext uri="{FF2B5EF4-FFF2-40B4-BE49-F238E27FC236}">
                  <a16:creationId xmlns:a16="http://schemas.microsoft.com/office/drawing/2014/main" id="{52DBA836-A0F5-9E00-B830-ABAAAC3950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6" name="Freeform 56">
              <a:extLst>
                <a:ext uri="{FF2B5EF4-FFF2-40B4-BE49-F238E27FC236}">
                  <a16:creationId xmlns:a16="http://schemas.microsoft.com/office/drawing/2014/main" id="{1A44CCC9-968E-19BC-C138-7C98F9D0C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7" name="Freeform 57">
              <a:extLst>
                <a:ext uri="{FF2B5EF4-FFF2-40B4-BE49-F238E27FC236}">
                  <a16:creationId xmlns:a16="http://schemas.microsoft.com/office/drawing/2014/main" id="{62353F5C-0A30-2A9E-F828-95097AED5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8" name="Freeform 58">
              <a:extLst>
                <a:ext uri="{FF2B5EF4-FFF2-40B4-BE49-F238E27FC236}">
                  <a16:creationId xmlns:a16="http://schemas.microsoft.com/office/drawing/2014/main" id="{82BD5441-1CDD-EF48-BF83-FC4958CAE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9" name="Freeform 59">
              <a:extLst>
                <a:ext uri="{FF2B5EF4-FFF2-40B4-BE49-F238E27FC236}">
                  <a16:creationId xmlns:a16="http://schemas.microsoft.com/office/drawing/2014/main" id="{E2958DD4-5FC8-82DC-23EA-0989485C4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0" name="Freeform 60">
              <a:extLst>
                <a:ext uri="{FF2B5EF4-FFF2-40B4-BE49-F238E27FC236}">
                  <a16:creationId xmlns:a16="http://schemas.microsoft.com/office/drawing/2014/main" id="{49194D2C-3459-B0BB-B004-55FA0D5C61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1" name="Freeform 61">
              <a:extLst>
                <a:ext uri="{FF2B5EF4-FFF2-40B4-BE49-F238E27FC236}">
                  <a16:creationId xmlns:a16="http://schemas.microsoft.com/office/drawing/2014/main" id="{B55A4397-93A9-69A6-B3B4-2277B6C41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2" name="Freeform 62">
              <a:extLst>
                <a:ext uri="{FF2B5EF4-FFF2-40B4-BE49-F238E27FC236}">
                  <a16:creationId xmlns:a16="http://schemas.microsoft.com/office/drawing/2014/main" id="{0819AB91-3E6E-505D-8608-62E134EB3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3" name="Freeform 63">
              <a:extLst>
                <a:ext uri="{FF2B5EF4-FFF2-40B4-BE49-F238E27FC236}">
                  <a16:creationId xmlns:a16="http://schemas.microsoft.com/office/drawing/2014/main" id="{E7419FAF-89EC-2284-6B68-499C0A461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4" name="Freeform 64">
              <a:extLst>
                <a:ext uri="{FF2B5EF4-FFF2-40B4-BE49-F238E27FC236}">
                  <a16:creationId xmlns:a16="http://schemas.microsoft.com/office/drawing/2014/main" id="{27EBBD00-9DC2-4972-B119-2B0520AD0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165" name="Text Box 66">
            <a:extLst>
              <a:ext uri="{FF2B5EF4-FFF2-40B4-BE49-F238E27FC236}">
                <a16:creationId xmlns:a16="http://schemas.microsoft.com/office/drawing/2014/main" id="{054AA0CD-CA71-C95B-CA7E-0F57DDCF3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220913"/>
            <a:ext cx="2314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= 3 x 3 = 9 cm</a:t>
            </a:r>
            <a:r>
              <a:rPr lang="en-GB" sz="2400" baseline="600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2</a:t>
            </a:r>
            <a:endParaRPr lang="en-GB" sz="2400" dirty="0">
              <a:solidFill>
                <a:srgbClr val="000000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66" name="Text Box 68">
            <a:extLst>
              <a:ext uri="{FF2B5EF4-FFF2-40B4-BE49-F238E27FC236}">
                <a16:creationId xmlns:a16="http://schemas.microsoft.com/office/drawing/2014/main" id="{28AA3395-A0F5-75A5-A94A-1ECBD2D1A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8" y="941388"/>
            <a:ext cx="138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0066"/>
                </a:solidFill>
                <a:latin typeface="Comic Sans MS" pitchFamily="66" charset="0"/>
                <a:cs typeface="+mn-cs"/>
              </a:rPr>
              <a:t>Working</a:t>
            </a:r>
          </a:p>
        </p:txBody>
      </p:sp>
      <p:sp>
        <p:nvSpPr>
          <p:cNvPr id="167" name="Text Box 86">
            <a:extLst>
              <a:ext uri="{FF2B5EF4-FFF2-40B4-BE49-F238E27FC236}">
                <a16:creationId xmlns:a16="http://schemas.microsoft.com/office/drawing/2014/main" id="{BD96BA0C-7EAF-CF7A-4FAE-D79D8E942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663" y="2890838"/>
            <a:ext cx="370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Volume = Area x length 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	= 9 x 30 = 270cm</a:t>
            </a:r>
            <a:r>
              <a:rPr lang="en-GB" sz="2400" baseline="600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3</a:t>
            </a:r>
            <a:endParaRPr lang="en-GB" sz="2400" dirty="0">
              <a:solidFill>
                <a:srgbClr val="080808"/>
              </a:solidFill>
              <a:latin typeface="Comic Sans MS" pitchFamily="66" charset="0"/>
              <a:cs typeface="+mn-cs"/>
            </a:endParaRPr>
          </a:p>
        </p:txBody>
      </p:sp>
      <p:grpSp>
        <p:nvGrpSpPr>
          <p:cNvPr id="5" name="Group 114">
            <a:extLst>
              <a:ext uri="{FF2B5EF4-FFF2-40B4-BE49-F238E27FC236}">
                <a16:creationId xmlns:a16="http://schemas.microsoft.com/office/drawing/2014/main" id="{CBF46EDA-C997-C373-D5D7-F63DFDFAE6CE}"/>
              </a:ext>
            </a:extLst>
          </p:cNvPr>
          <p:cNvGrpSpPr>
            <a:grpSpLocks/>
          </p:cNvGrpSpPr>
          <p:nvPr/>
        </p:nvGrpSpPr>
        <p:grpSpPr bwMode="auto">
          <a:xfrm>
            <a:off x="4587875" y="1347788"/>
            <a:ext cx="3136900" cy="668337"/>
            <a:chOff x="2890" y="843"/>
            <a:chExt cx="1898" cy="427"/>
          </a:xfrm>
        </p:grpSpPr>
        <p:sp>
          <p:nvSpPr>
            <p:cNvPr id="169" name="Text Box 65">
              <a:extLst>
                <a:ext uri="{FF2B5EF4-FFF2-40B4-BE49-F238E27FC236}">
                  <a16:creationId xmlns:a16="http://schemas.microsoft.com/office/drawing/2014/main" id="{D524CE40-848A-6619-5D0E-046E93E42F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" y="925"/>
              <a:ext cx="1453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000000"/>
                  </a:solidFill>
                  <a:latin typeface="Comic Sans MS" pitchFamily="66" charset="0"/>
                  <a:cs typeface="+mn-cs"/>
                </a:rPr>
                <a:t>Triangle Area =</a:t>
              </a:r>
            </a:p>
          </p:txBody>
        </p:sp>
        <p:graphicFrame>
          <p:nvGraphicFramePr>
            <p:cNvPr id="2050" name="Object 111">
              <a:extLst>
                <a:ext uri="{FF2B5EF4-FFF2-40B4-BE49-F238E27FC236}">
                  <a16:creationId xmlns:a16="http://schemas.microsoft.com/office/drawing/2014/main" id="{9A7F70BE-237C-3810-9786-70BF072098E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843"/>
            <a:ext cx="372" cy="4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42720" imgH="393480" progId="Equation.DSMT4">
                    <p:embed/>
                  </p:oleObj>
                </mc:Choice>
                <mc:Fallback>
                  <p:oleObj name="Equation" r:id="rId4" imgW="342720" imgH="393480" progId="Equation.DSMT4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843"/>
                          <a:ext cx="372" cy="427"/>
                        </a:xfrm>
                        <a:prstGeom prst="rect">
                          <a:avLst/>
                        </a:prstGeom>
                        <a:solidFill>
                          <a:srgbClr val="000000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6" grpId="0" autoUpdateAnimBg="0"/>
      <p:bldP spid="165" grpId="0" autoUpdateAnimBg="0"/>
      <p:bldP spid="166" grpId="0"/>
      <p:bldP spid="167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1">
            <a:extLst>
              <a:ext uri="{FF2B5EF4-FFF2-40B4-BE49-F238E27FC236}">
                <a16:creationId xmlns:a16="http://schemas.microsoft.com/office/drawing/2014/main" id="{E6CC1B69-9587-172F-A4A7-1356A03F372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DFD97A-EBC1-4694-927B-5C4DA1023B0E}" type="datetime5">
              <a:rPr lang="en-GB" smtClean="0">
                <a:cs typeface="Arial" pitchFamily="34" charset="0"/>
              </a:rPr>
              <a:pPr>
                <a:defRPr/>
              </a:pPr>
              <a:t>4-Jul-26</a:t>
            </a:fld>
            <a:endParaRPr lang="en-GB">
              <a:cs typeface="Arial" pitchFamily="34" charset="0"/>
            </a:endParaRPr>
          </a:p>
        </p:txBody>
      </p:sp>
      <p:sp>
        <p:nvSpPr>
          <p:cNvPr id="5124" name="Footer Placeholder 2">
            <a:extLst>
              <a:ext uri="{FF2B5EF4-FFF2-40B4-BE49-F238E27FC236}">
                <a16:creationId xmlns:a16="http://schemas.microsoft.com/office/drawing/2014/main" id="{3A96E3AD-FDCC-B1AB-4174-1F9F5ADCA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en-GB">
                <a:cs typeface="Arial" pitchFamily="34" charset="0"/>
              </a:rPr>
              <a:t>Compiled by Mr. Lafferty Maths Dept.</a:t>
            </a:r>
          </a:p>
        </p:txBody>
      </p:sp>
      <p:sp>
        <p:nvSpPr>
          <p:cNvPr id="19465" name="Rectangle 67">
            <a:extLst>
              <a:ext uri="{FF2B5EF4-FFF2-40B4-BE49-F238E27FC236}">
                <a16:creationId xmlns:a16="http://schemas.microsoft.com/office/drawing/2014/main" id="{A784F216-ADAF-0125-F873-8D5F2D352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246063"/>
            <a:ext cx="36671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  <a:defRPr/>
            </a:pPr>
            <a:r>
              <a:rPr lang="en-GB" sz="4000" b="1" dirty="0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Example </a:t>
            </a:r>
          </a:p>
          <a:p>
            <a:pPr algn="ctr" defTabSz="762000">
              <a:spcBef>
                <a:spcPct val="20000"/>
              </a:spcBef>
              <a:defRPr/>
            </a:pPr>
            <a:r>
              <a:rPr lang="en-GB" sz="2400" b="1" dirty="0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Find the volume of </a:t>
            </a:r>
          </a:p>
          <a:p>
            <a:pPr algn="ctr" defTabSz="762000">
              <a:spcBef>
                <a:spcPct val="20000"/>
              </a:spcBef>
              <a:defRPr/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this prism</a:t>
            </a:r>
            <a:r>
              <a:rPr lang="en-GB" sz="2400" b="1" dirty="0">
                <a:solidFill>
                  <a:srgbClr val="FFFF00"/>
                </a:solidFill>
                <a:latin typeface="Comic Sans MS" pitchFamily="66" charset="0"/>
                <a:ea typeface="PMingLiU" pitchFamily="18" charset="-120"/>
                <a:cs typeface="+mn-cs"/>
              </a:rPr>
              <a:t>.</a:t>
            </a:r>
            <a:endParaRPr lang="en-GB" sz="2400" i="1" dirty="0">
              <a:solidFill>
                <a:srgbClr val="FFFF00"/>
              </a:solidFill>
              <a:latin typeface="Times New Roman" pitchFamily="18" charset="0"/>
              <a:ea typeface="PMingLiU" pitchFamily="18" charset="-120"/>
              <a:cs typeface="+mn-cs"/>
            </a:endParaRPr>
          </a:p>
        </p:txBody>
      </p:sp>
      <p:sp>
        <p:nvSpPr>
          <p:cNvPr id="61526" name="Text Box 86">
            <a:extLst>
              <a:ext uri="{FF2B5EF4-FFF2-40B4-BE49-F238E27FC236}">
                <a16:creationId xmlns:a16="http://schemas.microsoft.com/office/drawing/2014/main" id="{3478CD23-29B0-518A-01FA-E9570C93C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75" y="5183188"/>
            <a:ext cx="38623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3399"/>
                </a:solidFill>
                <a:latin typeface="Comic Sans MS" pitchFamily="66" charset="0"/>
                <a:cs typeface="+mn-cs"/>
              </a:rPr>
              <a:t>Total Area </a:t>
            </a:r>
          </a:p>
          <a:p>
            <a:pPr>
              <a:defRPr/>
            </a:pPr>
            <a:r>
              <a:rPr lang="en-GB" sz="2400">
                <a:solidFill>
                  <a:srgbClr val="003399"/>
                </a:solidFill>
                <a:latin typeface="Comic Sans MS" pitchFamily="66" charset="0"/>
                <a:cs typeface="+mn-cs"/>
              </a:rPr>
              <a:t>= 6+6+30+40+50 = 132cm</a:t>
            </a:r>
            <a:r>
              <a:rPr lang="en-GB" sz="2400" baseline="60000">
                <a:solidFill>
                  <a:srgbClr val="003399"/>
                </a:solidFill>
                <a:latin typeface="Comic Sans MS" pitchFamily="66" charset="0"/>
                <a:cs typeface="+mn-cs"/>
              </a:rPr>
              <a:t>2</a:t>
            </a:r>
            <a:endParaRPr lang="en-GB" sz="2400">
              <a:solidFill>
                <a:srgbClr val="003399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76" name="Line 95">
            <a:extLst>
              <a:ext uri="{FF2B5EF4-FFF2-40B4-BE49-F238E27FC236}">
                <a16:creationId xmlns:a16="http://schemas.microsoft.com/office/drawing/2014/main" id="{68AEBBFA-C6A9-4C0C-98D9-DEA3FDFE58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00175" y="3749675"/>
            <a:ext cx="1588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9477" name="Text Box 96">
            <a:extLst>
              <a:ext uri="{FF2B5EF4-FFF2-40B4-BE49-F238E27FC236}">
                <a16:creationId xmlns:a16="http://schemas.microsoft.com/office/drawing/2014/main" id="{285AC361-5697-A717-468E-1C0735C68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3971925"/>
            <a:ext cx="769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6cm</a:t>
            </a:r>
          </a:p>
        </p:txBody>
      </p:sp>
      <p:sp>
        <p:nvSpPr>
          <p:cNvPr id="19479" name="Text Box 106">
            <a:extLst>
              <a:ext uri="{FF2B5EF4-FFF2-40B4-BE49-F238E27FC236}">
                <a16:creationId xmlns:a16="http://schemas.microsoft.com/office/drawing/2014/main" id="{E124B333-F750-F3A9-A433-B3745D17C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4729163"/>
            <a:ext cx="908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12cm</a:t>
            </a:r>
          </a:p>
        </p:txBody>
      </p:sp>
      <p:sp>
        <p:nvSpPr>
          <p:cNvPr id="19488" name="Text Box 7">
            <a:extLst>
              <a:ext uri="{FF2B5EF4-FFF2-40B4-BE49-F238E27FC236}">
                <a16:creationId xmlns:a16="http://schemas.microsoft.com/office/drawing/2014/main" id="{A3A746E3-F8E7-5513-F1F9-82B6C7337A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8450" y="4098925"/>
            <a:ext cx="40655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+mn-cs"/>
              </a:rPr>
              <a:t>www.mathsrevision.com</a:t>
            </a:r>
          </a:p>
        </p:txBody>
      </p:sp>
      <p:pic>
        <p:nvPicPr>
          <p:cNvPr id="3083" name="Picture 3" descr="scottishflag">
            <a:extLst>
              <a:ext uri="{FF2B5EF4-FFF2-40B4-BE49-F238E27FC236}">
                <a16:creationId xmlns:a16="http://schemas.microsoft.com/office/drawing/2014/main" id="{EFFB648E-7F3E-2B1E-D6E4-04C25FC325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3" descr="Office Objects 0572">
            <a:extLst>
              <a:ext uri="{FF2B5EF4-FFF2-40B4-BE49-F238E27FC236}">
                <a16:creationId xmlns:a16="http://schemas.microsoft.com/office/drawing/2014/main" id="{262A3E34-54F5-DB50-D046-790C546F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5" name="Group 2">
            <a:extLst>
              <a:ext uri="{FF2B5EF4-FFF2-40B4-BE49-F238E27FC236}">
                <a16:creationId xmlns:a16="http://schemas.microsoft.com/office/drawing/2014/main" id="{4E071B98-06E9-67BE-6634-2A71DA94BF32}"/>
              </a:ext>
            </a:extLst>
          </p:cNvPr>
          <p:cNvGrpSpPr>
            <a:grpSpLocks/>
          </p:cNvGrpSpPr>
          <p:nvPr/>
        </p:nvGrpSpPr>
        <p:grpSpPr bwMode="auto">
          <a:xfrm>
            <a:off x="4610100" y="242888"/>
            <a:ext cx="4533900" cy="5916612"/>
            <a:chOff x="2647" y="153"/>
            <a:chExt cx="2882" cy="4167"/>
          </a:xfrm>
        </p:grpSpPr>
        <p:sp>
          <p:nvSpPr>
            <p:cNvPr id="103" name="Freeform 3">
              <a:extLst>
                <a:ext uri="{FF2B5EF4-FFF2-40B4-BE49-F238E27FC236}">
                  <a16:creationId xmlns:a16="http://schemas.microsoft.com/office/drawing/2014/main" id="{97F667EC-5E5E-B9FB-59AF-9365C792A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4" name="Freeform 4">
              <a:extLst>
                <a:ext uri="{FF2B5EF4-FFF2-40B4-BE49-F238E27FC236}">
                  <a16:creationId xmlns:a16="http://schemas.microsoft.com/office/drawing/2014/main" id="{ECF80515-46DB-344D-1B66-30A5BDBE0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7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50834A84-D357-EB3B-AAD6-67319C537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C8D33F4F-FF4E-CA5D-1DB6-422284DCB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AF15ACD0-180D-1460-15A1-165BB2E79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EF06F57C-9BAE-67D5-3FA5-164697F46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60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82FDE966-886C-373F-CE90-5DC6C55AF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E17907B5-5CE8-663E-9535-077E38BE19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2FFD3EBE-D507-FE52-B016-2D7A6F2D0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2" name="Freeform 12">
              <a:extLst>
                <a:ext uri="{FF2B5EF4-FFF2-40B4-BE49-F238E27FC236}">
                  <a16:creationId xmlns:a16="http://schemas.microsoft.com/office/drawing/2014/main" id="{09164924-5165-1900-09E4-38072D1A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3" name="Freeform 13">
              <a:extLst>
                <a:ext uri="{FF2B5EF4-FFF2-40B4-BE49-F238E27FC236}">
                  <a16:creationId xmlns:a16="http://schemas.microsoft.com/office/drawing/2014/main" id="{192865BA-6088-7C4A-BAB1-5753CC975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4" name="Line 14">
              <a:extLst>
                <a:ext uri="{FF2B5EF4-FFF2-40B4-BE49-F238E27FC236}">
                  <a16:creationId xmlns:a16="http://schemas.microsoft.com/office/drawing/2014/main" id="{CAF11E74-68CA-84E9-7C7C-E1CA3D41FB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5" name="Rectangle 15">
              <a:extLst>
                <a:ext uri="{FF2B5EF4-FFF2-40B4-BE49-F238E27FC236}">
                  <a16:creationId xmlns:a16="http://schemas.microsoft.com/office/drawing/2014/main" id="{698C03B6-AC15-70C4-2412-1E48B2D38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6" name="Rectangle 16">
              <a:extLst>
                <a:ext uri="{FF2B5EF4-FFF2-40B4-BE49-F238E27FC236}">
                  <a16:creationId xmlns:a16="http://schemas.microsoft.com/office/drawing/2014/main" id="{2B2C8170-B9E5-8CB4-8659-6F01D81E4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7" name="Rectangle 17">
              <a:extLst>
                <a:ext uri="{FF2B5EF4-FFF2-40B4-BE49-F238E27FC236}">
                  <a16:creationId xmlns:a16="http://schemas.microsoft.com/office/drawing/2014/main" id="{BD7EDF06-F5C5-9565-026F-3EF8F08C1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8" name="Rectangle 18">
              <a:extLst>
                <a:ext uri="{FF2B5EF4-FFF2-40B4-BE49-F238E27FC236}">
                  <a16:creationId xmlns:a16="http://schemas.microsoft.com/office/drawing/2014/main" id="{881CE420-4FB2-5507-45B3-2A1ECBBBB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19" name="Rectangle 19">
              <a:extLst>
                <a:ext uri="{FF2B5EF4-FFF2-40B4-BE49-F238E27FC236}">
                  <a16:creationId xmlns:a16="http://schemas.microsoft.com/office/drawing/2014/main" id="{AAD3C620-D863-ECE3-9EC5-6A1A15ED7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 dirty="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0" name="Rectangle 20">
              <a:extLst>
                <a:ext uri="{FF2B5EF4-FFF2-40B4-BE49-F238E27FC236}">
                  <a16:creationId xmlns:a16="http://schemas.microsoft.com/office/drawing/2014/main" id="{E3AD945F-D769-47C0-CD87-7B2757C1C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149092FA-0460-FE0E-54CA-0D09CCA1F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A0E064A6-A35C-6A12-846A-FDD65F6AD7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3" name="Freeform 23">
              <a:extLst>
                <a:ext uri="{FF2B5EF4-FFF2-40B4-BE49-F238E27FC236}">
                  <a16:creationId xmlns:a16="http://schemas.microsoft.com/office/drawing/2014/main" id="{40B4405E-C1BD-1954-5ABA-04DF1AE73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4" name="Freeform 24">
              <a:extLst>
                <a:ext uri="{FF2B5EF4-FFF2-40B4-BE49-F238E27FC236}">
                  <a16:creationId xmlns:a16="http://schemas.microsoft.com/office/drawing/2014/main" id="{8DE7E97D-9E6A-E55F-1C7D-192E6895F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5" name="Freeform 25">
              <a:extLst>
                <a:ext uri="{FF2B5EF4-FFF2-40B4-BE49-F238E27FC236}">
                  <a16:creationId xmlns:a16="http://schemas.microsoft.com/office/drawing/2014/main" id="{3D1DE05C-7D38-624F-22C9-DB7549FE8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6" name="Freeform 26">
              <a:extLst>
                <a:ext uri="{FF2B5EF4-FFF2-40B4-BE49-F238E27FC236}">
                  <a16:creationId xmlns:a16="http://schemas.microsoft.com/office/drawing/2014/main" id="{5F7C1A60-9619-5643-0F6C-4E1F5D9F9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3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7" name="Freeform 27">
              <a:extLst>
                <a:ext uri="{FF2B5EF4-FFF2-40B4-BE49-F238E27FC236}">
                  <a16:creationId xmlns:a16="http://schemas.microsoft.com/office/drawing/2014/main" id="{DFA11EA0-1E18-63A9-DFFE-6D4A00C739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8" name="Freeform 28">
              <a:extLst>
                <a:ext uri="{FF2B5EF4-FFF2-40B4-BE49-F238E27FC236}">
                  <a16:creationId xmlns:a16="http://schemas.microsoft.com/office/drawing/2014/main" id="{6DA261A5-320A-5349-3E20-BA10658AD2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29" name="Freeform 29">
              <a:extLst>
                <a:ext uri="{FF2B5EF4-FFF2-40B4-BE49-F238E27FC236}">
                  <a16:creationId xmlns:a16="http://schemas.microsoft.com/office/drawing/2014/main" id="{5DE0AAAB-865E-354F-E88A-C50F85F79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0" name="Freeform 30">
              <a:extLst>
                <a:ext uri="{FF2B5EF4-FFF2-40B4-BE49-F238E27FC236}">
                  <a16:creationId xmlns:a16="http://schemas.microsoft.com/office/drawing/2014/main" id="{D1AE835D-5211-2466-6E94-8ECE20EDA7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1" name="Freeform 31">
              <a:extLst>
                <a:ext uri="{FF2B5EF4-FFF2-40B4-BE49-F238E27FC236}">
                  <a16:creationId xmlns:a16="http://schemas.microsoft.com/office/drawing/2014/main" id="{5A34904C-7962-D8B1-FA1B-55EC6DAE6F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2" name="Freeform 32">
              <a:extLst>
                <a:ext uri="{FF2B5EF4-FFF2-40B4-BE49-F238E27FC236}">
                  <a16:creationId xmlns:a16="http://schemas.microsoft.com/office/drawing/2014/main" id="{41E1C087-8290-D9CF-62C4-13CC23127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3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3" name="Freeform 33">
              <a:extLst>
                <a:ext uri="{FF2B5EF4-FFF2-40B4-BE49-F238E27FC236}">
                  <a16:creationId xmlns:a16="http://schemas.microsoft.com/office/drawing/2014/main" id="{29D048DB-1323-983E-5EA8-A37459277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4" name="Freeform 34">
              <a:extLst>
                <a:ext uri="{FF2B5EF4-FFF2-40B4-BE49-F238E27FC236}">
                  <a16:creationId xmlns:a16="http://schemas.microsoft.com/office/drawing/2014/main" id="{25C6FBD2-AE09-C259-E6B5-D3D4330163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5" name="Freeform 35">
              <a:extLst>
                <a:ext uri="{FF2B5EF4-FFF2-40B4-BE49-F238E27FC236}">
                  <a16:creationId xmlns:a16="http://schemas.microsoft.com/office/drawing/2014/main" id="{533445A6-518C-833A-DD12-07B7753CE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6" name="Freeform 36">
              <a:extLst>
                <a:ext uri="{FF2B5EF4-FFF2-40B4-BE49-F238E27FC236}">
                  <a16:creationId xmlns:a16="http://schemas.microsoft.com/office/drawing/2014/main" id="{C2071725-9A35-47EE-EE9A-0CB2DDE77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7" name="Freeform 37">
              <a:extLst>
                <a:ext uri="{FF2B5EF4-FFF2-40B4-BE49-F238E27FC236}">
                  <a16:creationId xmlns:a16="http://schemas.microsoft.com/office/drawing/2014/main" id="{B20CA288-CA12-1B6D-389C-6A78E5CF9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8" name="Freeform 38">
              <a:extLst>
                <a:ext uri="{FF2B5EF4-FFF2-40B4-BE49-F238E27FC236}">
                  <a16:creationId xmlns:a16="http://schemas.microsoft.com/office/drawing/2014/main" id="{995F9BF6-31FF-E578-630C-3B35778C8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39" name="Freeform 39">
              <a:extLst>
                <a:ext uri="{FF2B5EF4-FFF2-40B4-BE49-F238E27FC236}">
                  <a16:creationId xmlns:a16="http://schemas.microsoft.com/office/drawing/2014/main" id="{44D3DC1A-BAC0-D8A0-D70B-FC90C82CC3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0" name="Freeform 40">
              <a:extLst>
                <a:ext uri="{FF2B5EF4-FFF2-40B4-BE49-F238E27FC236}">
                  <a16:creationId xmlns:a16="http://schemas.microsoft.com/office/drawing/2014/main" id="{43FCD10F-45F8-4D41-122F-2C44BC257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3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1" name="Freeform 41">
              <a:extLst>
                <a:ext uri="{FF2B5EF4-FFF2-40B4-BE49-F238E27FC236}">
                  <a16:creationId xmlns:a16="http://schemas.microsoft.com/office/drawing/2014/main" id="{D5595468-0EC3-B2B6-067B-66C383E77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2" name="Freeform 42">
              <a:extLst>
                <a:ext uri="{FF2B5EF4-FFF2-40B4-BE49-F238E27FC236}">
                  <a16:creationId xmlns:a16="http://schemas.microsoft.com/office/drawing/2014/main" id="{70A9AB89-DC00-6442-65D1-198AF3EF1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21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3" name="Freeform 43">
              <a:extLst>
                <a:ext uri="{FF2B5EF4-FFF2-40B4-BE49-F238E27FC236}">
                  <a16:creationId xmlns:a16="http://schemas.microsoft.com/office/drawing/2014/main" id="{B1C6C1FB-DAF6-5B07-A45D-EBEB3CFFD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4" name="Freeform 44">
              <a:extLst>
                <a:ext uri="{FF2B5EF4-FFF2-40B4-BE49-F238E27FC236}">
                  <a16:creationId xmlns:a16="http://schemas.microsoft.com/office/drawing/2014/main" id="{EFBE46E1-9EE5-D97E-8829-43F7B20F9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3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5" name="Freeform 45">
              <a:extLst>
                <a:ext uri="{FF2B5EF4-FFF2-40B4-BE49-F238E27FC236}">
                  <a16:creationId xmlns:a16="http://schemas.microsoft.com/office/drawing/2014/main" id="{7C60E453-09F2-099E-382F-CA6ED79A0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6" name="Freeform 46">
              <a:extLst>
                <a:ext uri="{FF2B5EF4-FFF2-40B4-BE49-F238E27FC236}">
                  <a16:creationId xmlns:a16="http://schemas.microsoft.com/office/drawing/2014/main" id="{F36CEAC0-24CA-D1C7-6893-87D18EE13C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7" name="Freeform 47">
              <a:extLst>
                <a:ext uri="{FF2B5EF4-FFF2-40B4-BE49-F238E27FC236}">
                  <a16:creationId xmlns:a16="http://schemas.microsoft.com/office/drawing/2014/main" id="{AA8F3D82-1AFF-0D84-DCE4-19441D51BA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8" name="Freeform 48">
              <a:extLst>
                <a:ext uri="{FF2B5EF4-FFF2-40B4-BE49-F238E27FC236}">
                  <a16:creationId xmlns:a16="http://schemas.microsoft.com/office/drawing/2014/main" id="{2C09C1C6-5EB3-8B29-9F45-80ED9ADEC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49" name="Freeform 49">
              <a:extLst>
                <a:ext uri="{FF2B5EF4-FFF2-40B4-BE49-F238E27FC236}">
                  <a16:creationId xmlns:a16="http://schemas.microsoft.com/office/drawing/2014/main" id="{708487C8-241E-9140-5F9A-D65B696461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0" name="Freeform 50">
              <a:extLst>
                <a:ext uri="{FF2B5EF4-FFF2-40B4-BE49-F238E27FC236}">
                  <a16:creationId xmlns:a16="http://schemas.microsoft.com/office/drawing/2014/main" id="{1C1E6571-EE48-301A-3CC3-1B7E1510AD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1" name="Freeform 51">
              <a:extLst>
                <a:ext uri="{FF2B5EF4-FFF2-40B4-BE49-F238E27FC236}">
                  <a16:creationId xmlns:a16="http://schemas.microsoft.com/office/drawing/2014/main" id="{CAD2291F-1C61-4283-39EB-6043490BF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2" name="Freeform 52">
              <a:extLst>
                <a:ext uri="{FF2B5EF4-FFF2-40B4-BE49-F238E27FC236}">
                  <a16:creationId xmlns:a16="http://schemas.microsoft.com/office/drawing/2014/main" id="{B53B0EF9-EE66-F75D-2DCD-824190FF10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3" name="Freeform 53">
              <a:extLst>
                <a:ext uri="{FF2B5EF4-FFF2-40B4-BE49-F238E27FC236}">
                  <a16:creationId xmlns:a16="http://schemas.microsoft.com/office/drawing/2014/main" id="{44012C52-6A94-ADB0-A721-B751F9F4E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4" name="Freeform 54">
              <a:extLst>
                <a:ext uri="{FF2B5EF4-FFF2-40B4-BE49-F238E27FC236}">
                  <a16:creationId xmlns:a16="http://schemas.microsoft.com/office/drawing/2014/main" id="{3E9A00D9-D5D5-A739-48F7-076F8E026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5" name="Freeform 55">
              <a:extLst>
                <a:ext uri="{FF2B5EF4-FFF2-40B4-BE49-F238E27FC236}">
                  <a16:creationId xmlns:a16="http://schemas.microsoft.com/office/drawing/2014/main" id="{41913106-4944-CEDF-7526-4904774CC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6" name="Freeform 56">
              <a:extLst>
                <a:ext uri="{FF2B5EF4-FFF2-40B4-BE49-F238E27FC236}">
                  <a16:creationId xmlns:a16="http://schemas.microsoft.com/office/drawing/2014/main" id="{9BDA1B90-76BA-1B12-4238-2AAC9D997E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7" name="Freeform 57">
              <a:extLst>
                <a:ext uri="{FF2B5EF4-FFF2-40B4-BE49-F238E27FC236}">
                  <a16:creationId xmlns:a16="http://schemas.microsoft.com/office/drawing/2014/main" id="{3986E688-9795-D587-3055-E29FA2944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8" name="Freeform 58">
              <a:extLst>
                <a:ext uri="{FF2B5EF4-FFF2-40B4-BE49-F238E27FC236}">
                  <a16:creationId xmlns:a16="http://schemas.microsoft.com/office/drawing/2014/main" id="{8F116206-CD5C-8EB6-11A6-02E8A67CF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59" name="Freeform 59">
              <a:extLst>
                <a:ext uri="{FF2B5EF4-FFF2-40B4-BE49-F238E27FC236}">
                  <a16:creationId xmlns:a16="http://schemas.microsoft.com/office/drawing/2014/main" id="{E5BDDFC1-7769-BC59-3424-1B009F847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0" name="Freeform 60">
              <a:extLst>
                <a:ext uri="{FF2B5EF4-FFF2-40B4-BE49-F238E27FC236}">
                  <a16:creationId xmlns:a16="http://schemas.microsoft.com/office/drawing/2014/main" id="{36929951-9A6C-A34D-AA8A-FFEE377E9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1" name="Freeform 61">
              <a:extLst>
                <a:ext uri="{FF2B5EF4-FFF2-40B4-BE49-F238E27FC236}">
                  <a16:creationId xmlns:a16="http://schemas.microsoft.com/office/drawing/2014/main" id="{E6D13D62-8E5D-1999-D2AF-6F42E5F34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2" name="Freeform 62">
              <a:extLst>
                <a:ext uri="{FF2B5EF4-FFF2-40B4-BE49-F238E27FC236}">
                  <a16:creationId xmlns:a16="http://schemas.microsoft.com/office/drawing/2014/main" id="{A59F1397-854A-1F25-D6FF-210B62940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3" name="Freeform 63">
              <a:extLst>
                <a:ext uri="{FF2B5EF4-FFF2-40B4-BE49-F238E27FC236}">
                  <a16:creationId xmlns:a16="http://schemas.microsoft.com/office/drawing/2014/main" id="{5B5CF129-FBCB-D428-C569-ED6F7340B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164" name="Freeform 64">
              <a:extLst>
                <a:ext uri="{FF2B5EF4-FFF2-40B4-BE49-F238E27FC236}">
                  <a16:creationId xmlns:a16="http://schemas.microsoft.com/office/drawing/2014/main" id="{3B4781DD-3C41-AD70-A3E9-7D2AB5396D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165" name="Text Box 66">
            <a:extLst>
              <a:ext uri="{FF2B5EF4-FFF2-40B4-BE49-F238E27FC236}">
                <a16:creationId xmlns:a16="http://schemas.microsoft.com/office/drawing/2014/main" id="{70E085B9-718F-6CA0-382E-02E855E3F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220913"/>
            <a:ext cx="2341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= 6 x 8 = 48 m</a:t>
            </a:r>
            <a:r>
              <a:rPr lang="en-GB" sz="2400" baseline="60000" dirty="0">
                <a:solidFill>
                  <a:srgbClr val="000000"/>
                </a:solidFill>
                <a:latin typeface="Comic Sans MS" pitchFamily="66" charset="0"/>
                <a:cs typeface="+mn-cs"/>
              </a:rPr>
              <a:t>2</a:t>
            </a:r>
            <a:endParaRPr lang="en-GB" sz="2400" dirty="0">
              <a:solidFill>
                <a:srgbClr val="000000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66" name="Text Box 68">
            <a:extLst>
              <a:ext uri="{FF2B5EF4-FFF2-40B4-BE49-F238E27FC236}">
                <a16:creationId xmlns:a16="http://schemas.microsoft.com/office/drawing/2014/main" id="{F024F90E-4452-9EB3-26E9-DA64CB1B2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8" y="941388"/>
            <a:ext cx="138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0066"/>
                </a:solidFill>
                <a:latin typeface="Comic Sans MS" pitchFamily="66" charset="0"/>
                <a:cs typeface="+mn-cs"/>
              </a:rPr>
              <a:t>Working</a:t>
            </a:r>
          </a:p>
        </p:txBody>
      </p:sp>
      <p:sp>
        <p:nvSpPr>
          <p:cNvPr id="167" name="Text Box 86">
            <a:extLst>
              <a:ext uri="{FF2B5EF4-FFF2-40B4-BE49-F238E27FC236}">
                <a16:creationId xmlns:a16="http://schemas.microsoft.com/office/drawing/2014/main" id="{9BAA1984-0130-2352-FE56-4B5E23988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5663" y="2890838"/>
            <a:ext cx="4110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Rectangle = l x b 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   	      = 6 x 12 = 72cm</a:t>
            </a:r>
            <a:r>
              <a:rPr lang="en-GB" sz="2400" baseline="600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2</a:t>
            </a:r>
            <a:endParaRPr lang="en-GB" sz="2400" dirty="0">
              <a:solidFill>
                <a:srgbClr val="080808"/>
              </a:solidFill>
              <a:latin typeface="Comic Sans MS" pitchFamily="66" charset="0"/>
              <a:cs typeface="+mn-cs"/>
            </a:endParaRPr>
          </a:p>
        </p:txBody>
      </p:sp>
      <p:grpSp>
        <p:nvGrpSpPr>
          <p:cNvPr id="3" name="Group 114">
            <a:extLst>
              <a:ext uri="{FF2B5EF4-FFF2-40B4-BE49-F238E27FC236}">
                <a16:creationId xmlns:a16="http://schemas.microsoft.com/office/drawing/2014/main" id="{287B4A97-C94D-07B7-6CAC-2BD0C9385174}"/>
              </a:ext>
            </a:extLst>
          </p:cNvPr>
          <p:cNvGrpSpPr>
            <a:grpSpLocks/>
          </p:cNvGrpSpPr>
          <p:nvPr/>
        </p:nvGrpSpPr>
        <p:grpSpPr bwMode="auto">
          <a:xfrm>
            <a:off x="4587875" y="1347788"/>
            <a:ext cx="3136900" cy="668337"/>
            <a:chOff x="2890" y="843"/>
            <a:chExt cx="1898" cy="427"/>
          </a:xfrm>
        </p:grpSpPr>
        <p:sp>
          <p:nvSpPr>
            <p:cNvPr id="169" name="Text Box 65">
              <a:extLst>
                <a:ext uri="{FF2B5EF4-FFF2-40B4-BE49-F238E27FC236}">
                  <a16:creationId xmlns:a16="http://schemas.microsoft.com/office/drawing/2014/main" id="{32CC1B60-112B-0471-AC19-5AF8FC1A3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" y="925"/>
              <a:ext cx="1453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000000"/>
                  </a:solidFill>
                  <a:latin typeface="Comic Sans MS" pitchFamily="66" charset="0"/>
                  <a:cs typeface="+mn-cs"/>
                </a:rPr>
                <a:t>Triangle Area =</a:t>
              </a:r>
            </a:p>
          </p:txBody>
        </p:sp>
        <p:graphicFrame>
          <p:nvGraphicFramePr>
            <p:cNvPr id="3074" name="Object 111">
              <a:extLst>
                <a:ext uri="{FF2B5EF4-FFF2-40B4-BE49-F238E27FC236}">
                  <a16:creationId xmlns:a16="http://schemas.microsoft.com/office/drawing/2014/main" id="{E7193CE3-0E2E-40B5-3EFD-26F7520714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843"/>
            <a:ext cx="372" cy="4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42720" imgH="393480" progId="Equation.DSMT4">
                    <p:embed/>
                  </p:oleObj>
                </mc:Choice>
                <mc:Fallback>
                  <p:oleObj name="Equation" r:id="rId4" imgW="342720" imgH="393480" progId="Equation.DSMT4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843"/>
                          <a:ext cx="372" cy="427"/>
                        </a:xfrm>
                        <a:prstGeom prst="rect">
                          <a:avLst/>
                        </a:prstGeom>
                        <a:solidFill>
                          <a:srgbClr val="000000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90" name="Group 95">
            <a:extLst>
              <a:ext uri="{FF2B5EF4-FFF2-40B4-BE49-F238E27FC236}">
                <a16:creationId xmlns:a16="http://schemas.microsoft.com/office/drawing/2014/main" id="{84C08CEE-37A0-3FCD-9D89-73208D499D46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503488"/>
            <a:ext cx="2220913" cy="2003425"/>
            <a:chOff x="1371599" y="2503715"/>
            <a:chExt cx="2220688" cy="2002973"/>
          </a:xfrm>
        </p:grpSpPr>
        <p:sp>
          <p:nvSpPr>
            <p:cNvPr id="91" name="Cube 90">
              <a:extLst>
                <a:ext uri="{FF2B5EF4-FFF2-40B4-BE49-F238E27FC236}">
                  <a16:creationId xmlns:a16="http://schemas.microsoft.com/office/drawing/2014/main" id="{D0BE5912-CBF1-6F23-093C-8736394AC679}"/>
                </a:ext>
              </a:extLst>
            </p:cNvPr>
            <p:cNvSpPr/>
            <p:nvPr/>
          </p:nvSpPr>
          <p:spPr>
            <a:xfrm>
              <a:off x="1382711" y="3417909"/>
              <a:ext cx="2209576" cy="1088779"/>
            </a:xfrm>
            <a:prstGeom prst="cube">
              <a:avLst>
                <a:gd name="adj" fmla="val 31000"/>
              </a:avLst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C7340231-D0C7-429E-B871-8F81D1B5C72A}"/>
                </a:ext>
              </a:extLst>
            </p:cNvPr>
            <p:cNvSpPr/>
            <p:nvPr/>
          </p:nvSpPr>
          <p:spPr>
            <a:xfrm>
              <a:off x="1709703" y="2503715"/>
              <a:ext cx="1882584" cy="914194"/>
            </a:xfrm>
            <a:prstGeom prst="triangle">
              <a:avLst/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9D447CDC-1CBF-7BE4-BF1E-D7A897706C9E}"/>
                </a:ext>
              </a:extLst>
            </p:cNvPr>
            <p:cNvSpPr/>
            <p:nvPr/>
          </p:nvSpPr>
          <p:spPr>
            <a:xfrm>
              <a:off x="1371599" y="2830666"/>
              <a:ext cx="1882584" cy="914194"/>
            </a:xfrm>
            <a:prstGeom prst="triangle">
              <a:avLst/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571AB1E-612E-7F58-903E-5E31A003F9AD}"/>
                </a:ext>
              </a:extLst>
            </p:cNvPr>
            <p:cNvCxnSpPr/>
            <p:nvPr/>
          </p:nvCxnSpPr>
          <p:spPr>
            <a:xfrm flipV="1">
              <a:off x="2928779" y="3406798"/>
              <a:ext cx="652396" cy="1111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674A3BB-F335-521B-5079-E30712AFE3B6}"/>
              </a:ext>
            </a:extLst>
          </p:cNvPr>
          <p:cNvCxnSpPr/>
          <p:nvPr/>
        </p:nvCxnSpPr>
        <p:spPr>
          <a:xfrm rot="16200000" flipH="1">
            <a:off x="1983582" y="3290094"/>
            <a:ext cx="925512" cy="6350"/>
          </a:xfrm>
          <a:prstGeom prst="line">
            <a:avLst/>
          </a:prstGeom>
          <a:ln>
            <a:solidFill>
              <a:srgbClr val="08080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2" name="TextBox 99">
            <a:extLst>
              <a:ext uri="{FF2B5EF4-FFF2-40B4-BE49-F238E27FC236}">
                <a16:creationId xmlns:a16="http://schemas.microsoft.com/office/drawing/2014/main" id="{CC053432-21CE-26DA-8856-6F0680C8B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538" y="3233738"/>
            <a:ext cx="623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  <a:latin typeface="Comic Sans MS" panose="030F0702030302020204" pitchFamily="66" charset="0"/>
              </a:rPr>
              <a:t>8cm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3A879145-B68E-2E8D-F9D8-B576510D89AD}"/>
              </a:ext>
            </a:extLst>
          </p:cNvPr>
          <p:cNvCxnSpPr/>
          <p:nvPr/>
        </p:nvCxnSpPr>
        <p:spPr>
          <a:xfrm>
            <a:off x="1524000" y="4691063"/>
            <a:ext cx="1862138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AD4465A8-034D-A7BC-2C4C-30735B4DD5A0}"/>
              </a:ext>
            </a:extLst>
          </p:cNvPr>
          <p:cNvCxnSpPr/>
          <p:nvPr/>
        </p:nvCxnSpPr>
        <p:spPr>
          <a:xfrm flipV="1">
            <a:off x="3494088" y="4244975"/>
            <a:ext cx="392112" cy="34925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 Box 106">
            <a:extLst>
              <a:ext uri="{FF2B5EF4-FFF2-40B4-BE49-F238E27FC236}">
                <a16:creationId xmlns:a16="http://schemas.microsoft.com/office/drawing/2014/main" id="{265D74CB-EE7B-DF39-823E-DFC3F18B9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4303713"/>
            <a:ext cx="908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15cm</a:t>
            </a:r>
          </a:p>
        </p:txBody>
      </p:sp>
      <p:sp>
        <p:nvSpPr>
          <p:cNvPr id="172" name="Text Box 86">
            <a:extLst>
              <a:ext uri="{FF2B5EF4-FFF2-40B4-BE49-F238E27FC236}">
                <a16:creationId xmlns:a16="http://schemas.microsoft.com/office/drawing/2014/main" id="{34EDF980-AAA9-74BD-CA6D-3E70CBF4A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4894263"/>
            <a:ext cx="41449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Volume = Area x length 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   	  = 120 x 15 =1800m</a:t>
            </a:r>
            <a:r>
              <a:rPr lang="en-GB" sz="2400" baseline="600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3</a:t>
            </a:r>
            <a:endParaRPr lang="en-GB" sz="2400" dirty="0">
              <a:solidFill>
                <a:srgbClr val="080808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73" name="Text Box 86">
            <a:extLst>
              <a:ext uri="{FF2B5EF4-FFF2-40B4-BE49-F238E27FC236}">
                <a16:creationId xmlns:a16="http://schemas.microsoft.com/office/drawing/2014/main" id="{5ABD2967-9867-0A87-5F2E-E1721316C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463" y="3935413"/>
            <a:ext cx="32432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Total Area = 72 + 48 </a:t>
            </a:r>
          </a:p>
          <a:p>
            <a:pPr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   	        = 120 m</a:t>
            </a:r>
            <a:r>
              <a:rPr lang="en-GB" sz="2400" baseline="60000" dirty="0">
                <a:solidFill>
                  <a:srgbClr val="080808"/>
                </a:solidFill>
                <a:latin typeface="Comic Sans MS" pitchFamily="66" charset="0"/>
                <a:cs typeface="+mn-cs"/>
              </a:rPr>
              <a:t>2</a:t>
            </a:r>
            <a:endParaRPr lang="en-GB" sz="2400" dirty="0">
              <a:solidFill>
                <a:srgbClr val="080808"/>
              </a:solidFill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6" grpId="0" autoUpdateAnimBg="0"/>
      <p:bldP spid="165" grpId="0" autoUpdateAnimBg="0"/>
      <p:bldP spid="166" grpId="0"/>
      <p:bldP spid="167" grpId="0" autoUpdateAnimBg="0"/>
      <p:bldP spid="172" grpId="0" autoUpdateAnimBg="0"/>
      <p:bldP spid="17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7B6850F8-EAE3-5BCD-8086-B01EF0DF46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71BBC45-FA3E-F1F7-A557-D257BC52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847F113F-396A-94B3-5406-DD07E0436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CD92690B-F09B-63E3-0B82-8BAA21F90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N4 Lifeskills TJ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Ex 3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Ch18 (page 147)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A5C60ED2-0894-7953-181E-63684CF993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5">
            <a:extLst>
              <a:ext uri="{FF2B5EF4-FFF2-40B4-BE49-F238E27FC236}">
                <a16:creationId xmlns:a16="http://schemas.microsoft.com/office/drawing/2014/main" id="{A45B14F2-908E-5A79-DEF0-AE03463A9DB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0914A47-2069-030E-7007-F41D64CC5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Volume</a:t>
            </a:r>
            <a:endParaRPr lang="en-GB" sz="48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27657" name="Picture 2" descr="scottishflag">
            <a:extLst>
              <a:ext uri="{FF2B5EF4-FFF2-40B4-BE49-F238E27FC236}">
                <a16:creationId xmlns:a16="http://schemas.microsoft.com/office/drawing/2014/main" id="{D0FF5F3B-754E-9795-6CD5-71F28CCBD8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4" descr="Office Objects 0572">
            <a:extLst>
              <a:ext uri="{FF2B5EF4-FFF2-40B4-BE49-F238E27FC236}">
                <a16:creationId xmlns:a16="http://schemas.microsoft.com/office/drawing/2014/main" id="{C1AC310C-77DE-5E15-16D2-D44E5C64F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5">
            <a:extLst>
              <a:ext uri="{FF2B5EF4-FFF2-40B4-BE49-F238E27FC236}">
                <a16:creationId xmlns:a16="http://schemas.microsoft.com/office/drawing/2014/main" id="{9DC1FA4C-E80D-7F18-6B99-964A327E77A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D9BEC9-21EA-4056-875B-AC5343D2FE3F}" type="datetime2">
              <a:rPr lang="en-GB" smtClean="0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1029" name="Footer Placeholder 7">
            <a:extLst>
              <a:ext uri="{FF2B5EF4-FFF2-40B4-BE49-F238E27FC236}">
                <a16:creationId xmlns:a16="http://schemas.microsoft.com/office/drawing/2014/main" id="{AD9CDB79-D75A-91EC-08D0-7F6AFF1B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028" name="Slide Number Placeholder 6">
            <a:extLst>
              <a:ext uri="{FF2B5EF4-FFF2-40B4-BE49-F238E27FC236}">
                <a16:creationId xmlns:a16="http://schemas.microsoft.com/office/drawing/2014/main" id="{5803D53E-4616-4A73-B2C2-67A3A5D2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63B971-6578-4BD6-AB18-AFBAA3E76EA2}" type="slidenum">
              <a:rPr lang="en-GB" altLang="en-US" sz="1600">
                <a:solidFill>
                  <a:srgbClr val="FFFF00"/>
                </a:solidFill>
                <a:latin typeface="Comic Sans MS" panose="030F0702030302020204" pitchFamily="66" charset="0"/>
              </a:rPr>
              <a:pPr eaLnBrk="1" hangingPunct="1"/>
              <a:t>24</a:t>
            </a:fld>
            <a:endParaRPr lang="en-GB" altLang="en-US" sz="160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0AE29D1-7393-D5D5-7529-DD9CC31721A2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633538" y="249238"/>
            <a:ext cx="535463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6DDFF6C7-5A5B-AA18-81F5-40836FE80757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3348038" y="4281488"/>
          <a:ext cx="26876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190440" progId="Equation.DSMT4">
                  <p:embed/>
                </p:oleObj>
              </mc:Choice>
              <mc:Fallback>
                <p:oleObj name="Equation" r:id="rId2" imgW="1155600" imgH="19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281488"/>
                        <a:ext cx="268763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Text Box 7">
            <a:extLst>
              <a:ext uri="{FF2B5EF4-FFF2-40B4-BE49-F238E27FC236}">
                <a16:creationId xmlns:a16="http://schemas.microsoft.com/office/drawing/2014/main" id="{C2E333ED-DB04-B3CD-C47B-7812CC93B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03713"/>
            <a:ext cx="238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Q3.	Calculate</a:t>
            </a:r>
          </a:p>
        </p:txBody>
      </p:sp>
      <p:pic>
        <p:nvPicPr>
          <p:cNvPr id="4104" name="Picture 4" descr="scottishflag">
            <a:extLst>
              <a:ext uri="{FF2B5EF4-FFF2-40B4-BE49-F238E27FC236}">
                <a16:creationId xmlns:a16="http://schemas.microsoft.com/office/drawing/2014/main" id="{ECC47082-4E54-DF43-77C1-084397C169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5">
            <a:extLst>
              <a:ext uri="{FF2B5EF4-FFF2-40B4-BE49-F238E27FC236}">
                <a16:creationId xmlns:a16="http://schemas.microsoft.com/office/drawing/2014/main" id="{ED5CBB51-583F-1DE1-D8F2-5372A4A0A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290763"/>
            <a:ext cx="5253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Q1.	Find the area of the triangle.</a:t>
            </a:r>
          </a:p>
        </p:txBody>
      </p:sp>
      <p:sp>
        <p:nvSpPr>
          <p:cNvPr id="21514" name="Text Box 6">
            <a:extLst>
              <a:ext uri="{FF2B5EF4-FFF2-40B4-BE49-F238E27FC236}">
                <a16:creationId xmlns:a16="http://schemas.microsoft.com/office/drawing/2014/main" id="{F20B67DD-B08F-87D9-EDFB-906D14AB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3424238"/>
            <a:ext cx="3832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Q2.	Factorise  4x - 64</a:t>
            </a:r>
          </a:p>
        </p:txBody>
      </p:sp>
      <p:sp>
        <p:nvSpPr>
          <p:cNvPr id="21516" name="Text Box 37">
            <a:extLst>
              <a:ext uri="{FF2B5EF4-FFF2-40B4-BE49-F238E27FC236}">
                <a16:creationId xmlns:a16="http://schemas.microsoft.com/office/drawing/2014/main" id="{2876A813-C01A-183E-5056-F55C8A508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4838" y="3500438"/>
            <a:ext cx="769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6cm</a:t>
            </a:r>
          </a:p>
        </p:txBody>
      </p:sp>
      <p:sp>
        <p:nvSpPr>
          <p:cNvPr id="21517" name="Line 38">
            <a:extLst>
              <a:ext uri="{FF2B5EF4-FFF2-40B4-BE49-F238E27FC236}">
                <a16:creationId xmlns:a16="http://schemas.microsoft.com/office/drawing/2014/main" id="{402C50C7-9D66-47C6-48B5-F98833BB8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8925" y="3411538"/>
            <a:ext cx="1263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00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21518" name="Text Box 47">
            <a:extLst>
              <a:ext uri="{FF2B5EF4-FFF2-40B4-BE49-F238E27FC236}">
                <a16:creationId xmlns:a16="http://schemas.microsoft.com/office/drawing/2014/main" id="{2A8A58B4-F4E7-47D7-44A2-2F4C44E736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www.mathsrevision.com</a:t>
            </a:r>
          </a:p>
        </p:txBody>
      </p:sp>
      <p:sp>
        <p:nvSpPr>
          <p:cNvPr id="21519" name="Text Box 44">
            <a:extLst>
              <a:ext uri="{FF2B5EF4-FFF2-40B4-BE49-F238E27FC236}">
                <a16:creationId xmlns:a16="http://schemas.microsoft.com/office/drawing/2014/main" id="{6432F6D0-840C-D1A9-2563-BC53038B5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6100" y="2466975"/>
            <a:ext cx="908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10cm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D04F83A2-0AF5-D851-6426-B64C82F7CECD}"/>
              </a:ext>
            </a:extLst>
          </p:cNvPr>
          <p:cNvSpPr/>
          <p:nvPr/>
        </p:nvSpPr>
        <p:spPr>
          <a:xfrm>
            <a:off x="7937500" y="1874838"/>
            <a:ext cx="1206500" cy="1419225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930E098-D1D0-EF69-90CB-3A2C268727E1}"/>
              </a:ext>
            </a:extLst>
          </p:cNvPr>
          <p:cNvCxnSpPr/>
          <p:nvPr/>
        </p:nvCxnSpPr>
        <p:spPr>
          <a:xfrm rot="5400000" flipH="1" flipV="1">
            <a:off x="7110413" y="2552700"/>
            <a:ext cx="1473200" cy="3175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3" name="Picture 52" descr="Office Objects 0572">
            <a:extLst>
              <a:ext uri="{FF2B5EF4-FFF2-40B4-BE49-F238E27FC236}">
                <a16:creationId xmlns:a16="http://schemas.microsoft.com/office/drawing/2014/main" id="{660C96D2-AF92-5B43-BBDE-88E5D90FD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888" y="215900"/>
            <a:ext cx="1408112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Office Objects 0572">
            <a:extLst>
              <a:ext uri="{FF2B5EF4-FFF2-40B4-BE49-F238E27FC236}">
                <a16:creationId xmlns:a16="http://schemas.microsoft.com/office/drawing/2014/main" id="{640193DE-96A1-60C9-98ED-4838B8DF0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3">
            <a:extLst>
              <a:ext uri="{FF2B5EF4-FFF2-40B4-BE49-F238E27FC236}">
                <a16:creationId xmlns:a16="http://schemas.microsoft.com/office/drawing/2014/main" id="{DD4E1279-D296-898D-872E-467D2A57C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BC1048FF-D21D-7F4A-DE02-09C5840B8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CEA1226B-059E-2CA2-042A-AAB211ED8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formula.</a:t>
            </a:r>
            <a:endParaRPr lang="en-GB" sz="3600" dirty="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62470" name="Line 6">
            <a:extLst>
              <a:ext uri="{FF2B5EF4-FFF2-40B4-BE49-F238E27FC236}">
                <a16:creationId xmlns:a16="http://schemas.microsoft.com/office/drawing/2014/main" id="{DA7417F4-A183-8157-3E74-DE57513B8E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A7F3780-7AC7-83D7-6E1D-79BAEB6DB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To derive the formula for the volume of a cylinder and apply it to solve problems.</a:t>
            </a: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C6C7A63B-D88D-25F4-5F13-4AA07765A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Apply formula correctly.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26B1097B-1178-F7A6-DC94-0DC120B34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60938"/>
            <a:ext cx="3324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Work  backwards using formula.</a:t>
            </a:r>
          </a:p>
        </p:txBody>
      </p:sp>
      <p:pic>
        <p:nvPicPr>
          <p:cNvPr id="28682" name="Picture 10" descr="scottishflag">
            <a:extLst>
              <a:ext uri="{FF2B5EF4-FFF2-40B4-BE49-F238E27FC236}">
                <a16:creationId xmlns:a16="http://schemas.microsoft.com/office/drawing/2014/main" id="{B01B1C08-D31D-DBB7-09FC-8636B3A154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3" name="Text Box 11">
            <a:extLst>
              <a:ext uri="{FF2B5EF4-FFF2-40B4-BE49-F238E27FC236}">
                <a16:creationId xmlns:a16="http://schemas.microsoft.com/office/drawing/2014/main" id="{BF59DC72-A2D4-6160-EC5B-E93E2C2DF7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4" name="Rectangle 53">
            <a:extLst>
              <a:ext uri="{FF2B5EF4-FFF2-40B4-BE49-F238E27FC236}">
                <a16:creationId xmlns:a16="http://schemas.microsoft.com/office/drawing/2014/main" id="{B08A5EBD-CB98-BB3D-0C95-2AF138B4C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a Cylinder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1" grpId="0"/>
      <p:bldP spid="36872" grpId="0"/>
      <p:bldP spid="368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scottishflag">
            <a:extLst>
              <a:ext uri="{FF2B5EF4-FFF2-40B4-BE49-F238E27FC236}">
                <a16:creationId xmlns:a16="http://schemas.microsoft.com/office/drawing/2014/main" id="{E6E84536-49D3-3001-4FFD-10EBE09225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5">
            <a:extLst>
              <a:ext uri="{FF2B5EF4-FFF2-40B4-BE49-F238E27FC236}">
                <a16:creationId xmlns:a16="http://schemas.microsoft.com/office/drawing/2014/main" id="{62A837F0-8800-D0E5-F73E-3C086B88C3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4E963A62-04F9-2AD8-9D4E-EEDF3E90A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3425825"/>
            <a:ext cx="4640262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Volume = Area x height</a:t>
            </a:r>
          </a:p>
        </p:txBody>
      </p:sp>
      <p:sp>
        <p:nvSpPr>
          <p:cNvPr id="63493" name="Text Box 45">
            <a:extLst>
              <a:ext uri="{FF2B5EF4-FFF2-40B4-BE49-F238E27FC236}">
                <a16:creationId xmlns:a16="http://schemas.microsoft.com/office/drawing/2014/main" id="{6D5B86EA-FC93-A832-282B-3679C9CD2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90725"/>
            <a:ext cx="79994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The volume of a cylinder can be thought as being a pile </a:t>
            </a:r>
          </a:p>
          <a:p>
            <a:pPr algn="ctr">
              <a:defRPr/>
            </a:pPr>
            <a:r>
              <a:rPr lang="en-GB" sz="2400">
                <a:solidFill>
                  <a:srgbClr val="FFFFFF"/>
                </a:solidFill>
                <a:latin typeface="Comic Sans MS" pitchFamily="66" charset="0"/>
                <a:cs typeface="+mn-cs"/>
              </a:rPr>
              <a:t>of circles laid on top of each other.</a:t>
            </a:r>
          </a:p>
        </p:txBody>
      </p:sp>
      <p:sp>
        <p:nvSpPr>
          <p:cNvPr id="33842" name="Text Box 50">
            <a:extLst>
              <a:ext uri="{FF2B5EF4-FFF2-40B4-BE49-F238E27FC236}">
                <a16:creationId xmlns:a16="http://schemas.microsoft.com/office/drawing/2014/main" id="{9005D972-57B0-705E-775F-C6A4C4669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4135438"/>
            <a:ext cx="1139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</a:t>
            </a:r>
            <a:r>
              <a:rPr lang="el-GR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r</a:t>
            </a:r>
            <a:r>
              <a:rPr lang="en-GB" sz="3200" baseline="300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endParaRPr lang="en-GB" sz="3200" dirty="0">
              <a:solidFill>
                <a:srgbClr val="FFFF00"/>
              </a:solidFill>
              <a:latin typeface="Comic Sans MS" pitchFamily="66" charset="0"/>
              <a:cs typeface="+mn-cs"/>
            </a:endParaRPr>
          </a:p>
        </p:txBody>
      </p:sp>
      <p:pic>
        <p:nvPicPr>
          <p:cNvPr id="29703" name="Picture 52" descr="Office Objects 0572">
            <a:extLst>
              <a:ext uri="{FF2B5EF4-FFF2-40B4-BE49-F238E27FC236}">
                <a16:creationId xmlns:a16="http://schemas.microsoft.com/office/drawing/2014/main" id="{77BFDC58-B770-9990-50DF-1234113BE02B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45" name="Rectangle 53">
            <a:extLst>
              <a:ext uri="{FF2B5EF4-FFF2-40B4-BE49-F238E27FC236}">
                <a16:creationId xmlns:a16="http://schemas.microsoft.com/office/drawing/2014/main" id="{3B6ECF59-6BB9-8986-5B1E-83CD0074B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a Cylinder</a:t>
            </a:r>
          </a:p>
        </p:txBody>
      </p:sp>
      <p:grpSp>
        <p:nvGrpSpPr>
          <p:cNvPr id="29705" name="Group 41">
            <a:extLst>
              <a:ext uri="{FF2B5EF4-FFF2-40B4-BE49-F238E27FC236}">
                <a16:creationId xmlns:a16="http://schemas.microsoft.com/office/drawing/2014/main" id="{ABA40B19-4A18-E126-FDE7-93FE1D261395}"/>
              </a:ext>
            </a:extLst>
          </p:cNvPr>
          <p:cNvGrpSpPr>
            <a:grpSpLocks/>
          </p:cNvGrpSpPr>
          <p:nvPr/>
        </p:nvGrpSpPr>
        <p:grpSpPr bwMode="auto">
          <a:xfrm>
            <a:off x="7412038" y="3302000"/>
            <a:ext cx="796925" cy="1174750"/>
            <a:chOff x="1040" y="2314"/>
            <a:chExt cx="502" cy="740"/>
          </a:xfrm>
        </p:grpSpPr>
        <p:sp>
          <p:nvSpPr>
            <p:cNvPr id="63505" name="Oval 31">
              <a:extLst>
                <a:ext uri="{FF2B5EF4-FFF2-40B4-BE49-F238E27FC236}">
                  <a16:creationId xmlns:a16="http://schemas.microsoft.com/office/drawing/2014/main" id="{335628BE-2047-483D-42D7-E422043AD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63506" name="Oval 32">
              <a:extLst>
                <a:ext uri="{FF2B5EF4-FFF2-40B4-BE49-F238E27FC236}">
                  <a16:creationId xmlns:a16="http://schemas.microsoft.com/office/drawing/2014/main" id="{44B95408-C200-3C25-1940-D51C0E486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63507" name="Line 34">
              <a:extLst>
                <a:ext uri="{FF2B5EF4-FFF2-40B4-BE49-F238E27FC236}">
                  <a16:creationId xmlns:a16="http://schemas.microsoft.com/office/drawing/2014/main" id="{AB891413-DE5F-5889-8A63-A7C27DF4B0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  <p:sp>
          <p:nvSpPr>
            <p:cNvPr id="63508" name="Line 35">
              <a:extLst>
                <a:ext uri="{FF2B5EF4-FFF2-40B4-BE49-F238E27FC236}">
                  <a16:creationId xmlns:a16="http://schemas.microsoft.com/office/drawing/2014/main" id="{3A267038-5865-2DB5-3C3C-E21E047CF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Comic Sans MS" pitchFamily="66" charset="0"/>
                <a:cs typeface="+mn-cs"/>
              </a:endParaRPr>
            </a:p>
          </p:txBody>
        </p:sp>
      </p:grpSp>
      <p:sp>
        <p:nvSpPr>
          <p:cNvPr id="28" name="Oval 37">
            <a:extLst>
              <a:ext uri="{FF2B5EF4-FFF2-40B4-BE49-F238E27FC236}">
                <a16:creationId xmlns:a16="http://schemas.microsoft.com/office/drawing/2014/main" id="{20592DDF-B8FD-B1F7-4D55-19C900531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3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29" name="Oval 38">
            <a:extLst>
              <a:ext uri="{FF2B5EF4-FFF2-40B4-BE49-F238E27FC236}">
                <a16:creationId xmlns:a16="http://schemas.microsoft.com/office/drawing/2014/main" id="{24B06B28-2F67-5C57-96C8-4A9AFCB14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63500" name="Text Box 42">
            <a:extLst>
              <a:ext uri="{FF2B5EF4-FFF2-40B4-BE49-F238E27FC236}">
                <a16:creationId xmlns:a16="http://schemas.microsoft.com/office/drawing/2014/main" id="{80CAA3AC-A065-9ED3-4923-E8A3811DD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8" y="4649788"/>
            <a:ext cx="1817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Cylinder</a:t>
            </a:r>
          </a:p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latin typeface="Comic Sans MS" pitchFamily="66" charset="0"/>
                <a:cs typeface="+mn-cs"/>
              </a:rPr>
              <a:t>(circular Prism)</a:t>
            </a:r>
          </a:p>
        </p:txBody>
      </p:sp>
      <p:sp>
        <p:nvSpPr>
          <p:cNvPr id="31" name="Text Box 50">
            <a:extLst>
              <a:ext uri="{FF2B5EF4-FFF2-40B4-BE49-F238E27FC236}">
                <a16:creationId xmlns:a16="http://schemas.microsoft.com/office/drawing/2014/main" id="{9941377A-95C6-BC78-05D4-94A627D1D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4141788"/>
            <a:ext cx="757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x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 h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D6D8FDE-6C9D-2D8E-8708-E209FE277390}"/>
              </a:ext>
            </a:extLst>
          </p:cNvPr>
          <p:cNvCxnSpPr/>
          <p:nvPr/>
        </p:nvCxnSpPr>
        <p:spPr>
          <a:xfrm rot="5400000" flipH="1" flipV="1">
            <a:off x="7865269" y="3894931"/>
            <a:ext cx="996950" cy="1588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03" name="TextBox 33">
            <a:extLst>
              <a:ext uri="{FF2B5EF4-FFF2-40B4-BE49-F238E27FC236}">
                <a16:creationId xmlns:a16="http://schemas.microsoft.com/office/drawing/2014/main" id="{6D7CC062-1333-535A-D88A-008C0D89C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3636963"/>
            <a:ext cx="390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h</a:t>
            </a:r>
          </a:p>
        </p:txBody>
      </p:sp>
      <p:sp>
        <p:nvSpPr>
          <p:cNvPr id="35" name="Text Box 50">
            <a:extLst>
              <a:ext uri="{FF2B5EF4-FFF2-40B4-BE49-F238E27FC236}">
                <a16:creationId xmlns:a16="http://schemas.microsoft.com/office/drawing/2014/main" id="{AAE64314-EDEB-846F-D799-9D4D951A2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845050"/>
            <a:ext cx="13779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</a:t>
            </a:r>
            <a:r>
              <a:rPr lang="el-GR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r</a:t>
            </a:r>
            <a:r>
              <a:rPr lang="en-GB" sz="3200" baseline="300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  <p:bldP spid="28" grpId="0" animBg="1"/>
      <p:bldP spid="29" grpId="0" animBg="1"/>
      <p:bldP spid="31" grpId="0"/>
      <p:bldP spid="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scottishflag">
            <a:extLst>
              <a:ext uri="{FF2B5EF4-FFF2-40B4-BE49-F238E27FC236}">
                <a16:creationId xmlns:a16="http://schemas.microsoft.com/office/drawing/2014/main" id="{9EF6FD11-0B68-1DDB-92C2-2FEBCB7577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5">
            <a:extLst>
              <a:ext uri="{FF2B5EF4-FFF2-40B4-BE49-F238E27FC236}">
                <a16:creationId xmlns:a16="http://schemas.microsoft.com/office/drawing/2014/main" id="{9298AA9B-F875-A426-5861-AB8E2F1AA62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0F972D1E-C011-4379-010D-67F27B9B1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275" y="2768600"/>
            <a:ext cx="1566863" cy="52228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V = </a:t>
            </a:r>
            <a:r>
              <a:rPr lang="el-GR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r</a:t>
            </a:r>
            <a:r>
              <a:rPr lang="en-GB" baseline="300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h</a:t>
            </a:r>
          </a:p>
        </p:txBody>
      </p:sp>
      <p:sp>
        <p:nvSpPr>
          <p:cNvPr id="51209" name="Text Box 45">
            <a:extLst>
              <a:ext uri="{FF2B5EF4-FFF2-40B4-BE49-F238E27FC236}">
                <a16:creationId xmlns:a16="http://schemas.microsoft.com/office/drawing/2014/main" id="{C107AF94-9D1D-8F6E-B0B2-1160BF2DD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13" y="2044700"/>
            <a:ext cx="5033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latin typeface="Comic Sans MS" pitchFamily="66" charset="0"/>
                <a:cs typeface="+mn-cs"/>
              </a:rPr>
              <a:t>Find the volume the cylinder.</a:t>
            </a:r>
          </a:p>
        </p:txBody>
      </p:sp>
      <p:sp>
        <p:nvSpPr>
          <p:cNvPr id="51211" name="Text Box 47">
            <a:extLst>
              <a:ext uri="{FF2B5EF4-FFF2-40B4-BE49-F238E27FC236}">
                <a16:creationId xmlns:a16="http://schemas.microsoft.com/office/drawing/2014/main" id="{887E55B1-A5C3-34B6-2B81-333342828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7950" y="2603500"/>
            <a:ext cx="11699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60m</a:t>
            </a:r>
            <a:r>
              <a:rPr lang="en-GB" sz="3200" baseline="600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endParaRPr lang="en-GB" sz="3200" dirty="0">
              <a:solidFill>
                <a:srgbClr val="FFFF00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3842" name="Text Box 50">
            <a:extLst>
              <a:ext uri="{FF2B5EF4-FFF2-40B4-BE49-F238E27FC236}">
                <a16:creationId xmlns:a16="http://schemas.microsoft.com/office/drawing/2014/main" id="{6767CE4F-A3FE-E01B-EB3D-A3ECD1B66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600" y="3475038"/>
            <a:ext cx="18684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60 x 0.5</a:t>
            </a:r>
          </a:p>
        </p:txBody>
      </p:sp>
      <p:pic>
        <p:nvPicPr>
          <p:cNvPr id="30728" name="Picture 52" descr="Office Objects 0572">
            <a:extLst>
              <a:ext uri="{FF2B5EF4-FFF2-40B4-BE49-F238E27FC236}">
                <a16:creationId xmlns:a16="http://schemas.microsoft.com/office/drawing/2014/main" id="{4206FBF9-2E3B-8C45-0F2F-C38687291F49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45" name="Rectangle 53">
            <a:extLst>
              <a:ext uri="{FF2B5EF4-FFF2-40B4-BE49-F238E27FC236}">
                <a16:creationId xmlns:a16="http://schemas.microsoft.com/office/drawing/2014/main" id="{1CB9F04E-F146-1422-64C5-2F81F49E0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a Cylinder</a:t>
            </a:r>
          </a:p>
        </p:txBody>
      </p:sp>
      <p:sp>
        <p:nvSpPr>
          <p:cNvPr id="23" name="Can 22">
            <a:extLst>
              <a:ext uri="{FF2B5EF4-FFF2-40B4-BE49-F238E27FC236}">
                <a16:creationId xmlns:a16="http://schemas.microsoft.com/office/drawing/2014/main" id="{D7B38A3C-5839-B1BC-AB2C-19EBF56CCCC8}"/>
              </a:ext>
            </a:extLst>
          </p:cNvPr>
          <p:cNvSpPr/>
          <p:nvPr/>
        </p:nvSpPr>
        <p:spPr>
          <a:xfrm>
            <a:off x="5126038" y="4167188"/>
            <a:ext cx="2473325" cy="1216025"/>
          </a:xfrm>
          <a:prstGeom prst="can">
            <a:avLst>
              <a:gd name="adj" fmla="val 43489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726F968-27B8-FC6A-C64C-4B00B0AA4A4F}"/>
              </a:ext>
            </a:extLst>
          </p:cNvPr>
          <p:cNvCxnSpPr/>
          <p:nvPr/>
        </p:nvCxnSpPr>
        <p:spPr>
          <a:xfrm rot="5400000">
            <a:off x="6145213" y="3597275"/>
            <a:ext cx="1079500" cy="479425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DEFB7D2-21FC-C2EC-4DC6-F44F28FA6B15}"/>
              </a:ext>
            </a:extLst>
          </p:cNvPr>
          <p:cNvCxnSpPr/>
          <p:nvPr/>
        </p:nvCxnSpPr>
        <p:spPr>
          <a:xfrm rot="5400000" flipH="1" flipV="1">
            <a:off x="7435056" y="4766469"/>
            <a:ext cx="809625" cy="1588"/>
          </a:xfrm>
          <a:prstGeom prst="straightConnector1">
            <a:avLst/>
          </a:prstGeom>
          <a:ln w="28575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47">
            <a:extLst>
              <a:ext uri="{FF2B5EF4-FFF2-40B4-BE49-F238E27FC236}">
                <a16:creationId xmlns:a16="http://schemas.microsoft.com/office/drawing/2014/main" id="{3CD7665D-D659-F6F1-5C9F-2727354A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8138" y="4510088"/>
            <a:ext cx="1171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0.5m</a:t>
            </a:r>
          </a:p>
        </p:txBody>
      </p:sp>
      <p:sp>
        <p:nvSpPr>
          <p:cNvPr id="30" name="Text Box 50">
            <a:extLst>
              <a:ext uri="{FF2B5EF4-FFF2-40B4-BE49-F238E27FC236}">
                <a16:creationId xmlns:a16="http://schemas.microsoft.com/office/drawing/2014/main" id="{ABF02BC0-E26D-41B0-F7C7-A4B9B27F5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0613" y="4181475"/>
            <a:ext cx="13382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30m</a:t>
            </a:r>
            <a:r>
              <a:rPr lang="en-GB" baseline="300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3</a:t>
            </a:r>
          </a:p>
        </p:txBody>
      </p:sp>
      <p:sp>
        <p:nvSpPr>
          <p:cNvPr id="31" name="Cloud 30">
            <a:extLst>
              <a:ext uri="{FF2B5EF4-FFF2-40B4-BE49-F238E27FC236}">
                <a16:creationId xmlns:a16="http://schemas.microsoft.com/office/drawing/2014/main" id="{DCE2B625-F6F8-84C7-B76B-2A3E720BE9A5}"/>
              </a:ext>
            </a:extLst>
          </p:cNvPr>
          <p:cNvSpPr/>
          <p:nvPr/>
        </p:nvSpPr>
        <p:spPr>
          <a:xfrm>
            <a:off x="809625" y="0"/>
            <a:ext cx="3536950" cy="19034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rgbClr val="080808"/>
                </a:solidFill>
                <a:latin typeface="Comic Sans MS" pitchFamily="66" charset="0"/>
              </a:rPr>
              <a:t>Π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</a:t>
            </a:r>
            <a:r>
              <a:rPr lang="en-GB" baseline="30000" dirty="0">
                <a:solidFill>
                  <a:srgbClr val="080808"/>
                </a:solidFill>
                <a:latin typeface="Comic Sans MS" pitchFamily="66" charset="0"/>
              </a:rPr>
              <a:t>2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= Area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/>
      <p:bldP spid="33842" grpId="0"/>
      <p:bldP spid="30" grpId="0"/>
      <p:bldP spid="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 descr="scottishflag">
            <a:extLst>
              <a:ext uri="{FF2B5EF4-FFF2-40B4-BE49-F238E27FC236}">
                <a16:creationId xmlns:a16="http://schemas.microsoft.com/office/drawing/2014/main" id="{56D21532-AE88-6D10-C799-2A3B81138E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5">
            <a:extLst>
              <a:ext uri="{FF2B5EF4-FFF2-40B4-BE49-F238E27FC236}">
                <a16:creationId xmlns:a16="http://schemas.microsoft.com/office/drawing/2014/main" id="{89620FD3-9CC7-5632-D536-5A1620A2B8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C0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BACB24E5-C027-D4CF-39BC-E7D4766AA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338" y="3425825"/>
            <a:ext cx="1766887" cy="5842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V = </a:t>
            </a:r>
            <a:r>
              <a:rPr lang="el-GR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r</a:t>
            </a:r>
            <a:r>
              <a:rPr lang="en-GB" sz="3200" baseline="3000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h</a:t>
            </a:r>
          </a:p>
        </p:txBody>
      </p:sp>
      <p:sp>
        <p:nvSpPr>
          <p:cNvPr id="64517" name="Text Box 45">
            <a:extLst>
              <a:ext uri="{FF2B5EF4-FFF2-40B4-BE49-F238E27FC236}">
                <a16:creationId xmlns:a16="http://schemas.microsoft.com/office/drawing/2014/main" id="{1E9C9930-B1AF-82F9-D9E7-76360340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90725"/>
            <a:ext cx="7694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latin typeface="Comic Sans MS" pitchFamily="66" charset="0"/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+mn-cs"/>
              </a:rPr>
              <a:t> : Find the volume of the cylinder below.</a:t>
            </a:r>
          </a:p>
        </p:txBody>
      </p:sp>
      <p:pic>
        <p:nvPicPr>
          <p:cNvPr id="31750" name="Picture 52" descr="Office Objects 0572">
            <a:extLst>
              <a:ext uri="{FF2B5EF4-FFF2-40B4-BE49-F238E27FC236}">
                <a16:creationId xmlns:a16="http://schemas.microsoft.com/office/drawing/2014/main" id="{5FD70FEE-D9EE-C691-BF18-0C3B041309EE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50">
            <a:extLst>
              <a:ext uri="{FF2B5EF4-FFF2-40B4-BE49-F238E27FC236}">
                <a16:creationId xmlns:a16="http://schemas.microsoft.com/office/drawing/2014/main" id="{DCD15713-BCFE-1195-E85C-5DA6802C3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314825"/>
            <a:ext cx="20796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= </a:t>
            </a:r>
            <a:r>
              <a:rPr lang="el-GR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(5)</a:t>
            </a:r>
            <a:r>
              <a:rPr lang="en-GB" sz="3200" baseline="30000">
                <a:solidFill>
                  <a:srgbClr val="FFFF00"/>
                </a:solidFill>
                <a:latin typeface="Comic Sans MS" pitchFamily="66" charset="0"/>
                <a:cs typeface="+mn-cs"/>
              </a:rPr>
              <a:t>2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  <a:cs typeface="+mn-cs"/>
              </a:rPr>
              <a:t>x</a:t>
            </a:r>
            <a:r>
              <a:rPr lang="en-GB" sz="3200">
                <a:solidFill>
                  <a:srgbClr val="FFFF00"/>
                </a:solidFill>
                <a:latin typeface="Comic Sans MS" pitchFamily="66" charset="0"/>
                <a:cs typeface="+mn-cs"/>
              </a:rPr>
              <a:t>10</a:t>
            </a:r>
          </a:p>
        </p:txBody>
      </p:sp>
      <p:grpSp>
        <p:nvGrpSpPr>
          <p:cNvPr id="31752" name="Group 20">
            <a:extLst>
              <a:ext uri="{FF2B5EF4-FFF2-40B4-BE49-F238E27FC236}">
                <a16:creationId xmlns:a16="http://schemas.microsoft.com/office/drawing/2014/main" id="{D4652F59-2F9B-9405-7A8A-C2CD30671DD6}"/>
              </a:ext>
            </a:extLst>
          </p:cNvPr>
          <p:cNvGrpSpPr>
            <a:grpSpLocks/>
          </p:cNvGrpSpPr>
          <p:nvPr/>
        </p:nvGrpSpPr>
        <p:grpSpPr bwMode="auto">
          <a:xfrm>
            <a:off x="6777038" y="2916238"/>
            <a:ext cx="2266950" cy="2374900"/>
            <a:chOff x="7081838" y="2916584"/>
            <a:chExt cx="2267419" cy="2374554"/>
          </a:xfrm>
        </p:grpSpPr>
        <p:sp>
          <p:nvSpPr>
            <p:cNvPr id="64523" name="TextBox 31">
              <a:extLst>
                <a:ext uri="{FF2B5EF4-FFF2-40B4-BE49-F238E27FC236}">
                  <a16:creationId xmlns:a16="http://schemas.microsoft.com/office/drawing/2014/main" id="{E01CDED9-D301-0CB0-C035-6C0993B8C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1766" y="2916584"/>
              <a:ext cx="770096" cy="461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FFFFFF"/>
                  </a:solidFill>
                  <a:latin typeface="Comic Sans MS" pitchFamily="66" charset="0"/>
                  <a:cs typeface="+mn-cs"/>
                </a:rPr>
                <a:t>5cm</a:t>
              </a:r>
            </a:p>
          </p:txBody>
        </p:sp>
        <p:grpSp>
          <p:nvGrpSpPr>
            <p:cNvPr id="31757" name="Group 37">
              <a:extLst>
                <a:ext uri="{FF2B5EF4-FFF2-40B4-BE49-F238E27FC236}">
                  <a16:creationId xmlns:a16="http://schemas.microsoft.com/office/drawing/2014/main" id="{ED4EA459-2067-4DF3-EC0C-7129E670F5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81838" y="3302000"/>
              <a:ext cx="2267419" cy="1989138"/>
              <a:chOff x="7081838" y="3302000"/>
              <a:chExt cx="2267419" cy="1989138"/>
            </a:xfrm>
          </p:grpSpPr>
          <p:sp>
            <p:nvSpPr>
              <p:cNvPr id="64526" name="Text Box 42">
                <a:extLst>
                  <a:ext uri="{FF2B5EF4-FFF2-40B4-BE49-F238E27FC236}">
                    <a16:creationId xmlns:a16="http://schemas.microsoft.com/office/drawing/2014/main" id="{5763A402-2D87-EA92-0B60-7F1193FBA8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1838" y="4649881"/>
                <a:ext cx="1818063" cy="641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1800">
                    <a:solidFill>
                      <a:srgbClr val="FFFFFF"/>
                    </a:solidFill>
                    <a:latin typeface="Comic Sans MS" pitchFamily="66" charset="0"/>
                    <a:cs typeface="+mn-cs"/>
                  </a:rPr>
                  <a:t>Cylinder</a:t>
                </a:r>
              </a:p>
              <a:p>
                <a:pPr algn="ctr">
                  <a:defRPr/>
                </a:pPr>
                <a:r>
                  <a:rPr lang="en-GB" sz="1800">
                    <a:solidFill>
                      <a:srgbClr val="FFFFFF"/>
                    </a:solidFill>
                    <a:latin typeface="Comic Sans MS" pitchFamily="66" charset="0"/>
                    <a:cs typeface="+mn-cs"/>
                  </a:rPr>
                  <a:t>(circular Prism)</a:t>
                </a:r>
              </a:p>
            </p:txBody>
          </p:sp>
          <p:grpSp>
            <p:nvGrpSpPr>
              <p:cNvPr id="31760" name="Group 36">
                <a:extLst>
                  <a:ext uri="{FF2B5EF4-FFF2-40B4-BE49-F238E27FC236}">
                    <a16:creationId xmlns:a16="http://schemas.microsoft.com/office/drawing/2014/main" id="{8610EDEF-1CF8-FA40-D842-6A09640DC0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2037" y="3302000"/>
                <a:ext cx="1937220" cy="1174750"/>
                <a:chOff x="7412037" y="3302000"/>
                <a:chExt cx="1937220" cy="1174750"/>
              </a:xfrm>
            </p:grpSpPr>
            <p:grpSp>
              <p:nvGrpSpPr>
                <p:cNvPr id="31761" name="Group 35">
                  <a:extLst>
                    <a:ext uri="{FF2B5EF4-FFF2-40B4-BE49-F238E27FC236}">
                      <a16:creationId xmlns:a16="http://schemas.microsoft.com/office/drawing/2014/main" id="{5D580E16-A99A-54B6-D67A-FF3D5C9A099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412037" y="3302000"/>
                  <a:ext cx="796926" cy="1174750"/>
                  <a:chOff x="7412037" y="3302000"/>
                  <a:chExt cx="796926" cy="1174750"/>
                </a:xfrm>
              </p:grpSpPr>
              <p:grpSp>
                <p:nvGrpSpPr>
                  <p:cNvPr id="31764" name="Group 41">
                    <a:extLst>
                      <a:ext uri="{FF2B5EF4-FFF2-40B4-BE49-F238E27FC236}">
                        <a16:creationId xmlns:a16="http://schemas.microsoft.com/office/drawing/2014/main" id="{89E009EB-FDA0-BF36-9FB1-15AFF9FC1E9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412037" y="3302000"/>
                    <a:ext cx="796924" cy="1174750"/>
                    <a:chOff x="1040" y="2314"/>
                    <a:chExt cx="502" cy="740"/>
                  </a:xfrm>
                </p:grpSpPr>
                <p:sp>
                  <p:nvSpPr>
                    <p:cNvPr id="64534" name="Oval 31">
                      <a:extLst>
                        <a:ext uri="{FF2B5EF4-FFF2-40B4-BE49-F238E27FC236}">
                          <a16:creationId xmlns:a16="http://schemas.microsoft.com/office/drawing/2014/main" id="{E32CC227-2487-598B-89F4-223BAB0F9A7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918"/>
                      <a:ext cx="499" cy="1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sz="1800">
                        <a:solidFill>
                          <a:srgbClr val="FFFFFF"/>
                        </a:solidFill>
                        <a:latin typeface="Comic Sans MS" pitchFamily="66" charset="0"/>
                        <a:cs typeface="+mn-cs"/>
                      </a:endParaRPr>
                    </a:p>
                  </p:txBody>
                </p:sp>
                <p:sp>
                  <p:nvSpPr>
                    <p:cNvPr id="64535" name="Oval 32">
                      <a:extLst>
                        <a:ext uri="{FF2B5EF4-FFF2-40B4-BE49-F238E27FC236}">
                          <a16:creationId xmlns:a16="http://schemas.microsoft.com/office/drawing/2014/main" id="{A6ABEB58-3B28-0BCD-803D-2B7B4BF8EAC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2314"/>
                      <a:ext cx="498" cy="128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sz="1800">
                        <a:solidFill>
                          <a:srgbClr val="FFFFFF"/>
                        </a:solidFill>
                        <a:latin typeface="Comic Sans MS" pitchFamily="66" charset="0"/>
                        <a:cs typeface="+mn-cs"/>
                      </a:endParaRPr>
                    </a:p>
                  </p:txBody>
                </p:sp>
                <p:sp>
                  <p:nvSpPr>
                    <p:cNvPr id="64536" name="Line 34">
                      <a:extLst>
                        <a:ext uri="{FF2B5EF4-FFF2-40B4-BE49-F238E27FC236}">
                          <a16:creationId xmlns:a16="http://schemas.microsoft.com/office/drawing/2014/main" id="{03E7F323-7808-6756-94FD-3770354FD8C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44" y="2373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GB" sz="1800">
                        <a:solidFill>
                          <a:srgbClr val="FFFFFF"/>
                        </a:solidFill>
                        <a:latin typeface="Comic Sans MS" pitchFamily="66" charset="0"/>
                        <a:cs typeface="+mn-cs"/>
                      </a:endParaRPr>
                    </a:p>
                  </p:txBody>
                </p:sp>
                <p:sp>
                  <p:nvSpPr>
                    <p:cNvPr id="64537" name="Line 35">
                      <a:extLst>
                        <a:ext uri="{FF2B5EF4-FFF2-40B4-BE49-F238E27FC236}">
                          <a16:creationId xmlns:a16="http://schemas.microsoft.com/office/drawing/2014/main" id="{C07061B5-3ADF-651B-2986-9E10A67C5B4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42" y="2380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GB" sz="1800">
                        <a:solidFill>
                          <a:srgbClr val="FFFFFF"/>
                        </a:solidFill>
                        <a:latin typeface="Comic Sans MS" pitchFamily="66" charset="0"/>
                        <a:cs typeface="+mn-cs"/>
                      </a:endParaRPr>
                    </a:p>
                  </p:txBody>
                </p:sp>
              </p:grpSp>
              <p:sp>
                <p:nvSpPr>
                  <p:cNvPr id="64532" name="Oval 37">
                    <a:extLst>
                      <a:ext uri="{FF2B5EF4-FFF2-40B4-BE49-F238E27FC236}">
                        <a16:creationId xmlns:a16="http://schemas.microsoft.com/office/drawing/2014/main" id="{40C709C6-1431-3329-9821-0F7C7DB11D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18457" y="3699107"/>
                    <a:ext cx="790739" cy="203170"/>
                  </a:xfrm>
                  <a:prstGeom prst="ellipse">
                    <a:avLst/>
                  </a:prstGeom>
                  <a:solidFill>
                    <a:schemeClr val="accent1">
                      <a:alpha val="69019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sz="1800">
                      <a:solidFill>
                        <a:srgbClr val="FFFFFF"/>
                      </a:solidFill>
                      <a:latin typeface="Comic Sans MS" pitchFamily="66" charset="0"/>
                      <a:cs typeface="+mn-cs"/>
                    </a:endParaRPr>
                  </a:p>
                </p:txBody>
              </p:sp>
              <p:sp>
                <p:nvSpPr>
                  <p:cNvPr id="64533" name="Oval 38">
                    <a:extLst>
                      <a:ext uri="{FF2B5EF4-FFF2-40B4-BE49-F238E27FC236}">
                        <a16:creationId xmlns:a16="http://schemas.microsoft.com/office/drawing/2014/main" id="{9D132805-D638-AB5C-919D-91DF59B125F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20045" y="4010212"/>
                    <a:ext cx="784387" cy="169838"/>
                  </a:xfrm>
                  <a:prstGeom prst="ellipse">
                    <a:avLst/>
                  </a:prstGeom>
                  <a:solidFill>
                    <a:schemeClr val="accent1">
                      <a:alpha val="52156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sz="1800">
                      <a:solidFill>
                        <a:srgbClr val="FFFFFF"/>
                      </a:solidFill>
                      <a:latin typeface="Comic Sans MS" pitchFamily="66" charset="0"/>
                      <a:cs typeface="+mn-cs"/>
                    </a:endParaRPr>
                  </a:p>
                </p:txBody>
              </p:sp>
            </p:grp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2F223EFF-EDC5-F42B-AED6-4AD52C59C72F}"/>
                    </a:ext>
                  </a:extLst>
                </p:cNvPr>
                <p:cNvCxnSpPr/>
                <p:nvPr/>
              </p:nvCxnSpPr>
              <p:spPr>
                <a:xfrm rot="5400000" flipH="1" flipV="1">
                  <a:off x="7864019" y="3895134"/>
                  <a:ext cx="996805" cy="1587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530" name="TextBox 39">
                  <a:extLst>
                    <a:ext uri="{FF2B5EF4-FFF2-40B4-BE49-F238E27FC236}">
                      <a16:creationId xmlns:a16="http://schemas.microsoft.com/office/drawing/2014/main" id="{78057C3E-0678-34E4-C116-071E06764F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1019" y="3637204"/>
                  <a:ext cx="908238" cy="46189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GB" sz="2400" dirty="0">
                      <a:solidFill>
                        <a:srgbClr val="FFFF00"/>
                      </a:solidFill>
                      <a:latin typeface="Comic Sans MS" pitchFamily="66" charset="0"/>
                      <a:cs typeface="+mn-cs"/>
                    </a:rPr>
                    <a:t>10cm</a:t>
                  </a:r>
                </a:p>
              </p:txBody>
            </p:sp>
          </p:grpSp>
        </p:grp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5F4DB48-2B0B-AD11-D528-E9414FB2B5EC}"/>
                </a:ext>
              </a:extLst>
            </p:cNvPr>
            <p:cNvCxnSpPr/>
            <p:nvPr/>
          </p:nvCxnSpPr>
          <p:spPr>
            <a:xfrm flipV="1">
              <a:off x="7809063" y="3407050"/>
              <a:ext cx="395369" cy="0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 Box 50">
            <a:extLst>
              <a:ext uri="{FF2B5EF4-FFF2-40B4-BE49-F238E27FC236}">
                <a16:creationId xmlns:a16="http://schemas.microsoft.com/office/drawing/2014/main" id="{AC30F54B-7327-753F-CC0F-B4E0E2260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94263"/>
            <a:ext cx="2179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250</a:t>
            </a:r>
            <a:r>
              <a:rPr lang="el-GR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π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 cm</a:t>
            </a:r>
          </a:p>
        </p:txBody>
      </p:sp>
      <p:sp>
        <p:nvSpPr>
          <p:cNvPr id="26" name="Rectangle 53">
            <a:extLst>
              <a:ext uri="{FF2B5EF4-FFF2-40B4-BE49-F238E27FC236}">
                <a16:creationId xmlns:a16="http://schemas.microsoft.com/office/drawing/2014/main" id="{890A5894-A6E8-8F81-8AC1-AB14074ED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a Cylinder</a:t>
            </a:r>
          </a:p>
        </p:txBody>
      </p:sp>
      <p:sp>
        <p:nvSpPr>
          <p:cNvPr id="27" name="Text Box 50">
            <a:extLst>
              <a:ext uri="{FF2B5EF4-FFF2-40B4-BE49-F238E27FC236}">
                <a16:creationId xmlns:a16="http://schemas.microsoft.com/office/drawing/2014/main" id="{62CCD110-5D44-1275-EF6B-44CF2AC25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72113"/>
            <a:ext cx="22748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  <a:cs typeface="+mn-cs"/>
              </a:rPr>
              <a:t>= 785.4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5" grpId="0"/>
      <p:bldP spid="48" grpId="0"/>
      <p:bldP spid="2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28E8E13F-0E2E-DA5D-FF05-B5A77D487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196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BD4E8C29-1639-B8B6-5DBA-B92179C2F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00300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3600">
                <a:latin typeface="Comic Sans MS" panose="030F0702030302020204" pitchFamily="66" charset="0"/>
              </a:rPr>
              <a:t>N4 Lifeskills TJ </a:t>
            </a:r>
          </a:p>
          <a:p>
            <a:pPr algn="ctr" eaLnBrk="1" hangingPunct="1"/>
            <a:r>
              <a:rPr lang="en-GB" altLang="en-US" sz="3600">
                <a:latin typeface="Comic Sans MS" panose="030F0702030302020204" pitchFamily="66" charset="0"/>
              </a:rPr>
              <a:t>Ex 4</a:t>
            </a:r>
          </a:p>
          <a:p>
            <a:pPr algn="ctr" eaLnBrk="1" hangingPunct="1"/>
            <a:r>
              <a:rPr lang="en-GB" altLang="en-US" sz="3600">
                <a:latin typeface="Comic Sans MS" panose="030F0702030302020204" pitchFamily="66" charset="0"/>
              </a:rPr>
              <a:t>Ch18 (page 149)</a:t>
            </a:r>
            <a:endParaRPr lang="en-GB" altLang="en-US" sz="36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772" name="Picture 4" descr="ag00463_">
            <a:extLst>
              <a:ext uri="{FF2B5EF4-FFF2-40B4-BE49-F238E27FC236}">
                <a16:creationId xmlns:a16="http://schemas.microsoft.com/office/drawing/2014/main" id="{724DCA46-3905-56F4-8889-614C12B8F9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5" descr="scottishflag">
            <a:extLst>
              <a:ext uri="{FF2B5EF4-FFF2-40B4-BE49-F238E27FC236}">
                <a16:creationId xmlns:a16="http://schemas.microsoft.com/office/drawing/2014/main" id="{8389BF48-28D2-95CD-7501-2531B1E424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6" descr="Office Objects 0572">
            <a:extLst>
              <a:ext uri="{FF2B5EF4-FFF2-40B4-BE49-F238E27FC236}">
                <a16:creationId xmlns:a16="http://schemas.microsoft.com/office/drawing/2014/main" id="{8CBCD71F-2551-7E1A-C8DD-A88B8E495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7" descr="scottishflag">
            <a:extLst>
              <a:ext uri="{FF2B5EF4-FFF2-40B4-BE49-F238E27FC236}">
                <a16:creationId xmlns:a16="http://schemas.microsoft.com/office/drawing/2014/main" id="{9B5FF9BC-4BB2-9004-F8C0-334A1510B8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 Box 8">
            <a:extLst>
              <a:ext uri="{FF2B5EF4-FFF2-40B4-BE49-F238E27FC236}">
                <a16:creationId xmlns:a16="http://schemas.microsoft.com/office/drawing/2014/main" id="{ABB2AF4B-4111-5C41-6337-9BA742DF4E0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0" name="Rectangle 53">
            <a:extLst>
              <a:ext uri="{FF2B5EF4-FFF2-40B4-BE49-F238E27FC236}">
                <a16:creationId xmlns:a16="http://schemas.microsoft.com/office/drawing/2014/main" id="{533E3BE9-155C-2245-9BC4-B2195A21A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Volume of Solids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459EC094-7744-6D1C-FC1A-DB5F8082FBE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95F50F-016C-4450-BF51-2E45BDD74A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EABED67-1F26-EF93-80C9-626C7A9BCC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0244" name="Picture 3" descr="scottishflag">
            <a:extLst>
              <a:ext uri="{FF2B5EF4-FFF2-40B4-BE49-F238E27FC236}">
                <a16:creationId xmlns:a16="http://schemas.microsoft.com/office/drawing/2014/main" id="{F4DA83F3-B366-BE93-40F0-291A30F601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>
            <a:extLst>
              <a:ext uri="{FF2B5EF4-FFF2-40B4-BE49-F238E27FC236}">
                <a16:creationId xmlns:a16="http://schemas.microsoft.com/office/drawing/2014/main" id="{A3EAF24C-053E-5A07-7F31-D51C198E040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0246" name="Picture 5" descr="Office Objects 0572">
            <a:extLst>
              <a:ext uri="{FF2B5EF4-FFF2-40B4-BE49-F238E27FC236}">
                <a16:creationId xmlns:a16="http://schemas.microsoft.com/office/drawing/2014/main" id="{1EA1E296-F61B-0E97-3977-D1FBE9329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Rectangle 6">
            <a:extLst>
              <a:ext uri="{FF2B5EF4-FFF2-40B4-BE49-F238E27FC236}">
                <a16:creationId xmlns:a16="http://schemas.microsoft.com/office/drawing/2014/main" id="{C1DC8B66-AFD1-E98B-B486-4D18E4807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E22828D7-2EF3-13FF-AC68-77E14F423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50184" name="Text Box 8">
            <a:extLst>
              <a:ext uri="{FF2B5EF4-FFF2-40B4-BE49-F238E27FC236}">
                <a16:creationId xmlns:a16="http://schemas.microsoft.com/office/drawing/2014/main" id="{52773472-CF80-87FF-AFFD-8E2F40148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the formula.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0250" name="Line 9">
            <a:extLst>
              <a:ext uri="{FF2B5EF4-FFF2-40B4-BE49-F238E27FC236}">
                <a16:creationId xmlns:a16="http://schemas.microsoft.com/office/drawing/2014/main" id="{7D7926FF-3A17-6437-C3B9-220A4F759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B6D25FB8-B337-C279-9C1C-1539013A9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To understand how to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	calculate the volume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  <a:latin typeface="Comic Sans MS" panose="030F0702030302020204" pitchFamily="66" charset="0"/>
              </a:rPr>
              <a:t>	of cuboid.</a:t>
            </a:r>
          </a:p>
        </p:txBody>
      </p: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09E34C12-4896-2D40-B48B-2481C0581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Use formula correctly.</a:t>
            </a:r>
          </a:p>
        </p:txBody>
      </p:sp>
      <p:sp>
        <p:nvSpPr>
          <p:cNvPr id="50188" name="Rectangle 12">
            <a:extLst>
              <a:ext uri="{FF2B5EF4-FFF2-40B4-BE49-F238E27FC236}">
                <a16:creationId xmlns:a16="http://schemas.microsoft.com/office/drawing/2014/main" id="{FF1AAC08-88C0-FFDB-7F33-0609DF3D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Show working and</a:t>
            </a:r>
          </a:p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    appropriate units.</a:t>
            </a:r>
          </a:p>
        </p:txBody>
      </p:sp>
      <p:sp>
        <p:nvSpPr>
          <p:cNvPr id="10254" name="Rectangle 15">
            <a:extLst>
              <a:ext uri="{FF2B5EF4-FFF2-40B4-BE49-F238E27FC236}">
                <a16:creationId xmlns:a16="http://schemas.microsoft.com/office/drawing/2014/main" id="{960853A2-0693-9FDB-7A5E-CD6850A8D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477838"/>
            <a:ext cx="5395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Volume of a cuboid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  <p:bldP spid="50186" grpId="0"/>
      <p:bldP spid="50187" grpId="0"/>
      <p:bldP spid="501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Date Placeholder 1">
            <a:extLst>
              <a:ext uri="{FF2B5EF4-FFF2-40B4-BE49-F238E27FC236}">
                <a16:creationId xmlns:a16="http://schemas.microsoft.com/office/drawing/2014/main" id="{0C0D3D44-8D43-7102-A15E-FF2870BA1D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DD2396-48F0-4F84-8E68-AF6AC5331F0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3" name="Footer Placeholder 2">
            <a:extLst>
              <a:ext uri="{FF2B5EF4-FFF2-40B4-BE49-F238E27FC236}">
                <a16:creationId xmlns:a16="http://schemas.microsoft.com/office/drawing/2014/main" id="{A85685FD-5DE4-3156-0BE0-893BEB9D6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grpSp>
        <p:nvGrpSpPr>
          <p:cNvPr id="2" name="Group 115">
            <a:extLst>
              <a:ext uri="{FF2B5EF4-FFF2-40B4-BE49-F238E27FC236}">
                <a16:creationId xmlns:a16="http://schemas.microsoft.com/office/drawing/2014/main" id="{344195B5-BDAB-CA1F-EDC0-B20D1086E2F6}"/>
              </a:ext>
            </a:extLst>
          </p:cNvPr>
          <p:cNvGrpSpPr>
            <a:grpSpLocks/>
          </p:cNvGrpSpPr>
          <p:nvPr/>
        </p:nvGrpSpPr>
        <p:grpSpPr bwMode="auto">
          <a:xfrm>
            <a:off x="2616200" y="2803525"/>
            <a:ext cx="3367088" cy="719138"/>
            <a:chOff x="1576" y="2123"/>
            <a:chExt cx="2121" cy="453"/>
          </a:xfrm>
        </p:grpSpPr>
        <p:sp>
          <p:nvSpPr>
            <p:cNvPr id="11363" name="AutoShape 116">
              <a:extLst>
                <a:ext uri="{FF2B5EF4-FFF2-40B4-BE49-F238E27FC236}">
                  <a16:creationId xmlns:a16="http://schemas.microsoft.com/office/drawing/2014/main" id="{11F43386-3C9C-FCD0-13C2-180FA8A2E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4" name="AutoShape 117">
              <a:extLst>
                <a:ext uri="{FF2B5EF4-FFF2-40B4-BE49-F238E27FC236}">
                  <a16:creationId xmlns:a16="http://schemas.microsoft.com/office/drawing/2014/main" id="{6339F574-3BC8-4671-4ED8-55A9F6A49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5" name="AutoShape 118">
              <a:extLst>
                <a:ext uri="{FF2B5EF4-FFF2-40B4-BE49-F238E27FC236}">
                  <a16:creationId xmlns:a16="http://schemas.microsoft.com/office/drawing/2014/main" id="{229357FA-EC3D-F512-CBEA-857049B13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6" name="AutoShape 119">
              <a:extLst>
                <a:ext uri="{FF2B5EF4-FFF2-40B4-BE49-F238E27FC236}">
                  <a16:creationId xmlns:a16="http://schemas.microsoft.com/office/drawing/2014/main" id="{1414F742-94F9-D3BD-FAA5-54849CEAB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7" name="AutoShape 120">
              <a:extLst>
                <a:ext uri="{FF2B5EF4-FFF2-40B4-BE49-F238E27FC236}">
                  <a16:creationId xmlns:a16="http://schemas.microsoft.com/office/drawing/2014/main" id="{A83653D6-8CFF-54D5-A40F-E2C945A04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8" name="AutoShape 121">
              <a:extLst>
                <a:ext uri="{FF2B5EF4-FFF2-40B4-BE49-F238E27FC236}">
                  <a16:creationId xmlns:a16="http://schemas.microsoft.com/office/drawing/2014/main" id="{5C4AB13E-C422-DD63-424B-58F124346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108">
            <a:extLst>
              <a:ext uri="{FF2B5EF4-FFF2-40B4-BE49-F238E27FC236}">
                <a16:creationId xmlns:a16="http://schemas.microsoft.com/office/drawing/2014/main" id="{DECCFBD4-B4DC-66E7-9D34-6C2F73435D2C}"/>
              </a:ext>
            </a:extLst>
          </p:cNvPr>
          <p:cNvGrpSpPr>
            <a:grpSpLocks/>
          </p:cNvGrpSpPr>
          <p:nvPr/>
        </p:nvGrpSpPr>
        <p:grpSpPr bwMode="auto">
          <a:xfrm>
            <a:off x="2451100" y="2978150"/>
            <a:ext cx="3367088" cy="719138"/>
            <a:chOff x="1576" y="2123"/>
            <a:chExt cx="2121" cy="453"/>
          </a:xfrm>
        </p:grpSpPr>
        <p:sp>
          <p:nvSpPr>
            <p:cNvPr id="11357" name="AutoShape 102">
              <a:extLst>
                <a:ext uri="{FF2B5EF4-FFF2-40B4-BE49-F238E27FC236}">
                  <a16:creationId xmlns:a16="http://schemas.microsoft.com/office/drawing/2014/main" id="{A29EDAF3-6385-63DC-7505-B118B919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58" name="AutoShape 103">
              <a:extLst>
                <a:ext uri="{FF2B5EF4-FFF2-40B4-BE49-F238E27FC236}">
                  <a16:creationId xmlns:a16="http://schemas.microsoft.com/office/drawing/2014/main" id="{FFACC612-13F6-8CD7-42A2-9A569821B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59" name="AutoShape 104">
              <a:extLst>
                <a:ext uri="{FF2B5EF4-FFF2-40B4-BE49-F238E27FC236}">
                  <a16:creationId xmlns:a16="http://schemas.microsoft.com/office/drawing/2014/main" id="{6D101A32-CCFC-2143-B662-83C19CB0F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0" name="AutoShape 105">
              <a:extLst>
                <a:ext uri="{FF2B5EF4-FFF2-40B4-BE49-F238E27FC236}">
                  <a16:creationId xmlns:a16="http://schemas.microsoft.com/office/drawing/2014/main" id="{BF22F52A-31D0-40BD-535C-A8F338AFE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1" name="AutoShape 106">
              <a:extLst>
                <a:ext uri="{FF2B5EF4-FFF2-40B4-BE49-F238E27FC236}">
                  <a16:creationId xmlns:a16="http://schemas.microsoft.com/office/drawing/2014/main" id="{EE852781-BA21-8830-5651-85234824F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62" name="AutoShape 107">
              <a:extLst>
                <a:ext uri="{FF2B5EF4-FFF2-40B4-BE49-F238E27FC236}">
                  <a16:creationId xmlns:a16="http://schemas.microsoft.com/office/drawing/2014/main" id="{65C755AC-E5BB-0CD1-9B1A-38DB40A04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1270" name="Rectangle 2">
            <a:extLst>
              <a:ext uri="{FF2B5EF4-FFF2-40B4-BE49-F238E27FC236}">
                <a16:creationId xmlns:a16="http://schemas.microsoft.com/office/drawing/2014/main" id="{9F950C85-5361-3AF6-EFE2-F4DE1B346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7838"/>
            <a:ext cx="91440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Volume of a cuboid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164DF155-B3BA-E928-E086-C12649D62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5110163"/>
            <a:ext cx="3575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4 layers of 18 cubes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C33409C3-6AC6-6E98-FF8D-7A6D5288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5724525"/>
            <a:ext cx="1512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= 4 x 18 </a:t>
            </a:r>
          </a:p>
        </p:txBody>
      </p:sp>
      <p:sp>
        <p:nvSpPr>
          <p:cNvPr id="39941" name="Text Box 5">
            <a:extLst>
              <a:ext uri="{FF2B5EF4-FFF2-40B4-BE49-F238E27FC236}">
                <a16:creationId xmlns:a16="http://schemas.microsoft.com/office/drawing/2014/main" id="{A9915DD5-BE5C-0CB1-6AD8-5BE234FB2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5724525"/>
            <a:ext cx="439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= 72 centimetre cubes 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A80BB58A-AB63-FCE5-714C-6FFCCEB94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1188" y="5724525"/>
            <a:ext cx="182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= 72 cm³ </a:t>
            </a:r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EC04945A-85FB-A50F-242C-57D9AF0FD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58" name="AutoShape 22">
            <a:extLst>
              <a:ext uri="{FF2B5EF4-FFF2-40B4-BE49-F238E27FC236}">
                <a16:creationId xmlns:a16="http://schemas.microsoft.com/office/drawing/2014/main" id="{3EF2366B-203F-E0A3-8AE1-4DBC54283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59" name="AutoShape 23">
            <a:extLst>
              <a:ext uri="{FF2B5EF4-FFF2-40B4-BE49-F238E27FC236}">
                <a16:creationId xmlns:a16="http://schemas.microsoft.com/office/drawing/2014/main" id="{6D9935C8-75A3-7EAB-2FCB-145B21F3A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60" name="AutoShape 24">
            <a:extLst>
              <a:ext uri="{FF2B5EF4-FFF2-40B4-BE49-F238E27FC236}">
                <a16:creationId xmlns:a16="http://schemas.microsoft.com/office/drawing/2014/main" id="{7AFC3133-55B3-F9D2-FFBB-E79954E03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61" name="AutoShape 25">
            <a:extLst>
              <a:ext uri="{FF2B5EF4-FFF2-40B4-BE49-F238E27FC236}">
                <a16:creationId xmlns:a16="http://schemas.microsoft.com/office/drawing/2014/main" id="{6C027700-DE86-5E04-2C0B-7DBEBD3FB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62" name="AutoShape 26">
            <a:extLst>
              <a:ext uri="{FF2B5EF4-FFF2-40B4-BE49-F238E27FC236}">
                <a16:creationId xmlns:a16="http://schemas.microsoft.com/office/drawing/2014/main" id="{10EA8A53-47C0-3843-B957-6AAEFC3B1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69">
            <a:extLst>
              <a:ext uri="{FF2B5EF4-FFF2-40B4-BE49-F238E27FC236}">
                <a16:creationId xmlns:a16="http://schemas.microsoft.com/office/drawing/2014/main" id="{D6C9DE04-AF40-E18F-EF94-70BE75554741}"/>
              </a:ext>
            </a:extLst>
          </p:cNvPr>
          <p:cNvGrpSpPr>
            <a:grpSpLocks/>
          </p:cNvGrpSpPr>
          <p:nvPr/>
        </p:nvGrpSpPr>
        <p:grpSpPr bwMode="auto">
          <a:xfrm>
            <a:off x="6122988" y="1847850"/>
            <a:ext cx="2963862" cy="1352550"/>
            <a:chOff x="3720" y="1920"/>
            <a:chExt cx="1867" cy="852"/>
          </a:xfrm>
        </p:grpSpPr>
        <p:sp>
          <p:nvSpPr>
            <p:cNvPr id="11355" name="AutoShape 70">
              <a:extLst>
                <a:ext uri="{FF2B5EF4-FFF2-40B4-BE49-F238E27FC236}">
                  <a16:creationId xmlns:a16="http://schemas.microsoft.com/office/drawing/2014/main" id="{A8298E92-10D0-8EE1-0131-A05837C9B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0" y="1920"/>
              <a:ext cx="1867" cy="852"/>
            </a:xfrm>
            <a:prstGeom prst="wedgeEllipseCallout">
              <a:avLst>
                <a:gd name="adj1" fmla="val 47481"/>
                <a:gd name="adj2" fmla="val 71361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356" name="Text Box 71">
              <a:extLst>
                <a:ext uri="{FF2B5EF4-FFF2-40B4-BE49-F238E27FC236}">
                  <a16:creationId xmlns:a16="http://schemas.microsoft.com/office/drawing/2014/main" id="{C74E52C6-67D1-1262-D7EB-E227369BD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4" y="2004"/>
              <a:ext cx="159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3200">
                  <a:solidFill>
                    <a:schemeClr val="bg1"/>
                  </a:solidFill>
                  <a:latin typeface="Comic Sans MS" panose="030F0702030302020204" pitchFamily="66" charset="0"/>
                </a:rPr>
                <a:t>18 cubes fit the base.</a:t>
              </a:r>
              <a:r>
                <a:rPr lang="en-GB" altLang="en-US" sz="240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40034" name="AutoShape 98">
            <a:extLst>
              <a:ext uri="{FF2B5EF4-FFF2-40B4-BE49-F238E27FC236}">
                <a16:creationId xmlns:a16="http://schemas.microsoft.com/office/drawing/2014/main" id="{98B95EF1-040E-444D-718A-B2FB119B3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63" y="4316413"/>
            <a:ext cx="719137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035" name="Text Box 99">
            <a:extLst>
              <a:ext uri="{FF2B5EF4-FFF2-40B4-BE49-F238E27FC236}">
                <a16:creationId xmlns:a16="http://schemas.microsoft.com/office/drawing/2014/main" id="{8E0AF744-C7DC-A479-CC88-A4C1F46B5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27538"/>
            <a:ext cx="5060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  <a:latin typeface="Comic Sans MS" panose="030F0702030302020204" pitchFamily="66" charset="0"/>
              </a:rPr>
              <a:t>= 1 centimetre cube = 1 cm³</a:t>
            </a:r>
          </a:p>
        </p:txBody>
      </p:sp>
      <p:pic>
        <p:nvPicPr>
          <p:cNvPr id="11284" name="Picture 100" descr="scottishflag">
            <a:extLst>
              <a:ext uri="{FF2B5EF4-FFF2-40B4-BE49-F238E27FC236}">
                <a16:creationId xmlns:a16="http://schemas.microsoft.com/office/drawing/2014/main" id="{D213D861-3660-ABCF-8395-57DDCD307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101" descr="Office Objects 0572">
            <a:extLst>
              <a:ext uri="{FF2B5EF4-FFF2-40B4-BE49-F238E27FC236}">
                <a16:creationId xmlns:a16="http://schemas.microsoft.com/office/drawing/2014/main" id="{6799DEDF-2917-0B6D-7251-38F3E2ECF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2">
            <a:extLst>
              <a:ext uri="{FF2B5EF4-FFF2-40B4-BE49-F238E27FC236}">
                <a16:creationId xmlns:a16="http://schemas.microsoft.com/office/drawing/2014/main" id="{362F0C87-F6B2-8AFD-4D4E-AB93D3BF963B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2263775"/>
            <a:ext cx="3697288" cy="1069975"/>
            <a:chOff x="1576" y="1902"/>
            <a:chExt cx="2329" cy="674"/>
          </a:xfrm>
        </p:grpSpPr>
        <p:grpSp>
          <p:nvGrpSpPr>
            <p:cNvPr id="11335" name="Group 122">
              <a:extLst>
                <a:ext uri="{FF2B5EF4-FFF2-40B4-BE49-F238E27FC236}">
                  <a16:creationId xmlns:a16="http://schemas.microsoft.com/office/drawing/2014/main" id="{53CA7F4D-1DDF-1396-259C-A35D656401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1349" name="AutoShape 123">
                <a:extLst>
                  <a:ext uri="{FF2B5EF4-FFF2-40B4-BE49-F238E27FC236}">
                    <a16:creationId xmlns:a16="http://schemas.microsoft.com/office/drawing/2014/main" id="{666EEA1D-7EC8-EDED-74EA-E564D6A70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0" name="AutoShape 124">
                <a:extLst>
                  <a:ext uri="{FF2B5EF4-FFF2-40B4-BE49-F238E27FC236}">
                    <a16:creationId xmlns:a16="http://schemas.microsoft.com/office/drawing/2014/main" id="{F611B783-39CA-BB5C-B621-0FA0030B4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1" name="AutoShape 125">
                <a:extLst>
                  <a:ext uri="{FF2B5EF4-FFF2-40B4-BE49-F238E27FC236}">
                    <a16:creationId xmlns:a16="http://schemas.microsoft.com/office/drawing/2014/main" id="{CB8907F0-41F9-62E3-64D8-DEDD9D6CAC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2" name="AutoShape 126">
                <a:extLst>
                  <a:ext uri="{FF2B5EF4-FFF2-40B4-BE49-F238E27FC236}">
                    <a16:creationId xmlns:a16="http://schemas.microsoft.com/office/drawing/2014/main" id="{365EC07A-C1A9-AAE5-2D05-CF270A13F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3" name="AutoShape 127">
                <a:extLst>
                  <a:ext uri="{FF2B5EF4-FFF2-40B4-BE49-F238E27FC236}">
                    <a16:creationId xmlns:a16="http://schemas.microsoft.com/office/drawing/2014/main" id="{48E0DAEF-1AE3-D043-32F0-A137BBDAF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4" name="AutoShape 128">
                <a:extLst>
                  <a:ext uri="{FF2B5EF4-FFF2-40B4-BE49-F238E27FC236}">
                    <a16:creationId xmlns:a16="http://schemas.microsoft.com/office/drawing/2014/main" id="{19199574-CEE6-AD52-AEA6-72F0774EA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336" name="Group 129">
              <a:extLst>
                <a:ext uri="{FF2B5EF4-FFF2-40B4-BE49-F238E27FC236}">
                  <a16:creationId xmlns:a16="http://schemas.microsoft.com/office/drawing/2014/main" id="{39247F56-9AB5-7144-4F69-E9284C12DB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1343" name="AutoShape 130">
                <a:extLst>
                  <a:ext uri="{FF2B5EF4-FFF2-40B4-BE49-F238E27FC236}">
                    <a16:creationId xmlns:a16="http://schemas.microsoft.com/office/drawing/2014/main" id="{E06B4EE8-6C41-6958-5A09-E7C10A180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44" name="AutoShape 131">
                <a:extLst>
                  <a:ext uri="{FF2B5EF4-FFF2-40B4-BE49-F238E27FC236}">
                    <a16:creationId xmlns:a16="http://schemas.microsoft.com/office/drawing/2014/main" id="{D0E0D91D-EF31-0425-A56F-CDF90C50E3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45" name="AutoShape 132">
                <a:extLst>
                  <a:ext uri="{FF2B5EF4-FFF2-40B4-BE49-F238E27FC236}">
                    <a16:creationId xmlns:a16="http://schemas.microsoft.com/office/drawing/2014/main" id="{0A1B47CA-44F6-7641-DAB2-787D3D9C95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46" name="AutoShape 133">
                <a:extLst>
                  <a:ext uri="{FF2B5EF4-FFF2-40B4-BE49-F238E27FC236}">
                    <a16:creationId xmlns:a16="http://schemas.microsoft.com/office/drawing/2014/main" id="{B9878284-F904-97B7-19CB-18EB30EA0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47" name="AutoShape 134">
                <a:extLst>
                  <a:ext uri="{FF2B5EF4-FFF2-40B4-BE49-F238E27FC236}">
                    <a16:creationId xmlns:a16="http://schemas.microsoft.com/office/drawing/2014/main" id="{E7968EB4-8948-0AA4-A1B8-E16EE2B08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48" name="AutoShape 135">
                <a:extLst>
                  <a:ext uri="{FF2B5EF4-FFF2-40B4-BE49-F238E27FC236}">
                    <a16:creationId xmlns:a16="http://schemas.microsoft.com/office/drawing/2014/main" id="{06F6035D-DFB4-77AC-AB94-7ECD8CD626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1337" name="AutoShape 136">
              <a:extLst>
                <a:ext uri="{FF2B5EF4-FFF2-40B4-BE49-F238E27FC236}">
                  <a16:creationId xmlns:a16="http://schemas.microsoft.com/office/drawing/2014/main" id="{27C2B0C7-C22F-ED0A-97E3-24D4FED40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38" name="AutoShape 137">
              <a:extLst>
                <a:ext uri="{FF2B5EF4-FFF2-40B4-BE49-F238E27FC236}">
                  <a16:creationId xmlns:a16="http://schemas.microsoft.com/office/drawing/2014/main" id="{701EBC15-2E05-DF02-8F25-567D551D3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39" name="AutoShape 138">
              <a:extLst>
                <a:ext uri="{FF2B5EF4-FFF2-40B4-BE49-F238E27FC236}">
                  <a16:creationId xmlns:a16="http://schemas.microsoft.com/office/drawing/2014/main" id="{9F26CAF5-FC39-9F91-1F3E-C52139C9E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40" name="AutoShape 139">
              <a:extLst>
                <a:ext uri="{FF2B5EF4-FFF2-40B4-BE49-F238E27FC236}">
                  <a16:creationId xmlns:a16="http://schemas.microsoft.com/office/drawing/2014/main" id="{AEF039A7-3CC3-AC52-4561-06DE47FF4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41" name="AutoShape 140">
              <a:extLst>
                <a:ext uri="{FF2B5EF4-FFF2-40B4-BE49-F238E27FC236}">
                  <a16:creationId xmlns:a16="http://schemas.microsoft.com/office/drawing/2014/main" id="{5F0DD048-0F24-5E1F-C86E-497CB6276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42" name="AutoShape 141">
              <a:extLst>
                <a:ext uri="{FF2B5EF4-FFF2-40B4-BE49-F238E27FC236}">
                  <a16:creationId xmlns:a16="http://schemas.microsoft.com/office/drawing/2014/main" id="{BCEFEB3C-FF19-06F3-FF38-72102E1C9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" name="Group 143">
            <a:extLst>
              <a:ext uri="{FF2B5EF4-FFF2-40B4-BE49-F238E27FC236}">
                <a16:creationId xmlns:a16="http://schemas.microsoft.com/office/drawing/2014/main" id="{3A591D1C-3230-B8CE-4F53-9A385106BC58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1736725"/>
            <a:ext cx="3697287" cy="1069975"/>
            <a:chOff x="1576" y="1902"/>
            <a:chExt cx="2329" cy="674"/>
          </a:xfrm>
        </p:grpSpPr>
        <p:grpSp>
          <p:nvGrpSpPr>
            <p:cNvPr id="11315" name="Group 144">
              <a:extLst>
                <a:ext uri="{FF2B5EF4-FFF2-40B4-BE49-F238E27FC236}">
                  <a16:creationId xmlns:a16="http://schemas.microsoft.com/office/drawing/2014/main" id="{866BA52A-EB3C-1820-0475-17A57EEF2B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1329" name="AutoShape 145">
                <a:extLst>
                  <a:ext uri="{FF2B5EF4-FFF2-40B4-BE49-F238E27FC236}">
                    <a16:creationId xmlns:a16="http://schemas.microsoft.com/office/drawing/2014/main" id="{431C9F0F-0A00-B904-67F2-17E83C1B9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30" name="AutoShape 146">
                <a:extLst>
                  <a:ext uri="{FF2B5EF4-FFF2-40B4-BE49-F238E27FC236}">
                    <a16:creationId xmlns:a16="http://schemas.microsoft.com/office/drawing/2014/main" id="{1351AC85-40E0-B3F2-D5A6-BEA53D1C70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31" name="AutoShape 147">
                <a:extLst>
                  <a:ext uri="{FF2B5EF4-FFF2-40B4-BE49-F238E27FC236}">
                    <a16:creationId xmlns:a16="http://schemas.microsoft.com/office/drawing/2014/main" id="{69792E93-2B98-A1EA-2231-92721B269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32" name="AutoShape 148">
                <a:extLst>
                  <a:ext uri="{FF2B5EF4-FFF2-40B4-BE49-F238E27FC236}">
                    <a16:creationId xmlns:a16="http://schemas.microsoft.com/office/drawing/2014/main" id="{009AFE47-6655-1F30-CCB7-3A1354E887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33" name="AutoShape 149">
                <a:extLst>
                  <a:ext uri="{FF2B5EF4-FFF2-40B4-BE49-F238E27FC236}">
                    <a16:creationId xmlns:a16="http://schemas.microsoft.com/office/drawing/2014/main" id="{74FD5279-21E1-01E5-25F5-2A56E5F28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34" name="AutoShape 150">
                <a:extLst>
                  <a:ext uri="{FF2B5EF4-FFF2-40B4-BE49-F238E27FC236}">
                    <a16:creationId xmlns:a16="http://schemas.microsoft.com/office/drawing/2014/main" id="{94C54A06-B5A4-C137-B87D-AF1B4C2EF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316" name="Group 151">
              <a:extLst>
                <a:ext uri="{FF2B5EF4-FFF2-40B4-BE49-F238E27FC236}">
                  <a16:creationId xmlns:a16="http://schemas.microsoft.com/office/drawing/2014/main" id="{DD8B36C9-3A73-CE3A-42CD-9D82AE4528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1323" name="AutoShape 152">
                <a:extLst>
                  <a:ext uri="{FF2B5EF4-FFF2-40B4-BE49-F238E27FC236}">
                    <a16:creationId xmlns:a16="http://schemas.microsoft.com/office/drawing/2014/main" id="{4B775A5E-4D15-6639-52B9-05470BE02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4" name="AutoShape 153">
                <a:extLst>
                  <a:ext uri="{FF2B5EF4-FFF2-40B4-BE49-F238E27FC236}">
                    <a16:creationId xmlns:a16="http://schemas.microsoft.com/office/drawing/2014/main" id="{D398D770-0980-7EC8-74D7-128AE6019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5" name="AutoShape 154">
                <a:extLst>
                  <a:ext uri="{FF2B5EF4-FFF2-40B4-BE49-F238E27FC236}">
                    <a16:creationId xmlns:a16="http://schemas.microsoft.com/office/drawing/2014/main" id="{CCD23DA8-5008-3D39-EE76-08E904A6CC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6" name="AutoShape 155">
                <a:extLst>
                  <a:ext uri="{FF2B5EF4-FFF2-40B4-BE49-F238E27FC236}">
                    <a16:creationId xmlns:a16="http://schemas.microsoft.com/office/drawing/2014/main" id="{D05A3299-C09E-AC91-FD6C-48DD312A90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7" name="AutoShape 156">
                <a:extLst>
                  <a:ext uri="{FF2B5EF4-FFF2-40B4-BE49-F238E27FC236}">
                    <a16:creationId xmlns:a16="http://schemas.microsoft.com/office/drawing/2014/main" id="{38041DDF-FF12-F0CD-4873-E9A13D68CB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28" name="AutoShape 157">
                <a:extLst>
                  <a:ext uri="{FF2B5EF4-FFF2-40B4-BE49-F238E27FC236}">
                    <a16:creationId xmlns:a16="http://schemas.microsoft.com/office/drawing/2014/main" id="{60F014B3-4777-F9BA-FA07-A900AF33F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1317" name="AutoShape 158">
              <a:extLst>
                <a:ext uri="{FF2B5EF4-FFF2-40B4-BE49-F238E27FC236}">
                  <a16:creationId xmlns:a16="http://schemas.microsoft.com/office/drawing/2014/main" id="{81100D25-B0ED-B07B-DF70-6A2BA57AE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8" name="AutoShape 159">
              <a:extLst>
                <a:ext uri="{FF2B5EF4-FFF2-40B4-BE49-F238E27FC236}">
                  <a16:creationId xmlns:a16="http://schemas.microsoft.com/office/drawing/2014/main" id="{958B552F-4761-D846-0A1A-7CF003A5F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9" name="AutoShape 160">
              <a:extLst>
                <a:ext uri="{FF2B5EF4-FFF2-40B4-BE49-F238E27FC236}">
                  <a16:creationId xmlns:a16="http://schemas.microsoft.com/office/drawing/2014/main" id="{69CAA18B-E651-E6E8-FA2D-CDCE5CB65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0" name="AutoShape 161">
              <a:extLst>
                <a:ext uri="{FF2B5EF4-FFF2-40B4-BE49-F238E27FC236}">
                  <a16:creationId xmlns:a16="http://schemas.microsoft.com/office/drawing/2014/main" id="{96B301F6-384F-F54C-30F6-B8E0E653B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1" name="AutoShape 162">
              <a:extLst>
                <a:ext uri="{FF2B5EF4-FFF2-40B4-BE49-F238E27FC236}">
                  <a16:creationId xmlns:a16="http://schemas.microsoft.com/office/drawing/2014/main" id="{4266B358-73B5-F55D-667E-98697A488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2" name="AutoShape 163">
              <a:extLst>
                <a:ext uri="{FF2B5EF4-FFF2-40B4-BE49-F238E27FC236}">
                  <a16:creationId xmlns:a16="http://schemas.microsoft.com/office/drawing/2014/main" id="{F8C23A99-AEB3-2512-FFA0-FE8E4A25F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1" name="Group 164">
            <a:extLst>
              <a:ext uri="{FF2B5EF4-FFF2-40B4-BE49-F238E27FC236}">
                <a16:creationId xmlns:a16="http://schemas.microsoft.com/office/drawing/2014/main" id="{6AD6021C-9591-D14E-4C4B-7AC9CA5E2CCC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1189038"/>
            <a:ext cx="3697288" cy="1069975"/>
            <a:chOff x="1576" y="1902"/>
            <a:chExt cx="2329" cy="674"/>
          </a:xfrm>
        </p:grpSpPr>
        <p:grpSp>
          <p:nvGrpSpPr>
            <p:cNvPr id="11295" name="Group 165">
              <a:extLst>
                <a:ext uri="{FF2B5EF4-FFF2-40B4-BE49-F238E27FC236}">
                  <a16:creationId xmlns:a16="http://schemas.microsoft.com/office/drawing/2014/main" id="{BB65BC61-DB7B-ED30-7B8A-C5072A668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1309" name="AutoShape 166">
                <a:extLst>
                  <a:ext uri="{FF2B5EF4-FFF2-40B4-BE49-F238E27FC236}">
                    <a16:creationId xmlns:a16="http://schemas.microsoft.com/office/drawing/2014/main" id="{4B5838C8-3B2B-EDB2-AE6C-2E3D4F222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0" name="AutoShape 167">
                <a:extLst>
                  <a:ext uri="{FF2B5EF4-FFF2-40B4-BE49-F238E27FC236}">
                    <a16:creationId xmlns:a16="http://schemas.microsoft.com/office/drawing/2014/main" id="{DE23CFA5-227F-DF89-6958-CBEF877FB6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1" name="AutoShape 168">
                <a:extLst>
                  <a:ext uri="{FF2B5EF4-FFF2-40B4-BE49-F238E27FC236}">
                    <a16:creationId xmlns:a16="http://schemas.microsoft.com/office/drawing/2014/main" id="{5F2C5D9D-0B7F-340C-8089-0EAAE540C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2" name="AutoShape 169">
                <a:extLst>
                  <a:ext uri="{FF2B5EF4-FFF2-40B4-BE49-F238E27FC236}">
                    <a16:creationId xmlns:a16="http://schemas.microsoft.com/office/drawing/2014/main" id="{F5E01070-EAB2-DC81-1070-8966A7AF6B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3" name="AutoShape 170">
                <a:extLst>
                  <a:ext uri="{FF2B5EF4-FFF2-40B4-BE49-F238E27FC236}">
                    <a16:creationId xmlns:a16="http://schemas.microsoft.com/office/drawing/2014/main" id="{4FCC72DE-BDB3-8756-6BF5-0E933DF34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4" name="AutoShape 171">
                <a:extLst>
                  <a:ext uri="{FF2B5EF4-FFF2-40B4-BE49-F238E27FC236}">
                    <a16:creationId xmlns:a16="http://schemas.microsoft.com/office/drawing/2014/main" id="{1B9F64F3-4509-A5C0-14CC-D58F81AE3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296" name="Group 172">
              <a:extLst>
                <a:ext uri="{FF2B5EF4-FFF2-40B4-BE49-F238E27FC236}">
                  <a16:creationId xmlns:a16="http://schemas.microsoft.com/office/drawing/2014/main" id="{C27FED4F-92C0-8049-142E-8E175E223A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1303" name="AutoShape 173">
                <a:extLst>
                  <a:ext uri="{FF2B5EF4-FFF2-40B4-BE49-F238E27FC236}">
                    <a16:creationId xmlns:a16="http://schemas.microsoft.com/office/drawing/2014/main" id="{7FACC5FD-2B62-1E2B-534D-B437C9B69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4" name="AutoShape 174">
                <a:extLst>
                  <a:ext uri="{FF2B5EF4-FFF2-40B4-BE49-F238E27FC236}">
                    <a16:creationId xmlns:a16="http://schemas.microsoft.com/office/drawing/2014/main" id="{BBFFF7A3-260C-F0D4-E193-1AA3CC2D5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5" name="AutoShape 175">
                <a:extLst>
                  <a:ext uri="{FF2B5EF4-FFF2-40B4-BE49-F238E27FC236}">
                    <a16:creationId xmlns:a16="http://schemas.microsoft.com/office/drawing/2014/main" id="{A93FB341-86F8-B568-2EFF-F894A7B90F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6" name="AutoShape 176">
                <a:extLst>
                  <a:ext uri="{FF2B5EF4-FFF2-40B4-BE49-F238E27FC236}">
                    <a16:creationId xmlns:a16="http://schemas.microsoft.com/office/drawing/2014/main" id="{8A148F84-68BC-3DEE-755A-83F737618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7" name="AutoShape 177">
                <a:extLst>
                  <a:ext uri="{FF2B5EF4-FFF2-40B4-BE49-F238E27FC236}">
                    <a16:creationId xmlns:a16="http://schemas.microsoft.com/office/drawing/2014/main" id="{51B4F5C5-10B4-0942-ED44-B404CDA1BF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08" name="AutoShape 178">
                <a:extLst>
                  <a:ext uri="{FF2B5EF4-FFF2-40B4-BE49-F238E27FC236}">
                    <a16:creationId xmlns:a16="http://schemas.microsoft.com/office/drawing/2014/main" id="{9A37B36A-E110-A3A5-97C5-5BA5B4A063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1297" name="AutoShape 179">
              <a:extLst>
                <a:ext uri="{FF2B5EF4-FFF2-40B4-BE49-F238E27FC236}">
                  <a16:creationId xmlns:a16="http://schemas.microsoft.com/office/drawing/2014/main" id="{DF2B1C26-DF10-79D6-ADB9-19E7ADE3B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98" name="AutoShape 180">
              <a:extLst>
                <a:ext uri="{FF2B5EF4-FFF2-40B4-BE49-F238E27FC236}">
                  <a16:creationId xmlns:a16="http://schemas.microsoft.com/office/drawing/2014/main" id="{FAF1578C-6F53-D7E5-9220-80A0DC1FB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99" name="AutoShape 181">
              <a:extLst>
                <a:ext uri="{FF2B5EF4-FFF2-40B4-BE49-F238E27FC236}">
                  <a16:creationId xmlns:a16="http://schemas.microsoft.com/office/drawing/2014/main" id="{33460944-790B-A58E-8B85-2BEB8D499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00" name="AutoShape 182">
              <a:extLst>
                <a:ext uri="{FF2B5EF4-FFF2-40B4-BE49-F238E27FC236}">
                  <a16:creationId xmlns:a16="http://schemas.microsoft.com/office/drawing/2014/main" id="{05989677-DA99-8F71-A764-22413B2EC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01" name="AutoShape 183">
              <a:extLst>
                <a:ext uri="{FF2B5EF4-FFF2-40B4-BE49-F238E27FC236}">
                  <a16:creationId xmlns:a16="http://schemas.microsoft.com/office/drawing/2014/main" id="{67240884-3759-82A0-E138-DF65FD271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02" name="AutoShape 184">
              <a:extLst>
                <a:ext uri="{FF2B5EF4-FFF2-40B4-BE49-F238E27FC236}">
                  <a16:creationId xmlns:a16="http://schemas.microsoft.com/office/drawing/2014/main" id="{9157E99D-A948-1916-AAE0-14EB9C803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4" name="Group 93">
            <a:extLst>
              <a:ext uri="{FF2B5EF4-FFF2-40B4-BE49-F238E27FC236}">
                <a16:creationId xmlns:a16="http://schemas.microsoft.com/office/drawing/2014/main" id="{7AE8EC1D-7974-11D6-DF7F-12B93EA117A6}"/>
              </a:ext>
            </a:extLst>
          </p:cNvPr>
          <p:cNvGrpSpPr>
            <a:grpSpLocks/>
          </p:cNvGrpSpPr>
          <p:nvPr/>
        </p:nvGrpSpPr>
        <p:grpSpPr bwMode="auto">
          <a:xfrm>
            <a:off x="1565275" y="1174750"/>
            <a:ext cx="4921250" cy="3140075"/>
            <a:chOff x="986" y="816"/>
            <a:chExt cx="3125" cy="1902"/>
          </a:xfrm>
        </p:grpSpPr>
        <p:sp>
          <p:nvSpPr>
            <p:cNvPr id="11291" name="Text Box 94">
              <a:extLst>
                <a:ext uri="{FF2B5EF4-FFF2-40B4-BE49-F238E27FC236}">
                  <a16:creationId xmlns:a16="http://schemas.microsoft.com/office/drawing/2014/main" id="{2C2C4E31-F6B2-970B-1023-F49057A37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6" y="2225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3cm</a:t>
              </a:r>
            </a:p>
          </p:txBody>
        </p:sp>
        <p:sp>
          <p:nvSpPr>
            <p:cNvPr id="11292" name="Text Box 95">
              <a:extLst>
                <a:ext uri="{FF2B5EF4-FFF2-40B4-BE49-F238E27FC236}">
                  <a16:creationId xmlns:a16="http://schemas.microsoft.com/office/drawing/2014/main" id="{048DDB70-8D2A-2751-9CAD-DE50D939C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6" y="1649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4cm</a:t>
              </a:r>
            </a:p>
          </p:txBody>
        </p:sp>
        <p:sp>
          <p:nvSpPr>
            <p:cNvPr id="11293" name="Text Box 96">
              <a:extLst>
                <a:ext uri="{FF2B5EF4-FFF2-40B4-BE49-F238E27FC236}">
                  <a16:creationId xmlns:a16="http://schemas.microsoft.com/office/drawing/2014/main" id="{31C335A5-060A-5836-8F82-F3A0B29FF7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4" y="2441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latin typeface="Comic Sans MS" panose="030F0702030302020204" pitchFamily="66" charset="0"/>
                </a:rPr>
                <a:t>6cm</a:t>
              </a:r>
            </a:p>
          </p:txBody>
        </p:sp>
        <p:sp>
          <p:nvSpPr>
            <p:cNvPr id="11294" name="AutoShape 97">
              <a:extLst>
                <a:ext uri="{FF2B5EF4-FFF2-40B4-BE49-F238E27FC236}">
                  <a16:creationId xmlns:a16="http://schemas.microsoft.com/office/drawing/2014/main" id="{F80044F3-B2A4-14D4-573B-B05DD0C6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816"/>
              <a:ext cx="2351" cy="1636"/>
            </a:xfrm>
            <a:prstGeom prst="cube">
              <a:avLst>
                <a:gd name="adj" fmla="val 1913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1290" name="Text Box 4">
            <a:extLst>
              <a:ext uri="{FF2B5EF4-FFF2-40B4-BE49-F238E27FC236}">
                <a16:creationId xmlns:a16="http://schemas.microsoft.com/office/drawing/2014/main" id="{BBB5B862-F8CD-0443-E9C6-C11F5720359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0" grpId="0" autoUpdateAnimBg="0"/>
      <p:bldP spid="39941" grpId="0" autoUpdateAnimBg="0"/>
      <p:bldP spid="39942" grpId="0" autoUpdateAnimBg="0"/>
      <p:bldP spid="39957" grpId="0" animBg="1"/>
      <p:bldP spid="39958" grpId="0" animBg="1"/>
      <p:bldP spid="39959" grpId="0" animBg="1"/>
      <p:bldP spid="39960" grpId="0" animBg="1"/>
      <p:bldP spid="39961" grpId="0" animBg="1"/>
      <p:bldP spid="39962" grpId="0" animBg="1"/>
      <p:bldP spid="40034" grpId="0" animBg="1"/>
      <p:bldP spid="4003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E6BFACB1-24F3-3AA9-E13A-B18D9D5686E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sp>
        <p:nvSpPr>
          <p:cNvPr id="108" name="Date Placeholder 1">
            <a:extLst>
              <a:ext uri="{FF2B5EF4-FFF2-40B4-BE49-F238E27FC236}">
                <a16:creationId xmlns:a16="http://schemas.microsoft.com/office/drawing/2014/main" id="{0B440FDA-92D2-5CEC-45A0-23F7869DFE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87FBD0-B1B2-40ED-897E-B5FF2567DA2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9" name="Footer Placeholder 2">
            <a:extLst>
              <a:ext uri="{FF2B5EF4-FFF2-40B4-BE49-F238E27FC236}">
                <a16:creationId xmlns:a16="http://schemas.microsoft.com/office/drawing/2014/main" id="{B183DF0C-80E1-5D73-91D3-A13E75DF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4A3B5E49-172B-2914-0990-CBD0F303F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64188"/>
            <a:ext cx="9144000" cy="644525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4" name="Rectangle 3">
            <a:extLst>
              <a:ext uri="{FF2B5EF4-FFF2-40B4-BE49-F238E27FC236}">
                <a16:creationId xmlns:a16="http://schemas.microsoft.com/office/drawing/2014/main" id="{04FA88A7-3356-196C-A6A8-F3BD27D9B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425" y="457200"/>
            <a:ext cx="35369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A short cut !</a:t>
            </a:r>
            <a:endParaRPr lang="en-GB" altLang="en-US" sz="2400" i="1">
              <a:solidFill>
                <a:srgbClr val="FFFFFF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2DBE5208-8F3E-AFAD-2BE1-955757974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4837113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</a:rPr>
              <a:t>6 </a:t>
            </a:r>
          </a:p>
        </p:txBody>
      </p:sp>
      <p:sp>
        <p:nvSpPr>
          <p:cNvPr id="40965" name="Text Box 5">
            <a:extLst>
              <a:ext uri="{FF2B5EF4-FFF2-40B4-BE49-F238E27FC236}">
                <a16:creationId xmlns:a16="http://schemas.microsoft.com/office/drawing/2014/main" id="{B8378349-2179-6A9D-FB40-D603E2DDD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856163"/>
            <a:ext cx="2592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</a:rPr>
              <a:t>= 72 cm³ </a:t>
            </a:r>
          </a:p>
        </p:txBody>
      </p:sp>
      <p:sp>
        <p:nvSpPr>
          <p:cNvPr id="40966" name="Text Box 6">
            <a:extLst>
              <a:ext uri="{FF2B5EF4-FFF2-40B4-BE49-F238E27FC236}">
                <a16:creationId xmlns:a16="http://schemas.microsoft.com/office/drawing/2014/main" id="{0981F3D9-A370-8874-A6E6-C895361CC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5521325"/>
            <a:ext cx="2478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</a:rPr>
              <a:t>Volume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</a:rPr>
              <a:t>=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D215C65A-C91B-BC57-33B0-71E7B6D16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5521325"/>
            <a:ext cx="17176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 b="1">
                <a:solidFill>
                  <a:srgbClr val="00FF00"/>
                </a:solidFill>
                <a:latin typeface="Comic Sans MS" panose="030F0702030302020204" pitchFamily="66" charset="0"/>
              </a:rPr>
              <a:t>length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F9616F22-9F8B-3908-26A2-1F1DECDC8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5521325"/>
            <a:ext cx="2968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latin typeface="Comic Sans MS" panose="030F0702030302020204" pitchFamily="66" charset="0"/>
              </a:rPr>
              <a:t>x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4000" b="1">
                <a:solidFill>
                  <a:srgbClr val="FF0066"/>
                </a:solidFill>
                <a:latin typeface="Comic Sans MS" panose="030F0702030302020204" pitchFamily="66" charset="0"/>
              </a:rPr>
              <a:t>breadth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969" name="Text Box 9">
            <a:extLst>
              <a:ext uri="{FF2B5EF4-FFF2-40B4-BE49-F238E27FC236}">
                <a16:creationId xmlns:a16="http://schemas.microsoft.com/office/drawing/2014/main" id="{BA34A414-13AB-5A2D-4223-2CFA0536F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7713" y="4837113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</a:rPr>
              <a:t>x 4 </a:t>
            </a:r>
          </a:p>
        </p:txBody>
      </p:sp>
      <p:sp>
        <p:nvSpPr>
          <p:cNvPr id="41059" name="Text Box 99">
            <a:extLst>
              <a:ext uri="{FF2B5EF4-FFF2-40B4-BE49-F238E27FC236}">
                <a16:creationId xmlns:a16="http://schemas.microsoft.com/office/drawing/2014/main" id="{48994986-C8BA-5162-E0FD-BE296DE4D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6400" y="5521325"/>
            <a:ext cx="238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latin typeface="Comic Sans MS" panose="030F0702030302020204" pitchFamily="66" charset="0"/>
              </a:rPr>
              <a:t>x</a:t>
            </a: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4000" b="1">
                <a:solidFill>
                  <a:srgbClr val="FFFFFF"/>
                </a:solidFill>
                <a:latin typeface="Comic Sans MS" panose="030F0702030302020204" pitchFamily="66" charset="0"/>
              </a:rPr>
              <a:t>height </a:t>
            </a:r>
          </a:p>
        </p:txBody>
      </p:sp>
      <p:sp>
        <p:nvSpPr>
          <p:cNvPr id="41060" name="Text Box 100">
            <a:extLst>
              <a:ext uri="{FF2B5EF4-FFF2-40B4-BE49-F238E27FC236}">
                <a16:creationId xmlns:a16="http://schemas.microsoft.com/office/drawing/2014/main" id="{5BCF5A6C-CCA3-6155-9CE1-A838E5138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4102100"/>
            <a:ext cx="13731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FF00"/>
                </a:solidFill>
                <a:latin typeface="Comic Sans MS" panose="030F0702030302020204" pitchFamily="66" charset="0"/>
              </a:rPr>
              <a:t>length</a:t>
            </a:r>
          </a:p>
        </p:txBody>
      </p:sp>
      <p:sp>
        <p:nvSpPr>
          <p:cNvPr id="41061" name="Text Box 101">
            <a:extLst>
              <a:ext uri="{FF2B5EF4-FFF2-40B4-BE49-F238E27FC236}">
                <a16:creationId xmlns:a16="http://schemas.microsoft.com/office/drawing/2014/main" id="{C3661A4C-484D-991C-12B5-F75B855EB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3473450"/>
            <a:ext cx="1716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breadth</a:t>
            </a:r>
          </a:p>
        </p:txBody>
      </p:sp>
      <p:sp>
        <p:nvSpPr>
          <p:cNvPr id="41062" name="Text Box 102">
            <a:extLst>
              <a:ext uri="{FF2B5EF4-FFF2-40B4-BE49-F238E27FC236}">
                <a16:creationId xmlns:a16="http://schemas.microsoft.com/office/drawing/2014/main" id="{89E9F1D7-D607-E75C-A9CD-246BB9891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2520950"/>
            <a:ext cx="1398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height</a:t>
            </a:r>
          </a:p>
        </p:txBody>
      </p:sp>
      <p:sp>
        <p:nvSpPr>
          <p:cNvPr id="41063" name="Text Box 103">
            <a:extLst>
              <a:ext uri="{FF2B5EF4-FFF2-40B4-BE49-F238E27FC236}">
                <a16:creationId xmlns:a16="http://schemas.microsoft.com/office/drawing/2014/main" id="{32172E1B-AD38-1B0C-9E3C-AE401D619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2050" y="4837113"/>
            <a:ext cx="1128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</a:rPr>
              <a:t>x 3 </a:t>
            </a:r>
          </a:p>
        </p:txBody>
      </p:sp>
      <p:sp>
        <p:nvSpPr>
          <p:cNvPr id="41064" name="Text Box 104">
            <a:extLst>
              <a:ext uri="{FF2B5EF4-FFF2-40B4-BE49-F238E27FC236}">
                <a16:creationId xmlns:a16="http://schemas.microsoft.com/office/drawing/2014/main" id="{D3A3B790-53AE-5C02-E8F3-6A71B108C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4837113"/>
            <a:ext cx="2290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</a:rPr>
              <a:t>Volume = </a:t>
            </a:r>
          </a:p>
        </p:txBody>
      </p:sp>
      <p:pic>
        <p:nvPicPr>
          <p:cNvPr id="12307" name="Picture 105" descr="scottishflag">
            <a:extLst>
              <a:ext uri="{FF2B5EF4-FFF2-40B4-BE49-F238E27FC236}">
                <a16:creationId xmlns:a16="http://schemas.microsoft.com/office/drawing/2014/main" id="{A09D8AE1-F9D6-8554-A954-CA79D97D31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106" descr="Office Objects 0572">
            <a:extLst>
              <a:ext uri="{FF2B5EF4-FFF2-40B4-BE49-F238E27FC236}">
                <a16:creationId xmlns:a16="http://schemas.microsoft.com/office/drawing/2014/main" id="{C4B3C592-BDBA-C76E-7043-E5C02E804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09" name="Group 195">
            <a:extLst>
              <a:ext uri="{FF2B5EF4-FFF2-40B4-BE49-F238E27FC236}">
                <a16:creationId xmlns:a16="http://schemas.microsoft.com/office/drawing/2014/main" id="{CF2F3BC6-02D7-0350-DD01-0746F0B9182D}"/>
              </a:ext>
            </a:extLst>
          </p:cNvPr>
          <p:cNvGrpSpPr>
            <a:grpSpLocks/>
          </p:cNvGrpSpPr>
          <p:nvPr/>
        </p:nvGrpSpPr>
        <p:grpSpPr bwMode="auto">
          <a:xfrm>
            <a:off x="2257425" y="1174750"/>
            <a:ext cx="4921250" cy="3140075"/>
            <a:chOff x="986" y="740"/>
            <a:chExt cx="3100" cy="1978"/>
          </a:xfrm>
        </p:grpSpPr>
        <p:grpSp>
          <p:nvGrpSpPr>
            <p:cNvPr id="12311" name="Group 107">
              <a:extLst>
                <a:ext uri="{FF2B5EF4-FFF2-40B4-BE49-F238E27FC236}">
                  <a16:creationId xmlns:a16="http://schemas.microsoft.com/office/drawing/2014/main" id="{8D7068EF-EED5-F2E8-1325-41AA0ADFC6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8" y="1766"/>
              <a:ext cx="2121" cy="453"/>
              <a:chOff x="1576" y="2123"/>
              <a:chExt cx="2121" cy="453"/>
            </a:xfrm>
          </p:grpSpPr>
          <p:sp>
            <p:nvSpPr>
              <p:cNvPr id="12393" name="AutoShape 108">
                <a:extLst>
                  <a:ext uri="{FF2B5EF4-FFF2-40B4-BE49-F238E27FC236}">
                    <a16:creationId xmlns:a16="http://schemas.microsoft.com/office/drawing/2014/main" id="{5B4A1A10-E156-1B92-57CD-A0F7D60BB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4" name="AutoShape 109">
                <a:extLst>
                  <a:ext uri="{FF2B5EF4-FFF2-40B4-BE49-F238E27FC236}">
                    <a16:creationId xmlns:a16="http://schemas.microsoft.com/office/drawing/2014/main" id="{4E6DA3F5-49D4-7740-5D19-60470CD82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5" name="AutoShape 110">
                <a:extLst>
                  <a:ext uri="{FF2B5EF4-FFF2-40B4-BE49-F238E27FC236}">
                    <a16:creationId xmlns:a16="http://schemas.microsoft.com/office/drawing/2014/main" id="{AA194287-E3F5-B6B1-DA34-B87030F00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6" name="AutoShape 111">
                <a:extLst>
                  <a:ext uri="{FF2B5EF4-FFF2-40B4-BE49-F238E27FC236}">
                    <a16:creationId xmlns:a16="http://schemas.microsoft.com/office/drawing/2014/main" id="{E866674C-9C93-004C-F41C-A91CF2777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7" name="AutoShape 112">
                <a:extLst>
                  <a:ext uri="{FF2B5EF4-FFF2-40B4-BE49-F238E27FC236}">
                    <a16:creationId xmlns:a16="http://schemas.microsoft.com/office/drawing/2014/main" id="{80A57917-D38A-AB27-C053-F4C163FB8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8" name="AutoShape 113">
                <a:extLst>
                  <a:ext uri="{FF2B5EF4-FFF2-40B4-BE49-F238E27FC236}">
                    <a16:creationId xmlns:a16="http://schemas.microsoft.com/office/drawing/2014/main" id="{21E9A82A-5FDC-6816-D720-1B2F21FC8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2312" name="Group 114">
              <a:extLst>
                <a:ext uri="{FF2B5EF4-FFF2-40B4-BE49-F238E27FC236}">
                  <a16:creationId xmlns:a16="http://schemas.microsoft.com/office/drawing/2014/main" id="{DCE16BBD-A807-63F1-E6F2-04C6A2C0A8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4" y="1876"/>
              <a:ext cx="2121" cy="453"/>
              <a:chOff x="1576" y="2123"/>
              <a:chExt cx="2121" cy="453"/>
            </a:xfrm>
          </p:grpSpPr>
          <p:sp>
            <p:nvSpPr>
              <p:cNvPr id="12387" name="AutoShape 115">
                <a:extLst>
                  <a:ext uri="{FF2B5EF4-FFF2-40B4-BE49-F238E27FC236}">
                    <a16:creationId xmlns:a16="http://schemas.microsoft.com/office/drawing/2014/main" id="{EB2AA71C-017A-E7DF-9152-F7D0866F24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88" name="AutoShape 116">
                <a:extLst>
                  <a:ext uri="{FF2B5EF4-FFF2-40B4-BE49-F238E27FC236}">
                    <a16:creationId xmlns:a16="http://schemas.microsoft.com/office/drawing/2014/main" id="{11EBCA35-B4AE-9BD6-CFB7-3A112CAB94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89" name="AutoShape 117">
                <a:extLst>
                  <a:ext uri="{FF2B5EF4-FFF2-40B4-BE49-F238E27FC236}">
                    <a16:creationId xmlns:a16="http://schemas.microsoft.com/office/drawing/2014/main" id="{1108C3D1-739A-AC51-EBFF-C196E85796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0" name="AutoShape 118">
                <a:extLst>
                  <a:ext uri="{FF2B5EF4-FFF2-40B4-BE49-F238E27FC236}">
                    <a16:creationId xmlns:a16="http://schemas.microsoft.com/office/drawing/2014/main" id="{239BAB79-F443-77A1-B997-833F166C6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1" name="AutoShape 119">
                <a:extLst>
                  <a:ext uri="{FF2B5EF4-FFF2-40B4-BE49-F238E27FC236}">
                    <a16:creationId xmlns:a16="http://schemas.microsoft.com/office/drawing/2014/main" id="{D38EB36E-340E-2A19-9A1F-26DE248B51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92" name="AutoShape 120">
                <a:extLst>
                  <a:ext uri="{FF2B5EF4-FFF2-40B4-BE49-F238E27FC236}">
                    <a16:creationId xmlns:a16="http://schemas.microsoft.com/office/drawing/2014/main" id="{0AE7FB66-439B-6523-E930-1FE808B85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2313" name="AutoShape 121">
              <a:extLst>
                <a:ext uri="{FF2B5EF4-FFF2-40B4-BE49-F238E27FC236}">
                  <a16:creationId xmlns:a16="http://schemas.microsoft.com/office/drawing/2014/main" id="{2FB353B9-9665-E7B9-BBC3-1E044A772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4" name="AutoShape 122">
              <a:extLst>
                <a:ext uri="{FF2B5EF4-FFF2-40B4-BE49-F238E27FC236}">
                  <a16:creationId xmlns:a16="http://schemas.microsoft.com/office/drawing/2014/main" id="{BAEF3211-7B22-33C7-E2B4-D9E9C91AF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4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5" name="AutoShape 123">
              <a:extLst>
                <a:ext uri="{FF2B5EF4-FFF2-40B4-BE49-F238E27FC236}">
                  <a16:creationId xmlns:a16="http://schemas.microsoft.com/office/drawing/2014/main" id="{FA450959-EE05-CD1E-C601-9C5D191AA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6" name="AutoShape 124">
              <a:extLst>
                <a:ext uri="{FF2B5EF4-FFF2-40B4-BE49-F238E27FC236}">
                  <a16:creationId xmlns:a16="http://schemas.microsoft.com/office/drawing/2014/main" id="{66E4B697-3627-C8FC-F5DC-48AD959D4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7" name="AutoShape 125">
              <a:extLst>
                <a:ext uri="{FF2B5EF4-FFF2-40B4-BE49-F238E27FC236}">
                  <a16:creationId xmlns:a16="http://schemas.microsoft.com/office/drawing/2014/main" id="{F7220449-DB52-C0CC-B226-F7B49B489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8" name="AutoShape 126">
              <a:extLst>
                <a:ext uri="{FF2B5EF4-FFF2-40B4-BE49-F238E27FC236}">
                  <a16:creationId xmlns:a16="http://schemas.microsoft.com/office/drawing/2014/main" id="{0408AD6E-B6BF-12E9-8BB0-906611C71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2319" name="Group 127">
              <a:extLst>
                <a:ext uri="{FF2B5EF4-FFF2-40B4-BE49-F238E27FC236}">
                  <a16:creationId xmlns:a16="http://schemas.microsoft.com/office/drawing/2014/main" id="{B998441D-DDF2-0423-3094-0713B905B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8" y="1426"/>
              <a:ext cx="2329" cy="674"/>
              <a:chOff x="1576" y="1902"/>
              <a:chExt cx="2329" cy="674"/>
            </a:xfrm>
          </p:grpSpPr>
          <p:grpSp>
            <p:nvGrpSpPr>
              <p:cNvPr id="12367" name="Group 128">
                <a:extLst>
                  <a:ext uri="{FF2B5EF4-FFF2-40B4-BE49-F238E27FC236}">
                    <a16:creationId xmlns:a16="http://schemas.microsoft.com/office/drawing/2014/main" id="{B4671759-4042-0C82-BD69-60139BD585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2381" name="AutoShape 129">
                  <a:extLst>
                    <a:ext uri="{FF2B5EF4-FFF2-40B4-BE49-F238E27FC236}">
                      <a16:creationId xmlns:a16="http://schemas.microsoft.com/office/drawing/2014/main" id="{FD2F16C7-5E0D-5B3B-FBA6-86AFF033E6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2" name="AutoShape 130">
                  <a:extLst>
                    <a:ext uri="{FF2B5EF4-FFF2-40B4-BE49-F238E27FC236}">
                      <a16:creationId xmlns:a16="http://schemas.microsoft.com/office/drawing/2014/main" id="{302F991D-A7DC-3DF6-BBF5-8A6FBB0C04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3" name="AutoShape 131">
                  <a:extLst>
                    <a:ext uri="{FF2B5EF4-FFF2-40B4-BE49-F238E27FC236}">
                      <a16:creationId xmlns:a16="http://schemas.microsoft.com/office/drawing/2014/main" id="{BE7940C0-3582-BFEB-A984-26AC247D34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4" name="AutoShape 132">
                  <a:extLst>
                    <a:ext uri="{FF2B5EF4-FFF2-40B4-BE49-F238E27FC236}">
                      <a16:creationId xmlns:a16="http://schemas.microsoft.com/office/drawing/2014/main" id="{EB8248A3-81EC-CD36-D6AD-808A71EA12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5" name="AutoShape 133">
                  <a:extLst>
                    <a:ext uri="{FF2B5EF4-FFF2-40B4-BE49-F238E27FC236}">
                      <a16:creationId xmlns:a16="http://schemas.microsoft.com/office/drawing/2014/main" id="{DCEF2A7B-E544-E02A-87EC-DC5853D36E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6" name="AutoShape 134">
                  <a:extLst>
                    <a:ext uri="{FF2B5EF4-FFF2-40B4-BE49-F238E27FC236}">
                      <a16:creationId xmlns:a16="http://schemas.microsoft.com/office/drawing/2014/main" id="{181E1D27-431C-1D2B-5DBE-5C3D8D87C5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2368" name="Group 135">
                <a:extLst>
                  <a:ext uri="{FF2B5EF4-FFF2-40B4-BE49-F238E27FC236}">
                    <a16:creationId xmlns:a16="http://schemas.microsoft.com/office/drawing/2014/main" id="{F0CE5D72-7B63-A54A-A0D1-8E2DF35F73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2375" name="AutoShape 136">
                  <a:extLst>
                    <a:ext uri="{FF2B5EF4-FFF2-40B4-BE49-F238E27FC236}">
                      <a16:creationId xmlns:a16="http://schemas.microsoft.com/office/drawing/2014/main" id="{BEAC468F-2909-C497-AA43-F351A1ACEE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76" name="AutoShape 137">
                  <a:extLst>
                    <a:ext uri="{FF2B5EF4-FFF2-40B4-BE49-F238E27FC236}">
                      <a16:creationId xmlns:a16="http://schemas.microsoft.com/office/drawing/2014/main" id="{7FAA25E1-93B8-3AE3-C5F8-D3FAEB351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77" name="AutoShape 138">
                  <a:extLst>
                    <a:ext uri="{FF2B5EF4-FFF2-40B4-BE49-F238E27FC236}">
                      <a16:creationId xmlns:a16="http://schemas.microsoft.com/office/drawing/2014/main" id="{E4E27B84-7C5F-5DBB-9F8E-0713D22029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78" name="AutoShape 139">
                  <a:extLst>
                    <a:ext uri="{FF2B5EF4-FFF2-40B4-BE49-F238E27FC236}">
                      <a16:creationId xmlns:a16="http://schemas.microsoft.com/office/drawing/2014/main" id="{036E94F0-E650-BB96-A1B3-D8615B3317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79" name="AutoShape 140">
                  <a:extLst>
                    <a:ext uri="{FF2B5EF4-FFF2-40B4-BE49-F238E27FC236}">
                      <a16:creationId xmlns:a16="http://schemas.microsoft.com/office/drawing/2014/main" id="{B273A6DF-F1F2-5063-DBAF-703879D192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80" name="AutoShape 141">
                  <a:extLst>
                    <a:ext uri="{FF2B5EF4-FFF2-40B4-BE49-F238E27FC236}">
                      <a16:creationId xmlns:a16="http://schemas.microsoft.com/office/drawing/2014/main" id="{A4E493C3-AB08-BCC9-DC52-516518BC27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2369" name="AutoShape 142">
                <a:extLst>
                  <a:ext uri="{FF2B5EF4-FFF2-40B4-BE49-F238E27FC236}">
                    <a16:creationId xmlns:a16="http://schemas.microsoft.com/office/drawing/2014/main" id="{F8376CC8-E623-BBA2-FE68-10E09365AF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70" name="AutoShape 143">
                <a:extLst>
                  <a:ext uri="{FF2B5EF4-FFF2-40B4-BE49-F238E27FC236}">
                    <a16:creationId xmlns:a16="http://schemas.microsoft.com/office/drawing/2014/main" id="{A745121C-2A51-4BD3-7CC1-FB23BE781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71" name="AutoShape 144">
                <a:extLst>
                  <a:ext uri="{FF2B5EF4-FFF2-40B4-BE49-F238E27FC236}">
                    <a16:creationId xmlns:a16="http://schemas.microsoft.com/office/drawing/2014/main" id="{65763A91-2C70-F145-7B2A-B9D83F6BD5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72" name="AutoShape 145">
                <a:extLst>
                  <a:ext uri="{FF2B5EF4-FFF2-40B4-BE49-F238E27FC236}">
                    <a16:creationId xmlns:a16="http://schemas.microsoft.com/office/drawing/2014/main" id="{3356ADA7-8AA7-7082-7325-FB75E2392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73" name="AutoShape 146">
                <a:extLst>
                  <a:ext uri="{FF2B5EF4-FFF2-40B4-BE49-F238E27FC236}">
                    <a16:creationId xmlns:a16="http://schemas.microsoft.com/office/drawing/2014/main" id="{DC8F896B-2378-A195-657B-82E1DB86E6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74" name="AutoShape 147">
                <a:extLst>
                  <a:ext uri="{FF2B5EF4-FFF2-40B4-BE49-F238E27FC236}">
                    <a16:creationId xmlns:a16="http://schemas.microsoft.com/office/drawing/2014/main" id="{F2AC043A-DF83-E4F2-7EE0-489C9FE393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2320" name="Group 148">
              <a:extLst>
                <a:ext uri="{FF2B5EF4-FFF2-40B4-BE49-F238E27FC236}">
                  <a16:creationId xmlns:a16="http://schemas.microsoft.com/office/drawing/2014/main" id="{DD163AC2-2FA1-7127-6748-0A79D3CA2C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1" y="1094"/>
              <a:ext cx="2329" cy="674"/>
              <a:chOff x="1576" y="1902"/>
              <a:chExt cx="2329" cy="674"/>
            </a:xfrm>
          </p:grpSpPr>
          <p:grpSp>
            <p:nvGrpSpPr>
              <p:cNvPr id="12347" name="Group 149">
                <a:extLst>
                  <a:ext uri="{FF2B5EF4-FFF2-40B4-BE49-F238E27FC236}">
                    <a16:creationId xmlns:a16="http://schemas.microsoft.com/office/drawing/2014/main" id="{8BCE2FE8-D87E-581D-76A1-CAC4B51214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2361" name="AutoShape 150">
                  <a:extLst>
                    <a:ext uri="{FF2B5EF4-FFF2-40B4-BE49-F238E27FC236}">
                      <a16:creationId xmlns:a16="http://schemas.microsoft.com/office/drawing/2014/main" id="{56E33202-DE1E-C3E8-E513-76AC88CC04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2" name="AutoShape 151">
                  <a:extLst>
                    <a:ext uri="{FF2B5EF4-FFF2-40B4-BE49-F238E27FC236}">
                      <a16:creationId xmlns:a16="http://schemas.microsoft.com/office/drawing/2014/main" id="{53C8BC66-0A75-75EA-971D-08D85811D4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3" name="AutoShape 152">
                  <a:extLst>
                    <a:ext uri="{FF2B5EF4-FFF2-40B4-BE49-F238E27FC236}">
                      <a16:creationId xmlns:a16="http://schemas.microsoft.com/office/drawing/2014/main" id="{68E4353F-6272-8ABC-B960-ECB9F2EA07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4" name="AutoShape 153">
                  <a:extLst>
                    <a:ext uri="{FF2B5EF4-FFF2-40B4-BE49-F238E27FC236}">
                      <a16:creationId xmlns:a16="http://schemas.microsoft.com/office/drawing/2014/main" id="{CE17321A-26FB-844B-05B7-682988565A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5" name="AutoShape 154">
                  <a:extLst>
                    <a:ext uri="{FF2B5EF4-FFF2-40B4-BE49-F238E27FC236}">
                      <a16:creationId xmlns:a16="http://schemas.microsoft.com/office/drawing/2014/main" id="{E8AE4F80-6CC2-0736-A28A-DE617E9699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6" name="AutoShape 155">
                  <a:extLst>
                    <a:ext uri="{FF2B5EF4-FFF2-40B4-BE49-F238E27FC236}">
                      <a16:creationId xmlns:a16="http://schemas.microsoft.com/office/drawing/2014/main" id="{B58C85FC-436E-DAAB-8E0D-F52909D38F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2348" name="Group 156">
                <a:extLst>
                  <a:ext uri="{FF2B5EF4-FFF2-40B4-BE49-F238E27FC236}">
                    <a16:creationId xmlns:a16="http://schemas.microsoft.com/office/drawing/2014/main" id="{4A59BB80-5775-CEAA-480B-F6643E25F4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2355" name="AutoShape 157">
                  <a:extLst>
                    <a:ext uri="{FF2B5EF4-FFF2-40B4-BE49-F238E27FC236}">
                      <a16:creationId xmlns:a16="http://schemas.microsoft.com/office/drawing/2014/main" id="{97705CD9-515B-0BEB-4211-77E28760F1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56" name="AutoShape 158">
                  <a:extLst>
                    <a:ext uri="{FF2B5EF4-FFF2-40B4-BE49-F238E27FC236}">
                      <a16:creationId xmlns:a16="http://schemas.microsoft.com/office/drawing/2014/main" id="{33ABBDF2-6032-C640-0120-EF7284BF34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57" name="AutoShape 159">
                  <a:extLst>
                    <a:ext uri="{FF2B5EF4-FFF2-40B4-BE49-F238E27FC236}">
                      <a16:creationId xmlns:a16="http://schemas.microsoft.com/office/drawing/2014/main" id="{F1F1B4D1-7041-307D-A42B-7F3B78A024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58" name="AutoShape 160">
                  <a:extLst>
                    <a:ext uri="{FF2B5EF4-FFF2-40B4-BE49-F238E27FC236}">
                      <a16:creationId xmlns:a16="http://schemas.microsoft.com/office/drawing/2014/main" id="{B70E7F16-A2E5-EB5D-D656-3FC9FA2701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59" name="AutoShape 161">
                  <a:extLst>
                    <a:ext uri="{FF2B5EF4-FFF2-40B4-BE49-F238E27FC236}">
                      <a16:creationId xmlns:a16="http://schemas.microsoft.com/office/drawing/2014/main" id="{754B515B-D039-5CC9-F509-3D32DD693F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60" name="AutoShape 162">
                  <a:extLst>
                    <a:ext uri="{FF2B5EF4-FFF2-40B4-BE49-F238E27FC236}">
                      <a16:creationId xmlns:a16="http://schemas.microsoft.com/office/drawing/2014/main" id="{AECC099A-159B-E5C6-62ED-48122A3DEC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2349" name="AutoShape 163">
                <a:extLst>
                  <a:ext uri="{FF2B5EF4-FFF2-40B4-BE49-F238E27FC236}">
                    <a16:creationId xmlns:a16="http://schemas.microsoft.com/office/drawing/2014/main" id="{89BF615D-0815-0F8B-BF31-0317C1243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50" name="AutoShape 164">
                <a:extLst>
                  <a:ext uri="{FF2B5EF4-FFF2-40B4-BE49-F238E27FC236}">
                    <a16:creationId xmlns:a16="http://schemas.microsoft.com/office/drawing/2014/main" id="{9D5C06CC-3EBF-584D-9B77-C978B1D9CE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51" name="AutoShape 165">
                <a:extLst>
                  <a:ext uri="{FF2B5EF4-FFF2-40B4-BE49-F238E27FC236}">
                    <a16:creationId xmlns:a16="http://schemas.microsoft.com/office/drawing/2014/main" id="{62835533-8BCC-2D52-4DE1-1AFC4612E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52" name="AutoShape 166">
                <a:extLst>
                  <a:ext uri="{FF2B5EF4-FFF2-40B4-BE49-F238E27FC236}">
                    <a16:creationId xmlns:a16="http://schemas.microsoft.com/office/drawing/2014/main" id="{56F7F171-EA5A-F096-4F93-76097DECF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53" name="AutoShape 167">
                <a:extLst>
                  <a:ext uri="{FF2B5EF4-FFF2-40B4-BE49-F238E27FC236}">
                    <a16:creationId xmlns:a16="http://schemas.microsoft.com/office/drawing/2014/main" id="{1AD007F6-B314-C958-5C2A-B05786B58A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54" name="AutoShape 168">
                <a:extLst>
                  <a:ext uri="{FF2B5EF4-FFF2-40B4-BE49-F238E27FC236}">
                    <a16:creationId xmlns:a16="http://schemas.microsoft.com/office/drawing/2014/main" id="{8665ACB0-DDBF-6DFC-F73F-73594886D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2321" name="Group 169">
              <a:extLst>
                <a:ext uri="{FF2B5EF4-FFF2-40B4-BE49-F238E27FC236}">
                  <a16:creationId xmlns:a16="http://schemas.microsoft.com/office/drawing/2014/main" id="{892D7495-3FB1-101B-957F-E8E056BA20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8" y="749"/>
              <a:ext cx="2329" cy="674"/>
              <a:chOff x="1576" y="1902"/>
              <a:chExt cx="2329" cy="674"/>
            </a:xfrm>
          </p:grpSpPr>
          <p:grpSp>
            <p:nvGrpSpPr>
              <p:cNvPr id="12327" name="Group 170">
                <a:extLst>
                  <a:ext uri="{FF2B5EF4-FFF2-40B4-BE49-F238E27FC236}">
                    <a16:creationId xmlns:a16="http://schemas.microsoft.com/office/drawing/2014/main" id="{3BF39DDF-0CE9-5AFE-AF42-36F798326B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2341" name="AutoShape 171">
                  <a:extLst>
                    <a:ext uri="{FF2B5EF4-FFF2-40B4-BE49-F238E27FC236}">
                      <a16:creationId xmlns:a16="http://schemas.microsoft.com/office/drawing/2014/main" id="{C3A42959-93A2-4353-45C8-97790E0FFC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2" name="AutoShape 172">
                  <a:extLst>
                    <a:ext uri="{FF2B5EF4-FFF2-40B4-BE49-F238E27FC236}">
                      <a16:creationId xmlns:a16="http://schemas.microsoft.com/office/drawing/2014/main" id="{C86D95EF-3543-20DF-8872-81819DC07A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3" name="AutoShape 173">
                  <a:extLst>
                    <a:ext uri="{FF2B5EF4-FFF2-40B4-BE49-F238E27FC236}">
                      <a16:creationId xmlns:a16="http://schemas.microsoft.com/office/drawing/2014/main" id="{2AECCF58-6558-FE70-7A08-BCC45512E7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4" name="AutoShape 174">
                  <a:extLst>
                    <a:ext uri="{FF2B5EF4-FFF2-40B4-BE49-F238E27FC236}">
                      <a16:creationId xmlns:a16="http://schemas.microsoft.com/office/drawing/2014/main" id="{B9BB9D63-A1BF-1D02-227A-9F21A8DE54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5" name="AutoShape 175">
                  <a:extLst>
                    <a:ext uri="{FF2B5EF4-FFF2-40B4-BE49-F238E27FC236}">
                      <a16:creationId xmlns:a16="http://schemas.microsoft.com/office/drawing/2014/main" id="{5C34FF8D-2276-96E7-D25B-A95F19E983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6" name="AutoShape 176">
                  <a:extLst>
                    <a:ext uri="{FF2B5EF4-FFF2-40B4-BE49-F238E27FC236}">
                      <a16:creationId xmlns:a16="http://schemas.microsoft.com/office/drawing/2014/main" id="{EC55FAA3-DD4E-CCCB-53E2-CB461B2F28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12328" name="Group 177">
                <a:extLst>
                  <a:ext uri="{FF2B5EF4-FFF2-40B4-BE49-F238E27FC236}">
                    <a16:creationId xmlns:a16="http://schemas.microsoft.com/office/drawing/2014/main" id="{ED1EBF75-FB67-1152-0FC8-9C39E47C5D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2335" name="AutoShape 178">
                  <a:extLst>
                    <a:ext uri="{FF2B5EF4-FFF2-40B4-BE49-F238E27FC236}">
                      <a16:creationId xmlns:a16="http://schemas.microsoft.com/office/drawing/2014/main" id="{033ED1D5-5B6D-05A3-7E3F-0662250B9D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36" name="AutoShape 179">
                  <a:extLst>
                    <a:ext uri="{FF2B5EF4-FFF2-40B4-BE49-F238E27FC236}">
                      <a16:creationId xmlns:a16="http://schemas.microsoft.com/office/drawing/2014/main" id="{760ADAD9-9F56-0788-CD1C-80DF44BDEE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37" name="AutoShape 180">
                  <a:extLst>
                    <a:ext uri="{FF2B5EF4-FFF2-40B4-BE49-F238E27FC236}">
                      <a16:creationId xmlns:a16="http://schemas.microsoft.com/office/drawing/2014/main" id="{97E64B18-3E30-4192-078D-B7B3427CD5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38" name="AutoShape 181">
                  <a:extLst>
                    <a:ext uri="{FF2B5EF4-FFF2-40B4-BE49-F238E27FC236}">
                      <a16:creationId xmlns:a16="http://schemas.microsoft.com/office/drawing/2014/main" id="{0328ED2A-7259-62B2-60C3-396BBBCB44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39" name="AutoShape 182">
                  <a:extLst>
                    <a:ext uri="{FF2B5EF4-FFF2-40B4-BE49-F238E27FC236}">
                      <a16:creationId xmlns:a16="http://schemas.microsoft.com/office/drawing/2014/main" id="{20FE9236-5359-8141-0514-927D1C4407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2340" name="AutoShape 183">
                  <a:extLst>
                    <a:ext uri="{FF2B5EF4-FFF2-40B4-BE49-F238E27FC236}">
                      <a16:creationId xmlns:a16="http://schemas.microsoft.com/office/drawing/2014/main" id="{428F7643-B6DD-5B23-7336-156A531B16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2329" name="AutoShape 184">
                <a:extLst>
                  <a:ext uri="{FF2B5EF4-FFF2-40B4-BE49-F238E27FC236}">
                    <a16:creationId xmlns:a16="http://schemas.microsoft.com/office/drawing/2014/main" id="{DD7D0EB3-42EB-2116-325A-DC502F7454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30" name="AutoShape 185">
                <a:extLst>
                  <a:ext uri="{FF2B5EF4-FFF2-40B4-BE49-F238E27FC236}">
                    <a16:creationId xmlns:a16="http://schemas.microsoft.com/office/drawing/2014/main" id="{100850A9-9B98-1410-3C55-832750E18E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31" name="AutoShape 186">
                <a:extLst>
                  <a:ext uri="{FF2B5EF4-FFF2-40B4-BE49-F238E27FC236}">
                    <a16:creationId xmlns:a16="http://schemas.microsoft.com/office/drawing/2014/main" id="{29ED05FE-6488-7596-D899-1B0A97EB6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32" name="AutoShape 187">
                <a:extLst>
                  <a:ext uri="{FF2B5EF4-FFF2-40B4-BE49-F238E27FC236}">
                    <a16:creationId xmlns:a16="http://schemas.microsoft.com/office/drawing/2014/main" id="{1B55E027-E657-BDBC-0AF8-6147586B1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33" name="AutoShape 188">
                <a:extLst>
                  <a:ext uri="{FF2B5EF4-FFF2-40B4-BE49-F238E27FC236}">
                    <a16:creationId xmlns:a16="http://schemas.microsoft.com/office/drawing/2014/main" id="{D4E9BA19-E949-5D96-D70C-188A38363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334" name="AutoShape 189">
                <a:extLst>
                  <a:ext uri="{FF2B5EF4-FFF2-40B4-BE49-F238E27FC236}">
                    <a16:creationId xmlns:a16="http://schemas.microsoft.com/office/drawing/2014/main" id="{7BA2DD77-329E-AEA3-FA3A-8724998E7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2322" name="Group 190">
              <a:extLst>
                <a:ext uri="{FF2B5EF4-FFF2-40B4-BE49-F238E27FC236}">
                  <a16:creationId xmlns:a16="http://schemas.microsoft.com/office/drawing/2014/main" id="{0B9E28A6-9F4C-E2DB-B568-1D5FFB16D6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6" y="740"/>
              <a:ext cx="3100" cy="1978"/>
              <a:chOff x="986" y="816"/>
              <a:chExt cx="3125" cy="1902"/>
            </a:xfrm>
          </p:grpSpPr>
          <p:sp>
            <p:nvSpPr>
              <p:cNvPr id="12323" name="Text Box 191">
                <a:extLst>
                  <a:ext uri="{FF2B5EF4-FFF2-40B4-BE49-F238E27FC236}">
                    <a16:creationId xmlns:a16="http://schemas.microsoft.com/office/drawing/2014/main" id="{6523F06A-C1EE-6D68-0DF7-A9BB91253A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6" y="2225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latin typeface="Comic Sans MS" panose="030F0702030302020204" pitchFamily="66" charset="0"/>
                  </a:rPr>
                  <a:t>3cm</a:t>
                </a:r>
              </a:p>
            </p:txBody>
          </p:sp>
          <p:sp>
            <p:nvSpPr>
              <p:cNvPr id="12324" name="Text Box 192">
                <a:extLst>
                  <a:ext uri="{FF2B5EF4-FFF2-40B4-BE49-F238E27FC236}">
                    <a16:creationId xmlns:a16="http://schemas.microsoft.com/office/drawing/2014/main" id="{73CAFD9A-FFB0-B731-D074-D4509A8D9B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6" y="1649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latin typeface="Comic Sans MS" panose="030F0702030302020204" pitchFamily="66" charset="0"/>
                  </a:rPr>
                  <a:t>4cm</a:t>
                </a:r>
              </a:p>
            </p:txBody>
          </p:sp>
          <p:sp>
            <p:nvSpPr>
              <p:cNvPr id="12325" name="Text Box 193">
                <a:extLst>
                  <a:ext uri="{FF2B5EF4-FFF2-40B4-BE49-F238E27FC236}">
                    <a16:creationId xmlns:a16="http://schemas.microsoft.com/office/drawing/2014/main" id="{655EC70B-3A20-A479-3E8D-A36663A550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4" y="2441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latin typeface="Comic Sans MS" panose="030F0702030302020204" pitchFamily="66" charset="0"/>
                  </a:rPr>
                  <a:t>6cm</a:t>
                </a:r>
              </a:p>
            </p:txBody>
          </p:sp>
          <p:sp>
            <p:nvSpPr>
              <p:cNvPr id="12326" name="AutoShape 194">
                <a:extLst>
                  <a:ext uri="{FF2B5EF4-FFF2-40B4-BE49-F238E27FC236}">
                    <a16:creationId xmlns:a16="http://schemas.microsoft.com/office/drawing/2014/main" id="{5BF8315D-C10E-1E4F-AE4B-4D281975EC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816"/>
                <a:ext cx="2351" cy="1636"/>
              </a:xfrm>
              <a:prstGeom prst="cube">
                <a:avLst>
                  <a:gd name="adj" fmla="val 19134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41156" name="AutoShape 196">
            <a:extLst>
              <a:ext uri="{FF2B5EF4-FFF2-40B4-BE49-F238E27FC236}">
                <a16:creationId xmlns:a16="http://schemas.microsoft.com/office/drawing/2014/main" id="{B8DC7D43-EA29-3378-61A2-C0DFFE1F8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9863" y="3346450"/>
            <a:ext cx="1858963" cy="1397000"/>
          </a:xfrm>
          <a:prstGeom prst="cloudCallout">
            <a:avLst>
              <a:gd name="adj1" fmla="val 178866"/>
              <a:gd name="adj2" fmla="val 128634"/>
            </a:avLst>
          </a:prstGeom>
          <a:solidFill>
            <a:schemeClr val="tx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  <a:latin typeface="Comic Sans MS" panose="030F0702030302020204" pitchFamily="66" charset="0"/>
              </a:rPr>
              <a:t>Area of rectangle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nimBg="1"/>
      <p:bldP spid="40964" grpId="0" autoUpdateAnimBg="0"/>
      <p:bldP spid="40965" grpId="0" autoUpdateAnimBg="0"/>
      <p:bldP spid="40966" grpId="0" autoUpdateAnimBg="0"/>
      <p:bldP spid="40967" grpId="0" autoUpdateAnimBg="0"/>
      <p:bldP spid="40968" grpId="0" autoUpdateAnimBg="0"/>
      <p:bldP spid="40969" grpId="0" autoUpdateAnimBg="0"/>
      <p:bldP spid="41059" grpId="0" autoUpdateAnimBg="0"/>
      <p:bldP spid="41060" grpId="0" autoUpdateAnimBg="0"/>
      <p:bldP spid="41061" grpId="0" autoUpdateAnimBg="0"/>
      <p:bldP spid="41062" grpId="0" autoUpdateAnimBg="0"/>
      <p:bldP spid="41063" grpId="0" autoUpdateAnimBg="0"/>
      <p:bldP spid="41064" grpId="0" autoUpdateAnimBg="0"/>
      <p:bldP spid="41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1">
            <a:extLst>
              <a:ext uri="{FF2B5EF4-FFF2-40B4-BE49-F238E27FC236}">
                <a16:creationId xmlns:a16="http://schemas.microsoft.com/office/drawing/2014/main" id="{0F1F1DD0-CB3C-7870-6E4B-642775AF77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CE71AB-633B-4D85-843E-3F17297EA10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8" name="Footer Placeholder 2">
            <a:extLst>
              <a:ext uri="{FF2B5EF4-FFF2-40B4-BE49-F238E27FC236}">
                <a16:creationId xmlns:a16="http://schemas.microsoft.com/office/drawing/2014/main" id="{29B42524-B55D-20C0-37E3-4C45F3D4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545D0F23-9DDD-85D9-C83E-C66C67DB015D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916612"/>
            <a:chOff x="2647" y="153"/>
            <a:chExt cx="2882" cy="4167"/>
          </a:xfrm>
        </p:grpSpPr>
        <p:sp>
          <p:nvSpPr>
            <p:cNvPr id="13349" name="Freeform 3">
              <a:extLst>
                <a:ext uri="{FF2B5EF4-FFF2-40B4-BE49-F238E27FC236}">
                  <a16:creationId xmlns:a16="http://schemas.microsoft.com/office/drawing/2014/main" id="{99DB71B1-CDD6-EFF0-00AB-449BB1B16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0" name="Freeform 4">
              <a:extLst>
                <a:ext uri="{FF2B5EF4-FFF2-40B4-BE49-F238E27FC236}">
                  <a16:creationId xmlns:a16="http://schemas.microsoft.com/office/drawing/2014/main" id="{5512D312-F288-41F0-1D85-0ED4DF23E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1" name="Freeform 5">
              <a:extLst>
                <a:ext uri="{FF2B5EF4-FFF2-40B4-BE49-F238E27FC236}">
                  <a16:creationId xmlns:a16="http://schemas.microsoft.com/office/drawing/2014/main" id="{F8B63DAD-0DAC-CA61-540A-A03D31E8B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2" name="Freeform 6">
              <a:extLst>
                <a:ext uri="{FF2B5EF4-FFF2-40B4-BE49-F238E27FC236}">
                  <a16:creationId xmlns:a16="http://schemas.microsoft.com/office/drawing/2014/main" id="{5B1BF946-BEDA-B7F4-E802-7B40E7A32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3" name="Freeform 7">
              <a:extLst>
                <a:ext uri="{FF2B5EF4-FFF2-40B4-BE49-F238E27FC236}">
                  <a16:creationId xmlns:a16="http://schemas.microsoft.com/office/drawing/2014/main" id="{B5BB7BAE-646C-F452-5759-7D45FD78D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4" name="Freeform 8">
              <a:extLst>
                <a:ext uri="{FF2B5EF4-FFF2-40B4-BE49-F238E27FC236}">
                  <a16:creationId xmlns:a16="http://schemas.microsoft.com/office/drawing/2014/main" id="{1F24CE58-72B7-0FCD-41AA-A5F638C377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5" name="Freeform 9">
              <a:extLst>
                <a:ext uri="{FF2B5EF4-FFF2-40B4-BE49-F238E27FC236}">
                  <a16:creationId xmlns:a16="http://schemas.microsoft.com/office/drawing/2014/main" id="{43D5DDB7-F042-8304-5687-69489234A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6" name="Freeform 10">
              <a:extLst>
                <a:ext uri="{FF2B5EF4-FFF2-40B4-BE49-F238E27FC236}">
                  <a16:creationId xmlns:a16="http://schemas.microsoft.com/office/drawing/2014/main" id="{105544CC-FB4B-525D-CAA8-863D2DB06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7" name="Freeform 11">
              <a:extLst>
                <a:ext uri="{FF2B5EF4-FFF2-40B4-BE49-F238E27FC236}">
                  <a16:creationId xmlns:a16="http://schemas.microsoft.com/office/drawing/2014/main" id="{EC6BB803-0270-CE0E-FB82-6ACFEFFE6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8" name="Freeform 12">
              <a:extLst>
                <a:ext uri="{FF2B5EF4-FFF2-40B4-BE49-F238E27FC236}">
                  <a16:creationId xmlns:a16="http://schemas.microsoft.com/office/drawing/2014/main" id="{B358F633-9351-5D6F-6C34-33EE8A1E78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59" name="Freeform 13">
              <a:extLst>
                <a:ext uri="{FF2B5EF4-FFF2-40B4-BE49-F238E27FC236}">
                  <a16:creationId xmlns:a16="http://schemas.microsoft.com/office/drawing/2014/main" id="{991E988E-09E0-DA18-9128-836D18AE9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0" name="Line 14">
              <a:extLst>
                <a:ext uri="{FF2B5EF4-FFF2-40B4-BE49-F238E27FC236}">
                  <a16:creationId xmlns:a16="http://schemas.microsoft.com/office/drawing/2014/main" id="{EA7C63C4-3626-395B-AA13-1F6CEF7F6B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61" name="Rectangle 15">
              <a:extLst>
                <a:ext uri="{FF2B5EF4-FFF2-40B4-BE49-F238E27FC236}">
                  <a16:creationId xmlns:a16="http://schemas.microsoft.com/office/drawing/2014/main" id="{62AC612A-AF61-27BD-5772-2CF2BB691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2" name="Rectangle 16">
              <a:extLst>
                <a:ext uri="{FF2B5EF4-FFF2-40B4-BE49-F238E27FC236}">
                  <a16:creationId xmlns:a16="http://schemas.microsoft.com/office/drawing/2014/main" id="{E2E967D4-E323-D56F-2351-3B305D26D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3" name="Rectangle 17">
              <a:extLst>
                <a:ext uri="{FF2B5EF4-FFF2-40B4-BE49-F238E27FC236}">
                  <a16:creationId xmlns:a16="http://schemas.microsoft.com/office/drawing/2014/main" id="{524151DC-CE87-5FDD-A5F5-27339ABBD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4" name="Rectangle 18">
              <a:extLst>
                <a:ext uri="{FF2B5EF4-FFF2-40B4-BE49-F238E27FC236}">
                  <a16:creationId xmlns:a16="http://schemas.microsoft.com/office/drawing/2014/main" id="{F99A8090-8EB8-9EE2-7815-4A6145458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5" name="Rectangle 19">
              <a:extLst>
                <a:ext uri="{FF2B5EF4-FFF2-40B4-BE49-F238E27FC236}">
                  <a16:creationId xmlns:a16="http://schemas.microsoft.com/office/drawing/2014/main" id="{0A4DCC8C-9669-5BC9-F22C-B87B894E8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6" name="Rectangle 20">
              <a:extLst>
                <a:ext uri="{FF2B5EF4-FFF2-40B4-BE49-F238E27FC236}">
                  <a16:creationId xmlns:a16="http://schemas.microsoft.com/office/drawing/2014/main" id="{06532C29-9913-4E2B-07B4-00F7F8A8A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7" name="Freeform 21">
              <a:extLst>
                <a:ext uri="{FF2B5EF4-FFF2-40B4-BE49-F238E27FC236}">
                  <a16:creationId xmlns:a16="http://schemas.microsoft.com/office/drawing/2014/main" id="{5F485196-D0D7-D84C-506C-08FB73088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8" name="Freeform 22">
              <a:extLst>
                <a:ext uri="{FF2B5EF4-FFF2-40B4-BE49-F238E27FC236}">
                  <a16:creationId xmlns:a16="http://schemas.microsoft.com/office/drawing/2014/main" id="{D05B1D4F-7F78-5577-EE45-D870F4239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69" name="Freeform 23">
              <a:extLst>
                <a:ext uri="{FF2B5EF4-FFF2-40B4-BE49-F238E27FC236}">
                  <a16:creationId xmlns:a16="http://schemas.microsoft.com/office/drawing/2014/main" id="{EA538B67-C02D-34DF-D784-3DED4D6A8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0" name="Freeform 24">
              <a:extLst>
                <a:ext uri="{FF2B5EF4-FFF2-40B4-BE49-F238E27FC236}">
                  <a16:creationId xmlns:a16="http://schemas.microsoft.com/office/drawing/2014/main" id="{E4C17B43-55C7-B72C-6808-095F3CCE4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1" name="Freeform 25">
              <a:extLst>
                <a:ext uri="{FF2B5EF4-FFF2-40B4-BE49-F238E27FC236}">
                  <a16:creationId xmlns:a16="http://schemas.microsoft.com/office/drawing/2014/main" id="{E744A206-9F19-AE1E-A2BE-E47F2AD3C5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2" name="Freeform 26">
              <a:extLst>
                <a:ext uri="{FF2B5EF4-FFF2-40B4-BE49-F238E27FC236}">
                  <a16:creationId xmlns:a16="http://schemas.microsoft.com/office/drawing/2014/main" id="{D81FDB51-E8AB-FE30-B1AB-546CD2D78A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3" name="Freeform 27">
              <a:extLst>
                <a:ext uri="{FF2B5EF4-FFF2-40B4-BE49-F238E27FC236}">
                  <a16:creationId xmlns:a16="http://schemas.microsoft.com/office/drawing/2014/main" id="{8B647EFD-6F9F-C767-45A0-E15D4A282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4" name="Freeform 28">
              <a:extLst>
                <a:ext uri="{FF2B5EF4-FFF2-40B4-BE49-F238E27FC236}">
                  <a16:creationId xmlns:a16="http://schemas.microsoft.com/office/drawing/2014/main" id="{6C2DC997-FC82-2293-920D-F84ACE2D9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5" name="Freeform 29">
              <a:extLst>
                <a:ext uri="{FF2B5EF4-FFF2-40B4-BE49-F238E27FC236}">
                  <a16:creationId xmlns:a16="http://schemas.microsoft.com/office/drawing/2014/main" id="{0E55BA54-1F52-60C8-0D2F-B142FBC95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6" name="Freeform 30">
              <a:extLst>
                <a:ext uri="{FF2B5EF4-FFF2-40B4-BE49-F238E27FC236}">
                  <a16:creationId xmlns:a16="http://schemas.microsoft.com/office/drawing/2014/main" id="{D55281DD-35FD-7597-789B-0B31BF1AB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7" name="Freeform 31">
              <a:extLst>
                <a:ext uri="{FF2B5EF4-FFF2-40B4-BE49-F238E27FC236}">
                  <a16:creationId xmlns:a16="http://schemas.microsoft.com/office/drawing/2014/main" id="{349B7963-30CC-209D-442C-53F5ABC99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8" name="Freeform 32">
              <a:extLst>
                <a:ext uri="{FF2B5EF4-FFF2-40B4-BE49-F238E27FC236}">
                  <a16:creationId xmlns:a16="http://schemas.microsoft.com/office/drawing/2014/main" id="{BE1F4B7D-42B5-A381-2319-9F031E092B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79" name="Freeform 33">
              <a:extLst>
                <a:ext uri="{FF2B5EF4-FFF2-40B4-BE49-F238E27FC236}">
                  <a16:creationId xmlns:a16="http://schemas.microsoft.com/office/drawing/2014/main" id="{AA926898-7352-AB72-B117-01DC22726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0" name="Freeform 34">
              <a:extLst>
                <a:ext uri="{FF2B5EF4-FFF2-40B4-BE49-F238E27FC236}">
                  <a16:creationId xmlns:a16="http://schemas.microsoft.com/office/drawing/2014/main" id="{F8F14CD5-B493-D5D3-34CD-DB2B40381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1" name="Freeform 35">
              <a:extLst>
                <a:ext uri="{FF2B5EF4-FFF2-40B4-BE49-F238E27FC236}">
                  <a16:creationId xmlns:a16="http://schemas.microsoft.com/office/drawing/2014/main" id="{D682EE77-1B16-72C4-A529-FF3BD59A9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2" name="Freeform 36">
              <a:extLst>
                <a:ext uri="{FF2B5EF4-FFF2-40B4-BE49-F238E27FC236}">
                  <a16:creationId xmlns:a16="http://schemas.microsoft.com/office/drawing/2014/main" id="{531F998B-DDC7-4201-7E88-A8B90EFE2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3" name="Freeform 37">
              <a:extLst>
                <a:ext uri="{FF2B5EF4-FFF2-40B4-BE49-F238E27FC236}">
                  <a16:creationId xmlns:a16="http://schemas.microsoft.com/office/drawing/2014/main" id="{F2489F8C-C835-EB9B-3D07-7BC09016B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4" name="Freeform 38">
              <a:extLst>
                <a:ext uri="{FF2B5EF4-FFF2-40B4-BE49-F238E27FC236}">
                  <a16:creationId xmlns:a16="http://schemas.microsoft.com/office/drawing/2014/main" id="{21CA6C8B-6C35-0592-30C9-4D1F2343B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5" name="Freeform 39">
              <a:extLst>
                <a:ext uri="{FF2B5EF4-FFF2-40B4-BE49-F238E27FC236}">
                  <a16:creationId xmlns:a16="http://schemas.microsoft.com/office/drawing/2014/main" id="{EFBC3651-C581-0485-CC55-C95ACF6B7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6" name="Freeform 40">
              <a:extLst>
                <a:ext uri="{FF2B5EF4-FFF2-40B4-BE49-F238E27FC236}">
                  <a16:creationId xmlns:a16="http://schemas.microsoft.com/office/drawing/2014/main" id="{6A3F7AAC-50DD-D629-133E-69FCE4FDE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7" name="Freeform 41">
              <a:extLst>
                <a:ext uri="{FF2B5EF4-FFF2-40B4-BE49-F238E27FC236}">
                  <a16:creationId xmlns:a16="http://schemas.microsoft.com/office/drawing/2014/main" id="{098BED74-5CA1-C2B7-CCE7-96D7C60AD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8" name="Freeform 42">
              <a:extLst>
                <a:ext uri="{FF2B5EF4-FFF2-40B4-BE49-F238E27FC236}">
                  <a16:creationId xmlns:a16="http://schemas.microsoft.com/office/drawing/2014/main" id="{B3647C11-68B5-CB23-F834-72FD0D181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89" name="Freeform 43">
              <a:extLst>
                <a:ext uri="{FF2B5EF4-FFF2-40B4-BE49-F238E27FC236}">
                  <a16:creationId xmlns:a16="http://schemas.microsoft.com/office/drawing/2014/main" id="{788EE1E4-42ED-F81E-2A45-9BAFBA124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0" name="Freeform 44">
              <a:extLst>
                <a:ext uri="{FF2B5EF4-FFF2-40B4-BE49-F238E27FC236}">
                  <a16:creationId xmlns:a16="http://schemas.microsoft.com/office/drawing/2014/main" id="{EF4C1FD7-9DBC-605A-BEB3-64502DE04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1" name="Freeform 45">
              <a:extLst>
                <a:ext uri="{FF2B5EF4-FFF2-40B4-BE49-F238E27FC236}">
                  <a16:creationId xmlns:a16="http://schemas.microsoft.com/office/drawing/2014/main" id="{CFDBE36F-A9B2-15CD-9442-FD5CDDE2A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2" name="Freeform 46">
              <a:extLst>
                <a:ext uri="{FF2B5EF4-FFF2-40B4-BE49-F238E27FC236}">
                  <a16:creationId xmlns:a16="http://schemas.microsoft.com/office/drawing/2014/main" id="{4D227420-2CBF-F2C3-0860-5F5242098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3" name="Freeform 47">
              <a:extLst>
                <a:ext uri="{FF2B5EF4-FFF2-40B4-BE49-F238E27FC236}">
                  <a16:creationId xmlns:a16="http://schemas.microsoft.com/office/drawing/2014/main" id="{30CAD8E6-5899-867C-AC34-B46648A08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4" name="Freeform 48">
              <a:extLst>
                <a:ext uri="{FF2B5EF4-FFF2-40B4-BE49-F238E27FC236}">
                  <a16:creationId xmlns:a16="http://schemas.microsoft.com/office/drawing/2014/main" id="{8EBD3079-DD0A-03D0-ED07-37EA07B38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5" name="Freeform 49">
              <a:extLst>
                <a:ext uri="{FF2B5EF4-FFF2-40B4-BE49-F238E27FC236}">
                  <a16:creationId xmlns:a16="http://schemas.microsoft.com/office/drawing/2014/main" id="{ED3C660C-4ABA-D445-44A4-83F6DFE70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6" name="Freeform 50">
              <a:extLst>
                <a:ext uri="{FF2B5EF4-FFF2-40B4-BE49-F238E27FC236}">
                  <a16:creationId xmlns:a16="http://schemas.microsoft.com/office/drawing/2014/main" id="{0046273A-B609-9F60-548E-12A3D1937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7" name="Freeform 51">
              <a:extLst>
                <a:ext uri="{FF2B5EF4-FFF2-40B4-BE49-F238E27FC236}">
                  <a16:creationId xmlns:a16="http://schemas.microsoft.com/office/drawing/2014/main" id="{66BA25D9-7A60-7CB5-E9D8-A8AAE3BD87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8" name="Freeform 52">
              <a:extLst>
                <a:ext uri="{FF2B5EF4-FFF2-40B4-BE49-F238E27FC236}">
                  <a16:creationId xmlns:a16="http://schemas.microsoft.com/office/drawing/2014/main" id="{18645B24-E528-1FBF-0571-9F44A53B0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99" name="Freeform 53">
              <a:extLst>
                <a:ext uri="{FF2B5EF4-FFF2-40B4-BE49-F238E27FC236}">
                  <a16:creationId xmlns:a16="http://schemas.microsoft.com/office/drawing/2014/main" id="{67072048-38E2-08B3-63DF-1B9A45C17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0" name="Freeform 54">
              <a:extLst>
                <a:ext uri="{FF2B5EF4-FFF2-40B4-BE49-F238E27FC236}">
                  <a16:creationId xmlns:a16="http://schemas.microsoft.com/office/drawing/2014/main" id="{ABDF50E6-1B99-8A5D-181C-F4FB668C4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1" name="Freeform 55">
              <a:extLst>
                <a:ext uri="{FF2B5EF4-FFF2-40B4-BE49-F238E27FC236}">
                  <a16:creationId xmlns:a16="http://schemas.microsoft.com/office/drawing/2014/main" id="{607E1A79-E94B-CA67-C652-725430152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2" name="Freeform 56">
              <a:extLst>
                <a:ext uri="{FF2B5EF4-FFF2-40B4-BE49-F238E27FC236}">
                  <a16:creationId xmlns:a16="http://schemas.microsoft.com/office/drawing/2014/main" id="{70B8AC31-17C8-FFC1-7C1A-227D27BD6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3" name="Freeform 57">
              <a:extLst>
                <a:ext uri="{FF2B5EF4-FFF2-40B4-BE49-F238E27FC236}">
                  <a16:creationId xmlns:a16="http://schemas.microsoft.com/office/drawing/2014/main" id="{E8AF9D26-169C-5394-7579-EB8D85FCD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4" name="Freeform 58">
              <a:extLst>
                <a:ext uri="{FF2B5EF4-FFF2-40B4-BE49-F238E27FC236}">
                  <a16:creationId xmlns:a16="http://schemas.microsoft.com/office/drawing/2014/main" id="{4A4FFE52-92D2-8D97-D177-E9A72E507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5" name="Freeform 59">
              <a:extLst>
                <a:ext uri="{FF2B5EF4-FFF2-40B4-BE49-F238E27FC236}">
                  <a16:creationId xmlns:a16="http://schemas.microsoft.com/office/drawing/2014/main" id="{19EFCDB4-9558-BB26-37D8-614A3D304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6" name="Freeform 60">
              <a:extLst>
                <a:ext uri="{FF2B5EF4-FFF2-40B4-BE49-F238E27FC236}">
                  <a16:creationId xmlns:a16="http://schemas.microsoft.com/office/drawing/2014/main" id="{5DC39B12-F84B-4D8F-5884-B8CC11A2B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7" name="Freeform 61">
              <a:extLst>
                <a:ext uri="{FF2B5EF4-FFF2-40B4-BE49-F238E27FC236}">
                  <a16:creationId xmlns:a16="http://schemas.microsoft.com/office/drawing/2014/main" id="{347F31D8-D31F-3E9A-24A3-80B8F08997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8" name="Freeform 62">
              <a:extLst>
                <a:ext uri="{FF2B5EF4-FFF2-40B4-BE49-F238E27FC236}">
                  <a16:creationId xmlns:a16="http://schemas.microsoft.com/office/drawing/2014/main" id="{6F563F4A-9FCE-16EE-76F2-8AB5DB806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09" name="Freeform 63">
              <a:extLst>
                <a:ext uri="{FF2B5EF4-FFF2-40B4-BE49-F238E27FC236}">
                  <a16:creationId xmlns:a16="http://schemas.microsoft.com/office/drawing/2014/main" id="{66E6F8E3-C686-48AF-BF30-105C2C1F3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10" name="Freeform 64">
              <a:extLst>
                <a:ext uri="{FF2B5EF4-FFF2-40B4-BE49-F238E27FC236}">
                  <a16:creationId xmlns:a16="http://schemas.microsoft.com/office/drawing/2014/main" id="{E7C940B0-4DFE-55B1-34A8-89A6DA018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2051" name="Text Box 67">
            <a:extLst>
              <a:ext uri="{FF2B5EF4-FFF2-40B4-BE49-F238E27FC236}">
                <a16:creationId xmlns:a16="http://schemas.microsoft.com/office/drawing/2014/main" id="{5E343151-6DF5-D88D-730E-A09679289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144780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Volume = l x b x h</a:t>
            </a: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2FCE079C-7CF2-D4CA-016D-CE0E170ED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950" y="2133600"/>
            <a:ext cx="2684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18 x 5 x 27</a:t>
            </a:r>
          </a:p>
        </p:txBody>
      </p:sp>
      <p:sp>
        <p:nvSpPr>
          <p:cNvPr id="42053" name="Text Box 69">
            <a:extLst>
              <a:ext uri="{FF2B5EF4-FFF2-40B4-BE49-F238E27FC236}">
                <a16:creationId xmlns:a16="http://schemas.microsoft.com/office/drawing/2014/main" id="{704194F5-24AC-D9A5-7AD4-C83730A8A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413" y="2757488"/>
            <a:ext cx="2582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 2430 cm³</a:t>
            </a:r>
          </a:p>
        </p:txBody>
      </p:sp>
      <p:sp>
        <p:nvSpPr>
          <p:cNvPr id="13320" name="Rectangle 65">
            <a:extLst>
              <a:ext uri="{FF2B5EF4-FFF2-40B4-BE49-F238E27FC236}">
                <a16:creationId xmlns:a16="http://schemas.microsoft.com/office/drawing/2014/main" id="{15CADE4C-BEFE-8E5F-EE23-55CE57779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8" y="785813"/>
            <a:ext cx="39624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85EC6D26-93B0-92E8-7B8E-D6CBC5011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688" y="5243513"/>
            <a:ext cx="1262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18 cm</a:t>
            </a:r>
          </a:p>
        </p:txBody>
      </p:sp>
      <p:sp>
        <p:nvSpPr>
          <p:cNvPr id="42054" name="Text Box 70">
            <a:extLst>
              <a:ext uri="{FF2B5EF4-FFF2-40B4-BE49-F238E27FC236}">
                <a16:creationId xmlns:a16="http://schemas.microsoft.com/office/drawing/2014/main" id="{94F5AC37-1A0B-BA5C-9F34-EF0C0E2DDB31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160338" y="5014913"/>
            <a:ext cx="10795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5 cm</a:t>
            </a:r>
          </a:p>
        </p:txBody>
      </p:sp>
      <p:sp>
        <p:nvSpPr>
          <p:cNvPr id="42055" name="Text Box 71">
            <a:extLst>
              <a:ext uri="{FF2B5EF4-FFF2-40B4-BE49-F238E27FC236}">
                <a16:creationId xmlns:a16="http://schemas.microsoft.com/office/drawing/2014/main" id="{1D8ECF2C-8E3F-7065-5C78-9D256B48E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3529013"/>
            <a:ext cx="12049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anose="030F0702030302020204" pitchFamily="66" charset="0"/>
              </a:rPr>
              <a:t>27cm</a:t>
            </a:r>
          </a:p>
        </p:txBody>
      </p:sp>
      <p:grpSp>
        <p:nvGrpSpPr>
          <p:cNvPr id="3" name="Group 72">
            <a:extLst>
              <a:ext uri="{FF2B5EF4-FFF2-40B4-BE49-F238E27FC236}">
                <a16:creationId xmlns:a16="http://schemas.microsoft.com/office/drawing/2014/main" id="{86808E1E-EC31-8306-D377-361C2F75A6D4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2055813"/>
            <a:ext cx="2381250" cy="3257550"/>
            <a:chOff x="396" y="684"/>
            <a:chExt cx="1500" cy="2052"/>
          </a:xfrm>
        </p:grpSpPr>
        <p:sp>
          <p:nvSpPr>
            <p:cNvPr id="13326" name="AutoShape 73">
              <a:extLst>
                <a:ext uri="{FF2B5EF4-FFF2-40B4-BE49-F238E27FC236}">
                  <a16:creationId xmlns:a16="http://schemas.microsoft.com/office/drawing/2014/main" id="{A5203592-79FE-B589-4A97-A9612FA0082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96" y="684"/>
              <a:ext cx="1500" cy="2052"/>
            </a:xfrm>
            <a:prstGeom prst="cube">
              <a:avLst>
                <a:gd name="adj" fmla="val 14731"/>
              </a:avLst>
            </a:prstGeom>
            <a:gradFill rotWithShape="0">
              <a:gsLst>
                <a:gs pos="0">
                  <a:srgbClr val="FF9933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3327" name="Group 74">
              <a:extLst>
                <a:ext uri="{FF2B5EF4-FFF2-40B4-BE49-F238E27FC236}">
                  <a16:creationId xmlns:a16="http://schemas.microsoft.com/office/drawing/2014/main" id="{BEC3A61B-58A2-FDAF-856F-1E33722184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3" y="959"/>
              <a:ext cx="985" cy="1165"/>
              <a:chOff x="965" y="1079"/>
              <a:chExt cx="613" cy="865"/>
            </a:xfrm>
          </p:grpSpPr>
          <p:sp>
            <p:nvSpPr>
              <p:cNvPr id="13332" name="Freeform 75">
                <a:extLst>
                  <a:ext uri="{FF2B5EF4-FFF2-40B4-BE49-F238E27FC236}">
                    <a16:creationId xmlns:a16="http://schemas.microsoft.com/office/drawing/2014/main" id="{91ED22A4-71BE-8D28-7EEC-71BE0DE2E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" y="1717"/>
                <a:ext cx="613" cy="227"/>
              </a:xfrm>
              <a:custGeom>
                <a:avLst/>
                <a:gdLst>
                  <a:gd name="T0" fmla="*/ 1 w 1226"/>
                  <a:gd name="T1" fmla="*/ 6 h 454"/>
                  <a:gd name="T2" fmla="*/ 1 w 1226"/>
                  <a:gd name="T3" fmla="*/ 4 h 454"/>
                  <a:gd name="T4" fmla="*/ 1 w 1226"/>
                  <a:gd name="T5" fmla="*/ 3 h 454"/>
                  <a:gd name="T6" fmla="*/ 2 w 1226"/>
                  <a:gd name="T7" fmla="*/ 3 h 454"/>
                  <a:gd name="T8" fmla="*/ 2 w 1226"/>
                  <a:gd name="T9" fmla="*/ 2 h 454"/>
                  <a:gd name="T10" fmla="*/ 5 w 1226"/>
                  <a:gd name="T11" fmla="*/ 1 h 454"/>
                  <a:gd name="T12" fmla="*/ 5 w 1226"/>
                  <a:gd name="T13" fmla="*/ 1 h 454"/>
                  <a:gd name="T14" fmla="*/ 6 w 1226"/>
                  <a:gd name="T15" fmla="*/ 1 h 454"/>
                  <a:gd name="T16" fmla="*/ 6 w 1226"/>
                  <a:gd name="T17" fmla="*/ 1 h 454"/>
                  <a:gd name="T18" fmla="*/ 7 w 1226"/>
                  <a:gd name="T19" fmla="*/ 1 h 454"/>
                  <a:gd name="T20" fmla="*/ 9 w 1226"/>
                  <a:gd name="T21" fmla="*/ 1 h 454"/>
                  <a:gd name="T22" fmla="*/ 9 w 1226"/>
                  <a:gd name="T23" fmla="*/ 2 h 454"/>
                  <a:gd name="T24" fmla="*/ 9 w 1226"/>
                  <a:gd name="T25" fmla="*/ 2 h 454"/>
                  <a:gd name="T26" fmla="*/ 10 w 1226"/>
                  <a:gd name="T27" fmla="*/ 2 h 454"/>
                  <a:gd name="T28" fmla="*/ 10 w 1226"/>
                  <a:gd name="T29" fmla="*/ 4 h 454"/>
                  <a:gd name="T30" fmla="*/ 10 w 1226"/>
                  <a:gd name="T31" fmla="*/ 4 h 454"/>
                  <a:gd name="T32" fmla="*/ 10 w 1226"/>
                  <a:gd name="T33" fmla="*/ 4 h 454"/>
                  <a:gd name="T34" fmla="*/ 11 w 1226"/>
                  <a:gd name="T35" fmla="*/ 5 h 454"/>
                  <a:gd name="T36" fmla="*/ 12 w 1226"/>
                  <a:gd name="T37" fmla="*/ 5 h 454"/>
                  <a:gd name="T38" fmla="*/ 12 w 1226"/>
                  <a:gd name="T39" fmla="*/ 5 h 454"/>
                  <a:gd name="T40" fmla="*/ 13 w 1226"/>
                  <a:gd name="T41" fmla="*/ 5 h 454"/>
                  <a:gd name="T42" fmla="*/ 15 w 1226"/>
                  <a:gd name="T43" fmla="*/ 6 h 454"/>
                  <a:gd name="T44" fmla="*/ 15 w 1226"/>
                  <a:gd name="T45" fmla="*/ 5 h 454"/>
                  <a:gd name="T46" fmla="*/ 17 w 1226"/>
                  <a:gd name="T47" fmla="*/ 5 h 454"/>
                  <a:gd name="T48" fmla="*/ 18 w 1226"/>
                  <a:gd name="T49" fmla="*/ 5 h 454"/>
                  <a:gd name="T50" fmla="*/ 18 w 1226"/>
                  <a:gd name="T51" fmla="*/ 5 h 454"/>
                  <a:gd name="T52" fmla="*/ 19 w 1226"/>
                  <a:gd name="T53" fmla="*/ 5 h 454"/>
                  <a:gd name="T54" fmla="*/ 19 w 1226"/>
                  <a:gd name="T55" fmla="*/ 6 h 454"/>
                  <a:gd name="T56" fmla="*/ 19 w 1226"/>
                  <a:gd name="T57" fmla="*/ 6 h 454"/>
                  <a:gd name="T58" fmla="*/ 18 w 1226"/>
                  <a:gd name="T59" fmla="*/ 7 h 454"/>
                  <a:gd name="T60" fmla="*/ 17 w 1226"/>
                  <a:gd name="T61" fmla="*/ 7 h 454"/>
                  <a:gd name="T62" fmla="*/ 15 w 1226"/>
                  <a:gd name="T63" fmla="*/ 7 h 454"/>
                  <a:gd name="T64" fmla="*/ 14 w 1226"/>
                  <a:gd name="T65" fmla="*/ 7 h 454"/>
                  <a:gd name="T66" fmla="*/ 13 w 1226"/>
                  <a:gd name="T67" fmla="*/ 7 h 454"/>
                  <a:gd name="T68" fmla="*/ 13 w 1226"/>
                  <a:gd name="T69" fmla="*/ 7 h 454"/>
                  <a:gd name="T70" fmla="*/ 12 w 1226"/>
                  <a:gd name="T71" fmla="*/ 7 h 454"/>
                  <a:gd name="T72" fmla="*/ 12 w 1226"/>
                  <a:gd name="T73" fmla="*/ 7 h 454"/>
                  <a:gd name="T74" fmla="*/ 11 w 1226"/>
                  <a:gd name="T75" fmla="*/ 7 h 454"/>
                  <a:gd name="T76" fmla="*/ 10 w 1226"/>
                  <a:gd name="T77" fmla="*/ 7 h 454"/>
                  <a:gd name="T78" fmla="*/ 10 w 1226"/>
                  <a:gd name="T79" fmla="*/ 7 h 454"/>
                  <a:gd name="T80" fmla="*/ 10 w 1226"/>
                  <a:gd name="T81" fmla="*/ 7 h 454"/>
                  <a:gd name="T82" fmla="*/ 6 w 1226"/>
                  <a:gd name="T83" fmla="*/ 7 h 454"/>
                  <a:gd name="T84" fmla="*/ 5 w 1226"/>
                  <a:gd name="T85" fmla="*/ 7 h 454"/>
                  <a:gd name="T86" fmla="*/ 5 w 1226"/>
                  <a:gd name="T87" fmla="*/ 7 h 454"/>
                  <a:gd name="T88" fmla="*/ 3 w 1226"/>
                  <a:gd name="T89" fmla="*/ 7 h 454"/>
                  <a:gd name="T90" fmla="*/ 2 w 1226"/>
                  <a:gd name="T91" fmla="*/ 6 h 454"/>
                  <a:gd name="T92" fmla="*/ 2 w 1226"/>
                  <a:gd name="T93" fmla="*/ 7 h 454"/>
                  <a:gd name="T94" fmla="*/ 1 w 1226"/>
                  <a:gd name="T95" fmla="*/ 7 h 454"/>
                  <a:gd name="T96" fmla="*/ 1 w 1226"/>
                  <a:gd name="T97" fmla="*/ 7 h 454"/>
                  <a:gd name="T98" fmla="*/ 1 w 1226"/>
                  <a:gd name="T99" fmla="*/ 7 h 45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226"/>
                  <a:gd name="T151" fmla="*/ 0 h 454"/>
                  <a:gd name="T152" fmla="*/ 1226 w 1226"/>
                  <a:gd name="T153" fmla="*/ 454 h 45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226" h="454">
                    <a:moveTo>
                      <a:pt x="0" y="385"/>
                    </a:moveTo>
                    <a:lnTo>
                      <a:pt x="1" y="378"/>
                    </a:lnTo>
                    <a:lnTo>
                      <a:pt x="5" y="361"/>
                    </a:lnTo>
                    <a:lnTo>
                      <a:pt x="10" y="334"/>
                    </a:lnTo>
                    <a:lnTo>
                      <a:pt x="17" y="304"/>
                    </a:lnTo>
                    <a:lnTo>
                      <a:pt x="25" y="274"/>
                    </a:lnTo>
                    <a:lnTo>
                      <a:pt x="33" y="247"/>
                    </a:lnTo>
                    <a:lnTo>
                      <a:pt x="41" y="225"/>
                    </a:lnTo>
                    <a:lnTo>
                      <a:pt x="50" y="213"/>
                    </a:lnTo>
                    <a:lnTo>
                      <a:pt x="60" y="206"/>
                    </a:lnTo>
                    <a:lnTo>
                      <a:pt x="75" y="196"/>
                    </a:lnTo>
                    <a:lnTo>
                      <a:pt x="92" y="183"/>
                    </a:lnTo>
                    <a:lnTo>
                      <a:pt x="111" y="170"/>
                    </a:lnTo>
                    <a:lnTo>
                      <a:pt x="129" y="158"/>
                    </a:lnTo>
                    <a:lnTo>
                      <a:pt x="144" y="146"/>
                    </a:lnTo>
                    <a:lnTo>
                      <a:pt x="156" y="137"/>
                    </a:lnTo>
                    <a:lnTo>
                      <a:pt x="161" y="131"/>
                    </a:lnTo>
                    <a:lnTo>
                      <a:pt x="168" y="117"/>
                    </a:lnTo>
                    <a:lnTo>
                      <a:pt x="176" y="94"/>
                    </a:lnTo>
                    <a:lnTo>
                      <a:pt x="183" y="69"/>
                    </a:lnTo>
                    <a:lnTo>
                      <a:pt x="186" y="52"/>
                    </a:lnTo>
                    <a:lnTo>
                      <a:pt x="252" y="0"/>
                    </a:lnTo>
                    <a:lnTo>
                      <a:pt x="262" y="4"/>
                    </a:lnTo>
                    <a:lnTo>
                      <a:pt x="271" y="8"/>
                    </a:lnTo>
                    <a:lnTo>
                      <a:pt x="280" y="11"/>
                    </a:lnTo>
                    <a:lnTo>
                      <a:pt x="289" y="15"/>
                    </a:lnTo>
                    <a:lnTo>
                      <a:pt x="296" y="18"/>
                    </a:lnTo>
                    <a:lnTo>
                      <a:pt x="302" y="19"/>
                    </a:lnTo>
                    <a:lnTo>
                      <a:pt x="307" y="22"/>
                    </a:lnTo>
                    <a:lnTo>
                      <a:pt x="308" y="22"/>
                    </a:lnTo>
                    <a:lnTo>
                      <a:pt x="365" y="4"/>
                    </a:lnTo>
                    <a:lnTo>
                      <a:pt x="402" y="15"/>
                    </a:lnTo>
                    <a:lnTo>
                      <a:pt x="415" y="15"/>
                    </a:lnTo>
                    <a:lnTo>
                      <a:pt x="418" y="15"/>
                    </a:lnTo>
                    <a:lnTo>
                      <a:pt x="429" y="15"/>
                    </a:lnTo>
                    <a:lnTo>
                      <a:pt x="442" y="16"/>
                    </a:lnTo>
                    <a:lnTo>
                      <a:pt x="459" y="16"/>
                    </a:lnTo>
                    <a:lnTo>
                      <a:pt x="476" y="17"/>
                    </a:lnTo>
                    <a:lnTo>
                      <a:pt x="491" y="19"/>
                    </a:lnTo>
                    <a:lnTo>
                      <a:pt x="504" y="23"/>
                    </a:lnTo>
                    <a:lnTo>
                      <a:pt x="512" y="26"/>
                    </a:lnTo>
                    <a:lnTo>
                      <a:pt x="515" y="32"/>
                    </a:lnTo>
                    <a:lnTo>
                      <a:pt x="520" y="39"/>
                    </a:lnTo>
                    <a:lnTo>
                      <a:pt x="525" y="47"/>
                    </a:lnTo>
                    <a:lnTo>
                      <a:pt x="530" y="56"/>
                    </a:lnTo>
                    <a:lnTo>
                      <a:pt x="535" y="64"/>
                    </a:lnTo>
                    <a:lnTo>
                      <a:pt x="540" y="73"/>
                    </a:lnTo>
                    <a:lnTo>
                      <a:pt x="545" y="77"/>
                    </a:lnTo>
                    <a:lnTo>
                      <a:pt x="548" y="79"/>
                    </a:lnTo>
                    <a:lnTo>
                      <a:pt x="554" y="81"/>
                    </a:lnTo>
                    <a:lnTo>
                      <a:pt x="563" y="84"/>
                    </a:lnTo>
                    <a:lnTo>
                      <a:pt x="575" y="87"/>
                    </a:lnTo>
                    <a:lnTo>
                      <a:pt x="588" y="91"/>
                    </a:lnTo>
                    <a:lnTo>
                      <a:pt x="600" y="96"/>
                    </a:lnTo>
                    <a:lnTo>
                      <a:pt x="611" y="98"/>
                    </a:lnTo>
                    <a:lnTo>
                      <a:pt x="619" y="100"/>
                    </a:lnTo>
                    <a:lnTo>
                      <a:pt x="621" y="101"/>
                    </a:lnTo>
                    <a:lnTo>
                      <a:pt x="621" y="209"/>
                    </a:lnTo>
                    <a:lnTo>
                      <a:pt x="623" y="209"/>
                    </a:lnTo>
                    <a:lnTo>
                      <a:pt x="629" y="210"/>
                    </a:lnTo>
                    <a:lnTo>
                      <a:pt x="637" y="211"/>
                    </a:lnTo>
                    <a:lnTo>
                      <a:pt x="646" y="213"/>
                    </a:lnTo>
                    <a:lnTo>
                      <a:pt x="656" y="215"/>
                    </a:lnTo>
                    <a:lnTo>
                      <a:pt x="665" y="218"/>
                    </a:lnTo>
                    <a:lnTo>
                      <a:pt x="672" y="220"/>
                    </a:lnTo>
                    <a:lnTo>
                      <a:pt x="676" y="223"/>
                    </a:lnTo>
                    <a:lnTo>
                      <a:pt x="682" y="235"/>
                    </a:lnTo>
                    <a:lnTo>
                      <a:pt x="690" y="251"/>
                    </a:lnTo>
                    <a:lnTo>
                      <a:pt x="697" y="266"/>
                    </a:lnTo>
                    <a:lnTo>
                      <a:pt x="699" y="273"/>
                    </a:lnTo>
                    <a:lnTo>
                      <a:pt x="729" y="310"/>
                    </a:lnTo>
                    <a:lnTo>
                      <a:pt x="736" y="306"/>
                    </a:lnTo>
                    <a:lnTo>
                      <a:pt x="747" y="303"/>
                    </a:lnTo>
                    <a:lnTo>
                      <a:pt x="758" y="300"/>
                    </a:lnTo>
                    <a:lnTo>
                      <a:pt x="770" y="296"/>
                    </a:lnTo>
                    <a:lnTo>
                      <a:pt x="782" y="294"/>
                    </a:lnTo>
                    <a:lnTo>
                      <a:pt x="793" y="293"/>
                    </a:lnTo>
                    <a:lnTo>
                      <a:pt x="802" y="291"/>
                    </a:lnTo>
                    <a:lnTo>
                      <a:pt x="809" y="293"/>
                    </a:lnTo>
                    <a:lnTo>
                      <a:pt x="810" y="294"/>
                    </a:lnTo>
                    <a:lnTo>
                      <a:pt x="815" y="297"/>
                    </a:lnTo>
                    <a:lnTo>
                      <a:pt x="823" y="301"/>
                    </a:lnTo>
                    <a:lnTo>
                      <a:pt x="834" y="305"/>
                    </a:lnTo>
                    <a:lnTo>
                      <a:pt x="849" y="308"/>
                    </a:lnTo>
                    <a:lnTo>
                      <a:pt x="869" y="309"/>
                    </a:lnTo>
                    <a:lnTo>
                      <a:pt x="892" y="308"/>
                    </a:lnTo>
                    <a:lnTo>
                      <a:pt x="920" y="302"/>
                    </a:lnTo>
                    <a:lnTo>
                      <a:pt x="975" y="330"/>
                    </a:lnTo>
                    <a:lnTo>
                      <a:pt x="978" y="327"/>
                    </a:lnTo>
                    <a:lnTo>
                      <a:pt x="985" y="321"/>
                    </a:lnTo>
                    <a:lnTo>
                      <a:pt x="994" y="317"/>
                    </a:lnTo>
                    <a:lnTo>
                      <a:pt x="1005" y="315"/>
                    </a:lnTo>
                    <a:lnTo>
                      <a:pt x="1013" y="315"/>
                    </a:lnTo>
                    <a:lnTo>
                      <a:pt x="1024" y="315"/>
                    </a:lnTo>
                    <a:lnTo>
                      <a:pt x="1039" y="315"/>
                    </a:lnTo>
                    <a:lnTo>
                      <a:pt x="1055" y="315"/>
                    </a:lnTo>
                    <a:lnTo>
                      <a:pt x="1073" y="315"/>
                    </a:lnTo>
                    <a:lnTo>
                      <a:pt x="1088" y="313"/>
                    </a:lnTo>
                    <a:lnTo>
                      <a:pt x="1099" y="313"/>
                    </a:lnTo>
                    <a:lnTo>
                      <a:pt x="1106" y="312"/>
                    </a:lnTo>
                    <a:lnTo>
                      <a:pt x="1112" y="310"/>
                    </a:lnTo>
                    <a:lnTo>
                      <a:pt x="1120" y="306"/>
                    </a:lnTo>
                    <a:lnTo>
                      <a:pt x="1129" y="303"/>
                    </a:lnTo>
                    <a:lnTo>
                      <a:pt x="1140" y="298"/>
                    </a:lnTo>
                    <a:lnTo>
                      <a:pt x="1150" y="294"/>
                    </a:lnTo>
                    <a:lnTo>
                      <a:pt x="1159" y="290"/>
                    </a:lnTo>
                    <a:lnTo>
                      <a:pt x="1166" y="288"/>
                    </a:lnTo>
                    <a:lnTo>
                      <a:pt x="1171" y="288"/>
                    </a:lnTo>
                    <a:lnTo>
                      <a:pt x="1174" y="293"/>
                    </a:lnTo>
                    <a:lnTo>
                      <a:pt x="1181" y="302"/>
                    </a:lnTo>
                    <a:lnTo>
                      <a:pt x="1188" y="313"/>
                    </a:lnTo>
                    <a:lnTo>
                      <a:pt x="1196" y="326"/>
                    </a:lnTo>
                    <a:lnTo>
                      <a:pt x="1204" y="340"/>
                    </a:lnTo>
                    <a:lnTo>
                      <a:pt x="1211" y="351"/>
                    </a:lnTo>
                    <a:lnTo>
                      <a:pt x="1216" y="358"/>
                    </a:lnTo>
                    <a:lnTo>
                      <a:pt x="1218" y="362"/>
                    </a:lnTo>
                    <a:lnTo>
                      <a:pt x="1226" y="422"/>
                    </a:lnTo>
                    <a:lnTo>
                      <a:pt x="1108" y="454"/>
                    </a:lnTo>
                    <a:lnTo>
                      <a:pt x="1106" y="454"/>
                    </a:lnTo>
                    <a:lnTo>
                      <a:pt x="1099" y="452"/>
                    </a:lnTo>
                    <a:lnTo>
                      <a:pt x="1089" y="451"/>
                    </a:lnTo>
                    <a:lnTo>
                      <a:pt x="1076" y="447"/>
                    </a:lnTo>
                    <a:lnTo>
                      <a:pt x="1060" y="444"/>
                    </a:lnTo>
                    <a:lnTo>
                      <a:pt x="1043" y="440"/>
                    </a:lnTo>
                    <a:lnTo>
                      <a:pt x="1023" y="437"/>
                    </a:lnTo>
                    <a:lnTo>
                      <a:pt x="1004" y="432"/>
                    </a:lnTo>
                    <a:lnTo>
                      <a:pt x="984" y="429"/>
                    </a:lnTo>
                    <a:lnTo>
                      <a:pt x="963" y="425"/>
                    </a:lnTo>
                    <a:lnTo>
                      <a:pt x="945" y="422"/>
                    </a:lnTo>
                    <a:lnTo>
                      <a:pt x="928" y="418"/>
                    </a:lnTo>
                    <a:lnTo>
                      <a:pt x="913" y="415"/>
                    </a:lnTo>
                    <a:lnTo>
                      <a:pt x="900" y="414"/>
                    </a:lnTo>
                    <a:lnTo>
                      <a:pt x="891" y="411"/>
                    </a:lnTo>
                    <a:lnTo>
                      <a:pt x="885" y="411"/>
                    </a:lnTo>
                    <a:lnTo>
                      <a:pt x="878" y="411"/>
                    </a:lnTo>
                    <a:lnTo>
                      <a:pt x="871" y="410"/>
                    </a:lnTo>
                    <a:lnTo>
                      <a:pt x="864" y="409"/>
                    </a:lnTo>
                    <a:lnTo>
                      <a:pt x="858" y="408"/>
                    </a:lnTo>
                    <a:lnTo>
                      <a:pt x="853" y="406"/>
                    </a:lnTo>
                    <a:lnTo>
                      <a:pt x="848" y="402"/>
                    </a:lnTo>
                    <a:lnTo>
                      <a:pt x="843" y="399"/>
                    </a:lnTo>
                    <a:lnTo>
                      <a:pt x="840" y="394"/>
                    </a:lnTo>
                    <a:lnTo>
                      <a:pt x="832" y="398"/>
                    </a:lnTo>
                    <a:lnTo>
                      <a:pt x="823" y="401"/>
                    </a:lnTo>
                    <a:lnTo>
                      <a:pt x="815" y="406"/>
                    </a:lnTo>
                    <a:lnTo>
                      <a:pt x="807" y="410"/>
                    </a:lnTo>
                    <a:lnTo>
                      <a:pt x="800" y="415"/>
                    </a:lnTo>
                    <a:lnTo>
                      <a:pt x="793" y="421"/>
                    </a:lnTo>
                    <a:lnTo>
                      <a:pt x="788" y="427"/>
                    </a:lnTo>
                    <a:lnTo>
                      <a:pt x="784" y="434"/>
                    </a:lnTo>
                    <a:lnTo>
                      <a:pt x="773" y="432"/>
                    </a:lnTo>
                    <a:lnTo>
                      <a:pt x="759" y="429"/>
                    </a:lnTo>
                    <a:lnTo>
                      <a:pt x="744" y="425"/>
                    </a:lnTo>
                    <a:lnTo>
                      <a:pt x="728" y="421"/>
                    </a:lnTo>
                    <a:lnTo>
                      <a:pt x="713" y="417"/>
                    </a:lnTo>
                    <a:lnTo>
                      <a:pt x="701" y="415"/>
                    </a:lnTo>
                    <a:lnTo>
                      <a:pt x="693" y="413"/>
                    </a:lnTo>
                    <a:lnTo>
                      <a:pt x="689" y="411"/>
                    </a:lnTo>
                    <a:lnTo>
                      <a:pt x="686" y="411"/>
                    </a:lnTo>
                    <a:lnTo>
                      <a:pt x="676" y="414"/>
                    </a:lnTo>
                    <a:lnTo>
                      <a:pt x="663" y="415"/>
                    </a:lnTo>
                    <a:lnTo>
                      <a:pt x="646" y="417"/>
                    </a:lnTo>
                    <a:lnTo>
                      <a:pt x="630" y="419"/>
                    </a:lnTo>
                    <a:lnTo>
                      <a:pt x="614" y="421"/>
                    </a:lnTo>
                    <a:lnTo>
                      <a:pt x="603" y="422"/>
                    </a:lnTo>
                    <a:lnTo>
                      <a:pt x="596" y="422"/>
                    </a:lnTo>
                    <a:lnTo>
                      <a:pt x="512" y="392"/>
                    </a:lnTo>
                    <a:lnTo>
                      <a:pt x="441" y="419"/>
                    </a:lnTo>
                    <a:lnTo>
                      <a:pt x="398" y="449"/>
                    </a:lnTo>
                    <a:lnTo>
                      <a:pt x="378" y="440"/>
                    </a:lnTo>
                    <a:lnTo>
                      <a:pt x="357" y="431"/>
                    </a:lnTo>
                    <a:lnTo>
                      <a:pt x="335" y="423"/>
                    </a:lnTo>
                    <a:lnTo>
                      <a:pt x="316" y="414"/>
                    </a:lnTo>
                    <a:lnTo>
                      <a:pt x="297" y="407"/>
                    </a:lnTo>
                    <a:lnTo>
                      <a:pt x="283" y="401"/>
                    </a:lnTo>
                    <a:lnTo>
                      <a:pt x="274" y="398"/>
                    </a:lnTo>
                    <a:lnTo>
                      <a:pt x="271" y="396"/>
                    </a:lnTo>
                    <a:lnTo>
                      <a:pt x="267" y="395"/>
                    </a:lnTo>
                    <a:lnTo>
                      <a:pt x="256" y="394"/>
                    </a:lnTo>
                    <a:lnTo>
                      <a:pt x="241" y="392"/>
                    </a:lnTo>
                    <a:lnTo>
                      <a:pt x="224" y="388"/>
                    </a:lnTo>
                    <a:lnTo>
                      <a:pt x="206" y="385"/>
                    </a:lnTo>
                    <a:lnTo>
                      <a:pt x="190" y="380"/>
                    </a:lnTo>
                    <a:lnTo>
                      <a:pt x="177" y="378"/>
                    </a:lnTo>
                    <a:lnTo>
                      <a:pt x="171" y="374"/>
                    </a:lnTo>
                    <a:lnTo>
                      <a:pt x="162" y="379"/>
                    </a:lnTo>
                    <a:lnTo>
                      <a:pt x="152" y="386"/>
                    </a:lnTo>
                    <a:lnTo>
                      <a:pt x="141" y="393"/>
                    </a:lnTo>
                    <a:lnTo>
                      <a:pt x="130" y="400"/>
                    </a:lnTo>
                    <a:lnTo>
                      <a:pt x="120" y="407"/>
                    </a:lnTo>
                    <a:lnTo>
                      <a:pt x="112" y="411"/>
                    </a:lnTo>
                    <a:lnTo>
                      <a:pt x="106" y="416"/>
                    </a:lnTo>
                    <a:lnTo>
                      <a:pt x="104" y="417"/>
                    </a:lnTo>
                    <a:lnTo>
                      <a:pt x="90" y="415"/>
                    </a:lnTo>
                    <a:lnTo>
                      <a:pt x="74" y="411"/>
                    </a:lnTo>
                    <a:lnTo>
                      <a:pt x="56" y="406"/>
                    </a:lnTo>
                    <a:lnTo>
                      <a:pt x="40" y="400"/>
                    </a:lnTo>
                    <a:lnTo>
                      <a:pt x="24" y="394"/>
                    </a:lnTo>
                    <a:lnTo>
                      <a:pt x="12" y="389"/>
                    </a:lnTo>
                    <a:lnTo>
                      <a:pt x="3" y="386"/>
                    </a:lnTo>
                    <a:lnTo>
                      <a:pt x="0" y="3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3" name="Freeform 76">
                <a:extLst>
                  <a:ext uri="{FF2B5EF4-FFF2-40B4-BE49-F238E27FC236}">
                    <a16:creationId xmlns:a16="http://schemas.microsoft.com/office/drawing/2014/main" id="{CF747BB7-135E-2723-CC1A-1C76947A21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4" y="1252"/>
                <a:ext cx="142" cy="472"/>
              </a:xfrm>
              <a:custGeom>
                <a:avLst/>
                <a:gdLst>
                  <a:gd name="T0" fmla="*/ 3 w 284"/>
                  <a:gd name="T1" fmla="*/ 14 h 945"/>
                  <a:gd name="T2" fmla="*/ 3 w 284"/>
                  <a:gd name="T3" fmla="*/ 13 h 945"/>
                  <a:gd name="T4" fmla="*/ 3 w 284"/>
                  <a:gd name="T5" fmla="*/ 11 h 945"/>
                  <a:gd name="T6" fmla="*/ 2 w 284"/>
                  <a:gd name="T7" fmla="*/ 10 h 945"/>
                  <a:gd name="T8" fmla="*/ 2 w 284"/>
                  <a:gd name="T9" fmla="*/ 9 h 945"/>
                  <a:gd name="T10" fmla="*/ 2 w 284"/>
                  <a:gd name="T11" fmla="*/ 8 h 945"/>
                  <a:gd name="T12" fmla="*/ 2 w 284"/>
                  <a:gd name="T13" fmla="*/ 7 h 945"/>
                  <a:gd name="T14" fmla="*/ 1 w 284"/>
                  <a:gd name="T15" fmla="*/ 6 h 945"/>
                  <a:gd name="T16" fmla="*/ 1 w 284"/>
                  <a:gd name="T17" fmla="*/ 6 h 945"/>
                  <a:gd name="T18" fmla="*/ 1 w 284"/>
                  <a:gd name="T19" fmla="*/ 5 h 945"/>
                  <a:gd name="T20" fmla="*/ 1 w 284"/>
                  <a:gd name="T21" fmla="*/ 4 h 945"/>
                  <a:gd name="T22" fmla="*/ 1 w 284"/>
                  <a:gd name="T23" fmla="*/ 4 h 945"/>
                  <a:gd name="T24" fmla="*/ 1 w 284"/>
                  <a:gd name="T25" fmla="*/ 3 h 945"/>
                  <a:gd name="T26" fmla="*/ 1 w 284"/>
                  <a:gd name="T27" fmla="*/ 3 h 945"/>
                  <a:gd name="T28" fmla="*/ 1 w 284"/>
                  <a:gd name="T29" fmla="*/ 2 h 945"/>
                  <a:gd name="T30" fmla="*/ 1 w 284"/>
                  <a:gd name="T31" fmla="*/ 0 h 945"/>
                  <a:gd name="T32" fmla="*/ 0 w 284"/>
                  <a:gd name="T33" fmla="*/ 0 h 945"/>
                  <a:gd name="T34" fmla="*/ 1 w 284"/>
                  <a:gd name="T35" fmla="*/ 0 h 945"/>
                  <a:gd name="T36" fmla="*/ 1 w 284"/>
                  <a:gd name="T37" fmla="*/ 0 h 945"/>
                  <a:gd name="T38" fmla="*/ 1 w 284"/>
                  <a:gd name="T39" fmla="*/ 0 h 945"/>
                  <a:gd name="T40" fmla="*/ 1 w 284"/>
                  <a:gd name="T41" fmla="*/ 1 h 945"/>
                  <a:gd name="T42" fmla="*/ 1 w 284"/>
                  <a:gd name="T43" fmla="*/ 1 h 945"/>
                  <a:gd name="T44" fmla="*/ 1 w 284"/>
                  <a:gd name="T45" fmla="*/ 2 h 945"/>
                  <a:gd name="T46" fmla="*/ 1 w 284"/>
                  <a:gd name="T47" fmla="*/ 2 h 945"/>
                  <a:gd name="T48" fmla="*/ 1 w 284"/>
                  <a:gd name="T49" fmla="*/ 3 h 945"/>
                  <a:gd name="T50" fmla="*/ 1 w 284"/>
                  <a:gd name="T51" fmla="*/ 4 h 945"/>
                  <a:gd name="T52" fmla="*/ 1 w 284"/>
                  <a:gd name="T53" fmla="*/ 4 h 945"/>
                  <a:gd name="T54" fmla="*/ 2 w 284"/>
                  <a:gd name="T55" fmla="*/ 5 h 945"/>
                  <a:gd name="T56" fmla="*/ 2 w 284"/>
                  <a:gd name="T57" fmla="*/ 6 h 945"/>
                  <a:gd name="T58" fmla="*/ 2 w 284"/>
                  <a:gd name="T59" fmla="*/ 6 h 945"/>
                  <a:gd name="T60" fmla="*/ 2 w 284"/>
                  <a:gd name="T61" fmla="*/ 7 h 945"/>
                  <a:gd name="T62" fmla="*/ 2 w 284"/>
                  <a:gd name="T63" fmla="*/ 8 h 945"/>
                  <a:gd name="T64" fmla="*/ 3 w 284"/>
                  <a:gd name="T65" fmla="*/ 9 h 945"/>
                  <a:gd name="T66" fmla="*/ 3 w 284"/>
                  <a:gd name="T67" fmla="*/ 9 h 945"/>
                  <a:gd name="T68" fmla="*/ 3 w 284"/>
                  <a:gd name="T69" fmla="*/ 10 h 945"/>
                  <a:gd name="T70" fmla="*/ 3 w 284"/>
                  <a:gd name="T71" fmla="*/ 11 h 945"/>
                  <a:gd name="T72" fmla="*/ 3 w 284"/>
                  <a:gd name="T73" fmla="*/ 12 h 945"/>
                  <a:gd name="T74" fmla="*/ 3 w 284"/>
                  <a:gd name="T75" fmla="*/ 12 h 945"/>
                  <a:gd name="T76" fmla="*/ 4 w 284"/>
                  <a:gd name="T77" fmla="*/ 13 h 945"/>
                  <a:gd name="T78" fmla="*/ 4 w 284"/>
                  <a:gd name="T79" fmla="*/ 14 h 945"/>
                  <a:gd name="T80" fmla="*/ 4 w 284"/>
                  <a:gd name="T81" fmla="*/ 14 h 94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84"/>
                  <a:gd name="T124" fmla="*/ 0 h 945"/>
                  <a:gd name="T125" fmla="*/ 284 w 284"/>
                  <a:gd name="T126" fmla="*/ 945 h 94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84" h="945">
                    <a:moveTo>
                      <a:pt x="284" y="945"/>
                    </a:moveTo>
                    <a:lnTo>
                      <a:pt x="247" y="934"/>
                    </a:lnTo>
                    <a:lnTo>
                      <a:pt x="239" y="903"/>
                    </a:lnTo>
                    <a:lnTo>
                      <a:pt x="229" y="860"/>
                    </a:lnTo>
                    <a:lnTo>
                      <a:pt x="217" y="809"/>
                    </a:lnTo>
                    <a:lnTo>
                      <a:pt x="205" y="755"/>
                    </a:lnTo>
                    <a:lnTo>
                      <a:pt x="192" y="701"/>
                    </a:lnTo>
                    <a:lnTo>
                      <a:pt x="180" y="652"/>
                    </a:lnTo>
                    <a:lnTo>
                      <a:pt x="170" y="613"/>
                    </a:lnTo>
                    <a:lnTo>
                      <a:pt x="163" y="586"/>
                    </a:lnTo>
                    <a:lnTo>
                      <a:pt x="157" y="565"/>
                    </a:lnTo>
                    <a:lnTo>
                      <a:pt x="150" y="539"/>
                    </a:lnTo>
                    <a:lnTo>
                      <a:pt x="144" y="512"/>
                    </a:lnTo>
                    <a:lnTo>
                      <a:pt x="135" y="482"/>
                    </a:lnTo>
                    <a:lnTo>
                      <a:pt x="129" y="454"/>
                    </a:lnTo>
                    <a:lnTo>
                      <a:pt x="122" y="429"/>
                    </a:lnTo>
                    <a:lnTo>
                      <a:pt x="116" y="408"/>
                    </a:lnTo>
                    <a:lnTo>
                      <a:pt x="111" y="394"/>
                    </a:lnTo>
                    <a:lnTo>
                      <a:pt x="107" y="380"/>
                    </a:lnTo>
                    <a:lnTo>
                      <a:pt x="100" y="359"/>
                    </a:lnTo>
                    <a:lnTo>
                      <a:pt x="93" y="336"/>
                    </a:lnTo>
                    <a:lnTo>
                      <a:pt x="85" y="311"/>
                    </a:lnTo>
                    <a:lnTo>
                      <a:pt x="77" y="286"/>
                    </a:lnTo>
                    <a:lnTo>
                      <a:pt x="71" y="264"/>
                    </a:lnTo>
                    <a:lnTo>
                      <a:pt x="66" y="246"/>
                    </a:lnTo>
                    <a:lnTo>
                      <a:pt x="64" y="236"/>
                    </a:lnTo>
                    <a:lnTo>
                      <a:pt x="62" y="223"/>
                    </a:lnTo>
                    <a:lnTo>
                      <a:pt x="55" y="198"/>
                    </a:lnTo>
                    <a:lnTo>
                      <a:pt x="46" y="165"/>
                    </a:lnTo>
                    <a:lnTo>
                      <a:pt x="35" y="128"/>
                    </a:lnTo>
                    <a:lnTo>
                      <a:pt x="24" y="90"/>
                    </a:lnTo>
                    <a:lnTo>
                      <a:pt x="13" y="56"/>
                    </a:lnTo>
                    <a:lnTo>
                      <a:pt x="5" y="29"/>
                    </a:lnTo>
                    <a:lnTo>
                      <a:pt x="0" y="14"/>
                    </a:lnTo>
                    <a:lnTo>
                      <a:pt x="2" y="11"/>
                    </a:lnTo>
                    <a:lnTo>
                      <a:pt x="6" y="6"/>
                    </a:lnTo>
                    <a:lnTo>
                      <a:pt x="16" y="1"/>
                    </a:lnTo>
                    <a:lnTo>
                      <a:pt x="28" y="0"/>
                    </a:lnTo>
                    <a:lnTo>
                      <a:pt x="32" y="14"/>
                    </a:lnTo>
                    <a:lnTo>
                      <a:pt x="38" y="31"/>
                    </a:lnTo>
                    <a:lnTo>
                      <a:pt x="43" y="50"/>
                    </a:lnTo>
                    <a:lnTo>
                      <a:pt x="49" y="72"/>
                    </a:lnTo>
                    <a:lnTo>
                      <a:pt x="55" y="93"/>
                    </a:lnTo>
                    <a:lnTo>
                      <a:pt x="61" y="112"/>
                    </a:lnTo>
                    <a:lnTo>
                      <a:pt x="64" y="127"/>
                    </a:lnTo>
                    <a:lnTo>
                      <a:pt x="66" y="136"/>
                    </a:lnTo>
                    <a:lnTo>
                      <a:pt x="72" y="157"/>
                    </a:lnTo>
                    <a:lnTo>
                      <a:pt x="82" y="188"/>
                    </a:lnTo>
                    <a:lnTo>
                      <a:pt x="92" y="220"/>
                    </a:lnTo>
                    <a:lnTo>
                      <a:pt x="99" y="241"/>
                    </a:lnTo>
                    <a:lnTo>
                      <a:pt x="102" y="251"/>
                    </a:lnTo>
                    <a:lnTo>
                      <a:pt x="107" y="266"/>
                    </a:lnTo>
                    <a:lnTo>
                      <a:pt x="111" y="287"/>
                    </a:lnTo>
                    <a:lnTo>
                      <a:pt x="117" y="309"/>
                    </a:lnTo>
                    <a:lnTo>
                      <a:pt x="123" y="334"/>
                    </a:lnTo>
                    <a:lnTo>
                      <a:pt x="130" y="358"/>
                    </a:lnTo>
                    <a:lnTo>
                      <a:pt x="137" y="381"/>
                    </a:lnTo>
                    <a:lnTo>
                      <a:pt x="142" y="402"/>
                    </a:lnTo>
                    <a:lnTo>
                      <a:pt x="148" y="423"/>
                    </a:lnTo>
                    <a:lnTo>
                      <a:pt x="155" y="447"/>
                    </a:lnTo>
                    <a:lnTo>
                      <a:pt x="162" y="472"/>
                    </a:lnTo>
                    <a:lnTo>
                      <a:pt x="169" y="499"/>
                    </a:lnTo>
                    <a:lnTo>
                      <a:pt x="176" y="524"/>
                    </a:lnTo>
                    <a:lnTo>
                      <a:pt x="182" y="547"/>
                    </a:lnTo>
                    <a:lnTo>
                      <a:pt x="187" y="567"/>
                    </a:lnTo>
                    <a:lnTo>
                      <a:pt x="193" y="581"/>
                    </a:lnTo>
                    <a:lnTo>
                      <a:pt x="199" y="596"/>
                    </a:lnTo>
                    <a:lnTo>
                      <a:pt x="206" y="618"/>
                    </a:lnTo>
                    <a:lnTo>
                      <a:pt x="213" y="643"/>
                    </a:lnTo>
                    <a:lnTo>
                      <a:pt x="221" y="672"/>
                    </a:lnTo>
                    <a:lnTo>
                      <a:pt x="229" y="701"/>
                    </a:lnTo>
                    <a:lnTo>
                      <a:pt x="236" y="728"/>
                    </a:lnTo>
                    <a:lnTo>
                      <a:pt x="242" y="751"/>
                    </a:lnTo>
                    <a:lnTo>
                      <a:pt x="245" y="769"/>
                    </a:lnTo>
                    <a:lnTo>
                      <a:pt x="250" y="787"/>
                    </a:lnTo>
                    <a:lnTo>
                      <a:pt x="255" y="811"/>
                    </a:lnTo>
                    <a:lnTo>
                      <a:pt x="261" y="840"/>
                    </a:lnTo>
                    <a:lnTo>
                      <a:pt x="268" y="870"/>
                    </a:lnTo>
                    <a:lnTo>
                      <a:pt x="274" y="899"/>
                    </a:lnTo>
                    <a:lnTo>
                      <a:pt x="280" y="923"/>
                    </a:lnTo>
                    <a:lnTo>
                      <a:pt x="283" y="939"/>
                    </a:lnTo>
                    <a:lnTo>
                      <a:pt x="284" y="94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4" name="Freeform 77">
                <a:extLst>
                  <a:ext uri="{FF2B5EF4-FFF2-40B4-BE49-F238E27FC236}">
                    <a16:creationId xmlns:a16="http://schemas.microsoft.com/office/drawing/2014/main" id="{D6FB51E9-94C5-BBAE-8508-5247376B2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" y="1079"/>
                <a:ext cx="435" cy="792"/>
              </a:xfrm>
              <a:custGeom>
                <a:avLst/>
                <a:gdLst>
                  <a:gd name="T0" fmla="*/ 4 w 871"/>
                  <a:gd name="T1" fmla="*/ 20 h 1585"/>
                  <a:gd name="T2" fmla="*/ 4 w 871"/>
                  <a:gd name="T3" fmla="*/ 19 h 1585"/>
                  <a:gd name="T4" fmla="*/ 5 w 871"/>
                  <a:gd name="T5" fmla="*/ 18 h 1585"/>
                  <a:gd name="T6" fmla="*/ 4 w 871"/>
                  <a:gd name="T7" fmla="*/ 16 h 1585"/>
                  <a:gd name="T8" fmla="*/ 3 w 871"/>
                  <a:gd name="T9" fmla="*/ 14 h 1585"/>
                  <a:gd name="T10" fmla="*/ 4 w 871"/>
                  <a:gd name="T11" fmla="*/ 12 h 1585"/>
                  <a:gd name="T12" fmla="*/ 6 w 871"/>
                  <a:gd name="T13" fmla="*/ 11 h 1585"/>
                  <a:gd name="T14" fmla="*/ 7 w 871"/>
                  <a:gd name="T15" fmla="*/ 11 h 1585"/>
                  <a:gd name="T16" fmla="*/ 6 w 871"/>
                  <a:gd name="T17" fmla="*/ 10 h 1585"/>
                  <a:gd name="T18" fmla="*/ 6 w 871"/>
                  <a:gd name="T19" fmla="*/ 9 h 1585"/>
                  <a:gd name="T20" fmla="*/ 5 w 871"/>
                  <a:gd name="T21" fmla="*/ 9 h 1585"/>
                  <a:gd name="T22" fmla="*/ 4 w 871"/>
                  <a:gd name="T23" fmla="*/ 9 h 1585"/>
                  <a:gd name="T24" fmla="*/ 3 w 871"/>
                  <a:gd name="T25" fmla="*/ 9 h 1585"/>
                  <a:gd name="T26" fmla="*/ 2 w 871"/>
                  <a:gd name="T27" fmla="*/ 10 h 1585"/>
                  <a:gd name="T28" fmla="*/ 2 w 871"/>
                  <a:gd name="T29" fmla="*/ 9 h 1585"/>
                  <a:gd name="T30" fmla="*/ 1 w 871"/>
                  <a:gd name="T31" fmla="*/ 9 h 1585"/>
                  <a:gd name="T32" fmla="*/ 0 w 871"/>
                  <a:gd name="T33" fmla="*/ 9 h 1585"/>
                  <a:gd name="T34" fmla="*/ 0 w 871"/>
                  <a:gd name="T35" fmla="*/ 8 h 1585"/>
                  <a:gd name="T36" fmla="*/ 0 w 871"/>
                  <a:gd name="T37" fmla="*/ 7 h 1585"/>
                  <a:gd name="T38" fmla="*/ 1 w 871"/>
                  <a:gd name="T39" fmla="*/ 7 h 1585"/>
                  <a:gd name="T40" fmla="*/ 1 w 871"/>
                  <a:gd name="T41" fmla="*/ 8 h 1585"/>
                  <a:gd name="T42" fmla="*/ 2 w 871"/>
                  <a:gd name="T43" fmla="*/ 7 h 1585"/>
                  <a:gd name="T44" fmla="*/ 3 w 871"/>
                  <a:gd name="T45" fmla="*/ 7 h 1585"/>
                  <a:gd name="T46" fmla="*/ 4 w 871"/>
                  <a:gd name="T47" fmla="*/ 7 h 1585"/>
                  <a:gd name="T48" fmla="*/ 5 w 871"/>
                  <a:gd name="T49" fmla="*/ 6 h 1585"/>
                  <a:gd name="T50" fmla="*/ 5 w 871"/>
                  <a:gd name="T51" fmla="*/ 5 h 1585"/>
                  <a:gd name="T52" fmla="*/ 4 w 871"/>
                  <a:gd name="T53" fmla="*/ 5 h 1585"/>
                  <a:gd name="T54" fmla="*/ 4 w 871"/>
                  <a:gd name="T55" fmla="*/ 4 h 1585"/>
                  <a:gd name="T56" fmla="*/ 3 w 871"/>
                  <a:gd name="T57" fmla="*/ 4 h 1585"/>
                  <a:gd name="T58" fmla="*/ 3 w 871"/>
                  <a:gd name="T59" fmla="*/ 3 h 1585"/>
                  <a:gd name="T60" fmla="*/ 3 w 871"/>
                  <a:gd name="T61" fmla="*/ 2 h 1585"/>
                  <a:gd name="T62" fmla="*/ 4 w 871"/>
                  <a:gd name="T63" fmla="*/ 2 h 1585"/>
                  <a:gd name="T64" fmla="*/ 4 w 871"/>
                  <a:gd name="T65" fmla="*/ 1 h 1585"/>
                  <a:gd name="T66" fmla="*/ 6 w 871"/>
                  <a:gd name="T67" fmla="*/ 0 h 1585"/>
                  <a:gd name="T68" fmla="*/ 8 w 871"/>
                  <a:gd name="T69" fmla="*/ 0 h 1585"/>
                  <a:gd name="T70" fmla="*/ 9 w 871"/>
                  <a:gd name="T71" fmla="*/ 0 h 1585"/>
                  <a:gd name="T72" fmla="*/ 9 w 871"/>
                  <a:gd name="T73" fmla="*/ 2 h 1585"/>
                  <a:gd name="T74" fmla="*/ 10 w 871"/>
                  <a:gd name="T75" fmla="*/ 2 h 1585"/>
                  <a:gd name="T76" fmla="*/ 11 w 871"/>
                  <a:gd name="T77" fmla="*/ 6 h 1585"/>
                  <a:gd name="T78" fmla="*/ 12 w 871"/>
                  <a:gd name="T79" fmla="*/ 10 h 1585"/>
                  <a:gd name="T80" fmla="*/ 11 w 871"/>
                  <a:gd name="T81" fmla="*/ 10 h 1585"/>
                  <a:gd name="T82" fmla="*/ 11 w 871"/>
                  <a:gd name="T83" fmla="*/ 12 h 1585"/>
                  <a:gd name="T84" fmla="*/ 12 w 871"/>
                  <a:gd name="T85" fmla="*/ 15 h 1585"/>
                  <a:gd name="T86" fmla="*/ 11 w 871"/>
                  <a:gd name="T87" fmla="*/ 17 h 1585"/>
                  <a:gd name="T88" fmla="*/ 12 w 871"/>
                  <a:gd name="T89" fmla="*/ 20 h 1585"/>
                  <a:gd name="T90" fmla="*/ 13 w 871"/>
                  <a:gd name="T91" fmla="*/ 22 h 1585"/>
                  <a:gd name="T92" fmla="*/ 13 w 871"/>
                  <a:gd name="T93" fmla="*/ 23 h 1585"/>
                  <a:gd name="T94" fmla="*/ 12 w 871"/>
                  <a:gd name="T95" fmla="*/ 24 h 1585"/>
                  <a:gd name="T96" fmla="*/ 10 w 871"/>
                  <a:gd name="T97" fmla="*/ 24 h 1585"/>
                  <a:gd name="T98" fmla="*/ 11 w 871"/>
                  <a:gd name="T99" fmla="*/ 23 h 1585"/>
                  <a:gd name="T100" fmla="*/ 10 w 871"/>
                  <a:gd name="T101" fmla="*/ 20 h 1585"/>
                  <a:gd name="T102" fmla="*/ 9 w 871"/>
                  <a:gd name="T103" fmla="*/ 18 h 1585"/>
                  <a:gd name="T104" fmla="*/ 9 w 871"/>
                  <a:gd name="T105" fmla="*/ 16 h 1585"/>
                  <a:gd name="T106" fmla="*/ 8 w 871"/>
                  <a:gd name="T107" fmla="*/ 15 h 1585"/>
                  <a:gd name="T108" fmla="*/ 6 w 871"/>
                  <a:gd name="T109" fmla="*/ 15 h 1585"/>
                  <a:gd name="T110" fmla="*/ 5 w 871"/>
                  <a:gd name="T111" fmla="*/ 14 h 1585"/>
                  <a:gd name="T112" fmla="*/ 6 w 871"/>
                  <a:gd name="T113" fmla="*/ 16 h 1585"/>
                  <a:gd name="T114" fmla="*/ 7 w 871"/>
                  <a:gd name="T115" fmla="*/ 17 h 1585"/>
                  <a:gd name="T116" fmla="*/ 7 w 871"/>
                  <a:gd name="T117" fmla="*/ 19 h 1585"/>
                  <a:gd name="T118" fmla="*/ 6 w 871"/>
                  <a:gd name="T119" fmla="*/ 19 h 158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871"/>
                  <a:gd name="T181" fmla="*/ 0 h 1585"/>
                  <a:gd name="T182" fmla="*/ 871 w 871"/>
                  <a:gd name="T183" fmla="*/ 1585 h 158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871" h="1585">
                    <a:moveTo>
                      <a:pt x="362" y="1302"/>
                    </a:moveTo>
                    <a:lnTo>
                      <a:pt x="354" y="1299"/>
                    </a:lnTo>
                    <a:lnTo>
                      <a:pt x="341" y="1295"/>
                    </a:lnTo>
                    <a:lnTo>
                      <a:pt x="326" y="1293"/>
                    </a:lnTo>
                    <a:lnTo>
                      <a:pt x="309" y="1292"/>
                    </a:lnTo>
                    <a:lnTo>
                      <a:pt x="292" y="1292"/>
                    </a:lnTo>
                    <a:lnTo>
                      <a:pt x="279" y="1291"/>
                    </a:lnTo>
                    <a:lnTo>
                      <a:pt x="268" y="1291"/>
                    </a:lnTo>
                    <a:lnTo>
                      <a:pt x="265" y="1291"/>
                    </a:lnTo>
                    <a:lnTo>
                      <a:pt x="265" y="1278"/>
                    </a:lnTo>
                    <a:lnTo>
                      <a:pt x="265" y="1268"/>
                    </a:lnTo>
                    <a:lnTo>
                      <a:pt x="266" y="1260"/>
                    </a:lnTo>
                    <a:lnTo>
                      <a:pt x="272" y="1256"/>
                    </a:lnTo>
                    <a:lnTo>
                      <a:pt x="276" y="1256"/>
                    </a:lnTo>
                    <a:lnTo>
                      <a:pt x="281" y="1255"/>
                    </a:lnTo>
                    <a:lnTo>
                      <a:pt x="288" y="1255"/>
                    </a:lnTo>
                    <a:lnTo>
                      <a:pt x="295" y="1253"/>
                    </a:lnTo>
                    <a:lnTo>
                      <a:pt x="301" y="1252"/>
                    </a:lnTo>
                    <a:lnTo>
                      <a:pt x="306" y="1249"/>
                    </a:lnTo>
                    <a:lnTo>
                      <a:pt x="311" y="1247"/>
                    </a:lnTo>
                    <a:lnTo>
                      <a:pt x="313" y="1244"/>
                    </a:lnTo>
                    <a:lnTo>
                      <a:pt x="317" y="1238"/>
                    </a:lnTo>
                    <a:lnTo>
                      <a:pt x="320" y="1227"/>
                    </a:lnTo>
                    <a:lnTo>
                      <a:pt x="326" y="1215"/>
                    </a:lnTo>
                    <a:lnTo>
                      <a:pt x="332" y="1201"/>
                    </a:lnTo>
                    <a:lnTo>
                      <a:pt x="337" y="1187"/>
                    </a:lnTo>
                    <a:lnTo>
                      <a:pt x="343" y="1174"/>
                    </a:lnTo>
                    <a:lnTo>
                      <a:pt x="348" y="1163"/>
                    </a:lnTo>
                    <a:lnTo>
                      <a:pt x="352" y="1156"/>
                    </a:lnTo>
                    <a:lnTo>
                      <a:pt x="344" y="1143"/>
                    </a:lnTo>
                    <a:lnTo>
                      <a:pt x="335" y="1127"/>
                    </a:lnTo>
                    <a:lnTo>
                      <a:pt x="324" y="1109"/>
                    </a:lnTo>
                    <a:lnTo>
                      <a:pt x="313" y="1090"/>
                    </a:lnTo>
                    <a:lnTo>
                      <a:pt x="303" y="1072"/>
                    </a:lnTo>
                    <a:lnTo>
                      <a:pt x="291" y="1055"/>
                    </a:lnTo>
                    <a:lnTo>
                      <a:pt x="282" y="1038"/>
                    </a:lnTo>
                    <a:lnTo>
                      <a:pt x="274" y="1027"/>
                    </a:lnTo>
                    <a:lnTo>
                      <a:pt x="266" y="1014"/>
                    </a:lnTo>
                    <a:lnTo>
                      <a:pt x="254" y="999"/>
                    </a:lnTo>
                    <a:lnTo>
                      <a:pt x="243" y="981"/>
                    </a:lnTo>
                    <a:lnTo>
                      <a:pt x="233" y="962"/>
                    </a:lnTo>
                    <a:lnTo>
                      <a:pt x="221" y="944"/>
                    </a:lnTo>
                    <a:lnTo>
                      <a:pt x="213" y="927"/>
                    </a:lnTo>
                    <a:lnTo>
                      <a:pt x="206" y="913"/>
                    </a:lnTo>
                    <a:lnTo>
                      <a:pt x="204" y="904"/>
                    </a:lnTo>
                    <a:lnTo>
                      <a:pt x="204" y="887"/>
                    </a:lnTo>
                    <a:lnTo>
                      <a:pt x="206" y="869"/>
                    </a:lnTo>
                    <a:lnTo>
                      <a:pt x="212" y="852"/>
                    </a:lnTo>
                    <a:lnTo>
                      <a:pt x="223" y="839"/>
                    </a:lnTo>
                    <a:lnTo>
                      <a:pt x="230" y="834"/>
                    </a:lnTo>
                    <a:lnTo>
                      <a:pt x="238" y="831"/>
                    </a:lnTo>
                    <a:lnTo>
                      <a:pt x="245" y="826"/>
                    </a:lnTo>
                    <a:lnTo>
                      <a:pt x="254" y="822"/>
                    </a:lnTo>
                    <a:lnTo>
                      <a:pt x="263" y="817"/>
                    </a:lnTo>
                    <a:lnTo>
                      <a:pt x="273" y="813"/>
                    </a:lnTo>
                    <a:lnTo>
                      <a:pt x="283" y="807"/>
                    </a:lnTo>
                    <a:lnTo>
                      <a:pt x="296" y="801"/>
                    </a:lnTo>
                    <a:lnTo>
                      <a:pt x="311" y="794"/>
                    </a:lnTo>
                    <a:lnTo>
                      <a:pt x="328" y="786"/>
                    </a:lnTo>
                    <a:lnTo>
                      <a:pt x="348" y="778"/>
                    </a:lnTo>
                    <a:lnTo>
                      <a:pt x="366" y="770"/>
                    </a:lnTo>
                    <a:lnTo>
                      <a:pt x="385" y="763"/>
                    </a:lnTo>
                    <a:lnTo>
                      <a:pt x="402" y="756"/>
                    </a:lnTo>
                    <a:lnTo>
                      <a:pt x="415" y="753"/>
                    </a:lnTo>
                    <a:lnTo>
                      <a:pt x="423" y="750"/>
                    </a:lnTo>
                    <a:lnTo>
                      <a:pt x="428" y="749"/>
                    </a:lnTo>
                    <a:lnTo>
                      <a:pt x="434" y="749"/>
                    </a:lnTo>
                    <a:lnTo>
                      <a:pt x="439" y="748"/>
                    </a:lnTo>
                    <a:lnTo>
                      <a:pt x="445" y="748"/>
                    </a:lnTo>
                    <a:lnTo>
                      <a:pt x="449" y="748"/>
                    </a:lnTo>
                    <a:lnTo>
                      <a:pt x="453" y="748"/>
                    </a:lnTo>
                    <a:lnTo>
                      <a:pt x="456" y="748"/>
                    </a:lnTo>
                    <a:lnTo>
                      <a:pt x="460" y="748"/>
                    </a:lnTo>
                    <a:lnTo>
                      <a:pt x="460" y="742"/>
                    </a:lnTo>
                    <a:lnTo>
                      <a:pt x="460" y="736"/>
                    </a:lnTo>
                    <a:lnTo>
                      <a:pt x="458" y="731"/>
                    </a:lnTo>
                    <a:lnTo>
                      <a:pt x="455" y="724"/>
                    </a:lnTo>
                    <a:lnTo>
                      <a:pt x="451" y="719"/>
                    </a:lnTo>
                    <a:lnTo>
                      <a:pt x="447" y="712"/>
                    </a:lnTo>
                    <a:lnTo>
                      <a:pt x="441" y="703"/>
                    </a:lnTo>
                    <a:lnTo>
                      <a:pt x="434" y="693"/>
                    </a:lnTo>
                    <a:lnTo>
                      <a:pt x="426" y="683"/>
                    </a:lnTo>
                    <a:lnTo>
                      <a:pt x="420" y="673"/>
                    </a:lnTo>
                    <a:lnTo>
                      <a:pt x="416" y="665"/>
                    </a:lnTo>
                    <a:lnTo>
                      <a:pt x="412" y="658"/>
                    </a:lnTo>
                    <a:lnTo>
                      <a:pt x="409" y="647"/>
                    </a:lnTo>
                    <a:lnTo>
                      <a:pt x="408" y="635"/>
                    </a:lnTo>
                    <a:lnTo>
                      <a:pt x="405" y="625"/>
                    </a:lnTo>
                    <a:lnTo>
                      <a:pt x="405" y="615"/>
                    </a:lnTo>
                    <a:lnTo>
                      <a:pt x="395" y="612"/>
                    </a:lnTo>
                    <a:lnTo>
                      <a:pt x="389" y="618"/>
                    </a:lnTo>
                    <a:lnTo>
                      <a:pt x="383" y="617"/>
                    </a:lnTo>
                    <a:lnTo>
                      <a:pt x="377" y="614"/>
                    </a:lnTo>
                    <a:lnTo>
                      <a:pt x="370" y="613"/>
                    </a:lnTo>
                    <a:lnTo>
                      <a:pt x="363" y="611"/>
                    </a:lnTo>
                    <a:lnTo>
                      <a:pt x="357" y="610"/>
                    </a:lnTo>
                    <a:lnTo>
                      <a:pt x="350" y="610"/>
                    </a:lnTo>
                    <a:lnTo>
                      <a:pt x="344" y="609"/>
                    </a:lnTo>
                    <a:lnTo>
                      <a:pt x="339" y="609"/>
                    </a:lnTo>
                    <a:lnTo>
                      <a:pt x="333" y="609"/>
                    </a:lnTo>
                    <a:lnTo>
                      <a:pt x="326" y="610"/>
                    </a:lnTo>
                    <a:lnTo>
                      <a:pt x="318" y="612"/>
                    </a:lnTo>
                    <a:lnTo>
                      <a:pt x="310" y="613"/>
                    </a:lnTo>
                    <a:lnTo>
                      <a:pt x="302" y="615"/>
                    </a:lnTo>
                    <a:lnTo>
                      <a:pt x="295" y="617"/>
                    </a:lnTo>
                    <a:lnTo>
                      <a:pt x="287" y="618"/>
                    </a:lnTo>
                    <a:lnTo>
                      <a:pt x="281" y="619"/>
                    </a:lnTo>
                    <a:lnTo>
                      <a:pt x="275" y="619"/>
                    </a:lnTo>
                    <a:lnTo>
                      <a:pt x="269" y="620"/>
                    </a:lnTo>
                    <a:lnTo>
                      <a:pt x="263" y="620"/>
                    </a:lnTo>
                    <a:lnTo>
                      <a:pt x="257" y="620"/>
                    </a:lnTo>
                    <a:lnTo>
                      <a:pt x="251" y="620"/>
                    </a:lnTo>
                    <a:lnTo>
                      <a:pt x="245" y="620"/>
                    </a:lnTo>
                    <a:lnTo>
                      <a:pt x="239" y="619"/>
                    </a:lnTo>
                    <a:lnTo>
                      <a:pt x="235" y="619"/>
                    </a:lnTo>
                    <a:lnTo>
                      <a:pt x="230" y="622"/>
                    </a:lnTo>
                    <a:lnTo>
                      <a:pt x="226" y="626"/>
                    </a:lnTo>
                    <a:lnTo>
                      <a:pt x="221" y="630"/>
                    </a:lnTo>
                    <a:lnTo>
                      <a:pt x="216" y="634"/>
                    </a:lnTo>
                    <a:lnTo>
                      <a:pt x="212" y="639"/>
                    </a:lnTo>
                    <a:lnTo>
                      <a:pt x="208" y="641"/>
                    </a:lnTo>
                    <a:lnTo>
                      <a:pt x="204" y="643"/>
                    </a:lnTo>
                    <a:lnTo>
                      <a:pt x="200" y="644"/>
                    </a:lnTo>
                    <a:lnTo>
                      <a:pt x="196" y="644"/>
                    </a:lnTo>
                    <a:lnTo>
                      <a:pt x="189" y="643"/>
                    </a:lnTo>
                    <a:lnTo>
                      <a:pt x="181" y="642"/>
                    </a:lnTo>
                    <a:lnTo>
                      <a:pt x="173" y="641"/>
                    </a:lnTo>
                    <a:lnTo>
                      <a:pt x="163" y="640"/>
                    </a:lnTo>
                    <a:lnTo>
                      <a:pt x="155" y="639"/>
                    </a:lnTo>
                    <a:lnTo>
                      <a:pt x="151" y="636"/>
                    </a:lnTo>
                    <a:lnTo>
                      <a:pt x="147" y="634"/>
                    </a:lnTo>
                    <a:lnTo>
                      <a:pt x="143" y="627"/>
                    </a:lnTo>
                    <a:lnTo>
                      <a:pt x="138" y="618"/>
                    </a:lnTo>
                    <a:lnTo>
                      <a:pt x="133" y="607"/>
                    </a:lnTo>
                    <a:lnTo>
                      <a:pt x="131" y="598"/>
                    </a:lnTo>
                    <a:lnTo>
                      <a:pt x="121" y="594"/>
                    </a:lnTo>
                    <a:lnTo>
                      <a:pt x="113" y="590"/>
                    </a:lnTo>
                    <a:lnTo>
                      <a:pt x="107" y="587"/>
                    </a:lnTo>
                    <a:lnTo>
                      <a:pt x="103" y="584"/>
                    </a:lnTo>
                    <a:lnTo>
                      <a:pt x="100" y="583"/>
                    </a:lnTo>
                    <a:lnTo>
                      <a:pt x="97" y="582"/>
                    </a:lnTo>
                    <a:lnTo>
                      <a:pt x="94" y="580"/>
                    </a:lnTo>
                    <a:lnTo>
                      <a:pt x="91" y="579"/>
                    </a:lnTo>
                    <a:lnTo>
                      <a:pt x="87" y="580"/>
                    </a:lnTo>
                    <a:lnTo>
                      <a:pt x="84" y="582"/>
                    </a:lnTo>
                    <a:lnTo>
                      <a:pt x="80" y="583"/>
                    </a:lnTo>
                    <a:lnTo>
                      <a:pt x="76" y="584"/>
                    </a:lnTo>
                    <a:lnTo>
                      <a:pt x="71" y="587"/>
                    </a:lnTo>
                    <a:lnTo>
                      <a:pt x="65" y="588"/>
                    </a:lnTo>
                    <a:lnTo>
                      <a:pt x="61" y="588"/>
                    </a:lnTo>
                    <a:lnTo>
                      <a:pt x="56" y="588"/>
                    </a:lnTo>
                    <a:lnTo>
                      <a:pt x="50" y="587"/>
                    </a:lnTo>
                    <a:lnTo>
                      <a:pt x="42" y="583"/>
                    </a:lnTo>
                    <a:lnTo>
                      <a:pt x="34" y="580"/>
                    </a:lnTo>
                    <a:lnTo>
                      <a:pt x="25" y="575"/>
                    </a:lnTo>
                    <a:lnTo>
                      <a:pt x="17" y="571"/>
                    </a:lnTo>
                    <a:lnTo>
                      <a:pt x="10" y="565"/>
                    </a:lnTo>
                    <a:lnTo>
                      <a:pt x="7" y="560"/>
                    </a:lnTo>
                    <a:lnTo>
                      <a:pt x="6" y="556"/>
                    </a:lnTo>
                    <a:lnTo>
                      <a:pt x="4" y="546"/>
                    </a:lnTo>
                    <a:lnTo>
                      <a:pt x="2" y="535"/>
                    </a:lnTo>
                    <a:lnTo>
                      <a:pt x="0" y="526"/>
                    </a:lnTo>
                    <a:lnTo>
                      <a:pt x="1" y="519"/>
                    </a:lnTo>
                    <a:lnTo>
                      <a:pt x="4" y="513"/>
                    </a:lnTo>
                    <a:lnTo>
                      <a:pt x="7" y="505"/>
                    </a:lnTo>
                    <a:lnTo>
                      <a:pt x="7" y="497"/>
                    </a:lnTo>
                    <a:lnTo>
                      <a:pt x="8" y="489"/>
                    </a:lnTo>
                    <a:lnTo>
                      <a:pt x="11" y="482"/>
                    </a:lnTo>
                    <a:lnTo>
                      <a:pt x="18" y="477"/>
                    </a:lnTo>
                    <a:lnTo>
                      <a:pt x="27" y="476"/>
                    </a:lnTo>
                    <a:lnTo>
                      <a:pt x="37" y="476"/>
                    </a:lnTo>
                    <a:lnTo>
                      <a:pt x="44" y="477"/>
                    </a:lnTo>
                    <a:lnTo>
                      <a:pt x="52" y="478"/>
                    </a:lnTo>
                    <a:lnTo>
                      <a:pt x="61" y="481"/>
                    </a:lnTo>
                    <a:lnTo>
                      <a:pt x="69" y="483"/>
                    </a:lnTo>
                    <a:lnTo>
                      <a:pt x="75" y="484"/>
                    </a:lnTo>
                    <a:lnTo>
                      <a:pt x="79" y="486"/>
                    </a:lnTo>
                    <a:lnTo>
                      <a:pt x="83" y="488"/>
                    </a:lnTo>
                    <a:lnTo>
                      <a:pt x="85" y="490"/>
                    </a:lnTo>
                    <a:lnTo>
                      <a:pt x="89" y="498"/>
                    </a:lnTo>
                    <a:lnTo>
                      <a:pt x="92" y="508"/>
                    </a:lnTo>
                    <a:lnTo>
                      <a:pt x="95" y="518"/>
                    </a:lnTo>
                    <a:lnTo>
                      <a:pt x="99" y="521"/>
                    </a:lnTo>
                    <a:lnTo>
                      <a:pt x="101" y="521"/>
                    </a:lnTo>
                    <a:lnTo>
                      <a:pt x="105" y="521"/>
                    </a:lnTo>
                    <a:lnTo>
                      <a:pt x="109" y="521"/>
                    </a:lnTo>
                    <a:lnTo>
                      <a:pt x="114" y="521"/>
                    </a:lnTo>
                    <a:lnTo>
                      <a:pt x="121" y="521"/>
                    </a:lnTo>
                    <a:lnTo>
                      <a:pt x="127" y="521"/>
                    </a:lnTo>
                    <a:lnTo>
                      <a:pt x="133" y="522"/>
                    </a:lnTo>
                    <a:lnTo>
                      <a:pt x="139" y="522"/>
                    </a:lnTo>
                    <a:lnTo>
                      <a:pt x="142" y="514"/>
                    </a:lnTo>
                    <a:lnTo>
                      <a:pt x="145" y="507"/>
                    </a:lnTo>
                    <a:lnTo>
                      <a:pt x="150" y="501"/>
                    </a:lnTo>
                    <a:lnTo>
                      <a:pt x="153" y="499"/>
                    </a:lnTo>
                    <a:lnTo>
                      <a:pt x="155" y="499"/>
                    </a:lnTo>
                    <a:lnTo>
                      <a:pt x="160" y="499"/>
                    </a:lnTo>
                    <a:lnTo>
                      <a:pt x="167" y="500"/>
                    </a:lnTo>
                    <a:lnTo>
                      <a:pt x="173" y="500"/>
                    </a:lnTo>
                    <a:lnTo>
                      <a:pt x="180" y="500"/>
                    </a:lnTo>
                    <a:lnTo>
                      <a:pt x="185" y="501"/>
                    </a:lnTo>
                    <a:lnTo>
                      <a:pt x="190" y="501"/>
                    </a:lnTo>
                    <a:lnTo>
                      <a:pt x="193" y="501"/>
                    </a:lnTo>
                    <a:lnTo>
                      <a:pt x="198" y="500"/>
                    </a:lnTo>
                    <a:lnTo>
                      <a:pt x="206" y="500"/>
                    </a:lnTo>
                    <a:lnTo>
                      <a:pt x="214" y="500"/>
                    </a:lnTo>
                    <a:lnTo>
                      <a:pt x="224" y="500"/>
                    </a:lnTo>
                    <a:lnTo>
                      <a:pt x="234" y="500"/>
                    </a:lnTo>
                    <a:lnTo>
                      <a:pt x="243" y="501"/>
                    </a:lnTo>
                    <a:lnTo>
                      <a:pt x="251" y="501"/>
                    </a:lnTo>
                    <a:lnTo>
                      <a:pt x="258" y="503"/>
                    </a:lnTo>
                    <a:lnTo>
                      <a:pt x="261" y="498"/>
                    </a:lnTo>
                    <a:lnTo>
                      <a:pt x="268" y="493"/>
                    </a:lnTo>
                    <a:lnTo>
                      <a:pt x="275" y="490"/>
                    </a:lnTo>
                    <a:lnTo>
                      <a:pt x="281" y="485"/>
                    </a:lnTo>
                    <a:lnTo>
                      <a:pt x="287" y="477"/>
                    </a:lnTo>
                    <a:lnTo>
                      <a:pt x="295" y="461"/>
                    </a:lnTo>
                    <a:lnTo>
                      <a:pt x="304" y="445"/>
                    </a:lnTo>
                    <a:lnTo>
                      <a:pt x="313" y="433"/>
                    </a:lnTo>
                    <a:lnTo>
                      <a:pt x="318" y="429"/>
                    </a:lnTo>
                    <a:lnTo>
                      <a:pt x="325" y="423"/>
                    </a:lnTo>
                    <a:lnTo>
                      <a:pt x="332" y="416"/>
                    </a:lnTo>
                    <a:lnTo>
                      <a:pt x="339" y="408"/>
                    </a:lnTo>
                    <a:lnTo>
                      <a:pt x="347" y="401"/>
                    </a:lnTo>
                    <a:lnTo>
                      <a:pt x="352" y="394"/>
                    </a:lnTo>
                    <a:lnTo>
                      <a:pt x="358" y="388"/>
                    </a:lnTo>
                    <a:lnTo>
                      <a:pt x="363" y="384"/>
                    </a:lnTo>
                    <a:lnTo>
                      <a:pt x="363" y="377"/>
                    </a:lnTo>
                    <a:lnTo>
                      <a:pt x="364" y="370"/>
                    </a:lnTo>
                    <a:lnTo>
                      <a:pt x="366" y="363"/>
                    </a:lnTo>
                    <a:lnTo>
                      <a:pt x="370" y="355"/>
                    </a:lnTo>
                    <a:lnTo>
                      <a:pt x="364" y="354"/>
                    </a:lnTo>
                    <a:lnTo>
                      <a:pt x="358" y="354"/>
                    </a:lnTo>
                    <a:lnTo>
                      <a:pt x="352" y="354"/>
                    </a:lnTo>
                    <a:lnTo>
                      <a:pt x="345" y="354"/>
                    </a:lnTo>
                    <a:lnTo>
                      <a:pt x="342" y="354"/>
                    </a:lnTo>
                    <a:lnTo>
                      <a:pt x="336" y="355"/>
                    </a:lnTo>
                    <a:lnTo>
                      <a:pt x="330" y="355"/>
                    </a:lnTo>
                    <a:lnTo>
                      <a:pt x="324" y="355"/>
                    </a:lnTo>
                    <a:lnTo>
                      <a:pt x="318" y="356"/>
                    </a:lnTo>
                    <a:lnTo>
                      <a:pt x="312" y="355"/>
                    </a:lnTo>
                    <a:lnTo>
                      <a:pt x="309" y="355"/>
                    </a:lnTo>
                    <a:lnTo>
                      <a:pt x="306" y="354"/>
                    </a:lnTo>
                    <a:lnTo>
                      <a:pt x="303" y="347"/>
                    </a:lnTo>
                    <a:lnTo>
                      <a:pt x="299" y="337"/>
                    </a:lnTo>
                    <a:lnTo>
                      <a:pt x="296" y="328"/>
                    </a:lnTo>
                    <a:lnTo>
                      <a:pt x="292" y="325"/>
                    </a:lnTo>
                    <a:lnTo>
                      <a:pt x="289" y="326"/>
                    </a:lnTo>
                    <a:lnTo>
                      <a:pt x="284" y="326"/>
                    </a:lnTo>
                    <a:lnTo>
                      <a:pt x="279" y="324"/>
                    </a:lnTo>
                    <a:lnTo>
                      <a:pt x="275" y="317"/>
                    </a:lnTo>
                    <a:lnTo>
                      <a:pt x="274" y="312"/>
                    </a:lnTo>
                    <a:lnTo>
                      <a:pt x="274" y="308"/>
                    </a:lnTo>
                    <a:lnTo>
                      <a:pt x="274" y="302"/>
                    </a:lnTo>
                    <a:lnTo>
                      <a:pt x="274" y="295"/>
                    </a:lnTo>
                    <a:lnTo>
                      <a:pt x="273" y="295"/>
                    </a:lnTo>
                    <a:lnTo>
                      <a:pt x="269" y="296"/>
                    </a:lnTo>
                    <a:lnTo>
                      <a:pt x="266" y="296"/>
                    </a:lnTo>
                    <a:lnTo>
                      <a:pt x="264" y="295"/>
                    </a:lnTo>
                    <a:lnTo>
                      <a:pt x="254" y="279"/>
                    </a:lnTo>
                    <a:lnTo>
                      <a:pt x="249" y="267"/>
                    </a:lnTo>
                    <a:lnTo>
                      <a:pt x="246" y="258"/>
                    </a:lnTo>
                    <a:lnTo>
                      <a:pt x="253" y="251"/>
                    </a:lnTo>
                    <a:lnTo>
                      <a:pt x="252" y="244"/>
                    </a:lnTo>
                    <a:lnTo>
                      <a:pt x="250" y="235"/>
                    </a:lnTo>
                    <a:lnTo>
                      <a:pt x="249" y="226"/>
                    </a:lnTo>
                    <a:lnTo>
                      <a:pt x="248" y="219"/>
                    </a:lnTo>
                    <a:lnTo>
                      <a:pt x="241" y="222"/>
                    </a:lnTo>
                    <a:lnTo>
                      <a:pt x="236" y="222"/>
                    </a:lnTo>
                    <a:lnTo>
                      <a:pt x="233" y="219"/>
                    </a:lnTo>
                    <a:lnTo>
                      <a:pt x="228" y="213"/>
                    </a:lnTo>
                    <a:lnTo>
                      <a:pt x="227" y="210"/>
                    </a:lnTo>
                    <a:lnTo>
                      <a:pt x="224" y="204"/>
                    </a:lnTo>
                    <a:lnTo>
                      <a:pt x="223" y="199"/>
                    </a:lnTo>
                    <a:lnTo>
                      <a:pt x="223" y="196"/>
                    </a:lnTo>
                    <a:lnTo>
                      <a:pt x="224" y="190"/>
                    </a:lnTo>
                    <a:lnTo>
                      <a:pt x="226" y="186"/>
                    </a:lnTo>
                    <a:lnTo>
                      <a:pt x="227" y="182"/>
                    </a:lnTo>
                    <a:lnTo>
                      <a:pt x="229" y="179"/>
                    </a:lnTo>
                    <a:lnTo>
                      <a:pt x="233" y="175"/>
                    </a:lnTo>
                    <a:lnTo>
                      <a:pt x="237" y="169"/>
                    </a:lnTo>
                    <a:lnTo>
                      <a:pt x="243" y="164"/>
                    </a:lnTo>
                    <a:lnTo>
                      <a:pt x="250" y="157"/>
                    </a:lnTo>
                    <a:lnTo>
                      <a:pt x="257" y="150"/>
                    </a:lnTo>
                    <a:lnTo>
                      <a:pt x="264" y="144"/>
                    </a:lnTo>
                    <a:lnTo>
                      <a:pt x="271" y="138"/>
                    </a:lnTo>
                    <a:lnTo>
                      <a:pt x="276" y="134"/>
                    </a:lnTo>
                    <a:lnTo>
                      <a:pt x="275" y="133"/>
                    </a:lnTo>
                    <a:lnTo>
                      <a:pt x="275" y="129"/>
                    </a:lnTo>
                    <a:lnTo>
                      <a:pt x="274" y="124"/>
                    </a:lnTo>
                    <a:lnTo>
                      <a:pt x="276" y="121"/>
                    </a:lnTo>
                    <a:lnTo>
                      <a:pt x="281" y="116"/>
                    </a:lnTo>
                    <a:lnTo>
                      <a:pt x="287" y="109"/>
                    </a:lnTo>
                    <a:lnTo>
                      <a:pt x="292" y="101"/>
                    </a:lnTo>
                    <a:lnTo>
                      <a:pt x="296" y="93"/>
                    </a:lnTo>
                    <a:lnTo>
                      <a:pt x="298" y="84"/>
                    </a:lnTo>
                    <a:lnTo>
                      <a:pt x="302" y="74"/>
                    </a:lnTo>
                    <a:lnTo>
                      <a:pt x="307" y="65"/>
                    </a:lnTo>
                    <a:lnTo>
                      <a:pt x="314" y="60"/>
                    </a:lnTo>
                    <a:lnTo>
                      <a:pt x="318" y="59"/>
                    </a:lnTo>
                    <a:lnTo>
                      <a:pt x="326" y="56"/>
                    </a:lnTo>
                    <a:lnTo>
                      <a:pt x="336" y="53"/>
                    </a:lnTo>
                    <a:lnTo>
                      <a:pt x="350" y="48"/>
                    </a:lnTo>
                    <a:lnTo>
                      <a:pt x="365" y="44"/>
                    </a:lnTo>
                    <a:lnTo>
                      <a:pt x="382" y="39"/>
                    </a:lnTo>
                    <a:lnTo>
                      <a:pt x="401" y="33"/>
                    </a:lnTo>
                    <a:lnTo>
                      <a:pt x="419" y="28"/>
                    </a:lnTo>
                    <a:lnTo>
                      <a:pt x="438" y="23"/>
                    </a:lnTo>
                    <a:lnTo>
                      <a:pt x="456" y="17"/>
                    </a:lnTo>
                    <a:lnTo>
                      <a:pt x="472" y="13"/>
                    </a:lnTo>
                    <a:lnTo>
                      <a:pt x="487" y="9"/>
                    </a:lnTo>
                    <a:lnTo>
                      <a:pt x="500" y="5"/>
                    </a:lnTo>
                    <a:lnTo>
                      <a:pt x="510" y="2"/>
                    </a:lnTo>
                    <a:lnTo>
                      <a:pt x="517" y="1"/>
                    </a:lnTo>
                    <a:lnTo>
                      <a:pt x="521" y="0"/>
                    </a:lnTo>
                    <a:lnTo>
                      <a:pt x="526" y="3"/>
                    </a:lnTo>
                    <a:lnTo>
                      <a:pt x="537" y="6"/>
                    </a:lnTo>
                    <a:lnTo>
                      <a:pt x="548" y="9"/>
                    </a:lnTo>
                    <a:lnTo>
                      <a:pt x="561" y="12"/>
                    </a:lnTo>
                    <a:lnTo>
                      <a:pt x="574" y="15"/>
                    </a:lnTo>
                    <a:lnTo>
                      <a:pt x="585" y="16"/>
                    </a:lnTo>
                    <a:lnTo>
                      <a:pt x="593" y="18"/>
                    </a:lnTo>
                    <a:lnTo>
                      <a:pt x="598" y="20"/>
                    </a:lnTo>
                    <a:lnTo>
                      <a:pt x="606" y="44"/>
                    </a:lnTo>
                    <a:lnTo>
                      <a:pt x="615" y="73"/>
                    </a:lnTo>
                    <a:lnTo>
                      <a:pt x="621" y="98"/>
                    </a:lnTo>
                    <a:lnTo>
                      <a:pt x="622" y="113"/>
                    </a:lnTo>
                    <a:lnTo>
                      <a:pt x="622" y="126"/>
                    </a:lnTo>
                    <a:lnTo>
                      <a:pt x="623" y="143"/>
                    </a:lnTo>
                    <a:lnTo>
                      <a:pt x="620" y="163"/>
                    </a:lnTo>
                    <a:lnTo>
                      <a:pt x="606" y="181"/>
                    </a:lnTo>
                    <a:lnTo>
                      <a:pt x="613" y="181"/>
                    </a:lnTo>
                    <a:lnTo>
                      <a:pt x="619" y="180"/>
                    </a:lnTo>
                    <a:lnTo>
                      <a:pt x="624" y="179"/>
                    </a:lnTo>
                    <a:lnTo>
                      <a:pt x="629" y="179"/>
                    </a:lnTo>
                    <a:lnTo>
                      <a:pt x="634" y="177"/>
                    </a:lnTo>
                    <a:lnTo>
                      <a:pt x="637" y="176"/>
                    </a:lnTo>
                    <a:lnTo>
                      <a:pt x="640" y="176"/>
                    </a:lnTo>
                    <a:lnTo>
                      <a:pt x="643" y="176"/>
                    </a:lnTo>
                    <a:lnTo>
                      <a:pt x="646" y="176"/>
                    </a:lnTo>
                    <a:lnTo>
                      <a:pt x="651" y="177"/>
                    </a:lnTo>
                    <a:lnTo>
                      <a:pt x="657" y="180"/>
                    </a:lnTo>
                    <a:lnTo>
                      <a:pt x="663" y="182"/>
                    </a:lnTo>
                    <a:lnTo>
                      <a:pt x="670" y="184"/>
                    </a:lnTo>
                    <a:lnTo>
                      <a:pt x="676" y="188"/>
                    </a:lnTo>
                    <a:lnTo>
                      <a:pt x="681" y="190"/>
                    </a:lnTo>
                    <a:lnTo>
                      <a:pt x="683" y="194"/>
                    </a:lnTo>
                    <a:lnTo>
                      <a:pt x="690" y="213"/>
                    </a:lnTo>
                    <a:lnTo>
                      <a:pt x="707" y="260"/>
                    </a:lnTo>
                    <a:lnTo>
                      <a:pt x="730" y="326"/>
                    </a:lnTo>
                    <a:lnTo>
                      <a:pt x="757" y="401"/>
                    </a:lnTo>
                    <a:lnTo>
                      <a:pt x="783" y="476"/>
                    </a:lnTo>
                    <a:lnTo>
                      <a:pt x="806" y="542"/>
                    </a:lnTo>
                    <a:lnTo>
                      <a:pt x="821" y="589"/>
                    </a:lnTo>
                    <a:lnTo>
                      <a:pt x="827" y="609"/>
                    </a:lnTo>
                    <a:lnTo>
                      <a:pt x="826" y="613"/>
                    </a:lnTo>
                    <a:lnTo>
                      <a:pt x="823" y="620"/>
                    </a:lnTo>
                    <a:lnTo>
                      <a:pt x="818" y="629"/>
                    </a:lnTo>
                    <a:lnTo>
                      <a:pt x="812" y="640"/>
                    </a:lnTo>
                    <a:lnTo>
                      <a:pt x="806" y="649"/>
                    </a:lnTo>
                    <a:lnTo>
                      <a:pt x="801" y="658"/>
                    </a:lnTo>
                    <a:lnTo>
                      <a:pt x="795" y="666"/>
                    </a:lnTo>
                    <a:lnTo>
                      <a:pt x="790" y="671"/>
                    </a:lnTo>
                    <a:lnTo>
                      <a:pt x="783" y="674"/>
                    </a:lnTo>
                    <a:lnTo>
                      <a:pt x="774" y="677"/>
                    </a:lnTo>
                    <a:lnTo>
                      <a:pt x="763" y="681"/>
                    </a:lnTo>
                    <a:lnTo>
                      <a:pt x="749" y="683"/>
                    </a:lnTo>
                    <a:lnTo>
                      <a:pt x="735" y="687"/>
                    </a:lnTo>
                    <a:lnTo>
                      <a:pt x="722" y="689"/>
                    </a:lnTo>
                    <a:lnTo>
                      <a:pt x="710" y="690"/>
                    </a:lnTo>
                    <a:lnTo>
                      <a:pt x="699" y="690"/>
                    </a:lnTo>
                    <a:lnTo>
                      <a:pt x="706" y="700"/>
                    </a:lnTo>
                    <a:lnTo>
                      <a:pt x="715" y="710"/>
                    </a:lnTo>
                    <a:lnTo>
                      <a:pt x="722" y="720"/>
                    </a:lnTo>
                    <a:lnTo>
                      <a:pt x="727" y="727"/>
                    </a:lnTo>
                    <a:lnTo>
                      <a:pt x="731" y="742"/>
                    </a:lnTo>
                    <a:lnTo>
                      <a:pt x="741" y="770"/>
                    </a:lnTo>
                    <a:lnTo>
                      <a:pt x="748" y="801"/>
                    </a:lnTo>
                    <a:lnTo>
                      <a:pt x="750" y="825"/>
                    </a:lnTo>
                    <a:lnTo>
                      <a:pt x="748" y="844"/>
                    </a:lnTo>
                    <a:lnTo>
                      <a:pt x="745" y="864"/>
                    </a:lnTo>
                    <a:lnTo>
                      <a:pt x="744" y="883"/>
                    </a:lnTo>
                    <a:lnTo>
                      <a:pt x="748" y="898"/>
                    </a:lnTo>
                    <a:lnTo>
                      <a:pt x="753" y="916"/>
                    </a:lnTo>
                    <a:lnTo>
                      <a:pt x="763" y="943"/>
                    </a:lnTo>
                    <a:lnTo>
                      <a:pt x="771" y="968"/>
                    </a:lnTo>
                    <a:lnTo>
                      <a:pt x="776" y="983"/>
                    </a:lnTo>
                    <a:lnTo>
                      <a:pt x="770" y="988"/>
                    </a:lnTo>
                    <a:lnTo>
                      <a:pt x="761" y="994"/>
                    </a:lnTo>
                    <a:lnTo>
                      <a:pt x="751" y="998"/>
                    </a:lnTo>
                    <a:lnTo>
                      <a:pt x="743" y="1004"/>
                    </a:lnTo>
                    <a:lnTo>
                      <a:pt x="743" y="1030"/>
                    </a:lnTo>
                    <a:lnTo>
                      <a:pt x="743" y="1062"/>
                    </a:lnTo>
                    <a:lnTo>
                      <a:pt x="744" y="1091"/>
                    </a:lnTo>
                    <a:lnTo>
                      <a:pt x="745" y="1109"/>
                    </a:lnTo>
                    <a:lnTo>
                      <a:pt x="746" y="1120"/>
                    </a:lnTo>
                    <a:lnTo>
                      <a:pt x="749" y="1136"/>
                    </a:lnTo>
                    <a:lnTo>
                      <a:pt x="752" y="1153"/>
                    </a:lnTo>
                    <a:lnTo>
                      <a:pt x="757" y="1169"/>
                    </a:lnTo>
                    <a:lnTo>
                      <a:pt x="765" y="1186"/>
                    </a:lnTo>
                    <a:lnTo>
                      <a:pt x="775" y="1207"/>
                    </a:lnTo>
                    <a:lnTo>
                      <a:pt x="783" y="1226"/>
                    </a:lnTo>
                    <a:lnTo>
                      <a:pt x="788" y="1241"/>
                    </a:lnTo>
                    <a:lnTo>
                      <a:pt x="791" y="1263"/>
                    </a:lnTo>
                    <a:lnTo>
                      <a:pt x="796" y="1304"/>
                    </a:lnTo>
                    <a:lnTo>
                      <a:pt x="802" y="1349"/>
                    </a:lnTo>
                    <a:lnTo>
                      <a:pt x="811" y="1390"/>
                    </a:lnTo>
                    <a:lnTo>
                      <a:pt x="813" y="1396"/>
                    </a:lnTo>
                    <a:lnTo>
                      <a:pt x="814" y="1402"/>
                    </a:lnTo>
                    <a:lnTo>
                      <a:pt x="817" y="1406"/>
                    </a:lnTo>
                    <a:lnTo>
                      <a:pt x="818" y="1411"/>
                    </a:lnTo>
                    <a:lnTo>
                      <a:pt x="823" y="1407"/>
                    </a:lnTo>
                    <a:lnTo>
                      <a:pt x="829" y="1407"/>
                    </a:lnTo>
                    <a:lnTo>
                      <a:pt x="836" y="1411"/>
                    </a:lnTo>
                    <a:lnTo>
                      <a:pt x="842" y="1419"/>
                    </a:lnTo>
                    <a:lnTo>
                      <a:pt x="848" y="1434"/>
                    </a:lnTo>
                    <a:lnTo>
                      <a:pt x="857" y="1453"/>
                    </a:lnTo>
                    <a:lnTo>
                      <a:pt x="865" y="1473"/>
                    </a:lnTo>
                    <a:lnTo>
                      <a:pt x="871" y="1485"/>
                    </a:lnTo>
                    <a:lnTo>
                      <a:pt x="866" y="1490"/>
                    </a:lnTo>
                    <a:lnTo>
                      <a:pt x="859" y="1497"/>
                    </a:lnTo>
                    <a:lnTo>
                      <a:pt x="852" y="1504"/>
                    </a:lnTo>
                    <a:lnTo>
                      <a:pt x="846" y="1512"/>
                    </a:lnTo>
                    <a:lnTo>
                      <a:pt x="837" y="1519"/>
                    </a:lnTo>
                    <a:lnTo>
                      <a:pt x="831" y="1526"/>
                    </a:lnTo>
                    <a:lnTo>
                      <a:pt x="824" y="1532"/>
                    </a:lnTo>
                    <a:lnTo>
                      <a:pt x="817" y="1536"/>
                    </a:lnTo>
                    <a:lnTo>
                      <a:pt x="799" y="1541"/>
                    </a:lnTo>
                    <a:lnTo>
                      <a:pt x="793" y="1551"/>
                    </a:lnTo>
                    <a:lnTo>
                      <a:pt x="788" y="1562"/>
                    </a:lnTo>
                    <a:lnTo>
                      <a:pt x="781" y="1571"/>
                    </a:lnTo>
                    <a:lnTo>
                      <a:pt x="770" y="1578"/>
                    </a:lnTo>
                    <a:lnTo>
                      <a:pt x="742" y="1584"/>
                    </a:lnTo>
                    <a:lnTo>
                      <a:pt x="719" y="1585"/>
                    </a:lnTo>
                    <a:lnTo>
                      <a:pt x="699" y="1584"/>
                    </a:lnTo>
                    <a:lnTo>
                      <a:pt x="684" y="1581"/>
                    </a:lnTo>
                    <a:lnTo>
                      <a:pt x="673" y="1577"/>
                    </a:lnTo>
                    <a:lnTo>
                      <a:pt x="665" y="1573"/>
                    </a:lnTo>
                    <a:lnTo>
                      <a:pt x="660" y="1570"/>
                    </a:lnTo>
                    <a:lnTo>
                      <a:pt x="659" y="1569"/>
                    </a:lnTo>
                    <a:lnTo>
                      <a:pt x="659" y="1558"/>
                    </a:lnTo>
                    <a:lnTo>
                      <a:pt x="660" y="1549"/>
                    </a:lnTo>
                    <a:lnTo>
                      <a:pt x="663" y="1542"/>
                    </a:lnTo>
                    <a:lnTo>
                      <a:pt x="668" y="1538"/>
                    </a:lnTo>
                    <a:lnTo>
                      <a:pt x="675" y="1533"/>
                    </a:lnTo>
                    <a:lnTo>
                      <a:pt x="684" y="1531"/>
                    </a:lnTo>
                    <a:lnTo>
                      <a:pt x="698" y="1529"/>
                    </a:lnTo>
                    <a:lnTo>
                      <a:pt x="715" y="1531"/>
                    </a:lnTo>
                    <a:lnTo>
                      <a:pt x="719" y="1511"/>
                    </a:lnTo>
                    <a:lnTo>
                      <a:pt x="725" y="1488"/>
                    </a:lnTo>
                    <a:lnTo>
                      <a:pt x="731" y="1466"/>
                    </a:lnTo>
                    <a:lnTo>
                      <a:pt x="737" y="1450"/>
                    </a:lnTo>
                    <a:lnTo>
                      <a:pt x="733" y="1430"/>
                    </a:lnTo>
                    <a:lnTo>
                      <a:pt x="727" y="1407"/>
                    </a:lnTo>
                    <a:lnTo>
                      <a:pt x="720" y="1382"/>
                    </a:lnTo>
                    <a:lnTo>
                      <a:pt x="712" y="1357"/>
                    </a:lnTo>
                    <a:lnTo>
                      <a:pt x="704" y="1332"/>
                    </a:lnTo>
                    <a:lnTo>
                      <a:pt x="697" y="1310"/>
                    </a:lnTo>
                    <a:lnTo>
                      <a:pt x="689" y="1292"/>
                    </a:lnTo>
                    <a:lnTo>
                      <a:pt x="683" y="1278"/>
                    </a:lnTo>
                    <a:lnTo>
                      <a:pt x="677" y="1267"/>
                    </a:lnTo>
                    <a:lnTo>
                      <a:pt x="670" y="1252"/>
                    </a:lnTo>
                    <a:lnTo>
                      <a:pt x="665" y="1234"/>
                    </a:lnTo>
                    <a:lnTo>
                      <a:pt x="658" y="1217"/>
                    </a:lnTo>
                    <a:lnTo>
                      <a:pt x="652" y="1201"/>
                    </a:lnTo>
                    <a:lnTo>
                      <a:pt x="646" y="1186"/>
                    </a:lnTo>
                    <a:lnTo>
                      <a:pt x="642" y="1176"/>
                    </a:lnTo>
                    <a:lnTo>
                      <a:pt x="638" y="1169"/>
                    </a:lnTo>
                    <a:lnTo>
                      <a:pt x="630" y="1162"/>
                    </a:lnTo>
                    <a:lnTo>
                      <a:pt x="622" y="1153"/>
                    </a:lnTo>
                    <a:lnTo>
                      <a:pt x="614" y="1142"/>
                    </a:lnTo>
                    <a:lnTo>
                      <a:pt x="609" y="1131"/>
                    </a:lnTo>
                    <a:lnTo>
                      <a:pt x="605" y="1112"/>
                    </a:lnTo>
                    <a:lnTo>
                      <a:pt x="599" y="1088"/>
                    </a:lnTo>
                    <a:lnTo>
                      <a:pt x="593" y="1064"/>
                    </a:lnTo>
                    <a:lnTo>
                      <a:pt x="590" y="1047"/>
                    </a:lnTo>
                    <a:lnTo>
                      <a:pt x="583" y="1045"/>
                    </a:lnTo>
                    <a:lnTo>
                      <a:pt x="575" y="1044"/>
                    </a:lnTo>
                    <a:lnTo>
                      <a:pt x="567" y="1042"/>
                    </a:lnTo>
                    <a:lnTo>
                      <a:pt x="560" y="1040"/>
                    </a:lnTo>
                    <a:lnTo>
                      <a:pt x="551" y="1018"/>
                    </a:lnTo>
                    <a:lnTo>
                      <a:pt x="543" y="997"/>
                    </a:lnTo>
                    <a:lnTo>
                      <a:pt x="536" y="979"/>
                    </a:lnTo>
                    <a:lnTo>
                      <a:pt x="532" y="965"/>
                    </a:lnTo>
                    <a:lnTo>
                      <a:pt x="530" y="965"/>
                    </a:lnTo>
                    <a:lnTo>
                      <a:pt x="525" y="965"/>
                    </a:lnTo>
                    <a:lnTo>
                      <a:pt x="521" y="966"/>
                    </a:lnTo>
                    <a:lnTo>
                      <a:pt x="514" y="966"/>
                    </a:lnTo>
                    <a:lnTo>
                      <a:pt x="501" y="967"/>
                    </a:lnTo>
                    <a:lnTo>
                      <a:pt x="486" y="968"/>
                    </a:lnTo>
                    <a:lnTo>
                      <a:pt x="472" y="968"/>
                    </a:lnTo>
                    <a:lnTo>
                      <a:pt x="458" y="969"/>
                    </a:lnTo>
                    <a:lnTo>
                      <a:pt x="445" y="970"/>
                    </a:lnTo>
                    <a:lnTo>
                      <a:pt x="432" y="970"/>
                    </a:lnTo>
                    <a:lnTo>
                      <a:pt x="420" y="972"/>
                    </a:lnTo>
                    <a:lnTo>
                      <a:pt x="412" y="972"/>
                    </a:lnTo>
                    <a:lnTo>
                      <a:pt x="410" y="964"/>
                    </a:lnTo>
                    <a:lnTo>
                      <a:pt x="404" y="953"/>
                    </a:lnTo>
                    <a:lnTo>
                      <a:pt x="397" y="944"/>
                    </a:lnTo>
                    <a:lnTo>
                      <a:pt x="395" y="940"/>
                    </a:lnTo>
                    <a:lnTo>
                      <a:pt x="392" y="940"/>
                    </a:lnTo>
                    <a:lnTo>
                      <a:pt x="387" y="942"/>
                    </a:lnTo>
                    <a:lnTo>
                      <a:pt x="382" y="943"/>
                    </a:lnTo>
                    <a:lnTo>
                      <a:pt x="378" y="945"/>
                    </a:lnTo>
                    <a:lnTo>
                      <a:pt x="373" y="947"/>
                    </a:lnTo>
                    <a:lnTo>
                      <a:pt x="369" y="950"/>
                    </a:lnTo>
                    <a:lnTo>
                      <a:pt x="364" y="952"/>
                    </a:lnTo>
                    <a:lnTo>
                      <a:pt x="359" y="954"/>
                    </a:lnTo>
                    <a:lnTo>
                      <a:pt x="364" y="962"/>
                    </a:lnTo>
                    <a:lnTo>
                      <a:pt x="371" y="975"/>
                    </a:lnTo>
                    <a:lnTo>
                      <a:pt x="380" y="992"/>
                    </a:lnTo>
                    <a:lnTo>
                      <a:pt x="390" y="1013"/>
                    </a:lnTo>
                    <a:lnTo>
                      <a:pt x="401" y="1036"/>
                    </a:lnTo>
                    <a:lnTo>
                      <a:pt x="411" y="1060"/>
                    </a:lnTo>
                    <a:lnTo>
                      <a:pt x="422" y="1085"/>
                    </a:lnTo>
                    <a:lnTo>
                      <a:pt x="431" y="1108"/>
                    </a:lnTo>
                    <a:lnTo>
                      <a:pt x="433" y="1113"/>
                    </a:lnTo>
                    <a:lnTo>
                      <a:pt x="435" y="1119"/>
                    </a:lnTo>
                    <a:lnTo>
                      <a:pt x="436" y="1124"/>
                    </a:lnTo>
                    <a:lnTo>
                      <a:pt x="439" y="1130"/>
                    </a:lnTo>
                    <a:lnTo>
                      <a:pt x="443" y="1128"/>
                    </a:lnTo>
                    <a:lnTo>
                      <a:pt x="449" y="1130"/>
                    </a:lnTo>
                    <a:lnTo>
                      <a:pt x="454" y="1132"/>
                    </a:lnTo>
                    <a:lnTo>
                      <a:pt x="457" y="1135"/>
                    </a:lnTo>
                    <a:lnTo>
                      <a:pt x="463" y="1142"/>
                    </a:lnTo>
                    <a:lnTo>
                      <a:pt x="471" y="1155"/>
                    </a:lnTo>
                    <a:lnTo>
                      <a:pt x="479" y="1174"/>
                    </a:lnTo>
                    <a:lnTo>
                      <a:pt x="486" y="1203"/>
                    </a:lnTo>
                    <a:lnTo>
                      <a:pt x="480" y="1210"/>
                    </a:lnTo>
                    <a:lnTo>
                      <a:pt x="475" y="1217"/>
                    </a:lnTo>
                    <a:lnTo>
                      <a:pt x="468" y="1224"/>
                    </a:lnTo>
                    <a:lnTo>
                      <a:pt x="460" y="1231"/>
                    </a:lnTo>
                    <a:lnTo>
                      <a:pt x="450" y="1238"/>
                    </a:lnTo>
                    <a:lnTo>
                      <a:pt x="441" y="1244"/>
                    </a:lnTo>
                    <a:lnTo>
                      <a:pt x="432" y="1249"/>
                    </a:lnTo>
                    <a:lnTo>
                      <a:pt x="423" y="1254"/>
                    </a:lnTo>
                    <a:lnTo>
                      <a:pt x="417" y="1241"/>
                    </a:lnTo>
                    <a:lnTo>
                      <a:pt x="411" y="1248"/>
                    </a:lnTo>
                    <a:lnTo>
                      <a:pt x="404" y="1256"/>
                    </a:lnTo>
                    <a:lnTo>
                      <a:pt x="397" y="1264"/>
                    </a:lnTo>
                    <a:lnTo>
                      <a:pt x="390" y="1272"/>
                    </a:lnTo>
                    <a:lnTo>
                      <a:pt x="383" y="1280"/>
                    </a:lnTo>
                    <a:lnTo>
                      <a:pt x="375" y="1289"/>
                    </a:lnTo>
                    <a:lnTo>
                      <a:pt x="369" y="1295"/>
                    </a:lnTo>
                    <a:lnTo>
                      <a:pt x="362" y="13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5" name="Freeform 78">
                <a:extLst>
                  <a:ext uri="{FF2B5EF4-FFF2-40B4-BE49-F238E27FC236}">
                    <a16:creationId xmlns:a16="http://schemas.microsoft.com/office/drawing/2014/main" id="{122A387E-1AA7-6274-D628-FD2DE0CE9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8" y="1857"/>
                <a:ext cx="45" cy="71"/>
              </a:xfrm>
              <a:custGeom>
                <a:avLst/>
                <a:gdLst>
                  <a:gd name="T0" fmla="*/ 2 w 89"/>
                  <a:gd name="T1" fmla="*/ 2 h 142"/>
                  <a:gd name="T2" fmla="*/ 1 w 89"/>
                  <a:gd name="T3" fmla="*/ 1 h 142"/>
                  <a:gd name="T4" fmla="*/ 1 w 89"/>
                  <a:gd name="T5" fmla="*/ 1 h 142"/>
                  <a:gd name="T6" fmla="*/ 1 w 89"/>
                  <a:gd name="T7" fmla="*/ 1 h 142"/>
                  <a:gd name="T8" fmla="*/ 1 w 89"/>
                  <a:gd name="T9" fmla="*/ 1 h 142"/>
                  <a:gd name="T10" fmla="*/ 1 w 89"/>
                  <a:gd name="T11" fmla="*/ 1 h 142"/>
                  <a:gd name="T12" fmla="*/ 1 w 89"/>
                  <a:gd name="T13" fmla="*/ 1 h 142"/>
                  <a:gd name="T14" fmla="*/ 1 w 89"/>
                  <a:gd name="T15" fmla="*/ 1 h 142"/>
                  <a:gd name="T16" fmla="*/ 1 w 89"/>
                  <a:gd name="T17" fmla="*/ 1 h 142"/>
                  <a:gd name="T18" fmla="*/ 0 w 89"/>
                  <a:gd name="T19" fmla="*/ 1 h 142"/>
                  <a:gd name="T20" fmla="*/ 1 w 89"/>
                  <a:gd name="T21" fmla="*/ 1 h 142"/>
                  <a:gd name="T22" fmla="*/ 1 w 89"/>
                  <a:gd name="T23" fmla="*/ 0 h 142"/>
                  <a:gd name="T24" fmla="*/ 1 w 89"/>
                  <a:gd name="T25" fmla="*/ 0 h 142"/>
                  <a:gd name="T26" fmla="*/ 1 w 89"/>
                  <a:gd name="T27" fmla="*/ 0 h 142"/>
                  <a:gd name="T28" fmla="*/ 1 w 89"/>
                  <a:gd name="T29" fmla="*/ 1 h 142"/>
                  <a:gd name="T30" fmla="*/ 1 w 89"/>
                  <a:gd name="T31" fmla="*/ 1 h 142"/>
                  <a:gd name="T32" fmla="*/ 1 w 89"/>
                  <a:gd name="T33" fmla="*/ 1 h 142"/>
                  <a:gd name="T34" fmla="*/ 1 w 89"/>
                  <a:gd name="T35" fmla="*/ 1 h 142"/>
                  <a:gd name="T36" fmla="*/ 2 w 89"/>
                  <a:gd name="T37" fmla="*/ 1 h 142"/>
                  <a:gd name="T38" fmla="*/ 2 w 89"/>
                  <a:gd name="T39" fmla="*/ 1 h 142"/>
                  <a:gd name="T40" fmla="*/ 2 w 89"/>
                  <a:gd name="T41" fmla="*/ 2 h 142"/>
                  <a:gd name="T42" fmla="*/ 2 w 89"/>
                  <a:gd name="T43" fmla="*/ 2 h 14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89"/>
                  <a:gd name="T67" fmla="*/ 0 h 142"/>
                  <a:gd name="T68" fmla="*/ 89 w 89"/>
                  <a:gd name="T69" fmla="*/ 142 h 142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89" h="142">
                    <a:moveTo>
                      <a:pt x="89" y="142"/>
                    </a:moveTo>
                    <a:lnTo>
                      <a:pt x="5" y="112"/>
                    </a:lnTo>
                    <a:lnTo>
                      <a:pt x="10" y="100"/>
                    </a:lnTo>
                    <a:lnTo>
                      <a:pt x="15" y="88"/>
                    </a:lnTo>
                    <a:lnTo>
                      <a:pt x="17" y="75"/>
                    </a:lnTo>
                    <a:lnTo>
                      <a:pt x="17" y="65"/>
                    </a:lnTo>
                    <a:lnTo>
                      <a:pt x="14" y="50"/>
                    </a:lnTo>
                    <a:lnTo>
                      <a:pt x="8" y="29"/>
                    </a:lnTo>
                    <a:lnTo>
                      <a:pt x="2" y="10"/>
                    </a:lnTo>
                    <a:lnTo>
                      <a:pt x="0" y="2"/>
                    </a:lnTo>
                    <a:lnTo>
                      <a:pt x="8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0"/>
                    </a:lnTo>
                    <a:lnTo>
                      <a:pt x="29" y="14"/>
                    </a:lnTo>
                    <a:lnTo>
                      <a:pt x="39" y="32"/>
                    </a:lnTo>
                    <a:lnTo>
                      <a:pt x="51" y="52"/>
                    </a:lnTo>
                    <a:lnTo>
                      <a:pt x="62" y="74"/>
                    </a:lnTo>
                    <a:lnTo>
                      <a:pt x="73" y="94"/>
                    </a:lnTo>
                    <a:lnTo>
                      <a:pt x="82" y="113"/>
                    </a:lnTo>
                    <a:lnTo>
                      <a:pt x="88" y="130"/>
                    </a:lnTo>
                    <a:lnTo>
                      <a:pt x="89" y="1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6" name="Freeform 79">
                <a:extLst>
                  <a:ext uri="{FF2B5EF4-FFF2-40B4-BE49-F238E27FC236}">
                    <a16:creationId xmlns:a16="http://schemas.microsoft.com/office/drawing/2014/main" id="{0A130AA8-2C01-F3D3-BFC9-B7C8A34DF4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" y="1743"/>
                <a:ext cx="73" cy="183"/>
              </a:xfrm>
              <a:custGeom>
                <a:avLst/>
                <a:gdLst>
                  <a:gd name="T0" fmla="*/ 1 w 146"/>
                  <a:gd name="T1" fmla="*/ 2 h 365"/>
                  <a:gd name="T2" fmla="*/ 1 w 146"/>
                  <a:gd name="T3" fmla="*/ 2 h 365"/>
                  <a:gd name="T4" fmla="*/ 1 w 146"/>
                  <a:gd name="T5" fmla="*/ 1 h 365"/>
                  <a:gd name="T6" fmla="*/ 1 w 146"/>
                  <a:gd name="T7" fmla="*/ 1 h 365"/>
                  <a:gd name="T8" fmla="*/ 1 w 146"/>
                  <a:gd name="T9" fmla="*/ 0 h 365"/>
                  <a:gd name="T10" fmla="*/ 1 w 146"/>
                  <a:gd name="T11" fmla="*/ 1 h 365"/>
                  <a:gd name="T12" fmla="*/ 1 w 146"/>
                  <a:gd name="T13" fmla="*/ 1 h 365"/>
                  <a:gd name="T14" fmla="*/ 1 w 146"/>
                  <a:gd name="T15" fmla="*/ 1 h 365"/>
                  <a:gd name="T16" fmla="*/ 1 w 146"/>
                  <a:gd name="T17" fmla="*/ 2 h 365"/>
                  <a:gd name="T18" fmla="*/ 1 w 146"/>
                  <a:gd name="T19" fmla="*/ 2 h 365"/>
                  <a:gd name="T20" fmla="*/ 2 w 146"/>
                  <a:gd name="T21" fmla="*/ 2 h 365"/>
                  <a:gd name="T22" fmla="*/ 2 w 146"/>
                  <a:gd name="T23" fmla="*/ 2 h 365"/>
                  <a:gd name="T24" fmla="*/ 2 w 146"/>
                  <a:gd name="T25" fmla="*/ 2 h 365"/>
                  <a:gd name="T26" fmla="*/ 1 w 146"/>
                  <a:gd name="T27" fmla="*/ 3 h 365"/>
                  <a:gd name="T28" fmla="*/ 1 w 146"/>
                  <a:gd name="T29" fmla="*/ 4 h 365"/>
                  <a:gd name="T30" fmla="*/ 1 w 146"/>
                  <a:gd name="T31" fmla="*/ 4 h 365"/>
                  <a:gd name="T32" fmla="*/ 1 w 146"/>
                  <a:gd name="T33" fmla="*/ 4 h 365"/>
                  <a:gd name="T34" fmla="*/ 1 w 146"/>
                  <a:gd name="T35" fmla="*/ 4 h 365"/>
                  <a:gd name="T36" fmla="*/ 1 w 146"/>
                  <a:gd name="T37" fmla="*/ 4 h 365"/>
                  <a:gd name="T38" fmla="*/ 1 w 146"/>
                  <a:gd name="T39" fmla="*/ 5 h 365"/>
                  <a:gd name="T40" fmla="*/ 1 w 146"/>
                  <a:gd name="T41" fmla="*/ 5 h 365"/>
                  <a:gd name="T42" fmla="*/ 1 w 146"/>
                  <a:gd name="T43" fmla="*/ 6 h 365"/>
                  <a:gd name="T44" fmla="*/ 1 w 146"/>
                  <a:gd name="T45" fmla="*/ 6 h 365"/>
                  <a:gd name="T46" fmla="*/ 1 w 146"/>
                  <a:gd name="T47" fmla="*/ 6 h 365"/>
                  <a:gd name="T48" fmla="*/ 1 w 146"/>
                  <a:gd name="T49" fmla="*/ 6 h 365"/>
                  <a:gd name="T50" fmla="*/ 1 w 146"/>
                  <a:gd name="T51" fmla="*/ 6 h 365"/>
                  <a:gd name="T52" fmla="*/ 1 w 146"/>
                  <a:gd name="T53" fmla="*/ 6 h 365"/>
                  <a:gd name="T54" fmla="*/ 1 w 146"/>
                  <a:gd name="T55" fmla="*/ 6 h 365"/>
                  <a:gd name="T56" fmla="*/ 1 w 146"/>
                  <a:gd name="T57" fmla="*/ 6 h 365"/>
                  <a:gd name="T58" fmla="*/ 0 w 146"/>
                  <a:gd name="T59" fmla="*/ 6 h 365"/>
                  <a:gd name="T60" fmla="*/ 1 w 146"/>
                  <a:gd name="T61" fmla="*/ 6 h 365"/>
                  <a:gd name="T62" fmla="*/ 1 w 146"/>
                  <a:gd name="T63" fmla="*/ 6 h 365"/>
                  <a:gd name="T64" fmla="*/ 1 w 146"/>
                  <a:gd name="T65" fmla="*/ 6 h 365"/>
                  <a:gd name="T66" fmla="*/ 1 w 146"/>
                  <a:gd name="T67" fmla="*/ 5 h 365"/>
                  <a:gd name="T68" fmla="*/ 1 w 146"/>
                  <a:gd name="T69" fmla="*/ 5 h 365"/>
                  <a:gd name="T70" fmla="*/ 1 w 146"/>
                  <a:gd name="T71" fmla="*/ 5 h 365"/>
                  <a:gd name="T72" fmla="*/ 1 w 146"/>
                  <a:gd name="T73" fmla="*/ 4 h 365"/>
                  <a:gd name="T74" fmla="*/ 1 w 146"/>
                  <a:gd name="T75" fmla="*/ 4 h 365"/>
                  <a:gd name="T76" fmla="*/ 1 w 146"/>
                  <a:gd name="T77" fmla="*/ 4 h 365"/>
                  <a:gd name="T78" fmla="*/ 1 w 146"/>
                  <a:gd name="T79" fmla="*/ 4 h 365"/>
                  <a:gd name="T80" fmla="*/ 1 w 146"/>
                  <a:gd name="T81" fmla="*/ 4 h 365"/>
                  <a:gd name="T82" fmla="*/ 1 w 146"/>
                  <a:gd name="T83" fmla="*/ 3 h 365"/>
                  <a:gd name="T84" fmla="*/ 1 w 146"/>
                  <a:gd name="T85" fmla="*/ 3 h 365"/>
                  <a:gd name="T86" fmla="*/ 1 w 146"/>
                  <a:gd name="T87" fmla="*/ 3 h 365"/>
                  <a:gd name="T88" fmla="*/ 1 w 146"/>
                  <a:gd name="T89" fmla="*/ 3 h 365"/>
                  <a:gd name="T90" fmla="*/ 1 w 146"/>
                  <a:gd name="T91" fmla="*/ 3 h 365"/>
                  <a:gd name="T92" fmla="*/ 1 w 146"/>
                  <a:gd name="T93" fmla="*/ 3 h 365"/>
                  <a:gd name="T94" fmla="*/ 1 w 146"/>
                  <a:gd name="T95" fmla="*/ 3 h 365"/>
                  <a:gd name="T96" fmla="*/ 1 w 146"/>
                  <a:gd name="T97" fmla="*/ 2 h 365"/>
                  <a:gd name="T98" fmla="*/ 1 w 146"/>
                  <a:gd name="T99" fmla="*/ 2 h 365"/>
                  <a:gd name="T100" fmla="*/ 1 w 146"/>
                  <a:gd name="T101" fmla="*/ 2 h 365"/>
                  <a:gd name="T102" fmla="*/ 1 w 146"/>
                  <a:gd name="T103" fmla="*/ 2 h 365"/>
                  <a:gd name="T104" fmla="*/ 1 w 146"/>
                  <a:gd name="T105" fmla="*/ 2 h 365"/>
                  <a:gd name="T106" fmla="*/ 1 w 146"/>
                  <a:gd name="T107" fmla="*/ 2 h 36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46"/>
                  <a:gd name="T163" fmla="*/ 0 h 365"/>
                  <a:gd name="T164" fmla="*/ 146 w 146"/>
                  <a:gd name="T165" fmla="*/ 365 h 36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46" h="365">
                    <a:moveTo>
                      <a:pt x="57" y="79"/>
                    </a:moveTo>
                    <a:lnTo>
                      <a:pt x="64" y="65"/>
                    </a:lnTo>
                    <a:lnTo>
                      <a:pt x="72" y="42"/>
                    </a:lnTo>
                    <a:lnTo>
                      <a:pt x="79" y="17"/>
                    </a:lnTo>
                    <a:lnTo>
                      <a:pt x="82" y="0"/>
                    </a:lnTo>
                    <a:lnTo>
                      <a:pt x="90" y="18"/>
                    </a:lnTo>
                    <a:lnTo>
                      <a:pt x="98" y="37"/>
                    </a:lnTo>
                    <a:lnTo>
                      <a:pt x="107" y="55"/>
                    </a:lnTo>
                    <a:lnTo>
                      <a:pt x="115" y="72"/>
                    </a:lnTo>
                    <a:lnTo>
                      <a:pt x="123" y="89"/>
                    </a:lnTo>
                    <a:lnTo>
                      <a:pt x="131" y="103"/>
                    </a:lnTo>
                    <a:lnTo>
                      <a:pt x="139" y="115"/>
                    </a:lnTo>
                    <a:lnTo>
                      <a:pt x="146" y="124"/>
                    </a:lnTo>
                    <a:lnTo>
                      <a:pt x="124" y="191"/>
                    </a:lnTo>
                    <a:lnTo>
                      <a:pt x="121" y="195"/>
                    </a:lnTo>
                    <a:lnTo>
                      <a:pt x="113" y="204"/>
                    </a:lnTo>
                    <a:lnTo>
                      <a:pt x="102" y="215"/>
                    </a:lnTo>
                    <a:lnTo>
                      <a:pt x="96" y="226"/>
                    </a:lnTo>
                    <a:lnTo>
                      <a:pt x="90" y="246"/>
                    </a:lnTo>
                    <a:lnTo>
                      <a:pt x="80" y="279"/>
                    </a:lnTo>
                    <a:lnTo>
                      <a:pt x="71" y="309"/>
                    </a:lnTo>
                    <a:lnTo>
                      <a:pt x="67" y="322"/>
                    </a:lnTo>
                    <a:lnTo>
                      <a:pt x="58" y="327"/>
                    </a:lnTo>
                    <a:lnTo>
                      <a:pt x="48" y="334"/>
                    </a:lnTo>
                    <a:lnTo>
                      <a:pt x="37" y="341"/>
                    </a:lnTo>
                    <a:lnTo>
                      <a:pt x="26" y="348"/>
                    </a:lnTo>
                    <a:lnTo>
                      <a:pt x="16" y="355"/>
                    </a:lnTo>
                    <a:lnTo>
                      <a:pt x="8" y="359"/>
                    </a:lnTo>
                    <a:lnTo>
                      <a:pt x="2" y="364"/>
                    </a:lnTo>
                    <a:lnTo>
                      <a:pt x="0" y="365"/>
                    </a:lnTo>
                    <a:lnTo>
                      <a:pt x="2" y="361"/>
                    </a:lnTo>
                    <a:lnTo>
                      <a:pt x="7" y="348"/>
                    </a:lnTo>
                    <a:lnTo>
                      <a:pt x="15" y="329"/>
                    </a:lnTo>
                    <a:lnTo>
                      <a:pt x="24" y="307"/>
                    </a:lnTo>
                    <a:lnTo>
                      <a:pt x="33" y="284"/>
                    </a:lnTo>
                    <a:lnTo>
                      <a:pt x="43" y="264"/>
                    </a:lnTo>
                    <a:lnTo>
                      <a:pt x="52" y="246"/>
                    </a:lnTo>
                    <a:lnTo>
                      <a:pt x="57" y="236"/>
                    </a:lnTo>
                    <a:lnTo>
                      <a:pt x="64" y="228"/>
                    </a:lnTo>
                    <a:lnTo>
                      <a:pt x="73" y="218"/>
                    </a:lnTo>
                    <a:lnTo>
                      <a:pt x="85" y="205"/>
                    </a:lnTo>
                    <a:lnTo>
                      <a:pt x="96" y="192"/>
                    </a:lnTo>
                    <a:lnTo>
                      <a:pt x="108" y="177"/>
                    </a:lnTo>
                    <a:lnTo>
                      <a:pt x="117" y="163"/>
                    </a:lnTo>
                    <a:lnTo>
                      <a:pt x="124" y="151"/>
                    </a:lnTo>
                    <a:lnTo>
                      <a:pt x="126" y="138"/>
                    </a:lnTo>
                    <a:lnTo>
                      <a:pt x="124" y="136"/>
                    </a:lnTo>
                    <a:lnTo>
                      <a:pt x="117" y="130"/>
                    </a:lnTo>
                    <a:lnTo>
                      <a:pt x="108" y="122"/>
                    </a:lnTo>
                    <a:lnTo>
                      <a:pt x="96" y="113"/>
                    </a:lnTo>
                    <a:lnTo>
                      <a:pt x="84" y="103"/>
                    </a:lnTo>
                    <a:lnTo>
                      <a:pt x="73" y="93"/>
                    </a:lnTo>
                    <a:lnTo>
                      <a:pt x="63" y="85"/>
                    </a:lnTo>
                    <a:lnTo>
                      <a:pt x="57" y="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7" name="Freeform 80">
                <a:extLst>
                  <a:ext uri="{FF2B5EF4-FFF2-40B4-BE49-F238E27FC236}">
                    <a16:creationId xmlns:a16="http://schemas.microsoft.com/office/drawing/2014/main" id="{C3231C2E-5ADE-C01F-0036-ECD495EAA2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2" y="1480"/>
                <a:ext cx="72" cy="100"/>
              </a:xfrm>
              <a:custGeom>
                <a:avLst/>
                <a:gdLst>
                  <a:gd name="T0" fmla="*/ 1 w 144"/>
                  <a:gd name="T1" fmla="*/ 0 h 201"/>
                  <a:gd name="T2" fmla="*/ 1 w 144"/>
                  <a:gd name="T3" fmla="*/ 0 h 201"/>
                  <a:gd name="T4" fmla="*/ 1 w 144"/>
                  <a:gd name="T5" fmla="*/ 0 h 201"/>
                  <a:gd name="T6" fmla="*/ 1 w 144"/>
                  <a:gd name="T7" fmla="*/ 0 h 201"/>
                  <a:gd name="T8" fmla="*/ 1 w 144"/>
                  <a:gd name="T9" fmla="*/ 0 h 201"/>
                  <a:gd name="T10" fmla="*/ 1 w 144"/>
                  <a:gd name="T11" fmla="*/ 0 h 201"/>
                  <a:gd name="T12" fmla="*/ 1 w 144"/>
                  <a:gd name="T13" fmla="*/ 0 h 201"/>
                  <a:gd name="T14" fmla="*/ 1 w 144"/>
                  <a:gd name="T15" fmla="*/ 1 h 201"/>
                  <a:gd name="T16" fmla="*/ 1 w 144"/>
                  <a:gd name="T17" fmla="*/ 1 h 201"/>
                  <a:gd name="T18" fmla="*/ 1 w 144"/>
                  <a:gd name="T19" fmla="*/ 1 h 201"/>
                  <a:gd name="T20" fmla="*/ 1 w 144"/>
                  <a:gd name="T21" fmla="*/ 2 h 201"/>
                  <a:gd name="T22" fmla="*/ 1 w 144"/>
                  <a:gd name="T23" fmla="*/ 2 h 201"/>
                  <a:gd name="T24" fmla="*/ 1 w 144"/>
                  <a:gd name="T25" fmla="*/ 2 h 201"/>
                  <a:gd name="T26" fmla="*/ 1 w 144"/>
                  <a:gd name="T27" fmla="*/ 2 h 201"/>
                  <a:gd name="T28" fmla="*/ 1 w 144"/>
                  <a:gd name="T29" fmla="*/ 2 h 201"/>
                  <a:gd name="T30" fmla="*/ 1 w 144"/>
                  <a:gd name="T31" fmla="*/ 3 h 201"/>
                  <a:gd name="T32" fmla="*/ 1 w 144"/>
                  <a:gd name="T33" fmla="*/ 3 h 201"/>
                  <a:gd name="T34" fmla="*/ 1 w 144"/>
                  <a:gd name="T35" fmla="*/ 3 h 201"/>
                  <a:gd name="T36" fmla="*/ 1 w 144"/>
                  <a:gd name="T37" fmla="*/ 2 h 201"/>
                  <a:gd name="T38" fmla="*/ 1 w 144"/>
                  <a:gd name="T39" fmla="*/ 2 h 201"/>
                  <a:gd name="T40" fmla="*/ 1 w 144"/>
                  <a:gd name="T41" fmla="*/ 2 h 201"/>
                  <a:gd name="T42" fmla="*/ 1 w 144"/>
                  <a:gd name="T43" fmla="*/ 2 h 201"/>
                  <a:gd name="T44" fmla="*/ 1 w 144"/>
                  <a:gd name="T45" fmla="*/ 1 h 201"/>
                  <a:gd name="T46" fmla="*/ 1 w 144"/>
                  <a:gd name="T47" fmla="*/ 1 h 201"/>
                  <a:gd name="T48" fmla="*/ 1 w 144"/>
                  <a:gd name="T49" fmla="*/ 1 h 201"/>
                  <a:gd name="T50" fmla="*/ 1 w 144"/>
                  <a:gd name="T51" fmla="*/ 1 h 201"/>
                  <a:gd name="T52" fmla="*/ 1 w 144"/>
                  <a:gd name="T53" fmla="*/ 1 h 201"/>
                  <a:gd name="T54" fmla="*/ 1 w 144"/>
                  <a:gd name="T55" fmla="*/ 1 h 201"/>
                  <a:gd name="T56" fmla="*/ 2 w 144"/>
                  <a:gd name="T57" fmla="*/ 1 h 201"/>
                  <a:gd name="T58" fmla="*/ 2 w 144"/>
                  <a:gd name="T59" fmla="*/ 1 h 201"/>
                  <a:gd name="T60" fmla="*/ 1 w 144"/>
                  <a:gd name="T61" fmla="*/ 0 h 201"/>
                  <a:gd name="T62" fmla="*/ 1 w 144"/>
                  <a:gd name="T63" fmla="*/ 0 h 201"/>
                  <a:gd name="T64" fmla="*/ 1 w 144"/>
                  <a:gd name="T65" fmla="*/ 0 h 20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4"/>
                  <a:gd name="T100" fmla="*/ 0 h 201"/>
                  <a:gd name="T101" fmla="*/ 144 w 144"/>
                  <a:gd name="T102" fmla="*/ 201 h 20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4" h="201">
                    <a:moveTo>
                      <a:pt x="73" y="0"/>
                    </a:moveTo>
                    <a:lnTo>
                      <a:pt x="60" y="6"/>
                    </a:lnTo>
                    <a:lnTo>
                      <a:pt x="50" y="12"/>
                    </a:lnTo>
                    <a:lnTo>
                      <a:pt x="40" y="16"/>
                    </a:lnTo>
                    <a:lnTo>
                      <a:pt x="31" y="21"/>
                    </a:lnTo>
                    <a:lnTo>
                      <a:pt x="22" y="25"/>
                    </a:lnTo>
                    <a:lnTo>
                      <a:pt x="15" y="30"/>
                    </a:lnTo>
                    <a:lnTo>
                      <a:pt x="7" y="33"/>
                    </a:lnTo>
                    <a:lnTo>
                      <a:pt x="0" y="38"/>
                    </a:lnTo>
                    <a:lnTo>
                      <a:pt x="7" y="40"/>
                    </a:lnTo>
                    <a:lnTo>
                      <a:pt x="13" y="45"/>
                    </a:lnTo>
                    <a:lnTo>
                      <a:pt x="18" y="50"/>
                    </a:lnTo>
                    <a:lnTo>
                      <a:pt x="19" y="52"/>
                    </a:lnTo>
                    <a:lnTo>
                      <a:pt x="10" y="63"/>
                    </a:lnTo>
                    <a:lnTo>
                      <a:pt x="4" y="76"/>
                    </a:lnTo>
                    <a:lnTo>
                      <a:pt x="3" y="89"/>
                    </a:lnTo>
                    <a:lnTo>
                      <a:pt x="6" y="101"/>
                    </a:lnTo>
                    <a:lnTo>
                      <a:pt x="12" y="113"/>
                    </a:lnTo>
                    <a:lnTo>
                      <a:pt x="16" y="121"/>
                    </a:lnTo>
                    <a:lnTo>
                      <a:pt x="22" y="126"/>
                    </a:lnTo>
                    <a:lnTo>
                      <a:pt x="27" y="128"/>
                    </a:lnTo>
                    <a:lnTo>
                      <a:pt x="33" y="129"/>
                    </a:lnTo>
                    <a:lnTo>
                      <a:pt x="36" y="131"/>
                    </a:lnTo>
                    <a:lnTo>
                      <a:pt x="40" y="135"/>
                    </a:lnTo>
                    <a:lnTo>
                      <a:pt x="43" y="142"/>
                    </a:lnTo>
                    <a:lnTo>
                      <a:pt x="46" y="146"/>
                    </a:lnTo>
                    <a:lnTo>
                      <a:pt x="51" y="153"/>
                    </a:lnTo>
                    <a:lnTo>
                      <a:pt x="57" y="161"/>
                    </a:lnTo>
                    <a:lnTo>
                      <a:pt x="64" y="171"/>
                    </a:lnTo>
                    <a:lnTo>
                      <a:pt x="71" y="180"/>
                    </a:lnTo>
                    <a:lnTo>
                      <a:pt x="76" y="188"/>
                    </a:lnTo>
                    <a:lnTo>
                      <a:pt x="82" y="196"/>
                    </a:lnTo>
                    <a:lnTo>
                      <a:pt x="87" y="201"/>
                    </a:lnTo>
                    <a:lnTo>
                      <a:pt x="91" y="198"/>
                    </a:lnTo>
                    <a:lnTo>
                      <a:pt x="97" y="195"/>
                    </a:lnTo>
                    <a:lnTo>
                      <a:pt x="103" y="193"/>
                    </a:lnTo>
                    <a:lnTo>
                      <a:pt x="109" y="189"/>
                    </a:lnTo>
                    <a:lnTo>
                      <a:pt x="114" y="187"/>
                    </a:lnTo>
                    <a:lnTo>
                      <a:pt x="119" y="184"/>
                    </a:lnTo>
                    <a:lnTo>
                      <a:pt x="124" y="183"/>
                    </a:lnTo>
                    <a:lnTo>
                      <a:pt x="127" y="183"/>
                    </a:lnTo>
                    <a:lnTo>
                      <a:pt x="117" y="166"/>
                    </a:lnTo>
                    <a:lnTo>
                      <a:pt x="107" y="148"/>
                    </a:lnTo>
                    <a:lnTo>
                      <a:pt x="99" y="134"/>
                    </a:lnTo>
                    <a:lnTo>
                      <a:pt x="95" y="127"/>
                    </a:lnTo>
                    <a:lnTo>
                      <a:pt x="89" y="123"/>
                    </a:lnTo>
                    <a:lnTo>
                      <a:pt x="82" y="118"/>
                    </a:lnTo>
                    <a:lnTo>
                      <a:pt x="75" y="112"/>
                    </a:lnTo>
                    <a:lnTo>
                      <a:pt x="71" y="110"/>
                    </a:lnTo>
                    <a:lnTo>
                      <a:pt x="82" y="103"/>
                    </a:lnTo>
                    <a:lnTo>
                      <a:pt x="87" y="104"/>
                    </a:lnTo>
                    <a:lnTo>
                      <a:pt x="93" y="104"/>
                    </a:lnTo>
                    <a:lnTo>
                      <a:pt x="99" y="103"/>
                    </a:lnTo>
                    <a:lnTo>
                      <a:pt x="109" y="100"/>
                    </a:lnTo>
                    <a:lnTo>
                      <a:pt x="118" y="98"/>
                    </a:lnTo>
                    <a:lnTo>
                      <a:pt x="127" y="96"/>
                    </a:lnTo>
                    <a:lnTo>
                      <a:pt x="136" y="92"/>
                    </a:lnTo>
                    <a:lnTo>
                      <a:pt x="144" y="90"/>
                    </a:lnTo>
                    <a:lnTo>
                      <a:pt x="139" y="82"/>
                    </a:lnTo>
                    <a:lnTo>
                      <a:pt x="131" y="71"/>
                    </a:lnTo>
                    <a:lnTo>
                      <a:pt x="120" y="58"/>
                    </a:lnTo>
                    <a:lnTo>
                      <a:pt x="110" y="44"/>
                    </a:lnTo>
                    <a:lnTo>
                      <a:pt x="99" y="30"/>
                    </a:lnTo>
                    <a:lnTo>
                      <a:pt x="89" y="17"/>
                    </a:lnTo>
                    <a:lnTo>
                      <a:pt x="80" y="7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8" name="Freeform 81">
                <a:extLst>
                  <a:ext uri="{FF2B5EF4-FFF2-40B4-BE49-F238E27FC236}">
                    <a16:creationId xmlns:a16="http://schemas.microsoft.com/office/drawing/2014/main" id="{3458D64E-EE93-7CEC-3B31-FC1168814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3" y="1278"/>
                <a:ext cx="20" cy="109"/>
              </a:xfrm>
              <a:custGeom>
                <a:avLst/>
                <a:gdLst>
                  <a:gd name="T0" fmla="*/ 1 w 40"/>
                  <a:gd name="T1" fmla="*/ 4 h 217"/>
                  <a:gd name="T2" fmla="*/ 1 w 40"/>
                  <a:gd name="T3" fmla="*/ 4 h 217"/>
                  <a:gd name="T4" fmla="*/ 1 w 40"/>
                  <a:gd name="T5" fmla="*/ 4 h 217"/>
                  <a:gd name="T6" fmla="*/ 1 w 40"/>
                  <a:gd name="T7" fmla="*/ 3 h 217"/>
                  <a:gd name="T8" fmla="*/ 1 w 40"/>
                  <a:gd name="T9" fmla="*/ 3 h 217"/>
                  <a:gd name="T10" fmla="*/ 1 w 40"/>
                  <a:gd name="T11" fmla="*/ 2 h 217"/>
                  <a:gd name="T12" fmla="*/ 0 w 40"/>
                  <a:gd name="T13" fmla="*/ 2 h 217"/>
                  <a:gd name="T14" fmla="*/ 0 w 40"/>
                  <a:gd name="T15" fmla="*/ 1 h 217"/>
                  <a:gd name="T16" fmla="*/ 1 w 40"/>
                  <a:gd name="T17" fmla="*/ 1 h 217"/>
                  <a:gd name="T18" fmla="*/ 1 w 40"/>
                  <a:gd name="T19" fmla="*/ 0 h 217"/>
                  <a:gd name="T20" fmla="*/ 1 w 40"/>
                  <a:gd name="T21" fmla="*/ 1 h 217"/>
                  <a:gd name="T22" fmla="*/ 1 w 40"/>
                  <a:gd name="T23" fmla="*/ 1 h 217"/>
                  <a:gd name="T24" fmla="*/ 1 w 40"/>
                  <a:gd name="T25" fmla="*/ 2 h 217"/>
                  <a:gd name="T26" fmla="*/ 1 w 40"/>
                  <a:gd name="T27" fmla="*/ 3 h 217"/>
                  <a:gd name="T28" fmla="*/ 1 w 40"/>
                  <a:gd name="T29" fmla="*/ 4 h 2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0"/>
                  <a:gd name="T46" fmla="*/ 0 h 217"/>
                  <a:gd name="T47" fmla="*/ 40 w 40"/>
                  <a:gd name="T48" fmla="*/ 217 h 21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0" h="217">
                    <a:moveTo>
                      <a:pt x="40" y="217"/>
                    </a:moveTo>
                    <a:lnTo>
                      <a:pt x="30" y="214"/>
                    </a:lnTo>
                    <a:lnTo>
                      <a:pt x="22" y="194"/>
                    </a:lnTo>
                    <a:lnTo>
                      <a:pt x="15" y="169"/>
                    </a:lnTo>
                    <a:lnTo>
                      <a:pt x="8" y="140"/>
                    </a:lnTo>
                    <a:lnTo>
                      <a:pt x="4" y="109"/>
                    </a:lnTo>
                    <a:lnTo>
                      <a:pt x="0" y="78"/>
                    </a:lnTo>
                    <a:lnTo>
                      <a:pt x="0" y="48"/>
                    </a:lnTo>
                    <a:lnTo>
                      <a:pt x="4" y="22"/>
                    </a:lnTo>
                    <a:lnTo>
                      <a:pt x="12" y="0"/>
                    </a:lnTo>
                    <a:lnTo>
                      <a:pt x="35" y="17"/>
                    </a:lnTo>
                    <a:lnTo>
                      <a:pt x="27" y="58"/>
                    </a:lnTo>
                    <a:lnTo>
                      <a:pt x="25" y="107"/>
                    </a:lnTo>
                    <a:lnTo>
                      <a:pt x="30" y="161"/>
                    </a:lnTo>
                    <a:lnTo>
                      <a:pt x="40" y="2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39" name="Freeform 82">
                <a:extLst>
                  <a:ext uri="{FF2B5EF4-FFF2-40B4-BE49-F238E27FC236}">
                    <a16:creationId xmlns:a16="http://schemas.microsoft.com/office/drawing/2014/main" id="{3557DC8E-346D-1A2E-118B-903B1807FE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0" y="1317"/>
                <a:ext cx="60" cy="51"/>
              </a:xfrm>
              <a:custGeom>
                <a:avLst/>
                <a:gdLst>
                  <a:gd name="T0" fmla="*/ 1 w 120"/>
                  <a:gd name="T1" fmla="*/ 1 h 101"/>
                  <a:gd name="T2" fmla="*/ 1 w 120"/>
                  <a:gd name="T3" fmla="*/ 1 h 101"/>
                  <a:gd name="T4" fmla="*/ 1 w 120"/>
                  <a:gd name="T5" fmla="*/ 1 h 101"/>
                  <a:gd name="T6" fmla="*/ 1 w 120"/>
                  <a:gd name="T7" fmla="*/ 1 h 101"/>
                  <a:gd name="T8" fmla="*/ 1 w 120"/>
                  <a:gd name="T9" fmla="*/ 0 h 101"/>
                  <a:gd name="T10" fmla="*/ 1 w 120"/>
                  <a:gd name="T11" fmla="*/ 1 h 101"/>
                  <a:gd name="T12" fmla="*/ 1 w 120"/>
                  <a:gd name="T13" fmla="*/ 1 h 101"/>
                  <a:gd name="T14" fmla="*/ 1 w 120"/>
                  <a:gd name="T15" fmla="*/ 1 h 101"/>
                  <a:gd name="T16" fmla="*/ 1 w 120"/>
                  <a:gd name="T17" fmla="*/ 1 h 101"/>
                  <a:gd name="T18" fmla="*/ 1 w 120"/>
                  <a:gd name="T19" fmla="*/ 1 h 101"/>
                  <a:gd name="T20" fmla="*/ 1 w 120"/>
                  <a:gd name="T21" fmla="*/ 1 h 101"/>
                  <a:gd name="T22" fmla="*/ 0 w 120"/>
                  <a:gd name="T23" fmla="*/ 1 h 101"/>
                  <a:gd name="T24" fmla="*/ 0 w 120"/>
                  <a:gd name="T25" fmla="*/ 1 h 101"/>
                  <a:gd name="T26" fmla="*/ 1 w 120"/>
                  <a:gd name="T27" fmla="*/ 1 h 101"/>
                  <a:gd name="T28" fmla="*/ 1 w 120"/>
                  <a:gd name="T29" fmla="*/ 1 h 101"/>
                  <a:gd name="T30" fmla="*/ 1 w 120"/>
                  <a:gd name="T31" fmla="*/ 1 h 101"/>
                  <a:gd name="T32" fmla="*/ 1 w 120"/>
                  <a:gd name="T33" fmla="*/ 1 h 101"/>
                  <a:gd name="T34" fmla="*/ 1 w 120"/>
                  <a:gd name="T35" fmla="*/ 1 h 101"/>
                  <a:gd name="T36" fmla="*/ 1 w 120"/>
                  <a:gd name="T37" fmla="*/ 1 h 101"/>
                  <a:gd name="T38" fmla="*/ 1 w 120"/>
                  <a:gd name="T39" fmla="*/ 2 h 101"/>
                  <a:gd name="T40" fmla="*/ 1 w 120"/>
                  <a:gd name="T41" fmla="*/ 2 h 101"/>
                  <a:gd name="T42" fmla="*/ 1 w 120"/>
                  <a:gd name="T43" fmla="*/ 2 h 101"/>
                  <a:gd name="T44" fmla="*/ 1 w 120"/>
                  <a:gd name="T45" fmla="*/ 2 h 101"/>
                  <a:gd name="T46" fmla="*/ 1 w 120"/>
                  <a:gd name="T47" fmla="*/ 2 h 101"/>
                  <a:gd name="T48" fmla="*/ 2 w 120"/>
                  <a:gd name="T49" fmla="*/ 2 h 101"/>
                  <a:gd name="T50" fmla="*/ 2 w 120"/>
                  <a:gd name="T51" fmla="*/ 2 h 101"/>
                  <a:gd name="T52" fmla="*/ 2 w 120"/>
                  <a:gd name="T53" fmla="*/ 2 h 101"/>
                  <a:gd name="T54" fmla="*/ 2 w 120"/>
                  <a:gd name="T55" fmla="*/ 2 h 101"/>
                  <a:gd name="T56" fmla="*/ 2 w 120"/>
                  <a:gd name="T57" fmla="*/ 2 h 101"/>
                  <a:gd name="T58" fmla="*/ 2 w 120"/>
                  <a:gd name="T59" fmla="*/ 2 h 101"/>
                  <a:gd name="T60" fmla="*/ 2 w 120"/>
                  <a:gd name="T61" fmla="*/ 2 h 101"/>
                  <a:gd name="T62" fmla="*/ 2 w 120"/>
                  <a:gd name="T63" fmla="*/ 2 h 101"/>
                  <a:gd name="T64" fmla="*/ 2 w 120"/>
                  <a:gd name="T65" fmla="*/ 2 h 101"/>
                  <a:gd name="T66" fmla="*/ 2 w 120"/>
                  <a:gd name="T67" fmla="*/ 2 h 101"/>
                  <a:gd name="T68" fmla="*/ 2 w 120"/>
                  <a:gd name="T69" fmla="*/ 2 h 101"/>
                  <a:gd name="T70" fmla="*/ 2 w 120"/>
                  <a:gd name="T71" fmla="*/ 2 h 101"/>
                  <a:gd name="T72" fmla="*/ 2 w 120"/>
                  <a:gd name="T73" fmla="*/ 2 h 101"/>
                  <a:gd name="T74" fmla="*/ 2 w 120"/>
                  <a:gd name="T75" fmla="*/ 1 h 101"/>
                  <a:gd name="T76" fmla="*/ 2 w 120"/>
                  <a:gd name="T77" fmla="*/ 1 h 101"/>
                  <a:gd name="T78" fmla="*/ 2 w 120"/>
                  <a:gd name="T79" fmla="*/ 1 h 101"/>
                  <a:gd name="T80" fmla="*/ 2 w 120"/>
                  <a:gd name="T81" fmla="*/ 1 h 101"/>
                  <a:gd name="T82" fmla="*/ 1 w 120"/>
                  <a:gd name="T83" fmla="*/ 1 h 101"/>
                  <a:gd name="T84" fmla="*/ 1 w 120"/>
                  <a:gd name="T85" fmla="*/ 1 h 101"/>
                  <a:gd name="T86" fmla="*/ 1 w 120"/>
                  <a:gd name="T87" fmla="*/ 1 h 101"/>
                  <a:gd name="T88" fmla="*/ 1 w 120"/>
                  <a:gd name="T89" fmla="*/ 1 h 101"/>
                  <a:gd name="T90" fmla="*/ 1 w 120"/>
                  <a:gd name="T91" fmla="*/ 1 h 10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0"/>
                  <a:gd name="T139" fmla="*/ 0 h 101"/>
                  <a:gd name="T140" fmla="*/ 120 w 120"/>
                  <a:gd name="T141" fmla="*/ 101 h 101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0" h="101">
                    <a:moveTo>
                      <a:pt x="50" y="7"/>
                    </a:moveTo>
                    <a:lnTo>
                      <a:pt x="42" y="5"/>
                    </a:lnTo>
                    <a:lnTo>
                      <a:pt x="33" y="2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20" y="16"/>
                    </a:lnTo>
                    <a:lnTo>
                      <a:pt x="14" y="14"/>
                    </a:lnTo>
                    <a:lnTo>
                      <a:pt x="10" y="13"/>
                    </a:lnTo>
                    <a:lnTo>
                      <a:pt x="6" y="14"/>
                    </a:lnTo>
                    <a:lnTo>
                      <a:pt x="4" y="17"/>
                    </a:lnTo>
                    <a:lnTo>
                      <a:pt x="3" y="23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5" y="36"/>
                    </a:lnTo>
                    <a:lnTo>
                      <a:pt x="13" y="38"/>
                    </a:lnTo>
                    <a:lnTo>
                      <a:pt x="20" y="40"/>
                    </a:lnTo>
                    <a:lnTo>
                      <a:pt x="26" y="44"/>
                    </a:lnTo>
                    <a:lnTo>
                      <a:pt x="29" y="48"/>
                    </a:lnTo>
                    <a:lnTo>
                      <a:pt x="31" y="55"/>
                    </a:lnTo>
                    <a:lnTo>
                      <a:pt x="35" y="66"/>
                    </a:lnTo>
                    <a:lnTo>
                      <a:pt x="38" y="74"/>
                    </a:lnTo>
                    <a:lnTo>
                      <a:pt x="40" y="77"/>
                    </a:lnTo>
                    <a:lnTo>
                      <a:pt x="50" y="80"/>
                    </a:lnTo>
                    <a:lnTo>
                      <a:pt x="60" y="82"/>
                    </a:lnTo>
                    <a:lnTo>
                      <a:pt x="71" y="84"/>
                    </a:lnTo>
                    <a:lnTo>
                      <a:pt x="81" y="86"/>
                    </a:lnTo>
                    <a:lnTo>
                      <a:pt x="91" y="90"/>
                    </a:lnTo>
                    <a:lnTo>
                      <a:pt x="101" y="93"/>
                    </a:lnTo>
                    <a:lnTo>
                      <a:pt x="110" y="97"/>
                    </a:lnTo>
                    <a:lnTo>
                      <a:pt x="119" y="101"/>
                    </a:lnTo>
                    <a:lnTo>
                      <a:pt x="119" y="96"/>
                    </a:lnTo>
                    <a:lnTo>
                      <a:pt x="120" y="88"/>
                    </a:lnTo>
                    <a:lnTo>
                      <a:pt x="120" y="81"/>
                    </a:lnTo>
                    <a:lnTo>
                      <a:pt x="120" y="78"/>
                    </a:lnTo>
                    <a:lnTo>
                      <a:pt x="111" y="74"/>
                    </a:lnTo>
                    <a:lnTo>
                      <a:pt x="103" y="69"/>
                    </a:lnTo>
                    <a:lnTo>
                      <a:pt x="95" y="66"/>
                    </a:lnTo>
                    <a:lnTo>
                      <a:pt x="88" y="62"/>
                    </a:lnTo>
                    <a:lnTo>
                      <a:pt x="81" y="59"/>
                    </a:lnTo>
                    <a:lnTo>
                      <a:pt x="74" y="56"/>
                    </a:lnTo>
                    <a:lnTo>
                      <a:pt x="67" y="54"/>
                    </a:lnTo>
                    <a:lnTo>
                      <a:pt x="60" y="53"/>
                    </a:lnTo>
                    <a:lnTo>
                      <a:pt x="57" y="42"/>
                    </a:lnTo>
                    <a:lnTo>
                      <a:pt x="55" y="30"/>
                    </a:lnTo>
                    <a:lnTo>
                      <a:pt x="52" y="17"/>
                    </a:lnTo>
                    <a:lnTo>
                      <a:pt x="50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0" name="Freeform 83">
                <a:extLst>
                  <a:ext uri="{FF2B5EF4-FFF2-40B4-BE49-F238E27FC236}">
                    <a16:creationId xmlns:a16="http://schemas.microsoft.com/office/drawing/2014/main" id="{6DDD48E2-F144-8FA4-CC9C-48C334FE37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7" y="1329"/>
                <a:ext cx="54" cy="21"/>
              </a:xfrm>
              <a:custGeom>
                <a:avLst/>
                <a:gdLst>
                  <a:gd name="T0" fmla="*/ 1 w 109"/>
                  <a:gd name="T1" fmla="*/ 1 h 42"/>
                  <a:gd name="T2" fmla="*/ 0 w 109"/>
                  <a:gd name="T3" fmla="*/ 1 h 42"/>
                  <a:gd name="T4" fmla="*/ 0 w 109"/>
                  <a:gd name="T5" fmla="*/ 1 h 42"/>
                  <a:gd name="T6" fmla="*/ 0 w 109"/>
                  <a:gd name="T7" fmla="*/ 0 h 42"/>
                  <a:gd name="T8" fmla="*/ 0 w 109"/>
                  <a:gd name="T9" fmla="*/ 0 h 42"/>
                  <a:gd name="T10" fmla="*/ 0 w 109"/>
                  <a:gd name="T11" fmla="*/ 0 h 42"/>
                  <a:gd name="T12" fmla="*/ 0 w 109"/>
                  <a:gd name="T13" fmla="*/ 0 h 42"/>
                  <a:gd name="T14" fmla="*/ 0 w 109"/>
                  <a:gd name="T15" fmla="*/ 0 h 42"/>
                  <a:gd name="T16" fmla="*/ 0 w 109"/>
                  <a:gd name="T17" fmla="*/ 1 h 42"/>
                  <a:gd name="T18" fmla="*/ 0 w 109"/>
                  <a:gd name="T19" fmla="*/ 1 h 42"/>
                  <a:gd name="T20" fmla="*/ 0 w 109"/>
                  <a:gd name="T21" fmla="*/ 1 h 42"/>
                  <a:gd name="T22" fmla="*/ 0 w 109"/>
                  <a:gd name="T23" fmla="*/ 1 h 42"/>
                  <a:gd name="T24" fmla="*/ 0 w 109"/>
                  <a:gd name="T25" fmla="*/ 1 h 42"/>
                  <a:gd name="T26" fmla="*/ 0 w 109"/>
                  <a:gd name="T27" fmla="*/ 1 h 42"/>
                  <a:gd name="T28" fmla="*/ 1 w 109"/>
                  <a:gd name="T29" fmla="*/ 1 h 42"/>
                  <a:gd name="T30" fmla="*/ 1 w 109"/>
                  <a:gd name="T31" fmla="*/ 1 h 42"/>
                  <a:gd name="T32" fmla="*/ 1 w 109"/>
                  <a:gd name="T33" fmla="*/ 1 h 42"/>
                  <a:gd name="T34" fmla="*/ 1 w 109"/>
                  <a:gd name="T35" fmla="*/ 1 h 42"/>
                  <a:gd name="T36" fmla="*/ 1 w 109"/>
                  <a:gd name="T37" fmla="*/ 1 h 42"/>
                  <a:gd name="T38" fmla="*/ 1 w 109"/>
                  <a:gd name="T39" fmla="*/ 1 h 42"/>
                  <a:gd name="T40" fmla="*/ 1 w 109"/>
                  <a:gd name="T41" fmla="*/ 1 h 42"/>
                  <a:gd name="T42" fmla="*/ 1 w 109"/>
                  <a:gd name="T43" fmla="*/ 1 h 42"/>
                  <a:gd name="T44" fmla="*/ 1 w 109"/>
                  <a:gd name="T45" fmla="*/ 1 h 42"/>
                  <a:gd name="T46" fmla="*/ 1 w 109"/>
                  <a:gd name="T47" fmla="*/ 1 h 42"/>
                  <a:gd name="T48" fmla="*/ 1 w 109"/>
                  <a:gd name="T49" fmla="*/ 1 h 42"/>
                  <a:gd name="T50" fmla="*/ 1 w 109"/>
                  <a:gd name="T51" fmla="*/ 1 h 4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09"/>
                  <a:gd name="T79" fmla="*/ 0 h 42"/>
                  <a:gd name="T80" fmla="*/ 109 w 109"/>
                  <a:gd name="T81" fmla="*/ 42 h 4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09" h="42">
                    <a:moveTo>
                      <a:pt x="65" y="3"/>
                    </a:moveTo>
                    <a:lnTo>
                      <a:pt x="58" y="1"/>
                    </a:lnTo>
                    <a:lnTo>
                      <a:pt x="50" y="1"/>
                    </a:lnTo>
                    <a:lnTo>
                      <a:pt x="41" y="0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5" y="0"/>
                    </a:lnTo>
                    <a:lnTo>
                      <a:pt x="0" y="1"/>
                    </a:lnTo>
                    <a:lnTo>
                      <a:pt x="8" y="9"/>
                    </a:lnTo>
                    <a:lnTo>
                      <a:pt x="19" y="16"/>
                    </a:lnTo>
                    <a:lnTo>
                      <a:pt x="31" y="23"/>
                    </a:lnTo>
                    <a:lnTo>
                      <a:pt x="45" y="28"/>
                    </a:lnTo>
                    <a:lnTo>
                      <a:pt x="59" y="32"/>
                    </a:lnTo>
                    <a:lnTo>
                      <a:pt x="74" y="36"/>
                    </a:lnTo>
                    <a:lnTo>
                      <a:pt x="89" y="39"/>
                    </a:lnTo>
                    <a:lnTo>
                      <a:pt x="102" y="42"/>
                    </a:lnTo>
                    <a:lnTo>
                      <a:pt x="109" y="30"/>
                    </a:lnTo>
                    <a:lnTo>
                      <a:pt x="102" y="26"/>
                    </a:lnTo>
                    <a:lnTo>
                      <a:pt x="95" y="22"/>
                    </a:lnTo>
                    <a:lnTo>
                      <a:pt x="89" y="19"/>
                    </a:lnTo>
                    <a:lnTo>
                      <a:pt x="83" y="16"/>
                    </a:lnTo>
                    <a:lnTo>
                      <a:pt x="78" y="13"/>
                    </a:lnTo>
                    <a:lnTo>
                      <a:pt x="73" y="9"/>
                    </a:lnTo>
                    <a:lnTo>
                      <a:pt x="68" y="6"/>
                    </a:lnTo>
                    <a:lnTo>
                      <a:pt x="65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1" name="Freeform 84">
                <a:extLst>
                  <a:ext uri="{FF2B5EF4-FFF2-40B4-BE49-F238E27FC236}">
                    <a16:creationId xmlns:a16="http://schemas.microsoft.com/office/drawing/2014/main" id="{F24E070F-FD3E-3689-4F77-27E473486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4" y="1156"/>
                <a:ext cx="112" cy="126"/>
              </a:xfrm>
              <a:custGeom>
                <a:avLst/>
                <a:gdLst>
                  <a:gd name="T0" fmla="*/ 1 w 223"/>
                  <a:gd name="T1" fmla="*/ 2 h 252"/>
                  <a:gd name="T2" fmla="*/ 1 w 223"/>
                  <a:gd name="T3" fmla="*/ 1 h 252"/>
                  <a:gd name="T4" fmla="*/ 1 w 223"/>
                  <a:gd name="T5" fmla="*/ 1 h 252"/>
                  <a:gd name="T6" fmla="*/ 1 w 223"/>
                  <a:gd name="T7" fmla="*/ 1 h 252"/>
                  <a:gd name="T8" fmla="*/ 1 w 223"/>
                  <a:gd name="T9" fmla="*/ 1 h 252"/>
                  <a:gd name="T10" fmla="*/ 2 w 223"/>
                  <a:gd name="T11" fmla="*/ 2 h 252"/>
                  <a:gd name="T12" fmla="*/ 2 w 223"/>
                  <a:gd name="T13" fmla="*/ 2 h 252"/>
                  <a:gd name="T14" fmla="*/ 2 w 223"/>
                  <a:gd name="T15" fmla="*/ 1 h 252"/>
                  <a:gd name="T16" fmla="*/ 3 w 223"/>
                  <a:gd name="T17" fmla="*/ 1 h 252"/>
                  <a:gd name="T18" fmla="*/ 3 w 223"/>
                  <a:gd name="T19" fmla="*/ 2 h 252"/>
                  <a:gd name="T20" fmla="*/ 3 w 223"/>
                  <a:gd name="T21" fmla="*/ 2 h 252"/>
                  <a:gd name="T22" fmla="*/ 3 w 223"/>
                  <a:gd name="T23" fmla="*/ 2 h 252"/>
                  <a:gd name="T24" fmla="*/ 4 w 223"/>
                  <a:gd name="T25" fmla="*/ 2 h 252"/>
                  <a:gd name="T26" fmla="*/ 3 w 223"/>
                  <a:gd name="T27" fmla="*/ 1 h 252"/>
                  <a:gd name="T28" fmla="*/ 3 w 223"/>
                  <a:gd name="T29" fmla="*/ 1 h 252"/>
                  <a:gd name="T30" fmla="*/ 4 w 223"/>
                  <a:gd name="T31" fmla="*/ 1 h 252"/>
                  <a:gd name="T32" fmla="*/ 4 w 223"/>
                  <a:gd name="T33" fmla="*/ 1 h 252"/>
                  <a:gd name="T34" fmla="*/ 4 w 223"/>
                  <a:gd name="T35" fmla="*/ 2 h 252"/>
                  <a:gd name="T36" fmla="*/ 4 w 223"/>
                  <a:gd name="T37" fmla="*/ 2 h 252"/>
                  <a:gd name="T38" fmla="*/ 4 w 223"/>
                  <a:gd name="T39" fmla="*/ 2 h 252"/>
                  <a:gd name="T40" fmla="*/ 4 w 223"/>
                  <a:gd name="T41" fmla="*/ 3 h 252"/>
                  <a:gd name="T42" fmla="*/ 3 w 223"/>
                  <a:gd name="T43" fmla="*/ 3 h 252"/>
                  <a:gd name="T44" fmla="*/ 3 w 223"/>
                  <a:gd name="T45" fmla="*/ 4 h 252"/>
                  <a:gd name="T46" fmla="*/ 3 w 223"/>
                  <a:gd name="T47" fmla="*/ 4 h 252"/>
                  <a:gd name="T48" fmla="*/ 3 w 223"/>
                  <a:gd name="T49" fmla="*/ 4 h 252"/>
                  <a:gd name="T50" fmla="*/ 3 w 223"/>
                  <a:gd name="T51" fmla="*/ 3 h 252"/>
                  <a:gd name="T52" fmla="*/ 3 w 223"/>
                  <a:gd name="T53" fmla="*/ 3 h 252"/>
                  <a:gd name="T54" fmla="*/ 2 w 223"/>
                  <a:gd name="T55" fmla="*/ 3 h 252"/>
                  <a:gd name="T56" fmla="*/ 2 w 223"/>
                  <a:gd name="T57" fmla="*/ 3 h 252"/>
                  <a:gd name="T58" fmla="*/ 2 w 223"/>
                  <a:gd name="T59" fmla="*/ 3 h 252"/>
                  <a:gd name="T60" fmla="*/ 2 w 223"/>
                  <a:gd name="T61" fmla="*/ 3 h 252"/>
                  <a:gd name="T62" fmla="*/ 2 w 223"/>
                  <a:gd name="T63" fmla="*/ 3 h 252"/>
                  <a:gd name="T64" fmla="*/ 1 w 223"/>
                  <a:gd name="T65" fmla="*/ 3 h 252"/>
                  <a:gd name="T66" fmla="*/ 1 w 223"/>
                  <a:gd name="T67" fmla="*/ 3 h 252"/>
                  <a:gd name="T68" fmla="*/ 1 w 223"/>
                  <a:gd name="T69" fmla="*/ 3 h 252"/>
                  <a:gd name="T70" fmla="*/ 1 w 223"/>
                  <a:gd name="T71" fmla="*/ 3 h 252"/>
                  <a:gd name="T72" fmla="*/ 1 w 223"/>
                  <a:gd name="T73" fmla="*/ 2 h 252"/>
                  <a:gd name="T74" fmla="*/ 1 w 223"/>
                  <a:gd name="T75" fmla="*/ 2 h 252"/>
                  <a:gd name="T76" fmla="*/ 1 w 223"/>
                  <a:gd name="T77" fmla="*/ 2 h 252"/>
                  <a:gd name="T78" fmla="*/ 1 w 223"/>
                  <a:gd name="T79" fmla="*/ 2 h 252"/>
                  <a:gd name="T80" fmla="*/ 2 w 223"/>
                  <a:gd name="T81" fmla="*/ 2 h 252"/>
                  <a:gd name="T82" fmla="*/ 2 w 223"/>
                  <a:gd name="T83" fmla="*/ 2 h 252"/>
                  <a:gd name="T84" fmla="*/ 2 w 223"/>
                  <a:gd name="T85" fmla="*/ 2 h 252"/>
                  <a:gd name="T86" fmla="*/ 1 w 223"/>
                  <a:gd name="T87" fmla="*/ 2 h 252"/>
                  <a:gd name="T88" fmla="*/ 1 w 223"/>
                  <a:gd name="T89" fmla="*/ 2 h 252"/>
                  <a:gd name="T90" fmla="*/ 1 w 223"/>
                  <a:gd name="T91" fmla="*/ 2 h 252"/>
                  <a:gd name="T92" fmla="*/ 1 w 223"/>
                  <a:gd name="T93" fmla="*/ 2 h 252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23"/>
                  <a:gd name="T142" fmla="*/ 0 h 252"/>
                  <a:gd name="T143" fmla="*/ 223 w 223"/>
                  <a:gd name="T144" fmla="*/ 252 h 252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23" h="252">
                    <a:moveTo>
                      <a:pt x="5" y="97"/>
                    </a:moveTo>
                    <a:lnTo>
                      <a:pt x="4" y="90"/>
                    </a:lnTo>
                    <a:lnTo>
                      <a:pt x="2" y="81"/>
                    </a:lnTo>
                    <a:lnTo>
                      <a:pt x="1" y="72"/>
                    </a:lnTo>
                    <a:lnTo>
                      <a:pt x="0" y="65"/>
                    </a:lnTo>
                    <a:lnTo>
                      <a:pt x="5" y="62"/>
                    </a:lnTo>
                    <a:lnTo>
                      <a:pt x="11" y="58"/>
                    </a:lnTo>
                    <a:lnTo>
                      <a:pt x="18" y="53"/>
                    </a:lnTo>
                    <a:lnTo>
                      <a:pt x="25" y="49"/>
                    </a:lnTo>
                    <a:lnTo>
                      <a:pt x="32" y="45"/>
                    </a:lnTo>
                    <a:lnTo>
                      <a:pt x="38" y="42"/>
                    </a:lnTo>
                    <a:lnTo>
                      <a:pt x="42" y="38"/>
                    </a:lnTo>
                    <a:lnTo>
                      <a:pt x="46" y="36"/>
                    </a:lnTo>
                    <a:lnTo>
                      <a:pt x="54" y="41"/>
                    </a:lnTo>
                    <a:lnTo>
                      <a:pt x="62" y="47"/>
                    </a:lnTo>
                    <a:lnTo>
                      <a:pt x="69" y="52"/>
                    </a:lnTo>
                    <a:lnTo>
                      <a:pt x="77" y="58"/>
                    </a:lnTo>
                    <a:lnTo>
                      <a:pt x="84" y="65"/>
                    </a:lnTo>
                    <a:lnTo>
                      <a:pt x="91" y="71"/>
                    </a:lnTo>
                    <a:lnTo>
                      <a:pt x="95" y="77"/>
                    </a:lnTo>
                    <a:lnTo>
                      <a:pt x="99" y="82"/>
                    </a:lnTo>
                    <a:lnTo>
                      <a:pt x="109" y="78"/>
                    </a:lnTo>
                    <a:lnTo>
                      <a:pt x="112" y="68"/>
                    </a:lnTo>
                    <a:lnTo>
                      <a:pt x="117" y="62"/>
                    </a:lnTo>
                    <a:lnTo>
                      <a:pt x="123" y="57"/>
                    </a:lnTo>
                    <a:lnTo>
                      <a:pt x="131" y="56"/>
                    </a:lnTo>
                    <a:lnTo>
                      <a:pt x="138" y="60"/>
                    </a:lnTo>
                    <a:lnTo>
                      <a:pt x="141" y="71"/>
                    </a:lnTo>
                    <a:lnTo>
                      <a:pt x="142" y="85"/>
                    </a:lnTo>
                    <a:lnTo>
                      <a:pt x="142" y="97"/>
                    </a:lnTo>
                    <a:lnTo>
                      <a:pt x="148" y="100"/>
                    </a:lnTo>
                    <a:lnTo>
                      <a:pt x="154" y="102"/>
                    </a:lnTo>
                    <a:lnTo>
                      <a:pt x="160" y="104"/>
                    </a:lnTo>
                    <a:lnTo>
                      <a:pt x="167" y="106"/>
                    </a:lnTo>
                    <a:lnTo>
                      <a:pt x="174" y="109"/>
                    </a:lnTo>
                    <a:lnTo>
                      <a:pt x="179" y="110"/>
                    </a:lnTo>
                    <a:lnTo>
                      <a:pt x="185" y="111"/>
                    </a:lnTo>
                    <a:lnTo>
                      <a:pt x="191" y="112"/>
                    </a:lnTo>
                    <a:lnTo>
                      <a:pt x="195" y="91"/>
                    </a:lnTo>
                    <a:lnTo>
                      <a:pt x="195" y="70"/>
                    </a:lnTo>
                    <a:lnTo>
                      <a:pt x="194" y="51"/>
                    </a:lnTo>
                    <a:lnTo>
                      <a:pt x="191" y="38"/>
                    </a:lnTo>
                    <a:lnTo>
                      <a:pt x="187" y="28"/>
                    </a:lnTo>
                    <a:lnTo>
                      <a:pt x="184" y="18"/>
                    </a:lnTo>
                    <a:lnTo>
                      <a:pt x="180" y="9"/>
                    </a:lnTo>
                    <a:lnTo>
                      <a:pt x="176" y="3"/>
                    </a:lnTo>
                    <a:lnTo>
                      <a:pt x="186" y="0"/>
                    </a:lnTo>
                    <a:lnTo>
                      <a:pt x="198" y="14"/>
                    </a:lnTo>
                    <a:lnTo>
                      <a:pt x="206" y="27"/>
                    </a:lnTo>
                    <a:lnTo>
                      <a:pt x="212" y="38"/>
                    </a:lnTo>
                    <a:lnTo>
                      <a:pt x="213" y="49"/>
                    </a:lnTo>
                    <a:lnTo>
                      <a:pt x="212" y="63"/>
                    </a:lnTo>
                    <a:lnTo>
                      <a:pt x="209" y="82"/>
                    </a:lnTo>
                    <a:lnTo>
                      <a:pt x="206" y="102"/>
                    </a:lnTo>
                    <a:lnTo>
                      <a:pt x="203" y="115"/>
                    </a:lnTo>
                    <a:lnTo>
                      <a:pt x="206" y="115"/>
                    </a:lnTo>
                    <a:lnTo>
                      <a:pt x="212" y="117"/>
                    </a:lnTo>
                    <a:lnTo>
                      <a:pt x="218" y="118"/>
                    </a:lnTo>
                    <a:lnTo>
                      <a:pt x="223" y="120"/>
                    </a:lnTo>
                    <a:lnTo>
                      <a:pt x="217" y="125"/>
                    </a:lnTo>
                    <a:lnTo>
                      <a:pt x="210" y="133"/>
                    </a:lnTo>
                    <a:lnTo>
                      <a:pt x="205" y="142"/>
                    </a:lnTo>
                    <a:lnTo>
                      <a:pt x="199" y="153"/>
                    </a:lnTo>
                    <a:lnTo>
                      <a:pt x="192" y="163"/>
                    </a:lnTo>
                    <a:lnTo>
                      <a:pt x="186" y="172"/>
                    </a:lnTo>
                    <a:lnTo>
                      <a:pt x="179" y="179"/>
                    </a:lnTo>
                    <a:lnTo>
                      <a:pt x="172" y="184"/>
                    </a:lnTo>
                    <a:lnTo>
                      <a:pt x="174" y="199"/>
                    </a:lnTo>
                    <a:lnTo>
                      <a:pt x="176" y="218"/>
                    </a:lnTo>
                    <a:lnTo>
                      <a:pt x="178" y="237"/>
                    </a:lnTo>
                    <a:lnTo>
                      <a:pt x="180" y="252"/>
                    </a:lnTo>
                    <a:lnTo>
                      <a:pt x="171" y="244"/>
                    </a:lnTo>
                    <a:lnTo>
                      <a:pt x="161" y="234"/>
                    </a:lnTo>
                    <a:lnTo>
                      <a:pt x="153" y="225"/>
                    </a:lnTo>
                    <a:lnTo>
                      <a:pt x="148" y="215"/>
                    </a:lnTo>
                    <a:lnTo>
                      <a:pt x="147" y="206"/>
                    </a:lnTo>
                    <a:lnTo>
                      <a:pt x="146" y="198"/>
                    </a:lnTo>
                    <a:lnTo>
                      <a:pt x="141" y="192"/>
                    </a:lnTo>
                    <a:lnTo>
                      <a:pt x="131" y="189"/>
                    </a:lnTo>
                    <a:lnTo>
                      <a:pt x="134" y="180"/>
                    </a:lnTo>
                    <a:lnTo>
                      <a:pt x="135" y="170"/>
                    </a:lnTo>
                    <a:lnTo>
                      <a:pt x="134" y="159"/>
                    </a:lnTo>
                    <a:lnTo>
                      <a:pt x="131" y="151"/>
                    </a:lnTo>
                    <a:lnTo>
                      <a:pt x="126" y="156"/>
                    </a:lnTo>
                    <a:lnTo>
                      <a:pt x="122" y="162"/>
                    </a:lnTo>
                    <a:lnTo>
                      <a:pt x="117" y="166"/>
                    </a:lnTo>
                    <a:lnTo>
                      <a:pt x="112" y="171"/>
                    </a:lnTo>
                    <a:lnTo>
                      <a:pt x="108" y="176"/>
                    </a:lnTo>
                    <a:lnTo>
                      <a:pt x="103" y="179"/>
                    </a:lnTo>
                    <a:lnTo>
                      <a:pt x="100" y="181"/>
                    </a:lnTo>
                    <a:lnTo>
                      <a:pt x="96" y="183"/>
                    </a:lnTo>
                    <a:lnTo>
                      <a:pt x="91" y="184"/>
                    </a:lnTo>
                    <a:lnTo>
                      <a:pt x="82" y="183"/>
                    </a:lnTo>
                    <a:lnTo>
                      <a:pt x="76" y="180"/>
                    </a:lnTo>
                    <a:lnTo>
                      <a:pt x="71" y="174"/>
                    </a:lnTo>
                    <a:lnTo>
                      <a:pt x="66" y="166"/>
                    </a:lnTo>
                    <a:lnTo>
                      <a:pt x="61" y="158"/>
                    </a:lnTo>
                    <a:lnTo>
                      <a:pt x="54" y="153"/>
                    </a:lnTo>
                    <a:lnTo>
                      <a:pt x="47" y="153"/>
                    </a:lnTo>
                    <a:lnTo>
                      <a:pt x="41" y="157"/>
                    </a:lnTo>
                    <a:lnTo>
                      <a:pt x="35" y="159"/>
                    </a:lnTo>
                    <a:lnTo>
                      <a:pt x="31" y="162"/>
                    </a:lnTo>
                    <a:lnTo>
                      <a:pt x="27" y="163"/>
                    </a:lnTo>
                    <a:lnTo>
                      <a:pt x="26" y="158"/>
                    </a:lnTo>
                    <a:lnTo>
                      <a:pt x="26" y="154"/>
                    </a:lnTo>
                    <a:lnTo>
                      <a:pt x="26" y="148"/>
                    </a:lnTo>
                    <a:lnTo>
                      <a:pt x="26" y="141"/>
                    </a:lnTo>
                    <a:lnTo>
                      <a:pt x="24" y="131"/>
                    </a:lnTo>
                    <a:lnTo>
                      <a:pt x="24" y="118"/>
                    </a:lnTo>
                    <a:lnTo>
                      <a:pt x="25" y="109"/>
                    </a:lnTo>
                    <a:lnTo>
                      <a:pt x="25" y="105"/>
                    </a:lnTo>
                    <a:lnTo>
                      <a:pt x="27" y="104"/>
                    </a:lnTo>
                    <a:lnTo>
                      <a:pt x="32" y="103"/>
                    </a:lnTo>
                    <a:lnTo>
                      <a:pt x="36" y="102"/>
                    </a:lnTo>
                    <a:lnTo>
                      <a:pt x="39" y="104"/>
                    </a:lnTo>
                    <a:lnTo>
                      <a:pt x="41" y="108"/>
                    </a:lnTo>
                    <a:lnTo>
                      <a:pt x="44" y="113"/>
                    </a:lnTo>
                    <a:lnTo>
                      <a:pt x="49" y="119"/>
                    </a:lnTo>
                    <a:lnTo>
                      <a:pt x="54" y="124"/>
                    </a:lnTo>
                    <a:lnTo>
                      <a:pt x="61" y="125"/>
                    </a:lnTo>
                    <a:lnTo>
                      <a:pt x="69" y="124"/>
                    </a:lnTo>
                    <a:lnTo>
                      <a:pt x="74" y="121"/>
                    </a:lnTo>
                    <a:lnTo>
                      <a:pt x="78" y="117"/>
                    </a:lnTo>
                    <a:lnTo>
                      <a:pt x="78" y="112"/>
                    </a:lnTo>
                    <a:lnTo>
                      <a:pt x="74" y="104"/>
                    </a:lnTo>
                    <a:lnTo>
                      <a:pt x="71" y="95"/>
                    </a:lnTo>
                    <a:lnTo>
                      <a:pt x="68" y="87"/>
                    </a:lnTo>
                    <a:lnTo>
                      <a:pt x="66" y="85"/>
                    </a:lnTo>
                    <a:lnTo>
                      <a:pt x="65" y="82"/>
                    </a:lnTo>
                    <a:lnTo>
                      <a:pt x="64" y="80"/>
                    </a:lnTo>
                    <a:lnTo>
                      <a:pt x="63" y="78"/>
                    </a:lnTo>
                    <a:lnTo>
                      <a:pt x="62" y="78"/>
                    </a:lnTo>
                    <a:lnTo>
                      <a:pt x="59" y="78"/>
                    </a:lnTo>
                    <a:lnTo>
                      <a:pt x="57" y="78"/>
                    </a:lnTo>
                    <a:lnTo>
                      <a:pt x="56" y="78"/>
                    </a:lnTo>
                    <a:lnTo>
                      <a:pt x="51" y="79"/>
                    </a:lnTo>
                    <a:lnTo>
                      <a:pt x="44" y="81"/>
                    </a:lnTo>
                    <a:lnTo>
                      <a:pt x="39" y="83"/>
                    </a:lnTo>
                    <a:lnTo>
                      <a:pt x="32" y="86"/>
                    </a:lnTo>
                    <a:lnTo>
                      <a:pt x="25" y="89"/>
                    </a:lnTo>
                    <a:lnTo>
                      <a:pt x="18" y="93"/>
                    </a:lnTo>
                    <a:lnTo>
                      <a:pt x="11" y="95"/>
                    </a:lnTo>
                    <a:lnTo>
                      <a:pt x="5" y="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2" name="Freeform 85">
                <a:extLst>
                  <a:ext uri="{FF2B5EF4-FFF2-40B4-BE49-F238E27FC236}">
                    <a16:creationId xmlns:a16="http://schemas.microsoft.com/office/drawing/2014/main" id="{375C5446-2BAF-47D7-34E9-AE309084EE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591"/>
                <a:ext cx="58" cy="110"/>
              </a:xfrm>
              <a:custGeom>
                <a:avLst/>
                <a:gdLst>
                  <a:gd name="T0" fmla="*/ 0 w 117"/>
                  <a:gd name="T1" fmla="*/ 0 h 222"/>
                  <a:gd name="T2" fmla="*/ 0 w 117"/>
                  <a:gd name="T3" fmla="*/ 0 h 222"/>
                  <a:gd name="T4" fmla="*/ 0 w 117"/>
                  <a:gd name="T5" fmla="*/ 0 h 222"/>
                  <a:gd name="T6" fmla="*/ 0 w 117"/>
                  <a:gd name="T7" fmla="*/ 0 h 222"/>
                  <a:gd name="T8" fmla="*/ 0 w 117"/>
                  <a:gd name="T9" fmla="*/ 0 h 222"/>
                  <a:gd name="T10" fmla="*/ 0 w 117"/>
                  <a:gd name="T11" fmla="*/ 0 h 222"/>
                  <a:gd name="T12" fmla="*/ 0 w 117"/>
                  <a:gd name="T13" fmla="*/ 0 h 222"/>
                  <a:gd name="T14" fmla="*/ 0 w 117"/>
                  <a:gd name="T15" fmla="*/ 0 h 222"/>
                  <a:gd name="T16" fmla="*/ 0 w 117"/>
                  <a:gd name="T17" fmla="*/ 0 h 222"/>
                  <a:gd name="T18" fmla="*/ 1 w 117"/>
                  <a:gd name="T19" fmla="*/ 0 h 222"/>
                  <a:gd name="T20" fmla="*/ 1 w 117"/>
                  <a:gd name="T21" fmla="*/ 0 h 222"/>
                  <a:gd name="T22" fmla="*/ 1 w 117"/>
                  <a:gd name="T23" fmla="*/ 1 h 222"/>
                  <a:gd name="T24" fmla="*/ 1 w 117"/>
                  <a:gd name="T25" fmla="*/ 1 h 222"/>
                  <a:gd name="T26" fmla="*/ 1 w 117"/>
                  <a:gd name="T27" fmla="*/ 1 h 222"/>
                  <a:gd name="T28" fmla="*/ 1 w 117"/>
                  <a:gd name="T29" fmla="*/ 1 h 222"/>
                  <a:gd name="T30" fmla="*/ 1 w 117"/>
                  <a:gd name="T31" fmla="*/ 1 h 222"/>
                  <a:gd name="T32" fmla="*/ 1 w 117"/>
                  <a:gd name="T33" fmla="*/ 1 h 222"/>
                  <a:gd name="T34" fmla="*/ 1 w 117"/>
                  <a:gd name="T35" fmla="*/ 1 h 222"/>
                  <a:gd name="T36" fmla="*/ 1 w 117"/>
                  <a:gd name="T37" fmla="*/ 1 h 222"/>
                  <a:gd name="T38" fmla="*/ 1 w 117"/>
                  <a:gd name="T39" fmla="*/ 2 h 222"/>
                  <a:gd name="T40" fmla="*/ 1 w 117"/>
                  <a:gd name="T41" fmla="*/ 2 h 222"/>
                  <a:gd name="T42" fmla="*/ 1 w 117"/>
                  <a:gd name="T43" fmla="*/ 2 h 222"/>
                  <a:gd name="T44" fmla="*/ 1 w 117"/>
                  <a:gd name="T45" fmla="*/ 2 h 222"/>
                  <a:gd name="T46" fmla="*/ 1 w 117"/>
                  <a:gd name="T47" fmla="*/ 2 h 222"/>
                  <a:gd name="T48" fmla="*/ 1 w 117"/>
                  <a:gd name="T49" fmla="*/ 2 h 222"/>
                  <a:gd name="T50" fmla="*/ 1 w 117"/>
                  <a:gd name="T51" fmla="*/ 2 h 222"/>
                  <a:gd name="T52" fmla="*/ 1 w 117"/>
                  <a:gd name="T53" fmla="*/ 2 h 222"/>
                  <a:gd name="T54" fmla="*/ 1 w 117"/>
                  <a:gd name="T55" fmla="*/ 3 h 222"/>
                  <a:gd name="T56" fmla="*/ 1 w 117"/>
                  <a:gd name="T57" fmla="*/ 3 h 222"/>
                  <a:gd name="T58" fmla="*/ 1 w 117"/>
                  <a:gd name="T59" fmla="*/ 3 h 222"/>
                  <a:gd name="T60" fmla="*/ 1 w 117"/>
                  <a:gd name="T61" fmla="*/ 3 h 222"/>
                  <a:gd name="T62" fmla="*/ 1 w 117"/>
                  <a:gd name="T63" fmla="*/ 3 h 222"/>
                  <a:gd name="T64" fmla="*/ 1 w 117"/>
                  <a:gd name="T65" fmla="*/ 3 h 222"/>
                  <a:gd name="T66" fmla="*/ 1 w 117"/>
                  <a:gd name="T67" fmla="*/ 3 h 222"/>
                  <a:gd name="T68" fmla="*/ 1 w 117"/>
                  <a:gd name="T69" fmla="*/ 3 h 222"/>
                  <a:gd name="T70" fmla="*/ 1 w 117"/>
                  <a:gd name="T71" fmla="*/ 3 h 222"/>
                  <a:gd name="T72" fmla="*/ 0 w 117"/>
                  <a:gd name="T73" fmla="*/ 3 h 222"/>
                  <a:gd name="T74" fmla="*/ 0 w 117"/>
                  <a:gd name="T75" fmla="*/ 3 h 222"/>
                  <a:gd name="T76" fmla="*/ 0 w 117"/>
                  <a:gd name="T77" fmla="*/ 2 h 222"/>
                  <a:gd name="T78" fmla="*/ 0 w 117"/>
                  <a:gd name="T79" fmla="*/ 2 h 222"/>
                  <a:gd name="T80" fmla="*/ 0 w 117"/>
                  <a:gd name="T81" fmla="*/ 1 h 222"/>
                  <a:gd name="T82" fmla="*/ 0 w 117"/>
                  <a:gd name="T83" fmla="*/ 1 h 222"/>
                  <a:gd name="T84" fmla="*/ 0 w 117"/>
                  <a:gd name="T85" fmla="*/ 1 h 222"/>
                  <a:gd name="T86" fmla="*/ 0 w 117"/>
                  <a:gd name="T87" fmla="*/ 1 h 222"/>
                  <a:gd name="T88" fmla="*/ 0 w 117"/>
                  <a:gd name="T89" fmla="*/ 1 h 222"/>
                  <a:gd name="T90" fmla="*/ 0 w 117"/>
                  <a:gd name="T91" fmla="*/ 1 h 222"/>
                  <a:gd name="T92" fmla="*/ 0 w 117"/>
                  <a:gd name="T93" fmla="*/ 0 h 222"/>
                  <a:gd name="T94" fmla="*/ 0 w 117"/>
                  <a:gd name="T95" fmla="*/ 0 h 222"/>
                  <a:gd name="T96" fmla="*/ 0 w 117"/>
                  <a:gd name="T97" fmla="*/ 0 h 2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7"/>
                  <a:gd name="T148" fmla="*/ 0 h 222"/>
                  <a:gd name="T149" fmla="*/ 117 w 117"/>
                  <a:gd name="T150" fmla="*/ 222 h 2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7" h="222">
                    <a:moveTo>
                      <a:pt x="0" y="21"/>
                    </a:moveTo>
                    <a:lnTo>
                      <a:pt x="9" y="19"/>
                    </a:lnTo>
                    <a:lnTo>
                      <a:pt x="18" y="17"/>
                    </a:lnTo>
                    <a:lnTo>
                      <a:pt x="27" y="13"/>
                    </a:lnTo>
                    <a:lnTo>
                      <a:pt x="36" y="11"/>
                    </a:lnTo>
                    <a:lnTo>
                      <a:pt x="44" y="7"/>
                    </a:lnTo>
                    <a:lnTo>
                      <a:pt x="52" y="5"/>
                    </a:lnTo>
                    <a:lnTo>
                      <a:pt x="58" y="2"/>
                    </a:lnTo>
                    <a:lnTo>
                      <a:pt x="63" y="0"/>
                    </a:lnTo>
                    <a:lnTo>
                      <a:pt x="67" y="20"/>
                    </a:lnTo>
                    <a:lnTo>
                      <a:pt x="74" y="47"/>
                    </a:lnTo>
                    <a:lnTo>
                      <a:pt x="80" y="71"/>
                    </a:lnTo>
                    <a:lnTo>
                      <a:pt x="82" y="87"/>
                    </a:lnTo>
                    <a:lnTo>
                      <a:pt x="88" y="87"/>
                    </a:lnTo>
                    <a:lnTo>
                      <a:pt x="94" y="87"/>
                    </a:lnTo>
                    <a:lnTo>
                      <a:pt x="100" y="86"/>
                    </a:lnTo>
                    <a:lnTo>
                      <a:pt x="105" y="86"/>
                    </a:lnTo>
                    <a:lnTo>
                      <a:pt x="106" y="97"/>
                    </a:lnTo>
                    <a:lnTo>
                      <a:pt x="109" y="113"/>
                    </a:lnTo>
                    <a:lnTo>
                      <a:pt x="112" y="130"/>
                    </a:lnTo>
                    <a:lnTo>
                      <a:pt x="117" y="146"/>
                    </a:lnTo>
                    <a:lnTo>
                      <a:pt x="112" y="148"/>
                    </a:lnTo>
                    <a:lnTo>
                      <a:pt x="109" y="149"/>
                    </a:lnTo>
                    <a:lnTo>
                      <a:pt x="106" y="150"/>
                    </a:lnTo>
                    <a:lnTo>
                      <a:pt x="105" y="150"/>
                    </a:lnTo>
                    <a:lnTo>
                      <a:pt x="106" y="157"/>
                    </a:lnTo>
                    <a:lnTo>
                      <a:pt x="109" y="175"/>
                    </a:lnTo>
                    <a:lnTo>
                      <a:pt x="112" y="193"/>
                    </a:lnTo>
                    <a:lnTo>
                      <a:pt x="116" y="206"/>
                    </a:lnTo>
                    <a:lnTo>
                      <a:pt x="110" y="207"/>
                    </a:lnTo>
                    <a:lnTo>
                      <a:pt x="103" y="209"/>
                    </a:lnTo>
                    <a:lnTo>
                      <a:pt x="95" y="211"/>
                    </a:lnTo>
                    <a:lnTo>
                      <a:pt x="87" y="214"/>
                    </a:lnTo>
                    <a:lnTo>
                      <a:pt x="79" y="216"/>
                    </a:lnTo>
                    <a:lnTo>
                      <a:pt x="72" y="218"/>
                    </a:lnTo>
                    <a:lnTo>
                      <a:pt x="66" y="219"/>
                    </a:lnTo>
                    <a:lnTo>
                      <a:pt x="62" y="222"/>
                    </a:lnTo>
                    <a:lnTo>
                      <a:pt x="52" y="195"/>
                    </a:lnTo>
                    <a:lnTo>
                      <a:pt x="43" y="162"/>
                    </a:lnTo>
                    <a:lnTo>
                      <a:pt x="35" y="133"/>
                    </a:lnTo>
                    <a:lnTo>
                      <a:pt x="33" y="116"/>
                    </a:lnTo>
                    <a:lnTo>
                      <a:pt x="33" y="109"/>
                    </a:lnTo>
                    <a:lnTo>
                      <a:pt x="29" y="103"/>
                    </a:lnTo>
                    <a:lnTo>
                      <a:pt x="23" y="97"/>
                    </a:lnTo>
                    <a:lnTo>
                      <a:pt x="15" y="92"/>
                    </a:lnTo>
                    <a:lnTo>
                      <a:pt x="10" y="73"/>
                    </a:lnTo>
                    <a:lnTo>
                      <a:pt x="6" y="52"/>
                    </a:lnTo>
                    <a:lnTo>
                      <a:pt x="3" y="34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3" name="Freeform 86">
                <a:extLst>
                  <a:ext uri="{FF2B5EF4-FFF2-40B4-BE49-F238E27FC236}">
                    <a16:creationId xmlns:a16="http://schemas.microsoft.com/office/drawing/2014/main" id="{D4D646B0-56CE-76A3-D667-EBB6954AA6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" y="1774"/>
                <a:ext cx="29" cy="21"/>
              </a:xfrm>
              <a:custGeom>
                <a:avLst/>
                <a:gdLst>
                  <a:gd name="T0" fmla="*/ 1 w 58"/>
                  <a:gd name="T1" fmla="*/ 0 h 43"/>
                  <a:gd name="T2" fmla="*/ 1 w 58"/>
                  <a:gd name="T3" fmla="*/ 0 h 43"/>
                  <a:gd name="T4" fmla="*/ 1 w 58"/>
                  <a:gd name="T5" fmla="*/ 0 h 43"/>
                  <a:gd name="T6" fmla="*/ 1 w 58"/>
                  <a:gd name="T7" fmla="*/ 0 h 43"/>
                  <a:gd name="T8" fmla="*/ 1 w 58"/>
                  <a:gd name="T9" fmla="*/ 0 h 43"/>
                  <a:gd name="T10" fmla="*/ 1 w 58"/>
                  <a:gd name="T11" fmla="*/ 0 h 43"/>
                  <a:gd name="T12" fmla="*/ 1 w 58"/>
                  <a:gd name="T13" fmla="*/ 0 h 43"/>
                  <a:gd name="T14" fmla="*/ 1 w 58"/>
                  <a:gd name="T15" fmla="*/ 0 h 43"/>
                  <a:gd name="T16" fmla="*/ 1 w 58"/>
                  <a:gd name="T17" fmla="*/ 0 h 43"/>
                  <a:gd name="T18" fmla="*/ 1 w 58"/>
                  <a:gd name="T19" fmla="*/ 0 h 43"/>
                  <a:gd name="T20" fmla="*/ 1 w 58"/>
                  <a:gd name="T21" fmla="*/ 0 h 43"/>
                  <a:gd name="T22" fmla="*/ 1 w 58"/>
                  <a:gd name="T23" fmla="*/ 0 h 43"/>
                  <a:gd name="T24" fmla="*/ 0 w 58"/>
                  <a:gd name="T25" fmla="*/ 0 h 43"/>
                  <a:gd name="T26" fmla="*/ 1 w 58"/>
                  <a:gd name="T27" fmla="*/ 0 h 43"/>
                  <a:gd name="T28" fmla="*/ 1 w 58"/>
                  <a:gd name="T29" fmla="*/ 0 h 43"/>
                  <a:gd name="T30" fmla="*/ 1 w 58"/>
                  <a:gd name="T31" fmla="*/ 0 h 43"/>
                  <a:gd name="T32" fmla="*/ 1 w 58"/>
                  <a:gd name="T33" fmla="*/ 0 h 43"/>
                  <a:gd name="T34" fmla="*/ 1 w 58"/>
                  <a:gd name="T35" fmla="*/ 0 h 43"/>
                  <a:gd name="T36" fmla="*/ 1 w 58"/>
                  <a:gd name="T37" fmla="*/ 0 h 43"/>
                  <a:gd name="T38" fmla="*/ 1 w 58"/>
                  <a:gd name="T39" fmla="*/ 0 h 43"/>
                  <a:gd name="T40" fmla="*/ 1 w 58"/>
                  <a:gd name="T41" fmla="*/ 0 h 4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3"/>
                  <a:gd name="T65" fmla="*/ 58 w 58"/>
                  <a:gd name="T66" fmla="*/ 43 h 4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3">
                    <a:moveTo>
                      <a:pt x="51" y="0"/>
                    </a:moveTo>
                    <a:lnTo>
                      <a:pt x="53" y="6"/>
                    </a:lnTo>
                    <a:lnTo>
                      <a:pt x="54" y="12"/>
                    </a:lnTo>
                    <a:lnTo>
                      <a:pt x="57" y="16"/>
                    </a:lnTo>
                    <a:lnTo>
                      <a:pt x="58" y="21"/>
                    </a:lnTo>
                    <a:lnTo>
                      <a:pt x="51" y="24"/>
                    </a:lnTo>
                    <a:lnTo>
                      <a:pt x="43" y="27"/>
                    </a:lnTo>
                    <a:lnTo>
                      <a:pt x="35" y="30"/>
                    </a:lnTo>
                    <a:lnTo>
                      <a:pt x="27" y="33"/>
                    </a:lnTo>
                    <a:lnTo>
                      <a:pt x="19" y="37"/>
                    </a:lnTo>
                    <a:lnTo>
                      <a:pt x="11" y="39"/>
                    </a:lnTo>
                    <a:lnTo>
                      <a:pt x="5" y="41"/>
                    </a:lnTo>
                    <a:lnTo>
                      <a:pt x="0" y="43"/>
                    </a:lnTo>
                    <a:lnTo>
                      <a:pt x="5" y="37"/>
                    </a:lnTo>
                    <a:lnTo>
                      <a:pt x="12" y="32"/>
                    </a:lnTo>
                    <a:lnTo>
                      <a:pt x="19" y="27"/>
                    </a:lnTo>
                    <a:lnTo>
                      <a:pt x="27" y="21"/>
                    </a:lnTo>
                    <a:lnTo>
                      <a:pt x="35" y="15"/>
                    </a:lnTo>
                    <a:lnTo>
                      <a:pt x="42" y="9"/>
                    </a:lnTo>
                    <a:lnTo>
                      <a:pt x="48" y="5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4" name="Freeform 87">
                <a:extLst>
                  <a:ext uri="{FF2B5EF4-FFF2-40B4-BE49-F238E27FC236}">
                    <a16:creationId xmlns:a16="http://schemas.microsoft.com/office/drawing/2014/main" id="{EABFFAD3-7D78-3B54-F5F5-583524BBA5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0" y="1533"/>
                <a:ext cx="16" cy="29"/>
              </a:xfrm>
              <a:custGeom>
                <a:avLst/>
                <a:gdLst>
                  <a:gd name="T0" fmla="*/ 1 w 32"/>
                  <a:gd name="T1" fmla="*/ 0 h 59"/>
                  <a:gd name="T2" fmla="*/ 1 w 32"/>
                  <a:gd name="T3" fmla="*/ 0 h 59"/>
                  <a:gd name="T4" fmla="*/ 1 w 32"/>
                  <a:gd name="T5" fmla="*/ 0 h 59"/>
                  <a:gd name="T6" fmla="*/ 1 w 32"/>
                  <a:gd name="T7" fmla="*/ 0 h 59"/>
                  <a:gd name="T8" fmla="*/ 1 w 32"/>
                  <a:gd name="T9" fmla="*/ 0 h 59"/>
                  <a:gd name="T10" fmla="*/ 1 w 32"/>
                  <a:gd name="T11" fmla="*/ 0 h 59"/>
                  <a:gd name="T12" fmla="*/ 1 w 32"/>
                  <a:gd name="T13" fmla="*/ 0 h 59"/>
                  <a:gd name="T14" fmla="*/ 1 w 32"/>
                  <a:gd name="T15" fmla="*/ 0 h 59"/>
                  <a:gd name="T16" fmla="*/ 0 w 32"/>
                  <a:gd name="T17" fmla="*/ 0 h 59"/>
                  <a:gd name="T18" fmla="*/ 1 w 32"/>
                  <a:gd name="T19" fmla="*/ 0 h 59"/>
                  <a:gd name="T20" fmla="*/ 1 w 32"/>
                  <a:gd name="T21" fmla="*/ 0 h 59"/>
                  <a:gd name="T22" fmla="*/ 1 w 32"/>
                  <a:gd name="T23" fmla="*/ 0 h 59"/>
                  <a:gd name="T24" fmla="*/ 1 w 32"/>
                  <a:gd name="T25" fmla="*/ 0 h 59"/>
                  <a:gd name="T26" fmla="*/ 1 w 32"/>
                  <a:gd name="T27" fmla="*/ 0 h 5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2"/>
                  <a:gd name="T43" fmla="*/ 0 h 59"/>
                  <a:gd name="T44" fmla="*/ 32 w 32"/>
                  <a:gd name="T45" fmla="*/ 59 h 5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2" h="59">
                    <a:moveTo>
                      <a:pt x="32" y="58"/>
                    </a:moveTo>
                    <a:lnTo>
                      <a:pt x="30" y="58"/>
                    </a:lnTo>
                    <a:lnTo>
                      <a:pt x="25" y="58"/>
                    </a:lnTo>
                    <a:lnTo>
                      <a:pt x="21" y="59"/>
                    </a:lnTo>
                    <a:lnTo>
                      <a:pt x="14" y="59"/>
                    </a:lnTo>
                    <a:lnTo>
                      <a:pt x="9" y="40"/>
                    </a:lnTo>
                    <a:lnTo>
                      <a:pt x="4" y="22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4" y="15"/>
                    </a:lnTo>
                    <a:lnTo>
                      <a:pt x="21" y="29"/>
                    </a:lnTo>
                    <a:lnTo>
                      <a:pt x="28" y="43"/>
                    </a:lnTo>
                    <a:lnTo>
                      <a:pt x="32" y="5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5" name="Freeform 88">
                <a:extLst>
                  <a:ext uri="{FF2B5EF4-FFF2-40B4-BE49-F238E27FC236}">
                    <a16:creationId xmlns:a16="http://schemas.microsoft.com/office/drawing/2014/main" id="{411DE793-7B39-86A7-CA0B-86C84249F1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7" y="1633"/>
                <a:ext cx="32" cy="16"/>
              </a:xfrm>
              <a:custGeom>
                <a:avLst/>
                <a:gdLst>
                  <a:gd name="T0" fmla="*/ 1 w 66"/>
                  <a:gd name="T1" fmla="*/ 1 h 32"/>
                  <a:gd name="T2" fmla="*/ 0 w 66"/>
                  <a:gd name="T3" fmla="*/ 1 h 32"/>
                  <a:gd name="T4" fmla="*/ 0 w 66"/>
                  <a:gd name="T5" fmla="*/ 1 h 32"/>
                  <a:gd name="T6" fmla="*/ 0 w 66"/>
                  <a:gd name="T7" fmla="*/ 1 h 32"/>
                  <a:gd name="T8" fmla="*/ 0 w 66"/>
                  <a:gd name="T9" fmla="*/ 0 h 32"/>
                  <a:gd name="T10" fmla="*/ 0 w 66"/>
                  <a:gd name="T11" fmla="*/ 1 h 32"/>
                  <a:gd name="T12" fmla="*/ 0 w 66"/>
                  <a:gd name="T13" fmla="*/ 1 h 32"/>
                  <a:gd name="T14" fmla="*/ 0 w 66"/>
                  <a:gd name="T15" fmla="*/ 1 h 32"/>
                  <a:gd name="T16" fmla="*/ 0 w 66"/>
                  <a:gd name="T17" fmla="*/ 1 h 32"/>
                  <a:gd name="T18" fmla="*/ 0 w 66"/>
                  <a:gd name="T19" fmla="*/ 1 h 32"/>
                  <a:gd name="T20" fmla="*/ 0 w 66"/>
                  <a:gd name="T21" fmla="*/ 1 h 32"/>
                  <a:gd name="T22" fmla="*/ 0 w 66"/>
                  <a:gd name="T23" fmla="*/ 1 h 32"/>
                  <a:gd name="T24" fmla="*/ 0 w 66"/>
                  <a:gd name="T25" fmla="*/ 1 h 32"/>
                  <a:gd name="T26" fmla="*/ 0 w 66"/>
                  <a:gd name="T27" fmla="*/ 1 h 32"/>
                  <a:gd name="T28" fmla="*/ 0 w 66"/>
                  <a:gd name="T29" fmla="*/ 1 h 32"/>
                  <a:gd name="T30" fmla="*/ 0 w 66"/>
                  <a:gd name="T31" fmla="*/ 1 h 32"/>
                  <a:gd name="T32" fmla="*/ 0 w 66"/>
                  <a:gd name="T33" fmla="*/ 1 h 32"/>
                  <a:gd name="T34" fmla="*/ 0 w 66"/>
                  <a:gd name="T35" fmla="*/ 1 h 32"/>
                  <a:gd name="T36" fmla="*/ 0 w 66"/>
                  <a:gd name="T37" fmla="*/ 1 h 32"/>
                  <a:gd name="T38" fmla="*/ 0 w 66"/>
                  <a:gd name="T39" fmla="*/ 1 h 32"/>
                  <a:gd name="T40" fmla="*/ 1 w 66"/>
                  <a:gd name="T41" fmla="*/ 1 h 3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32"/>
                  <a:gd name="T65" fmla="*/ 66 w 66"/>
                  <a:gd name="T66" fmla="*/ 32 h 3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32">
                    <a:moveTo>
                      <a:pt x="66" y="22"/>
                    </a:moveTo>
                    <a:lnTo>
                      <a:pt x="63" y="16"/>
                    </a:lnTo>
                    <a:lnTo>
                      <a:pt x="62" y="11"/>
                    </a:lnTo>
                    <a:lnTo>
                      <a:pt x="60" y="5"/>
                    </a:lnTo>
                    <a:lnTo>
                      <a:pt x="58" y="0"/>
                    </a:lnTo>
                    <a:lnTo>
                      <a:pt x="51" y="3"/>
                    </a:lnTo>
                    <a:lnTo>
                      <a:pt x="43" y="8"/>
                    </a:lnTo>
                    <a:lnTo>
                      <a:pt x="36" y="12"/>
                    </a:lnTo>
                    <a:lnTo>
                      <a:pt x="28" y="16"/>
                    </a:lnTo>
                    <a:lnTo>
                      <a:pt x="21" y="20"/>
                    </a:lnTo>
                    <a:lnTo>
                      <a:pt x="13" y="25"/>
                    </a:lnTo>
                    <a:lnTo>
                      <a:pt x="7" y="28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12" y="32"/>
                    </a:lnTo>
                    <a:lnTo>
                      <a:pt x="20" y="31"/>
                    </a:lnTo>
                    <a:lnTo>
                      <a:pt x="29" y="28"/>
                    </a:lnTo>
                    <a:lnTo>
                      <a:pt x="39" y="27"/>
                    </a:lnTo>
                    <a:lnTo>
                      <a:pt x="49" y="25"/>
                    </a:lnTo>
                    <a:lnTo>
                      <a:pt x="58" y="24"/>
                    </a:lnTo>
                    <a:lnTo>
                      <a:pt x="66" y="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6" name="Freeform 89">
                <a:extLst>
                  <a:ext uri="{FF2B5EF4-FFF2-40B4-BE49-F238E27FC236}">
                    <a16:creationId xmlns:a16="http://schemas.microsoft.com/office/drawing/2014/main" id="{10117705-C840-3C4F-6C0D-F60039DD0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1" y="1221"/>
                <a:ext cx="76" cy="152"/>
              </a:xfrm>
              <a:custGeom>
                <a:avLst/>
                <a:gdLst>
                  <a:gd name="T0" fmla="*/ 1 w 151"/>
                  <a:gd name="T1" fmla="*/ 0 h 304"/>
                  <a:gd name="T2" fmla="*/ 2 w 151"/>
                  <a:gd name="T3" fmla="*/ 1 h 304"/>
                  <a:gd name="T4" fmla="*/ 2 w 151"/>
                  <a:gd name="T5" fmla="*/ 1 h 304"/>
                  <a:gd name="T6" fmla="*/ 1 w 151"/>
                  <a:gd name="T7" fmla="*/ 1 h 304"/>
                  <a:gd name="T8" fmla="*/ 1 w 151"/>
                  <a:gd name="T9" fmla="*/ 1 h 304"/>
                  <a:gd name="T10" fmla="*/ 1 w 151"/>
                  <a:gd name="T11" fmla="*/ 1 h 304"/>
                  <a:gd name="T12" fmla="*/ 1 w 151"/>
                  <a:gd name="T13" fmla="*/ 1 h 304"/>
                  <a:gd name="T14" fmla="*/ 2 w 151"/>
                  <a:gd name="T15" fmla="*/ 2 h 304"/>
                  <a:gd name="T16" fmla="*/ 2 w 151"/>
                  <a:gd name="T17" fmla="*/ 2 h 304"/>
                  <a:gd name="T18" fmla="*/ 2 w 151"/>
                  <a:gd name="T19" fmla="*/ 2 h 304"/>
                  <a:gd name="T20" fmla="*/ 2 w 151"/>
                  <a:gd name="T21" fmla="*/ 3 h 304"/>
                  <a:gd name="T22" fmla="*/ 2 w 151"/>
                  <a:gd name="T23" fmla="*/ 3 h 304"/>
                  <a:gd name="T24" fmla="*/ 2 w 151"/>
                  <a:gd name="T25" fmla="*/ 3 h 304"/>
                  <a:gd name="T26" fmla="*/ 2 w 151"/>
                  <a:gd name="T27" fmla="*/ 3 h 304"/>
                  <a:gd name="T28" fmla="*/ 2 w 151"/>
                  <a:gd name="T29" fmla="*/ 3 h 304"/>
                  <a:gd name="T30" fmla="*/ 3 w 151"/>
                  <a:gd name="T31" fmla="*/ 3 h 304"/>
                  <a:gd name="T32" fmla="*/ 3 w 151"/>
                  <a:gd name="T33" fmla="*/ 3 h 304"/>
                  <a:gd name="T34" fmla="*/ 3 w 151"/>
                  <a:gd name="T35" fmla="*/ 5 h 304"/>
                  <a:gd name="T36" fmla="*/ 3 w 151"/>
                  <a:gd name="T37" fmla="*/ 5 h 304"/>
                  <a:gd name="T38" fmla="*/ 3 w 151"/>
                  <a:gd name="T39" fmla="*/ 5 h 304"/>
                  <a:gd name="T40" fmla="*/ 3 w 151"/>
                  <a:gd name="T41" fmla="*/ 5 h 304"/>
                  <a:gd name="T42" fmla="*/ 3 w 151"/>
                  <a:gd name="T43" fmla="*/ 5 h 304"/>
                  <a:gd name="T44" fmla="*/ 3 w 151"/>
                  <a:gd name="T45" fmla="*/ 5 h 304"/>
                  <a:gd name="T46" fmla="*/ 3 w 151"/>
                  <a:gd name="T47" fmla="*/ 5 h 304"/>
                  <a:gd name="T48" fmla="*/ 3 w 151"/>
                  <a:gd name="T49" fmla="*/ 5 h 304"/>
                  <a:gd name="T50" fmla="*/ 3 w 151"/>
                  <a:gd name="T51" fmla="*/ 5 h 304"/>
                  <a:gd name="T52" fmla="*/ 3 w 151"/>
                  <a:gd name="T53" fmla="*/ 5 h 304"/>
                  <a:gd name="T54" fmla="*/ 2 w 151"/>
                  <a:gd name="T55" fmla="*/ 5 h 304"/>
                  <a:gd name="T56" fmla="*/ 2 w 151"/>
                  <a:gd name="T57" fmla="*/ 5 h 304"/>
                  <a:gd name="T58" fmla="*/ 3 w 151"/>
                  <a:gd name="T59" fmla="*/ 5 h 304"/>
                  <a:gd name="T60" fmla="*/ 2 w 151"/>
                  <a:gd name="T61" fmla="*/ 5 h 304"/>
                  <a:gd name="T62" fmla="*/ 2 w 151"/>
                  <a:gd name="T63" fmla="*/ 5 h 304"/>
                  <a:gd name="T64" fmla="*/ 2 w 151"/>
                  <a:gd name="T65" fmla="*/ 5 h 304"/>
                  <a:gd name="T66" fmla="*/ 2 w 151"/>
                  <a:gd name="T67" fmla="*/ 5 h 304"/>
                  <a:gd name="T68" fmla="*/ 2 w 151"/>
                  <a:gd name="T69" fmla="*/ 5 h 304"/>
                  <a:gd name="T70" fmla="*/ 1 w 151"/>
                  <a:gd name="T71" fmla="*/ 4 h 304"/>
                  <a:gd name="T72" fmla="*/ 1 w 151"/>
                  <a:gd name="T73" fmla="*/ 3 h 304"/>
                  <a:gd name="T74" fmla="*/ 1 w 151"/>
                  <a:gd name="T75" fmla="*/ 3 h 304"/>
                  <a:gd name="T76" fmla="*/ 1 w 151"/>
                  <a:gd name="T77" fmla="*/ 3 h 304"/>
                  <a:gd name="T78" fmla="*/ 1 w 151"/>
                  <a:gd name="T79" fmla="*/ 3 h 304"/>
                  <a:gd name="T80" fmla="*/ 1 w 151"/>
                  <a:gd name="T81" fmla="*/ 3 h 304"/>
                  <a:gd name="T82" fmla="*/ 1 w 151"/>
                  <a:gd name="T83" fmla="*/ 3 h 304"/>
                  <a:gd name="T84" fmla="*/ 1 w 151"/>
                  <a:gd name="T85" fmla="*/ 2 h 304"/>
                  <a:gd name="T86" fmla="*/ 1 w 151"/>
                  <a:gd name="T87" fmla="*/ 2 h 304"/>
                  <a:gd name="T88" fmla="*/ 1 w 151"/>
                  <a:gd name="T89" fmla="*/ 1 h 304"/>
                  <a:gd name="T90" fmla="*/ 0 w 151"/>
                  <a:gd name="T91" fmla="*/ 1 h 304"/>
                  <a:gd name="T92" fmla="*/ 1 w 151"/>
                  <a:gd name="T93" fmla="*/ 1 h 304"/>
                  <a:gd name="T94" fmla="*/ 1 w 151"/>
                  <a:gd name="T95" fmla="*/ 1 h 304"/>
                  <a:gd name="T96" fmla="*/ 1 w 151"/>
                  <a:gd name="T97" fmla="*/ 1 h 304"/>
                  <a:gd name="T98" fmla="*/ 1 w 151"/>
                  <a:gd name="T99" fmla="*/ 0 h 30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51"/>
                  <a:gd name="T151" fmla="*/ 0 h 304"/>
                  <a:gd name="T152" fmla="*/ 151 w 151"/>
                  <a:gd name="T153" fmla="*/ 304 h 30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51" h="304">
                    <a:moveTo>
                      <a:pt x="19" y="0"/>
                    </a:moveTo>
                    <a:lnTo>
                      <a:pt x="77" y="2"/>
                    </a:lnTo>
                    <a:lnTo>
                      <a:pt x="66" y="30"/>
                    </a:lnTo>
                    <a:lnTo>
                      <a:pt x="59" y="55"/>
                    </a:lnTo>
                    <a:lnTo>
                      <a:pt x="55" y="76"/>
                    </a:lnTo>
                    <a:lnTo>
                      <a:pt x="54" y="92"/>
                    </a:lnTo>
                    <a:lnTo>
                      <a:pt x="58" y="114"/>
                    </a:lnTo>
                    <a:lnTo>
                      <a:pt x="65" y="145"/>
                    </a:lnTo>
                    <a:lnTo>
                      <a:pt x="72" y="175"/>
                    </a:lnTo>
                    <a:lnTo>
                      <a:pt x="77" y="191"/>
                    </a:lnTo>
                    <a:lnTo>
                      <a:pt x="82" y="196"/>
                    </a:lnTo>
                    <a:lnTo>
                      <a:pt x="89" y="203"/>
                    </a:lnTo>
                    <a:lnTo>
                      <a:pt x="99" y="212"/>
                    </a:lnTo>
                    <a:lnTo>
                      <a:pt x="111" y="223"/>
                    </a:lnTo>
                    <a:lnTo>
                      <a:pt x="122" y="234"/>
                    </a:lnTo>
                    <a:lnTo>
                      <a:pt x="134" y="244"/>
                    </a:lnTo>
                    <a:lnTo>
                      <a:pt x="143" y="253"/>
                    </a:lnTo>
                    <a:lnTo>
                      <a:pt x="151" y="259"/>
                    </a:lnTo>
                    <a:lnTo>
                      <a:pt x="150" y="262"/>
                    </a:lnTo>
                    <a:lnTo>
                      <a:pt x="150" y="266"/>
                    </a:lnTo>
                    <a:lnTo>
                      <a:pt x="149" y="269"/>
                    </a:lnTo>
                    <a:lnTo>
                      <a:pt x="149" y="271"/>
                    </a:lnTo>
                    <a:lnTo>
                      <a:pt x="147" y="271"/>
                    </a:lnTo>
                    <a:lnTo>
                      <a:pt x="142" y="272"/>
                    </a:lnTo>
                    <a:lnTo>
                      <a:pt x="136" y="274"/>
                    </a:lnTo>
                    <a:lnTo>
                      <a:pt x="132" y="277"/>
                    </a:lnTo>
                    <a:lnTo>
                      <a:pt x="129" y="283"/>
                    </a:lnTo>
                    <a:lnTo>
                      <a:pt x="128" y="291"/>
                    </a:lnTo>
                    <a:lnTo>
                      <a:pt x="128" y="298"/>
                    </a:lnTo>
                    <a:lnTo>
                      <a:pt x="129" y="304"/>
                    </a:lnTo>
                    <a:lnTo>
                      <a:pt x="119" y="298"/>
                    </a:lnTo>
                    <a:lnTo>
                      <a:pt x="106" y="290"/>
                    </a:lnTo>
                    <a:lnTo>
                      <a:pt x="94" y="281"/>
                    </a:lnTo>
                    <a:lnTo>
                      <a:pt x="80" y="272"/>
                    </a:lnTo>
                    <a:lnTo>
                      <a:pt x="66" y="264"/>
                    </a:lnTo>
                    <a:lnTo>
                      <a:pt x="55" y="256"/>
                    </a:lnTo>
                    <a:lnTo>
                      <a:pt x="47" y="249"/>
                    </a:lnTo>
                    <a:lnTo>
                      <a:pt x="44" y="245"/>
                    </a:lnTo>
                    <a:lnTo>
                      <a:pt x="39" y="238"/>
                    </a:lnTo>
                    <a:lnTo>
                      <a:pt x="34" y="229"/>
                    </a:lnTo>
                    <a:lnTo>
                      <a:pt x="27" y="219"/>
                    </a:lnTo>
                    <a:lnTo>
                      <a:pt x="22" y="207"/>
                    </a:lnTo>
                    <a:lnTo>
                      <a:pt x="16" y="181"/>
                    </a:lnTo>
                    <a:lnTo>
                      <a:pt x="8" y="135"/>
                    </a:lnTo>
                    <a:lnTo>
                      <a:pt x="2" y="88"/>
                    </a:lnTo>
                    <a:lnTo>
                      <a:pt x="0" y="62"/>
                    </a:lnTo>
                    <a:lnTo>
                      <a:pt x="2" y="48"/>
                    </a:lnTo>
                    <a:lnTo>
                      <a:pt x="8" y="31"/>
                    </a:lnTo>
                    <a:lnTo>
                      <a:pt x="14" y="1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7" name="Freeform 90">
                <a:extLst>
                  <a:ext uri="{FF2B5EF4-FFF2-40B4-BE49-F238E27FC236}">
                    <a16:creationId xmlns:a16="http://schemas.microsoft.com/office/drawing/2014/main" id="{FE841A10-561C-3F58-092F-CCC85BDFB5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5" y="1271"/>
                <a:ext cx="68" cy="124"/>
              </a:xfrm>
              <a:custGeom>
                <a:avLst/>
                <a:gdLst>
                  <a:gd name="T0" fmla="*/ 1 w 136"/>
                  <a:gd name="T1" fmla="*/ 0 h 249"/>
                  <a:gd name="T2" fmla="*/ 1 w 136"/>
                  <a:gd name="T3" fmla="*/ 0 h 249"/>
                  <a:gd name="T4" fmla="*/ 1 w 136"/>
                  <a:gd name="T5" fmla="*/ 0 h 249"/>
                  <a:gd name="T6" fmla="*/ 1 w 136"/>
                  <a:gd name="T7" fmla="*/ 1 h 249"/>
                  <a:gd name="T8" fmla="*/ 2 w 136"/>
                  <a:gd name="T9" fmla="*/ 1 h 249"/>
                  <a:gd name="T10" fmla="*/ 2 w 136"/>
                  <a:gd name="T11" fmla="*/ 1 h 249"/>
                  <a:gd name="T12" fmla="*/ 2 w 136"/>
                  <a:gd name="T13" fmla="*/ 2 h 249"/>
                  <a:gd name="T14" fmla="*/ 1 w 136"/>
                  <a:gd name="T15" fmla="*/ 2 h 249"/>
                  <a:gd name="T16" fmla="*/ 1 w 136"/>
                  <a:gd name="T17" fmla="*/ 3 h 249"/>
                  <a:gd name="T18" fmla="*/ 2 w 136"/>
                  <a:gd name="T19" fmla="*/ 3 h 249"/>
                  <a:gd name="T20" fmla="*/ 2 w 136"/>
                  <a:gd name="T21" fmla="*/ 3 h 249"/>
                  <a:gd name="T22" fmla="*/ 2 w 136"/>
                  <a:gd name="T23" fmla="*/ 3 h 249"/>
                  <a:gd name="T24" fmla="*/ 1 w 136"/>
                  <a:gd name="T25" fmla="*/ 3 h 249"/>
                  <a:gd name="T26" fmla="*/ 1 w 136"/>
                  <a:gd name="T27" fmla="*/ 3 h 249"/>
                  <a:gd name="T28" fmla="*/ 1 w 136"/>
                  <a:gd name="T29" fmla="*/ 3 h 249"/>
                  <a:gd name="T30" fmla="*/ 1 w 136"/>
                  <a:gd name="T31" fmla="*/ 3 h 249"/>
                  <a:gd name="T32" fmla="*/ 1 w 136"/>
                  <a:gd name="T33" fmla="*/ 3 h 249"/>
                  <a:gd name="T34" fmla="*/ 1 w 136"/>
                  <a:gd name="T35" fmla="*/ 3 h 249"/>
                  <a:gd name="T36" fmla="*/ 1 w 136"/>
                  <a:gd name="T37" fmla="*/ 2 h 249"/>
                  <a:gd name="T38" fmla="*/ 1 w 136"/>
                  <a:gd name="T39" fmla="*/ 2 h 249"/>
                  <a:gd name="T40" fmla="*/ 1 w 136"/>
                  <a:gd name="T41" fmla="*/ 2 h 249"/>
                  <a:gd name="T42" fmla="*/ 1 w 136"/>
                  <a:gd name="T43" fmla="*/ 2 h 249"/>
                  <a:gd name="T44" fmla="*/ 1 w 136"/>
                  <a:gd name="T45" fmla="*/ 2 h 249"/>
                  <a:gd name="T46" fmla="*/ 1 w 136"/>
                  <a:gd name="T47" fmla="*/ 2 h 249"/>
                  <a:gd name="T48" fmla="*/ 1 w 136"/>
                  <a:gd name="T49" fmla="*/ 2 h 249"/>
                  <a:gd name="T50" fmla="*/ 1 w 136"/>
                  <a:gd name="T51" fmla="*/ 1 h 249"/>
                  <a:gd name="T52" fmla="*/ 1 w 136"/>
                  <a:gd name="T53" fmla="*/ 1 h 249"/>
                  <a:gd name="T54" fmla="*/ 1 w 136"/>
                  <a:gd name="T55" fmla="*/ 1 h 249"/>
                  <a:gd name="T56" fmla="*/ 1 w 136"/>
                  <a:gd name="T57" fmla="*/ 0 h 249"/>
                  <a:gd name="T58" fmla="*/ 1 w 136"/>
                  <a:gd name="T59" fmla="*/ 0 h 249"/>
                  <a:gd name="T60" fmla="*/ 1 w 136"/>
                  <a:gd name="T61" fmla="*/ 0 h 249"/>
                  <a:gd name="T62" fmla="*/ 1 w 136"/>
                  <a:gd name="T63" fmla="*/ 0 h 249"/>
                  <a:gd name="T64" fmla="*/ 1 w 136"/>
                  <a:gd name="T65" fmla="*/ 0 h 2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36"/>
                  <a:gd name="T100" fmla="*/ 0 h 249"/>
                  <a:gd name="T101" fmla="*/ 136 w 136"/>
                  <a:gd name="T102" fmla="*/ 249 h 2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36" h="249">
                    <a:moveTo>
                      <a:pt x="0" y="2"/>
                    </a:moveTo>
                    <a:lnTo>
                      <a:pt x="9" y="0"/>
                    </a:lnTo>
                    <a:lnTo>
                      <a:pt x="22" y="11"/>
                    </a:lnTo>
                    <a:lnTo>
                      <a:pt x="37" y="24"/>
                    </a:lnTo>
                    <a:lnTo>
                      <a:pt x="52" y="38"/>
                    </a:lnTo>
                    <a:lnTo>
                      <a:pt x="68" y="53"/>
                    </a:lnTo>
                    <a:lnTo>
                      <a:pt x="83" y="67"/>
                    </a:lnTo>
                    <a:lnTo>
                      <a:pt x="99" y="79"/>
                    </a:lnTo>
                    <a:lnTo>
                      <a:pt x="114" y="91"/>
                    </a:lnTo>
                    <a:lnTo>
                      <a:pt x="128" y="100"/>
                    </a:lnTo>
                    <a:lnTo>
                      <a:pt x="131" y="112"/>
                    </a:lnTo>
                    <a:lnTo>
                      <a:pt x="133" y="127"/>
                    </a:lnTo>
                    <a:lnTo>
                      <a:pt x="136" y="138"/>
                    </a:lnTo>
                    <a:lnTo>
                      <a:pt x="136" y="143"/>
                    </a:lnTo>
                    <a:lnTo>
                      <a:pt x="131" y="158"/>
                    </a:lnTo>
                    <a:lnTo>
                      <a:pt x="125" y="175"/>
                    </a:lnTo>
                    <a:lnTo>
                      <a:pt x="121" y="191"/>
                    </a:lnTo>
                    <a:lnTo>
                      <a:pt x="119" y="202"/>
                    </a:lnTo>
                    <a:lnTo>
                      <a:pt x="124" y="208"/>
                    </a:lnTo>
                    <a:lnTo>
                      <a:pt x="130" y="214"/>
                    </a:lnTo>
                    <a:lnTo>
                      <a:pt x="133" y="218"/>
                    </a:lnTo>
                    <a:lnTo>
                      <a:pt x="135" y="219"/>
                    </a:lnTo>
                    <a:lnTo>
                      <a:pt x="133" y="235"/>
                    </a:lnTo>
                    <a:lnTo>
                      <a:pt x="128" y="240"/>
                    </a:lnTo>
                    <a:lnTo>
                      <a:pt x="120" y="243"/>
                    </a:lnTo>
                    <a:lnTo>
                      <a:pt x="112" y="248"/>
                    </a:lnTo>
                    <a:lnTo>
                      <a:pt x="108" y="249"/>
                    </a:lnTo>
                    <a:lnTo>
                      <a:pt x="108" y="242"/>
                    </a:lnTo>
                    <a:lnTo>
                      <a:pt x="107" y="235"/>
                    </a:lnTo>
                    <a:lnTo>
                      <a:pt x="105" y="229"/>
                    </a:lnTo>
                    <a:lnTo>
                      <a:pt x="102" y="225"/>
                    </a:lnTo>
                    <a:lnTo>
                      <a:pt x="100" y="222"/>
                    </a:lnTo>
                    <a:lnTo>
                      <a:pt x="94" y="216"/>
                    </a:lnTo>
                    <a:lnTo>
                      <a:pt x="86" y="210"/>
                    </a:lnTo>
                    <a:lnTo>
                      <a:pt x="78" y="203"/>
                    </a:lnTo>
                    <a:lnTo>
                      <a:pt x="69" y="196"/>
                    </a:lnTo>
                    <a:lnTo>
                      <a:pt x="62" y="189"/>
                    </a:lnTo>
                    <a:lnTo>
                      <a:pt x="57" y="184"/>
                    </a:lnTo>
                    <a:lnTo>
                      <a:pt x="55" y="183"/>
                    </a:lnTo>
                    <a:lnTo>
                      <a:pt x="60" y="181"/>
                    </a:lnTo>
                    <a:lnTo>
                      <a:pt x="67" y="178"/>
                    </a:lnTo>
                    <a:lnTo>
                      <a:pt x="72" y="177"/>
                    </a:lnTo>
                    <a:lnTo>
                      <a:pt x="75" y="176"/>
                    </a:lnTo>
                    <a:lnTo>
                      <a:pt x="78" y="178"/>
                    </a:lnTo>
                    <a:lnTo>
                      <a:pt x="84" y="180"/>
                    </a:lnTo>
                    <a:lnTo>
                      <a:pt x="89" y="181"/>
                    </a:lnTo>
                    <a:lnTo>
                      <a:pt x="91" y="182"/>
                    </a:lnTo>
                    <a:lnTo>
                      <a:pt x="97" y="167"/>
                    </a:lnTo>
                    <a:lnTo>
                      <a:pt x="101" y="151"/>
                    </a:lnTo>
                    <a:lnTo>
                      <a:pt x="104" y="137"/>
                    </a:lnTo>
                    <a:lnTo>
                      <a:pt x="102" y="127"/>
                    </a:lnTo>
                    <a:lnTo>
                      <a:pt x="100" y="121"/>
                    </a:lnTo>
                    <a:lnTo>
                      <a:pt x="94" y="112"/>
                    </a:lnTo>
                    <a:lnTo>
                      <a:pt x="87" y="101"/>
                    </a:lnTo>
                    <a:lnTo>
                      <a:pt x="79" y="90"/>
                    </a:lnTo>
                    <a:lnTo>
                      <a:pt x="71" y="78"/>
                    </a:lnTo>
                    <a:lnTo>
                      <a:pt x="64" y="69"/>
                    </a:lnTo>
                    <a:lnTo>
                      <a:pt x="59" y="62"/>
                    </a:lnTo>
                    <a:lnTo>
                      <a:pt x="55" y="60"/>
                    </a:lnTo>
                    <a:lnTo>
                      <a:pt x="48" y="60"/>
                    </a:lnTo>
                    <a:lnTo>
                      <a:pt x="39" y="60"/>
                    </a:lnTo>
                    <a:lnTo>
                      <a:pt x="31" y="60"/>
                    </a:lnTo>
                    <a:lnTo>
                      <a:pt x="27" y="60"/>
                    </a:lnTo>
                    <a:lnTo>
                      <a:pt x="22" y="46"/>
                    </a:lnTo>
                    <a:lnTo>
                      <a:pt x="15" y="29"/>
                    </a:lnTo>
                    <a:lnTo>
                      <a:pt x="7" y="1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48" name="Freeform 91">
                <a:extLst>
                  <a:ext uri="{FF2B5EF4-FFF2-40B4-BE49-F238E27FC236}">
                    <a16:creationId xmlns:a16="http://schemas.microsoft.com/office/drawing/2014/main" id="{A1757527-860B-2DA3-21ED-0686CC529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" y="1383"/>
                <a:ext cx="87" cy="91"/>
              </a:xfrm>
              <a:custGeom>
                <a:avLst/>
                <a:gdLst>
                  <a:gd name="T0" fmla="*/ 1 w 174"/>
                  <a:gd name="T1" fmla="*/ 0 h 184"/>
                  <a:gd name="T2" fmla="*/ 1 w 174"/>
                  <a:gd name="T3" fmla="*/ 0 h 184"/>
                  <a:gd name="T4" fmla="*/ 1 w 174"/>
                  <a:gd name="T5" fmla="*/ 0 h 184"/>
                  <a:gd name="T6" fmla="*/ 1 w 174"/>
                  <a:gd name="T7" fmla="*/ 0 h 184"/>
                  <a:gd name="T8" fmla="*/ 1 w 174"/>
                  <a:gd name="T9" fmla="*/ 0 h 184"/>
                  <a:gd name="T10" fmla="*/ 1 w 174"/>
                  <a:gd name="T11" fmla="*/ 0 h 184"/>
                  <a:gd name="T12" fmla="*/ 1 w 174"/>
                  <a:gd name="T13" fmla="*/ 0 h 184"/>
                  <a:gd name="T14" fmla="*/ 1 w 174"/>
                  <a:gd name="T15" fmla="*/ 1 h 184"/>
                  <a:gd name="T16" fmla="*/ 1 w 174"/>
                  <a:gd name="T17" fmla="*/ 1 h 184"/>
                  <a:gd name="T18" fmla="*/ 1 w 174"/>
                  <a:gd name="T19" fmla="*/ 1 h 184"/>
                  <a:gd name="T20" fmla="*/ 1 w 174"/>
                  <a:gd name="T21" fmla="*/ 1 h 184"/>
                  <a:gd name="T22" fmla="*/ 1 w 174"/>
                  <a:gd name="T23" fmla="*/ 1 h 184"/>
                  <a:gd name="T24" fmla="*/ 1 w 174"/>
                  <a:gd name="T25" fmla="*/ 1 h 184"/>
                  <a:gd name="T26" fmla="*/ 1 w 174"/>
                  <a:gd name="T27" fmla="*/ 1 h 184"/>
                  <a:gd name="T28" fmla="*/ 1 w 174"/>
                  <a:gd name="T29" fmla="*/ 1 h 184"/>
                  <a:gd name="T30" fmla="*/ 1 w 174"/>
                  <a:gd name="T31" fmla="*/ 1 h 184"/>
                  <a:gd name="T32" fmla="*/ 1 w 174"/>
                  <a:gd name="T33" fmla="*/ 1 h 184"/>
                  <a:gd name="T34" fmla="*/ 1 w 174"/>
                  <a:gd name="T35" fmla="*/ 1 h 184"/>
                  <a:gd name="T36" fmla="*/ 1 w 174"/>
                  <a:gd name="T37" fmla="*/ 1 h 184"/>
                  <a:gd name="T38" fmla="*/ 1 w 174"/>
                  <a:gd name="T39" fmla="*/ 1 h 184"/>
                  <a:gd name="T40" fmla="*/ 0 w 174"/>
                  <a:gd name="T41" fmla="*/ 1 h 184"/>
                  <a:gd name="T42" fmla="*/ 1 w 174"/>
                  <a:gd name="T43" fmla="*/ 2 h 184"/>
                  <a:gd name="T44" fmla="*/ 1 w 174"/>
                  <a:gd name="T45" fmla="*/ 2 h 184"/>
                  <a:gd name="T46" fmla="*/ 1 w 174"/>
                  <a:gd name="T47" fmla="*/ 2 h 184"/>
                  <a:gd name="T48" fmla="*/ 1 w 174"/>
                  <a:gd name="T49" fmla="*/ 2 h 184"/>
                  <a:gd name="T50" fmla="*/ 1 w 174"/>
                  <a:gd name="T51" fmla="*/ 2 h 184"/>
                  <a:gd name="T52" fmla="*/ 1 w 174"/>
                  <a:gd name="T53" fmla="*/ 2 h 184"/>
                  <a:gd name="T54" fmla="*/ 1 w 174"/>
                  <a:gd name="T55" fmla="*/ 2 h 184"/>
                  <a:gd name="T56" fmla="*/ 1 w 174"/>
                  <a:gd name="T57" fmla="*/ 2 h 184"/>
                  <a:gd name="T58" fmla="*/ 1 w 174"/>
                  <a:gd name="T59" fmla="*/ 2 h 184"/>
                  <a:gd name="T60" fmla="*/ 1 w 174"/>
                  <a:gd name="T61" fmla="*/ 2 h 184"/>
                  <a:gd name="T62" fmla="*/ 1 w 174"/>
                  <a:gd name="T63" fmla="*/ 2 h 184"/>
                  <a:gd name="T64" fmla="*/ 1 w 174"/>
                  <a:gd name="T65" fmla="*/ 2 h 184"/>
                  <a:gd name="T66" fmla="*/ 1 w 174"/>
                  <a:gd name="T67" fmla="*/ 2 h 184"/>
                  <a:gd name="T68" fmla="*/ 1 w 174"/>
                  <a:gd name="T69" fmla="*/ 2 h 184"/>
                  <a:gd name="T70" fmla="*/ 1 w 174"/>
                  <a:gd name="T71" fmla="*/ 2 h 184"/>
                  <a:gd name="T72" fmla="*/ 1 w 174"/>
                  <a:gd name="T73" fmla="*/ 2 h 184"/>
                  <a:gd name="T74" fmla="*/ 1 w 174"/>
                  <a:gd name="T75" fmla="*/ 2 h 184"/>
                  <a:gd name="T76" fmla="*/ 1 w 174"/>
                  <a:gd name="T77" fmla="*/ 2 h 184"/>
                  <a:gd name="T78" fmla="*/ 1 w 174"/>
                  <a:gd name="T79" fmla="*/ 2 h 184"/>
                  <a:gd name="T80" fmla="*/ 1 w 174"/>
                  <a:gd name="T81" fmla="*/ 2 h 184"/>
                  <a:gd name="T82" fmla="*/ 1 w 174"/>
                  <a:gd name="T83" fmla="*/ 1 h 184"/>
                  <a:gd name="T84" fmla="*/ 1 w 174"/>
                  <a:gd name="T85" fmla="*/ 1 h 184"/>
                  <a:gd name="T86" fmla="*/ 1 w 174"/>
                  <a:gd name="T87" fmla="*/ 1 h 184"/>
                  <a:gd name="T88" fmla="*/ 2 w 174"/>
                  <a:gd name="T89" fmla="*/ 1 h 184"/>
                  <a:gd name="T90" fmla="*/ 3 w 174"/>
                  <a:gd name="T91" fmla="*/ 1 h 184"/>
                  <a:gd name="T92" fmla="*/ 3 w 174"/>
                  <a:gd name="T93" fmla="*/ 1 h 184"/>
                  <a:gd name="T94" fmla="*/ 3 w 174"/>
                  <a:gd name="T95" fmla="*/ 1 h 184"/>
                  <a:gd name="T96" fmla="*/ 3 w 174"/>
                  <a:gd name="T97" fmla="*/ 0 h 184"/>
                  <a:gd name="T98" fmla="*/ 3 w 174"/>
                  <a:gd name="T99" fmla="*/ 0 h 184"/>
                  <a:gd name="T100" fmla="*/ 3 w 174"/>
                  <a:gd name="T101" fmla="*/ 0 h 184"/>
                  <a:gd name="T102" fmla="*/ 3 w 174"/>
                  <a:gd name="T103" fmla="*/ 0 h 184"/>
                  <a:gd name="T104" fmla="*/ 3 w 174"/>
                  <a:gd name="T105" fmla="*/ 0 h 184"/>
                  <a:gd name="T106" fmla="*/ 3 w 174"/>
                  <a:gd name="T107" fmla="*/ 0 h 184"/>
                  <a:gd name="T108" fmla="*/ 3 w 174"/>
                  <a:gd name="T109" fmla="*/ 0 h 184"/>
                  <a:gd name="T110" fmla="*/ 3 w 174"/>
                  <a:gd name="T111" fmla="*/ 0 h 184"/>
                  <a:gd name="T112" fmla="*/ 3 w 174"/>
                  <a:gd name="T113" fmla="*/ 0 h 184"/>
                  <a:gd name="T114" fmla="*/ 3 w 174"/>
                  <a:gd name="T115" fmla="*/ 0 h 184"/>
                  <a:gd name="T116" fmla="*/ 1 w 174"/>
                  <a:gd name="T117" fmla="*/ 0 h 18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74"/>
                  <a:gd name="T178" fmla="*/ 0 h 184"/>
                  <a:gd name="T179" fmla="*/ 174 w 174"/>
                  <a:gd name="T180" fmla="*/ 184 h 18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74" h="184">
                    <a:moveTo>
                      <a:pt x="121" y="0"/>
                    </a:moveTo>
                    <a:lnTo>
                      <a:pt x="113" y="11"/>
                    </a:lnTo>
                    <a:lnTo>
                      <a:pt x="105" y="22"/>
                    </a:lnTo>
                    <a:lnTo>
                      <a:pt x="96" y="34"/>
                    </a:lnTo>
                    <a:lnTo>
                      <a:pt x="87" y="44"/>
                    </a:lnTo>
                    <a:lnTo>
                      <a:pt x="79" y="53"/>
                    </a:lnTo>
                    <a:lnTo>
                      <a:pt x="72" y="61"/>
                    </a:lnTo>
                    <a:lnTo>
                      <a:pt x="67" y="67"/>
                    </a:lnTo>
                    <a:lnTo>
                      <a:pt x="63" y="71"/>
                    </a:lnTo>
                    <a:lnTo>
                      <a:pt x="58" y="73"/>
                    </a:lnTo>
                    <a:lnTo>
                      <a:pt x="49" y="76"/>
                    </a:lnTo>
                    <a:lnTo>
                      <a:pt x="43" y="81"/>
                    </a:lnTo>
                    <a:lnTo>
                      <a:pt x="36" y="86"/>
                    </a:lnTo>
                    <a:lnTo>
                      <a:pt x="32" y="89"/>
                    </a:lnTo>
                    <a:lnTo>
                      <a:pt x="28" y="93"/>
                    </a:lnTo>
                    <a:lnTo>
                      <a:pt x="23" y="97"/>
                    </a:lnTo>
                    <a:lnTo>
                      <a:pt x="18" y="103"/>
                    </a:lnTo>
                    <a:lnTo>
                      <a:pt x="14" y="109"/>
                    </a:lnTo>
                    <a:lnTo>
                      <a:pt x="9" y="115"/>
                    </a:lnTo>
                    <a:lnTo>
                      <a:pt x="5" y="119"/>
                    </a:lnTo>
                    <a:lnTo>
                      <a:pt x="0" y="123"/>
                    </a:lnTo>
                    <a:lnTo>
                      <a:pt x="3" y="131"/>
                    </a:lnTo>
                    <a:lnTo>
                      <a:pt x="15" y="134"/>
                    </a:lnTo>
                    <a:lnTo>
                      <a:pt x="26" y="136"/>
                    </a:lnTo>
                    <a:lnTo>
                      <a:pt x="31" y="136"/>
                    </a:lnTo>
                    <a:lnTo>
                      <a:pt x="32" y="146"/>
                    </a:lnTo>
                    <a:lnTo>
                      <a:pt x="22" y="176"/>
                    </a:lnTo>
                    <a:lnTo>
                      <a:pt x="30" y="179"/>
                    </a:lnTo>
                    <a:lnTo>
                      <a:pt x="37" y="183"/>
                    </a:lnTo>
                    <a:lnTo>
                      <a:pt x="41" y="184"/>
                    </a:lnTo>
                    <a:lnTo>
                      <a:pt x="46" y="184"/>
                    </a:lnTo>
                    <a:lnTo>
                      <a:pt x="49" y="183"/>
                    </a:lnTo>
                    <a:lnTo>
                      <a:pt x="56" y="179"/>
                    </a:lnTo>
                    <a:lnTo>
                      <a:pt x="66" y="176"/>
                    </a:lnTo>
                    <a:lnTo>
                      <a:pt x="76" y="171"/>
                    </a:lnTo>
                    <a:lnTo>
                      <a:pt x="85" y="166"/>
                    </a:lnTo>
                    <a:lnTo>
                      <a:pt x="93" y="161"/>
                    </a:lnTo>
                    <a:lnTo>
                      <a:pt x="100" y="157"/>
                    </a:lnTo>
                    <a:lnTo>
                      <a:pt x="102" y="154"/>
                    </a:lnTo>
                    <a:lnTo>
                      <a:pt x="105" y="147"/>
                    </a:lnTo>
                    <a:lnTo>
                      <a:pt x="108" y="135"/>
                    </a:lnTo>
                    <a:lnTo>
                      <a:pt x="109" y="123"/>
                    </a:lnTo>
                    <a:lnTo>
                      <a:pt x="109" y="109"/>
                    </a:lnTo>
                    <a:lnTo>
                      <a:pt x="119" y="102"/>
                    </a:lnTo>
                    <a:lnTo>
                      <a:pt x="128" y="93"/>
                    </a:lnTo>
                    <a:lnTo>
                      <a:pt x="138" y="83"/>
                    </a:lnTo>
                    <a:lnTo>
                      <a:pt x="147" y="74"/>
                    </a:lnTo>
                    <a:lnTo>
                      <a:pt x="157" y="65"/>
                    </a:lnTo>
                    <a:lnTo>
                      <a:pt x="165" y="56"/>
                    </a:lnTo>
                    <a:lnTo>
                      <a:pt x="170" y="48"/>
                    </a:lnTo>
                    <a:lnTo>
                      <a:pt x="174" y="40"/>
                    </a:lnTo>
                    <a:lnTo>
                      <a:pt x="173" y="33"/>
                    </a:lnTo>
                    <a:lnTo>
                      <a:pt x="169" y="25"/>
                    </a:lnTo>
                    <a:lnTo>
                      <a:pt x="165" y="18"/>
                    </a:lnTo>
                    <a:lnTo>
                      <a:pt x="160" y="11"/>
                    </a:lnTo>
                    <a:lnTo>
                      <a:pt x="152" y="6"/>
                    </a:lnTo>
                    <a:lnTo>
                      <a:pt x="144" y="2"/>
                    </a:lnTo>
                    <a:lnTo>
                      <a:pt x="134" y="0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3328" name="Text Box 92">
              <a:extLst>
                <a:ext uri="{FF2B5EF4-FFF2-40B4-BE49-F238E27FC236}">
                  <a16:creationId xmlns:a16="http://schemas.microsoft.com/office/drawing/2014/main" id="{CF730479-BEB5-A110-6127-76C7A9CBD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" y="2112"/>
              <a:ext cx="1217" cy="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b="1">
                  <a:solidFill>
                    <a:srgbClr val="FF3300"/>
                  </a:solidFill>
                  <a:latin typeface="Tempus Sans ITC" panose="04020404030D07020202" pitchFamily="82" charset="0"/>
                </a:rPr>
                <a:t>Heilander’s</a:t>
              </a:r>
            </a:p>
            <a:p>
              <a:pPr algn="ctr" eaLnBrk="1" hangingPunct="1"/>
              <a:r>
                <a:rPr lang="en-GB" altLang="en-US" sz="2400" b="1">
                  <a:solidFill>
                    <a:srgbClr val="FF3300"/>
                  </a:solidFill>
                  <a:latin typeface="Tempus Sans ITC" panose="04020404030D07020202" pitchFamily="82" charset="0"/>
                </a:rPr>
                <a:t>Porridge Oats</a:t>
              </a:r>
            </a:p>
          </p:txBody>
        </p:sp>
        <p:sp>
          <p:nvSpPr>
            <p:cNvPr id="13329" name="AutoShape 93">
              <a:extLst>
                <a:ext uri="{FF2B5EF4-FFF2-40B4-BE49-F238E27FC236}">
                  <a16:creationId xmlns:a16="http://schemas.microsoft.com/office/drawing/2014/main" id="{426AF836-5D20-41E2-82B5-B6409DCCB31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21" y="948"/>
              <a:ext cx="363" cy="144"/>
            </a:xfrm>
            <a:prstGeom prst="parallelogram">
              <a:avLst>
                <a:gd name="adj" fmla="val 10280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0" name="Line 94">
              <a:extLst>
                <a:ext uri="{FF2B5EF4-FFF2-40B4-BE49-F238E27FC236}">
                  <a16:creationId xmlns:a16="http://schemas.microsoft.com/office/drawing/2014/main" id="{07811E9A-D64C-DCD4-AD04-69E1778B63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0" y="792"/>
              <a:ext cx="12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1" name="AutoShape 95" descr="Dashed upward diagonal">
              <a:extLst>
                <a:ext uri="{FF2B5EF4-FFF2-40B4-BE49-F238E27FC236}">
                  <a16:creationId xmlns:a16="http://schemas.microsoft.com/office/drawing/2014/main" id="{B65D75FC-CFAD-D349-1720-63222D1155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-144" y="1851"/>
              <a:ext cx="1293" cy="144"/>
            </a:xfrm>
            <a:prstGeom prst="parallelogram">
              <a:avLst>
                <a:gd name="adj" fmla="val 104383"/>
              </a:avLst>
            </a:prstGeom>
            <a:pattFill prst="dashUpDiag">
              <a:fgClr>
                <a:schemeClr val="tx1"/>
              </a:fgClr>
              <a:bgClr>
                <a:srgbClr val="FF9933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2080" name="Text Box 96">
            <a:extLst>
              <a:ext uri="{FF2B5EF4-FFF2-40B4-BE49-F238E27FC236}">
                <a16:creationId xmlns:a16="http://schemas.microsoft.com/office/drawing/2014/main" id="{E872E58F-8788-ACCB-1BB1-981FBA07C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  <a:latin typeface="Comic Sans MS" panose="030F0702030302020204" pitchFamily="66" charset="0"/>
              </a:rPr>
              <a:t>Working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1" grpId="0" autoUpdateAnimBg="0"/>
      <p:bldP spid="42052" grpId="0" autoUpdateAnimBg="0"/>
      <p:bldP spid="42053" grpId="0" autoUpdateAnimBg="0"/>
      <p:bldP spid="42050" grpId="0" autoUpdateAnimBg="0"/>
      <p:bldP spid="42054" grpId="0" autoUpdateAnimBg="0"/>
      <p:bldP spid="42055" grpId="0" autoUpdateAnimBg="0"/>
      <p:bldP spid="420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ate Placeholder 1">
            <a:extLst>
              <a:ext uri="{FF2B5EF4-FFF2-40B4-BE49-F238E27FC236}">
                <a16:creationId xmlns:a16="http://schemas.microsoft.com/office/drawing/2014/main" id="{F304734C-C8E3-48FA-0E02-79AFB58F02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C3CAF29-CE16-44D0-B9C7-DDA523FCAA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3" name="Footer Placeholder 2">
            <a:extLst>
              <a:ext uri="{FF2B5EF4-FFF2-40B4-BE49-F238E27FC236}">
                <a16:creationId xmlns:a16="http://schemas.microsoft.com/office/drawing/2014/main" id="{00D805F5-36CC-F5FA-AD7B-7000BA4F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C36E96D5-CBF4-6120-6310-6503DA3AD914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856287"/>
            <a:chOff x="2647" y="153"/>
            <a:chExt cx="2882" cy="4167"/>
          </a:xfrm>
        </p:grpSpPr>
        <p:sp>
          <p:nvSpPr>
            <p:cNvPr id="14359" name="Freeform 3">
              <a:extLst>
                <a:ext uri="{FF2B5EF4-FFF2-40B4-BE49-F238E27FC236}">
                  <a16:creationId xmlns:a16="http://schemas.microsoft.com/office/drawing/2014/main" id="{B8C74367-AD2E-4FCC-29C8-907108A43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0" name="Freeform 4">
              <a:extLst>
                <a:ext uri="{FF2B5EF4-FFF2-40B4-BE49-F238E27FC236}">
                  <a16:creationId xmlns:a16="http://schemas.microsoft.com/office/drawing/2014/main" id="{66E311ED-C1C0-ED66-B425-ED3C36C0D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1" name="Freeform 5">
              <a:extLst>
                <a:ext uri="{FF2B5EF4-FFF2-40B4-BE49-F238E27FC236}">
                  <a16:creationId xmlns:a16="http://schemas.microsoft.com/office/drawing/2014/main" id="{9DB6B12D-C695-929E-7A62-6E680C1F7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2" name="Freeform 6">
              <a:extLst>
                <a:ext uri="{FF2B5EF4-FFF2-40B4-BE49-F238E27FC236}">
                  <a16:creationId xmlns:a16="http://schemas.microsoft.com/office/drawing/2014/main" id="{CD1A8C39-5ED8-F5EF-6E6E-A168C8CE7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3" name="Freeform 7">
              <a:extLst>
                <a:ext uri="{FF2B5EF4-FFF2-40B4-BE49-F238E27FC236}">
                  <a16:creationId xmlns:a16="http://schemas.microsoft.com/office/drawing/2014/main" id="{A5A4CF9F-C0FB-1A2F-9A6D-51432E4A1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4" name="Freeform 8">
              <a:extLst>
                <a:ext uri="{FF2B5EF4-FFF2-40B4-BE49-F238E27FC236}">
                  <a16:creationId xmlns:a16="http://schemas.microsoft.com/office/drawing/2014/main" id="{8FFB864C-2B80-41E1-03F1-6412BEA6C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5" name="Freeform 9">
              <a:extLst>
                <a:ext uri="{FF2B5EF4-FFF2-40B4-BE49-F238E27FC236}">
                  <a16:creationId xmlns:a16="http://schemas.microsoft.com/office/drawing/2014/main" id="{FE0D561D-5E86-0949-B5E2-10B2F9272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6" name="Freeform 10">
              <a:extLst>
                <a:ext uri="{FF2B5EF4-FFF2-40B4-BE49-F238E27FC236}">
                  <a16:creationId xmlns:a16="http://schemas.microsoft.com/office/drawing/2014/main" id="{5495EB41-D47A-11EC-CC10-3BD00B4DE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7" name="Freeform 11">
              <a:extLst>
                <a:ext uri="{FF2B5EF4-FFF2-40B4-BE49-F238E27FC236}">
                  <a16:creationId xmlns:a16="http://schemas.microsoft.com/office/drawing/2014/main" id="{CDB23419-725D-31F9-3BD1-61E11BA10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8" name="Freeform 12">
              <a:extLst>
                <a:ext uri="{FF2B5EF4-FFF2-40B4-BE49-F238E27FC236}">
                  <a16:creationId xmlns:a16="http://schemas.microsoft.com/office/drawing/2014/main" id="{793DFA37-D6C4-5A16-0398-3662DC35E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9" name="Freeform 13">
              <a:extLst>
                <a:ext uri="{FF2B5EF4-FFF2-40B4-BE49-F238E27FC236}">
                  <a16:creationId xmlns:a16="http://schemas.microsoft.com/office/drawing/2014/main" id="{F087B988-9B39-AB3E-7844-443E49D4C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0" name="Line 14">
              <a:extLst>
                <a:ext uri="{FF2B5EF4-FFF2-40B4-BE49-F238E27FC236}">
                  <a16:creationId xmlns:a16="http://schemas.microsoft.com/office/drawing/2014/main" id="{84C693A7-8A9C-3646-1B92-8BB50D57BD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371" name="Rectangle 15">
              <a:extLst>
                <a:ext uri="{FF2B5EF4-FFF2-40B4-BE49-F238E27FC236}">
                  <a16:creationId xmlns:a16="http://schemas.microsoft.com/office/drawing/2014/main" id="{A60FC16E-4757-89DD-1488-FE1C8497F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2" name="Rectangle 16">
              <a:extLst>
                <a:ext uri="{FF2B5EF4-FFF2-40B4-BE49-F238E27FC236}">
                  <a16:creationId xmlns:a16="http://schemas.microsoft.com/office/drawing/2014/main" id="{2F007F77-CA8D-EA23-F611-143B52915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3" name="Rectangle 17">
              <a:extLst>
                <a:ext uri="{FF2B5EF4-FFF2-40B4-BE49-F238E27FC236}">
                  <a16:creationId xmlns:a16="http://schemas.microsoft.com/office/drawing/2014/main" id="{8917828F-A96B-D24B-A4A8-A747CD49D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4" name="Rectangle 18">
              <a:extLst>
                <a:ext uri="{FF2B5EF4-FFF2-40B4-BE49-F238E27FC236}">
                  <a16:creationId xmlns:a16="http://schemas.microsoft.com/office/drawing/2014/main" id="{D14F32E0-93A2-6C20-AA0D-517E05B82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5" name="Rectangle 19">
              <a:extLst>
                <a:ext uri="{FF2B5EF4-FFF2-40B4-BE49-F238E27FC236}">
                  <a16:creationId xmlns:a16="http://schemas.microsoft.com/office/drawing/2014/main" id="{5F1774AE-44CC-7A34-9C12-A3E354D14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6" name="Rectangle 20">
              <a:extLst>
                <a:ext uri="{FF2B5EF4-FFF2-40B4-BE49-F238E27FC236}">
                  <a16:creationId xmlns:a16="http://schemas.microsoft.com/office/drawing/2014/main" id="{AFE0F0E5-F742-BD36-96AE-5D00EC360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7" name="Freeform 21">
              <a:extLst>
                <a:ext uri="{FF2B5EF4-FFF2-40B4-BE49-F238E27FC236}">
                  <a16:creationId xmlns:a16="http://schemas.microsoft.com/office/drawing/2014/main" id="{9311FFE4-5814-24F1-3069-68C3D4DDB8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8" name="Freeform 22">
              <a:extLst>
                <a:ext uri="{FF2B5EF4-FFF2-40B4-BE49-F238E27FC236}">
                  <a16:creationId xmlns:a16="http://schemas.microsoft.com/office/drawing/2014/main" id="{0B2A67DF-829C-8202-48FC-92BA74441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9" name="Freeform 23">
              <a:extLst>
                <a:ext uri="{FF2B5EF4-FFF2-40B4-BE49-F238E27FC236}">
                  <a16:creationId xmlns:a16="http://schemas.microsoft.com/office/drawing/2014/main" id="{0AA85393-794F-5376-8FD6-C794FB1B5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0" name="Freeform 24">
              <a:extLst>
                <a:ext uri="{FF2B5EF4-FFF2-40B4-BE49-F238E27FC236}">
                  <a16:creationId xmlns:a16="http://schemas.microsoft.com/office/drawing/2014/main" id="{93F9C81A-4655-DEF9-04E9-FB7A8A5D58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1" name="Freeform 25">
              <a:extLst>
                <a:ext uri="{FF2B5EF4-FFF2-40B4-BE49-F238E27FC236}">
                  <a16:creationId xmlns:a16="http://schemas.microsoft.com/office/drawing/2014/main" id="{85E894C4-D869-2F1E-82BE-81608059A7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2" name="Freeform 26">
              <a:extLst>
                <a:ext uri="{FF2B5EF4-FFF2-40B4-BE49-F238E27FC236}">
                  <a16:creationId xmlns:a16="http://schemas.microsoft.com/office/drawing/2014/main" id="{8F46C9E5-1C65-F062-96E8-0CB082DE0B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3" name="Freeform 27">
              <a:extLst>
                <a:ext uri="{FF2B5EF4-FFF2-40B4-BE49-F238E27FC236}">
                  <a16:creationId xmlns:a16="http://schemas.microsoft.com/office/drawing/2014/main" id="{CDBA849B-CA84-951B-FF15-49ED48915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4" name="Freeform 28">
              <a:extLst>
                <a:ext uri="{FF2B5EF4-FFF2-40B4-BE49-F238E27FC236}">
                  <a16:creationId xmlns:a16="http://schemas.microsoft.com/office/drawing/2014/main" id="{AA3AFF30-C8BF-503A-3974-841BC2918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5" name="Freeform 29">
              <a:extLst>
                <a:ext uri="{FF2B5EF4-FFF2-40B4-BE49-F238E27FC236}">
                  <a16:creationId xmlns:a16="http://schemas.microsoft.com/office/drawing/2014/main" id="{FC6C4548-CA96-5BF0-31F5-7AA230361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6" name="Freeform 30">
              <a:extLst>
                <a:ext uri="{FF2B5EF4-FFF2-40B4-BE49-F238E27FC236}">
                  <a16:creationId xmlns:a16="http://schemas.microsoft.com/office/drawing/2014/main" id="{D4C8C391-7191-EAEE-0C4E-3A232C7FC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7" name="Freeform 31">
              <a:extLst>
                <a:ext uri="{FF2B5EF4-FFF2-40B4-BE49-F238E27FC236}">
                  <a16:creationId xmlns:a16="http://schemas.microsoft.com/office/drawing/2014/main" id="{F56020AC-A053-A413-2750-6CA6E7B182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8" name="Freeform 32">
              <a:extLst>
                <a:ext uri="{FF2B5EF4-FFF2-40B4-BE49-F238E27FC236}">
                  <a16:creationId xmlns:a16="http://schemas.microsoft.com/office/drawing/2014/main" id="{3E5D8256-B289-30CC-1D9D-F9108F4DE3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9" name="Freeform 33">
              <a:extLst>
                <a:ext uri="{FF2B5EF4-FFF2-40B4-BE49-F238E27FC236}">
                  <a16:creationId xmlns:a16="http://schemas.microsoft.com/office/drawing/2014/main" id="{3B6A6834-2C3B-9E92-9F48-8838B69E3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0" name="Freeform 34">
              <a:extLst>
                <a:ext uri="{FF2B5EF4-FFF2-40B4-BE49-F238E27FC236}">
                  <a16:creationId xmlns:a16="http://schemas.microsoft.com/office/drawing/2014/main" id="{1420FE6C-A2C4-3430-38AA-B6B02FC01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1" name="Freeform 35">
              <a:extLst>
                <a:ext uri="{FF2B5EF4-FFF2-40B4-BE49-F238E27FC236}">
                  <a16:creationId xmlns:a16="http://schemas.microsoft.com/office/drawing/2014/main" id="{39C9268E-2984-DE75-2257-6FAFD3EEEC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2" name="Freeform 36">
              <a:extLst>
                <a:ext uri="{FF2B5EF4-FFF2-40B4-BE49-F238E27FC236}">
                  <a16:creationId xmlns:a16="http://schemas.microsoft.com/office/drawing/2014/main" id="{52B84D7C-8F5E-D629-8512-0A6EABF29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3" name="Freeform 37">
              <a:extLst>
                <a:ext uri="{FF2B5EF4-FFF2-40B4-BE49-F238E27FC236}">
                  <a16:creationId xmlns:a16="http://schemas.microsoft.com/office/drawing/2014/main" id="{C5ACD058-1AA5-41E0-204D-2AEF1C9E6B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4" name="Freeform 38">
              <a:extLst>
                <a:ext uri="{FF2B5EF4-FFF2-40B4-BE49-F238E27FC236}">
                  <a16:creationId xmlns:a16="http://schemas.microsoft.com/office/drawing/2014/main" id="{DBA847D6-9086-3D6D-6129-5FC6F3ADB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5" name="Freeform 39">
              <a:extLst>
                <a:ext uri="{FF2B5EF4-FFF2-40B4-BE49-F238E27FC236}">
                  <a16:creationId xmlns:a16="http://schemas.microsoft.com/office/drawing/2014/main" id="{0953DDF2-1946-6A40-4AF9-CE7F29C7F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6" name="Freeform 40">
              <a:extLst>
                <a:ext uri="{FF2B5EF4-FFF2-40B4-BE49-F238E27FC236}">
                  <a16:creationId xmlns:a16="http://schemas.microsoft.com/office/drawing/2014/main" id="{C4A734AF-B4A4-F0D2-A348-4F77000AD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7" name="Freeform 41">
              <a:extLst>
                <a:ext uri="{FF2B5EF4-FFF2-40B4-BE49-F238E27FC236}">
                  <a16:creationId xmlns:a16="http://schemas.microsoft.com/office/drawing/2014/main" id="{BECF4D54-EDEC-A6D8-D249-036943E14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8" name="Freeform 42">
              <a:extLst>
                <a:ext uri="{FF2B5EF4-FFF2-40B4-BE49-F238E27FC236}">
                  <a16:creationId xmlns:a16="http://schemas.microsoft.com/office/drawing/2014/main" id="{F55C905D-8ABC-DBCD-783B-7B480172F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9" name="Freeform 43">
              <a:extLst>
                <a:ext uri="{FF2B5EF4-FFF2-40B4-BE49-F238E27FC236}">
                  <a16:creationId xmlns:a16="http://schemas.microsoft.com/office/drawing/2014/main" id="{DC266961-F6D2-213D-18E4-7541BE3C6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0" name="Freeform 44">
              <a:extLst>
                <a:ext uri="{FF2B5EF4-FFF2-40B4-BE49-F238E27FC236}">
                  <a16:creationId xmlns:a16="http://schemas.microsoft.com/office/drawing/2014/main" id="{1FF57636-F8F2-50B4-6DB1-D52B0FE91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1" name="Freeform 45">
              <a:extLst>
                <a:ext uri="{FF2B5EF4-FFF2-40B4-BE49-F238E27FC236}">
                  <a16:creationId xmlns:a16="http://schemas.microsoft.com/office/drawing/2014/main" id="{FFC49037-EFA6-37DD-3F3C-AC0950EB6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2" name="Freeform 46">
              <a:extLst>
                <a:ext uri="{FF2B5EF4-FFF2-40B4-BE49-F238E27FC236}">
                  <a16:creationId xmlns:a16="http://schemas.microsoft.com/office/drawing/2014/main" id="{D561B2FB-63CE-00BA-0342-71D287E18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3" name="Freeform 47">
              <a:extLst>
                <a:ext uri="{FF2B5EF4-FFF2-40B4-BE49-F238E27FC236}">
                  <a16:creationId xmlns:a16="http://schemas.microsoft.com/office/drawing/2014/main" id="{A1BB52AC-6FD3-B622-94AA-7609DBE6C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4" name="Freeform 48">
              <a:extLst>
                <a:ext uri="{FF2B5EF4-FFF2-40B4-BE49-F238E27FC236}">
                  <a16:creationId xmlns:a16="http://schemas.microsoft.com/office/drawing/2014/main" id="{2CA5AF58-1B48-B61E-7F48-628A047AC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5" name="Freeform 49">
              <a:extLst>
                <a:ext uri="{FF2B5EF4-FFF2-40B4-BE49-F238E27FC236}">
                  <a16:creationId xmlns:a16="http://schemas.microsoft.com/office/drawing/2014/main" id="{C24AA73D-34FC-A23E-2C4D-AFC9C5F21E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6" name="Freeform 50">
              <a:extLst>
                <a:ext uri="{FF2B5EF4-FFF2-40B4-BE49-F238E27FC236}">
                  <a16:creationId xmlns:a16="http://schemas.microsoft.com/office/drawing/2014/main" id="{04E1CAA6-BD3C-8906-67E7-DC02904F7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7" name="Freeform 51">
              <a:extLst>
                <a:ext uri="{FF2B5EF4-FFF2-40B4-BE49-F238E27FC236}">
                  <a16:creationId xmlns:a16="http://schemas.microsoft.com/office/drawing/2014/main" id="{D4136109-D21A-6DE2-1ADD-314D4736C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8" name="Freeform 52">
              <a:extLst>
                <a:ext uri="{FF2B5EF4-FFF2-40B4-BE49-F238E27FC236}">
                  <a16:creationId xmlns:a16="http://schemas.microsoft.com/office/drawing/2014/main" id="{F60BCECD-6822-1CDE-F7C5-0ADBC8C59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9" name="Freeform 53">
              <a:extLst>
                <a:ext uri="{FF2B5EF4-FFF2-40B4-BE49-F238E27FC236}">
                  <a16:creationId xmlns:a16="http://schemas.microsoft.com/office/drawing/2014/main" id="{F09444D3-97DE-11A5-E6F3-FC2B91849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0" name="Freeform 54">
              <a:extLst>
                <a:ext uri="{FF2B5EF4-FFF2-40B4-BE49-F238E27FC236}">
                  <a16:creationId xmlns:a16="http://schemas.microsoft.com/office/drawing/2014/main" id="{C93F8259-CB13-8613-B8D2-97B503A7B5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1" name="Freeform 55">
              <a:extLst>
                <a:ext uri="{FF2B5EF4-FFF2-40B4-BE49-F238E27FC236}">
                  <a16:creationId xmlns:a16="http://schemas.microsoft.com/office/drawing/2014/main" id="{D79A6B74-9455-A6F7-07D7-3BE79DB043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2" name="Freeform 56">
              <a:extLst>
                <a:ext uri="{FF2B5EF4-FFF2-40B4-BE49-F238E27FC236}">
                  <a16:creationId xmlns:a16="http://schemas.microsoft.com/office/drawing/2014/main" id="{D52FD051-937E-276C-6B00-82B3402DA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3" name="Freeform 57">
              <a:extLst>
                <a:ext uri="{FF2B5EF4-FFF2-40B4-BE49-F238E27FC236}">
                  <a16:creationId xmlns:a16="http://schemas.microsoft.com/office/drawing/2014/main" id="{9136BBC9-3C7D-C44E-570D-1F179317F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4" name="Freeform 58">
              <a:extLst>
                <a:ext uri="{FF2B5EF4-FFF2-40B4-BE49-F238E27FC236}">
                  <a16:creationId xmlns:a16="http://schemas.microsoft.com/office/drawing/2014/main" id="{D218FB11-CBE0-A685-21CD-2F039CB7E4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5" name="Freeform 59">
              <a:extLst>
                <a:ext uri="{FF2B5EF4-FFF2-40B4-BE49-F238E27FC236}">
                  <a16:creationId xmlns:a16="http://schemas.microsoft.com/office/drawing/2014/main" id="{58EF1CD9-DE9D-19CE-CAA9-BCCA77E76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6" name="Freeform 60">
              <a:extLst>
                <a:ext uri="{FF2B5EF4-FFF2-40B4-BE49-F238E27FC236}">
                  <a16:creationId xmlns:a16="http://schemas.microsoft.com/office/drawing/2014/main" id="{C596F227-87E1-1827-A007-3B8A1FCCD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7" name="Freeform 61">
              <a:extLst>
                <a:ext uri="{FF2B5EF4-FFF2-40B4-BE49-F238E27FC236}">
                  <a16:creationId xmlns:a16="http://schemas.microsoft.com/office/drawing/2014/main" id="{94BC2DA4-3DEB-D082-2035-3F3163FB8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8" name="Freeform 62">
              <a:extLst>
                <a:ext uri="{FF2B5EF4-FFF2-40B4-BE49-F238E27FC236}">
                  <a16:creationId xmlns:a16="http://schemas.microsoft.com/office/drawing/2014/main" id="{EA3D35A9-5DBE-E978-87AF-888E8E85B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19" name="Freeform 63">
              <a:extLst>
                <a:ext uri="{FF2B5EF4-FFF2-40B4-BE49-F238E27FC236}">
                  <a16:creationId xmlns:a16="http://schemas.microsoft.com/office/drawing/2014/main" id="{3355F06A-395B-11B5-E5DF-3F388F9451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20" name="Freeform 64">
              <a:extLst>
                <a:ext uri="{FF2B5EF4-FFF2-40B4-BE49-F238E27FC236}">
                  <a16:creationId xmlns:a16="http://schemas.microsoft.com/office/drawing/2014/main" id="{4D8F3CCE-C65E-2D53-DC25-4EFB23F14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341" name="Rectangle 65">
            <a:extLst>
              <a:ext uri="{FF2B5EF4-FFF2-40B4-BE49-F238E27FC236}">
                <a16:creationId xmlns:a16="http://schemas.microsoft.com/office/drawing/2014/main" id="{1565E4DE-B184-57F9-8CBB-8BE905687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425" y="688975"/>
            <a:ext cx="29749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14342" name="Text Box 66">
            <a:extLst>
              <a:ext uri="{FF2B5EF4-FFF2-40B4-BE49-F238E27FC236}">
                <a16:creationId xmlns:a16="http://schemas.microsoft.com/office/drawing/2014/main" id="{721E1001-483D-5D84-51E0-B46D2FF03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738" y="4084638"/>
            <a:ext cx="957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latin typeface="Comic Sans MS" panose="030F0702030302020204" pitchFamily="66" charset="0"/>
              </a:rPr>
              <a:t>2cm</a:t>
            </a: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A9EE958A-D008-8833-CAA9-6C3C11E9D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144780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Volume = l x b x h</a:t>
            </a:r>
          </a:p>
        </p:txBody>
      </p:sp>
      <p:sp>
        <p:nvSpPr>
          <p:cNvPr id="43076" name="Text Box 68">
            <a:extLst>
              <a:ext uri="{FF2B5EF4-FFF2-40B4-BE49-F238E27FC236}">
                <a16:creationId xmlns:a16="http://schemas.microsoft.com/office/drawing/2014/main" id="{B7B9D638-7726-ABCD-6F92-EB8FABB91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2133600"/>
            <a:ext cx="2306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2 x 2 x 2</a:t>
            </a:r>
          </a:p>
        </p:txBody>
      </p:sp>
      <p:sp>
        <p:nvSpPr>
          <p:cNvPr id="43077" name="Text Box 69">
            <a:extLst>
              <a:ext uri="{FF2B5EF4-FFF2-40B4-BE49-F238E27FC236}">
                <a16:creationId xmlns:a16="http://schemas.microsoft.com/office/drawing/2014/main" id="{E0C98E6C-C1D0-04D1-7E91-15572CC5E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0663" y="2720975"/>
            <a:ext cx="1824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Comic Sans MS" panose="030F0702030302020204" pitchFamily="66" charset="0"/>
              </a:rPr>
              <a:t>V = 8 cm³</a:t>
            </a:r>
          </a:p>
        </p:txBody>
      </p:sp>
      <p:grpSp>
        <p:nvGrpSpPr>
          <p:cNvPr id="14346" name="Group 70">
            <a:extLst>
              <a:ext uri="{FF2B5EF4-FFF2-40B4-BE49-F238E27FC236}">
                <a16:creationId xmlns:a16="http://schemas.microsoft.com/office/drawing/2014/main" id="{9A96DF30-E0B8-CA02-6962-A531A7B031FB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1893888"/>
            <a:ext cx="2159000" cy="2159000"/>
            <a:chOff x="492" y="1224"/>
            <a:chExt cx="1360" cy="1360"/>
          </a:xfrm>
        </p:grpSpPr>
        <p:sp>
          <p:nvSpPr>
            <p:cNvPr id="14349" name="AutoShape 71">
              <a:extLst>
                <a:ext uri="{FF2B5EF4-FFF2-40B4-BE49-F238E27FC236}">
                  <a16:creationId xmlns:a16="http://schemas.microsoft.com/office/drawing/2014/main" id="{29C9EE85-8429-B07E-5AB5-3CFE1D8188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2" y="1224"/>
              <a:ext cx="1360" cy="1360"/>
            </a:xfrm>
            <a:prstGeom prst="cube">
              <a:avLst>
                <a:gd name="adj" fmla="val 25000"/>
              </a:avLst>
            </a:prstGeom>
            <a:solidFill>
              <a:schemeClr val="tx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0" name="Oval 72">
              <a:extLst>
                <a:ext uri="{FF2B5EF4-FFF2-40B4-BE49-F238E27FC236}">
                  <a16:creationId xmlns:a16="http://schemas.microsoft.com/office/drawing/2014/main" id="{54B44293-27B1-1048-D08E-3C5937B10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248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1" name="Oval 73">
              <a:extLst>
                <a:ext uri="{FF2B5EF4-FFF2-40B4-BE49-F238E27FC236}">
                  <a16:creationId xmlns:a16="http://schemas.microsoft.com/office/drawing/2014/main" id="{6E272DE0-3FA5-ACEF-AD65-2896AA897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764"/>
              <a:ext cx="144" cy="26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2" name="Oval 74">
              <a:extLst>
                <a:ext uri="{FF2B5EF4-FFF2-40B4-BE49-F238E27FC236}">
                  <a16:creationId xmlns:a16="http://schemas.microsoft.com/office/drawing/2014/main" id="{26B40BD5-C5B2-CB1C-A300-9C6D4B72A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232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3" name="Oval 75">
              <a:extLst>
                <a:ext uri="{FF2B5EF4-FFF2-40B4-BE49-F238E27FC236}">
                  <a16:creationId xmlns:a16="http://schemas.microsoft.com/office/drawing/2014/main" id="{22D3F973-2D61-4CA6-A0CE-E7007E6DB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968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4" name="Oval 76">
              <a:extLst>
                <a:ext uri="{FF2B5EF4-FFF2-40B4-BE49-F238E27FC236}">
                  <a16:creationId xmlns:a16="http://schemas.microsoft.com/office/drawing/2014/main" id="{31B60CD0-58B5-4BE9-0B76-04228FAD8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" y="1704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5" name="Oval 77">
              <a:extLst>
                <a:ext uri="{FF2B5EF4-FFF2-40B4-BE49-F238E27FC236}">
                  <a16:creationId xmlns:a16="http://schemas.microsoft.com/office/drawing/2014/main" id="{56DAB25C-BC57-0F78-C514-12FBD0405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" y="1416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6" name="Oval 78">
              <a:extLst>
                <a:ext uri="{FF2B5EF4-FFF2-40B4-BE49-F238E27FC236}">
                  <a16:creationId xmlns:a16="http://schemas.microsoft.com/office/drawing/2014/main" id="{28A5D321-8F55-FD5E-3126-23ED2259F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32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7" name="Oval 79">
              <a:extLst>
                <a:ext uri="{FF2B5EF4-FFF2-40B4-BE49-F238E27FC236}">
                  <a16:creationId xmlns:a16="http://schemas.microsoft.com/office/drawing/2014/main" id="{D18A4B9D-0CA2-0844-A826-5AC574FDD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1416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58" name="Oval 80">
              <a:extLst>
                <a:ext uri="{FF2B5EF4-FFF2-40B4-BE49-F238E27FC236}">
                  <a16:creationId xmlns:a16="http://schemas.microsoft.com/office/drawing/2014/main" id="{DECB5BC0-4969-45F1-ABF5-82CF40B33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1248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3089" name="Text Box 81">
            <a:extLst>
              <a:ext uri="{FF2B5EF4-FFF2-40B4-BE49-F238E27FC236}">
                <a16:creationId xmlns:a16="http://schemas.microsoft.com/office/drawing/2014/main" id="{62476952-D729-29BE-52AC-D7795D1C1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  <a:latin typeface="Comic Sans MS" panose="030F0702030302020204" pitchFamily="66" charset="0"/>
              </a:rPr>
              <a:t>Working</a:t>
            </a:r>
          </a:p>
        </p:txBody>
      </p:sp>
      <p:sp>
        <p:nvSpPr>
          <p:cNvPr id="14348" name="Text Box 4">
            <a:extLst>
              <a:ext uri="{FF2B5EF4-FFF2-40B4-BE49-F238E27FC236}">
                <a16:creationId xmlns:a16="http://schemas.microsoft.com/office/drawing/2014/main" id="{D4AC9DD1-0532-ABE1-E6D2-92C6E2FCA1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5" grpId="0" autoUpdateAnimBg="0"/>
      <p:bldP spid="43076" grpId="0" autoUpdateAnimBg="0"/>
      <p:bldP spid="43077" grpId="0" autoUpdateAnimBg="0"/>
      <p:bldP spid="430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ate Placeholder 1">
            <a:extLst>
              <a:ext uri="{FF2B5EF4-FFF2-40B4-BE49-F238E27FC236}">
                <a16:creationId xmlns:a16="http://schemas.microsoft.com/office/drawing/2014/main" id="{C86F3371-91CC-CDEA-1B4F-A7256E6AA8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C3CAF29-CE16-44D0-B9C7-DDA523FCAA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3" name="Footer Placeholder 2">
            <a:extLst>
              <a:ext uri="{FF2B5EF4-FFF2-40B4-BE49-F238E27FC236}">
                <a16:creationId xmlns:a16="http://schemas.microsoft.com/office/drawing/2014/main" id="{73EF6E63-5A29-97CD-7F78-07FE0528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BD04A0F4-CAEC-44C4-C31E-6586630E0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0550" y="3217863"/>
            <a:ext cx="3317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Volume = L x B x H</a:t>
            </a:r>
          </a:p>
        </p:txBody>
      </p:sp>
      <p:sp>
        <p:nvSpPr>
          <p:cNvPr id="43076" name="Text Box 68">
            <a:extLst>
              <a:ext uri="{FF2B5EF4-FFF2-40B4-BE49-F238E27FC236}">
                <a16:creationId xmlns:a16="http://schemas.microsoft.com/office/drawing/2014/main" id="{4102CA21-35A9-81A7-6E34-252B6DAC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3848100"/>
            <a:ext cx="2828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200 = L x 5 x 4</a:t>
            </a:r>
          </a:p>
        </p:txBody>
      </p:sp>
      <p:sp>
        <p:nvSpPr>
          <p:cNvPr id="43077" name="Text Box 69">
            <a:extLst>
              <a:ext uri="{FF2B5EF4-FFF2-40B4-BE49-F238E27FC236}">
                <a16:creationId xmlns:a16="http://schemas.microsoft.com/office/drawing/2014/main" id="{0FD608D0-823E-4324-FFA7-50340F03B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363" y="4478338"/>
            <a:ext cx="1878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200 = 20L</a:t>
            </a:r>
          </a:p>
        </p:txBody>
      </p:sp>
      <p:sp>
        <p:nvSpPr>
          <p:cNvPr id="15367" name="Text Box 4">
            <a:extLst>
              <a:ext uri="{FF2B5EF4-FFF2-40B4-BE49-F238E27FC236}">
                <a16:creationId xmlns:a16="http://schemas.microsoft.com/office/drawing/2014/main" id="{6C125151-A503-E8E1-5117-265FA1A899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  <p:pic>
        <p:nvPicPr>
          <p:cNvPr id="15368" name="Picture 4" descr="scottishflag">
            <a:extLst>
              <a:ext uri="{FF2B5EF4-FFF2-40B4-BE49-F238E27FC236}">
                <a16:creationId xmlns:a16="http://schemas.microsoft.com/office/drawing/2014/main" id="{A906492F-DBD2-B85B-EE99-C219D834B1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655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5" descr="Office Objects 0572">
            <a:extLst>
              <a:ext uri="{FF2B5EF4-FFF2-40B4-BE49-F238E27FC236}">
                <a16:creationId xmlns:a16="http://schemas.microsoft.com/office/drawing/2014/main" id="{79B201F0-294A-7262-5F88-2871AEA0D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Rectangle 65">
            <a:extLst>
              <a:ext uri="{FF2B5EF4-FFF2-40B4-BE49-F238E27FC236}">
                <a16:creationId xmlns:a16="http://schemas.microsoft.com/office/drawing/2014/main" id="{74AD665A-C099-C1FC-984B-EF8FF2CC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00" y="692150"/>
            <a:ext cx="6149975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3600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Find the length the cuboid</a:t>
            </a:r>
            <a:endParaRPr lang="en-GB" altLang="en-US" sz="3600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4FB09718-A042-9CF9-AA4B-40261BC6B14D}"/>
              </a:ext>
            </a:extLst>
          </p:cNvPr>
          <p:cNvSpPr/>
          <p:nvPr/>
        </p:nvSpPr>
        <p:spPr>
          <a:xfrm>
            <a:off x="1120775" y="2320925"/>
            <a:ext cx="3598863" cy="2265363"/>
          </a:xfrm>
          <a:prstGeom prst="cube">
            <a:avLst>
              <a:gd name="adj" fmla="val 40789"/>
            </a:avLst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372" name="TextBox 80">
            <a:extLst>
              <a:ext uri="{FF2B5EF4-FFF2-40B4-BE49-F238E27FC236}">
                <a16:creationId xmlns:a16="http://schemas.microsoft.com/office/drawing/2014/main" id="{B4C203FB-D738-261D-A90A-2F61C5A3B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5" y="3952875"/>
            <a:ext cx="974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5 cm</a:t>
            </a:r>
          </a:p>
        </p:txBody>
      </p:sp>
      <p:sp>
        <p:nvSpPr>
          <p:cNvPr id="15373" name="TextBox 83">
            <a:extLst>
              <a:ext uri="{FF2B5EF4-FFF2-40B4-BE49-F238E27FC236}">
                <a16:creationId xmlns:a16="http://schemas.microsoft.com/office/drawing/2014/main" id="{B02B4D03-9B2A-51C3-DC4D-F8A1DAC5F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688" y="2674938"/>
            <a:ext cx="974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4 cm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B2899ED-EBD7-8B7B-D58A-144A6A1EE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1513" y="4700588"/>
            <a:ext cx="1136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Comic Sans MS" panose="030F0702030302020204" pitchFamily="66" charset="0"/>
              </a:rPr>
              <a:t>10 cm</a:t>
            </a:r>
          </a:p>
        </p:txBody>
      </p:sp>
      <p:sp>
        <p:nvSpPr>
          <p:cNvPr id="15375" name="TextBox 85">
            <a:extLst>
              <a:ext uri="{FF2B5EF4-FFF2-40B4-BE49-F238E27FC236}">
                <a16:creationId xmlns:a16="http://schemas.microsoft.com/office/drawing/2014/main" id="{3099A0E9-41EA-C775-367D-89894B603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627438"/>
            <a:ext cx="187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  <a:latin typeface="Comic Sans MS" panose="030F0702030302020204" pitchFamily="66" charset="0"/>
              </a:rPr>
              <a:t>V=200cm</a:t>
            </a:r>
            <a:r>
              <a:rPr lang="en-GB" altLang="en-US" baseline="30000">
                <a:solidFill>
                  <a:srgbClr val="080808"/>
                </a:solidFill>
                <a:latin typeface="Comic Sans MS" panose="030F0702030302020204" pitchFamily="66" charset="0"/>
              </a:rPr>
              <a:t>3</a:t>
            </a:r>
            <a:endParaRPr lang="en-GB" altLang="en-US">
              <a:solidFill>
                <a:srgbClr val="080808"/>
              </a:solidFill>
              <a:latin typeface="Comic Sans MS" panose="030F0702030302020204" pitchFamily="66" charset="0"/>
            </a:endParaRPr>
          </a:p>
        </p:txBody>
      </p:sp>
      <p:sp>
        <p:nvSpPr>
          <p:cNvPr id="87" name="Cloud 86">
            <a:extLst>
              <a:ext uri="{FF2B5EF4-FFF2-40B4-BE49-F238E27FC236}">
                <a16:creationId xmlns:a16="http://schemas.microsoft.com/office/drawing/2014/main" id="{4C6958F7-8641-3801-A4C6-7FEA8D9D439A}"/>
              </a:ext>
            </a:extLst>
          </p:cNvPr>
          <p:cNvSpPr/>
          <p:nvPr/>
        </p:nvSpPr>
        <p:spPr>
          <a:xfrm>
            <a:off x="5530850" y="1416050"/>
            <a:ext cx="3613150" cy="24034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This just an equation.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We know how to solve them !</a:t>
            </a:r>
          </a:p>
        </p:txBody>
      </p:sp>
      <p:sp>
        <p:nvSpPr>
          <p:cNvPr id="93" name="Text Box 69">
            <a:extLst>
              <a:ext uri="{FF2B5EF4-FFF2-40B4-BE49-F238E27FC236}">
                <a16:creationId xmlns:a16="http://schemas.microsoft.com/office/drawing/2014/main" id="{610A87E9-2D96-8FB4-89D6-730AF971E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8288" y="5108575"/>
            <a:ext cx="1878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20L = 200</a:t>
            </a:r>
          </a:p>
        </p:txBody>
      </p:sp>
      <p:sp>
        <p:nvSpPr>
          <p:cNvPr id="94" name="Text Box 69">
            <a:extLst>
              <a:ext uri="{FF2B5EF4-FFF2-40B4-BE49-F238E27FC236}">
                <a16:creationId xmlns:a16="http://schemas.microsoft.com/office/drawing/2014/main" id="{066BF535-FA4D-2E92-4145-198697036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0250" y="5738813"/>
            <a:ext cx="1160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L = 10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30941CB-CAEE-0F27-5D58-B1DACCBA8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00" y="4705350"/>
            <a:ext cx="3825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5" grpId="0" autoUpdateAnimBg="0"/>
      <p:bldP spid="43076" grpId="0" autoUpdateAnimBg="0"/>
      <p:bldP spid="43077" grpId="0" autoUpdateAnimBg="0"/>
      <p:bldP spid="85" grpId="0"/>
      <p:bldP spid="87" grpId="0" build="p" animBg="1"/>
      <p:bldP spid="93" grpId="0" autoUpdateAnimBg="0"/>
      <p:bldP spid="94" grpId="0" autoUpdateAnimBg="0"/>
      <p:bldP spid="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2B6AF7AF-A936-A91F-870F-4EC1782DD5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8FEE7B-7AE0-4881-A386-FB97175E1E3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B63067C5-A328-4318-0102-393388E9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6388" name="Rectangle 8">
            <a:extLst>
              <a:ext uri="{FF2B5EF4-FFF2-40B4-BE49-F238E27FC236}">
                <a16:creationId xmlns:a16="http://schemas.microsoft.com/office/drawing/2014/main" id="{1155D3A4-D606-3179-E825-0E7AFE825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9" name="Text Box 2">
            <a:extLst>
              <a:ext uri="{FF2B5EF4-FFF2-40B4-BE49-F238E27FC236}">
                <a16:creationId xmlns:a16="http://schemas.microsoft.com/office/drawing/2014/main" id="{9CC367DF-FBA3-6C87-8500-AE5F2430E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N4 Lifeskills TJ 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Ex 1</a:t>
            </a:r>
          </a:p>
          <a:p>
            <a:pPr algn="ctr" eaLnBrk="1" hangingPunct="1"/>
            <a:r>
              <a:rPr lang="en-GB" altLang="en-US" sz="4000">
                <a:latin typeface="Comic Sans MS" panose="030F0702030302020204" pitchFamily="66" charset="0"/>
              </a:rPr>
              <a:t>Ch18 (page 144)</a:t>
            </a:r>
          </a:p>
        </p:txBody>
      </p:sp>
      <p:pic>
        <p:nvPicPr>
          <p:cNvPr id="16390" name="Picture 3" descr="ag00463_">
            <a:extLst>
              <a:ext uri="{FF2B5EF4-FFF2-40B4-BE49-F238E27FC236}">
                <a16:creationId xmlns:a16="http://schemas.microsoft.com/office/drawing/2014/main" id="{18BAB297-07B4-9E50-C64C-D8626B3437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4" descr="scottishflag">
            <a:extLst>
              <a:ext uri="{FF2B5EF4-FFF2-40B4-BE49-F238E27FC236}">
                <a16:creationId xmlns:a16="http://schemas.microsoft.com/office/drawing/2014/main" id="{AEB4AD80-ADFB-E5D7-2B0E-E69AAB7355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5" descr="Office Objects 0572">
            <a:extLst>
              <a:ext uri="{FF2B5EF4-FFF2-40B4-BE49-F238E27FC236}">
                <a16:creationId xmlns:a16="http://schemas.microsoft.com/office/drawing/2014/main" id="{1661F020-E485-EF21-3371-2ABD5F9A6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Rectangle 6">
            <a:extLst>
              <a:ext uri="{FF2B5EF4-FFF2-40B4-BE49-F238E27FC236}">
                <a16:creationId xmlns:a16="http://schemas.microsoft.com/office/drawing/2014/main" id="{17627196-F685-4CAB-514C-5B31AE872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477838"/>
            <a:ext cx="5395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latin typeface="Comic Sans MS" panose="030F0702030302020204" pitchFamily="66" charset="0"/>
                <a:ea typeface="PMingLiU" panose="02020500000000000000" pitchFamily="18" charset="-120"/>
              </a:rPr>
              <a:t>Volume of a cuboid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16394" name="Text Box 7">
            <a:extLst>
              <a:ext uri="{FF2B5EF4-FFF2-40B4-BE49-F238E27FC236}">
                <a16:creationId xmlns:a16="http://schemas.microsoft.com/office/drawing/2014/main" id="{FCEB2D32-138D-D71F-E658-D539A8CD05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  <a:latin typeface="Comic Sans MS" panose="030F0702030302020204" pitchFamily="66" charset="0"/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</TotalTime>
  <Words>1263</Words>
  <Application>Microsoft Office PowerPoint</Application>
  <PresentationFormat>On-screen Show (4:3)</PresentationFormat>
  <Paragraphs>331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Tahoma</vt:lpstr>
      <vt:lpstr>Arial</vt:lpstr>
      <vt:lpstr>Wingdings</vt:lpstr>
      <vt:lpstr>Comic Sans MS</vt:lpstr>
      <vt:lpstr>PMingLiU</vt:lpstr>
      <vt:lpstr>Times New Roman</vt:lpstr>
      <vt:lpstr>Tempus Sans ITC</vt:lpstr>
      <vt:lpstr>1_Shimmer</vt:lpstr>
      <vt:lpstr>MathType 5.0 Equation</vt:lpstr>
      <vt:lpstr>Volume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Liquid Volume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138</cp:revision>
  <dcterms:created xsi:type="dcterms:W3CDTF">2005-04-06T16:52:43Z</dcterms:created>
  <dcterms:modified xsi:type="dcterms:W3CDTF">2026-07-04T19:02:29Z</dcterms:modified>
</cp:coreProperties>
</file>