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5" r:id="rId2"/>
  </p:sldMasterIdLst>
  <p:notesMasterIdLst>
    <p:notesMasterId r:id="rId31"/>
  </p:notesMasterIdLst>
  <p:sldIdLst>
    <p:sldId id="298" r:id="rId3"/>
    <p:sldId id="356" r:id="rId4"/>
    <p:sldId id="295" r:id="rId5"/>
    <p:sldId id="296" r:id="rId6"/>
    <p:sldId id="335" r:id="rId7"/>
    <p:sldId id="336" r:id="rId8"/>
    <p:sldId id="337" r:id="rId9"/>
    <p:sldId id="332" r:id="rId10"/>
    <p:sldId id="355" r:id="rId11"/>
    <p:sldId id="340" r:id="rId12"/>
    <p:sldId id="327" r:id="rId13"/>
    <p:sldId id="328" r:id="rId14"/>
    <p:sldId id="339" r:id="rId15"/>
    <p:sldId id="345" r:id="rId16"/>
    <p:sldId id="358" r:id="rId17"/>
    <p:sldId id="300" r:id="rId18"/>
    <p:sldId id="338" r:id="rId19"/>
    <p:sldId id="368" r:id="rId20"/>
    <p:sldId id="357" r:id="rId21"/>
    <p:sldId id="359" r:id="rId22"/>
    <p:sldId id="360" r:id="rId23"/>
    <p:sldId id="361" r:id="rId24"/>
    <p:sldId id="362" r:id="rId25"/>
    <p:sldId id="363" r:id="rId26"/>
    <p:sldId id="364" r:id="rId27"/>
    <p:sldId id="367" r:id="rId28"/>
    <p:sldId id="366" r:id="rId29"/>
    <p:sldId id="365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00"/>
    <a:srgbClr val="00FFFF"/>
    <a:srgbClr val="080808"/>
    <a:srgbClr val="FFFFCC"/>
    <a:srgbClr val="FFFF00"/>
    <a:srgbClr val="4D4D4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5BD8391-B25B-AF8D-27F9-73E137B404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0273CFA-C970-2255-7FA4-448ABA88186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57264B2-B866-1D52-2A68-311CAB96373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F8A3BAD2-E0DB-B852-CAB6-B2A4490798F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73862832-CEE7-6EF2-189E-222AE358B1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DF241E1B-9181-E6C2-FB32-60976E5CC7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794DA5F-C99F-423C-81B3-2FBE2C88F59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9AB0F3-98AF-EFD8-D243-02B781A9DC6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59E8EE2B-377F-DBCB-9CF4-1B75A05E5F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1B44796E-EC03-91BE-FCA7-F3C9A334FC8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E8875301-39CA-40A6-2CF5-D95FD769F9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E5A3C75-8DD4-964E-0E5A-A6E9CD9C893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606DB7C7-01F3-6F59-38C0-F09661D1D1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32C3BCA8-533D-692C-AF47-E3B638E74DA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9920FD2E-B456-D9A6-03B1-741D800B55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9A1D3CAF-A59C-37B3-62BA-BFA0C00B360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5E91CA7C-57BF-0B3C-6F4A-AF70ABFD09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DF55AA33-0241-DBE1-B7F1-A368185114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E73754FD-A2C0-DDC7-0708-B85FAD5E22A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4A9C969D-6804-120F-4507-F0C0AA7C1B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89DE68FD-95DA-304E-5F6D-1A66C5752E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C3C0832-397D-3925-5D2F-EE9D226ECD48}"/>
              </a:ext>
            </a:extLst>
          </p:cNvPr>
          <p:cNvSpPr txBox="1"/>
          <p:nvPr userDrawn="1"/>
        </p:nvSpPr>
        <p:spPr>
          <a:xfrm>
            <a:off x="77788" y="1481138"/>
            <a:ext cx="79057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N4 LS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F20F22B2-F1FC-C03F-B28E-008E6887A97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54C95-3ADB-4EAC-944A-36F73A57267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83F21EA3-F9BD-DF18-376C-83CCCC8B59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5990A0E7-F00D-7EA1-0E5F-DDE2F067F3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36017620-9B82-415D-AF03-308034DB69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210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FEBE124-6E88-E91C-4128-29163EE2B8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788ED-EDD2-42BF-86AD-65FAE1ED4A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E0D51E6-41E5-EC82-935D-A0E20549BC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DFC3FA1-2F0A-1FFC-8398-33CAF33A96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93309-F2B7-497B-AECE-A0C7E1DFFE3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935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AA9AC6C-F97C-AF16-4AD9-8F7FFF876C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AF149-4C51-4B5B-A5AB-F6D25857D3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B289C53-6271-029B-5AD9-B2ABEADE3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9297BAC-F2BE-B47E-2869-611BBB2014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1020D-B92D-4327-B17F-B2DBAEC0E1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600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A01CD12-9FD0-9877-3927-16796E1EC9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478B1D6-8894-ECEA-7779-1C524F20A8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E686582-D227-9381-468C-EDFD8C50CB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8579B-1509-4F6C-8083-C3B034A4AC7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1583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20F878-7AF6-64DF-3E07-1C5B15786F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4C397-D4C2-452E-B465-446217AC746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A9E34D-224E-0416-84CC-B4AE25721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29EB1D-2038-1693-86F4-3869486DC2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8013B-8FAC-4C86-AE59-FEC454BED2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2155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5B6E67-16A7-86B4-3B28-0AF2DE6288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869E5-AC42-4752-921E-7CB7BFFB08C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EA86AD-13F6-4E6F-57D7-115B2755D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5E27FD-9E2B-8896-B62D-C5F0F2DAC5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9490E-DB0D-4F3E-8DE6-FDCB468122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5272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B1C821-D04B-3D7B-018B-16D6C9DAB0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44E95-3472-4C1C-B632-D50552330EA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0C2FED-4DA8-D0D7-96A1-273726DE76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78B173-4C4B-167C-53CF-C23E684751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2600F-4626-49EE-94EE-ABEBC0369F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0909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49B144-B91C-5292-17D4-44BEDBD9CA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311FF-93F2-4914-9225-E7E63FE248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52454E-0624-86A5-E9BA-7D3AF34BB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CD2A7-60A6-5771-819A-09586DE0A5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CD44B2-04FF-448A-8BA7-A92BDEEA3F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364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41E847-E02F-2E36-AF32-8A09ABA601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5F114-89C3-4D1C-AD0A-8B7867E697F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10B243-7284-3A40-C375-119A7489B2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B079DCF-C446-187A-0AE7-0367B1FD4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286439-A566-47D1-A45D-ACD032CA04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2514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349D68-DA79-1CE3-21E2-50BD74CEA7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5F005-997E-49F0-9956-FB604DB6E3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ED93B55-F712-A8B1-70E2-39F8B6E58F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EBE4D9-9C72-B6B5-5A29-5937403422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C2DDAE-D7F4-45B0-ADBB-BDEADBC66E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6124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03E681-6DFC-C944-5C43-50C865CB17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62BD4-12C6-4A54-B16F-F11EB7C75B5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B80604A-44A9-E1A5-085F-551F71CC23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96D02CD-EF2A-7EFC-2775-B529B462AF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C115B2-E4E2-43FC-A21B-94E06041D2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67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DD5D7A2-A203-C2AF-7216-7B72EE1990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331B1-1A33-4300-BD04-A4A1951513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9E2C6C7-A84E-E390-F54D-DBCCFCA127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5EF4E53-0FF9-73DF-6394-DC43BC74ED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FE317-BA67-4B75-BE1F-ED2F6AD331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2283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681883-4457-56AF-286C-C1BBE1D7DC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274C6-3927-49B9-B6A5-A35BB4F602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2B06DF-82CD-F625-7DC0-BA731F3341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126C3F-4CBE-A797-AF30-A5FA0404AC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239E03-7B7E-4052-81C4-6D17AC214A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1610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A9B81C-3701-A9BB-10A8-87AAA17E4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3E7E2-B8AD-4960-A4C9-8D9E4DBB05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EA4D3D-1397-806C-AA61-5EA0DDE42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399D6A-95F9-E7D0-EEE9-B52FAA6145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624EB-7DCB-4934-B5AE-EEB2DA5E43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8460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4EDB26-0733-AA08-7031-313FB8FC4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FF644-7B6D-4BC9-B992-FCFF26EE53E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318839-C7F0-DB4E-2B9D-AF1460B3C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19DF95-40F7-A1C3-3373-E95891B4A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75D51-27A4-4802-A0DB-9DD12C446D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76205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8A836A-FB17-6117-87D7-6A48B048CA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0E70C-CFA3-4020-81CC-85256568E0F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C8BF9B-37F7-DFE0-1561-62879D1CD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672DCF-351E-F0E8-C0D3-5E2DCC823E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8755A-3864-495B-B8EE-AA62E19F47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41336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DE09CF9-9CEA-D9A8-A952-216DBC873B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8F5397F-CA7A-0A98-5D3D-ED8F9D9447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D043D5F-4495-EFDC-A6C3-E7E78350E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95C4A-5180-435B-9C1C-B277B34F51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083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3CC55C6-2E4E-F245-A349-B10D79AD65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5B95A-A851-4214-BE02-75194988F38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44FE7DED-9FEB-D314-350B-533BD03531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2EB79C6-BC18-9304-4EB7-E354B6B757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8BEB5-F256-4BB3-B41E-2C7F1C121D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685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600FEAE-D25E-3DF2-6067-8592A73247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16B0D-2F39-4A5C-AA16-15E6A369CC8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A86D447-170E-11CF-9850-276641FE07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04F172E6-5377-DCA5-0B2E-6762236908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F4AB3C-B56A-45AF-AF13-6E31EF5673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4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A0F971F4-29AE-7467-7BEA-B2614CD4E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AD2ED-A256-45C1-821A-6EC824E72A8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101FE9C-2716-CC44-BCC0-5B48560015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CF9D6228-8CDB-3157-54BD-134E1A514C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8F94B-F7FC-4457-BC16-91FA90D0CD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787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58916339-8D23-E3D9-992A-277162A490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59A79-703D-4481-8991-9363687E76A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2B73C3A7-D8DE-47F7-E5FD-7C4DA174DE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4172922-DAB2-4A75-C591-DC6761A25D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88692-F5A0-4084-BD2B-59E96FB88E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3072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479A9AC2-0BAE-9FAC-71C2-F467CD818A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5CD62-04FB-4F3E-9CC1-82D1C2A10E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8A6E6CBE-3BEC-86E6-A648-33D0F68F59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497C9BEA-F5DA-628A-BD33-05CEABE66D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5254A-1290-4640-B980-99652C9B76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259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E73D1C4-F572-DE51-A468-690AD9CB3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2B319-DF7C-46D6-9F93-BD8F8B9AFBD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FA089FE-25DD-DB4E-688B-E231195A01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95C5FF0-8C4F-62BB-F502-2117F1956A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E69C6-2DED-491F-AAB7-26BBE3C56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79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DD22562-21E9-148F-6E1D-8E9FBB3543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203D4-FC70-496A-B237-23EBDAB05B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7E417B7-0C80-375A-EF10-2BA19AB032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82A5187-610D-D5F2-FCB8-AAF22B1A9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7A06B-9F10-4578-A849-D58356C16A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187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57D7B839-9DD3-1EA9-0070-B55BC5F6048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D0D6B570-98E6-9800-4A4A-805C0E6351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256F71D9-691C-62B0-563A-0E901CA5B71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3082" name="Group 5">
              <a:extLst>
                <a:ext uri="{FF2B5EF4-FFF2-40B4-BE49-F238E27FC236}">
                  <a16:creationId xmlns:a16="http://schemas.microsoft.com/office/drawing/2014/main" id="{3EBC57BA-EA0C-E70A-FC62-B75000C4520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D9EE2931-B23E-955A-2604-A87161A5A4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24587C3E-FC44-6698-F730-D2198167CD3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85AB8129-9B39-BA7A-DD86-2BF3AA529C3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866CAC26-5F1B-9604-75F1-638FE87B29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33741D9F-4B14-A876-6A39-743674587A4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9FE2C5ED-5811-7544-B7E9-76E7BC2D14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024CCE38-0E60-F2C0-898C-D92E955CE0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8F6A21B8-5E3B-9EBE-4082-4030017AFA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67DD8173-B35B-AA4D-54D5-2992967530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E76E4C1C-5D1F-3990-1F2C-7AE05D359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FA3C567D-CA8D-51C7-7445-0BEC81441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C2460DD9-02E8-7D5A-67F4-BE7360B3EB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7CB68458-5A59-4FD6-AB43-67DDBC8DF19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00613E90-8548-0CB6-1568-07ABCEEAB4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7EDC9DEF-42BC-1D93-261B-2BE22BCBB0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defRPr>
            </a:lvl1pPr>
          </a:lstStyle>
          <a:p>
            <a:fld id="{27CB0932-6176-4EF5-918B-3F41769A5C4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72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  <p:sldLayoutId id="2147484573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552E9B9-3DB7-D2B5-E1D1-C5502D1B4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030E150-7C4B-63DD-168E-4F1172529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5D66C8B8-D9D8-81C6-09F4-6AA80EE5AE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99225"/>
            <a:ext cx="2133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39A0DB07-DA32-4F86-A855-FAF6A4ECBA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1381" name="Rectangle 5">
            <a:extLst>
              <a:ext uri="{FF2B5EF4-FFF2-40B4-BE49-F238E27FC236}">
                <a16:creationId xmlns:a16="http://schemas.microsoft.com/office/drawing/2014/main" id="{435E74E5-0A35-8C7C-099A-4984F06D08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99225"/>
            <a:ext cx="2895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1382" name="Rectangle 6">
            <a:extLst>
              <a:ext uri="{FF2B5EF4-FFF2-40B4-BE49-F238E27FC236}">
                <a16:creationId xmlns:a16="http://schemas.microsoft.com/office/drawing/2014/main" id="{B07E8AC3-37DA-0D3E-DE68-260F51839A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5888"/>
            <a:ext cx="21336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panose="020B0604020202020204" pitchFamily="34" charset="0"/>
              </a:defRPr>
            </a:lvl1pPr>
          </a:lstStyle>
          <a:p>
            <a:fld id="{076501FF-6B8D-4DBF-ACA8-BB9A7319EAE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62" r:id="rId2"/>
    <p:sldLayoutId id="2147484563" r:id="rId3"/>
    <p:sldLayoutId id="2147484564" r:id="rId4"/>
    <p:sldLayoutId id="2147484565" r:id="rId5"/>
    <p:sldLayoutId id="2147484566" r:id="rId6"/>
    <p:sldLayoutId id="2147484567" r:id="rId7"/>
    <p:sldLayoutId id="2147484568" r:id="rId8"/>
    <p:sldLayoutId id="2147484569" r:id="rId9"/>
    <p:sldLayoutId id="2147484570" r:id="rId10"/>
    <p:sldLayoutId id="2147484571" r:id="rId11"/>
    <p:sldLayoutId id="2147484574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20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5" Type="http://schemas.openxmlformats.org/officeDocument/2006/relationships/slide" Target="slide9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5.jpeg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.gif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2AACE7A8-D903-95C2-09C3-3455C4465B2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8BE371-5F8D-4619-B2A5-55157A62D2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02A5AE2F-0F9D-BC02-0C5D-2A8B13CF91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908035A4-39E2-7BDC-2CBC-93B7B05E0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3659188"/>
            <a:ext cx="6121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latin typeface="Comic Sans MS" panose="030F0702030302020204" pitchFamily="66" charset="0"/>
              </a:rPr>
              <a:t>Construct a Scale Drawing </a:t>
            </a:r>
            <a:r>
              <a:rPr lang="en-GB" altLang="en-US" sz="1800">
                <a:latin typeface="Comic Sans MS" panose="030F0702030302020204" pitchFamily="66" charset="0"/>
              </a:rPr>
              <a:t>(using a compass)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4CB9FD6C-C0BF-C64D-45BE-30504DA5A93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84225" y="374650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Scaled Drawings</a:t>
            </a:r>
          </a:p>
        </p:txBody>
      </p:sp>
      <p:pic>
        <p:nvPicPr>
          <p:cNvPr id="8198" name="Picture 9" descr="scottishflag">
            <a:extLst>
              <a:ext uri="{FF2B5EF4-FFF2-40B4-BE49-F238E27FC236}">
                <a16:creationId xmlns:a16="http://schemas.microsoft.com/office/drawing/2014/main" id="{0138581A-E690-1540-8BD6-9F3FC01E7F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10">
            <a:extLst>
              <a:ext uri="{FF2B5EF4-FFF2-40B4-BE49-F238E27FC236}">
                <a16:creationId xmlns:a16="http://schemas.microsoft.com/office/drawing/2014/main" id="{3F6786C9-767B-6AB7-2BB9-08578C8BB6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8200" name="Picture 11" descr="Office Objects 0572">
            <a:extLst>
              <a:ext uri="{FF2B5EF4-FFF2-40B4-BE49-F238E27FC236}">
                <a16:creationId xmlns:a16="http://schemas.microsoft.com/office/drawing/2014/main" id="{369767D2-41B7-D814-D63B-053B93B7A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Text Box 12">
            <a:extLst>
              <a:ext uri="{FF2B5EF4-FFF2-40B4-BE49-F238E27FC236}">
                <a16:creationId xmlns:a16="http://schemas.microsoft.com/office/drawing/2014/main" id="{4D15F98F-92DE-3BC9-A0AC-691C609EC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2551113"/>
            <a:ext cx="467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latin typeface="Comic Sans MS" panose="030F0702030302020204" pitchFamily="66" charset="0"/>
              </a:rPr>
              <a:t>Making Simple Scale Drawings</a:t>
            </a:r>
          </a:p>
        </p:txBody>
      </p:sp>
      <p:sp>
        <p:nvSpPr>
          <p:cNvPr id="8202" name="AutoShape 1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B65985A-A92B-12CE-7EA8-597CC47AC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38" y="2598738"/>
            <a:ext cx="409575" cy="366712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3" name="Text Box 14">
            <a:extLst>
              <a:ext uri="{FF2B5EF4-FFF2-40B4-BE49-F238E27FC236}">
                <a16:creationId xmlns:a16="http://schemas.microsoft.com/office/drawing/2014/main" id="{3396400A-95B7-659A-04E1-FC573BB5E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3116263"/>
            <a:ext cx="5273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latin typeface="Comic Sans MS" panose="030F0702030302020204" pitchFamily="66" charset="0"/>
              </a:rPr>
              <a:t>Compass Points &amp; Scale Drawings</a:t>
            </a:r>
          </a:p>
        </p:txBody>
      </p:sp>
      <p:sp>
        <p:nvSpPr>
          <p:cNvPr id="17" name="AutoShape 1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ACCE8B6-DB93-7E88-11DD-243A4B92E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38" y="3163888"/>
            <a:ext cx="409575" cy="366712"/>
          </a:xfrm>
          <a:prstGeom prst="actionButtonForwardNext">
            <a:avLst/>
          </a:prstGeom>
          <a:solidFill>
            <a:schemeClr val="tx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cs typeface="Arial" charset="0"/>
            </a:endParaRPr>
          </a:p>
        </p:txBody>
      </p:sp>
      <p:sp>
        <p:nvSpPr>
          <p:cNvPr id="8205" name="AutoShape 1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92C4BAD0-33A1-A2B3-9647-503FD2149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38" y="3706813"/>
            <a:ext cx="409575" cy="366712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6" name="Text Box 21">
            <a:extLst>
              <a:ext uri="{FF2B5EF4-FFF2-40B4-BE49-F238E27FC236}">
                <a16:creationId xmlns:a16="http://schemas.microsoft.com/office/drawing/2014/main" id="{0D70A28F-7F2E-F2DF-E45A-5E78451F4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5018088"/>
            <a:ext cx="34099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latin typeface="Comic Sans MS" panose="030F0702030302020204" pitchFamily="66" charset="0"/>
              </a:rPr>
              <a:t>Exam Type Questions</a:t>
            </a:r>
          </a:p>
        </p:txBody>
      </p:sp>
      <p:sp>
        <p:nvSpPr>
          <p:cNvPr id="8207" name="AutoShape 2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56CA29D6-7739-0CC0-EB46-79DAF2492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8" y="5059363"/>
            <a:ext cx="463550" cy="37782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60093C6B-AECD-6A85-4A17-59C4B923D1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2365CB1-01B8-4AB4-AE13-F3DB365A0B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41F0246E-B934-B3E9-CA8A-038F21EA75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AAD08025-B8EA-6238-4B09-62E39A0A9C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5365" name="Picture 4" descr="Office Objects 0572">
            <a:extLst>
              <a:ext uri="{FF2B5EF4-FFF2-40B4-BE49-F238E27FC236}">
                <a16:creationId xmlns:a16="http://schemas.microsoft.com/office/drawing/2014/main" id="{55E8D56E-F28C-3249-9CBB-CE48DE9AA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2A94F23A-1B7D-86C0-2AFD-2FA580E4E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38C1A360-5029-A081-B867-45BA34FF6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15368" name="Line 7">
            <a:extLst>
              <a:ext uri="{FF2B5EF4-FFF2-40B4-BE49-F238E27FC236}">
                <a16:creationId xmlns:a16="http://schemas.microsoft.com/office/drawing/2014/main" id="{72FE0D10-B3B4-E422-8ED0-DE1AD25A3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88566653-194D-1545-8AEA-5CC255F35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We are learning to work with directions.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E20DE8A3-F3C4-E64B-11D8-B7B0A3E51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latin typeface="Comic Sans MS" panose="030F0702030302020204" pitchFamily="66" charset="0"/>
              </a:rPr>
              <a:t>1.  Be able to make sense of a map.</a:t>
            </a:r>
          </a:p>
        </p:txBody>
      </p:sp>
      <p:sp>
        <p:nvSpPr>
          <p:cNvPr id="75789" name="Rectangle 13">
            <a:extLst>
              <a:ext uri="{FF2B5EF4-FFF2-40B4-BE49-F238E27FC236}">
                <a16:creationId xmlns:a16="http://schemas.microsoft.com/office/drawing/2014/main" id="{43AA685F-E9DD-AB51-4711-05833853B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3" y="374650"/>
            <a:ext cx="6843712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Directions &amp; Scale Drawings</a:t>
            </a:r>
          </a:p>
        </p:txBody>
      </p:sp>
      <p:pic>
        <p:nvPicPr>
          <p:cNvPr id="15372" name="Picture 14" descr="scottishflag">
            <a:extLst>
              <a:ext uri="{FF2B5EF4-FFF2-40B4-BE49-F238E27FC236}">
                <a16:creationId xmlns:a16="http://schemas.microsoft.com/office/drawing/2014/main" id="{9490B369-9BFE-45C7-739A-DFC5EAB2D8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9">
            <a:extLst>
              <a:ext uri="{FF2B5EF4-FFF2-40B4-BE49-F238E27FC236}">
                <a16:creationId xmlns:a16="http://schemas.microsoft.com/office/drawing/2014/main" id="{6A595186-1DD9-D456-EE75-671C59557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488" y="3598863"/>
            <a:ext cx="33607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 sz="1800">
                <a:latin typeface="Comic Sans MS" panose="030F0702030302020204" pitchFamily="66" charset="0"/>
              </a:rPr>
              <a:t>Write down accurate directions from a map.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ate Placeholder 1">
            <a:extLst>
              <a:ext uri="{FF2B5EF4-FFF2-40B4-BE49-F238E27FC236}">
                <a16:creationId xmlns:a16="http://schemas.microsoft.com/office/drawing/2014/main" id="{113DAF9E-5E8A-A828-4183-C8C96916B8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66259C-E252-4CF3-BB89-F5ADC40FA7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8" name="Footer Placeholder 2">
            <a:extLst>
              <a:ext uri="{FF2B5EF4-FFF2-40B4-BE49-F238E27FC236}">
                <a16:creationId xmlns:a16="http://schemas.microsoft.com/office/drawing/2014/main" id="{7170EF5B-93F7-6F29-2A0A-E533837B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2AD7DC1C-7453-085B-9730-3226395B3E3D}"/>
              </a:ext>
            </a:extLst>
          </p:cNvPr>
          <p:cNvGrpSpPr>
            <a:grpSpLocks/>
          </p:cNvGrpSpPr>
          <p:nvPr/>
        </p:nvGrpSpPr>
        <p:grpSpPr bwMode="auto">
          <a:xfrm>
            <a:off x="2282825" y="1865313"/>
            <a:ext cx="3694113" cy="3694112"/>
            <a:chOff x="1438" y="1175"/>
            <a:chExt cx="2327" cy="2327"/>
          </a:xfrm>
        </p:grpSpPr>
        <p:sp>
          <p:nvSpPr>
            <p:cNvPr id="16429" name="Oval 4">
              <a:extLst>
                <a:ext uri="{FF2B5EF4-FFF2-40B4-BE49-F238E27FC236}">
                  <a16:creationId xmlns:a16="http://schemas.microsoft.com/office/drawing/2014/main" id="{FFD42A7A-5D8D-6F35-7A28-889FDE5CF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" y="1188"/>
              <a:ext cx="2314" cy="231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6430" name="Group 5">
              <a:extLst>
                <a:ext uri="{FF2B5EF4-FFF2-40B4-BE49-F238E27FC236}">
                  <a16:creationId xmlns:a16="http://schemas.microsoft.com/office/drawing/2014/main" id="{0E817615-4940-FD77-DCED-9B62391063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8" y="1175"/>
              <a:ext cx="2327" cy="2327"/>
              <a:chOff x="1438" y="1175"/>
              <a:chExt cx="2327" cy="2327"/>
            </a:xfrm>
          </p:grpSpPr>
          <p:sp>
            <p:nvSpPr>
              <p:cNvPr id="16431" name="Line 6">
                <a:extLst>
                  <a:ext uri="{FF2B5EF4-FFF2-40B4-BE49-F238E27FC236}">
                    <a16:creationId xmlns:a16="http://schemas.microsoft.com/office/drawing/2014/main" id="{0C5A4395-EB03-327D-19E5-98B39A53F1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8" y="2345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432" name="Line 7">
                <a:extLst>
                  <a:ext uri="{FF2B5EF4-FFF2-40B4-BE49-F238E27FC236}">
                    <a16:creationId xmlns:a16="http://schemas.microsoft.com/office/drawing/2014/main" id="{295E489A-0726-D895-71E3-6AEA37F6CB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438" y="2339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82952" name="Text Box 8">
            <a:extLst>
              <a:ext uri="{FF2B5EF4-FFF2-40B4-BE49-F238E27FC236}">
                <a16:creationId xmlns:a16="http://schemas.microsoft.com/office/drawing/2014/main" id="{9707148E-A95F-B71A-88AC-51BBBE2D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236538"/>
            <a:ext cx="2600325" cy="4953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6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66275"/>
                  <a:invGamma/>
                </a:schemeClr>
              </a:gs>
            </a:gsLst>
            <a:lin ang="5400000" scaled="1"/>
          </a:gradFill>
          <a:ln w="38100">
            <a:solidFill>
              <a:srgbClr val="B2B2B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40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Compass Points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0B9665A6-219C-CA66-10A2-42EFB321BE19}"/>
              </a:ext>
            </a:extLst>
          </p:cNvPr>
          <p:cNvGrpSpPr>
            <a:grpSpLocks/>
          </p:cNvGrpSpPr>
          <p:nvPr/>
        </p:nvGrpSpPr>
        <p:grpSpPr bwMode="auto">
          <a:xfrm>
            <a:off x="698500" y="968375"/>
            <a:ext cx="6815138" cy="5408613"/>
            <a:chOff x="440" y="610"/>
            <a:chExt cx="4293" cy="3407"/>
          </a:xfrm>
        </p:grpSpPr>
        <p:sp>
          <p:nvSpPr>
            <p:cNvPr id="16408" name="Text Box 10">
              <a:extLst>
                <a:ext uri="{FF2B5EF4-FFF2-40B4-BE49-F238E27FC236}">
                  <a16:creationId xmlns:a16="http://schemas.microsoft.com/office/drawing/2014/main" id="{86CF8509-F99E-5B8B-E0D3-4397D55692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920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N</a:t>
              </a:r>
            </a:p>
          </p:txBody>
        </p:sp>
        <p:sp>
          <p:nvSpPr>
            <p:cNvPr id="16409" name="Text Box 11">
              <a:extLst>
                <a:ext uri="{FF2B5EF4-FFF2-40B4-BE49-F238E27FC236}">
                  <a16:creationId xmlns:a16="http://schemas.microsoft.com/office/drawing/2014/main" id="{E7F0529F-992E-A6F9-BC28-1A3A3531A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355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S</a:t>
              </a:r>
            </a:p>
          </p:txBody>
        </p:sp>
        <p:sp>
          <p:nvSpPr>
            <p:cNvPr id="16410" name="Text Box 12">
              <a:extLst>
                <a:ext uri="{FF2B5EF4-FFF2-40B4-BE49-F238E27FC236}">
                  <a16:creationId xmlns:a16="http://schemas.microsoft.com/office/drawing/2014/main" id="{36AE3088-0113-6477-0E92-458C4DBD7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8" y="223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E</a:t>
              </a:r>
            </a:p>
          </p:txBody>
        </p:sp>
        <p:sp>
          <p:nvSpPr>
            <p:cNvPr id="16411" name="Text Box 13">
              <a:extLst>
                <a:ext uri="{FF2B5EF4-FFF2-40B4-BE49-F238E27FC236}">
                  <a16:creationId xmlns:a16="http://schemas.microsoft.com/office/drawing/2014/main" id="{524C6047-DF72-8F26-E281-33B9CDFC5D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4" y="2213"/>
              <a:ext cx="439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W</a:t>
              </a:r>
            </a:p>
          </p:txBody>
        </p:sp>
        <p:sp>
          <p:nvSpPr>
            <p:cNvPr id="16412" name="Text Box 14">
              <a:extLst>
                <a:ext uri="{FF2B5EF4-FFF2-40B4-BE49-F238E27FC236}">
                  <a16:creationId xmlns:a16="http://schemas.microsoft.com/office/drawing/2014/main" id="{F1E61756-4DD0-9BAF-066B-8F0F372E5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8" y="2211"/>
              <a:ext cx="4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800">
                  <a:latin typeface="Comic Sans MS" panose="030F0702030302020204" pitchFamily="66" charset="0"/>
                </a:rPr>
                <a:t>090</a:t>
              </a:r>
              <a:r>
                <a:rPr lang="en-GB" altLang="en-US" sz="1800" baseline="30000">
                  <a:latin typeface="Comic Sans MS" panose="030F0702030302020204" pitchFamily="66" charset="0"/>
                </a:rPr>
                <a:t>o</a:t>
              </a:r>
              <a:endParaRPr lang="en-GB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16413" name="Text Box 15">
              <a:extLst>
                <a:ext uri="{FF2B5EF4-FFF2-40B4-BE49-F238E27FC236}">
                  <a16:creationId xmlns:a16="http://schemas.microsoft.com/office/drawing/2014/main" id="{95579FB8-8988-D922-B815-71EAB0272E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" y="610"/>
              <a:ext cx="787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800">
                  <a:latin typeface="Comic Sans MS" panose="030F0702030302020204" pitchFamily="66" charset="0"/>
                </a:rPr>
                <a:t>360/000</a:t>
              </a:r>
              <a:r>
                <a:rPr lang="en-GB" altLang="en-US" sz="1800" baseline="30000">
                  <a:latin typeface="Comic Sans MS" panose="030F0702030302020204" pitchFamily="66" charset="0"/>
                </a:rPr>
                <a:t>o</a:t>
              </a:r>
              <a:endParaRPr lang="en-GB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16414" name="Text Box 16">
              <a:extLst>
                <a:ext uri="{FF2B5EF4-FFF2-40B4-BE49-F238E27FC236}">
                  <a16:creationId xmlns:a16="http://schemas.microsoft.com/office/drawing/2014/main" id="{01B9B22E-54E2-EDCF-EDB8-30C46E6CE4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" y="2170"/>
              <a:ext cx="4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800">
                  <a:latin typeface="Comic Sans MS" panose="030F0702030302020204" pitchFamily="66" charset="0"/>
                </a:rPr>
                <a:t>270</a:t>
              </a:r>
              <a:r>
                <a:rPr lang="en-GB" altLang="en-US" sz="1800" baseline="30000">
                  <a:latin typeface="Comic Sans MS" panose="030F0702030302020204" pitchFamily="66" charset="0"/>
                </a:rPr>
                <a:t>o</a:t>
              </a:r>
              <a:endParaRPr lang="en-GB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16415" name="Text Box 17">
              <a:extLst>
                <a:ext uri="{FF2B5EF4-FFF2-40B4-BE49-F238E27FC236}">
                  <a16:creationId xmlns:a16="http://schemas.microsoft.com/office/drawing/2014/main" id="{3C2CCA0D-DFA7-9E42-5EBF-E0A0CF20D3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4" y="3780"/>
              <a:ext cx="4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800">
                  <a:latin typeface="Comic Sans MS" panose="030F0702030302020204" pitchFamily="66" charset="0"/>
                </a:rPr>
                <a:t>180</a:t>
              </a:r>
              <a:r>
                <a:rPr lang="en-GB" altLang="en-US" sz="1800" baseline="30000">
                  <a:latin typeface="Comic Sans MS" panose="030F0702030302020204" pitchFamily="66" charset="0"/>
                </a:rPr>
                <a:t>o</a:t>
              </a:r>
              <a:endParaRPr lang="en-GB" altLang="en-US" sz="1800">
                <a:latin typeface="Comic Sans MS" panose="030F0702030302020204" pitchFamily="66" charset="0"/>
              </a:endParaRPr>
            </a:p>
          </p:txBody>
        </p:sp>
        <p:grpSp>
          <p:nvGrpSpPr>
            <p:cNvPr id="16416" name="Group 18">
              <a:extLst>
                <a:ext uri="{FF2B5EF4-FFF2-40B4-BE49-F238E27FC236}">
                  <a16:creationId xmlns:a16="http://schemas.microsoft.com/office/drawing/2014/main" id="{667784A0-0472-7766-2342-E0A7FF1CDD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96" y="1192"/>
              <a:ext cx="2264" cy="2264"/>
              <a:chOff x="1496" y="1192"/>
              <a:chExt cx="2264" cy="2264"/>
            </a:xfrm>
          </p:grpSpPr>
          <p:sp>
            <p:nvSpPr>
              <p:cNvPr id="16417" name="Oval 19">
                <a:extLst>
                  <a:ext uri="{FF2B5EF4-FFF2-40B4-BE49-F238E27FC236}">
                    <a16:creationId xmlns:a16="http://schemas.microsoft.com/office/drawing/2014/main" id="{47DCD5C1-D98C-DB1C-5A9A-6B99DE9977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123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18" name="Oval 20">
                <a:extLst>
                  <a:ext uri="{FF2B5EF4-FFF2-40B4-BE49-F238E27FC236}">
                    <a16:creationId xmlns:a16="http://schemas.microsoft.com/office/drawing/2014/main" id="{3E7AD048-0838-886D-921A-0989483C6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4" y="15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19" name="Oval 21">
                <a:extLst>
                  <a:ext uri="{FF2B5EF4-FFF2-40B4-BE49-F238E27FC236}">
                    <a16:creationId xmlns:a16="http://schemas.microsoft.com/office/drawing/2014/main" id="{73BC25B4-438E-ED27-BE49-51CEA6485C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20" y="212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0" name="Oval 22">
                <a:extLst>
                  <a:ext uri="{FF2B5EF4-FFF2-40B4-BE49-F238E27FC236}">
                    <a16:creationId xmlns:a16="http://schemas.microsoft.com/office/drawing/2014/main" id="{A3739DFD-BC60-E96A-58F0-520ACB9C3D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8" y="272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1" name="Oval 23">
                <a:extLst>
                  <a:ext uri="{FF2B5EF4-FFF2-40B4-BE49-F238E27FC236}">
                    <a16:creationId xmlns:a16="http://schemas.microsoft.com/office/drawing/2014/main" id="{86E6714D-C1B5-87AB-E911-6C24A6F117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8" y="316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2" name="Oval 24">
                <a:extLst>
                  <a:ext uri="{FF2B5EF4-FFF2-40B4-BE49-F238E27FC236}">
                    <a16:creationId xmlns:a16="http://schemas.microsoft.com/office/drawing/2014/main" id="{9B9FE76C-6A72-CBD5-247E-7A384BA86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4" y="34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3" name="Oval 25">
                <a:extLst>
                  <a:ext uri="{FF2B5EF4-FFF2-40B4-BE49-F238E27FC236}">
                    <a16:creationId xmlns:a16="http://schemas.microsoft.com/office/drawing/2014/main" id="{7AED989A-9E06-6403-D340-82D96CE4EE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8" y="33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4" name="Oval 26">
                <a:extLst>
                  <a:ext uri="{FF2B5EF4-FFF2-40B4-BE49-F238E27FC236}">
                    <a16:creationId xmlns:a16="http://schemas.microsoft.com/office/drawing/2014/main" id="{66C887F3-D137-C91A-0846-52520EB33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8" y="31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5" name="Oval 27">
                <a:extLst>
                  <a:ext uri="{FF2B5EF4-FFF2-40B4-BE49-F238E27FC236}">
                    <a16:creationId xmlns:a16="http://schemas.microsoft.com/office/drawing/2014/main" id="{3F7C499A-332B-177D-25DE-D4137D241A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6" y="270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6" name="Oval 28">
                <a:extLst>
                  <a:ext uri="{FF2B5EF4-FFF2-40B4-BE49-F238E27FC236}">
                    <a16:creationId xmlns:a16="http://schemas.microsoft.com/office/drawing/2014/main" id="{D2023AD2-A72B-66ED-7A9C-B484F80C6B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08" y="190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7" name="Oval 29">
                <a:extLst>
                  <a:ext uri="{FF2B5EF4-FFF2-40B4-BE49-F238E27FC236}">
                    <a16:creationId xmlns:a16="http://schemas.microsoft.com/office/drawing/2014/main" id="{5B856937-1F2E-1405-6A09-2F79D76C4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2" y="1500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8" name="Oval 30">
                <a:extLst>
                  <a:ext uri="{FF2B5EF4-FFF2-40B4-BE49-F238E27FC236}">
                    <a16:creationId xmlns:a16="http://schemas.microsoft.com/office/drawing/2014/main" id="{B31AB663-4C1D-E8D6-BF98-C9E26DBD35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4" y="119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6" name="Group 41">
            <a:extLst>
              <a:ext uri="{FF2B5EF4-FFF2-40B4-BE49-F238E27FC236}">
                <a16:creationId xmlns:a16="http://schemas.microsoft.com/office/drawing/2014/main" id="{04A39C73-3228-D14A-4030-E270E197CB38}"/>
              </a:ext>
            </a:extLst>
          </p:cNvPr>
          <p:cNvGrpSpPr>
            <a:grpSpLocks/>
          </p:cNvGrpSpPr>
          <p:nvPr/>
        </p:nvGrpSpPr>
        <p:grpSpPr bwMode="auto">
          <a:xfrm>
            <a:off x="4127500" y="3714750"/>
            <a:ext cx="4641850" cy="2492375"/>
            <a:chOff x="2600" y="2340"/>
            <a:chExt cx="2924" cy="1570"/>
          </a:xfrm>
        </p:grpSpPr>
        <p:sp>
          <p:nvSpPr>
            <p:cNvPr id="16405" name="Line 42">
              <a:extLst>
                <a:ext uri="{FF2B5EF4-FFF2-40B4-BE49-F238E27FC236}">
                  <a16:creationId xmlns:a16="http://schemas.microsoft.com/office/drawing/2014/main" id="{4DEA6237-6A50-616D-F7EE-6B0216007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0" y="2340"/>
              <a:ext cx="820" cy="8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6" name="Text Box 43">
              <a:extLst>
                <a:ext uri="{FF2B5EF4-FFF2-40B4-BE49-F238E27FC236}">
                  <a16:creationId xmlns:a16="http://schemas.microsoft.com/office/drawing/2014/main" id="{EAC8EA96-FB07-060E-BC94-00B6FB44BC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8" y="323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SE</a:t>
              </a:r>
            </a:p>
          </p:txBody>
        </p:sp>
        <p:sp>
          <p:nvSpPr>
            <p:cNvPr id="16407" name="Text Box 44">
              <a:extLst>
                <a:ext uri="{FF2B5EF4-FFF2-40B4-BE49-F238E27FC236}">
                  <a16:creationId xmlns:a16="http://schemas.microsoft.com/office/drawing/2014/main" id="{206444F0-C91F-C7DF-4733-7B0EB1CDC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8" y="3464"/>
              <a:ext cx="1766" cy="44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  <a:latin typeface="Comic Sans MS" panose="030F0702030302020204" pitchFamily="66" charset="0"/>
                </a:rPr>
                <a:t>Half way between South and East</a:t>
              </a:r>
            </a:p>
          </p:txBody>
        </p:sp>
      </p:grpSp>
      <p:grpSp>
        <p:nvGrpSpPr>
          <p:cNvPr id="7" name="Group 51">
            <a:extLst>
              <a:ext uri="{FF2B5EF4-FFF2-40B4-BE49-F238E27FC236}">
                <a16:creationId xmlns:a16="http://schemas.microsoft.com/office/drawing/2014/main" id="{61285E15-FCA0-EE5E-CEA9-4F5385B39D1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708400"/>
            <a:ext cx="3511550" cy="2403475"/>
            <a:chOff x="384" y="2336"/>
            <a:chExt cx="2212" cy="1514"/>
          </a:xfrm>
        </p:grpSpPr>
        <p:sp>
          <p:nvSpPr>
            <p:cNvPr id="16402" name="Text Box 52">
              <a:extLst>
                <a:ext uri="{FF2B5EF4-FFF2-40B4-BE49-F238E27FC236}">
                  <a16:creationId xmlns:a16="http://schemas.microsoft.com/office/drawing/2014/main" id="{1AEB52A4-4F16-67D6-C70A-C9756DB693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1" y="3182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SW</a:t>
              </a:r>
            </a:p>
          </p:txBody>
        </p:sp>
        <p:sp>
          <p:nvSpPr>
            <p:cNvPr id="16403" name="Line 53">
              <a:extLst>
                <a:ext uri="{FF2B5EF4-FFF2-40B4-BE49-F238E27FC236}">
                  <a16:creationId xmlns:a16="http://schemas.microsoft.com/office/drawing/2014/main" id="{A594BB8A-62C4-3AB5-F974-CB967BEC28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4" y="2336"/>
              <a:ext cx="832" cy="8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4" name="Text Box 54">
              <a:extLst>
                <a:ext uri="{FF2B5EF4-FFF2-40B4-BE49-F238E27FC236}">
                  <a16:creationId xmlns:a16="http://schemas.microsoft.com/office/drawing/2014/main" id="{852B5F83-CED1-4281-E648-83CC66D39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404"/>
              <a:ext cx="1588" cy="44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  <a:latin typeface="Comic Sans MS" panose="030F0702030302020204" pitchFamily="66" charset="0"/>
                </a:rPr>
                <a:t>Half way between South and West</a:t>
              </a:r>
            </a:p>
          </p:txBody>
        </p:sp>
      </p:grpSp>
      <p:grpSp>
        <p:nvGrpSpPr>
          <p:cNvPr id="8" name="Group 61">
            <a:extLst>
              <a:ext uri="{FF2B5EF4-FFF2-40B4-BE49-F238E27FC236}">
                <a16:creationId xmlns:a16="http://schemas.microsoft.com/office/drawing/2014/main" id="{BB439858-DE78-2192-F37A-94D96BD96D27}"/>
              </a:ext>
            </a:extLst>
          </p:cNvPr>
          <p:cNvGrpSpPr>
            <a:grpSpLocks/>
          </p:cNvGrpSpPr>
          <p:nvPr/>
        </p:nvGrpSpPr>
        <p:grpSpPr bwMode="auto">
          <a:xfrm>
            <a:off x="0" y="1574800"/>
            <a:ext cx="4127500" cy="2146300"/>
            <a:chOff x="0" y="992"/>
            <a:chExt cx="2600" cy="1352"/>
          </a:xfrm>
        </p:grpSpPr>
        <p:grpSp>
          <p:nvGrpSpPr>
            <p:cNvPr id="16398" name="Group 63">
              <a:extLst>
                <a:ext uri="{FF2B5EF4-FFF2-40B4-BE49-F238E27FC236}">
                  <a16:creationId xmlns:a16="http://schemas.microsoft.com/office/drawing/2014/main" id="{B3E2D844-D64E-3D52-5DCD-7DC8867486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992"/>
              <a:ext cx="2600" cy="1352"/>
              <a:chOff x="0" y="992"/>
              <a:chExt cx="2600" cy="1352"/>
            </a:xfrm>
          </p:grpSpPr>
          <p:sp>
            <p:nvSpPr>
              <p:cNvPr id="16400" name="Text Box 65">
                <a:extLst>
                  <a:ext uri="{FF2B5EF4-FFF2-40B4-BE49-F238E27FC236}">
                    <a16:creationId xmlns:a16="http://schemas.microsoft.com/office/drawing/2014/main" id="{A41DC1B7-1C5C-7CC5-CC3A-1B33A6D838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992"/>
                <a:ext cx="1475" cy="446"/>
              </a:xfrm>
              <a:prstGeom prst="rect">
                <a:avLst/>
              </a:prstGeom>
              <a:gradFill rotWithShape="0">
                <a:gsLst>
                  <a:gs pos="0">
                    <a:srgbClr val="9B9B9B"/>
                  </a:gs>
                  <a:gs pos="50000">
                    <a:srgbClr val="EAEAEA"/>
                  </a:gs>
                  <a:gs pos="100000">
                    <a:srgbClr val="9B9B9B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2000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Half way between North and West</a:t>
                </a:r>
              </a:p>
            </p:txBody>
          </p:sp>
          <p:sp>
            <p:nvSpPr>
              <p:cNvPr id="16401" name="Line 64">
                <a:extLst>
                  <a:ext uri="{FF2B5EF4-FFF2-40B4-BE49-F238E27FC236}">
                    <a16:creationId xmlns:a16="http://schemas.microsoft.com/office/drawing/2014/main" id="{B56183AB-43ED-B01E-9FF1-213058892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788" y="1512"/>
                <a:ext cx="812" cy="8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399" name="Text Box 62">
              <a:extLst>
                <a:ext uri="{FF2B5EF4-FFF2-40B4-BE49-F238E27FC236}">
                  <a16:creationId xmlns:a16="http://schemas.microsoft.com/office/drawing/2014/main" id="{1AF9AF06-A51A-4204-59A1-87E2859C9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4" y="1266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NW</a:t>
              </a:r>
            </a:p>
          </p:txBody>
        </p:sp>
      </p:grpSp>
      <p:grpSp>
        <p:nvGrpSpPr>
          <p:cNvPr id="10" name="Group 70">
            <a:extLst>
              <a:ext uri="{FF2B5EF4-FFF2-40B4-BE49-F238E27FC236}">
                <a16:creationId xmlns:a16="http://schemas.microsoft.com/office/drawing/2014/main" id="{E2246234-9C6D-83B8-4033-EE2CC5A614A2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644650"/>
            <a:ext cx="4613275" cy="2076450"/>
            <a:chOff x="2592" y="1036"/>
            <a:chExt cx="2906" cy="1308"/>
          </a:xfrm>
        </p:grpSpPr>
        <p:sp>
          <p:nvSpPr>
            <p:cNvPr id="16395" name="Line 71">
              <a:extLst>
                <a:ext uri="{FF2B5EF4-FFF2-40B4-BE49-F238E27FC236}">
                  <a16:creationId xmlns:a16="http://schemas.microsoft.com/office/drawing/2014/main" id="{D06FF1D3-6EFB-4855-9F77-692AF56614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2" y="1532"/>
              <a:ext cx="836" cy="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396" name="Text Box 72">
              <a:extLst>
                <a:ext uri="{FF2B5EF4-FFF2-40B4-BE49-F238E27FC236}">
                  <a16:creationId xmlns:a16="http://schemas.microsoft.com/office/drawing/2014/main" id="{8004BA1C-33EE-02A5-A00B-C27A19B5F6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2" y="132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  <a:latin typeface="Comic Sans MS" panose="030F0702030302020204" pitchFamily="66" charset="0"/>
                </a:rPr>
                <a:t>NE</a:t>
              </a:r>
            </a:p>
          </p:txBody>
        </p:sp>
        <p:sp>
          <p:nvSpPr>
            <p:cNvPr id="16397" name="Text Box 73">
              <a:extLst>
                <a:ext uri="{FF2B5EF4-FFF2-40B4-BE49-F238E27FC236}">
                  <a16:creationId xmlns:a16="http://schemas.microsoft.com/office/drawing/2014/main" id="{F1003028-D252-926A-EA06-A5704CC99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" y="1036"/>
              <a:ext cx="1652" cy="44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  <a:latin typeface="Comic Sans MS" panose="030F0702030302020204" pitchFamily="66" charset="0"/>
                </a:rPr>
                <a:t>Half way between North and East</a:t>
              </a: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1" name="Rectangle 13">
            <a:extLst>
              <a:ext uri="{FF2B5EF4-FFF2-40B4-BE49-F238E27FC236}">
                <a16:creationId xmlns:a16="http://schemas.microsoft.com/office/drawing/2014/main" id="{8417833F-5340-BA7A-F9E2-558513323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Compass Points</a:t>
            </a:r>
          </a:p>
        </p:txBody>
      </p:sp>
      <p:sp>
        <p:nvSpPr>
          <p:cNvPr id="47" name="Cloud 46">
            <a:extLst>
              <a:ext uri="{FF2B5EF4-FFF2-40B4-BE49-F238E27FC236}">
                <a16:creationId xmlns:a16="http://schemas.microsoft.com/office/drawing/2014/main" id="{EF38664B-21DA-A903-A867-E699EC141CDA}"/>
              </a:ext>
            </a:extLst>
          </p:cNvPr>
          <p:cNvSpPr/>
          <p:nvPr/>
        </p:nvSpPr>
        <p:spPr>
          <a:xfrm>
            <a:off x="0" y="14288"/>
            <a:ext cx="5694363" cy="24511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Anne walks to Julie then to Amy and then back to where she started. Write down all the directions she took.</a:t>
            </a:r>
          </a:p>
        </p:txBody>
      </p:sp>
      <p:sp>
        <p:nvSpPr>
          <p:cNvPr id="48" name="Cloud 47">
            <a:extLst>
              <a:ext uri="{FF2B5EF4-FFF2-40B4-BE49-F238E27FC236}">
                <a16:creationId xmlns:a16="http://schemas.microsoft.com/office/drawing/2014/main" id="{C1C7F25D-0426-5823-31B4-5013CFF69891}"/>
              </a:ext>
            </a:extLst>
          </p:cNvPr>
          <p:cNvSpPr/>
          <p:nvPr/>
        </p:nvSpPr>
        <p:spPr>
          <a:xfrm>
            <a:off x="14288" y="26988"/>
            <a:ext cx="56943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Daniel is facing North and turns clockwise to face Anne. How many degrees is this.</a:t>
            </a:r>
          </a:p>
        </p:txBody>
      </p:sp>
      <p:sp>
        <p:nvSpPr>
          <p:cNvPr id="49" name="Cloud 48">
            <a:extLst>
              <a:ext uri="{FF2B5EF4-FFF2-40B4-BE49-F238E27FC236}">
                <a16:creationId xmlns:a16="http://schemas.microsoft.com/office/drawing/2014/main" id="{9A634912-745F-35E4-165B-279BEAA592AA}"/>
              </a:ext>
            </a:extLst>
          </p:cNvPr>
          <p:cNvSpPr/>
          <p:nvPr/>
        </p:nvSpPr>
        <p:spPr>
          <a:xfrm>
            <a:off x="142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Daniel is facing Frances and turns clockwise to face Amy. How many degrees is this.</a:t>
            </a:r>
          </a:p>
        </p:txBody>
      </p:sp>
      <p:sp>
        <p:nvSpPr>
          <p:cNvPr id="50" name="Cloud 49">
            <a:extLst>
              <a:ext uri="{FF2B5EF4-FFF2-40B4-BE49-F238E27FC236}">
                <a16:creationId xmlns:a16="http://schemas.microsoft.com/office/drawing/2014/main" id="{7134C797-53B9-10EE-92A6-8E7444B7FACC}"/>
              </a:ext>
            </a:extLst>
          </p:cNvPr>
          <p:cNvSpPr/>
          <p:nvPr/>
        </p:nvSpPr>
        <p:spPr>
          <a:xfrm>
            <a:off x="269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Amy is facing Paul and turns anti-clockwise to face Daniel. How many degrees is this.</a:t>
            </a:r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78E5D904-5045-36B6-FEDE-9549672C3A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626101-4344-4B24-92F1-8A811831BE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9D4D0B5F-02B9-DCA3-C9DD-58BF6109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7" name="Picture 6" descr="Office Objects 0572">
            <a:extLst>
              <a:ext uri="{FF2B5EF4-FFF2-40B4-BE49-F238E27FC236}">
                <a16:creationId xmlns:a16="http://schemas.microsoft.com/office/drawing/2014/main" id="{DCB5C45E-0A01-E7E2-853A-E6D75FD91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8" name="Text Box 7">
            <a:extLst>
              <a:ext uri="{FF2B5EF4-FFF2-40B4-BE49-F238E27FC236}">
                <a16:creationId xmlns:a16="http://schemas.microsoft.com/office/drawing/2014/main" id="{66440C3B-DFBD-84D8-667D-E051C6A2858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7419" name="Picture 14" descr="scottishflag">
            <a:extLst>
              <a:ext uri="{FF2B5EF4-FFF2-40B4-BE49-F238E27FC236}">
                <a16:creationId xmlns:a16="http://schemas.microsoft.com/office/drawing/2014/main" id="{035EC62C-332A-0CF5-C37A-F38D55002F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CF2EE7A-ABBB-CACF-50A4-159171C8AA5E}"/>
              </a:ext>
            </a:extLst>
          </p:cNvPr>
          <p:cNvGraphicFramePr>
            <a:graphicFrameLocks noGrp="1"/>
          </p:cNvGraphicFramePr>
          <p:nvPr/>
        </p:nvGraphicFramePr>
        <p:xfrm>
          <a:off x="3270250" y="1951038"/>
          <a:ext cx="4319588" cy="4319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9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99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99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99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93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31" marR="91431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DEDD9191-5233-9966-3546-1ED07662C9C5}"/>
              </a:ext>
            </a:extLst>
          </p:cNvPr>
          <p:cNvSpPr/>
          <p:nvPr/>
        </p:nvSpPr>
        <p:spPr>
          <a:xfrm>
            <a:off x="3879850" y="2605088"/>
            <a:ext cx="220663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DE934B4-9F5B-C244-AC06-8CC52687D20A}"/>
              </a:ext>
            </a:extLst>
          </p:cNvPr>
          <p:cNvSpPr/>
          <p:nvPr/>
        </p:nvSpPr>
        <p:spPr>
          <a:xfrm>
            <a:off x="3879850" y="4044950"/>
            <a:ext cx="220663" cy="195263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45E76A2-23C7-AC77-8EF0-C7846183F312}"/>
              </a:ext>
            </a:extLst>
          </p:cNvPr>
          <p:cNvSpPr/>
          <p:nvPr/>
        </p:nvSpPr>
        <p:spPr>
          <a:xfrm>
            <a:off x="3879850" y="5486400"/>
            <a:ext cx="220663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EC998D9-EBB4-D2A9-68A2-C5315FC11C1C}"/>
              </a:ext>
            </a:extLst>
          </p:cNvPr>
          <p:cNvSpPr/>
          <p:nvPr/>
        </p:nvSpPr>
        <p:spPr>
          <a:xfrm>
            <a:off x="5334000" y="2605088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7615AE2-AC13-1C4C-F876-A937E4CD3844}"/>
              </a:ext>
            </a:extLst>
          </p:cNvPr>
          <p:cNvSpPr/>
          <p:nvPr/>
        </p:nvSpPr>
        <p:spPr>
          <a:xfrm>
            <a:off x="5334000" y="4044950"/>
            <a:ext cx="222250" cy="195263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2E971A1-0133-4B78-E5BB-0BF40637D725}"/>
              </a:ext>
            </a:extLst>
          </p:cNvPr>
          <p:cNvSpPr/>
          <p:nvPr/>
        </p:nvSpPr>
        <p:spPr>
          <a:xfrm>
            <a:off x="5334000" y="5486400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711C42F-7700-E794-60DD-5679AB027721}"/>
              </a:ext>
            </a:extLst>
          </p:cNvPr>
          <p:cNvSpPr/>
          <p:nvPr/>
        </p:nvSpPr>
        <p:spPr>
          <a:xfrm>
            <a:off x="6788150" y="2590800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ED97E8D-A69F-4B27-F14E-8AF9B28A67DC}"/>
              </a:ext>
            </a:extLst>
          </p:cNvPr>
          <p:cNvSpPr/>
          <p:nvPr/>
        </p:nvSpPr>
        <p:spPr>
          <a:xfrm>
            <a:off x="6788150" y="4032250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D9D2625-E4B9-194B-F6B6-CE026EA646B5}"/>
              </a:ext>
            </a:extLst>
          </p:cNvPr>
          <p:cNvSpPr/>
          <p:nvPr/>
        </p:nvSpPr>
        <p:spPr>
          <a:xfrm>
            <a:off x="6788150" y="5472113"/>
            <a:ext cx="222250" cy="193675"/>
          </a:xfrm>
          <a:prstGeom prst="ellipse">
            <a:avLst/>
          </a:prstGeom>
          <a:solidFill>
            <a:schemeClr val="tx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480" name="TextBox 20">
            <a:extLst>
              <a:ext uri="{FF2B5EF4-FFF2-40B4-BE49-F238E27FC236}">
                <a16:creationId xmlns:a16="http://schemas.microsoft.com/office/drawing/2014/main" id="{108E4AF3-81F3-A3CC-3B7C-53029A125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2825" y="2160588"/>
            <a:ext cx="892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John</a:t>
            </a:r>
          </a:p>
        </p:txBody>
      </p:sp>
      <p:sp>
        <p:nvSpPr>
          <p:cNvPr id="17481" name="TextBox 21">
            <a:extLst>
              <a:ext uri="{FF2B5EF4-FFF2-40B4-BE49-F238E27FC236}">
                <a16:creationId xmlns:a16="http://schemas.microsoft.com/office/drawing/2014/main" id="{9F903938-A8EC-0515-9C20-BDBEB9B73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4413" y="3587750"/>
            <a:ext cx="88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Julie</a:t>
            </a:r>
          </a:p>
        </p:txBody>
      </p:sp>
      <p:sp>
        <p:nvSpPr>
          <p:cNvPr id="17482" name="TextBox 22">
            <a:extLst>
              <a:ext uri="{FF2B5EF4-FFF2-40B4-BE49-F238E27FC236}">
                <a16:creationId xmlns:a16="http://schemas.microsoft.com/office/drawing/2014/main" id="{8191C5D8-BAAD-7FE4-B9CD-6E20212DC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700" y="5043488"/>
            <a:ext cx="860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Gary</a:t>
            </a:r>
          </a:p>
        </p:txBody>
      </p:sp>
      <p:sp>
        <p:nvSpPr>
          <p:cNvPr id="17483" name="TextBox 23">
            <a:extLst>
              <a:ext uri="{FF2B5EF4-FFF2-40B4-BE49-F238E27FC236}">
                <a16:creationId xmlns:a16="http://schemas.microsoft.com/office/drawing/2014/main" id="{B354A447-C4F2-A64A-E811-AD9164E77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300" y="2147888"/>
            <a:ext cx="1314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Frances</a:t>
            </a:r>
          </a:p>
        </p:txBody>
      </p:sp>
      <p:sp>
        <p:nvSpPr>
          <p:cNvPr id="17484" name="TextBox 24">
            <a:extLst>
              <a:ext uri="{FF2B5EF4-FFF2-40B4-BE49-F238E27FC236}">
                <a16:creationId xmlns:a16="http://schemas.microsoft.com/office/drawing/2014/main" id="{26DB46E0-F0A1-925F-3587-C989C3BCB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713" y="3575050"/>
            <a:ext cx="10652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Daniel</a:t>
            </a:r>
          </a:p>
        </p:txBody>
      </p:sp>
      <p:sp>
        <p:nvSpPr>
          <p:cNvPr id="17485" name="TextBox 25">
            <a:extLst>
              <a:ext uri="{FF2B5EF4-FFF2-40B4-BE49-F238E27FC236}">
                <a16:creationId xmlns:a16="http://schemas.microsoft.com/office/drawing/2014/main" id="{9D804AD6-C239-89CF-B9DF-2A0FB554D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0" y="5029200"/>
            <a:ext cx="808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Amy</a:t>
            </a:r>
          </a:p>
        </p:txBody>
      </p:sp>
      <p:sp>
        <p:nvSpPr>
          <p:cNvPr id="17486" name="TextBox 26">
            <a:extLst>
              <a:ext uri="{FF2B5EF4-FFF2-40B4-BE49-F238E27FC236}">
                <a16:creationId xmlns:a16="http://schemas.microsoft.com/office/drawing/2014/main" id="{7785AD46-DCF5-9F2A-FFA8-81F5844D8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2160588"/>
            <a:ext cx="99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Barry</a:t>
            </a:r>
          </a:p>
        </p:txBody>
      </p:sp>
      <p:sp>
        <p:nvSpPr>
          <p:cNvPr id="17487" name="TextBox 27">
            <a:extLst>
              <a:ext uri="{FF2B5EF4-FFF2-40B4-BE49-F238E27FC236}">
                <a16:creationId xmlns:a16="http://schemas.microsoft.com/office/drawing/2014/main" id="{8F83D01F-1B2E-412F-E36B-640F576FE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75" y="3587750"/>
            <a:ext cx="901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Anne</a:t>
            </a:r>
          </a:p>
        </p:txBody>
      </p:sp>
      <p:sp>
        <p:nvSpPr>
          <p:cNvPr id="17488" name="TextBox 28">
            <a:extLst>
              <a:ext uri="{FF2B5EF4-FFF2-40B4-BE49-F238E27FC236}">
                <a16:creationId xmlns:a16="http://schemas.microsoft.com/office/drawing/2014/main" id="{A92E1E12-8375-3E4F-84E6-D9C0D4E61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1613" y="5043488"/>
            <a:ext cx="747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  <a:latin typeface="Comic Sans MS" panose="030F0702030302020204" pitchFamily="66" charset="0"/>
              </a:rPr>
              <a:t>Paul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526DF5E-6623-005A-807E-94043B706B2C}"/>
              </a:ext>
            </a:extLst>
          </p:cNvPr>
          <p:cNvCxnSpPr/>
          <p:nvPr/>
        </p:nvCxnSpPr>
        <p:spPr>
          <a:xfrm rot="5400000" flipH="1" flipV="1">
            <a:off x="7149306" y="4571207"/>
            <a:ext cx="2022475" cy="1588"/>
          </a:xfrm>
          <a:prstGeom prst="straightConnector1">
            <a:avLst/>
          </a:prstGeom>
          <a:ln w="76200">
            <a:solidFill>
              <a:srgbClr val="FFFF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90" name="TextBox 34">
            <a:extLst>
              <a:ext uri="{FF2B5EF4-FFF2-40B4-BE49-F238E27FC236}">
                <a16:creationId xmlns:a16="http://schemas.microsoft.com/office/drawing/2014/main" id="{7377E06B-9708-6CA2-9B46-D2BCBD7E2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3" y="2978150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N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A3A9527-46F0-07D5-2A3E-A6D70695D3E9}"/>
              </a:ext>
            </a:extLst>
          </p:cNvPr>
          <p:cNvCxnSpPr/>
          <p:nvPr/>
        </p:nvCxnSpPr>
        <p:spPr>
          <a:xfrm flipV="1">
            <a:off x="7745413" y="4849813"/>
            <a:ext cx="788987" cy="0"/>
          </a:xfrm>
          <a:prstGeom prst="line">
            <a:avLst/>
          </a:prstGeom>
          <a:ln w="762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>
            <a:extLst>
              <a:ext uri="{FF2B5EF4-FFF2-40B4-BE49-F238E27FC236}">
                <a16:creationId xmlns:a16="http://schemas.microsoft.com/office/drawing/2014/main" id="{D314FB29-B5A0-D35C-C8F4-4328DEE68B8A}"/>
              </a:ext>
            </a:extLst>
          </p:cNvPr>
          <p:cNvSpPr/>
          <p:nvPr/>
        </p:nvSpPr>
        <p:spPr>
          <a:xfrm>
            <a:off x="277813" y="207963"/>
            <a:ext cx="5583237" cy="17462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North of Daniel</a:t>
            </a:r>
          </a:p>
        </p:txBody>
      </p:sp>
      <p:sp>
        <p:nvSpPr>
          <p:cNvPr id="43" name="Cloud 42">
            <a:extLst>
              <a:ext uri="{FF2B5EF4-FFF2-40B4-BE49-F238E27FC236}">
                <a16:creationId xmlns:a16="http://schemas.microsoft.com/office/drawing/2014/main" id="{ECC1BC38-2649-D213-BF19-2B64121E3736}"/>
              </a:ext>
            </a:extLst>
          </p:cNvPr>
          <p:cNvSpPr/>
          <p:nvPr/>
        </p:nvSpPr>
        <p:spPr>
          <a:xfrm>
            <a:off x="263525" y="222250"/>
            <a:ext cx="5583238" cy="17446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East of John</a:t>
            </a:r>
          </a:p>
        </p:txBody>
      </p:sp>
      <p:sp>
        <p:nvSpPr>
          <p:cNvPr id="44" name="Cloud 43">
            <a:extLst>
              <a:ext uri="{FF2B5EF4-FFF2-40B4-BE49-F238E27FC236}">
                <a16:creationId xmlns:a16="http://schemas.microsoft.com/office/drawing/2014/main" id="{8060D039-3D8C-5647-CFC4-495762B9DE5C}"/>
              </a:ext>
            </a:extLst>
          </p:cNvPr>
          <p:cNvSpPr/>
          <p:nvPr/>
        </p:nvSpPr>
        <p:spPr>
          <a:xfrm>
            <a:off x="249238" y="234950"/>
            <a:ext cx="5583237" cy="17462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South West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of Barry</a:t>
            </a:r>
          </a:p>
        </p:txBody>
      </p:sp>
      <p:sp>
        <p:nvSpPr>
          <p:cNvPr id="45" name="Cloud 44">
            <a:extLst>
              <a:ext uri="{FF2B5EF4-FFF2-40B4-BE49-F238E27FC236}">
                <a16:creationId xmlns:a16="http://schemas.microsoft.com/office/drawing/2014/main" id="{373029F3-C392-1BB1-D5E3-E8BB649C2EF7}"/>
              </a:ext>
            </a:extLst>
          </p:cNvPr>
          <p:cNvSpPr/>
          <p:nvPr/>
        </p:nvSpPr>
        <p:spPr>
          <a:xfrm>
            <a:off x="263525" y="249238"/>
            <a:ext cx="5583238" cy="17462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Who is North East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of Gary</a:t>
            </a:r>
          </a:p>
        </p:txBody>
      </p:sp>
      <p:sp>
        <p:nvSpPr>
          <p:cNvPr id="46" name="Cloud 45">
            <a:extLst>
              <a:ext uri="{FF2B5EF4-FFF2-40B4-BE49-F238E27FC236}">
                <a16:creationId xmlns:a16="http://schemas.microsoft.com/office/drawing/2014/main" id="{48BE21FF-5428-7CE7-B8ED-89EAD01205CB}"/>
              </a:ext>
            </a:extLst>
          </p:cNvPr>
          <p:cNvSpPr/>
          <p:nvPr/>
        </p:nvSpPr>
        <p:spPr>
          <a:xfrm>
            <a:off x="0" y="0"/>
            <a:ext cx="5694363" cy="24526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If Gary walks to John then to Barry and then back to where he started. Write down all the directions he took.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4" descr="scottishflag">
            <a:extLst>
              <a:ext uri="{FF2B5EF4-FFF2-40B4-BE49-F238E27FC236}">
                <a16:creationId xmlns:a16="http://schemas.microsoft.com/office/drawing/2014/main" id="{43960CDF-EC9E-4F60-FA48-61A563002D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1" name="Rectangle 13">
            <a:extLst>
              <a:ext uri="{FF2B5EF4-FFF2-40B4-BE49-F238E27FC236}">
                <a16:creationId xmlns:a16="http://schemas.microsoft.com/office/drawing/2014/main" id="{314FAD61-C34D-8948-D126-C284A9BEB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Map Directions</a:t>
            </a:r>
          </a:p>
        </p:txBody>
      </p:sp>
      <p:sp>
        <p:nvSpPr>
          <p:cNvPr id="46" name="Cloud 45">
            <a:extLst>
              <a:ext uri="{FF2B5EF4-FFF2-40B4-BE49-F238E27FC236}">
                <a16:creationId xmlns:a16="http://schemas.microsoft.com/office/drawing/2014/main" id="{BBE9AB81-9F30-30F6-A0DE-21572179E6F9}"/>
              </a:ext>
            </a:extLst>
          </p:cNvPr>
          <p:cNvSpPr/>
          <p:nvPr/>
        </p:nvSpPr>
        <p:spPr>
          <a:xfrm>
            <a:off x="0" y="0"/>
            <a:ext cx="6664325" cy="24526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leave the zoo to go back to my car which is in the town car park. Write down the directions I should take.</a:t>
            </a:r>
          </a:p>
        </p:txBody>
      </p:sp>
      <p:sp>
        <p:nvSpPr>
          <p:cNvPr id="47" name="Cloud 46">
            <a:extLst>
              <a:ext uri="{FF2B5EF4-FFF2-40B4-BE49-F238E27FC236}">
                <a16:creationId xmlns:a16="http://schemas.microsoft.com/office/drawing/2014/main" id="{9F87674C-70F4-D074-F674-9323061D37B1}"/>
              </a:ext>
            </a:extLst>
          </p:cNvPr>
          <p:cNvSpPr/>
          <p:nvPr/>
        </p:nvSpPr>
        <p:spPr>
          <a:xfrm>
            <a:off x="0" y="14288"/>
            <a:ext cx="6345238" cy="24511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There’s a fire at the library. Right down the directions the fire engine should take.</a:t>
            </a:r>
          </a:p>
        </p:txBody>
      </p:sp>
      <p:sp>
        <p:nvSpPr>
          <p:cNvPr id="48" name="Cloud 47">
            <a:extLst>
              <a:ext uri="{FF2B5EF4-FFF2-40B4-BE49-F238E27FC236}">
                <a16:creationId xmlns:a16="http://schemas.microsoft.com/office/drawing/2014/main" id="{40F5457D-D1A6-E449-AC51-0A731BC51E8F}"/>
              </a:ext>
            </a:extLst>
          </p:cNvPr>
          <p:cNvSpPr/>
          <p:nvPr/>
        </p:nvSpPr>
        <p:spPr>
          <a:xfrm>
            <a:off x="14288" y="26988"/>
            <a:ext cx="6788150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come out of the swimming pool and turn right then left. I go into the building second on my the right.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Name the building.</a:t>
            </a:r>
          </a:p>
        </p:txBody>
      </p:sp>
      <p:sp>
        <p:nvSpPr>
          <p:cNvPr id="45" name="Cloud 44">
            <a:extLst>
              <a:ext uri="{FF2B5EF4-FFF2-40B4-BE49-F238E27FC236}">
                <a16:creationId xmlns:a16="http://schemas.microsoft.com/office/drawing/2014/main" id="{B277D2A2-1151-A2E5-B773-2023D75228D1}"/>
              </a:ext>
            </a:extLst>
          </p:cNvPr>
          <p:cNvSpPr/>
          <p:nvPr/>
        </p:nvSpPr>
        <p:spPr>
          <a:xfrm>
            <a:off x="0" y="0"/>
            <a:ext cx="7135813" cy="24939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After going to the park I want to go to the cinema.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Tea Lane is closed.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Write down the directions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should take.</a:t>
            </a:r>
          </a:p>
        </p:txBody>
      </p:sp>
      <p:sp>
        <p:nvSpPr>
          <p:cNvPr id="50" name="Cloud 49">
            <a:extLst>
              <a:ext uri="{FF2B5EF4-FFF2-40B4-BE49-F238E27FC236}">
                <a16:creationId xmlns:a16="http://schemas.microsoft.com/office/drawing/2014/main" id="{8F83FCF8-F4E6-3B6D-2F5E-883F47CEEC84}"/>
              </a:ext>
            </a:extLst>
          </p:cNvPr>
          <p:cNvSpPr/>
          <p:nvPr/>
        </p:nvSpPr>
        <p:spPr>
          <a:xfrm>
            <a:off x="269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come out of school and go to the Park.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Write down the directions I must take.</a:t>
            </a:r>
          </a:p>
        </p:txBody>
      </p:sp>
      <p:sp>
        <p:nvSpPr>
          <p:cNvPr id="49" name="Cloud 48">
            <a:extLst>
              <a:ext uri="{FF2B5EF4-FFF2-40B4-BE49-F238E27FC236}">
                <a16:creationId xmlns:a16="http://schemas.microsoft.com/office/drawing/2014/main" id="{8BF49D2D-6C71-ADE0-4D15-D070367A7479}"/>
              </a:ext>
            </a:extLst>
          </p:cNvPr>
          <p:cNvSpPr/>
          <p:nvPr/>
        </p:nvSpPr>
        <p:spPr>
          <a:xfrm>
            <a:off x="14288" y="26988"/>
            <a:ext cx="5846762" cy="24526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I  come out of the charity shop and need to catch a bus. Write down the directions to the bus station.</a:t>
            </a:r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A194023E-DCA2-39DA-EBB5-A1C578C847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626101-4344-4B24-92F1-8A811831BE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93F86606-E1FC-3ED6-1025-022E1F91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44" name="Picture 6" descr="Office Objects 0572">
            <a:extLst>
              <a:ext uri="{FF2B5EF4-FFF2-40B4-BE49-F238E27FC236}">
                <a16:creationId xmlns:a16="http://schemas.microsoft.com/office/drawing/2014/main" id="{F4CB60BB-2D48-26FE-4613-F84D77D3B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5" name="Text Box 7">
            <a:extLst>
              <a:ext uri="{FF2B5EF4-FFF2-40B4-BE49-F238E27FC236}">
                <a16:creationId xmlns:a16="http://schemas.microsoft.com/office/drawing/2014/main" id="{7ABB64E2-9109-8221-CABA-2FC152F3390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344BC10-FCB1-9201-C20A-EBC0A739FF5C}"/>
              </a:ext>
            </a:extLst>
          </p:cNvPr>
          <p:cNvCxnSpPr/>
          <p:nvPr/>
        </p:nvCxnSpPr>
        <p:spPr>
          <a:xfrm rot="5400000" flipH="1" flipV="1">
            <a:off x="7149306" y="4571207"/>
            <a:ext cx="2022475" cy="1588"/>
          </a:xfrm>
          <a:prstGeom prst="straightConnector1">
            <a:avLst/>
          </a:prstGeom>
          <a:ln w="76200">
            <a:solidFill>
              <a:srgbClr val="FFFF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7" name="TextBox 34">
            <a:extLst>
              <a:ext uri="{FF2B5EF4-FFF2-40B4-BE49-F238E27FC236}">
                <a16:creationId xmlns:a16="http://schemas.microsoft.com/office/drawing/2014/main" id="{CF9EC752-79C0-008E-76C1-71CCB309B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3" y="2978150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N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4749D5B-0FCD-BB09-CE57-61C377E21A6B}"/>
              </a:ext>
            </a:extLst>
          </p:cNvPr>
          <p:cNvCxnSpPr/>
          <p:nvPr/>
        </p:nvCxnSpPr>
        <p:spPr>
          <a:xfrm flipV="1">
            <a:off x="7745413" y="4849813"/>
            <a:ext cx="788987" cy="0"/>
          </a:xfrm>
          <a:prstGeom prst="line">
            <a:avLst/>
          </a:prstGeom>
          <a:ln w="762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954" name="Picture 18">
            <a:extLst>
              <a:ext uri="{FF2B5EF4-FFF2-40B4-BE49-F238E27FC236}">
                <a16:creationId xmlns:a16="http://schemas.microsoft.com/office/drawing/2014/main" id="{B3A4EA6E-5A9D-5031-D29E-D7EAA23F0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1848" y="2180801"/>
            <a:ext cx="5620618" cy="4508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5" grpId="0" animBg="1"/>
      <p:bldP spid="45" grpId="1" animBg="1"/>
      <p:bldP spid="50" grpId="0" animBg="1"/>
      <p:bldP spid="50" grpId="1" animBg="1"/>
      <p:bldP spid="49" grpId="0" animBg="1"/>
      <p:bldP spid="4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B371DF6-CE93-A5E3-31D6-C316A6088E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ACA4F1-03F4-46AE-8FEF-66AC8A930F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7D920491-5439-62CE-096C-F91542C7A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1123ADE-550A-DE31-5D34-6939F2837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3882C66A-B697-5F40-1165-C8EA8516E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006600"/>
            <a:ext cx="5195888" cy="2800350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TJ N4 Lifeskills</a:t>
            </a:r>
          </a:p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Exercise 2</a:t>
            </a:r>
          </a:p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Ch22 (page 178)</a:t>
            </a:r>
            <a:endParaRPr lang="en-GB" altLang="en-US" sz="1800"/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5E6EDE50-593C-13B5-C09C-072CB8370E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5" descr="Office Objects 0572">
            <a:extLst>
              <a:ext uri="{FF2B5EF4-FFF2-40B4-BE49-F238E27FC236}">
                <a16:creationId xmlns:a16="http://schemas.microsoft.com/office/drawing/2014/main" id="{C59B0CAD-1AED-E8AF-4F9A-6B94069F5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 Box 6">
            <a:extLst>
              <a:ext uri="{FF2B5EF4-FFF2-40B4-BE49-F238E27FC236}">
                <a16:creationId xmlns:a16="http://schemas.microsoft.com/office/drawing/2014/main" id="{FE0B4290-14A0-0B48-D18B-CB918C19056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9465" name="Picture 8" descr="scottishflag">
            <a:extLst>
              <a:ext uri="{FF2B5EF4-FFF2-40B4-BE49-F238E27FC236}">
                <a16:creationId xmlns:a16="http://schemas.microsoft.com/office/drawing/2014/main" id="{DEAC36D6-D39E-CE1C-0E1F-DEBCAD76CF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37627863-9231-CE3E-D4BD-957BA57F0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0" y="404813"/>
            <a:ext cx="6491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factors 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6CAF83CB-358D-598B-AACB-3484B7983E5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2365CB1-01B8-4AB4-AE13-F3DB365A0B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2A718AA0-8AD2-CED8-D981-9A22C66F8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484" name="Text Box 3">
            <a:extLst>
              <a:ext uri="{FF2B5EF4-FFF2-40B4-BE49-F238E27FC236}">
                <a16:creationId xmlns:a16="http://schemas.microsoft.com/office/drawing/2014/main" id="{9D1C9958-A958-E379-FDC8-433BEFCD34D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20485" name="Picture 4" descr="Office Objects 0572">
            <a:extLst>
              <a:ext uri="{FF2B5EF4-FFF2-40B4-BE49-F238E27FC236}">
                <a16:creationId xmlns:a16="http://schemas.microsoft.com/office/drawing/2014/main" id="{91BD1112-2F8B-7DDD-8785-A06D584FB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347EAD2B-596F-C3FC-BF06-5E00C1C79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A2BA01C5-F5C7-E390-D6C3-2C422F330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20488" name="Line 7">
            <a:extLst>
              <a:ext uri="{FF2B5EF4-FFF2-40B4-BE49-F238E27FC236}">
                <a16:creationId xmlns:a16="http://schemas.microsoft.com/office/drawing/2014/main" id="{8DE7C578-D0D2-9567-3EA5-44F579D4E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7CB4EAD3-40E1-67A3-A759-D27B05742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We are learning to  construct a scale drawing using bearings.</a:t>
            </a:r>
          </a:p>
          <a:p>
            <a:pPr lvl="1" eaLnBrk="1" hangingPunct="1">
              <a:buFontTx/>
              <a:buAutoNum type="arabicPeriod"/>
            </a:pPr>
            <a:endParaRPr lang="en-GB" altLang="en-US" sz="180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75789" name="Rectangle 13">
            <a:extLst>
              <a:ext uri="{FF2B5EF4-FFF2-40B4-BE49-F238E27FC236}">
                <a16:creationId xmlns:a16="http://schemas.microsoft.com/office/drawing/2014/main" id="{9C9F90B8-AED0-E1B9-F258-EE41AFE6C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3" y="374650"/>
            <a:ext cx="6843712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Directions &amp; Scale Drawings</a:t>
            </a:r>
          </a:p>
        </p:txBody>
      </p:sp>
      <p:pic>
        <p:nvPicPr>
          <p:cNvPr id="20491" name="Picture 14" descr="scottishflag">
            <a:extLst>
              <a:ext uri="{FF2B5EF4-FFF2-40B4-BE49-F238E27FC236}">
                <a16:creationId xmlns:a16="http://schemas.microsoft.com/office/drawing/2014/main" id="{ACAC9B9C-5E0C-C0B5-FDCE-1009EDAB1F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9">
            <a:extLst>
              <a:ext uri="{FF2B5EF4-FFF2-40B4-BE49-F238E27FC236}">
                <a16:creationId xmlns:a16="http://schemas.microsoft.com/office/drawing/2014/main" id="{21972F33-EF4B-263E-A8F6-42F42E81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3049588"/>
            <a:ext cx="3360738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latin typeface="Comic Sans MS" panose="030F0702030302020204" pitchFamily="66" charset="0"/>
              </a:rPr>
              <a:t>1. 	Be able to construct and interpret an accurate scale drawing.</a:t>
            </a:r>
          </a:p>
          <a:p>
            <a:pPr eaLnBrk="1" hangingPunct="1">
              <a:buFontTx/>
              <a:buAutoNum type="arabicPeriod" startAt="2"/>
            </a:pPr>
            <a:endParaRPr lang="en-GB" altLang="en-US" sz="1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>
            <a:extLst>
              <a:ext uri="{FF2B5EF4-FFF2-40B4-BE49-F238E27FC236}">
                <a16:creationId xmlns:a16="http://schemas.microsoft.com/office/drawing/2014/main" id="{1261C2E4-91C9-0207-FD65-001082BE2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3321050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C409F895-2992-33E8-4EE6-872755799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261778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7CB87A53-D9B5-9393-C261-71A3B9B1EE7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416831D4-0242-3FD2-B18C-505D1A79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10" name="Picture 3" descr="Office Objects 0572">
            <a:extLst>
              <a:ext uri="{FF2B5EF4-FFF2-40B4-BE49-F238E27FC236}">
                <a16:creationId xmlns:a16="http://schemas.microsoft.com/office/drawing/2014/main" id="{DC45F8CF-5806-1C54-47C4-9E8CEDBEB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Text Box 4">
            <a:extLst>
              <a:ext uri="{FF2B5EF4-FFF2-40B4-BE49-F238E27FC236}">
                <a16:creationId xmlns:a16="http://schemas.microsoft.com/office/drawing/2014/main" id="{6784F74E-6425-C5A6-08CB-24CB6A7E88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21512" name="Text Box 7">
            <a:extLst>
              <a:ext uri="{FF2B5EF4-FFF2-40B4-BE49-F238E27FC236}">
                <a16:creationId xmlns:a16="http://schemas.microsoft.com/office/drawing/2014/main" id="{D5435CCA-98B6-276F-C754-ED03C2332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1949450"/>
            <a:ext cx="8386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Make an accurate scale drawing of this sketch.</a:t>
            </a:r>
          </a:p>
        </p:txBody>
      </p:sp>
      <p:sp>
        <p:nvSpPr>
          <p:cNvPr id="21513" name="Text Box 41">
            <a:extLst>
              <a:ext uri="{FF2B5EF4-FFF2-40B4-BE49-F238E27FC236}">
                <a16:creationId xmlns:a16="http://schemas.microsoft.com/office/drawing/2014/main" id="{D534430C-FD71-3A43-7E35-357C4417E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124450"/>
            <a:ext cx="315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 1cm represents 3km</a:t>
            </a:r>
          </a:p>
        </p:txBody>
      </p:sp>
      <p:pic>
        <p:nvPicPr>
          <p:cNvPr id="21514" name="Picture 44" descr="scottishflag">
            <a:extLst>
              <a:ext uri="{FF2B5EF4-FFF2-40B4-BE49-F238E27FC236}">
                <a16:creationId xmlns:a16="http://schemas.microsoft.com/office/drawing/2014/main" id="{77373BE1-8D86-40C2-AD7B-FFE754775B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Rectangle 13">
            <a:extLst>
              <a:ext uri="{FF2B5EF4-FFF2-40B4-BE49-F238E27FC236}">
                <a16:creationId xmlns:a16="http://schemas.microsoft.com/office/drawing/2014/main" id="{C692CC2D-29FE-2ED1-2E0B-086647191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 Scaled Drawings using Bearings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D420C7B0-C3BF-4DDE-C39D-26B0D4F76C5D}"/>
              </a:ext>
            </a:extLst>
          </p:cNvPr>
          <p:cNvSpPr/>
          <p:nvPr/>
        </p:nvSpPr>
        <p:spPr>
          <a:xfrm>
            <a:off x="7383463" y="3089275"/>
            <a:ext cx="57150" cy="1857375"/>
          </a:xfrm>
          <a:custGeom>
            <a:avLst/>
            <a:gdLst>
              <a:gd name="connsiteX0" fmla="*/ 56714 w 56714"/>
              <a:gd name="connsiteY0" fmla="*/ 0 h 1856509"/>
              <a:gd name="connsiteX1" fmla="*/ 42859 w 56714"/>
              <a:gd name="connsiteY1" fmla="*/ 1856509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714" h="1856509">
                <a:moveTo>
                  <a:pt x="56714" y="0"/>
                </a:moveTo>
                <a:cubicBezTo>
                  <a:pt x="0" y="737263"/>
                  <a:pt x="42859" y="119895"/>
                  <a:pt x="42859" y="1856509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E9405F56-3D70-0A96-26FD-CCF523ECF2FF}"/>
              </a:ext>
            </a:extLst>
          </p:cNvPr>
          <p:cNvSpPr/>
          <p:nvPr/>
        </p:nvSpPr>
        <p:spPr>
          <a:xfrm>
            <a:off x="7397750" y="3848100"/>
            <a:ext cx="1455738" cy="1074738"/>
          </a:xfrm>
          <a:custGeom>
            <a:avLst/>
            <a:gdLst>
              <a:gd name="connsiteX0" fmla="*/ 0 w 1454728"/>
              <a:gd name="connsiteY0" fmla="*/ 1070643 h 1074886"/>
              <a:gd name="connsiteX1" fmla="*/ 83128 w 1454728"/>
              <a:gd name="connsiteY1" fmla="*/ 1042934 h 1074886"/>
              <a:gd name="connsiteX2" fmla="*/ 152400 w 1454728"/>
              <a:gd name="connsiteY2" fmla="*/ 987515 h 1074886"/>
              <a:gd name="connsiteX3" fmla="*/ 193964 w 1454728"/>
              <a:gd name="connsiteY3" fmla="*/ 945952 h 1074886"/>
              <a:gd name="connsiteX4" fmla="*/ 277091 w 1454728"/>
              <a:gd name="connsiteY4" fmla="*/ 890534 h 1074886"/>
              <a:gd name="connsiteX5" fmla="*/ 304800 w 1454728"/>
              <a:gd name="connsiteY5" fmla="*/ 862824 h 1074886"/>
              <a:gd name="connsiteX6" fmla="*/ 360218 w 1454728"/>
              <a:gd name="connsiteY6" fmla="*/ 779697 h 1074886"/>
              <a:gd name="connsiteX7" fmla="*/ 443346 w 1454728"/>
              <a:gd name="connsiteY7" fmla="*/ 724279 h 1074886"/>
              <a:gd name="connsiteX8" fmla="*/ 484909 w 1454728"/>
              <a:gd name="connsiteY8" fmla="*/ 682715 h 1074886"/>
              <a:gd name="connsiteX9" fmla="*/ 512618 w 1454728"/>
              <a:gd name="connsiteY9" fmla="*/ 641152 h 1074886"/>
              <a:gd name="connsiteX10" fmla="*/ 651164 w 1454728"/>
              <a:gd name="connsiteY10" fmla="*/ 558024 h 1074886"/>
              <a:gd name="connsiteX11" fmla="*/ 692728 w 1454728"/>
              <a:gd name="connsiteY11" fmla="*/ 516461 h 1074886"/>
              <a:gd name="connsiteX12" fmla="*/ 762000 w 1454728"/>
              <a:gd name="connsiteY12" fmla="*/ 474897 h 1074886"/>
              <a:gd name="connsiteX13" fmla="*/ 955964 w 1454728"/>
              <a:gd name="connsiteY13" fmla="*/ 336352 h 1074886"/>
              <a:gd name="connsiteX14" fmla="*/ 1149928 w 1454728"/>
              <a:gd name="connsiteY14" fmla="*/ 253224 h 1074886"/>
              <a:gd name="connsiteX15" fmla="*/ 1191491 w 1454728"/>
              <a:gd name="connsiteY15" fmla="*/ 225515 h 1074886"/>
              <a:gd name="connsiteX16" fmla="*/ 1233055 w 1454728"/>
              <a:gd name="connsiteY16" fmla="*/ 183952 h 1074886"/>
              <a:gd name="connsiteX17" fmla="*/ 1274618 w 1454728"/>
              <a:gd name="connsiteY17" fmla="*/ 170097 h 1074886"/>
              <a:gd name="connsiteX18" fmla="*/ 1302328 w 1454728"/>
              <a:gd name="connsiteY18" fmla="*/ 142388 h 1074886"/>
              <a:gd name="connsiteX19" fmla="*/ 1385455 w 1454728"/>
              <a:gd name="connsiteY19" fmla="*/ 86970 h 1074886"/>
              <a:gd name="connsiteX20" fmla="*/ 1454728 w 1454728"/>
              <a:gd name="connsiteY20" fmla="*/ 3843 h 107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54728" h="1074886">
                <a:moveTo>
                  <a:pt x="0" y="1070643"/>
                </a:moveTo>
                <a:cubicBezTo>
                  <a:pt x="27709" y="1061407"/>
                  <a:pt x="62475" y="1063588"/>
                  <a:pt x="83128" y="1042934"/>
                </a:cubicBezTo>
                <a:cubicBezTo>
                  <a:pt x="163729" y="962330"/>
                  <a:pt x="47555" y="1074886"/>
                  <a:pt x="152400" y="987515"/>
                </a:cubicBezTo>
                <a:cubicBezTo>
                  <a:pt x="167452" y="974972"/>
                  <a:pt x="178498" y="957981"/>
                  <a:pt x="193964" y="945952"/>
                </a:cubicBezTo>
                <a:cubicBezTo>
                  <a:pt x="220251" y="925507"/>
                  <a:pt x="253543" y="914083"/>
                  <a:pt x="277091" y="890534"/>
                </a:cubicBezTo>
                <a:cubicBezTo>
                  <a:pt x="286327" y="881297"/>
                  <a:pt x="296963" y="873274"/>
                  <a:pt x="304800" y="862824"/>
                </a:cubicBezTo>
                <a:cubicBezTo>
                  <a:pt x="324781" y="836182"/>
                  <a:pt x="332509" y="798170"/>
                  <a:pt x="360218" y="779697"/>
                </a:cubicBezTo>
                <a:cubicBezTo>
                  <a:pt x="387927" y="761224"/>
                  <a:pt x="419798" y="747828"/>
                  <a:pt x="443346" y="724279"/>
                </a:cubicBezTo>
                <a:cubicBezTo>
                  <a:pt x="457200" y="710424"/>
                  <a:pt x="472366" y="697767"/>
                  <a:pt x="484909" y="682715"/>
                </a:cubicBezTo>
                <a:cubicBezTo>
                  <a:pt x="495569" y="669923"/>
                  <a:pt x="500087" y="652117"/>
                  <a:pt x="512618" y="641152"/>
                </a:cubicBezTo>
                <a:cubicBezTo>
                  <a:pt x="666073" y="506881"/>
                  <a:pt x="533002" y="642425"/>
                  <a:pt x="651164" y="558024"/>
                </a:cubicBezTo>
                <a:cubicBezTo>
                  <a:pt x="667108" y="546636"/>
                  <a:pt x="677053" y="528217"/>
                  <a:pt x="692728" y="516461"/>
                </a:cubicBezTo>
                <a:cubicBezTo>
                  <a:pt x="714271" y="500304"/>
                  <a:pt x="739860" y="490225"/>
                  <a:pt x="762000" y="474897"/>
                </a:cubicBezTo>
                <a:cubicBezTo>
                  <a:pt x="765047" y="472788"/>
                  <a:pt x="931351" y="344556"/>
                  <a:pt x="955964" y="336352"/>
                </a:cubicBezTo>
                <a:cubicBezTo>
                  <a:pt x="1029855" y="311722"/>
                  <a:pt x="1081447" y="298878"/>
                  <a:pt x="1149928" y="253224"/>
                </a:cubicBezTo>
                <a:cubicBezTo>
                  <a:pt x="1163782" y="243988"/>
                  <a:pt x="1178699" y="236175"/>
                  <a:pt x="1191491" y="225515"/>
                </a:cubicBezTo>
                <a:cubicBezTo>
                  <a:pt x="1206543" y="212972"/>
                  <a:pt x="1216752" y="194820"/>
                  <a:pt x="1233055" y="183952"/>
                </a:cubicBezTo>
                <a:cubicBezTo>
                  <a:pt x="1245206" y="175851"/>
                  <a:pt x="1260764" y="174715"/>
                  <a:pt x="1274618" y="170097"/>
                </a:cubicBezTo>
                <a:cubicBezTo>
                  <a:pt x="1283855" y="160861"/>
                  <a:pt x="1291878" y="150225"/>
                  <a:pt x="1302328" y="142388"/>
                </a:cubicBezTo>
                <a:cubicBezTo>
                  <a:pt x="1328970" y="122407"/>
                  <a:pt x="1385455" y="86970"/>
                  <a:pt x="1385455" y="86970"/>
                </a:cubicBezTo>
                <a:cubicBezTo>
                  <a:pt x="1443435" y="0"/>
                  <a:pt x="1407571" y="3843"/>
                  <a:pt x="1454728" y="384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4F975461-F0C8-3F2A-6714-924CE7062854}"/>
              </a:ext>
            </a:extLst>
          </p:cNvPr>
          <p:cNvSpPr/>
          <p:nvPr/>
        </p:nvSpPr>
        <p:spPr>
          <a:xfrm>
            <a:off x="7273925" y="3089275"/>
            <a:ext cx="166688" cy="141288"/>
          </a:xfrm>
          <a:custGeom>
            <a:avLst/>
            <a:gdLst>
              <a:gd name="connsiteX0" fmla="*/ 166255 w 166255"/>
              <a:gd name="connsiteY0" fmla="*/ 0 h 141466"/>
              <a:gd name="connsiteX1" fmla="*/ 83128 w 166255"/>
              <a:gd name="connsiteY1" fmla="*/ 83127 h 141466"/>
              <a:gd name="connsiteX2" fmla="*/ 69273 w 166255"/>
              <a:gd name="connsiteY2" fmla="*/ 124691 h 141466"/>
              <a:gd name="connsiteX3" fmla="*/ 0 w 166255"/>
              <a:gd name="connsiteY3" fmla="*/ 138545 h 14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255" h="141466">
                <a:moveTo>
                  <a:pt x="166255" y="0"/>
                </a:moveTo>
                <a:cubicBezTo>
                  <a:pt x="138546" y="27709"/>
                  <a:pt x="95520" y="45952"/>
                  <a:pt x="83128" y="83127"/>
                </a:cubicBezTo>
                <a:cubicBezTo>
                  <a:pt x="78510" y="96982"/>
                  <a:pt x="79600" y="114364"/>
                  <a:pt x="69273" y="124691"/>
                </a:cubicBezTo>
                <a:cubicBezTo>
                  <a:pt x="52498" y="141466"/>
                  <a:pt x="21093" y="138545"/>
                  <a:pt x="0" y="138545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135DB80F-328A-DD25-084D-124BC534A68D}"/>
              </a:ext>
            </a:extLst>
          </p:cNvPr>
          <p:cNvSpPr/>
          <p:nvPr/>
        </p:nvSpPr>
        <p:spPr>
          <a:xfrm>
            <a:off x="7424738" y="3035300"/>
            <a:ext cx="180975" cy="220663"/>
          </a:xfrm>
          <a:custGeom>
            <a:avLst/>
            <a:gdLst>
              <a:gd name="connsiteX0" fmla="*/ 15491 w 181745"/>
              <a:gd name="connsiteY0" fmla="*/ 25818 h 219781"/>
              <a:gd name="connsiteX1" fmla="*/ 57055 w 181745"/>
              <a:gd name="connsiteY1" fmla="*/ 95090 h 219781"/>
              <a:gd name="connsiteX2" fmla="*/ 70909 w 181745"/>
              <a:gd name="connsiteY2" fmla="*/ 136654 h 219781"/>
              <a:gd name="connsiteX3" fmla="*/ 154036 w 181745"/>
              <a:gd name="connsiteY3" fmla="*/ 192072 h 219781"/>
              <a:gd name="connsiteX4" fmla="*/ 181745 w 181745"/>
              <a:gd name="connsiteY4" fmla="*/ 219781 h 219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745" h="219781">
                <a:moveTo>
                  <a:pt x="15491" y="25818"/>
                </a:moveTo>
                <a:cubicBezTo>
                  <a:pt x="54738" y="143561"/>
                  <a:pt x="0" y="0"/>
                  <a:pt x="57055" y="95090"/>
                </a:cubicBezTo>
                <a:cubicBezTo>
                  <a:pt x="64569" y="107613"/>
                  <a:pt x="60582" y="126327"/>
                  <a:pt x="70909" y="136654"/>
                </a:cubicBezTo>
                <a:cubicBezTo>
                  <a:pt x="94457" y="160202"/>
                  <a:pt x="130488" y="168524"/>
                  <a:pt x="154036" y="192072"/>
                </a:cubicBezTo>
                <a:lnTo>
                  <a:pt x="181745" y="21978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520" name="TextBox 29">
            <a:extLst>
              <a:ext uri="{FF2B5EF4-FFF2-40B4-BE49-F238E27FC236}">
                <a16:creationId xmlns:a16="http://schemas.microsoft.com/office/drawing/2014/main" id="{B2AC47D1-A096-0811-0659-DDFCDA1D2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5350" y="2576513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076391C0-FA43-9761-5711-F98190485400}"/>
              </a:ext>
            </a:extLst>
          </p:cNvPr>
          <p:cNvSpPr/>
          <p:nvPr/>
        </p:nvSpPr>
        <p:spPr>
          <a:xfrm>
            <a:off x="7412038" y="4032250"/>
            <a:ext cx="585787" cy="428625"/>
          </a:xfrm>
          <a:custGeom>
            <a:avLst/>
            <a:gdLst>
              <a:gd name="connsiteX0" fmla="*/ 0 w 586272"/>
              <a:gd name="connsiteY0" fmla="*/ 0 h 429491"/>
              <a:gd name="connsiteX1" fmla="*/ 41563 w 586272"/>
              <a:gd name="connsiteY1" fmla="*/ 27709 h 429491"/>
              <a:gd name="connsiteX2" fmla="*/ 193963 w 586272"/>
              <a:gd name="connsiteY2" fmla="*/ 55418 h 429491"/>
              <a:gd name="connsiteX3" fmla="*/ 249382 w 586272"/>
              <a:gd name="connsiteY3" fmla="*/ 69272 h 429491"/>
              <a:gd name="connsiteX4" fmla="*/ 290945 w 586272"/>
              <a:gd name="connsiteY4" fmla="*/ 96982 h 429491"/>
              <a:gd name="connsiteX5" fmla="*/ 332509 w 586272"/>
              <a:gd name="connsiteY5" fmla="*/ 110836 h 429491"/>
              <a:gd name="connsiteX6" fmla="*/ 415636 w 586272"/>
              <a:gd name="connsiteY6" fmla="*/ 166254 h 429491"/>
              <a:gd name="connsiteX7" fmla="*/ 484909 w 586272"/>
              <a:gd name="connsiteY7" fmla="*/ 290945 h 429491"/>
              <a:gd name="connsiteX8" fmla="*/ 568036 w 586272"/>
              <a:gd name="connsiteY8" fmla="*/ 346363 h 429491"/>
              <a:gd name="connsiteX9" fmla="*/ 581891 w 586272"/>
              <a:gd name="connsiteY9" fmla="*/ 429491 h 429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272" h="429491">
                <a:moveTo>
                  <a:pt x="0" y="0"/>
                </a:moveTo>
                <a:cubicBezTo>
                  <a:pt x="13854" y="9236"/>
                  <a:pt x="26670" y="20263"/>
                  <a:pt x="41563" y="27709"/>
                </a:cubicBezTo>
                <a:cubicBezTo>
                  <a:pt x="86147" y="50001"/>
                  <a:pt x="150990" y="48256"/>
                  <a:pt x="193963" y="55418"/>
                </a:cubicBezTo>
                <a:cubicBezTo>
                  <a:pt x="212745" y="58548"/>
                  <a:pt x="230909" y="64654"/>
                  <a:pt x="249382" y="69272"/>
                </a:cubicBezTo>
                <a:cubicBezTo>
                  <a:pt x="263236" y="78509"/>
                  <a:pt x="276052" y="89535"/>
                  <a:pt x="290945" y="96982"/>
                </a:cubicBezTo>
                <a:cubicBezTo>
                  <a:pt x="304007" y="103513"/>
                  <a:pt x="319743" y="103744"/>
                  <a:pt x="332509" y="110836"/>
                </a:cubicBezTo>
                <a:cubicBezTo>
                  <a:pt x="361620" y="127009"/>
                  <a:pt x="415636" y="166254"/>
                  <a:pt x="415636" y="166254"/>
                </a:cubicBezTo>
                <a:cubicBezTo>
                  <a:pt x="440267" y="240147"/>
                  <a:pt x="428913" y="247393"/>
                  <a:pt x="484909" y="290945"/>
                </a:cubicBezTo>
                <a:cubicBezTo>
                  <a:pt x="511196" y="311390"/>
                  <a:pt x="568036" y="346363"/>
                  <a:pt x="568036" y="346363"/>
                </a:cubicBezTo>
                <a:cubicBezTo>
                  <a:pt x="586272" y="401071"/>
                  <a:pt x="581891" y="373323"/>
                  <a:pt x="581891" y="42949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522" name="TextBox 31">
            <a:extLst>
              <a:ext uri="{FF2B5EF4-FFF2-40B4-BE49-F238E27FC236}">
                <a16:creationId xmlns:a16="http://schemas.microsoft.com/office/drawing/2014/main" id="{5B260ED5-47D4-A472-4DD6-54061ABAA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0763" y="4240213"/>
            <a:ext cx="666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50</a:t>
            </a:r>
            <a:r>
              <a:rPr lang="en-GB" altLang="en-US" sz="2400" baseline="30000">
                <a:latin typeface="Comic Sans MS" panose="030F0702030302020204" pitchFamily="66" charset="0"/>
              </a:rPr>
              <a:t>o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21523" name="TextBox 32">
            <a:extLst>
              <a:ext uri="{FF2B5EF4-FFF2-40B4-BE49-F238E27FC236}">
                <a16:creationId xmlns:a16="http://schemas.microsoft.com/office/drawing/2014/main" id="{11214E4C-9A29-E1AC-AADD-908D49137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337050"/>
            <a:ext cx="9159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15km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2EAC5CB-0289-04DC-B3C4-3536E034419A}"/>
              </a:ext>
            </a:extLst>
          </p:cNvPr>
          <p:cNvCxnSpPr/>
          <p:nvPr/>
        </p:nvCxnSpPr>
        <p:spPr>
          <a:xfrm rot="5400000" flipH="1" flipV="1">
            <a:off x="1475581" y="3899694"/>
            <a:ext cx="187007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1DDDDCD-0956-602B-F18F-E08B65896376}"/>
              </a:ext>
            </a:extLst>
          </p:cNvPr>
          <p:cNvCxnSpPr/>
          <p:nvPr/>
        </p:nvCxnSpPr>
        <p:spPr>
          <a:xfrm flipV="1">
            <a:off x="2411413" y="3768725"/>
            <a:ext cx="1301750" cy="10525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7CDAC9F9-2EFF-D9E3-1A6B-EC1EE9296161}"/>
              </a:ext>
            </a:extLst>
          </p:cNvPr>
          <p:cNvSpPr/>
          <p:nvPr/>
        </p:nvSpPr>
        <p:spPr>
          <a:xfrm flipH="1" flipV="1">
            <a:off x="3478213" y="3865563"/>
            <a:ext cx="123825" cy="9683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41" name="Picture 40" descr="ruler_small.jpg">
            <a:extLst>
              <a:ext uri="{FF2B5EF4-FFF2-40B4-BE49-F238E27FC236}">
                <a16:creationId xmlns:a16="http://schemas.microsoft.com/office/drawing/2014/main" id="{BD82D33E-38EC-EEB8-0E83-53E9DEB83B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 rot="-7792960">
            <a:off x="4204494" y="1031081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769F83AF-941C-99D0-EDDB-6CAAB53D5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563" y="4156075"/>
            <a:ext cx="66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50</a:t>
            </a:r>
            <a:r>
              <a:rPr lang="en-GB" altLang="en-US" sz="2400" baseline="30000">
                <a:latin typeface="Comic Sans MS" panose="030F0702030302020204" pitchFamily="66" charset="0"/>
              </a:rPr>
              <a:t>o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EB92421E-B7A4-6FB0-DC38-40BEBEB2D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124450"/>
            <a:ext cx="315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 1cm represents 3km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30107CB-E7B3-2521-4A28-F6D884BF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588" y="4337050"/>
            <a:ext cx="9159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15km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-0.55434 -0.0018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2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43" grpId="0"/>
      <p:bldP spid="44" grpId="0"/>
      <p:bldP spid="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7735DDCE-A3B8-26B9-99D2-82C27D7F7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4291013"/>
            <a:ext cx="915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12km</a:t>
            </a:r>
          </a:p>
        </p:txBody>
      </p:sp>
      <p:pic>
        <p:nvPicPr>
          <p:cNvPr id="61" name="Picture 60" descr="ruler_small.jpg">
            <a:extLst>
              <a:ext uri="{FF2B5EF4-FFF2-40B4-BE49-F238E27FC236}">
                <a16:creationId xmlns:a16="http://schemas.microsoft.com/office/drawing/2014/main" id="{2EEE4DE2-132E-2567-3303-12732DD36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8524"/>
          <a:stretch>
            <a:fillRect/>
          </a:stretch>
        </p:blipFill>
        <p:spPr bwMode="auto">
          <a:xfrm rot="-3389995">
            <a:off x="3967956" y="3901282"/>
            <a:ext cx="873125" cy="322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 descr="ruler_small.jpg">
            <a:extLst>
              <a:ext uri="{FF2B5EF4-FFF2-40B4-BE49-F238E27FC236}">
                <a16:creationId xmlns:a16="http://schemas.microsoft.com/office/drawing/2014/main" id="{3459D77C-AA9B-49FF-96DF-438D29A3C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3566"/>
          <a:stretch>
            <a:fillRect/>
          </a:stretch>
        </p:blipFill>
        <p:spPr bwMode="auto">
          <a:xfrm rot="-7982522">
            <a:off x="3498850" y="2662238"/>
            <a:ext cx="87312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">
            <a:extLst>
              <a:ext uri="{FF2B5EF4-FFF2-40B4-BE49-F238E27FC236}">
                <a16:creationId xmlns:a16="http://schemas.microsoft.com/office/drawing/2014/main" id="{9B9DC269-BD6E-FE92-6B66-74B5CAB23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3695700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2">
            <a:extLst>
              <a:ext uri="{FF2B5EF4-FFF2-40B4-BE49-F238E27FC236}">
                <a16:creationId xmlns:a16="http://schemas.microsoft.com/office/drawing/2014/main" id="{B82DCE7C-F561-6B32-27C5-50211D5F4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300" y="2767013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B05E9852-993A-4C7A-1D01-8D77A37B0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075" y="2244725"/>
            <a:ext cx="4714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D91967F-ED64-2BCF-7F31-DD0575F860A9}"/>
              </a:ext>
            </a:extLst>
          </p:cNvPr>
          <p:cNvCxnSpPr/>
          <p:nvPr/>
        </p:nvCxnSpPr>
        <p:spPr>
          <a:xfrm rot="5400000" flipH="1" flipV="1">
            <a:off x="2430462" y="3332163"/>
            <a:ext cx="1871663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F22629E-1552-F8BB-F554-39899E1114B8}"/>
              </a:ext>
            </a:extLst>
          </p:cNvPr>
          <p:cNvCxnSpPr/>
          <p:nvPr/>
        </p:nvCxnSpPr>
        <p:spPr>
          <a:xfrm>
            <a:off x="3379788" y="4281488"/>
            <a:ext cx="1649412" cy="10255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C015F77D-9CB1-BE28-3128-E1150DFD67B5}"/>
              </a:ext>
            </a:extLst>
          </p:cNvPr>
          <p:cNvSpPr/>
          <p:nvPr/>
        </p:nvSpPr>
        <p:spPr>
          <a:xfrm flipH="1" flipV="1">
            <a:off x="4572000" y="5002213"/>
            <a:ext cx="46038" cy="44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D9C305F-A00B-4EFA-E40B-B5970227A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3921125"/>
            <a:ext cx="804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120</a:t>
            </a:r>
            <a:r>
              <a:rPr lang="en-GB" altLang="en-US" sz="2400" baseline="30000">
                <a:latin typeface="Comic Sans MS" panose="030F0702030302020204" pitchFamily="66" charset="0"/>
              </a:rPr>
              <a:t>o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0347D7D5-C5A2-E304-C6D2-EF8CB1E82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595938"/>
            <a:ext cx="3155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 1cm represents 2km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E9D435A-1D87-B753-4338-B2D9118D3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299243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E1D60453-5401-8701-465C-FDE276D1D9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DB27EEC1-48F2-5B4C-4B0F-1A398C1B5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44" name="Picture 3" descr="Office Objects 0572">
            <a:extLst>
              <a:ext uri="{FF2B5EF4-FFF2-40B4-BE49-F238E27FC236}">
                <a16:creationId xmlns:a16="http://schemas.microsoft.com/office/drawing/2014/main" id="{D41CCC31-3ECB-B08B-CB72-DEA4A3CBB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5" name="Text Box 4">
            <a:extLst>
              <a:ext uri="{FF2B5EF4-FFF2-40B4-BE49-F238E27FC236}">
                <a16:creationId xmlns:a16="http://schemas.microsoft.com/office/drawing/2014/main" id="{1FD51C66-7F0B-DC3C-25B6-1FF0EA57C6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22546" name="Text Box 7">
            <a:extLst>
              <a:ext uri="{FF2B5EF4-FFF2-40B4-BE49-F238E27FC236}">
                <a16:creationId xmlns:a16="http://schemas.microsoft.com/office/drawing/2014/main" id="{A8964456-4B4A-21FF-763C-6E97EF772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1492250"/>
            <a:ext cx="8386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Make an accurate drawing of the plane journey</a:t>
            </a:r>
          </a:p>
        </p:txBody>
      </p:sp>
      <p:sp>
        <p:nvSpPr>
          <p:cNvPr id="22547" name="Text Box 41">
            <a:extLst>
              <a:ext uri="{FF2B5EF4-FFF2-40B4-BE49-F238E27FC236}">
                <a16:creationId xmlns:a16="http://schemas.microsoft.com/office/drawing/2014/main" id="{89C16016-7FF4-88D5-53DF-5E4F174FD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595938"/>
            <a:ext cx="3155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 1cm represents 2km</a:t>
            </a:r>
          </a:p>
        </p:txBody>
      </p:sp>
      <p:pic>
        <p:nvPicPr>
          <p:cNvPr id="22548" name="Picture 44" descr="scottishflag">
            <a:extLst>
              <a:ext uri="{FF2B5EF4-FFF2-40B4-BE49-F238E27FC236}">
                <a16:creationId xmlns:a16="http://schemas.microsoft.com/office/drawing/2014/main" id="{597F0222-DC31-17C4-BB0E-C984FFEA2C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9" name="Rectangle 13">
            <a:extLst>
              <a:ext uri="{FF2B5EF4-FFF2-40B4-BE49-F238E27FC236}">
                <a16:creationId xmlns:a16="http://schemas.microsoft.com/office/drawing/2014/main" id="{29D3117F-8E07-9616-332C-1C098D9B2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 Scaled Drawings using Bearings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967AC043-F5EC-B27E-4D9A-48753D34D2F0}"/>
              </a:ext>
            </a:extLst>
          </p:cNvPr>
          <p:cNvSpPr/>
          <p:nvPr/>
        </p:nvSpPr>
        <p:spPr>
          <a:xfrm>
            <a:off x="7369175" y="2368550"/>
            <a:ext cx="57150" cy="1857375"/>
          </a:xfrm>
          <a:custGeom>
            <a:avLst/>
            <a:gdLst>
              <a:gd name="connsiteX0" fmla="*/ 56714 w 56714"/>
              <a:gd name="connsiteY0" fmla="*/ 0 h 1856509"/>
              <a:gd name="connsiteX1" fmla="*/ 42859 w 56714"/>
              <a:gd name="connsiteY1" fmla="*/ 1856509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714" h="1856509">
                <a:moveTo>
                  <a:pt x="56714" y="0"/>
                </a:moveTo>
                <a:cubicBezTo>
                  <a:pt x="0" y="737263"/>
                  <a:pt x="42859" y="119895"/>
                  <a:pt x="42859" y="1856509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65CDF29E-6ABE-BC29-779B-B84F46055110}"/>
              </a:ext>
            </a:extLst>
          </p:cNvPr>
          <p:cNvSpPr/>
          <p:nvPr/>
        </p:nvSpPr>
        <p:spPr>
          <a:xfrm rot="5092553">
            <a:off x="7300913" y="4291013"/>
            <a:ext cx="1455737" cy="1074737"/>
          </a:xfrm>
          <a:custGeom>
            <a:avLst/>
            <a:gdLst>
              <a:gd name="connsiteX0" fmla="*/ 0 w 1454728"/>
              <a:gd name="connsiteY0" fmla="*/ 1070643 h 1074886"/>
              <a:gd name="connsiteX1" fmla="*/ 83128 w 1454728"/>
              <a:gd name="connsiteY1" fmla="*/ 1042934 h 1074886"/>
              <a:gd name="connsiteX2" fmla="*/ 152400 w 1454728"/>
              <a:gd name="connsiteY2" fmla="*/ 987515 h 1074886"/>
              <a:gd name="connsiteX3" fmla="*/ 193964 w 1454728"/>
              <a:gd name="connsiteY3" fmla="*/ 945952 h 1074886"/>
              <a:gd name="connsiteX4" fmla="*/ 277091 w 1454728"/>
              <a:gd name="connsiteY4" fmla="*/ 890534 h 1074886"/>
              <a:gd name="connsiteX5" fmla="*/ 304800 w 1454728"/>
              <a:gd name="connsiteY5" fmla="*/ 862824 h 1074886"/>
              <a:gd name="connsiteX6" fmla="*/ 360218 w 1454728"/>
              <a:gd name="connsiteY6" fmla="*/ 779697 h 1074886"/>
              <a:gd name="connsiteX7" fmla="*/ 443346 w 1454728"/>
              <a:gd name="connsiteY7" fmla="*/ 724279 h 1074886"/>
              <a:gd name="connsiteX8" fmla="*/ 484909 w 1454728"/>
              <a:gd name="connsiteY8" fmla="*/ 682715 h 1074886"/>
              <a:gd name="connsiteX9" fmla="*/ 512618 w 1454728"/>
              <a:gd name="connsiteY9" fmla="*/ 641152 h 1074886"/>
              <a:gd name="connsiteX10" fmla="*/ 651164 w 1454728"/>
              <a:gd name="connsiteY10" fmla="*/ 558024 h 1074886"/>
              <a:gd name="connsiteX11" fmla="*/ 692728 w 1454728"/>
              <a:gd name="connsiteY11" fmla="*/ 516461 h 1074886"/>
              <a:gd name="connsiteX12" fmla="*/ 762000 w 1454728"/>
              <a:gd name="connsiteY12" fmla="*/ 474897 h 1074886"/>
              <a:gd name="connsiteX13" fmla="*/ 955964 w 1454728"/>
              <a:gd name="connsiteY13" fmla="*/ 336352 h 1074886"/>
              <a:gd name="connsiteX14" fmla="*/ 1149928 w 1454728"/>
              <a:gd name="connsiteY14" fmla="*/ 253224 h 1074886"/>
              <a:gd name="connsiteX15" fmla="*/ 1191491 w 1454728"/>
              <a:gd name="connsiteY15" fmla="*/ 225515 h 1074886"/>
              <a:gd name="connsiteX16" fmla="*/ 1233055 w 1454728"/>
              <a:gd name="connsiteY16" fmla="*/ 183952 h 1074886"/>
              <a:gd name="connsiteX17" fmla="*/ 1274618 w 1454728"/>
              <a:gd name="connsiteY17" fmla="*/ 170097 h 1074886"/>
              <a:gd name="connsiteX18" fmla="*/ 1302328 w 1454728"/>
              <a:gd name="connsiteY18" fmla="*/ 142388 h 1074886"/>
              <a:gd name="connsiteX19" fmla="*/ 1385455 w 1454728"/>
              <a:gd name="connsiteY19" fmla="*/ 86970 h 1074886"/>
              <a:gd name="connsiteX20" fmla="*/ 1454728 w 1454728"/>
              <a:gd name="connsiteY20" fmla="*/ 3843 h 107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54728" h="1074886">
                <a:moveTo>
                  <a:pt x="0" y="1070643"/>
                </a:moveTo>
                <a:cubicBezTo>
                  <a:pt x="27709" y="1061407"/>
                  <a:pt x="62475" y="1063588"/>
                  <a:pt x="83128" y="1042934"/>
                </a:cubicBezTo>
                <a:cubicBezTo>
                  <a:pt x="163729" y="962330"/>
                  <a:pt x="47555" y="1074886"/>
                  <a:pt x="152400" y="987515"/>
                </a:cubicBezTo>
                <a:cubicBezTo>
                  <a:pt x="167452" y="974972"/>
                  <a:pt x="178498" y="957981"/>
                  <a:pt x="193964" y="945952"/>
                </a:cubicBezTo>
                <a:cubicBezTo>
                  <a:pt x="220251" y="925507"/>
                  <a:pt x="253543" y="914083"/>
                  <a:pt x="277091" y="890534"/>
                </a:cubicBezTo>
                <a:cubicBezTo>
                  <a:pt x="286327" y="881297"/>
                  <a:pt x="296963" y="873274"/>
                  <a:pt x="304800" y="862824"/>
                </a:cubicBezTo>
                <a:cubicBezTo>
                  <a:pt x="324781" y="836182"/>
                  <a:pt x="332509" y="798170"/>
                  <a:pt x="360218" y="779697"/>
                </a:cubicBezTo>
                <a:cubicBezTo>
                  <a:pt x="387927" y="761224"/>
                  <a:pt x="419798" y="747828"/>
                  <a:pt x="443346" y="724279"/>
                </a:cubicBezTo>
                <a:cubicBezTo>
                  <a:pt x="457200" y="710424"/>
                  <a:pt x="472366" y="697767"/>
                  <a:pt x="484909" y="682715"/>
                </a:cubicBezTo>
                <a:cubicBezTo>
                  <a:pt x="495569" y="669923"/>
                  <a:pt x="500087" y="652117"/>
                  <a:pt x="512618" y="641152"/>
                </a:cubicBezTo>
                <a:cubicBezTo>
                  <a:pt x="666073" y="506881"/>
                  <a:pt x="533002" y="642425"/>
                  <a:pt x="651164" y="558024"/>
                </a:cubicBezTo>
                <a:cubicBezTo>
                  <a:pt x="667108" y="546636"/>
                  <a:pt x="677053" y="528217"/>
                  <a:pt x="692728" y="516461"/>
                </a:cubicBezTo>
                <a:cubicBezTo>
                  <a:pt x="714271" y="500304"/>
                  <a:pt x="739860" y="490225"/>
                  <a:pt x="762000" y="474897"/>
                </a:cubicBezTo>
                <a:cubicBezTo>
                  <a:pt x="765047" y="472788"/>
                  <a:pt x="931351" y="344556"/>
                  <a:pt x="955964" y="336352"/>
                </a:cubicBezTo>
                <a:cubicBezTo>
                  <a:pt x="1029855" y="311722"/>
                  <a:pt x="1081447" y="298878"/>
                  <a:pt x="1149928" y="253224"/>
                </a:cubicBezTo>
                <a:cubicBezTo>
                  <a:pt x="1163782" y="243988"/>
                  <a:pt x="1178699" y="236175"/>
                  <a:pt x="1191491" y="225515"/>
                </a:cubicBezTo>
                <a:cubicBezTo>
                  <a:pt x="1206543" y="212972"/>
                  <a:pt x="1216752" y="194820"/>
                  <a:pt x="1233055" y="183952"/>
                </a:cubicBezTo>
                <a:cubicBezTo>
                  <a:pt x="1245206" y="175851"/>
                  <a:pt x="1260764" y="174715"/>
                  <a:pt x="1274618" y="170097"/>
                </a:cubicBezTo>
                <a:cubicBezTo>
                  <a:pt x="1283855" y="160861"/>
                  <a:pt x="1291878" y="150225"/>
                  <a:pt x="1302328" y="142388"/>
                </a:cubicBezTo>
                <a:cubicBezTo>
                  <a:pt x="1328970" y="122407"/>
                  <a:pt x="1385455" y="86970"/>
                  <a:pt x="1385455" y="86970"/>
                </a:cubicBezTo>
                <a:cubicBezTo>
                  <a:pt x="1443435" y="0"/>
                  <a:pt x="1407571" y="3843"/>
                  <a:pt x="1454728" y="384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BC3A67FE-F641-D3C7-64AE-9625B893C53E}"/>
              </a:ext>
            </a:extLst>
          </p:cNvPr>
          <p:cNvSpPr/>
          <p:nvPr/>
        </p:nvSpPr>
        <p:spPr>
          <a:xfrm>
            <a:off x="7259638" y="2368550"/>
            <a:ext cx="166687" cy="141288"/>
          </a:xfrm>
          <a:custGeom>
            <a:avLst/>
            <a:gdLst>
              <a:gd name="connsiteX0" fmla="*/ 166255 w 166255"/>
              <a:gd name="connsiteY0" fmla="*/ 0 h 141466"/>
              <a:gd name="connsiteX1" fmla="*/ 83128 w 166255"/>
              <a:gd name="connsiteY1" fmla="*/ 83127 h 141466"/>
              <a:gd name="connsiteX2" fmla="*/ 69273 w 166255"/>
              <a:gd name="connsiteY2" fmla="*/ 124691 h 141466"/>
              <a:gd name="connsiteX3" fmla="*/ 0 w 166255"/>
              <a:gd name="connsiteY3" fmla="*/ 138545 h 14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255" h="141466">
                <a:moveTo>
                  <a:pt x="166255" y="0"/>
                </a:moveTo>
                <a:cubicBezTo>
                  <a:pt x="138546" y="27709"/>
                  <a:pt x="95520" y="45952"/>
                  <a:pt x="83128" y="83127"/>
                </a:cubicBezTo>
                <a:cubicBezTo>
                  <a:pt x="78510" y="96982"/>
                  <a:pt x="79600" y="114364"/>
                  <a:pt x="69273" y="124691"/>
                </a:cubicBezTo>
                <a:cubicBezTo>
                  <a:pt x="52498" y="141466"/>
                  <a:pt x="21093" y="138545"/>
                  <a:pt x="0" y="138545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CBFF79A2-AA96-63A2-1BA6-FFC1B2E90750}"/>
              </a:ext>
            </a:extLst>
          </p:cNvPr>
          <p:cNvSpPr/>
          <p:nvPr/>
        </p:nvSpPr>
        <p:spPr>
          <a:xfrm>
            <a:off x="7410450" y="2316163"/>
            <a:ext cx="182563" cy="219075"/>
          </a:xfrm>
          <a:custGeom>
            <a:avLst/>
            <a:gdLst>
              <a:gd name="connsiteX0" fmla="*/ 15491 w 181745"/>
              <a:gd name="connsiteY0" fmla="*/ 25818 h 219781"/>
              <a:gd name="connsiteX1" fmla="*/ 57055 w 181745"/>
              <a:gd name="connsiteY1" fmla="*/ 95090 h 219781"/>
              <a:gd name="connsiteX2" fmla="*/ 70909 w 181745"/>
              <a:gd name="connsiteY2" fmla="*/ 136654 h 219781"/>
              <a:gd name="connsiteX3" fmla="*/ 154036 w 181745"/>
              <a:gd name="connsiteY3" fmla="*/ 192072 h 219781"/>
              <a:gd name="connsiteX4" fmla="*/ 181745 w 181745"/>
              <a:gd name="connsiteY4" fmla="*/ 219781 h 219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745" h="219781">
                <a:moveTo>
                  <a:pt x="15491" y="25818"/>
                </a:moveTo>
                <a:cubicBezTo>
                  <a:pt x="54738" y="143561"/>
                  <a:pt x="0" y="0"/>
                  <a:pt x="57055" y="95090"/>
                </a:cubicBezTo>
                <a:cubicBezTo>
                  <a:pt x="64569" y="107613"/>
                  <a:pt x="60582" y="126327"/>
                  <a:pt x="70909" y="136654"/>
                </a:cubicBezTo>
                <a:cubicBezTo>
                  <a:pt x="94457" y="160202"/>
                  <a:pt x="130488" y="168524"/>
                  <a:pt x="154036" y="192072"/>
                </a:cubicBezTo>
                <a:lnTo>
                  <a:pt x="181745" y="21978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554" name="TextBox 29">
            <a:extLst>
              <a:ext uri="{FF2B5EF4-FFF2-40B4-BE49-F238E27FC236}">
                <a16:creationId xmlns:a16="http://schemas.microsoft.com/office/drawing/2014/main" id="{897744D3-0F19-20A8-A3FA-454E6ED84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650" y="185578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22555" name="TextBox 31">
            <a:extLst>
              <a:ext uri="{FF2B5EF4-FFF2-40B4-BE49-F238E27FC236}">
                <a16:creationId xmlns:a16="http://schemas.microsoft.com/office/drawing/2014/main" id="{2B25E45B-5502-0FA7-4F80-5C8C21D8F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3935413"/>
            <a:ext cx="804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120</a:t>
            </a:r>
            <a:r>
              <a:rPr lang="en-GB" altLang="en-US" sz="2400" baseline="30000">
                <a:latin typeface="Comic Sans MS" panose="030F0702030302020204" pitchFamily="66" charset="0"/>
              </a:rPr>
              <a:t>o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22556" name="TextBox 32">
            <a:extLst>
              <a:ext uri="{FF2B5EF4-FFF2-40B4-BE49-F238E27FC236}">
                <a16:creationId xmlns:a16="http://schemas.microsoft.com/office/drawing/2014/main" id="{A8ACD3FE-C68C-7DEC-D85E-1E28B0092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7350" y="4545013"/>
            <a:ext cx="9159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12km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6014535-69F1-F437-EE59-BCEC9890ED63}"/>
              </a:ext>
            </a:extLst>
          </p:cNvPr>
          <p:cNvCxnSpPr/>
          <p:nvPr/>
        </p:nvCxnSpPr>
        <p:spPr>
          <a:xfrm rot="5400000" flipH="1" flipV="1">
            <a:off x="1475581" y="4274344"/>
            <a:ext cx="187007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35051BB-AA14-2EC0-5AAD-311E0765C253}"/>
              </a:ext>
            </a:extLst>
          </p:cNvPr>
          <p:cNvCxnSpPr/>
          <p:nvPr/>
        </p:nvCxnSpPr>
        <p:spPr>
          <a:xfrm flipV="1">
            <a:off x="2397125" y="4281488"/>
            <a:ext cx="960438" cy="9271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339B3EE-74DB-5B3B-7F8A-8EA8FFF27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138" y="4362450"/>
            <a:ext cx="744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latin typeface="Comic Sans MS" panose="030F0702030302020204" pitchFamily="66" charset="0"/>
              </a:rPr>
              <a:t>045</a:t>
            </a:r>
            <a:r>
              <a:rPr lang="en-GB" altLang="en-US" sz="2000" baseline="30000">
                <a:latin typeface="Comic Sans MS" panose="030F0702030302020204" pitchFamily="66" charset="0"/>
              </a:rPr>
              <a:t>o</a:t>
            </a:r>
            <a:endParaRPr lang="en-GB" altLang="en-US" sz="200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73C3764-E6A8-20ED-3431-EDA3B7ECB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588" y="4710113"/>
            <a:ext cx="77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8km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6423CD61-E67A-4129-3DAA-5B2B7EFE71EF}"/>
              </a:ext>
            </a:extLst>
          </p:cNvPr>
          <p:cNvSpPr/>
          <p:nvPr/>
        </p:nvSpPr>
        <p:spPr>
          <a:xfrm>
            <a:off x="6580188" y="3130550"/>
            <a:ext cx="55562" cy="1857375"/>
          </a:xfrm>
          <a:custGeom>
            <a:avLst/>
            <a:gdLst>
              <a:gd name="connsiteX0" fmla="*/ 56714 w 56714"/>
              <a:gd name="connsiteY0" fmla="*/ 0 h 1856509"/>
              <a:gd name="connsiteX1" fmla="*/ 42859 w 56714"/>
              <a:gd name="connsiteY1" fmla="*/ 1856509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714" h="1856509">
                <a:moveTo>
                  <a:pt x="56714" y="0"/>
                </a:moveTo>
                <a:cubicBezTo>
                  <a:pt x="0" y="737263"/>
                  <a:pt x="42859" y="119895"/>
                  <a:pt x="42859" y="1856509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8011E152-69A8-B4B5-0081-E9BFB2B73BB7}"/>
              </a:ext>
            </a:extLst>
          </p:cNvPr>
          <p:cNvSpPr/>
          <p:nvPr/>
        </p:nvSpPr>
        <p:spPr>
          <a:xfrm>
            <a:off x="6470650" y="3130550"/>
            <a:ext cx="165100" cy="141288"/>
          </a:xfrm>
          <a:custGeom>
            <a:avLst/>
            <a:gdLst>
              <a:gd name="connsiteX0" fmla="*/ 166255 w 166255"/>
              <a:gd name="connsiteY0" fmla="*/ 0 h 141466"/>
              <a:gd name="connsiteX1" fmla="*/ 83128 w 166255"/>
              <a:gd name="connsiteY1" fmla="*/ 83127 h 141466"/>
              <a:gd name="connsiteX2" fmla="*/ 69273 w 166255"/>
              <a:gd name="connsiteY2" fmla="*/ 124691 h 141466"/>
              <a:gd name="connsiteX3" fmla="*/ 0 w 166255"/>
              <a:gd name="connsiteY3" fmla="*/ 138545 h 14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255" h="141466">
                <a:moveTo>
                  <a:pt x="166255" y="0"/>
                </a:moveTo>
                <a:cubicBezTo>
                  <a:pt x="138546" y="27709"/>
                  <a:pt x="95520" y="45952"/>
                  <a:pt x="83128" y="83127"/>
                </a:cubicBezTo>
                <a:cubicBezTo>
                  <a:pt x="78510" y="96982"/>
                  <a:pt x="79600" y="114364"/>
                  <a:pt x="69273" y="124691"/>
                </a:cubicBezTo>
                <a:cubicBezTo>
                  <a:pt x="52498" y="141466"/>
                  <a:pt x="21093" y="138545"/>
                  <a:pt x="0" y="138545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10455F6B-8650-E891-20BF-830AB072EA31}"/>
              </a:ext>
            </a:extLst>
          </p:cNvPr>
          <p:cNvSpPr/>
          <p:nvPr/>
        </p:nvSpPr>
        <p:spPr>
          <a:xfrm>
            <a:off x="6621463" y="3078163"/>
            <a:ext cx="180975" cy="219075"/>
          </a:xfrm>
          <a:custGeom>
            <a:avLst/>
            <a:gdLst>
              <a:gd name="connsiteX0" fmla="*/ 15491 w 181745"/>
              <a:gd name="connsiteY0" fmla="*/ 25818 h 219781"/>
              <a:gd name="connsiteX1" fmla="*/ 57055 w 181745"/>
              <a:gd name="connsiteY1" fmla="*/ 95090 h 219781"/>
              <a:gd name="connsiteX2" fmla="*/ 70909 w 181745"/>
              <a:gd name="connsiteY2" fmla="*/ 136654 h 219781"/>
              <a:gd name="connsiteX3" fmla="*/ 154036 w 181745"/>
              <a:gd name="connsiteY3" fmla="*/ 192072 h 219781"/>
              <a:gd name="connsiteX4" fmla="*/ 181745 w 181745"/>
              <a:gd name="connsiteY4" fmla="*/ 219781 h 219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745" h="219781">
                <a:moveTo>
                  <a:pt x="15491" y="25818"/>
                </a:moveTo>
                <a:cubicBezTo>
                  <a:pt x="54738" y="143561"/>
                  <a:pt x="0" y="0"/>
                  <a:pt x="57055" y="95090"/>
                </a:cubicBezTo>
                <a:cubicBezTo>
                  <a:pt x="64569" y="107613"/>
                  <a:pt x="60582" y="126327"/>
                  <a:pt x="70909" y="136654"/>
                </a:cubicBezTo>
                <a:cubicBezTo>
                  <a:pt x="94457" y="160202"/>
                  <a:pt x="130488" y="168524"/>
                  <a:pt x="154036" y="192072"/>
                </a:cubicBezTo>
                <a:lnTo>
                  <a:pt x="181745" y="21978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564" name="TextBox 41">
            <a:extLst>
              <a:ext uri="{FF2B5EF4-FFF2-40B4-BE49-F238E27FC236}">
                <a16:creationId xmlns:a16="http://schemas.microsoft.com/office/drawing/2014/main" id="{A3E02823-92FA-2D19-1DAA-03D0E46C9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075" y="261778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96209B0D-DFBD-39B9-BE5A-587A003B7115}"/>
              </a:ext>
            </a:extLst>
          </p:cNvPr>
          <p:cNvSpPr/>
          <p:nvPr/>
        </p:nvSpPr>
        <p:spPr>
          <a:xfrm>
            <a:off x="6623050" y="4197350"/>
            <a:ext cx="762000" cy="776288"/>
          </a:xfrm>
          <a:custGeom>
            <a:avLst/>
            <a:gdLst>
              <a:gd name="connsiteX0" fmla="*/ 0 w 762000"/>
              <a:gd name="connsiteY0" fmla="*/ 775855 h 775855"/>
              <a:gd name="connsiteX1" fmla="*/ 83127 w 762000"/>
              <a:gd name="connsiteY1" fmla="*/ 665018 h 775855"/>
              <a:gd name="connsiteX2" fmla="*/ 166254 w 762000"/>
              <a:gd name="connsiteY2" fmla="*/ 595746 h 775855"/>
              <a:gd name="connsiteX3" fmla="*/ 207818 w 762000"/>
              <a:gd name="connsiteY3" fmla="*/ 581891 h 775855"/>
              <a:gd name="connsiteX4" fmla="*/ 263236 w 762000"/>
              <a:gd name="connsiteY4" fmla="*/ 512618 h 775855"/>
              <a:gd name="connsiteX5" fmla="*/ 290945 w 762000"/>
              <a:gd name="connsiteY5" fmla="*/ 471055 h 775855"/>
              <a:gd name="connsiteX6" fmla="*/ 332509 w 762000"/>
              <a:gd name="connsiteY6" fmla="*/ 443346 h 775855"/>
              <a:gd name="connsiteX7" fmla="*/ 387927 w 762000"/>
              <a:gd name="connsiteY7" fmla="*/ 360218 h 775855"/>
              <a:gd name="connsiteX8" fmla="*/ 415636 w 762000"/>
              <a:gd name="connsiteY8" fmla="*/ 318655 h 775855"/>
              <a:gd name="connsiteX9" fmla="*/ 498763 w 762000"/>
              <a:gd name="connsiteY9" fmla="*/ 263237 h 775855"/>
              <a:gd name="connsiteX10" fmla="*/ 540327 w 762000"/>
              <a:gd name="connsiteY10" fmla="*/ 235528 h 775855"/>
              <a:gd name="connsiteX11" fmla="*/ 595745 w 762000"/>
              <a:gd name="connsiteY11" fmla="*/ 180109 h 775855"/>
              <a:gd name="connsiteX12" fmla="*/ 692727 w 762000"/>
              <a:gd name="connsiteY12" fmla="*/ 83128 h 775855"/>
              <a:gd name="connsiteX13" fmla="*/ 706582 w 762000"/>
              <a:gd name="connsiteY13" fmla="*/ 41564 h 775855"/>
              <a:gd name="connsiteX14" fmla="*/ 748145 w 762000"/>
              <a:gd name="connsiteY14" fmla="*/ 13855 h 775855"/>
              <a:gd name="connsiteX15" fmla="*/ 762000 w 762000"/>
              <a:gd name="connsiteY15" fmla="*/ 0 h 77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62000" h="775855">
                <a:moveTo>
                  <a:pt x="0" y="775855"/>
                </a:moveTo>
                <a:cubicBezTo>
                  <a:pt x="24180" y="703312"/>
                  <a:pt x="3528" y="744617"/>
                  <a:pt x="83127" y="665018"/>
                </a:cubicBezTo>
                <a:cubicBezTo>
                  <a:pt x="113766" y="634380"/>
                  <a:pt x="127679" y="615034"/>
                  <a:pt x="166254" y="595746"/>
                </a:cubicBezTo>
                <a:cubicBezTo>
                  <a:pt x="179316" y="589215"/>
                  <a:pt x="193963" y="586509"/>
                  <a:pt x="207818" y="581891"/>
                </a:cubicBezTo>
                <a:cubicBezTo>
                  <a:pt x="293102" y="453966"/>
                  <a:pt x="184270" y="611326"/>
                  <a:pt x="263236" y="512618"/>
                </a:cubicBezTo>
                <a:cubicBezTo>
                  <a:pt x="273638" y="499616"/>
                  <a:pt x="279171" y="482829"/>
                  <a:pt x="290945" y="471055"/>
                </a:cubicBezTo>
                <a:cubicBezTo>
                  <a:pt x="302719" y="459281"/>
                  <a:pt x="318654" y="452582"/>
                  <a:pt x="332509" y="443346"/>
                </a:cubicBezTo>
                <a:lnTo>
                  <a:pt x="387927" y="360218"/>
                </a:lnTo>
                <a:cubicBezTo>
                  <a:pt x="397163" y="346364"/>
                  <a:pt x="401782" y="327891"/>
                  <a:pt x="415636" y="318655"/>
                </a:cubicBezTo>
                <a:lnTo>
                  <a:pt x="498763" y="263237"/>
                </a:lnTo>
                <a:lnTo>
                  <a:pt x="540327" y="235528"/>
                </a:lnTo>
                <a:cubicBezTo>
                  <a:pt x="577274" y="124690"/>
                  <a:pt x="521854" y="254001"/>
                  <a:pt x="595745" y="180109"/>
                </a:cubicBezTo>
                <a:cubicBezTo>
                  <a:pt x="706900" y="68953"/>
                  <a:pt x="598680" y="114476"/>
                  <a:pt x="692727" y="83128"/>
                </a:cubicBezTo>
                <a:cubicBezTo>
                  <a:pt x="697345" y="69273"/>
                  <a:pt x="697459" y="52968"/>
                  <a:pt x="706582" y="41564"/>
                </a:cubicBezTo>
                <a:cubicBezTo>
                  <a:pt x="716984" y="28562"/>
                  <a:pt x="734824" y="23846"/>
                  <a:pt x="748145" y="13855"/>
                </a:cubicBezTo>
                <a:cubicBezTo>
                  <a:pt x="753370" y="9936"/>
                  <a:pt x="757382" y="4618"/>
                  <a:pt x="762000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7D70D64E-8EEA-8057-4360-A9AF5B38BC0D}"/>
              </a:ext>
            </a:extLst>
          </p:cNvPr>
          <p:cNvSpPr/>
          <p:nvPr/>
        </p:nvSpPr>
        <p:spPr>
          <a:xfrm>
            <a:off x="6623050" y="4073525"/>
            <a:ext cx="525463" cy="401638"/>
          </a:xfrm>
          <a:custGeom>
            <a:avLst/>
            <a:gdLst>
              <a:gd name="connsiteX0" fmla="*/ 0 w 444465"/>
              <a:gd name="connsiteY0" fmla="*/ 0 h 290945"/>
              <a:gd name="connsiteX1" fmla="*/ 55418 w 444465"/>
              <a:gd name="connsiteY1" fmla="*/ 13854 h 290945"/>
              <a:gd name="connsiteX2" fmla="*/ 166254 w 444465"/>
              <a:gd name="connsiteY2" fmla="*/ 27709 h 290945"/>
              <a:gd name="connsiteX3" fmla="*/ 207818 w 444465"/>
              <a:gd name="connsiteY3" fmla="*/ 55418 h 290945"/>
              <a:gd name="connsiteX4" fmla="*/ 249382 w 444465"/>
              <a:gd name="connsiteY4" fmla="*/ 69273 h 290945"/>
              <a:gd name="connsiteX5" fmla="*/ 318654 w 444465"/>
              <a:gd name="connsiteY5" fmla="*/ 152400 h 290945"/>
              <a:gd name="connsiteX6" fmla="*/ 346363 w 444465"/>
              <a:gd name="connsiteY6" fmla="*/ 193964 h 290945"/>
              <a:gd name="connsiteX7" fmla="*/ 429491 w 444465"/>
              <a:gd name="connsiteY7" fmla="*/ 221673 h 290945"/>
              <a:gd name="connsiteX8" fmla="*/ 443345 w 444465"/>
              <a:gd name="connsiteY8" fmla="*/ 290945 h 29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4465" h="290945">
                <a:moveTo>
                  <a:pt x="0" y="0"/>
                </a:moveTo>
                <a:cubicBezTo>
                  <a:pt x="18473" y="4618"/>
                  <a:pt x="36636" y="10724"/>
                  <a:pt x="55418" y="13854"/>
                </a:cubicBezTo>
                <a:cubicBezTo>
                  <a:pt x="92144" y="19975"/>
                  <a:pt x="130333" y="17912"/>
                  <a:pt x="166254" y="27709"/>
                </a:cubicBezTo>
                <a:cubicBezTo>
                  <a:pt x="182318" y="32090"/>
                  <a:pt x="192925" y="47971"/>
                  <a:pt x="207818" y="55418"/>
                </a:cubicBezTo>
                <a:cubicBezTo>
                  <a:pt x="220880" y="61949"/>
                  <a:pt x="235527" y="64655"/>
                  <a:pt x="249382" y="69273"/>
                </a:cubicBezTo>
                <a:cubicBezTo>
                  <a:pt x="318182" y="172471"/>
                  <a:pt x="229755" y="45719"/>
                  <a:pt x="318654" y="152400"/>
                </a:cubicBezTo>
                <a:cubicBezTo>
                  <a:pt x="329314" y="165192"/>
                  <a:pt x="332243" y="185139"/>
                  <a:pt x="346363" y="193964"/>
                </a:cubicBezTo>
                <a:cubicBezTo>
                  <a:pt x="371131" y="209444"/>
                  <a:pt x="429491" y="221673"/>
                  <a:pt x="429491" y="221673"/>
                </a:cubicBezTo>
                <a:cubicBezTo>
                  <a:pt x="444465" y="281571"/>
                  <a:pt x="443345" y="258050"/>
                  <a:pt x="443345" y="290945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A97702C7-D15B-1524-7F67-C521169B97EB}"/>
              </a:ext>
            </a:extLst>
          </p:cNvPr>
          <p:cNvSpPr/>
          <p:nvPr/>
        </p:nvSpPr>
        <p:spPr>
          <a:xfrm>
            <a:off x="7426325" y="3463925"/>
            <a:ext cx="677863" cy="1290638"/>
          </a:xfrm>
          <a:custGeom>
            <a:avLst/>
            <a:gdLst>
              <a:gd name="connsiteX0" fmla="*/ 0 w 678873"/>
              <a:gd name="connsiteY0" fmla="*/ 0 h 1290713"/>
              <a:gd name="connsiteX1" fmla="*/ 55419 w 678873"/>
              <a:gd name="connsiteY1" fmla="*/ 13855 h 1290713"/>
              <a:gd name="connsiteX2" fmla="*/ 110837 w 678873"/>
              <a:gd name="connsiteY2" fmla="*/ 55419 h 1290713"/>
              <a:gd name="connsiteX3" fmla="*/ 360219 w 678873"/>
              <a:gd name="connsiteY3" fmla="*/ 69273 h 1290713"/>
              <a:gd name="connsiteX4" fmla="*/ 415637 w 678873"/>
              <a:gd name="connsiteY4" fmla="*/ 110837 h 1290713"/>
              <a:gd name="connsiteX5" fmla="*/ 512619 w 678873"/>
              <a:gd name="connsiteY5" fmla="*/ 277091 h 1290713"/>
              <a:gd name="connsiteX6" fmla="*/ 526473 w 678873"/>
              <a:gd name="connsiteY6" fmla="*/ 318655 h 1290713"/>
              <a:gd name="connsiteX7" fmla="*/ 581891 w 678873"/>
              <a:gd name="connsiteY7" fmla="*/ 415637 h 1290713"/>
              <a:gd name="connsiteX8" fmla="*/ 623455 w 678873"/>
              <a:gd name="connsiteY8" fmla="*/ 498764 h 1290713"/>
              <a:gd name="connsiteX9" fmla="*/ 651164 w 678873"/>
              <a:gd name="connsiteY9" fmla="*/ 581891 h 1290713"/>
              <a:gd name="connsiteX10" fmla="*/ 678873 w 678873"/>
              <a:gd name="connsiteY10" fmla="*/ 900546 h 1290713"/>
              <a:gd name="connsiteX11" fmla="*/ 665019 w 678873"/>
              <a:gd name="connsiteY11" fmla="*/ 1205346 h 1290713"/>
              <a:gd name="connsiteX12" fmla="*/ 637309 w 678873"/>
              <a:gd name="connsiteY12" fmla="*/ 1233055 h 1290713"/>
              <a:gd name="connsiteX13" fmla="*/ 623455 w 678873"/>
              <a:gd name="connsiteY13" fmla="*/ 1274619 h 1290713"/>
              <a:gd name="connsiteX14" fmla="*/ 540328 w 678873"/>
              <a:gd name="connsiteY14" fmla="*/ 1288473 h 129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78873" h="1290713">
                <a:moveTo>
                  <a:pt x="0" y="0"/>
                </a:moveTo>
                <a:cubicBezTo>
                  <a:pt x="18473" y="4618"/>
                  <a:pt x="38388" y="5339"/>
                  <a:pt x="55419" y="13855"/>
                </a:cubicBezTo>
                <a:cubicBezTo>
                  <a:pt x="76072" y="24182"/>
                  <a:pt x="88119" y="51288"/>
                  <a:pt x="110837" y="55419"/>
                </a:cubicBezTo>
                <a:cubicBezTo>
                  <a:pt x="192750" y="70312"/>
                  <a:pt x="277092" y="64655"/>
                  <a:pt x="360219" y="69273"/>
                </a:cubicBezTo>
                <a:cubicBezTo>
                  <a:pt x="378692" y="83128"/>
                  <a:pt x="401015" y="92966"/>
                  <a:pt x="415637" y="110837"/>
                </a:cubicBezTo>
                <a:cubicBezTo>
                  <a:pt x="438708" y="139035"/>
                  <a:pt x="492515" y="230182"/>
                  <a:pt x="512619" y="277091"/>
                </a:cubicBezTo>
                <a:cubicBezTo>
                  <a:pt x="518372" y="290514"/>
                  <a:pt x="520720" y="305232"/>
                  <a:pt x="526473" y="318655"/>
                </a:cubicBezTo>
                <a:cubicBezTo>
                  <a:pt x="599322" y="488640"/>
                  <a:pt x="512336" y="276528"/>
                  <a:pt x="581891" y="415637"/>
                </a:cubicBezTo>
                <a:cubicBezTo>
                  <a:pt x="639252" y="530358"/>
                  <a:pt x="544044" y="379646"/>
                  <a:pt x="623455" y="498764"/>
                </a:cubicBezTo>
                <a:cubicBezTo>
                  <a:pt x="632691" y="526473"/>
                  <a:pt x="649544" y="552728"/>
                  <a:pt x="651164" y="581891"/>
                </a:cubicBezTo>
                <a:cubicBezTo>
                  <a:pt x="666325" y="854785"/>
                  <a:pt x="648692" y="749634"/>
                  <a:pt x="678873" y="900546"/>
                </a:cubicBezTo>
                <a:cubicBezTo>
                  <a:pt x="674255" y="1002146"/>
                  <a:pt x="677634" y="1104426"/>
                  <a:pt x="665019" y="1205346"/>
                </a:cubicBezTo>
                <a:cubicBezTo>
                  <a:pt x="663399" y="1218308"/>
                  <a:pt x="644030" y="1221854"/>
                  <a:pt x="637309" y="1233055"/>
                </a:cubicBezTo>
                <a:cubicBezTo>
                  <a:pt x="629795" y="1245578"/>
                  <a:pt x="634859" y="1265496"/>
                  <a:pt x="623455" y="1274619"/>
                </a:cubicBezTo>
                <a:cubicBezTo>
                  <a:pt x="603338" y="1290713"/>
                  <a:pt x="565608" y="1288473"/>
                  <a:pt x="540328" y="128847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568" name="TextBox 48">
            <a:extLst>
              <a:ext uri="{FF2B5EF4-FFF2-40B4-BE49-F238E27FC236}">
                <a16:creationId xmlns:a16="http://schemas.microsoft.com/office/drawing/2014/main" id="{FE7EFF04-27FE-2F7F-FDF1-46301816E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7488" y="4281488"/>
            <a:ext cx="666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45</a:t>
            </a:r>
            <a:r>
              <a:rPr lang="en-GB" altLang="en-US" sz="2400" baseline="30000">
                <a:latin typeface="Comic Sans MS" panose="030F0702030302020204" pitchFamily="66" charset="0"/>
              </a:rPr>
              <a:t>o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22569" name="TextBox 49">
            <a:extLst>
              <a:ext uri="{FF2B5EF4-FFF2-40B4-BE49-F238E27FC236}">
                <a16:creationId xmlns:a16="http://schemas.microsoft.com/office/drawing/2014/main" id="{DF6111EC-5AB2-7DF1-34EC-10A93075F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4489450"/>
            <a:ext cx="777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8km</a:t>
            </a:r>
          </a:p>
        </p:txBody>
      </p:sp>
      <p:grpSp>
        <p:nvGrpSpPr>
          <p:cNvPr id="22570" name="Group 72">
            <a:extLst>
              <a:ext uri="{FF2B5EF4-FFF2-40B4-BE49-F238E27FC236}">
                <a16:creationId xmlns:a16="http://schemas.microsoft.com/office/drawing/2014/main" id="{874BBFE5-5EA2-1781-F5A7-A92F19F3BE06}"/>
              </a:ext>
            </a:extLst>
          </p:cNvPr>
          <p:cNvGrpSpPr>
            <a:grpSpLocks/>
          </p:cNvGrpSpPr>
          <p:nvPr/>
        </p:nvGrpSpPr>
        <p:grpSpPr bwMode="auto">
          <a:xfrm rot="-199818">
            <a:off x="6154738" y="4865688"/>
            <a:ext cx="457200" cy="533400"/>
            <a:chOff x="3264" y="1104"/>
            <a:chExt cx="288" cy="336"/>
          </a:xfrm>
        </p:grpSpPr>
        <p:sp>
          <p:nvSpPr>
            <p:cNvPr id="22581" name="Freeform 73">
              <a:extLst>
                <a:ext uri="{FF2B5EF4-FFF2-40B4-BE49-F238E27FC236}">
                  <a16:creationId xmlns:a16="http://schemas.microsoft.com/office/drawing/2014/main" id="{CB924F29-5A6A-1B6F-4767-5238787880E0}"/>
                </a:ext>
              </a:extLst>
            </p:cNvPr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82" name="Oval 74">
              <a:extLst>
                <a:ext uri="{FF2B5EF4-FFF2-40B4-BE49-F238E27FC236}">
                  <a16:creationId xmlns:a16="http://schemas.microsoft.com/office/drawing/2014/main" id="{4E97E0D1-65B9-4E2C-0829-B4097446A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2571" name="Group 72">
            <a:extLst>
              <a:ext uri="{FF2B5EF4-FFF2-40B4-BE49-F238E27FC236}">
                <a16:creationId xmlns:a16="http://schemas.microsoft.com/office/drawing/2014/main" id="{B226732C-EE82-EBDA-A401-C65A90C7C971}"/>
              </a:ext>
            </a:extLst>
          </p:cNvPr>
          <p:cNvGrpSpPr>
            <a:grpSpLocks/>
          </p:cNvGrpSpPr>
          <p:nvPr/>
        </p:nvGrpSpPr>
        <p:grpSpPr bwMode="auto">
          <a:xfrm rot="5244427">
            <a:off x="7208838" y="3937000"/>
            <a:ext cx="457200" cy="533400"/>
            <a:chOff x="3264" y="1104"/>
            <a:chExt cx="288" cy="336"/>
          </a:xfrm>
        </p:grpSpPr>
        <p:sp>
          <p:nvSpPr>
            <p:cNvPr id="22579" name="Freeform 73">
              <a:extLst>
                <a:ext uri="{FF2B5EF4-FFF2-40B4-BE49-F238E27FC236}">
                  <a16:creationId xmlns:a16="http://schemas.microsoft.com/office/drawing/2014/main" id="{802FEE67-4D3A-A555-E5C4-594736E0AE19}"/>
                </a:ext>
              </a:extLst>
            </p:cNvPr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80" name="Oval 74">
              <a:extLst>
                <a:ext uri="{FF2B5EF4-FFF2-40B4-BE49-F238E27FC236}">
                  <a16:creationId xmlns:a16="http://schemas.microsoft.com/office/drawing/2014/main" id="{2B99D202-9663-DFBF-CFA7-EB429B832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2572" name="Group 72">
            <a:extLst>
              <a:ext uri="{FF2B5EF4-FFF2-40B4-BE49-F238E27FC236}">
                <a16:creationId xmlns:a16="http://schemas.microsoft.com/office/drawing/2014/main" id="{35B7ADA4-3FC3-16D2-8B03-DEEC8BC4AFB4}"/>
              </a:ext>
            </a:extLst>
          </p:cNvPr>
          <p:cNvGrpSpPr>
            <a:grpSpLocks/>
          </p:cNvGrpSpPr>
          <p:nvPr/>
        </p:nvGrpSpPr>
        <p:grpSpPr bwMode="auto">
          <a:xfrm rot="5244427">
            <a:off x="8386763" y="5211763"/>
            <a:ext cx="457200" cy="533400"/>
            <a:chOff x="3264" y="1104"/>
            <a:chExt cx="288" cy="336"/>
          </a:xfrm>
        </p:grpSpPr>
        <p:sp>
          <p:nvSpPr>
            <p:cNvPr id="22577" name="Freeform 73">
              <a:extLst>
                <a:ext uri="{FF2B5EF4-FFF2-40B4-BE49-F238E27FC236}">
                  <a16:creationId xmlns:a16="http://schemas.microsoft.com/office/drawing/2014/main" id="{BC064868-3873-4E4D-1021-16D62172DE0B}"/>
                </a:ext>
              </a:extLst>
            </p:cNvPr>
            <p:cNvSpPr>
              <a:spLocks/>
            </p:cNvSpPr>
            <p:nvPr/>
          </p:nvSpPr>
          <p:spPr bwMode="auto">
            <a:xfrm rot="3305846">
              <a:off x="3240" y="1128"/>
              <a:ext cx="336" cy="288"/>
            </a:xfrm>
            <a:custGeom>
              <a:avLst/>
              <a:gdLst>
                <a:gd name="T0" fmla="*/ 0 w 3438"/>
                <a:gd name="T1" fmla="*/ 0 h 3493"/>
                <a:gd name="T2" fmla="*/ 0 w 3438"/>
                <a:gd name="T3" fmla="*/ 0 h 3493"/>
                <a:gd name="T4" fmla="*/ 0 w 3438"/>
                <a:gd name="T5" fmla="*/ 0 h 3493"/>
                <a:gd name="T6" fmla="*/ 0 w 3438"/>
                <a:gd name="T7" fmla="*/ 0 h 3493"/>
                <a:gd name="T8" fmla="*/ 0 w 3438"/>
                <a:gd name="T9" fmla="*/ 0 h 3493"/>
                <a:gd name="T10" fmla="*/ 0 w 3438"/>
                <a:gd name="T11" fmla="*/ 0 h 3493"/>
                <a:gd name="T12" fmla="*/ 0 w 3438"/>
                <a:gd name="T13" fmla="*/ 0 h 3493"/>
                <a:gd name="T14" fmla="*/ 0 w 3438"/>
                <a:gd name="T15" fmla="*/ 0 h 3493"/>
                <a:gd name="T16" fmla="*/ 0 w 3438"/>
                <a:gd name="T17" fmla="*/ 0 h 3493"/>
                <a:gd name="T18" fmla="*/ 0 w 3438"/>
                <a:gd name="T19" fmla="*/ 0 h 3493"/>
                <a:gd name="T20" fmla="*/ 0 w 3438"/>
                <a:gd name="T21" fmla="*/ 0 h 3493"/>
                <a:gd name="T22" fmla="*/ 0 w 3438"/>
                <a:gd name="T23" fmla="*/ 0 h 3493"/>
                <a:gd name="T24" fmla="*/ 0 w 3438"/>
                <a:gd name="T25" fmla="*/ 0 h 3493"/>
                <a:gd name="T26" fmla="*/ 0 w 3438"/>
                <a:gd name="T27" fmla="*/ 0 h 3493"/>
                <a:gd name="T28" fmla="*/ 0 w 3438"/>
                <a:gd name="T29" fmla="*/ 0 h 3493"/>
                <a:gd name="T30" fmla="*/ 0 w 3438"/>
                <a:gd name="T31" fmla="*/ 0 h 3493"/>
                <a:gd name="T32" fmla="*/ 0 w 3438"/>
                <a:gd name="T33" fmla="*/ 0 h 3493"/>
                <a:gd name="T34" fmla="*/ 0 w 3438"/>
                <a:gd name="T35" fmla="*/ 0 h 3493"/>
                <a:gd name="T36" fmla="*/ 0 w 3438"/>
                <a:gd name="T37" fmla="*/ 0 h 3493"/>
                <a:gd name="T38" fmla="*/ 0 w 3438"/>
                <a:gd name="T39" fmla="*/ 0 h 3493"/>
                <a:gd name="T40" fmla="*/ 0 w 3438"/>
                <a:gd name="T41" fmla="*/ 0 h 3493"/>
                <a:gd name="T42" fmla="*/ 0 w 3438"/>
                <a:gd name="T43" fmla="*/ 0 h 3493"/>
                <a:gd name="T44" fmla="*/ 0 w 3438"/>
                <a:gd name="T45" fmla="*/ 0 h 3493"/>
                <a:gd name="T46" fmla="*/ 0 w 3438"/>
                <a:gd name="T47" fmla="*/ 0 h 3493"/>
                <a:gd name="T48" fmla="*/ 0 w 3438"/>
                <a:gd name="T49" fmla="*/ 0 h 3493"/>
                <a:gd name="T50" fmla="*/ 0 w 3438"/>
                <a:gd name="T51" fmla="*/ 0 h 3493"/>
                <a:gd name="T52" fmla="*/ 0 w 3438"/>
                <a:gd name="T53" fmla="*/ 0 h 3493"/>
                <a:gd name="T54" fmla="*/ 0 w 3438"/>
                <a:gd name="T55" fmla="*/ 0 h 3493"/>
                <a:gd name="T56" fmla="*/ 0 w 3438"/>
                <a:gd name="T57" fmla="*/ 0 h 3493"/>
                <a:gd name="T58" fmla="*/ 0 w 3438"/>
                <a:gd name="T59" fmla="*/ 0 h 3493"/>
                <a:gd name="T60" fmla="*/ 0 w 3438"/>
                <a:gd name="T61" fmla="*/ 0 h 3493"/>
                <a:gd name="T62" fmla="*/ 0 w 3438"/>
                <a:gd name="T63" fmla="*/ 0 h 3493"/>
                <a:gd name="T64" fmla="*/ 0 w 3438"/>
                <a:gd name="T65" fmla="*/ 0 h 34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38"/>
                <a:gd name="T100" fmla="*/ 0 h 3493"/>
                <a:gd name="T101" fmla="*/ 3438 w 3438"/>
                <a:gd name="T102" fmla="*/ 3493 h 34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38" h="3493">
                  <a:moveTo>
                    <a:pt x="1912" y="2916"/>
                  </a:moveTo>
                  <a:lnTo>
                    <a:pt x="1912" y="2045"/>
                  </a:lnTo>
                  <a:lnTo>
                    <a:pt x="3438" y="2597"/>
                  </a:lnTo>
                  <a:lnTo>
                    <a:pt x="3438" y="2161"/>
                  </a:lnTo>
                  <a:lnTo>
                    <a:pt x="1912" y="1276"/>
                  </a:lnTo>
                  <a:lnTo>
                    <a:pt x="1912" y="200"/>
                  </a:lnTo>
                  <a:lnTo>
                    <a:pt x="1907" y="159"/>
                  </a:lnTo>
                  <a:lnTo>
                    <a:pt x="1896" y="122"/>
                  </a:lnTo>
                  <a:lnTo>
                    <a:pt x="1876" y="88"/>
                  </a:lnTo>
                  <a:lnTo>
                    <a:pt x="1853" y="58"/>
                  </a:lnTo>
                  <a:lnTo>
                    <a:pt x="1822" y="33"/>
                  </a:lnTo>
                  <a:lnTo>
                    <a:pt x="1789" y="15"/>
                  </a:lnTo>
                  <a:lnTo>
                    <a:pt x="1753" y="4"/>
                  </a:lnTo>
                  <a:lnTo>
                    <a:pt x="1713" y="0"/>
                  </a:lnTo>
                  <a:lnTo>
                    <a:pt x="1672" y="4"/>
                  </a:lnTo>
                  <a:lnTo>
                    <a:pt x="1635" y="15"/>
                  </a:lnTo>
                  <a:lnTo>
                    <a:pt x="1601" y="33"/>
                  </a:lnTo>
                  <a:lnTo>
                    <a:pt x="1571" y="58"/>
                  </a:lnTo>
                  <a:lnTo>
                    <a:pt x="1546" y="88"/>
                  </a:lnTo>
                  <a:lnTo>
                    <a:pt x="1528" y="122"/>
                  </a:lnTo>
                  <a:lnTo>
                    <a:pt x="1517" y="159"/>
                  </a:lnTo>
                  <a:lnTo>
                    <a:pt x="1513" y="200"/>
                  </a:lnTo>
                  <a:lnTo>
                    <a:pt x="1513" y="1286"/>
                  </a:lnTo>
                  <a:lnTo>
                    <a:pt x="0" y="2167"/>
                  </a:lnTo>
                  <a:lnTo>
                    <a:pt x="0" y="2597"/>
                  </a:lnTo>
                  <a:lnTo>
                    <a:pt x="1513" y="2054"/>
                  </a:lnTo>
                  <a:lnTo>
                    <a:pt x="1513" y="2927"/>
                  </a:lnTo>
                  <a:lnTo>
                    <a:pt x="1196" y="3163"/>
                  </a:lnTo>
                  <a:lnTo>
                    <a:pt x="1196" y="3493"/>
                  </a:lnTo>
                  <a:lnTo>
                    <a:pt x="1713" y="3328"/>
                  </a:lnTo>
                  <a:lnTo>
                    <a:pt x="2279" y="3487"/>
                  </a:lnTo>
                  <a:lnTo>
                    <a:pt x="2279" y="3194"/>
                  </a:lnTo>
                  <a:lnTo>
                    <a:pt x="1912" y="29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78" name="Oval 74">
              <a:extLst>
                <a:ext uri="{FF2B5EF4-FFF2-40B4-BE49-F238E27FC236}">
                  <a16:creationId xmlns:a16="http://schemas.microsoft.com/office/drawing/2014/main" id="{4077FF7F-E821-F80A-B5D0-CB277B4D9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" y="1239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4" name="Oval 73">
            <a:extLst>
              <a:ext uri="{FF2B5EF4-FFF2-40B4-BE49-F238E27FC236}">
                <a16:creationId xmlns:a16="http://schemas.microsoft.com/office/drawing/2014/main" id="{CF78BEED-E3F6-8569-04D5-791C5CC8449D}"/>
              </a:ext>
            </a:extLst>
          </p:cNvPr>
          <p:cNvSpPr/>
          <p:nvPr/>
        </p:nvSpPr>
        <p:spPr>
          <a:xfrm flipH="1" flipV="1">
            <a:off x="3338513" y="4267200"/>
            <a:ext cx="46037" cy="460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8" name="Cloud 57">
            <a:extLst>
              <a:ext uri="{FF2B5EF4-FFF2-40B4-BE49-F238E27FC236}">
                <a16:creationId xmlns:a16="http://schemas.microsoft.com/office/drawing/2014/main" id="{ED4992A1-4AC3-BE02-51F4-0914CF9D84A4}"/>
              </a:ext>
            </a:extLst>
          </p:cNvPr>
          <p:cNvSpPr/>
          <p:nvPr/>
        </p:nvSpPr>
        <p:spPr>
          <a:xfrm>
            <a:off x="0" y="196850"/>
            <a:ext cx="3489325" cy="1927225"/>
          </a:xfrm>
          <a:prstGeom prst="cloud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itchFamily="66" charset="0"/>
              </a:rPr>
              <a:t>How far is the plane from the airport ?</a:t>
            </a:r>
          </a:p>
        </p:txBody>
      </p:sp>
      <p:pic>
        <p:nvPicPr>
          <p:cNvPr id="59" name="Picture 58" descr="ruler_small.jpg">
            <a:extLst>
              <a:ext uri="{FF2B5EF4-FFF2-40B4-BE49-F238E27FC236}">
                <a16:creationId xmlns:a16="http://schemas.microsoft.com/office/drawing/2014/main" id="{62A5B27D-B4D7-F5EC-2CCC-7E6D83FB05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8524"/>
          <a:stretch>
            <a:fillRect/>
          </a:stretch>
        </p:blipFill>
        <p:spPr bwMode="auto">
          <a:xfrm rot="-5220000">
            <a:off x="3450431" y="4115595"/>
            <a:ext cx="873125" cy="322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Cloud 59">
            <a:extLst>
              <a:ext uri="{FF2B5EF4-FFF2-40B4-BE49-F238E27FC236}">
                <a16:creationId xmlns:a16="http://schemas.microsoft.com/office/drawing/2014/main" id="{E295D032-2216-7C07-00CD-87F7E31A2ED5}"/>
              </a:ext>
            </a:extLst>
          </p:cNvPr>
          <p:cNvSpPr/>
          <p:nvPr/>
        </p:nvSpPr>
        <p:spPr>
          <a:xfrm>
            <a:off x="5556250" y="69850"/>
            <a:ext cx="3489325" cy="1100138"/>
          </a:xfrm>
          <a:prstGeom prst="cloud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itchFamily="66" charset="0"/>
              </a:rPr>
              <a:t>8.5 x 2 = 17km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15634E-6 L -0.47361 -0.00185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8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2" grpId="0"/>
      <p:bldP spid="55" grpId="0" animBg="1"/>
      <p:bldP spid="56" grpId="0"/>
      <p:bldP spid="44" grpId="0"/>
      <p:bldP spid="36" grpId="0"/>
      <p:bldP spid="43" grpId="0"/>
      <p:bldP spid="45" grpId="0"/>
      <p:bldP spid="74" grpId="0" animBg="1"/>
      <p:bldP spid="58" grpId="0" animBg="1"/>
      <p:bldP spid="6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>
            <a:extLst>
              <a:ext uri="{FF2B5EF4-FFF2-40B4-BE49-F238E27FC236}">
                <a16:creationId xmlns:a16="http://schemas.microsoft.com/office/drawing/2014/main" id="{4B5E6707-ED58-745F-41D1-DDE4B86FF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75" y="2752725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2">
            <a:extLst>
              <a:ext uri="{FF2B5EF4-FFF2-40B4-BE49-F238E27FC236}">
                <a16:creationId xmlns:a16="http://schemas.microsoft.com/office/drawing/2014/main" id="{0423BF11-B982-08A6-8DBD-3EBBD8A98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63" y="2767013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95234F78-8BB7-4390-5597-EF6FDD159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4710113"/>
            <a:ext cx="915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0000"/>
                </a:solidFill>
                <a:latin typeface="Comic Sans MS" panose="030F0702030302020204" pitchFamily="66" charset="0"/>
              </a:rPr>
              <a:t>16km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1BF6E18-03C8-1BC3-8A20-068F6A4E9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075" y="2244725"/>
            <a:ext cx="4714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1FB280C-F92B-6D8E-DCD9-93454C892B3C}"/>
              </a:ext>
            </a:extLst>
          </p:cNvPr>
          <p:cNvCxnSpPr/>
          <p:nvPr/>
        </p:nvCxnSpPr>
        <p:spPr>
          <a:xfrm rot="5400000" flipH="1" flipV="1">
            <a:off x="2430463" y="3346450"/>
            <a:ext cx="1871662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5E21EE3-4441-563C-8CE7-04C44FEE71EB}"/>
              </a:ext>
            </a:extLst>
          </p:cNvPr>
          <p:cNvCxnSpPr>
            <a:endCxn id="55" idx="5"/>
          </p:cNvCxnSpPr>
          <p:nvPr/>
        </p:nvCxnSpPr>
        <p:spPr>
          <a:xfrm rot="16200000" flipH="1">
            <a:off x="3376613" y="4284663"/>
            <a:ext cx="1022350" cy="1016000"/>
          </a:xfrm>
          <a:prstGeom prst="line">
            <a:avLst/>
          </a:prstGeom>
          <a:ln w="381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89894E87-664C-7CCD-4103-DA8CCA8873B9}"/>
              </a:ext>
            </a:extLst>
          </p:cNvPr>
          <p:cNvSpPr/>
          <p:nvPr/>
        </p:nvSpPr>
        <p:spPr>
          <a:xfrm flipH="1" flipV="1">
            <a:off x="4389438" y="5297488"/>
            <a:ext cx="46037" cy="44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36D7634E-69DC-0178-2E5A-D304696D9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595938"/>
            <a:ext cx="3155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 1cm represents 2km</a:t>
            </a:r>
          </a:p>
        </p:txBody>
      </p:sp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9C5216DA-60D0-A608-34E6-4B01A8B8B6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72EDCCE2-B5D0-4F3E-F09B-B1A74D225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64" name="Text Box 4">
            <a:extLst>
              <a:ext uri="{FF2B5EF4-FFF2-40B4-BE49-F238E27FC236}">
                <a16:creationId xmlns:a16="http://schemas.microsoft.com/office/drawing/2014/main" id="{C90944A0-551C-60B5-010B-5D91644219F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23565" name="Text Box 7">
            <a:extLst>
              <a:ext uri="{FF2B5EF4-FFF2-40B4-BE49-F238E27FC236}">
                <a16:creationId xmlns:a16="http://schemas.microsoft.com/office/drawing/2014/main" id="{4986545C-2B55-DAF4-5648-FB21029DB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" y="115888"/>
            <a:ext cx="8386763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Two boats set off from the same harbour H.</a:t>
            </a: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Boat </a:t>
            </a:r>
            <a:r>
              <a:rPr lang="en-GB" altLang="en-US">
                <a:solidFill>
                  <a:srgbClr val="3333FF"/>
                </a:solidFill>
                <a:latin typeface="Comic Sans MS" panose="030F0702030302020204" pitchFamily="66" charset="0"/>
              </a:rPr>
              <a:t>A</a:t>
            </a:r>
            <a:r>
              <a:rPr lang="en-GB" altLang="en-US">
                <a:latin typeface="Comic Sans MS" panose="030F0702030302020204" pitchFamily="66" charset="0"/>
              </a:rPr>
              <a:t> goes in </a:t>
            </a:r>
            <a:r>
              <a:rPr lang="en-GB" altLang="en-US">
                <a:solidFill>
                  <a:srgbClr val="3333FF"/>
                </a:solidFill>
                <a:latin typeface="Comic Sans MS" panose="030F0702030302020204" pitchFamily="66" charset="0"/>
              </a:rPr>
              <a:t>South East </a:t>
            </a:r>
            <a:r>
              <a:rPr lang="en-GB" altLang="en-US">
                <a:latin typeface="Comic Sans MS" panose="030F0702030302020204" pitchFamily="66" charset="0"/>
              </a:rPr>
              <a:t>for </a:t>
            </a:r>
            <a:r>
              <a:rPr lang="en-GB" altLang="en-US">
                <a:solidFill>
                  <a:srgbClr val="3333FF"/>
                </a:solidFill>
                <a:latin typeface="Comic Sans MS" panose="030F0702030302020204" pitchFamily="66" charset="0"/>
              </a:rPr>
              <a:t>9km</a:t>
            </a:r>
            <a:r>
              <a:rPr lang="en-GB" altLang="en-US">
                <a:latin typeface="Comic Sans MS" panose="030F0702030302020204" pitchFamily="66" charset="0"/>
              </a:rPr>
              <a:t>.</a:t>
            </a: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Boat </a:t>
            </a:r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en-GB" altLang="en-US">
                <a:latin typeface="Comic Sans MS" panose="030F0702030302020204" pitchFamily="66" charset="0"/>
              </a:rPr>
              <a:t> goes on a bearing of </a:t>
            </a:r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240</a:t>
            </a:r>
            <a:r>
              <a:rPr lang="en-GB" altLang="en-US" baseline="3000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en-GB" altLang="en-US">
                <a:latin typeface="Comic Sans MS" panose="030F0702030302020204" pitchFamily="66" charset="0"/>
              </a:rPr>
              <a:t> for </a:t>
            </a:r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16km</a:t>
            </a:r>
            <a:r>
              <a:rPr lang="en-GB" altLang="en-US">
                <a:latin typeface="Comic Sans MS" panose="030F0702030302020204" pitchFamily="66" charset="0"/>
              </a:rPr>
              <a:t>.</a:t>
            </a:r>
          </a:p>
          <a:p>
            <a:pPr eaLnBrk="1" hangingPunct="1"/>
            <a:endParaRPr lang="en-GB" altLang="en-US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How far apart are they ?</a:t>
            </a:r>
          </a:p>
        </p:txBody>
      </p:sp>
      <p:sp>
        <p:nvSpPr>
          <p:cNvPr id="23566" name="Text Box 41">
            <a:extLst>
              <a:ext uri="{FF2B5EF4-FFF2-40B4-BE49-F238E27FC236}">
                <a16:creationId xmlns:a16="http://schemas.microsoft.com/office/drawing/2014/main" id="{EC466201-DF43-9BAC-CB4E-C6389878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595938"/>
            <a:ext cx="3155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 1cm represents 2km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C5AAEDCD-4DFB-BBC7-7CFA-CAAF586C234C}"/>
              </a:ext>
            </a:extLst>
          </p:cNvPr>
          <p:cNvSpPr/>
          <p:nvPr/>
        </p:nvSpPr>
        <p:spPr>
          <a:xfrm>
            <a:off x="7369175" y="2368550"/>
            <a:ext cx="57150" cy="1857375"/>
          </a:xfrm>
          <a:custGeom>
            <a:avLst/>
            <a:gdLst>
              <a:gd name="connsiteX0" fmla="*/ 56714 w 56714"/>
              <a:gd name="connsiteY0" fmla="*/ 0 h 1856509"/>
              <a:gd name="connsiteX1" fmla="*/ 42859 w 56714"/>
              <a:gd name="connsiteY1" fmla="*/ 1856509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714" h="1856509">
                <a:moveTo>
                  <a:pt x="56714" y="0"/>
                </a:moveTo>
                <a:cubicBezTo>
                  <a:pt x="0" y="737263"/>
                  <a:pt x="42859" y="119895"/>
                  <a:pt x="42859" y="1856509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59AA8206-1364-2096-BF78-6E05995CA119}"/>
              </a:ext>
            </a:extLst>
          </p:cNvPr>
          <p:cNvSpPr/>
          <p:nvPr/>
        </p:nvSpPr>
        <p:spPr>
          <a:xfrm rot="5092553">
            <a:off x="7396956" y="4185444"/>
            <a:ext cx="993775" cy="846138"/>
          </a:xfrm>
          <a:custGeom>
            <a:avLst/>
            <a:gdLst>
              <a:gd name="connsiteX0" fmla="*/ 0 w 1454728"/>
              <a:gd name="connsiteY0" fmla="*/ 1070643 h 1074886"/>
              <a:gd name="connsiteX1" fmla="*/ 83128 w 1454728"/>
              <a:gd name="connsiteY1" fmla="*/ 1042934 h 1074886"/>
              <a:gd name="connsiteX2" fmla="*/ 152400 w 1454728"/>
              <a:gd name="connsiteY2" fmla="*/ 987515 h 1074886"/>
              <a:gd name="connsiteX3" fmla="*/ 193964 w 1454728"/>
              <a:gd name="connsiteY3" fmla="*/ 945952 h 1074886"/>
              <a:gd name="connsiteX4" fmla="*/ 277091 w 1454728"/>
              <a:gd name="connsiteY4" fmla="*/ 890534 h 1074886"/>
              <a:gd name="connsiteX5" fmla="*/ 304800 w 1454728"/>
              <a:gd name="connsiteY5" fmla="*/ 862824 h 1074886"/>
              <a:gd name="connsiteX6" fmla="*/ 360218 w 1454728"/>
              <a:gd name="connsiteY6" fmla="*/ 779697 h 1074886"/>
              <a:gd name="connsiteX7" fmla="*/ 443346 w 1454728"/>
              <a:gd name="connsiteY7" fmla="*/ 724279 h 1074886"/>
              <a:gd name="connsiteX8" fmla="*/ 484909 w 1454728"/>
              <a:gd name="connsiteY8" fmla="*/ 682715 h 1074886"/>
              <a:gd name="connsiteX9" fmla="*/ 512618 w 1454728"/>
              <a:gd name="connsiteY9" fmla="*/ 641152 h 1074886"/>
              <a:gd name="connsiteX10" fmla="*/ 651164 w 1454728"/>
              <a:gd name="connsiteY10" fmla="*/ 558024 h 1074886"/>
              <a:gd name="connsiteX11" fmla="*/ 692728 w 1454728"/>
              <a:gd name="connsiteY11" fmla="*/ 516461 h 1074886"/>
              <a:gd name="connsiteX12" fmla="*/ 762000 w 1454728"/>
              <a:gd name="connsiteY12" fmla="*/ 474897 h 1074886"/>
              <a:gd name="connsiteX13" fmla="*/ 955964 w 1454728"/>
              <a:gd name="connsiteY13" fmla="*/ 336352 h 1074886"/>
              <a:gd name="connsiteX14" fmla="*/ 1149928 w 1454728"/>
              <a:gd name="connsiteY14" fmla="*/ 253224 h 1074886"/>
              <a:gd name="connsiteX15" fmla="*/ 1191491 w 1454728"/>
              <a:gd name="connsiteY15" fmla="*/ 225515 h 1074886"/>
              <a:gd name="connsiteX16" fmla="*/ 1233055 w 1454728"/>
              <a:gd name="connsiteY16" fmla="*/ 183952 h 1074886"/>
              <a:gd name="connsiteX17" fmla="*/ 1274618 w 1454728"/>
              <a:gd name="connsiteY17" fmla="*/ 170097 h 1074886"/>
              <a:gd name="connsiteX18" fmla="*/ 1302328 w 1454728"/>
              <a:gd name="connsiteY18" fmla="*/ 142388 h 1074886"/>
              <a:gd name="connsiteX19" fmla="*/ 1385455 w 1454728"/>
              <a:gd name="connsiteY19" fmla="*/ 86970 h 1074886"/>
              <a:gd name="connsiteX20" fmla="*/ 1454728 w 1454728"/>
              <a:gd name="connsiteY20" fmla="*/ 3843 h 107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54728" h="1074886">
                <a:moveTo>
                  <a:pt x="0" y="1070643"/>
                </a:moveTo>
                <a:cubicBezTo>
                  <a:pt x="27709" y="1061407"/>
                  <a:pt x="62475" y="1063588"/>
                  <a:pt x="83128" y="1042934"/>
                </a:cubicBezTo>
                <a:cubicBezTo>
                  <a:pt x="163729" y="962330"/>
                  <a:pt x="47555" y="1074886"/>
                  <a:pt x="152400" y="987515"/>
                </a:cubicBezTo>
                <a:cubicBezTo>
                  <a:pt x="167452" y="974972"/>
                  <a:pt x="178498" y="957981"/>
                  <a:pt x="193964" y="945952"/>
                </a:cubicBezTo>
                <a:cubicBezTo>
                  <a:pt x="220251" y="925507"/>
                  <a:pt x="253543" y="914083"/>
                  <a:pt x="277091" y="890534"/>
                </a:cubicBezTo>
                <a:cubicBezTo>
                  <a:pt x="286327" y="881297"/>
                  <a:pt x="296963" y="873274"/>
                  <a:pt x="304800" y="862824"/>
                </a:cubicBezTo>
                <a:cubicBezTo>
                  <a:pt x="324781" y="836182"/>
                  <a:pt x="332509" y="798170"/>
                  <a:pt x="360218" y="779697"/>
                </a:cubicBezTo>
                <a:cubicBezTo>
                  <a:pt x="387927" y="761224"/>
                  <a:pt x="419798" y="747828"/>
                  <a:pt x="443346" y="724279"/>
                </a:cubicBezTo>
                <a:cubicBezTo>
                  <a:pt x="457200" y="710424"/>
                  <a:pt x="472366" y="697767"/>
                  <a:pt x="484909" y="682715"/>
                </a:cubicBezTo>
                <a:cubicBezTo>
                  <a:pt x="495569" y="669923"/>
                  <a:pt x="500087" y="652117"/>
                  <a:pt x="512618" y="641152"/>
                </a:cubicBezTo>
                <a:cubicBezTo>
                  <a:pt x="666073" y="506881"/>
                  <a:pt x="533002" y="642425"/>
                  <a:pt x="651164" y="558024"/>
                </a:cubicBezTo>
                <a:cubicBezTo>
                  <a:pt x="667108" y="546636"/>
                  <a:pt x="677053" y="528217"/>
                  <a:pt x="692728" y="516461"/>
                </a:cubicBezTo>
                <a:cubicBezTo>
                  <a:pt x="714271" y="500304"/>
                  <a:pt x="739860" y="490225"/>
                  <a:pt x="762000" y="474897"/>
                </a:cubicBezTo>
                <a:cubicBezTo>
                  <a:pt x="765047" y="472788"/>
                  <a:pt x="931351" y="344556"/>
                  <a:pt x="955964" y="336352"/>
                </a:cubicBezTo>
                <a:cubicBezTo>
                  <a:pt x="1029855" y="311722"/>
                  <a:pt x="1081447" y="298878"/>
                  <a:pt x="1149928" y="253224"/>
                </a:cubicBezTo>
                <a:cubicBezTo>
                  <a:pt x="1163782" y="243988"/>
                  <a:pt x="1178699" y="236175"/>
                  <a:pt x="1191491" y="225515"/>
                </a:cubicBezTo>
                <a:cubicBezTo>
                  <a:pt x="1206543" y="212972"/>
                  <a:pt x="1216752" y="194820"/>
                  <a:pt x="1233055" y="183952"/>
                </a:cubicBezTo>
                <a:cubicBezTo>
                  <a:pt x="1245206" y="175851"/>
                  <a:pt x="1260764" y="174715"/>
                  <a:pt x="1274618" y="170097"/>
                </a:cubicBezTo>
                <a:cubicBezTo>
                  <a:pt x="1283855" y="160861"/>
                  <a:pt x="1291878" y="150225"/>
                  <a:pt x="1302328" y="142388"/>
                </a:cubicBezTo>
                <a:cubicBezTo>
                  <a:pt x="1328970" y="122407"/>
                  <a:pt x="1385455" y="86970"/>
                  <a:pt x="1385455" y="86970"/>
                </a:cubicBezTo>
                <a:cubicBezTo>
                  <a:pt x="1443435" y="0"/>
                  <a:pt x="1407571" y="3843"/>
                  <a:pt x="1454728" y="3843"/>
                </a:cubicBezTo>
              </a:path>
            </a:pathLst>
          </a:custGeom>
          <a:ln w="381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72D1D292-3398-C74D-C1CF-ADD496C9B3A8}"/>
              </a:ext>
            </a:extLst>
          </p:cNvPr>
          <p:cNvSpPr/>
          <p:nvPr/>
        </p:nvSpPr>
        <p:spPr>
          <a:xfrm>
            <a:off x="7259638" y="2368550"/>
            <a:ext cx="166687" cy="141288"/>
          </a:xfrm>
          <a:custGeom>
            <a:avLst/>
            <a:gdLst>
              <a:gd name="connsiteX0" fmla="*/ 166255 w 166255"/>
              <a:gd name="connsiteY0" fmla="*/ 0 h 141466"/>
              <a:gd name="connsiteX1" fmla="*/ 83128 w 166255"/>
              <a:gd name="connsiteY1" fmla="*/ 83127 h 141466"/>
              <a:gd name="connsiteX2" fmla="*/ 69273 w 166255"/>
              <a:gd name="connsiteY2" fmla="*/ 124691 h 141466"/>
              <a:gd name="connsiteX3" fmla="*/ 0 w 166255"/>
              <a:gd name="connsiteY3" fmla="*/ 138545 h 14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255" h="141466">
                <a:moveTo>
                  <a:pt x="166255" y="0"/>
                </a:moveTo>
                <a:cubicBezTo>
                  <a:pt x="138546" y="27709"/>
                  <a:pt x="95520" y="45952"/>
                  <a:pt x="83128" y="83127"/>
                </a:cubicBezTo>
                <a:cubicBezTo>
                  <a:pt x="78510" y="96982"/>
                  <a:pt x="79600" y="114364"/>
                  <a:pt x="69273" y="124691"/>
                </a:cubicBezTo>
                <a:cubicBezTo>
                  <a:pt x="52498" y="141466"/>
                  <a:pt x="21093" y="138545"/>
                  <a:pt x="0" y="138545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FAECBFBE-F8BB-5CB7-B5DD-A327C51C6C63}"/>
              </a:ext>
            </a:extLst>
          </p:cNvPr>
          <p:cNvSpPr/>
          <p:nvPr/>
        </p:nvSpPr>
        <p:spPr>
          <a:xfrm>
            <a:off x="7410450" y="2316163"/>
            <a:ext cx="182563" cy="219075"/>
          </a:xfrm>
          <a:custGeom>
            <a:avLst/>
            <a:gdLst>
              <a:gd name="connsiteX0" fmla="*/ 15491 w 181745"/>
              <a:gd name="connsiteY0" fmla="*/ 25818 h 219781"/>
              <a:gd name="connsiteX1" fmla="*/ 57055 w 181745"/>
              <a:gd name="connsiteY1" fmla="*/ 95090 h 219781"/>
              <a:gd name="connsiteX2" fmla="*/ 70909 w 181745"/>
              <a:gd name="connsiteY2" fmla="*/ 136654 h 219781"/>
              <a:gd name="connsiteX3" fmla="*/ 154036 w 181745"/>
              <a:gd name="connsiteY3" fmla="*/ 192072 h 219781"/>
              <a:gd name="connsiteX4" fmla="*/ 181745 w 181745"/>
              <a:gd name="connsiteY4" fmla="*/ 219781 h 219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745" h="219781">
                <a:moveTo>
                  <a:pt x="15491" y="25818"/>
                </a:moveTo>
                <a:cubicBezTo>
                  <a:pt x="54738" y="143561"/>
                  <a:pt x="0" y="0"/>
                  <a:pt x="57055" y="95090"/>
                </a:cubicBezTo>
                <a:cubicBezTo>
                  <a:pt x="64569" y="107613"/>
                  <a:pt x="60582" y="126327"/>
                  <a:pt x="70909" y="136654"/>
                </a:cubicBezTo>
                <a:cubicBezTo>
                  <a:pt x="94457" y="160202"/>
                  <a:pt x="130488" y="168524"/>
                  <a:pt x="154036" y="192072"/>
                </a:cubicBezTo>
                <a:lnTo>
                  <a:pt x="181745" y="21978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571" name="TextBox 29">
            <a:extLst>
              <a:ext uri="{FF2B5EF4-FFF2-40B4-BE49-F238E27FC236}">
                <a16:creationId xmlns:a16="http://schemas.microsoft.com/office/drawing/2014/main" id="{7E205DC5-C95A-4172-83FC-FA48162C4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650" y="185578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23572" name="TextBox 31">
            <a:extLst>
              <a:ext uri="{FF2B5EF4-FFF2-40B4-BE49-F238E27FC236}">
                <a16:creationId xmlns:a16="http://schemas.microsoft.com/office/drawing/2014/main" id="{CBA7CBF9-C873-2772-A9D6-16B02BD85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5438" y="3514725"/>
            <a:ext cx="898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3333FF"/>
                </a:solidFill>
                <a:latin typeface="Comic Sans MS" panose="030F0702030302020204" pitchFamily="66" charset="0"/>
              </a:rPr>
              <a:t>South</a:t>
            </a:r>
          </a:p>
          <a:p>
            <a:pPr algn="ctr" eaLnBrk="1" hangingPunct="1"/>
            <a:r>
              <a:rPr lang="en-GB" altLang="en-US" sz="2000">
                <a:solidFill>
                  <a:srgbClr val="3333FF"/>
                </a:solidFill>
                <a:latin typeface="Comic Sans MS" panose="030F0702030302020204" pitchFamily="66" charset="0"/>
              </a:rPr>
              <a:t>East</a:t>
            </a:r>
          </a:p>
        </p:txBody>
      </p:sp>
      <p:sp>
        <p:nvSpPr>
          <p:cNvPr id="23573" name="TextBox 32">
            <a:extLst>
              <a:ext uri="{FF2B5EF4-FFF2-40B4-BE49-F238E27FC236}">
                <a16:creationId xmlns:a16="http://schemas.microsoft.com/office/drawing/2014/main" id="{EC3DFC74-E826-4A87-F83C-6E3F71EBB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75" y="4341813"/>
            <a:ext cx="77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3333FF"/>
                </a:solidFill>
                <a:latin typeface="Comic Sans MS" panose="030F0702030302020204" pitchFamily="66" charset="0"/>
              </a:rPr>
              <a:t>9km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D86D828-0F31-B3D6-62B3-D69B25ECC8E1}"/>
              </a:ext>
            </a:extLst>
          </p:cNvPr>
          <p:cNvCxnSpPr/>
          <p:nvPr/>
        </p:nvCxnSpPr>
        <p:spPr>
          <a:xfrm flipV="1">
            <a:off x="1068388" y="4281488"/>
            <a:ext cx="2289175" cy="13033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157D55FA-6531-B82F-9C1D-453BE5DD9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4467225"/>
            <a:ext cx="744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  <a:latin typeface="Comic Sans MS" panose="030F0702030302020204" pitchFamily="66" charset="0"/>
              </a:rPr>
              <a:t>200</a:t>
            </a:r>
            <a:r>
              <a:rPr lang="en-GB" altLang="en-US" sz="2000" baseline="3000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CFBB38A-4C3D-4E9D-23F5-C512D751C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6050" y="4433888"/>
            <a:ext cx="77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3333FF"/>
                </a:solidFill>
                <a:latin typeface="Comic Sans MS" panose="030F0702030302020204" pitchFamily="66" charset="0"/>
              </a:rPr>
              <a:t>9km</a:t>
            </a: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3E36065C-566D-6E70-3D09-D5CBDC430C85}"/>
              </a:ext>
            </a:extLst>
          </p:cNvPr>
          <p:cNvSpPr/>
          <p:nvPr/>
        </p:nvSpPr>
        <p:spPr>
          <a:xfrm>
            <a:off x="6748463" y="4197350"/>
            <a:ext cx="636587" cy="1362075"/>
          </a:xfrm>
          <a:custGeom>
            <a:avLst/>
            <a:gdLst>
              <a:gd name="connsiteX0" fmla="*/ 0 w 762000"/>
              <a:gd name="connsiteY0" fmla="*/ 775855 h 775855"/>
              <a:gd name="connsiteX1" fmla="*/ 83127 w 762000"/>
              <a:gd name="connsiteY1" fmla="*/ 665018 h 775855"/>
              <a:gd name="connsiteX2" fmla="*/ 166254 w 762000"/>
              <a:gd name="connsiteY2" fmla="*/ 595746 h 775855"/>
              <a:gd name="connsiteX3" fmla="*/ 207818 w 762000"/>
              <a:gd name="connsiteY3" fmla="*/ 581891 h 775855"/>
              <a:gd name="connsiteX4" fmla="*/ 263236 w 762000"/>
              <a:gd name="connsiteY4" fmla="*/ 512618 h 775855"/>
              <a:gd name="connsiteX5" fmla="*/ 290945 w 762000"/>
              <a:gd name="connsiteY5" fmla="*/ 471055 h 775855"/>
              <a:gd name="connsiteX6" fmla="*/ 332509 w 762000"/>
              <a:gd name="connsiteY6" fmla="*/ 443346 h 775855"/>
              <a:gd name="connsiteX7" fmla="*/ 387927 w 762000"/>
              <a:gd name="connsiteY7" fmla="*/ 360218 h 775855"/>
              <a:gd name="connsiteX8" fmla="*/ 415636 w 762000"/>
              <a:gd name="connsiteY8" fmla="*/ 318655 h 775855"/>
              <a:gd name="connsiteX9" fmla="*/ 498763 w 762000"/>
              <a:gd name="connsiteY9" fmla="*/ 263237 h 775855"/>
              <a:gd name="connsiteX10" fmla="*/ 540327 w 762000"/>
              <a:gd name="connsiteY10" fmla="*/ 235528 h 775855"/>
              <a:gd name="connsiteX11" fmla="*/ 595745 w 762000"/>
              <a:gd name="connsiteY11" fmla="*/ 180109 h 775855"/>
              <a:gd name="connsiteX12" fmla="*/ 692727 w 762000"/>
              <a:gd name="connsiteY12" fmla="*/ 83128 h 775855"/>
              <a:gd name="connsiteX13" fmla="*/ 706582 w 762000"/>
              <a:gd name="connsiteY13" fmla="*/ 41564 h 775855"/>
              <a:gd name="connsiteX14" fmla="*/ 748145 w 762000"/>
              <a:gd name="connsiteY14" fmla="*/ 13855 h 775855"/>
              <a:gd name="connsiteX15" fmla="*/ 762000 w 762000"/>
              <a:gd name="connsiteY15" fmla="*/ 0 h 77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62000" h="775855">
                <a:moveTo>
                  <a:pt x="0" y="775855"/>
                </a:moveTo>
                <a:cubicBezTo>
                  <a:pt x="24180" y="703312"/>
                  <a:pt x="3528" y="744617"/>
                  <a:pt x="83127" y="665018"/>
                </a:cubicBezTo>
                <a:cubicBezTo>
                  <a:pt x="113766" y="634380"/>
                  <a:pt x="127679" y="615034"/>
                  <a:pt x="166254" y="595746"/>
                </a:cubicBezTo>
                <a:cubicBezTo>
                  <a:pt x="179316" y="589215"/>
                  <a:pt x="193963" y="586509"/>
                  <a:pt x="207818" y="581891"/>
                </a:cubicBezTo>
                <a:cubicBezTo>
                  <a:pt x="293102" y="453966"/>
                  <a:pt x="184270" y="611326"/>
                  <a:pt x="263236" y="512618"/>
                </a:cubicBezTo>
                <a:cubicBezTo>
                  <a:pt x="273638" y="499616"/>
                  <a:pt x="279171" y="482829"/>
                  <a:pt x="290945" y="471055"/>
                </a:cubicBezTo>
                <a:cubicBezTo>
                  <a:pt x="302719" y="459281"/>
                  <a:pt x="318654" y="452582"/>
                  <a:pt x="332509" y="443346"/>
                </a:cubicBezTo>
                <a:lnTo>
                  <a:pt x="387927" y="360218"/>
                </a:lnTo>
                <a:cubicBezTo>
                  <a:pt x="397163" y="346364"/>
                  <a:pt x="401782" y="327891"/>
                  <a:pt x="415636" y="318655"/>
                </a:cubicBezTo>
                <a:lnTo>
                  <a:pt x="498763" y="263237"/>
                </a:lnTo>
                <a:lnTo>
                  <a:pt x="540327" y="235528"/>
                </a:lnTo>
                <a:cubicBezTo>
                  <a:pt x="577274" y="124690"/>
                  <a:pt x="521854" y="254001"/>
                  <a:pt x="595745" y="180109"/>
                </a:cubicBezTo>
                <a:cubicBezTo>
                  <a:pt x="706900" y="68953"/>
                  <a:pt x="598680" y="114476"/>
                  <a:pt x="692727" y="83128"/>
                </a:cubicBezTo>
                <a:cubicBezTo>
                  <a:pt x="697345" y="69273"/>
                  <a:pt x="697459" y="52968"/>
                  <a:pt x="706582" y="41564"/>
                </a:cubicBezTo>
                <a:cubicBezTo>
                  <a:pt x="716984" y="28562"/>
                  <a:pt x="734824" y="23846"/>
                  <a:pt x="748145" y="13855"/>
                </a:cubicBezTo>
                <a:cubicBezTo>
                  <a:pt x="753370" y="9936"/>
                  <a:pt x="757382" y="4618"/>
                  <a:pt x="762000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578" name="TextBox 48">
            <a:extLst>
              <a:ext uri="{FF2B5EF4-FFF2-40B4-BE49-F238E27FC236}">
                <a16:creationId xmlns:a16="http://schemas.microsoft.com/office/drawing/2014/main" id="{B1ED52D1-6079-A0E4-41C0-6C68E9ECD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4340225"/>
            <a:ext cx="74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latin typeface="Comic Sans MS" panose="030F0702030302020204" pitchFamily="66" charset="0"/>
              </a:rPr>
              <a:t>200</a:t>
            </a:r>
            <a:r>
              <a:rPr lang="en-GB" altLang="en-US" sz="2000" baseline="30000">
                <a:latin typeface="Comic Sans MS" panose="030F0702030302020204" pitchFamily="66" charset="0"/>
              </a:rPr>
              <a:t>o</a:t>
            </a:r>
            <a:endParaRPr lang="en-GB" altLang="en-US" sz="2000">
              <a:latin typeface="Comic Sans MS" panose="030F0702030302020204" pitchFamily="66" charset="0"/>
            </a:endParaRPr>
          </a:p>
        </p:txBody>
      </p:sp>
      <p:sp>
        <p:nvSpPr>
          <p:cNvPr id="23579" name="TextBox 49">
            <a:extLst>
              <a:ext uri="{FF2B5EF4-FFF2-40B4-BE49-F238E27FC236}">
                <a16:creationId xmlns:a16="http://schemas.microsoft.com/office/drawing/2014/main" id="{9FCACE75-E934-51C8-6C85-DE97EE461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900" y="4619625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16km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089F6BFE-C2CC-BC19-35F4-2A8DD2FADC37}"/>
              </a:ext>
            </a:extLst>
          </p:cNvPr>
          <p:cNvSpPr/>
          <p:nvPr/>
        </p:nvSpPr>
        <p:spPr>
          <a:xfrm flipH="1" flipV="1">
            <a:off x="2100263" y="4970463"/>
            <a:ext cx="46037" cy="4603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0" name="Cloud 59">
            <a:extLst>
              <a:ext uri="{FF2B5EF4-FFF2-40B4-BE49-F238E27FC236}">
                <a16:creationId xmlns:a16="http://schemas.microsoft.com/office/drawing/2014/main" id="{7D3D5A5D-17F3-B04F-054C-7196602A45E1}"/>
              </a:ext>
            </a:extLst>
          </p:cNvPr>
          <p:cNvSpPr/>
          <p:nvPr/>
        </p:nvSpPr>
        <p:spPr>
          <a:xfrm>
            <a:off x="5022850" y="0"/>
            <a:ext cx="4121150" cy="1100138"/>
          </a:xfrm>
          <a:prstGeom prst="cloud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itchFamily="66" charset="0"/>
              </a:rPr>
              <a:t>10.2 x 2 = 20.4km</a:t>
            </a:r>
          </a:p>
        </p:txBody>
      </p:sp>
      <p:sp>
        <p:nvSpPr>
          <p:cNvPr id="62" name="Arc 61">
            <a:extLst>
              <a:ext uri="{FF2B5EF4-FFF2-40B4-BE49-F238E27FC236}">
                <a16:creationId xmlns:a16="http://schemas.microsoft.com/office/drawing/2014/main" id="{E62B9757-307B-5926-0C05-9F789B50E9D1}"/>
              </a:ext>
            </a:extLst>
          </p:cNvPr>
          <p:cNvSpPr/>
          <p:nvPr/>
        </p:nvSpPr>
        <p:spPr>
          <a:xfrm>
            <a:off x="6981825" y="3860800"/>
            <a:ext cx="914400" cy="914400"/>
          </a:xfrm>
          <a:prstGeom prst="arc">
            <a:avLst>
              <a:gd name="adj1" fmla="val 16200000"/>
              <a:gd name="adj2" fmla="val 7574658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Arc 62">
            <a:extLst>
              <a:ext uri="{FF2B5EF4-FFF2-40B4-BE49-F238E27FC236}">
                <a16:creationId xmlns:a16="http://schemas.microsoft.com/office/drawing/2014/main" id="{4B27793A-B3B3-B495-1299-9A36CBA85C6D}"/>
              </a:ext>
            </a:extLst>
          </p:cNvPr>
          <p:cNvSpPr/>
          <p:nvPr/>
        </p:nvSpPr>
        <p:spPr>
          <a:xfrm>
            <a:off x="7191375" y="3970338"/>
            <a:ext cx="487363" cy="485775"/>
          </a:xfrm>
          <a:prstGeom prst="arc">
            <a:avLst>
              <a:gd name="adj1" fmla="val 16200000"/>
              <a:gd name="adj2" fmla="val 1947293"/>
            </a:avLst>
          </a:prstGeom>
          <a:ln w="38100">
            <a:solidFill>
              <a:srgbClr val="3333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61" name="Picture 60" descr="ruler_small.jpg">
            <a:extLst>
              <a:ext uri="{FF2B5EF4-FFF2-40B4-BE49-F238E27FC236}">
                <a16:creationId xmlns:a16="http://schemas.microsoft.com/office/drawing/2014/main" id="{E6377E1D-194D-0B7F-5338-9AA9E7666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8524"/>
          <a:stretch>
            <a:fillRect/>
          </a:stretch>
        </p:blipFill>
        <p:spPr bwMode="auto">
          <a:xfrm rot="-2700000">
            <a:off x="3656013" y="4048125"/>
            <a:ext cx="873125" cy="322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58" descr="ruler_small.jpg">
            <a:extLst>
              <a:ext uri="{FF2B5EF4-FFF2-40B4-BE49-F238E27FC236}">
                <a16:creationId xmlns:a16="http://schemas.microsoft.com/office/drawing/2014/main" id="{B350B736-5927-8FAB-3BD0-17580F023F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28766"/>
          <a:stretch>
            <a:fillRect/>
          </a:stretch>
        </p:blipFill>
        <p:spPr bwMode="auto">
          <a:xfrm rot="-5646829">
            <a:off x="2478881" y="3998120"/>
            <a:ext cx="873125" cy="382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 descr="ruler_small.jpg">
            <a:extLst>
              <a:ext uri="{FF2B5EF4-FFF2-40B4-BE49-F238E27FC236}">
                <a16:creationId xmlns:a16="http://schemas.microsoft.com/office/drawing/2014/main" id="{2A907A4D-2A40-D6FD-4121-85C3266B3C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3566"/>
          <a:stretch>
            <a:fillRect/>
          </a:stretch>
        </p:blipFill>
        <p:spPr bwMode="auto">
          <a:xfrm rot="-7200000">
            <a:off x="2308225" y="3394075"/>
            <a:ext cx="87312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87" name="TextBox 70">
            <a:extLst>
              <a:ext uri="{FF2B5EF4-FFF2-40B4-BE49-F238E27FC236}">
                <a16:creationId xmlns:a16="http://schemas.microsoft.com/office/drawing/2014/main" id="{1678E902-E795-2487-605D-C5157A80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2775" y="3825875"/>
            <a:ext cx="460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3588" name="TextBox 71">
            <a:extLst>
              <a:ext uri="{FF2B5EF4-FFF2-40B4-BE49-F238E27FC236}">
                <a16:creationId xmlns:a16="http://schemas.microsoft.com/office/drawing/2014/main" id="{E4654B28-2120-D023-FFC3-E9F15B2F5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6438" y="4808538"/>
            <a:ext cx="4460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3333FF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3589" name="TextBox 72">
            <a:extLst>
              <a:ext uri="{FF2B5EF4-FFF2-40B4-BE49-F238E27FC236}">
                <a16:creationId xmlns:a16="http://schemas.microsoft.com/office/drawing/2014/main" id="{C1EB44C8-9C6E-CF9B-D973-D83097264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0" y="5241925"/>
            <a:ext cx="411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DD3011-4DE9-FD31-3FEF-194EDEDFD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1225" y="39814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3333FF"/>
                </a:solidFill>
                <a:latin typeface="Comic Sans MS" panose="030F0702030302020204" pitchFamily="66" charset="0"/>
              </a:rPr>
              <a:t>135</a:t>
            </a:r>
            <a:r>
              <a:rPr lang="en-GB" altLang="en-US" sz="2400" baseline="30000">
                <a:solidFill>
                  <a:srgbClr val="3333FF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A1596B2C-EA51-3597-84BB-0CA5051FF82A}"/>
              </a:ext>
            </a:extLst>
          </p:cNvPr>
          <p:cNvSpPr/>
          <p:nvPr/>
        </p:nvSpPr>
        <p:spPr>
          <a:xfrm>
            <a:off x="3136900" y="4083050"/>
            <a:ext cx="465138" cy="446088"/>
          </a:xfrm>
          <a:prstGeom prst="arc">
            <a:avLst>
              <a:gd name="adj1" fmla="val 16200000"/>
              <a:gd name="adj2" fmla="val 9013427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9499D62-2076-6210-518C-7969960D2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0388" y="5045075"/>
            <a:ext cx="447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3333FF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5C966A3-DBD3-1D52-B57D-18E62548F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8" y="5211763"/>
            <a:ext cx="411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15634E-6 L -0.47361 -0.00185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8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2" grpId="0"/>
      <p:bldP spid="55" grpId="0" animBg="1"/>
      <p:bldP spid="44" grpId="0"/>
      <p:bldP spid="43" grpId="0"/>
      <p:bldP spid="45" grpId="0"/>
      <p:bldP spid="74" grpId="0" animBg="1"/>
      <p:bldP spid="60" grpId="0" animBg="1"/>
      <p:bldP spid="76" grpId="0"/>
      <p:bldP spid="77" grpId="0" animBg="1"/>
      <p:bldP spid="78" grpId="0"/>
      <p:bldP spid="7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A81C21EF-5489-9F5D-6EE8-8A467EC29F8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ACA4F1-03F4-46AE-8FEF-66AC8A930F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B48D18FC-02CF-B7AE-4F91-CC8639BCB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703BDB38-654E-4C7D-557D-DE95768E0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F8213D48-F102-792F-2F48-909A95C2B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006600"/>
            <a:ext cx="5195888" cy="2800350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TJ N4 Lifeskills</a:t>
            </a:r>
          </a:p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Exercise 3</a:t>
            </a:r>
          </a:p>
          <a:p>
            <a:pPr algn="ctr" eaLnBrk="1" hangingPunct="1"/>
            <a:r>
              <a:rPr lang="en-GB" altLang="en-US" sz="4400">
                <a:latin typeface="Comic Sans MS" panose="030F0702030302020204" pitchFamily="66" charset="0"/>
              </a:rPr>
              <a:t>Ch22 (page 179)</a:t>
            </a:r>
            <a:endParaRPr lang="en-GB" altLang="en-US" sz="1800"/>
          </a:p>
        </p:txBody>
      </p:sp>
      <p:pic>
        <p:nvPicPr>
          <p:cNvPr id="24582" name="Picture 4" descr="ag00463_">
            <a:extLst>
              <a:ext uri="{FF2B5EF4-FFF2-40B4-BE49-F238E27FC236}">
                <a16:creationId xmlns:a16="http://schemas.microsoft.com/office/drawing/2014/main" id="{E92E9581-9841-B69A-29E8-E7E2786C5D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 descr="Office Objects 0572">
            <a:extLst>
              <a:ext uri="{FF2B5EF4-FFF2-40B4-BE49-F238E27FC236}">
                <a16:creationId xmlns:a16="http://schemas.microsoft.com/office/drawing/2014/main" id="{378AD154-C4AD-033F-2C87-592D184C3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6">
            <a:extLst>
              <a:ext uri="{FF2B5EF4-FFF2-40B4-BE49-F238E27FC236}">
                <a16:creationId xmlns:a16="http://schemas.microsoft.com/office/drawing/2014/main" id="{F34419FB-61FF-9F0F-2B8F-C9C8D62F064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24585" name="Picture 8" descr="scottishflag">
            <a:extLst>
              <a:ext uri="{FF2B5EF4-FFF2-40B4-BE49-F238E27FC236}">
                <a16:creationId xmlns:a16="http://schemas.microsoft.com/office/drawing/2014/main" id="{41A0F55B-7FAD-FDB8-2E37-A80A3367EF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F182AC6A-D8DC-4F66-6547-4088DA5EB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0" y="404813"/>
            <a:ext cx="6491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factors  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CFB7666F-5B21-F60F-3D80-BFEA635ECC0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39950"/>
            <a:chOff x="0" y="-1"/>
            <a:chExt cx="4394579" cy="2140616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56E00A3E-F052-B26E-3A9B-6D21322BB0FB}"/>
                </a:ext>
              </a:extLst>
            </p:cNvPr>
            <p:cNvSpPr/>
            <p:nvPr/>
          </p:nvSpPr>
          <p:spPr>
            <a:xfrm>
              <a:off x="0" y="-1"/>
              <a:ext cx="4394579" cy="2102504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600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sz="26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0B6178EE-DFC4-796F-9776-987849B34482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374898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2CFE37F6-6D05-595D-6B79-04105B4D935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0FDAB2-A9FB-45A5-BB87-1965909FC8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5CA806A7-ECC6-EB81-3A67-6E9B8FAD0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3B33AC2-327E-CF18-A2E3-4A5BDA5227D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0B99A13C-15FA-1157-9194-4F5E728216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F0F84B1F-FB29-3FCD-432B-7A49CE53D69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2E256DA1-EC43-DE94-A56A-852E75E80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425" y="2354263"/>
          <a:ext cx="7064375" cy="344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30440" imgH="2501640" progId="Equation.DSMT4">
                  <p:embed/>
                </p:oleObj>
              </mc:Choice>
              <mc:Fallback>
                <p:oleObj name="Equation" r:id="rId3" imgW="4330440" imgH="250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425" y="2354263"/>
                        <a:ext cx="7064375" cy="344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4A1B507C-1D29-ACE6-1266-144A89D8F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>
            <a:extLst>
              <a:ext uri="{FF2B5EF4-FFF2-40B4-BE49-F238E27FC236}">
                <a16:creationId xmlns:a16="http://schemas.microsoft.com/office/drawing/2014/main" id="{FED842B4-7838-AF15-6DAA-917547B4707D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60350"/>
            <a:ext cx="6407150" cy="6048375"/>
            <a:chOff x="1950" y="2700"/>
            <a:chExt cx="6090" cy="6525"/>
          </a:xfrm>
        </p:grpSpPr>
        <p:pic>
          <p:nvPicPr>
            <p:cNvPr id="25603" name="Picture 3" descr="52B41EA4">
              <a:extLst>
                <a:ext uri="{FF2B5EF4-FFF2-40B4-BE49-F238E27FC236}">
                  <a16:creationId xmlns:a16="http://schemas.microsoft.com/office/drawing/2014/main" id="{15D4CF51-D061-5CA5-4B23-CF2748A79C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12" t="65411" r="20966" b="29176"/>
            <a:stretch>
              <a:fillRect/>
            </a:stretch>
          </p:blipFill>
          <p:spPr bwMode="auto">
            <a:xfrm>
              <a:off x="1950" y="8535"/>
              <a:ext cx="5925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4" name="Picture 4" descr="52B41EA4">
              <a:extLst>
                <a:ext uri="{FF2B5EF4-FFF2-40B4-BE49-F238E27FC236}">
                  <a16:creationId xmlns:a16="http://schemas.microsoft.com/office/drawing/2014/main" id="{BC08F032-0CBB-84CB-9D63-0A8C7816C8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79" t="54706" r="19467" b="40942"/>
            <a:stretch>
              <a:fillRect/>
            </a:stretch>
          </p:blipFill>
          <p:spPr bwMode="auto">
            <a:xfrm>
              <a:off x="1950" y="7890"/>
              <a:ext cx="6090" cy="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5" name="Picture 5" descr="52B41EA4">
              <a:extLst>
                <a:ext uri="{FF2B5EF4-FFF2-40B4-BE49-F238E27FC236}">
                  <a16:creationId xmlns:a16="http://schemas.microsoft.com/office/drawing/2014/main" id="{EBB25CEC-7B52-A4A7-44DE-12DB14249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145" t="8824" r="21631" b="51059"/>
            <a:stretch>
              <a:fillRect/>
            </a:stretch>
          </p:blipFill>
          <p:spPr bwMode="auto">
            <a:xfrm>
              <a:off x="1980" y="2700"/>
              <a:ext cx="5880" cy="5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4">
            <a:extLst>
              <a:ext uri="{FF2B5EF4-FFF2-40B4-BE49-F238E27FC236}">
                <a16:creationId xmlns:a16="http://schemas.microsoft.com/office/drawing/2014/main" id="{8E84462E-FDE7-5942-BCA0-FE99F2A7B81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85"/>
          <a:stretch>
            <a:fillRect/>
          </a:stretch>
        </p:blipFill>
        <p:spPr>
          <a:xfrm>
            <a:off x="755650" y="0"/>
            <a:ext cx="6745288" cy="3544888"/>
          </a:xfrm>
        </p:spPr>
      </p:pic>
      <p:pic>
        <p:nvPicPr>
          <p:cNvPr id="26627" name="Picture 26">
            <a:extLst>
              <a:ext uri="{FF2B5EF4-FFF2-40B4-BE49-F238E27FC236}">
                <a16:creationId xmlns:a16="http://schemas.microsoft.com/office/drawing/2014/main" id="{F2641FE1-5624-113E-CB0F-1AABE70B9A79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7500" y="4214813"/>
            <a:ext cx="7683500" cy="776287"/>
          </a:xfrm>
        </p:spPr>
      </p:pic>
      <p:sp>
        <p:nvSpPr>
          <p:cNvPr id="26628" name="Picture 31">
            <a:extLst>
              <a:ext uri="{FF2B5EF4-FFF2-40B4-BE49-F238E27FC236}">
                <a16:creationId xmlns:a16="http://schemas.microsoft.com/office/drawing/2014/main" id="{B5FE4429-38DF-8CCC-DDAC-639D03A41AB1}"/>
              </a:ext>
            </a:extLst>
          </p:cNvPr>
          <p:cNvSpPr>
            <a:spLocks noGrp="1" noChangeAspect="1" noChangeArrowheads="1"/>
          </p:cNvSpPr>
          <p:nvPr>
            <p:ph sz="quarter" idx="3"/>
          </p:nvPr>
        </p:nvSpPr>
        <p:spPr>
          <a:xfrm>
            <a:off x="357188" y="5072063"/>
            <a:ext cx="7227887" cy="15589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26629" name="Text Box 22">
            <a:extLst>
              <a:ext uri="{FF2B5EF4-FFF2-40B4-BE49-F238E27FC236}">
                <a16:creationId xmlns:a16="http://schemas.microsoft.com/office/drawing/2014/main" id="{5A2656D9-C5C0-CB5D-C49E-0CDC1AD1C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7163" y="38481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sp>
        <p:nvSpPr>
          <p:cNvPr id="26630" name="Text Box 29">
            <a:extLst>
              <a:ext uri="{FF2B5EF4-FFF2-40B4-BE49-F238E27FC236}">
                <a16:creationId xmlns:a16="http://schemas.microsoft.com/office/drawing/2014/main" id="{80C90F22-22CC-5396-2A03-2F9BBB743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52963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KU</a:t>
            </a:r>
          </a:p>
        </p:txBody>
      </p:sp>
      <p:sp>
        <p:nvSpPr>
          <p:cNvPr id="26631" name="Text Box 30">
            <a:extLst>
              <a:ext uri="{FF2B5EF4-FFF2-40B4-BE49-F238E27FC236}">
                <a16:creationId xmlns:a16="http://schemas.microsoft.com/office/drawing/2014/main" id="{10E2DB13-4B2C-487D-59DA-DB14163D2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836613"/>
            <a:ext cx="4824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DIAGRAM HAS BEEN RE-SIZED</a:t>
            </a:r>
          </a:p>
        </p:txBody>
      </p:sp>
      <p:sp>
        <p:nvSpPr>
          <p:cNvPr id="26632" name="Text Box 34">
            <a:extLst>
              <a:ext uri="{FF2B5EF4-FFF2-40B4-BE49-F238E27FC236}">
                <a16:creationId xmlns:a16="http://schemas.microsoft.com/office/drawing/2014/main" id="{6B21B0BA-04F0-1B9F-E7EE-2F6DD8C6F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8054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RE</a:t>
            </a:r>
          </a:p>
        </p:txBody>
      </p:sp>
      <p:pic>
        <p:nvPicPr>
          <p:cNvPr id="26633" name="Picture 24">
            <a:extLst>
              <a:ext uri="{FF2B5EF4-FFF2-40B4-BE49-F238E27FC236}">
                <a16:creationId xmlns:a16="http://schemas.microsoft.com/office/drawing/2014/main" id="{C2F83674-9297-5905-D7B0-116CF829E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828" b="1907"/>
          <a:stretch>
            <a:fillRect/>
          </a:stretch>
        </p:blipFill>
        <p:spPr bwMode="auto">
          <a:xfrm>
            <a:off x="357188" y="3571875"/>
            <a:ext cx="77422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11">
            <a:extLst>
              <a:ext uri="{FF2B5EF4-FFF2-40B4-BE49-F238E27FC236}">
                <a16:creationId xmlns:a16="http://schemas.microsoft.com/office/drawing/2014/main" id="{059C20F8-6619-02C9-6D26-C1081A5EAA7A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333375"/>
            <a:ext cx="7773988" cy="6264275"/>
            <a:chOff x="251520" y="332656"/>
            <a:chExt cx="7773646" cy="6264696"/>
          </a:xfrm>
        </p:grpSpPr>
        <p:pic>
          <p:nvPicPr>
            <p:cNvPr id="27651" name="Picture 2">
              <a:extLst>
                <a:ext uri="{FF2B5EF4-FFF2-40B4-BE49-F238E27FC236}">
                  <a16:creationId xmlns:a16="http://schemas.microsoft.com/office/drawing/2014/main" id="{2F177D71-2E4B-FB6C-798F-DB172B4D18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404664"/>
              <a:ext cx="3600400" cy="360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2" name="Picture 3">
              <a:extLst>
                <a:ext uri="{FF2B5EF4-FFF2-40B4-BE49-F238E27FC236}">
                  <a16:creationId xmlns:a16="http://schemas.microsoft.com/office/drawing/2014/main" id="{956E282B-B6A6-4878-EF86-D5B6648ADC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9951" y="332656"/>
              <a:ext cx="3885215" cy="3456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3" name="Picture 4">
              <a:extLst>
                <a:ext uri="{FF2B5EF4-FFF2-40B4-BE49-F238E27FC236}">
                  <a16:creationId xmlns:a16="http://schemas.microsoft.com/office/drawing/2014/main" id="{5BD964EE-E37E-9EFB-4070-095DECD1FC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4077072"/>
              <a:ext cx="7310784" cy="936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4" name="Picture 6">
              <a:extLst>
                <a:ext uri="{FF2B5EF4-FFF2-40B4-BE49-F238E27FC236}">
                  <a16:creationId xmlns:a16="http://schemas.microsoft.com/office/drawing/2014/main" id="{8DD2F1EF-3BC8-BA67-B984-EB4178F576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5157192"/>
              <a:ext cx="6932880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5" name="Picture 7">
              <a:extLst>
                <a:ext uri="{FF2B5EF4-FFF2-40B4-BE49-F238E27FC236}">
                  <a16:creationId xmlns:a16="http://schemas.microsoft.com/office/drawing/2014/main" id="{DDC5DC1E-DE72-6FB6-DAEE-0B6DEABC4B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5949280"/>
              <a:ext cx="7140045" cy="648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6314A1C4">
            <a:extLst>
              <a:ext uri="{FF2B5EF4-FFF2-40B4-BE49-F238E27FC236}">
                <a16:creationId xmlns:a16="http://schemas.microsoft.com/office/drawing/2014/main" id="{62CE5949-404B-994F-608A-F235F82D0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6" t="8635" r="22838" b="54160"/>
          <a:stretch>
            <a:fillRect/>
          </a:stretch>
        </p:blipFill>
        <p:spPr bwMode="auto">
          <a:xfrm>
            <a:off x="468313" y="333375"/>
            <a:ext cx="6911975" cy="538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Box 6">
            <a:extLst>
              <a:ext uri="{FF2B5EF4-FFF2-40B4-BE49-F238E27FC236}">
                <a16:creationId xmlns:a16="http://schemas.microsoft.com/office/drawing/2014/main" id="{E9A88A84-5B8E-CB40-8D9B-BD551B1A2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5949950"/>
            <a:ext cx="3087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Turn to next slide for part (b)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34FE3134">
            <a:extLst>
              <a:ext uri="{FF2B5EF4-FFF2-40B4-BE49-F238E27FC236}">
                <a16:creationId xmlns:a16="http://schemas.microsoft.com/office/drawing/2014/main" id="{FB2470E6-00BB-ACE2-4154-598EE22C4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6" t="12088" r="24612" b="57457"/>
          <a:stretch>
            <a:fillRect/>
          </a:stretch>
        </p:blipFill>
        <p:spPr bwMode="auto">
          <a:xfrm>
            <a:off x="468313" y="333375"/>
            <a:ext cx="7958137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8">
            <a:extLst>
              <a:ext uri="{FF2B5EF4-FFF2-40B4-BE49-F238E27FC236}">
                <a16:creationId xmlns:a16="http://schemas.microsoft.com/office/drawing/2014/main" id="{70FBEFC9-C700-8F43-B44E-13E382D95FE6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260350"/>
            <a:ext cx="6308725" cy="5329238"/>
            <a:chOff x="251520" y="260648"/>
            <a:chExt cx="6308422" cy="5328592"/>
          </a:xfrm>
        </p:grpSpPr>
        <p:pic>
          <p:nvPicPr>
            <p:cNvPr id="30723" name="Picture 2" descr="A4635F83">
              <a:extLst>
                <a:ext uri="{FF2B5EF4-FFF2-40B4-BE49-F238E27FC236}">
                  <a16:creationId xmlns:a16="http://schemas.microsoft.com/office/drawing/2014/main" id="{8B3AF2A5-B6CD-C5FF-30F3-1FEC1C2E35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9" t="10518" r="47229" b="62010"/>
            <a:stretch>
              <a:fillRect/>
            </a:stretch>
          </p:blipFill>
          <p:spPr bwMode="auto">
            <a:xfrm>
              <a:off x="467544" y="260648"/>
              <a:ext cx="4424172" cy="4032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4" name="Picture 3" descr="A4635F83">
              <a:extLst>
                <a:ext uri="{FF2B5EF4-FFF2-40B4-BE49-F238E27FC236}">
                  <a16:creationId xmlns:a16="http://schemas.microsoft.com/office/drawing/2014/main" id="{A2CDB22C-EE62-D8EC-3728-97267ECA42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9" t="41757" r="30598" b="54947"/>
            <a:stretch>
              <a:fillRect/>
            </a:stretch>
          </p:blipFill>
          <p:spPr bwMode="auto">
            <a:xfrm>
              <a:off x="251520" y="4221088"/>
              <a:ext cx="6308422" cy="496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5" name="Picture 4" descr="A4635F83">
              <a:extLst>
                <a:ext uri="{FF2B5EF4-FFF2-40B4-BE49-F238E27FC236}">
                  <a16:creationId xmlns:a16="http://schemas.microsoft.com/office/drawing/2014/main" id="{AB4DC57C-EB7C-C3BD-A0E2-D1C45FA880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978" t="51334" r="22617" b="43015"/>
            <a:stretch>
              <a:fillRect/>
            </a:stretch>
          </p:blipFill>
          <p:spPr bwMode="auto">
            <a:xfrm>
              <a:off x="251520" y="4869160"/>
              <a:ext cx="6080676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>
            <a:extLst>
              <a:ext uri="{FF2B5EF4-FFF2-40B4-BE49-F238E27FC236}">
                <a16:creationId xmlns:a16="http://schemas.microsoft.com/office/drawing/2014/main" id="{13A49BDB-8315-8F43-B037-7D6EBD1D1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8096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>
            <a:extLst>
              <a:ext uri="{FF2B5EF4-FFF2-40B4-BE49-F238E27FC236}">
                <a16:creationId xmlns:a16="http://schemas.microsoft.com/office/drawing/2014/main" id="{6AAE722D-F6BD-4DD7-EDFE-95CEBAFBF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" t="5531"/>
          <a:stretch>
            <a:fillRect/>
          </a:stretch>
        </p:blipFill>
        <p:spPr bwMode="auto">
          <a:xfrm>
            <a:off x="1835150" y="1268413"/>
            <a:ext cx="4537075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>
            <a:extLst>
              <a:ext uri="{FF2B5EF4-FFF2-40B4-BE49-F238E27FC236}">
                <a16:creationId xmlns:a16="http://schemas.microsoft.com/office/drawing/2014/main" id="{08DA865E-33D1-BA5A-F1D0-2B0350BC0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508500"/>
            <a:ext cx="849312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>
            <a:extLst>
              <a:ext uri="{FF2B5EF4-FFF2-40B4-BE49-F238E27FC236}">
                <a16:creationId xmlns:a16="http://schemas.microsoft.com/office/drawing/2014/main" id="{52854CD3-F859-8A87-58F0-157B222BC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89588"/>
            <a:ext cx="73802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>
            <a:extLst>
              <a:ext uri="{FF2B5EF4-FFF2-40B4-BE49-F238E27FC236}">
                <a16:creationId xmlns:a16="http://schemas.microsoft.com/office/drawing/2014/main" id="{0889F90E-2638-70BE-DCC6-2729CE8F7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138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3">
            <a:extLst>
              <a:ext uri="{FF2B5EF4-FFF2-40B4-BE49-F238E27FC236}">
                <a16:creationId xmlns:a16="http://schemas.microsoft.com/office/drawing/2014/main" id="{6BDAAF29-9321-F4F4-A231-C13925388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143000"/>
            <a:ext cx="3633788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>
            <a:extLst>
              <a:ext uri="{FF2B5EF4-FFF2-40B4-BE49-F238E27FC236}">
                <a16:creationId xmlns:a16="http://schemas.microsoft.com/office/drawing/2014/main" id="{8BCAA68B-F2A3-F386-0BF4-53A997479747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85750"/>
            <a:ext cx="7329488" cy="6286500"/>
            <a:chOff x="720" y="945"/>
            <a:chExt cx="10643" cy="9442"/>
          </a:xfrm>
        </p:grpSpPr>
        <p:pic>
          <p:nvPicPr>
            <p:cNvPr id="33795" name="Picture 3">
              <a:extLst>
                <a:ext uri="{FF2B5EF4-FFF2-40B4-BE49-F238E27FC236}">
                  <a16:creationId xmlns:a16="http://schemas.microsoft.com/office/drawing/2014/main" id="{DBF5E2D2-123C-2BBA-F5FC-D41BDED349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41"/>
            <a:stretch>
              <a:fillRect/>
            </a:stretch>
          </p:blipFill>
          <p:spPr bwMode="auto">
            <a:xfrm>
              <a:off x="720" y="945"/>
              <a:ext cx="10560" cy="7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6" name="Picture 4">
              <a:extLst>
                <a:ext uri="{FF2B5EF4-FFF2-40B4-BE49-F238E27FC236}">
                  <a16:creationId xmlns:a16="http://schemas.microsoft.com/office/drawing/2014/main" id="{83AF846C-B5B8-9EF4-576B-D56AF37A72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3" y="8587"/>
              <a:ext cx="996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5E821AFB-AC88-EE82-2D9B-31BDD7B20EA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4285BD-7B32-4715-B18A-96DB20F6BB7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2CF4C55-1D75-0A68-32E9-D8E6413A84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220" name="Text Box 3">
            <a:extLst>
              <a:ext uri="{FF2B5EF4-FFF2-40B4-BE49-F238E27FC236}">
                <a16:creationId xmlns:a16="http://schemas.microsoft.com/office/drawing/2014/main" id="{643EC1D6-5664-2119-B151-118F834E43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9221" name="Picture 4" descr="Office Objects 0572">
            <a:extLst>
              <a:ext uri="{FF2B5EF4-FFF2-40B4-BE49-F238E27FC236}">
                <a16:creationId xmlns:a16="http://schemas.microsoft.com/office/drawing/2014/main" id="{BBC75026-EAFB-7CD6-253A-AEE99C933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>
            <a:extLst>
              <a:ext uri="{FF2B5EF4-FFF2-40B4-BE49-F238E27FC236}">
                <a16:creationId xmlns:a16="http://schemas.microsoft.com/office/drawing/2014/main" id="{A93BEE07-F956-4A0C-A546-238372F9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5FCD4FCA-5DD5-8183-0DFE-7997B5AFE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9224" name="Line 8">
            <a:extLst>
              <a:ext uri="{FF2B5EF4-FFF2-40B4-BE49-F238E27FC236}">
                <a16:creationId xmlns:a16="http://schemas.microsoft.com/office/drawing/2014/main" id="{6A5E7A28-0FDE-C20C-8DE5-71EABAA25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21C39511-7A5C-D1F0-63B8-08CD80DEA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1.    We are learning to draw a simple scale drawing given suitable information.</a:t>
            </a:r>
          </a:p>
        </p:txBody>
      </p:sp>
      <p:sp>
        <p:nvSpPr>
          <p:cNvPr id="64522" name="Rectangle 10">
            <a:extLst>
              <a:ext uri="{FF2B5EF4-FFF2-40B4-BE49-F238E27FC236}">
                <a16:creationId xmlns:a16="http://schemas.microsoft.com/office/drawing/2014/main" id="{D88B730C-6693-A7AA-DA35-509D0C2D0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latin typeface="Comic Sans MS" panose="030F0702030302020204" pitchFamily="66" charset="0"/>
              </a:rPr>
              <a:t>1.  From information given make a scaled drawing.</a:t>
            </a:r>
          </a:p>
        </p:txBody>
      </p:sp>
      <p:sp>
        <p:nvSpPr>
          <p:cNvPr id="64527" name="Rectangle 15">
            <a:extLst>
              <a:ext uri="{FF2B5EF4-FFF2-40B4-BE49-F238E27FC236}">
                <a16:creationId xmlns:a16="http://schemas.microsoft.com/office/drawing/2014/main" id="{C848F8AB-14E5-C2CD-6998-312D502B3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9228" name="Picture 16" descr="scottishflag">
            <a:extLst>
              <a:ext uri="{FF2B5EF4-FFF2-40B4-BE49-F238E27FC236}">
                <a16:creationId xmlns:a16="http://schemas.microsoft.com/office/drawing/2014/main" id="{4270BE14-2C70-2059-AEF9-70865FDFB2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34636500-6F10-46F4-8A3E-616B0A90E9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0ED2BEEE-09A3-C941-DC61-E4FB81C5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Office Objects 0572">
            <a:extLst>
              <a:ext uri="{FF2B5EF4-FFF2-40B4-BE49-F238E27FC236}">
                <a16:creationId xmlns:a16="http://schemas.microsoft.com/office/drawing/2014/main" id="{F257AB04-7F91-D310-B074-7F55EF274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>
            <a:extLst>
              <a:ext uri="{FF2B5EF4-FFF2-40B4-BE49-F238E27FC236}">
                <a16:creationId xmlns:a16="http://schemas.microsoft.com/office/drawing/2014/main" id="{E6BB146E-3BD1-F0F1-AF02-26ACF74934C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0246" name="Text Box 15">
            <a:extLst>
              <a:ext uri="{FF2B5EF4-FFF2-40B4-BE49-F238E27FC236}">
                <a16:creationId xmlns:a16="http://schemas.microsoft.com/office/drawing/2014/main" id="{FA7B1080-D046-464D-7660-6FC6E17EE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1828800"/>
            <a:ext cx="1508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latin typeface="Comic Sans MS" panose="030F0702030302020204" pitchFamily="66" charset="0"/>
              </a:rPr>
              <a:t>Problem</a:t>
            </a:r>
          </a:p>
        </p:txBody>
      </p:sp>
      <p:sp>
        <p:nvSpPr>
          <p:cNvPr id="10247" name="Text Box 18">
            <a:extLst>
              <a:ext uri="{FF2B5EF4-FFF2-40B4-BE49-F238E27FC236}">
                <a16:creationId xmlns:a16="http://schemas.microsoft.com/office/drawing/2014/main" id="{32EEB849-F5C5-17CA-9991-30012CFD3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88" y="2478088"/>
            <a:ext cx="6375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A garden is rectangular in shape and </a:t>
            </a: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has length 12m and breadth 8m. </a:t>
            </a: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Make rough sketch of the garden.</a:t>
            </a:r>
          </a:p>
        </p:txBody>
      </p:sp>
      <p:sp>
        <p:nvSpPr>
          <p:cNvPr id="65573" name="Text Box 37">
            <a:extLst>
              <a:ext uri="{FF2B5EF4-FFF2-40B4-BE49-F238E27FC236}">
                <a16:creationId xmlns:a16="http://schemas.microsoft.com/office/drawing/2014/main" id="{9FAD6505-DDDB-0372-19BE-B0FD0DD4B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0550" y="3825875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12m</a:t>
            </a:r>
          </a:p>
        </p:txBody>
      </p:sp>
      <p:sp>
        <p:nvSpPr>
          <p:cNvPr id="65575" name="Text Box 39">
            <a:extLst>
              <a:ext uri="{FF2B5EF4-FFF2-40B4-BE49-F238E27FC236}">
                <a16:creationId xmlns:a16="http://schemas.microsoft.com/office/drawing/2014/main" id="{3C6EEE71-6161-59F9-A0C4-8D7EAA538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713" y="4767263"/>
            <a:ext cx="611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8m</a:t>
            </a:r>
          </a:p>
        </p:txBody>
      </p:sp>
      <p:sp>
        <p:nvSpPr>
          <p:cNvPr id="65578" name="Rectangle 42">
            <a:extLst>
              <a:ext uri="{FF2B5EF4-FFF2-40B4-BE49-F238E27FC236}">
                <a16:creationId xmlns:a16="http://schemas.microsoft.com/office/drawing/2014/main" id="{17672F6E-CDA4-BDE4-CFBF-589D0C9FF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10251" name="Picture 43" descr="scottishflag">
            <a:extLst>
              <a:ext uri="{FF2B5EF4-FFF2-40B4-BE49-F238E27FC236}">
                <a16:creationId xmlns:a16="http://schemas.microsoft.com/office/drawing/2014/main" id="{A74CF133-4052-4BB9-A0EF-D170CCF512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18">
            <a:extLst>
              <a:ext uri="{FF2B5EF4-FFF2-40B4-BE49-F238E27FC236}">
                <a16:creationId xmlns:a16="http://schemas.microsoft.com/office/drawing/2014/main" id="{5D3652B0-C024-A286-F334-DDDAC0F5B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975100"/>
            <a:ext cx="43465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Draw an accurate </a:t>
            </a: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scaled drawing of the garden</a:t>
            </a:r>
          </a:p>
          <a:p>
            <a:pPr algn="ctr" eaLnBrk="1" hangingPunct="1"/>
            <a:endParaRPr lang="en-GB" altLang="en-US" sz="240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Use a scale of </a:t>
            </a: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1cm represents 2m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B7E8543C-FD2F-7045-5E9C-A78E20980320}"/>
              </a:ext>
            </a:extLst>
          </p:cNvPr>
          <p:cNvSpPr/>
          <p:nvPr/>
        </p:nvSpPr>
        <p:spPr>
          <a:xfrm>
            <a:off x="5999163" y="4530725"/>
            <a:ext cx="2036762" cy="55563"/>
          </a:xfrm>
          <a:custGeom>
            <a:avLst/>
            <a:gdLst>
              <a:gd name="connsiteX0" fmla="*/ 0 w 2036618"/>
              <a:gd name="connsiteY0" fmla="*/ 13855 h 55419"/>
              <a:gd name="connsiteX1" fmla="*/ 1717964 w 2036618"/>
              <a:gd name="connsiteY1" fmla="*/ 13855 h 55419"/>
              <a:gd name="connsiteX2" fmla="*/ 1759527 w 2036618"/>
              <a:gd name="connsiteY2" fmla="*/ 0 h 55419"/>
              <a:gd name="connsiteX3" fmla="*/ 1814946 w 2036618"/>
              <a:gd name="connsiteY3" fmla="*/ 13855 h 55419"/>
              <a:gd name="connsiteX4" fmla="*/ 1856509 w 2036618"/>
              <a:gd name="connsiteY4" fmla="*/ 41564 h 55419"/>
              <a:gd name="connsiteX5" fmla="*/ 1898073 w 2036618"/>
              <a:gd name="connsiteY5" fmla="*/ 55419 h 55419"/>
              <a:gd name="connsiteX6" fmla="*/ 1953491 w 2036618"/>
              <a:gd name="connsiteY6" fmla="*/ 41564 h 55419"/>
              <a:gd name="connsiteX7" fmla="*/ 2036618 w 2036618"/>
              <a:gd name="connsiteY7" fmla="*/ 13855 h 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36618" h="55419">
                <a:moveTo>
                  <a:pt x="0" y="13855"/>
                </a:moveTo>
                <a:cubicBezTo>
                  <a:pt x="768796" y="25329"/>
                  <a:pt x="978481" y="38504"/>
                  <a:pt x="1717964" y="13855"/>
                </a:cubicBezTo>
                <a:cubicBezTo>
                  <a:pt x="1732560" y="13368"/>
                  <a:pt x="1745673" y="4618"/>
                  <a:pt x="1759527" y="0"/>
                </a:cubicBezTo>
                <a:cubicBezTo>
                  <a:pt x="1778000" y="4618"/>
                  <a:pt x="1797444" y="6354"/>
                  <a:pt x="1814946" y="13855"/>
                </a:cubicBezTo>
                <a:cubicBezTo>
                  <a:pt x="1830251" y="20414"/>
                  <a:pt x="1841616" y="34117"/>
                  <a:pt x="1856509" y="41564"/>
                </a:cubicBezTo>
                <a:cubicBezTo>
                  <a:pt x="1869571" y="48095"/>
                  <a:pt x="1884218" y="50801"/>
                  <a:pt x="1898073" y="55419"/>
                </a:cubicBezTo>
                <a:cubicBezTo>
                  <a:pt x="1916546" y="50801"/>
                  <a:pt x="1935253" y="47036"/>
                  <a:pt x="1953491" y="41564"/>
                </a:cubicBezTo>
                <a:cubicBezTo>
                  <a:pt x="1981467" y="33171"/>
                  <a:pt x="2036618" y="13855"/>
                  <a:pt x="2036618" y="13855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F3622913-AE02-1542-B449-2CADEA2E3234}"/>
              </a:ext>
            </a:extLst>
          </p:cNvPr>
          <p:cNvSpPr/>
          <p:nvPr/>
        </p:nvSpPr>
        <p:spPr>
          <a:xfrm>
            <a:off x="7974013" y="4586288"/>
            <a:ext cx="76200" cy="1038225"/>
          </a:xfrm>
          <a:custGeom>
            <a:avLst/>
            <a:gdLst>
              <a:gd name="connsiteX0" fmla="*/ 75115 w 75115"/>
              <a:gd name="connsiteY0" fmla="*/ 0 h 1039090"/>
              <a:gd name="connsiteX1" fmla="*/ 61260 w 75115"/>
              <a:gd name="connsiteY1" fmla="*/ 858981 h 1039090"/>
              <a:gd name="connsiteX2" fmla="*/ 19697 w 75115"/>
              <a:gd name="connsiteY2" fmla="*/ 942109 h 1039090"/>
              <a:gd name="connsiteX3" fmla="*/ 5842 w 75115"/>
              <a:gd name="connsiteY3" fmla="*/ 1039090 h 103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15" h="1039090">
                <a:moveTo>
                  <a:pt x="75115" y="0"/>
                </a:moveTo>
                <a:cubicBezTo>
                  <a:pt x="70497" y="286327"/>
                  <a:pt x="70067" y="572752"/>
                  <a:pt x="61260" y="858981"/>
                </a:cubicBezTo>
                <a:cubicBezTo>
                  <a:pt x="60118" y="896089"/>
                  <a:pt x="35009" y="911485"/>
                  <a:pt x="19697" y="942109"/>
                </a:cubicBezTo>
                <a:cubicBezTo>
                  <a:pt x="0" y="981502"/>
                  <a:pt x="5842" y="993980"/>
                  <a:pt x="5842" y="103909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5103A572-6C63-83EA-3039-4DD26AEBEFCA}"/>
              </a:ext>
            </a:extLst>
          </p:cNvPr>
          <p:cNvSpPr/>
          <p:nvPr/>
        </p:nvSpPr>
        <p:spPr>
          <a:xfrm>
            <a:off x="5997575" y="4572000"/>
            <a:ext cx="28575" cy="984250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18508014-7A2E-0ED3-CD3E-65F6D8154AAF}"/>
              </a:ext>
            </a:extLst>
          </p:cNvPr>
          <p:cNvSpPr/>
          <p:nvPr/>
        </p:nvSpPr>
        <p:spPr>
          <a:xfrm>
            <a:off x="5999163" y="5568950"/>
            <a:ext cx="1981200" cy="73025"/>
          </a:xfrm>
          <a:custGeom>
            <a:avLst/>
            <a:gdLst>
              <a:gd name="connsiteX0" fmla="*/ 0 w 1981200"/>
              <a:gd name="connsiteY0" fmla="*/ 27709 h 72256"/>
              <a:gd name="connsiteX1" fmla="*/ 263237 w 1981200"/>
              <a:gd name="connsiteY1" fmla="*/ 55418 h 72256"/>
              <a:gd name="connsiteX2" fmla="*/ 1399309 w 1981200"/>
              <a:gd name="connsiteY2" fmla="*/ 69273 h 72256"/>
              <a:gd name="connsiteX3" fmla="*/ 1607127 w 1981200"/>
              <a:gd name="connsiteY3" fmla="*/ 55418 h 72256"/>
              <a:gd name="connsiteX4" fmla="*/ 1620982 w 1981200"/>
              <a:gd name="connsiteY4" fmla="*/ 13855 h 72256"/>
              <a:gd name="connsiteX5" fmla="*/ 1662546 w 1981200"/>
              <a:gd name="connsiteY5" fmla="*/ 0 h 72256"/>
              <a:gd name="connsiteX6" fmla="*/ 1981200 w 1981200"/>
              <a:gd name="connsiteY6" fmla="*/ 13855 h 7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1200" h="72256">
                <a:moveTo>
                  <a:pt x="0" y="27709"/>
                </a:moveTo>
                <a:lnTo>
                  <a:pt x="263237" y="55418"/>
                </a:lnTo>
                <a:lnTo>
                  <a:pt x="1399309" y="69273"/>
                </a:lnTo>
                <a:cubicBezTo>
                  <a:pt x="1468582" y="64655"/>
                  <a:pt x="1539773" y="72256"/>
                  <a:pt x="1607127" y="55418"/>
                </a:cubicBezTo>
                <a:cubicBezTo>
                  <a:pt x="1621295" y="51876"/>
                  <a:pt x="1610655" y="24181"/>
                  <a:pt x="1620982" y="13855"/>
                </a:cubicBezTo>
                <a:cubicBezTo>
                  <a:pt x="1631309" y="3528"/>
                  <a:pt x="1648691" y="4618"/>
                  <a:pt x="1662546" y="0"/>
                </a:cubicBezTo>
                <a:lnTo>
                  <a:pt x="1981200" y="13855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73" grpId="0"/>
      <p:bldP spid="65575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EC71FF44-C0E7-D93F-DD3F-B2DF1E05380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7117D2E1-2DD5-2D18-929D-CEB8D8D9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3" descr="Office Objects 0572">
            <a:extLst>
              <a:ext uri="{FF2B5EF4-FFF2-40B4-BE49-F238E27FC236}">
                <a16:creationId xmlns:a16="http://schemas.microsoft.com/office/drawing/2014/main" id="{EEA91585-E27B-55CC-B8C8-B5190D9BA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4">
            <a:extLst>
              <a:ext uri="{FF2B5EF4-FFF2-40B4-BE49-F238E27FC236}">
                <a16:creationId xmlns:a16="http://schemas.microsoft.com/office/drawing/2014/main" id="{96C2E3B9-B304-4994-BE80-2807CC8ADEC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1270" name="Text Box 37">
            <a:extLst>
              <a:ext uri="{FF2B5EF4-FFF2-40B4-BE49-F238E27FC236}">
                <a16:creationId xmlns:a16="http://schemas.microsoft.com/office/drawing/2014/main" id="{D726D9E7-8A40-7FCF-0810-F9FD05908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0550" y="3825875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12m</a:t>
            </a:r>
          </a:p>
        </p:txBody>
      </p:sp>
      <p:sp>
        <p:nvSpPr>
          <p:cNvPr id="11271" name="Text Box 39">
            <a:extLst>
              <a:ext uri="{FF2B5EF4-FFF2-40B4-BE49-F238E27FC236}">
                <a16:creationId xmlns:a16="http://schemas.microsoft.com/office/drawing/2014/main" id="{BBCEFED7-9A60-639B-676A-3E39C3A04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9913" y="4767263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8m</a:t>
            </a:r>
          </a:p>
        </p:txBody>
      </p:sp>
      <p:sp>
        <p:nvSpPr>
          <p:cNvPr id="65578" name="Rectangle 42">
            <a:extLst>
              <a:ext uri="{FF2B5EF4-FFF2-40B4-BE49-F238E27FC236}">
                <a16:creationId xmlns:a16="http://schemas.microsoft.com/office/drawing/2014/main" id="{6A0097EF-5E6F-27BE-5F51-22CC63A10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11273" name="Picture 43" descr="scottishflag">
            <a:extLst>
              <a:ext uri="{FF2B5EF4-FFF2-40B4-BE49-F238E27FC236}">
                <a16:creationId xmlns:a16="http://schemas.microsoft.com/office/drawing/2014/main" id="{2C6BA000-29C5-7A95-B120-1C0EC7A982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Text Box 18">
            <a:extLst>
              <a:ext uri="{FF2B5EF4-FFF2-40B4-BE49-F238E27FC236}">
                <a16:creationId xmlns:a16="http://schemas.microsoft.com/office/drawing/2014/main" id="{0FE16C56-4FA6-0228-4682-F40FF21A8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013" y="1870075"/>
            <a:ext cx="289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Use a scale of </a:t>
            </a: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1cm represents 2m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A35957A1-C1BC-ECC3-86DA-F8636F8A0835}"/>
              </a:ext>
            </a:extLst>
          </p:cNvPr>
          <p:cNvSpPr/>
          <p:nvPr/>
        </p:nvSpPr>
        <p:spPr>
          <a:xfrm>
            <a:off x="5999163" y="4530725"/>
            <a:ext cx="2036762" cy="55563"/>
          </a:xfrm>
          <a:custGeom>
            <a:avLst/>
            <a:gdLst>
              <a:gd name="connsiteX0" fmla="*/ 0 w 2036618"/>
              <a:gd name="connsiteY0" fmla="*/ 13855 h 55419"/>
              <a:gd name="connsiteX1" fmla="*/ 1717964 w 2036618"/>
              <a:gd name="connsiteY1" fmla="*/ 13855 h 55419"/>
              <a:gd name="connsiteX2" fmla="*/ 1759527 w 2036618"/>
              <a:gd name="connsiteY2" fmla="*/ 0 h 55419"/>
              <a:gd name="connsiteX3" fmla="*/ 1814946 w 2036618"/>
              <a:gd name="connsiteY3" fmla="*/ 13855 h 55419"/>
              <a:gd name="connsiteX4" fmla="*/ 1856509 w 2036618"/>
              <a:gd name="connsiteY4" fmla="*/ 41564 h 55419"/>
              <a:gd name="connsiteX5" fmla="*/ 1898073 w 2036618"/>
              <a:gd name="connsiteY5" fmla="*/ 55419 h 55419"/>
              <a:gd name="connsiteX6" fmla="*/ 1953491 w 2036618"/>
              <a:gd name="connsiteY6" fmla="*/ 41564 h 55419"/>
              <a:gd name="connsiteX7" fmla="*/ 2036618 w 2036618"/>
              <a:gd name="connsiteY7" fmla="*/ 13855 h 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36618" h="55419">
                <a:moveTo>
                  <a:pt x="0" y="13855"/>
                </a:moveTo>
                <a:cubicBezTo>
                  <a:pt x="768796" y="25329"/>
                  <a:pt x="978481" y="38504"/>
                  <a:pt x="1717964" y="13855"/>
                </a:cubicBezTo>
                <a:cubicBezTo>
                  <a:pt x="1732560" y="13368"/>
                  <a:pt x="1745673" y="4618"/>
                  <a:pt x="1759527" y="0"/>
                </a:cubicBezTo>
                <a:cubicBezTo>
                  <a:pt x="1778000" y="4618"/>
                  <a:pt x="1797444" y="6354"/>
                  <a:pt x="1814946" y="13855"/>
                </a:cubicBezTo>
                <a:cubicBezTo>
                  <a:pt x="1830251" y="20414"/>
                  <a:pt x="1841616" y="34117"/>
                  <a:pt x="1856509" y="41564"/>
                </a:cubicBezTo>
                <a:cubicBezTo>
                  <a:pt x="1869571" y="48095"/>
                  <a:pt x="1884218" y="50801"/>
                  <a:pt x="1898073" y="55419"/>
                </a:cubicBezTo>
                <a:cubicBezTo>
                  <a:pt x="1916546" y="50801"/>
                  <a:pt x="1935253" y="47036"/>
                  <a:pt x="1953491" y="41564"/>
                </a:cubicBezTo>
                <a:cubicBezTo>
                  <a:pt x="1981467" y="33171"/>
                  <a:pt x="2036618" y="13855"/>
                  <a:pt x="2036618" y="13855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EF425BAB-9517-7C51-845E-01D13D763F53}"/>
              </a:ext>
            </a:extLst>
          </p:cNvPr>
          <p:cNvSpPr/>
          <p:nvPr/>
        </p:nvSpPr>
        <p:spPr>
          <a:xfrm>
            <a:off x="7974013" y="4586288"/>
            <a:ext cx="76200" cy="1038225"/>
          </a:xfrm>
          <a:custGeom>
            <a:avLst/>
            <a:gdLst>
              <a:gd name="connsiteX0" fmla="*/ 75115 w 75115"/>
              <a:gd name="connsiteY0" fmla="*/ 0 h 1039090"/>
              <a:gd name="connsiteX1" fmla="*/ 61260 w 75115"/>
              <a:gd name="connsiteY1" fmla="*/ 858981 h 1039090"/>
              <a:gd name="connsiteX2" fmla="*/ 19697 w 75115"/>
              <a:gd name="connsiteY2" fmla="*/ 942109 h 1039090"/>
              <a:gd name="connsiteX3" fmla="*/ 5842 w 75115"/>
              <a:gd name="connsiteY3" fmla="*/ 1039090 h 103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15" h="1039090">
                <a:moveTo>
                  <a:pt x="75115" y="0"/>
                </a:moveTo>
                <a:cubicBezTo>
                  <a:pt x="70497" y="286327"/>
                  <a:pt x="70067" y="572752"/>
                  <a:pt x="61260" y="858981"/>
                </a:cubicBezTo>
                <a:cubicBezTo>
                  <a:pt x="60118" y="896089"/>
                  <a:pt x="35009" y="911485"/>
                  <a:pt x="19697" y="942109"/>
                </a:cubicBezTo>
                <a:cubicBezTo>
                  <a:pt x="0" y="981502"/>
                  <a:pt x="5842" y="993980"/>
                  <a:pt x="5842" y="103909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E1F4E0CF-B68F-FF0A-DD10-1873C69DAA02}"/>
              </a:ext>
            </a:extLst>
          </p:cNvPr>
          <p:cNvSpPr/>
          <p:nvPr/>
        </p:nvSpPr>
        <p:spPr>
          <a:xfrm>
            <a:off x="5997575" y="4572000"/>
            <a:ext cx="28575" cy="984250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35F64D90-443C-EAD7-BAB9-0DB950FBF2E3}"/>
              </a:ext>
            </a:extLst>
          </p:cNvPr>
          <p:cNvSpPr/>
          <p:nvPr/>
        </p:nvSpPr>
        <p:spPr>
          <a:xfrm>
            <a:off x="5999163" y="5568950"/>
            <a:ext cx="1981200" cy="73025"/>
          </a:xfrm>
          <a:custGeom>
            <a:avLst/>
            <a:gdLst>
              <a:gd name="connsiteX0" fmla="*/ 0 w 1981200"/>
              <a:gd name="connsiteY0" fmla="*/ 27709 h 72256"/>
              <a:gd name="connsiteX1" fmla="*/ 263237 w 1981200"/>
              <a:gd name="connsiteY1" fmla="*/ 55418 h 72256"/>
              <a:gd name="connsiteX2" fmla="*/ 1399309 w 1981200"/>
              <a:gd name="connsiteY2" fmla="*/ 69273 h 72256"/>
              <a:gd name="connsiteX3" fmla="*/ 1607127 w 1981200"/>
              <a:gd name="connsiteY3" fmla="*/ 55418 h 72256"/>
              <a:gd name="connsiteX4" fmla="*/ 1620982 w 1981200"/>
              <a:gd name="connsiteY4" fmla="*/ 13855 h 72256"/>
              <a:gd name="connsiteX5" fmla="*/ 1662546 w 1981200"/>
              <a:gd name="connsiteY5" fmla="*/ 0 h 72256"/>
              <a:gd name="connsiteX6" fmla="*/ 1981200 w 1981200"/>
              <a:gd name="connsiteY6" fmla="*/ 13855 h 7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1200" h="72256">
                <a:moveTo>
                  <a:pt x="0" y="27709"/>
                </a:moveTo>
                <a:lnTo>
                  <a:pt x="263237" y="55418"/>
                </a:lnTo>
                <a:lnTo>
                  <a:pt x="1399309" y="69273"/>
                </a:lnTo>
                <a:cubicBezTo>
                  <a:pt x="1468582" y="64655"/>
                  <a:pt x="1539773" y="72256"/>
                  <a:pt x="1607127" y="55418"/>
                </a:cubicBezTo>
                <a:cubicBezTo>
                  <a:pt x="1621295" y="51876"/>
                  <a:pt x="1610655" y="24181"/>
                  <a:pt x="1620982" y="13855"/>
                </a:cubicBezTo>
                <a:cubicBezTo>
                  <a:pt x="1631309" y="3528"/>
                  <a:pt x="1648691" y="4618"/>
                  <a:pt x="1662546" y="0"/>
                </a:cubicBezTo>
                <a:lnTo>
                  <a:pt x="1981200" y="13855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7" name="Picture 16" descr="ruler_small.jpg">
            <a:extLst>
              <a:ext uri="{FF2B5EF4-FFF2-40B4-BE49-F238E27FC236}">
                <a16:creationId xmlns:a16="http://schemas.microsoft.com/office/drawing/2014/main" id="{1A1B8F03-A016-A289-7085-80D8E2A003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3490913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932AE8-C097-CB02-8711-A7F116D61A69}"/>
              </a:ext>
            </a:extLst>
          </p:cNvPr>
          <p:cNvCxnSpPr/>
          <p:nvPr/>
        </p:nvCxnSpPr>
        <p:spPr>
          <a:xfrm>
            <a:off x="2216150" y="3379788"/>
            <a:ext cx="1968500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ruler_small.jpg">
            <a:extLst>
              <a:ext uri="{FF2B5EF4-FFF2-40B4-BE49-F238E27FC236}">
                <a16:creationId xmlns:a16="http://schemas.microsoft.com/office/drawing/2014/main" id="{4B02515F-D913-C854-FEC1-A96740229E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>
            <a:off x="3276600" y="3276600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F0110B-A204-D02D-9FE7-BBA7BF987848}"/>
              </a:ext>
            </a:extLst>
          </p:cNvPr>
          <p:cNvCxnSpPr/>
          <p:nvPr/>
        </p:nvCxnSpPr>
        <p:spPr>
          <a:xfrm rot="5400000">
            <a:off x="3504406" y="4031457"/>
            <a:ext cx="1330325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22CB613-0724-2DF8-3133-59AC2F0FBCCD}"/>
              </a:ext>
            </a:extLst>
          </p:cNvPr>
          <p:cNvCxnSpPr/>
          <p:nvPr/>
        </p:nvCxnSpPr>
        <p:spPr>
          <a:xfrm flipV="1">
            <a:off x="2217738" y="4683125"/>
            <a:ext cx="1979612" cy="285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F7CE83-4EF4-3C64-7C75-01E181B3ECC0}"/>
              </a:ext>
            </a:extLst>
          </p:cNvPr>
          <p:cNvCxnSpPr/>
          <p:nvPr/>
        </p:nvCxnSpPr>
        <p:spPr>
          <a:xfrm rot="5400000">
            <a:off x="1566069" y="4045744"/>
            <a:ext cx="1330325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ruler_small.jpg">
            <a:extLst>
              <a:ext uri="{FF2B5EF4-FFF2-40B4-BE49-F238E27FC236}">
                <a16:creationId xmlns:a16="http://schemas.microsoft.com/office/drawing/2014/main" id="{B04A69FE-2346-EFAD-8EFC-574C0FA242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4738688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 descr="ruler_small.jpg">
            <a:extLst>
              <a:ext uri="{FF2B5EF4-FFF2-40B4-BE49-F238E27FC236}">
                <a16:creationId xmlns:a16="http://schemas.microsoft.com/office/drawing/2014/main" id="{4A2B512E-92B2-E260-F091-894BE2293F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>
            <a:off x="1322388" y="1322388"/>
            <a:ext cx="873125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37">
            <a:extLst>
              <a:ext uri="{FF2B5EF4-FFF2-40B4-BE49-F238E27FC236}">
                <a16:creationId xmlns:a16="http://schemas.microsoft.com/office/drawing/2014/main" id="{B76F3A12-37BF-BBEA-FE58-E5961A56A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870200"/>
            <a:ext cx="844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12m</a:t>
            </a:r>
          </a:p>
        </p:txBody>
      </p:sp>
      <p:sp>
        <p:nvSpPr>
          <p:cNvPr id="32" name="Text Box 39">
            <a:extLst>
              <a:ext uri="{FF2B5EF4-FFF2-40B4-BE49-F238E27FC236}">
                <a16:creationId xmlns:a16="http://schemas.microsoft.com/office/drawing/2014/main" id="{36FC04D1-D3A0-FB7F-570B-8767896F6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063" y="3879850"/>
            <a:ext cx="684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8m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90C6167-BABB-DDB4-4FB7-0FACC47DA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775" y="2225675"/>
            <a:ext cx="289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1cm represents 2m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1.85185E-6 L -0.16945 0.3960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59" y="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4C63F07B-5976-B772-52D8-4AA2726C96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7A0BF0E3-8A4F-DF6D-98F7-E54F3349D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3" descr="Office Objects 0572">
            <a:extLst>
              <a:ext uri="{FF2B5EF4-FFF2-40B4-BE49-F238E27FC236}">
                <a16:creationId xmlns:a16="http://schemas.microsoft.com/office/drawing/2014/main" id="{BF6855DA-1258-6BFA-4040-DF7BB7BED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4">
            <a:extLst>
              <a:ext uri="{FF2B5EF4-FFF2-40B4-BE49-F238E27FC236}">
                <a16:creationId xmlns:a16="http://schemas.microsoft.com/office/drawing/2014/main" id="{E9E64DD5-5F8C-9C03-83B5-67DABD6FC8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2294" name="Text Box 15">
            <a:extLst>
              <a:ext uri="{FF2B5EF4-FFF2-40B4-BE49-F238E27FC236}">
                <a16:creationId xmlns:a16="http://schemas.microsoft.com/office/drawing/2014/main" id="{5B58E8FD-15A3-17F3-AC4D-0772BF3B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1828800"/>
            <a:ext cx="1508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latin typeface="Comic Sans MS" panose="030F0702030302020204" pitchFamily="66" charset="0"/>
              </a:rPr>
              <a:t>Problem</a:t>
            </a:r>
          </a:p>
        </p:txBody>
      </p:sp>
      <p:sp>
        <p:nvSpPr>
          <p:cNvPr id="12295" name="Text Box 18">
            <a:extLst>
              <a:ext uri="{FF2B5EF4-FFF2-40B4-BE49-F238E27FC236}">
                <a16:creationId xmlns:a16="http://schemas.microsoft.com/office/drawing/2014/main" id="{99D6259F-861E-A391-A3A9-0BFFDAD1C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88" y="2478088"/>
            <a:ext cx="65643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A road junction is triangular in shape. </a:t>
            </a: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A rough sketch is given below.</a:t>
            </a:r>
          </a:p>
        </p:txBody>
      </p:sp>
      <p:sp>
        <p:nvSpPr>
          <p:cNvPr id="12296" name="Text Box 39">
            <a:extLst>
              <a:ext uri="{FF2B5EF4-FFF2-40B4-BE49-F238E27FC236}">
                <a16:creationId xmlns:a16="http://schemas.microsoft.com/office/drawing/2014/main" id="{50A9384C-0529-8962-FF82-27692E2EC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700" y="4695825"/>
            <a:ext cx="903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20m</a:t>
            </a:r>
          </a:p>
        </p:txBody>
      </p:sp>
      <p:sp>
        <p:nvSpPr>
          <p:cNvPr id="65578" name="Rectangle 42">
            <a:extLst>
              <a:ext uri="{FF2B5EF4-FFF2-40B4-BE49-F238E27FC236}">
                <a16:creationId xmlns:a16="http://schemas.microsoft.com/office/drawing/2014/main" id="{285D1E25-19EB-F360-1076-D787C8C2A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12298" name="Picture 43" descr="scottishflag">
            <a:extLst>
              <a:ext uri="{FF2B5EF4-FFF2-40B4-BE49-F238E27FC236}">
                <a16:creationId xmlns:a16="http://schemas.microsoft.com/office/drawing/2014/main" id="{E1AF51AB-535E-E76D-2010-8DB557056E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9" name="Text Box 18">
            <a:extLst>
              <a:ext uri="{FF2B5EF4-FFF2-40B4-BE49-F238E27FC236}">
                <a16:creationId xmlns:a16="http://schemas.microsoft.com/office/drawing/2014/main" id="{2C45DBEA-D14E-E95F-8580-B7AF96048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3975100"/>
            <a:ext cx="45243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Draw an accurate </a:t>
            </a: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scaled drawing of the junction</a:t>
            </a:r>
          </a:p>
          <a:p>
            <a:pPr algn="ctr" eaLnBrk="1" hangingPunct="1"/>
            <a:endParaRPr lang="en-GB" altLang="en-US" sz="240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Use a scale of </a:t>
            </a: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1cm represents 2m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B5564417-C71E-AFE8-C962-99F4207CA2CC}"/>
              </a:ext>
            </a:extLst>
          </p:cNvPr>
          <p:cNvSpPr/>
          <p:nvPr/>
        </p:nvSpPr>
        <p:spPr>
          <a:xfrm>
            <a:off x="6711950" y="4114800"/>
            <a:ext cx="46038" cy="1457325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8DA49378-7804-E141-0015-8648D0679724}"/>
              </a:ext>
            </a:extLst>
          </p:cNvPr>
          <p:cNvSpPr/>
          <p:nvPr/>
        </p:nvSpPr>
        <p:spPr>
          <a:xfrm>
            <a:off x="6756400" y="4129088"/>
            <a:ext cx="1589088" cy="1543050"/>
          </a:xfrm>
          <a:custGeom>
            <a:avLst/>
            <a:gdLst>
              <a:gd name="connsiteX0" fmla="*/ 1179 w 1588025"/>
              <a:gd name="connsiteY0" fmla="*/ 0 h 1543050"/>
              <a:gd name="connsiteX1" fmla="*/ 115479 w 1588025"/>
              <a:gd name="connsiteY1" fmla="*/ 100012 h 1543050"/>
              <a:gd name="connsiteX2" fmla="*/ 158341 w 1588025"/>
              <a:gd name="connsiteY2" fmla="*/ 142875 h 1543050"/>
              <a:gd name="connsiteX3" fmla="*/ 244066 w 1588025"/>
              <a:gd name="connsiteY3" fmla="*/ 185737 h 1543050"/>
              <a:gd name="connsiteX4" fmla="*/ 329791 w 1588025"/>
              <a:gd name="connsiteY4" fmla="*/ 242887 h 1543050"/>
              <a:gd name="connsiteX5" fmla="*/ 429804 w 1588025"/>
              <a:gd name="connsiteY5" fmla="*/ 300037 h 1543050"/>
              <a:gd name="connsiteX6" fmla="*/ 515529 w 1588025"/>
              <a:gd name="connsiteY6" fmla="*/ 371475 h 1543050"/>
              <a:gd name="connsiteX7" fmla="*/ 615541 w 1588025"/>
              <a:gd name="connsiteY7" fmla="*/ 442912 h 1543050"/>
              <a:gd name="connsiteX8" fmla="*/ 701266 w 1588025"/>
              <a:gd name="connsiteY8" fmla="*/ 542925 h 1543050"/>
              <a:gd name="connsiteX9" fmla="*/ 801279 w 1588025"/>
              <a:gd name="connsiteY9" fmla="*/ 614362 h 1543050"/>
              <a:gd name="connsiteX10" fmla="*/ 987016 w 1588025"/>
              <a:gd name="connsiteY10" fmla="*/ 771525 h 1543050"/>
              <a:gd name="connsiteX11" fmla="*/ 1072741 w 1588025"/>
              <a:gd name="connsiteY11" fmla="*/ 842962 h 1543050"/>
              <a:gd name="connsiteX12" fmla="*/ 1287054 w 1588025"/>
              <a:gd name="connsiteY12" fmla="*/ 1128712 h 1543050"/>
              <a:gd name="connsiteX13" fmla="*/ 1401354 w 1588025"/>
              <a:gd name="connsiteY13" fmla="*/ 1300162 h 1543050"/>
              <a:gd name="connsiteX14" fmla="*/ 1458504 w 1588025"/>
              <a:gd name="connsiteY14" fmla="*/ 1414462 h 1543050"/>
              <a:gd name="connsiteX15" fmla="*/ 1558516 w 1588025"/>
              <a:gd name="connsiteY15" fmla="*/ 1428750 h 1543050"/>
              <a:gd name="connsiteX16" fmla="*/ 1587091 w 1588025"/>
              <a:gd name="connsiteY16" fmla="*/ 1528762 h 1543050"/>
              <a:gd name="connsiteX17" fmla="*/ 1587091 w 1588025"/>
              <a:gd name="connsiteY17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8025" h="1543050">
                <a:moveTo>
                  <a:pt x="1179" y="0"/>
                </a:moveTo>
                <a:cubicBezTo>
                  <a:pt x="80958" y="106373"/>
                  <a:pt x="0" y="13403"/>
                  <a:pt x="115479" y="100012"/>
                </a:cubicBezTo>
                <a:cubicBezTo>
                  <a:pt x="131643" y="112135"/>
                  <a:pt x="141529" y="131667"/>
                  <a:pt x="158341" y="142875"/>
                </a:cubicBezTo>
                <a:cubicBezTo>
                  <a:pt x="184923" y="160596"/>
                  <a:pt x="216470" y="169640"/>
                  <a:pt x="244066" y="185737"/>
                </a:cubicBezTo>
                <a:cubicBezTo>
                  <a:pt x="273731" y="203041"/>
                  <a:pt x="300543" y="224888"/>
                  <a:pt x="329791" y="242887"/>
                </a:cubicBezTo>
                <a:cubicBezTo>
                  <a:pt x="362492" y="263011"/>
                  <a:pt x="398235" y="278181"/>
                  <a:pt x="429804" y="300037"/>
                </a:cubicBezTo>
                <a:cubicBezTo>
                  <a:pt x="460387" y="321210"/>
                  <a:pt x="486046" y="348796"/>
                  <a:pt x="515529" y="371475"/>
                </a:cubicBezTo>
                <a:cubicBezTo>
                  <a:pt x="548001" y="396454"/>
                  <a:pt x="585437" y="415124"/>
                  <a:pt x="615541" y="442912"/>
                </a:cubicBezTo>
                <a:cubicBezTo>
                  <a:pt x="647805" y="472694"/>
                  <a:pt x="669002" y="513143"/>
                  <a:pt x="701266" y="542925"/>
                </a:cubicBezTo>
                <a:cubicBezTo>
                  <a:pt x="731370" y="570713"/>
                  <a:pt x="769288" y="588769"/>
                  <a:pt x="801279" y="614362"/>
                </a:cubicBezTo>
                <a:cubicBezTo>
                  <a:pt x="864609" y="665026"/>
                  <a:pt x="924980" y="719284"/>
                  <a:pt x="987016" y="771525"/>
                </a:cubicBezTo>
                <a:cubicBezTo>
                  <a:pt x="1015468" y="795484"/>
                  <a:pt x="1048714" y="814567"/>
                  <a:pt x="1072741" y="842962"/>
                </a:cubicBezTo>
                <a:cubicBezTo>
                  <a:pt x="1340092" y="1158922"/>
                  <a:pt x="1149241" y="910509"/>
                  <a:pt x="1287054" y="1128712"/>
                </a:cubicBezTo>
                <a:cubicBezTo>
                  <a:pt x="1323732" y="1186785"/>
                  <a:pt x="1370637" y="1238728"/>
                  <a:pt x="1401354" y="1300162"/>
                </a:cubicBezTo>
                <a:cubicBezTo>
                  <a:pt x="1420404" y="1338262"/>
                  <a:pt x="1416335" y="1408438"/>
                  <a:pt x="1458504" y="1414462"/>
                </a:cubicBezTo>
                <a:lnTo>
                  <a:pt x="1558516" y="1428750"/>
                </a:lnTo>
                <a:cubicBezTo>
                  <a:pt x="1572135" y="1469605"/>
                  <a:pt x="1578120" y="1483907"/>
                  <a:pt x="1587091" y="1528762"/>
                </a:cubicBezTo>
                <a:cubicBezTo>
                  <a:pt x="1588025" y="1533432"/>
                  <a:pt x="1587091" y="1538287"/>
                  <a:pt x="1587091" y="154305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CC66C508-8E51-BEF7-78B8-902755D1B162}"/>
              </a:ext>
            </a:extLst>
          </p:cNvPr>
          <p:cNvSpPr/>
          <p:nvPr/>
        </p:nvSpPr>
        <p:spPr>
          <a:xfrm>
            <a:off x="6715125" y="5300663"/>
            <a:ext cx="314325" cy="0"/>
          </a:xfrm>
          <a:custGeom>
            <a:avLst/>
            <a:gdLst>
              <a:gd name="connsiteX0" fmla="*/ 0 w 314325"/>
              <a:gd name="connsiteY0" fmla="*/ 0 h 0"/>
              <a:gd name="connsiteX1" fmla="*/ 314325 w 314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325">
                <a:moveTo>
                  <a:pt x="0" y="0"/>
                </a:moveTo>
                <a:lnTo>
                  <a:pt x="314325" y="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7B045A53-C5B4-5C23-4DAA-4670D860F6A7}"/>
              </a:ext>
            </a:extLst>
          </p:cNvPr>
          <p:cNvSpPr/>
          <p:nvPr/>
        </p:nvSpPr>
        <p:spPr>
          <a:xfrm>
            <a:off x="7015163" y="5300663"/>
            <a:ext cx="0" cy="300037"/>
          </a:xfrm>
          <a:custGeom>
            <a:avLst/>
            <a:gdLst>
              <a:gd name="connsiteX0" fmla="*/ 0 w 0"/>
              <a:gd name="connsiteY0" fmla="*/ 0 h 300037"/>
              <a:gd name="connsiteX1" fmla="*/ 0 w 0"/>
              <a:gd name="connsiteY1" fmla="*/ 300037 h 3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00037">
                <a:moveTo>
                  <a:pt x="0" y="0"/>
                </a:moveTo>
                <a:lnTo>
                  <a:pt x="0" y="300037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304" name="Text Box 39">
            <a:extLst>
              <a:ext uri="{FF2B5EF4-FFF2-40B4-BE49-F238E27FC236}">
                <a16:creationId xmlns:a16="http://schemas.microsoft.com/office/drawing/2014/main" id="{DF2EDF4A-14D5-E840-B8C1-E2E471A9A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6938" y="56769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12m</a:t>
            </a: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35A9317-FA0B-29DA-149A-4C190D2DAF52}"/>
              </a:ext>
            </a:extLst>
          </p:cNvPr>
          <p:cNvSpPr/>
          <p:nvPr/>
        </p:nvSpPr>
        <p:spPr>
          <a:xfrm>
            <a:off x="6705600" y="5568950"/>
            <a:ext cx="1524000" cy="80963"/>
          </a:xfrm>
          <a:custGeom>
            <a:avLst/>
            <a:gdLst>
              <a:gd name="connsiteX0" fmla="*/ 0 w 1524000"/>
              <a:gd name="connsiteY0" fmla="*/ 27709 h 80060"/>
              <a:gd name="connsiteX1" fmla="*/ 221673 w 1524000"/>
              <a:gd name="connsiteY1" fmla="*/ 41564 h 80060"/>
              <a:gd name="connsiteX2" fmla="*/ 1274618 w 1524000"/>
              <a:gd name="connsiteY2" fmla="*/ 41564 h 80060"/>
              <a:gd name="connsiteX3" fmla="*/ 1524000 w 1524000"/>
              <a:gd name="connsiteY3" fmla="*/ 0 h 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80060">
                <a:moveTo>
                  <a:pt x="0" y="27709"/>
                </a:moveTo>
                <a:cubicBezTo>
                  <a:pt x="73891" y="32327"/>
                  <a:pt x="147638" y="41564"/>
                  <a:pt x="221673" y="41564"/>
                </a:cubicBezTo>
                <a:cubicBezTo>
                  <a:pt x="1347248" y="41564"/>
                  <a:pt x="764543" y="2326"/>
                  <a:pt x="1274618" y="41564"/>
                </a:cubicBezTo>
                <a:cubicBezTo>
                  <a:pt x="1509328" y="26894"/>
                  <a:pt x="1443940" y="80060"/>
                  <a:pt x="1524000" y="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78" name="Rectangle 42">
            <a:extLst>
              <a:ext uri="{FF2B5EF4-FFF2-40B4-BE49-F238E27FC236}">
                <a16:creationId xmlns:a16="http://schemas.microsoft.com/office/drawing/2014/main" id="{ED32557B-C319-03F5-BE63-42355466D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28" name="Picture 27" descr="ruler_small.jpg">
            <a:extLst>
              <a:ext uri="{FF2B5EF4-FFF2-40B4-BE49-F238E27FC236}">
                <a16:creationId xmlns:a16="http://schemas.microsoft.com/office/drawing/2014/main" id="{3EA7793E-A0EC-A035-D6B4-3F65FC6566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28" t="6953" r="42252" b="8765"/>
          <a:stretch>
            <a:fillRect/>
          </a:stretch>
        </p:blipFill>
        <p:spPr bwMode="auto">
          <a:xfrm>
            <a:off x="2263775" y="214313"/>
            <a:ext cx="873125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8BF455DC-52E7-FBE2-7CB3-AB23FDB1FB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74A89F71-B43C-8D5C-07CC-F13905F53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8" name="Picture 3" descr="Office Objects 0572">
            <a:extLst>
              <a:ext uri="{FF2B5EF4-FFF2-40B4-BE49-F238E27FC236}">
                <a16:creationId xmlns:a16="http://schemas.microsoft.com/office/drawing/2014/main" id="{D09162E0-599E-DA03-C214-E83F622AA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4">
            <a:extLst>
              <a:ext uri="{FF2B5EF4-FFF2-40B4-BE49-F238E27FC236}">
                <a16:creationId xmlns:a16="http://schemas.microsoft.com/office/drawing/2014/main" id="{B81CA29D-9FAF-CD51-642F-8453ADB8687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3320" name="Picture 43" descr="scottishflag">
            <a:extLst>
              <a:ext uri="{FF2B5EF4-FFF2-40B4-BE49-F238E27FC236}">
                <a16:creationId xmlns:a16="http://schemas.microsoft.com/office/drawing/2014/main" id="{B00A0FFB-6322-029B-7913-2D1A6BF939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18">
            <a:extLst>
              <a:ext uri="{FF2B5EF4-FFF2-40B4-BE49-F238E27FC236}">
                <a16:creationId xmlns:a16="http://schemas.microsoft.com/office/drawing/2014/main" id="{D62D7D95-D7E9-2F1D-03F0-B8D5A69C8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188" y="1870075"/>
            <a:ext cx="289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Use a scale of </a:t>
            </a:r>
          </a:p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1cm represents 2m</a:t>
            </a:r>
          </a:p>
        </p:txBody>
      </p:sp>
      <p:pic>
        <p:nvPicPr>
          <p:cNvPr id="22" name="Picture 21" descr="ruler_small.jpg">
            <a:extLst>
              <a:ext uri="{FF2B5EF4-FFF2-40B4-BE49-F238E27FC236}">
                <a16:creationId xmlns:a16="http://schemas.microsoft.com/office/drawing/2014/main" id="{400D8081-EBF3-E77F-03F0-892A2EBBA9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 rot="-1820530">
            <a:off x="2625725" y="1778000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2206D17-B7F0-CE38-597E-AA51C7A0987A}"/>
              </a:ext>
            </a:extLst>
          </p:cNvPr>
          <p:cNvCxnSpPr/>
          <p:nvPr/>
        </p:nvCxnSpPr>
        <p:spPr>
          <a:xfrm rot="16200000" flipH="1">
            <a:off x="1543050" y="2668588"/>
            <a:ext cx="3298825" cy="195262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B865E91-CA24-1AD6-1853-7A2BCD354B0F}"/>
              </a:ext>
            </a:extLst>
          </p:cNvPr>
          <p:cNvCxnSpPr/>
          <p:nvPr/>
        </p:nvCxnSpPr>
        <p:spPr>
          <a:xfrm>
            <a:off x="2203450" y="5280025"/>
            <a:ext cx="1966913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DFD9579-BC5D-F38E-3563-9DEA0486354B}"/>
              </a:ext>
            </a:extLst>
          </p:cNvPr>
          <p:cNvCxnSpPr/>
          <p:nvPr/>
        </p:nvCxnSpPr>
        <p:spPr>
          <a:xfrm rot="16200000" flipH="1">
            <a:off x="559594" y="3623469"/>
            <a:ext cx="3327400" cy="142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ruler_small.jpg">
            <a:extLst>
              <a:ext uri="{FF2B5EF4-FFF2-40B4-BE49-F238E27FC236}">
                <a16:creationId xmlns:a16="http://schemas.microsoft.com/office/drawing/2014/main" id="{50466B3D-2C77-FDB0-4D82-6C70A09D9F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5321300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37">
            <a:extLst>
              <a:ext uri="{FF2B5EF4-FFF2-40B4-BE49-F238E27FC236}">
                <a16:creationId xmlns:a16="http://schemas.microsoft.com/office/drawing/2014/main" id="{8CF86A04-3042-66CA-85F7-19F429BB3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3743325"/>
            <a:ext cx="903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20m</a:t>
            </a:r>
          </a:p>
        </p:txBody>
      </p:sp>
      <p:sp>
        <p:nvSpPr>
          <p:cNvPr id="32" name="Text Box 39">
            <a:extLst>
              <a:ext uri="{FF2B5EF4-FFF2-40B4-BE49-F238E27FC236}">
                <a16:creationId xmlns:a16="http://schemas.microsoft.com/office/drawing/2014/main" id="{D27DA14E-BA5A-3DED-5882-7A33BA462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53340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12m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7DD4B84-A978-E3BA-FB56-0A4E96D31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8188" y="2238375"/>
            <a:ext cx="289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  <a:latin typeface="Comic Sans MS" panose="030F0702030302020204" pitchFamily="66" charset="0"/>
              </a:rPr>
              <a:t>1cm represents 2m</a:t>
            </a:r>
          </a:p>
        </p:txBody>
      </p:sp>
      <p:sp>
        <p:nvSpPr>
          <p:cNvPr id="13330" name="Text Box 39">
            <a:extLst>
              <a:ext uri="{FF2B5EF4-FFF2-40B4-BE49-F238E27FC236}">
                <a16:creationId xmlns:a16="http://schemas.microsoft.com/office/drawing/2014/main" id="{E53D6B3C-8442-E55D-6FE8-060326CA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3933825"/>
            <a:ext cx="903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20m</a:t>
            </a:r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AB571256-B3CE-CBC5-49EC-91A61C71262B}"/>
              </a:ext>
            </a:extLst>
          </p:cNvPr>
          <p:cNvSpPr/>
          <p:nvPr/>
        </p:nvSpPr>
        <p:spPr>
          <a:xfrm>
            <a:off x="7446963" y="2770188"/>
            <a:ext cx="46037" cy="1457325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3E198A27-BD4D-A729-D0E3-44968FCCA4A0}"/>
              </a:ext>
            </a:extLst>
          </p:cNvPr>
          <p:cNvSpPr/>
          <p:nvPr/>
        </p:nvSpPr>
        <p:spPr>
          <a:xfrm>
            <a:off x="7491413" y="2784475"/>
            <a:ext cx="1589087" cy="1543050"/>
          </a:xfrm>
          <a:custGeom>
            <a:avLst/>
            <a:gdLst>
              <a:gd name="connsiteX0" fmla="*/ 1179 w 1588025"/>
              <a:gd name="connsiteY0" fmla="*/ 0 h 1543050"/>
              <a:gd name="connsiteX1" fmla="*/ 115479 w 1588025"/>
              <a:gd name="connsiteY1" fmla="*/ 100012 h 1543050"/>
              <a:gd name="connsiteX2" fmla="*/ 158341 w 1588025"/>
              <a:gd name="connsiteY2" fmla="*/ 142875 h 1543050"/>
              <a:gd name="connsiteX3" fmla="*/ 244066 w 1588025"/>
              <a:gd name="connsiteY3" fmla="*/ 185737 h 1543050"/>
              <a:gd name="connsiteX4" fmla="*/ 329791 w 1588025"/>
              <a:gd name="connsiteY4" fmla="*/ 242887 h 1543050"/>
              <a:gd name="connsiteX5" fmla="*/ 429804 w 1588025"/>
              <a:gd name="connsiteY5" fmla="*/ 300037 h 1543050"/>
              <a:gd name="connsiteX6" fmla="*/ 515529 w 1588025"/>
              <a:gd name="connsiteY6" fmla="*/ 371475 h 1543050"/>
              <a:gd name="connsiteX7" fmla="*/ 615541 w 1588025"/>
              <a:gd name="connsiteY7" fmla="*/ 442912 h 1543050"/>
              <a:gd name="connsiteX8" fmla="*/ 701266 w 1588025"/>
              <a:gd name="connsiteY8" fmla="*/ 542925 h 1543050"/>
              <a:gd name="connsiteX9" fmla="*/ 801279 w 1588025"/>
              <a:gd name="connsiteY9" fmla="*/ 614362 h 1543050"/>
              <a:gd name="connsiteX10" fmla="*/ 987016 w 1588025"/>
              <a:gd name="connsiteY10" fmla="*/ 771525 h 1543050"/>
              <a:gd name="connsiteX11" fmla="*/ 1072741 w 1588025"/>
              <a:gd name="connsiteY11" fmla="*/ 842962 h 1543050"/>
              <a:gd name="connsiteX12" fmla="*/ 1287054 w 1588025"/>
              <a:gd name="connsiteY12" fmla="*/ 1128712 h 1543050"/>
              <a:gd name="connsiteX13" fmla="*/ 1401354 w 1588025"/>
              <a:gd name="connsiteY13" fmla="*/ 1300162 h 1543050"/>
              <a:gd name="connsiteX14" fmla="*/ 1458504 w 1588025"/>
              <a:gd name="connsiteY14" fmla="*/ 1414462 h 1543050"/>
              <a:gd name="connsiteX15" fmla="*/ 1558516 w 1588025"/>
              <a:gd name="connsiteY15" fmla="*/ 1428750 h 1543050"/>
              <a:gd name="connsiteX16" fmla="*/ 1587091 w 1588025"/>
              <a:gd name="connsiteY16" fmla="*/ 1528762 h 1543050"/>
              <a:gd name="connsiteX17" fmla="*/ 1587091 w 1588025"/>
              <a:gd name="connsiteY17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8025" h="1543050">
                <a:moveTo>
                  <a:pt x="1179" y="0"/>
                </a:moveTo>
                <a:cubicBezTo>
                  <a:pt x="80958" y="106373"/>
                  <a:pt x="0" y="13403"/>
                  <a:pt x="115479" y="100012"/>
                </a:cubicBezTo>
                <a:cubicBezTo>
                  <a:pt x="131643" y="112135"/>
                  <a:pt x="141529" y="131667"/>
                  <a:pt x="158341" y="142875"/>
                </a:cubicBezTo>
                <a:cubicBezTo>
                  <a:pt x="184923" y="160596"/>
                  <a:pt x="216470" y="169640"/>
                  <a:pt x="244066" y="185737"/>
                </a:cubicBezTo>
                <a:cubicBezTo>
                  <a:pt x="273731" y="203041"/>
                  <a:pt x="300543" y="224888"/>
                  <a:pt x="329791" y="242887"/>
                </a:cubicBezTo>
                <a:cubicBezTo>
                  <a:pt x="362492" y="263011"/>
                  <a:pt x="398235" y="278181"/>
                  <a:pt x="429804" y="300037"/>
                </a:cubicBezTo>
                <a:cubicBezTo>
                  <a:pt x="460387" y="321210"/>
                  <a:pt x="486046" y="348796"/>
                  <a:pt x="515529" y="371475"/>
                </a:cubicBezTo>
                <a:cubicBezTo>
                  <a:pt x="548001" y="396454"/>
                  <a:pt x="585437" y="415124"/>
                  <a:pt x="615541" y="442912"/>
                </a:cubicBezTo>
                <a:cubicBezTo>
                  <a:pt x="647805" y="472694"/>
                  <a:pt x="669002" y="513143"/>
                  <a:pt x="701266" y="542925"/>
                </a:cubicBezTo>
                <a:cubicBezTo>
                  <a:pt x="731370" y="570713"/>
                  <a:pt x="769288" y="588769"/>
                  <a:pt x="801279" y="614362"/>
                </a:cubicBezTo>
                <a:cubicBezTo>
                  <a:pt x="864609" y="665026"/>
                  <a:pt x="924980" y="719284"/>
                  <a:pt x="987016" y="771525"/>
                </a:cubicBezTo>
                <a:cubicBezTo>
                  <a:pt x="1015468" y="795484"/>
                  <a:pt x="1048714" y="814567"/>
                  <a:pt x="1072741" y="842962"/>
                </a:cubicBezTo>
                <a:cubicBezTo>
                  <a:pt x="1340092" y="1158922"/>
                  <a:pt x="1149241" y="910509"/>
                  <a:pt x="1287054" y="1128712"/>
                </a:cubicBezTo>
                <a:cubicBezTo>
                  <a:pt x="1323732" y="1186785"/>
                  <a:pt x="1370637" y="1238728"/>
                  <a:pt x="1401354" y="1300162"/>
                </a:cubicBezTo>
                <a:cubicBezTo>
                  <a:pt x="1420404" y="1338262"/>
                  <a:pt x="1416335" y="1408438"/>
                  <a:pt x="1458504" y="1414462"/>
                </a:cubicBezTo>
                <a:lnTo>
                  <a:pt x="1558516" y="1428750"/>
                </a:lnTo>
                <a:cubicBezTo>
                  <a:pt x="1572135" y="1469605"/>
                  <a:pt x="1578120" y="1483907"/>
                  <a:pt x="1587091" y="1528762"/>
                </a:cubicBezTo>
                <a:cubicBezTo>
                  <a:pt x="1588025" y="1533432"/>
                  <a:pt x="1587091" y="1538287"/>
                  <a:pt x="1587091" y="154305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3FA5C9F3-0FA2-6021-AD2A-15E7FDFF06F6}"/>
              </a:ext>
            </a:extLst>
          </p:cNvPr>
          <p:cNvSpPr/>
          <p:nvPr/>
        </p:nvSpPr>
        <p:spPr>
          <a:xfrm>
            <a:off x="7450138" y="3956050"/>
            <a:ext cx="314325" cy="0"/>
          </a:xfrm>
          <a:custGeom>
            <a:avLst/>
            <a:gdLst>
              <a:gd name="connsiteX0" fmla="*/ 0 w 314325"/>
              <a:gd name="connsiteY0" fmla="*/ 0 h 0"/>
              <a:gd name="connsiteX1" fmla="*/ 314325 w 314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325">
                <a:moveTo>
                  <a:pt x="0" y="0"/>
                </a:moveTo>
                <a:lnTo>
                  <a:pt x="314325" y="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B1BCA519-E8C6-AC1B-0124-86A58CE497F4}"/>
              </a:ext>
            </a:extLst>
          </p:cNvPr>
          <p:cNvSpPr/>
          <p:nvPr/>
        </p:nvSpPr>
        <p:spPr>
          <a:xfrm>
            <a:off x="7750175" y="3970338"/>
            <a:ext cx="0" cy="300037"/>
          </a:xfrm>
          <a:custGeom>
            <a:avLst/>
            <a:gdLst>
              <a:gd name="connsiteX0" fmla="*/ 0 w 0"/>
              <a:gd name="connsiteY0" fmla="*/ 0 h 300037"/>
              <a:gd name="connsiteX1" fmla="*/ 0 w 0"/>
              <a:gd name="connsiteY1" fmla="*/ 300037 h 3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00037">
                <a:moveTo>
                  <a:pt x="0" y="0"/>
                </a:moveTo>
                <a:lnTo>
                  <a:pt x="0" y="300037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335" name="Text Box 39">
            <a:extLst>
              <a:ext uri="{FF2B5EF4-FFF2-40B4-BE49-F238E27FC236}">
                <a16:creationId xmlns:a16="http://schemas.microsoft.com/office/drawing/2014/main" id="{5F5F9A0C-A83B-FDC3-47F2-C8CB9F148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1950" y="4332288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12m</a:t>
            </a: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47B34349-EC53-0C61-6052-2FD5D216997C}"/>
              </a:ext>
            </a:extLst>
          </p:cNvPr>
          <p:cNvSpPr/>
          <p:nvPr/>
        </p:nvSpPr>
        <p:spPr>
          <a:xfrm>
            <a:off x="7440613" y="4225925"/>
            <a:ext cx="1524000" cy="79375"/>
          </a:xfrm>
          <a:custGeom>
            <a:avLst/>
            <a:gdLst>
              <a:gd name="connsiteX0" fmla="*/ 0 w 1524000"/>
              <a:gd name="connsiteY0" fmla="*/ 27709 h 80060"/>
              <a:gd name="connsiteX1" fmla="*/ 221673 w 1524000"/>
              <a:gd name="connsiteY1" fmla="*/ 41564 h 80060"/>
              <a:gd name="connsiteX2" fmla="*/ 1274618 w 1524000"/>
              <a:gd name="connsiteY2" fmla="*/ 41564 h 80060"/>
              <a:gd name="connsiteX3" fmla="*/ 1524000 w 1524000"/>
              <a:gd name="connsiteY3" fmla="*/ 0 h 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80060">
                <a:moveTo>
                  <a:pt x="0" y="27709"/>
                </a:moveTo>
                <a:cubicBezTo>
                  <a:pt x="73891" y="32327"/>
                  <a:pt x="147638" y="41564"/>
                  <a:pt x="221673" y="41564"/>
                </a:cubicBezTo>
                <a:cubicBezTo>
                  <a:pt x="1347248" y="41564"/>
                  <a:pt x="764543" y="2326"/>
                  <a:pt x="1274618" y="41564"/>
                </a:cubicBezTo>
                <a:cubicBezTo>
                  <a:pt x="1509328" y="26894"/>
                  <a:pt x="1443940" y="80060"/>
                  <a:pt x="1524000" y="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" name="Cloud 54">
            <a:extLst>
              <a:ext uri="{FF2B5EF4-FFF2-40B4-BE49-F238E27FC236}">
                <a16:creationId xmlns:a16="http://schemas.microsoft.com/office/drawing/2014/main" id="{1FE9FAB2-458D-F73C-7820-0CF95EA8D3B1}"/>
              </a:ext>
            </a:extLst>
          </p:cNvPr>
          <p:cNvSpPr/>
          <p:nvPr/>
        </p:nvSpPr>
        <p:spPr>
          <a:xfrm>
            <a:off x="3367088" y="2617788"/>
            <a:ext cx="3768725" cy="19954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Find the real life length of the 3</a:t>
            </a:r>
            <a:r>
              <a:rPr lang="en-GB" sz="2400" baseline="30000" dirty="0">
                <a:solidFill>
                  <a:srgbClr val="080808"/>
                </a:solidFill>
                <a:latin typeface="Comic Sans MS" pitchFamily="66" charset="0"/>
              </a:rPr>
              <a:t>rd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 side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D0754AF-943E-632B-CC9A-C0EBE52C7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4650" y="4613275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2 x 11.6 =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FB2FD3A-F78D-0E09-5E0C-A31D8228A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4363" y="4598988"/>
            <a:ext cx="1319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 23.2m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07691 0.5115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2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  <p:bldP spid="55" grpId="0" animBg="1"/>
      <p:bldP spid="56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7562160C-776A-0FB4-1B4A-C3234A73544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928A31-3AC5-44A1-9278-B2C48127A4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873661AA-2B0A-572B-9FE6-9AA5490F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F6B57877-14F4-CDF2-91AA-720CD10A6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5F4CD2E1-7024-E9C2-9567-AEBCC447C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TJ N4 Lifeskills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Exercise 1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Ch22 (page 176)</a:t>
            </a:r>
            <a:endParaRPr lang="en-GB" altLang="en-US" sz="1600"/>
          </a:p>
        </p:txBody>
      </p:sp>
      <p:pic>
        <p:nvPicPr>
          <p:cNvPr id="14342" name="Picture 4" descr="ag00463_">
            <a:extLst>
              <a:ext uri="{FF2B5EF4-FFF2-40B4-BE49-F238E27FC236}">
                <a16:creationId xmlns:a16="http://schemas.microsoft.com/office/drawing/2014/main" id="{F877115C-A53E-20AA-F85E-78E6E46E96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6" descr="Office Objects 0572">
            <a:extLst>
              <a:ext uri="{FF2B5EF4-FFF2-40B4-BE49-F238E27FC236}">
                <a16:creationId xmlns:a16="http://schemas.microsoft.com/office/drawing/2014/main" id="{32F4072B-E0D4-C071-0202-808434226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7">
            <a:extLst>
              <a:ext uri="{FF2B5EF4-FFF2-40B4-BE49-F238E27FC236}">
                <a16:creationId xmlns:a16="http://schemas.microsoft.com/office/drawing/2014/main" id="{2CC6E7F7-6F23-4E94-1B77-5B86D1FBA3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07529" name="Rectangle 9">
            <a:extLst>
              <a:ext uri="{FF2B5EF4-FFF2-40B4-BE49-F238E27FC236}">
                <a16:creationId xmlns:a16="http://schemas.microsoft.com/office/drawing/2014/main" id="{0CDB2025-97EB-8251-20FE-66E2B8FAF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Drawings</a:t>
            </a:r>
          </a:p>
        </p:txBody>
      </p:sp>
      <p:pic>
        <p:nvPicPr>
          <p:cNvPr id="14346" name="Picture 10" descr="scottishflag">
            <a:extLst>
              <a:ext uri="{FF2B5EF4-FFF2-40B4-BE49-F238E27FC236}">
                <a16:creationId xmlns:a16="http://schemas.microsoft.com/office/drawing/2014/main" id="{1E425125-B203-355E-BD99-63968BA63F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6619EC06-63D9-68D2-040B-029944B3BAF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0FDAB2-A9FB-45A5-BB87-1965909FC8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A4113464-8E5F-55DB-FA71-4C963440C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11B87AD7-C202-975E-57A1-F9E98D62FCD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B5A25DF6-EB25-795A-F2CB-A351BBC4A7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A1CEAE7C-AC62-AC13-13A6-52544EA837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graphicFrame>
        <p:nvGraphicFramePr>
          <p:cNvPr id="2050" name="Object 14">
            <a:extLst>
              <a:ext uri="{FF2B5EF4-FFF2-40B4-BE49-F238E27FC236}">
                <a16:creationId xmlns:a16="http://schemas.microsoft.com/office/drawing/2014/main" id="{29ED02D3-4678-653D-13CD-784A763DDF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1100" y="2354263"/>
          <a:ext cx="6421438" cy="344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6960" imgH="2501640" progId="Equation.DSMT4">
                  <p:embed/>
                </p:oleObj>
              </mc:Choice>
              <mc:Fallback>
                <p:oleObj name="Equation" r:id="rId3" imgW="3936960" imgH="250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354263"/>
                        <a:ext cx="6421438" cy="344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17" descr="Office Objects 0572">
            <a:extLst>
              <a:ext uri="{FF2B5EF4-FFF2-40B4-BE49-F238E27FC236}">
                <a16:creationId xmlns:a16="http://schemas.microsoft.com/office/drawing/2014/main" id="{1BEE65DE-E1B6-E1D0-BC4B-D7D3D5ED3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</TotalTime>
  <Words>1045</Words>
  <Application>Microsoft Office PowerPoint</Application>
  <PresentationFormat>On-screen Show (4:3)</PresentationFormat>
  <Paragraphs>246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Tahoma</vt:lpstr>
      <vt:lpstr>Arial</vt:lpstr>
      <vt:lpstr>Wingdings</vt:lpstr>
      <vt:lpstr>Comic Sans MS</vt:lpstr>
      <vt:lpstr>1_Shimmer</vt:lpstr>
      <vt:lpstr>Default Design</vt:lpstr>
      <vt:lpstr>MathType 5.0 Equation</vt:lpstr>
      <vt:lpstr> Scaled Drawings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280</cp:revision>
  <dcterms:created xsi:type="dcterms:W3CDTF">2005-04-06T16:52:43Z</dcterms:created>
  <dcterms:modified xsi:type="dcterms:W3CDTF">2026-07-04T19:00:29Z</dcterms:modified>
</cp:coreProperties>
</file>