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3" r:id="rId2"/>
    <p:sldMasterId id="2147483795" r:id="rId3"/>
    <p:sldMasterId id="2147483826" r:id="rId4"/>
  </p:sldMasterIdLst>
  <p:notesMasterIdLst>
    <p:notesMasterId r:id="rId49"/>
  </p:notesMasterIdLst>
  <p:sldIdLst>
    <p:sldId id="272" r:id="rId5"/>
    <p:sldId id="268" r:id="rId6"/>
    <p:sldId id="269" r:id="rId7"/>
    <p:sldId id="259" r:id="rId8"/>
    <p:sldId id="329" r:id="rId9"/>
    <p:sldId id="328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287" r:id="rId20"/>
    <p:sldId id="271" r:id="rId21"/>
    <p:sldId id="277" r:id="rId22"/>
    <p:sldId id="341" r:id="rId23"/>
    <p:sldId id="340" r:id="rId24"/>
    <p:sldId id="314" r:id="rId25"/>
    <p:sldId id="295" r:id="rId26"/>
    <p:sldId id="296" r:id="rId27"/>
    <p:sldId id="342" r:id="rId28"/>
    <p:sldId id="343" r:id="rId29"/>
    <p:sldId id="286" r:id="rId30"/>
    <p:sldId id="344" r:id="rId31"/>
    <p:sldId id="345" r:id="rId32"/>
    <p:sldId id="346" r:id="rId33"/>
    <p:sldId id="349" r:id="rId34"/>
    <p:sldId id="348" r:id="rId35"/>
    <p:sldId id="350" r:id="rId36"/>
    <p:sldId id="351" r:id="rId37"/>
    <p:sldId id="353" r:id="rId38"/>
    <p:sldId id="359" r:id="rId39"/>
    <p:sldId id="352" r:id="rId40"/>
    <p:sldId id="360" r:id="rId41"/>
    <p:sldId id="364" r:id="rId42"/>
    <p:sldId id="365" r:id="rId43"/>
    <p:sldId id="366" r:id="rId44"/>
    <p:sldId id="367" r:id="rId45"/>
    <p:sldId id="361" r:id="rId46"/>
    <p:sldId id="368" r:id="rId47"/>
    <p:sldId id="362" r:id="rId4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00"/>
    <a:srgbClr val="660066"/>
    <a:srgbClr val="CC3300"/>
    <a:srgbClr val="FF0000"/>
    <a:srgbClr val="FFFF00"/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2494FBB-C139-C6C8-BAD0-51B91F88C2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D8F8E6F-6743-F3C9-BF85-1A5799AD1C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8C089CD5-2685-815D-A298-F5ACA560DE1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E9F0EF5-EA94-35ED-7ED7-5FB342113A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EAE5802-48FD-2A15-B657-C41990BD24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31969A1-C4A1-D548-C0CC-ABED24249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DBA687-0B60-43B8-892A-04618DE3FD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907AD49C-B560-4760-3F69-97015181E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8790ED01-97DC-CF66-D8A7-E814B1EA8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0A4440C7-9CB2-4954-3A2D-88715454A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BCE1A0-EC21-4553-A61A-5ED4651315F0}" type="slidenum">
              <a:rPr lang="en-GB" altLang="en-US" sz="1200">
                <a:latin typeface="Arial" panose="020B0604020202020204" pitchFamily="34" charset="0"/>
              </a:rPr>
              <a:pPr eaLnBrk="1" hangingPunct="1"/>
              <a:t>37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F78DDF3-B130-18BD-646E-6355DC669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1DAF4A3-7A1F-B7BD-DA3C-C4367D3DA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BC832E71-DED1-F4BC-7CE0-3A79D3189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FA9704-0B52-4676-8664-975A6676B4BA}" type="slidenum">
              <a:rPr lang="en-GB" altLang="en-US" sz="1200">
                <a:latin typeface="Arial" panose="020B0604020202020204" pitchFamily="34" charset="0"/>
              </a:rPr>
              <a:pPr eaLnBrk="1" hangingPunct="1"/>
              <a:t>38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012AD586-F3A2-BF98-08FA-1522E5085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D2477B3-C290-B1F3-D6AC-4692B945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C31E9D0C-E835-51FF-4E73-B8011A75B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4F4DF-B5BA-4BBB-8BCE-B86CE671674D}" type="slidenum">
              <a:rPr lang="en-GB" altLang="en-US" sz="1200">
                <a:latin typeface="Arial" panose="020B0604020202020204" pitchFamily="34" charset="0"/>
              </a:rPr>
              <a:pPr eaLnBrk="1" hangingPunct="1"/>
              <a:t>39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D4D26D74-7FA7-E3CF-221C-E9776D276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5755FBC-E420-F9E4-32C0-E4ED2A429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0ACB08D9-8E29-ADD6-51F3-D75804C9D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A663D8-DD9B-4C91-AEC6-DB9D528ECCE3}" type="slidenum">
              <a:rPr lang="en-GB" altLang="en-US" sz="1200">
                <a:latin typeface="Arial" panose="020B0604020202020204" pitchFamily="34" charset="0"/>
              </a:rPr>
              <a:pPr eaLnBrk="1" hangingPunct="1"/>
              <a:t>40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C28E7364-FEDA-AD40-A05D-E10D1FBC2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9316C4DC-2720-2051-7302-97C96BC2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08DB6044-C8CC-2506-C0C6-379EF394C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DC8ACE-81FE-43A6-B3A2-1D0119B37B44}" type="slidenum">
              <a:rPr lang="en-GB" altLang="en-US" sz="1200">
                <a:latin typeface="Arial" panose="020B0604020202020204" pitchFamily="34" charset="0"/>
              </a:rPr>
              <a:pPr eaLnBrk="1" hangingPunct="1"/>
              <a:t>41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F0E7CC2-759D-E6B6-E9DE-634E78B7EC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902AC17-803E-C62F-31FA-DE69388D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77184F0-503E-E65A-C12F-5C65FCDFA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D58CFC-0A56-4992-996E-A0F944E443DA}" type="slidenum">
              <a:rPr lang="en-GB" altLang="en-US" sz="1200">
                <a:latin typeface="Arial" panose="020B0604020202020204" pitchFamily="34" charset="0"/>
              </a:rPr>
              <a:pPr eaLnBrk="1" hangingPunct="1"/>
              <a:t>42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14C89E9B-4C77-8C90-55BD-9168E9528D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2962CA1C-44B5-2C89-FBDB-965E7BD78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C4824084-5B0C-98F6-95DF-8C8EC691E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5F58DB-C060-4AFA-AD23-F35C7F6AC4A6}" type="slidenum">
              <a:rPr lang="en-GB" altLang="en-US" sz="1200">
                <a:latin typeface="Arial" panose="020B0604020202020204" pitchFamily="34" charset="0"/>
              </a:rPr>
              <a:pPr eaLnBrk="1" hangingPunct="1"/>
              <a:t>43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09FC6A95-8F40-E6A5-69FE-82F658D9A7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DAD4F501-A5C1-DA5B-7E30-76A9706F4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4D9DCC83-B460-BACF-500C-C4CEBC780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CB32C-2D89-4244-B338-BE0A4389D0E8}" type="slidenum">
              <a:rPr lang="en-GB" altLang="en-US" sz="1200">
                <a:latin typeface="Arial" panose="020B0604020202020204" pitchFamily="34" charset="0"/>
              </a:rPr>
              <a:pPr eaLnBrk="1" hangingPunct="1"/>
              <a:t>44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4E0D67-4449-578F-882C-07EA1FA5197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719CCFF-3F4A-FA8C-D281-9261F2BBC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315B9817-7330-17EA-3775-1ED65C38B5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F33C0968-5825-2456-1D59-68BEE69942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5C90082-D8AB-2A2E-AC91-FFC6C7DB0C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C0018-147E-4F6C-B94C-D638B55A4C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433A45D-7A54-A86D-709E-64AA1E0DE2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FFA44363-FB88-66DD-7D14-6CA9E2076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4128C635-7697-6307-7A50-44870B23A86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3DE32676-2D12-B62C-879E-DFC268A2F1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AF9C1E51-DA14-1D4B-9EFE-2D025606736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0A18C137-5069-1F68-3114-81BA82E86A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3C3CC1B5-0D72-9AF9-97EF-B96F2FF802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8C10D6C8-E10C-726B-0167-CE044DB204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388F763-6B30-707B-6B0A-FB5EEB66B9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AF36-2461-4AEA-B0AC-27ADD3970E5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BF079CB1-7BD6-3A01-EA5F-A111C52BD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4FE5129-E957-DF72-009E-D4A9A7DF8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EFA7BF5-BED9-4FAD-92A9-91C4123546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37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DD2C219-8449-F1B8-4314-5D89D6736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4B8C-1668-49BB-B785-2588E8A9803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C4F70FE-7A96-4F6F-C7B9-4F673000E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3B4BB8E-C14A-A425-6A7A-DDE14D5A8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43720-DEC6-4ECE-88AD-DA68228AD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78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9CCE500-E36E-0DF1-ABB1-CAD5BDA73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2A66-4E4F-49A7-A607-B77F2102B15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2EDEBAC-41EB-E4E0-2346-81FBC1203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8058014-0A9A-C63D-F2E8-EAACDB394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9AC25-01FF-4119-8FA4-BF30898B6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654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B970-6199-3BE1-89C9-25E21E3B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C8A0-C711-43C3-9DC1-39FA38037F9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4F6E-DC3E-D61E-90D8-9D25F1D7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DDFC3-A101-0E7C-16DF-A19F7501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4CD7F-4CDB-40D7-B34D-6D6F58BC66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31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9624-92C8-1A59-19D4-E47B6D3A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6742-8EBE-4DB7-A786-A235AEFA274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0B2B3-80B0-8814-B29D-FD20DFA9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C1F83-00C7-F983-EAA2-4012326B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368C-E8E2-458F-B471-957DBEA6C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96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0EEF-712B-7B2A-562D-2F5164C9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B2AD-2601-4831-BBBF-E2CE183AFC5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994E4-DFED-428D-F846-DCB24C10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600AD-5951-3E79-CF07-1CE9E79E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F1E5A-2E27-437E-8B65-C70011D73D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46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D03EC5-C857-5026-6AA1-8DD2A98C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1D36-D78E-4889-A885-202724B7563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30CA12-E5F5-29D7-309D-0A2A4010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73A33A-05D5-5486-2355-7F959F1C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B7AD-A4DE-4A9A-8D0B-D2AB598A87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592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E64A18-DD61-E992-F75E-33D07B6B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DD25-5147-47E8-9A74-A5A30D77EF5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48561-E52C-D918-0CE4-ED0FAFD7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59E1CA-8535-E0B3-3D8C-93E06359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6B5E-1A75-4F21-A98E-59587CCB3F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75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D5E121-E40E-865A-1422-E6F065B8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758E-14D0-4FF1-809B-B49AE4206BF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B00646-533D-553C-6DFB-3E42D276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6AF04E-7C3B-7DB7-F22D-443CECF7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468BB-38FA-4E2C-AE78-7A8FF4CC89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618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C4614-1F98-F2A7-571B-3105F1B44EDF}"/>
              </a:ext>
            </a:extLst>
          </p:cNvPr>
          <p:cNvSpPr txBox="1"/>
          <p:nvPr userDrawn="1"/>
        </p:nvSpPr>
        <p:spPr>
          <a:xfrm>
            <a:off x="128588" y="1206500"/>
            <a:ext cx="714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cs typeface="Arial" charset="0"/>
              </a:rPr>
              <a:t>N4 LS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E04D17A-04A5-025F-EADB-61D64AA3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A96A-AE69-4ECB-8F5A-D0E33808F0F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731D6D-225A-F4BD-727B-5AACADB2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E8AD2B7-BA22-81C3-F938-940DBC5F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263DD-E42C-4D92-8C4D-4E1D688BCD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74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E24C6-EB77-8E93-B852-7FBE9B46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2867-7E3C-46D7-AE83-3B737749948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2C54C1-0EFB-9E26-9D64-1F112546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1A5812-2EC4-368A-58B2-936F4172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F782-CD87-413F-97BF-268C075B26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15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4844E40-B123-EEDA-FE8A-32A558D8D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0D75-584F-494E-A4F2-F01CC0F9D50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E466693-B5B7-F147-6CF5-BC90B8D68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1412C3A-C812-F0FC-DDB7-A3E0EF9BB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9315F-2D25-4BD5-AE76-B1A61D71E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22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258095-BA49-47D0-318E-4E09CD14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E1C6-5E89-42DD-8205-18849EAAF3B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4183E5-864C-B2E6-43F7-A3AB98FA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064805-6121-024C-9E4B-047792DB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E3FD-0D5D-42CF-8BDC-828BAB1D08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02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1CF9-CE1C-640F-5264-3CDC6984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09A2-6FCF-4523-A284-96594AF4432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01B3-C5EE-72B6-B91C-A4135AFB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4ACC-6AF6-C66F-7C25-088369B4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2E2F0-490B-4613-BF80-4CD30CE1D1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74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93B27-6AFE-874F-F1B1-4462C281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4D78-A328-4E04-9745-3A5384D94F6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D6F0-FFA3-41F9-33EB-E89016E5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85BE0-FC6E-04CA-FAD4-CF83555D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E204-C419-446F-9E35-C8E2D4D22A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83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B30D-4D56-7FDE-478F-C1C3771F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E60AD1B-18B9-458F-B77B-1D60D3FFD32E}" type="datetimeFigureOut">
              <a:rPr lang="en-GB"/>
              <a:pPr>
                <a:defRPr/>
              </a:pPr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146F-2DC8-8122-A749-9AA5DB66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D9E5E-2941-1939-4BAD-FBB6E87F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6DE9BA6-24AC-4730-938F-8C4DFE44C6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88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4A5915-8200-F99F-5EAF-F18EA3780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B7D0BBD2-6039-4DEF-99B1-9D7A395694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059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0E682A3-B0CC-33EF-2A23-B8F096953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431A39EB-D2DC-4F29-BE3E-9402397302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355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BF68EB-16CD-744A-3B6C-5F023D12D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3C485384-0D0A-41DC-8021-78E3F5E36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96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B0AEF4-9D8D-D049-020A-E59873ED4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EA675BC6-FEEE-4BCB-BDFD-A871137729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119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90D27C5-DAA3-C72C-3421-100F3907C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59B9150F-8AC5-49B6-9CE3-F2E431B65B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56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3953F6-C2EA-EFD2-BB1C-5C8476AC0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8AF2AA4F-4D0B-4D30-9DB3-D2DBE3C024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409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2BFAA0F-E7B0-BC7B-DD0D-97352F137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BD20-88E9-47E6-A81F-13856CA3BEC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6FB6B79-94D5-2D46-4E10-16647BD4A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370A976-0CB3-ABAB-A643-555D472C5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1EB31-C8C6-4A72-B669-ECD1DA3719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272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1A7AD5-F6C3-BDE6-9E68-0886F332A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101256C1-A995-4A69-8609-4E86FEE83E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789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80C809-6751-C757-0966-1CEFDF47D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97D21D27-5018-48BE-836E-75E6E9318E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7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B6A6B60-E458-B16C-64B0-6CBDA56C0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608F-F4B7-4ADD-BF3B-C4484F88381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84BBC01-0F4D-8294-286A-7BBA6963C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6F11A1A-1362-215D-048B-CA4B4E0A2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DF2D5-8C15-4B3E-9C24-FD7D1E5155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4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E1AAE20-632C-DEE8-E8CD-94C027A2E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D3F8-D1E4-4A58-AF70-7F873396207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A12DCC88-1F10-9F13-8A35-8B0B02877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BC812CA-42CA-AC01-5B23-BB78C1242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555F4-2DAE-4398-BAF2-75908AE15C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01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AC3A042-2CFF-EC11-6E25-D9C593B7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3568-813C-4FE9-B338-5F025D15D1B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A2D3B88-30C2-D37B-8EC0-21809ABEC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B1470D7-539C-0C2F-1DD4-E54DC7F54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D8548-4452-403B-9D83-1137BC511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93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3652A-FE5E-F098-A4FE-9E49E1E5D64F}"/>
              </a:ext>
            </a:extLst>
          </p:cNvPr>
          <p:cNvSpPr txBox="1"/>
          <p:nvPr userDrawn="1"/>
        </p:nvSpPr>
        <p:spPr>
          <a:xfrm>
            <a:off x="115888" y="1539875"/>
            <a:ext cx="714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609A7AE3-205C-8ECD-A404-90331EF02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7559-7EBE-4E11-929B-1F688CC05D2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9D672D2-5DE6-1A3C-3F67-70757FF2A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D548DBA-7975-0DC0-116F-A2F49292C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B5D1-C6D5-49FD-A83A-9C1E7CB24B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8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8830F1D-3757-3FC8-6C22-503C7B576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DF4E-FF79-4C65-A0A0-8C5974378B9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2E1D35F-F9E4-89D7-2A88-D2514E1C5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064FE67-CA89-22A5-AF96-B5D115A14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7A2BF-36C0-47BE-99DB-5D3F753EB1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40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6B56929-0D24-E137-3D15-1D512BA31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F63E-FED4-4957-A03B-843D88592D4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C92284C-BEF4-1949-0DEF-481CB6FAF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4DE381D-23BD-DE04-2DE5-C4CC2B354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F49F8-104D-4C66-8CD8-53F104EF49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74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89B30868-7304-31A8-4499-CE191683379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2BAC1720-5A1F-396F-B226-90AB365624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4706C130-2A31-9742-5FF4-FB6BC21948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7658" name="Group 5">
              <a:extLst>
                <a:ext uri="{FF2B5EF4-FFF2-40B4-BE49-F238E27FC236}">
                  <a16:creationId xmlns:a16="http://schemas.microsoft.com/office/drawing/2014/main" id="{A1F19211-7E6A-7E8D-4EB1-FAA7F1E545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73F8A72B-3B33-2B94-F186-442241B18A9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25CDF662-71ED-AE11-99D8-14B49F5467C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AD3B9C42-3B5A-8CF4-BC81-F56679A1D9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C76A188D-F37B-E53F-F36A-B87F65BB824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4B5601B6-AC8D-1B69-B4B2-86326951E9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5A727CE7-D6A3-0C75-4A1F-0D34129F199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1F0A429D-5766-72AE-047D-16C00399C0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90E44ECD-8466-2E8C-B3DE-A51B3F7742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E6DC44D9-0B6B-B1E2-68C9-9C42F510FF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5C3ACAF0-E77E-2036-EB9D-52122FBDF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FFD294C8-0613-DC9A-32D3-887A5A8F6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257C6173-3C6A-877D-D9E3-7AE79406B4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D873CD2-7585-436D-A0EA-1C3D393BBF2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9E220A17-44DB-A93D-A49F-C0ABD5F57B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BFF6D1B5-5DDF-9DD8-8338-20D23FBE1A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65724F-4C30-4D4A-985B-07BA7EF1E5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68" r:id="rId7"/>
    <p:sldLayoutId id="2147483853" r:id="rId8"/>
    <p:sldLayoutId id="2147483854" r:id="rId9"/>
    <p:sldLayoutId id="2147483855" r:id="rId10"/>
    <p:sldLayoutId id="2147483856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>
            <a:extLst>
              <a:ext uri="{FF2B5EF4-FFF2-40B4-BE49-F238E27FC236}">
                <a16:creationId xmlns:a16="http://schemas.microsoft.com/office/drawing/2014/main" id="{7387E54E-05A2-CE21-4114-58163E278D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104F3F49-54CE-C975-ADA1-256D1A832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5DBA-3726-9D67-30DB-FC40F7089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599FA2B-7972-4178-BA9F-01655197D57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76960-697E-365E-E94C-FB78A827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A729-3F89-1A80-1FEF-764F6D491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EA0E33-A174-455F-A799-9AD86FA3E6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9" r:id="rId7"/>
    <p:sldLayoutId id="2147483863" r:id="rId8"/>
    <p:sldLayoutId id="2147483864" r:id="rId9"/>
    <p:sldLayoutId id="2147483865" r:id="rId10"/>
    <p:sldLayoutId id="214748386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3C2FFA6B-1BA9-9DDE-FAB5-880BD32339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457BC9F5-A313-B34E-E71C-906FAA58F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6DF1-196C-2F74-9824-7DA12B06B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E60AD1B-18B9-458F-B77B-1D60D3FFD32E}" type="datetimeFigureOut">
              <a:rPr lang="en-GB"/>
              <a:pPr>
                <a:defRPr/>
              </a:pPr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840EB-E032-C866-38B0-5F0422FA4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6168-54AE-2C89-2FD1-372B57D5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EF95445-8FD2-43FF-9F53-08358E4BBD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>
            <a:extLst>
              <a:ext uri="{FF2B5EF4-FFF2-40B4-BE49-F238E27FC236}">
                <a16:creationId xmlns:a16="http://schemas.microsoft.com/office/drawing/2014/main" id="{5D083E4B-6A90-61CD-316B-EE6D24CD2C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6F08C839-75C5-68B2-854A-FB2CD8FE62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86AB0-63C7-2EE8-BB2F-40AA7DAB4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893BF34-59AA-4BD7-B162-4E8FD21F67DE}" type="datetime5">
              <a:rPr lang="en-US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2A82-74EC-03DB-FE93-5ED98589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25A5-7607-2F48-54CB-7EDD8CB66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96A886-E2DA-423B-A42E-A1213C2FFAB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255E-4760-B21F-3604-55FC4F6B053A}"/>
              </a:ext>
            </a:extLst>
          </p:cNvPr>
          <p:cNvSpPr txBox="1"/>
          <p:nvPr userDrawn="1"/>
        </p:nvSpPr>
        <p:spPr>
          <a:xfrm>
            <a:off x="4859338" y="260350"/>
            <a:ext cx="2928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cs typeface="+mn-cs"/>
              </a:rPr>
              <a:t>St Ninian’s High School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" dirty="0"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cs typeface="+mn-cs"/>
              </a:rPr>
              <a:t>Mathematics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53E9F-8AED-D9AE-765F-561854FB74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/>
          <a:srcRect l="12344" t="20573" r="64062" b="42057"/>
          <a:stretch>
            <a:fillRect/>
          </a:stretch>
        </p:blipFill>
        <p:spPr bwMode="auto">
          <a:xfrm>
            <a:off x="7885113" y="188913"/>
            <a:ext cx="833437" cy="79216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med" len="med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D19C5B-859A-B890-B9CC-AE3D27176AC0}"/>
              </a:ext>
            </a:extLst>
          </p:cNvPr>
          <p:cNvSpPr txBox="1"/>
          <p:nvPr userDrawn="1"/>
        </p:nvSpPr>
        <p:spPr>
          <a:xfrm>
            <a:off x="3419475" y="6577013"/>
            <a:ext cx="259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cs typeface="Arial" charset="0"/>
              </a:rPr>
              <a:t>N4 Lifeskills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3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7.xml"/><Relationship Id="rId10" Type="http://schemas.openxmlformats.org/officeDocument/2006/relationships/slide" Target="slide37.xml"/><Relationship Id="rId4" Type="http://schemas.openxmlformats.org/officeDocument/2006/relationships/slide" Target="slide2.xml"/><Relationship Id="rId9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gif"/><Relationship Id="rId5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.png"/><Relationship Id="rId5" Type="http://schemas.openxmlformats.org/officeDocument/2006/relationships/image" Target="../media/image18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7.wmf"/><Relationship Id="rId7" Type="http://schemas.openxmlformats.org/officeDocument/2006/relationships/image" Target="../media/image22.wmf"/><Relationship Id="rId12" Type="http://schemas.openxmlformats.org/officeDocument/2006/relationships/image" Target="../media/image3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.gif"/><Relationship Id="rId5" Type="http://schemas.openxmlformats.org/officeDocument/2006/relationships/image" Target="../media/image21.wmf"/><Relationship Id="rId10" Type="http://schemas.openxmlformats.org/officeDocument/2006/relationships/image" Target="../media/image24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7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.png"/><Relationship Id="rId5" Type="http://schemas.openxmlformats.org/officeDocument/2006/relationships/image" Target="../media/image26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7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.png"/><Relationship Id="rId5" Type="http://schemas.openxmlformats.org/officeDocument/2006/relationships/image" Target="../media/image29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6.wmf"/><Relationship Id="rId3" Type="http://schemas.openxmlformats.org/officeDocument/2006/relationships/image" Target="../media/image17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2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.png"/><Relationship Id="rId5" Type="http://schemas.openxmlformats.org/officeDocument/2006/relationships/image" Target="../media/image33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.png"/><Relationship Id="rId5" Type="http://schemas.openxmlformats.org/officeDocument/2006/relationships/image" Target="../media/image38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.png"/><Relationship Id="rId7" Type="http://schemas.openxmlformats.org/officeDocument/2006/relationships/image" Target="../media/image44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8.wmf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47.wmf"/><Relationship Id="rId9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52.wmf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47.wmf"/><Relationship Id="rId9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56.pn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47.w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3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9.wmf"/><Relationship Id="rId3" Type="http://schemas.openxmlformats.org/officeDocument/2006/relationships/oleObject" Target="../embeddings/oleObject63.bin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6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5.png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47.wmf"/><Relationship Id="rId9" Type="http://schemas.openxmlformats.org/officeDocument/2006/relationships/image" Target="../media/image6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70.wmf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47.wmf"/><Relationship Id="rId9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8.png"/><Relationship Id="rId3" Type="http://schemas.openxmlformats.org/officeDocument/2006/relationships/oleObject" Target="../embeddings/oleObject73.bin"/><Relationship Id="rId7" Type="http://schemas.openxmlformats.org/officeDocument/2006/relationships/image" Target="../media/image74.wmf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6.wmf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47.wmf"/><Relationship Id="rId9" Type="http://schemas.openxmlformats.org/officeDocument/2006/relationships/image" Target="../media/image7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78.bin"/><Relationship Id="rId7" Type="http://schemas.openxmlformats.org/officeDocument/2006/relationships/image" Target="../media/image79.wmf"/><Relationship Id="rId12" Type="http://schemas.openxmlformats.org/officeDocument/2006/relationships/image" Target="../media/image82.png"/><Relationship Id="rId17" Type="http://schemas.openxmlformats.org/officeDocument/2006/relationships/oleObject" Target="../embeddings/oleObject85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.wmf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1.w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47.wmf"/><Relationship Id="rId9" Type="http://schemas.openxmlformats.org/officeDocument/2006/relationships/image" Target="../media/image80.wmf"/><Relationship Id="rId14" Type="http://schemas.openxmlformats.org/officeDocument/2006/relationships/image" Target="../media/image8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>
            <a:extLst>
              <a:ext uri="{FF2B5EF4-FFF2-40B4-BE49-F238E27FC236}">
                <a16:creationId xmlns:a16="http://schemas.microsoft.com/office/drawing/2014/main" id="{C1925A8E-167F-4CD9-83A5-DE25C7B1B4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FEB2CE-84A1-436F-8C37-2EAD187F885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4879F98-6CC8-0726-A72D-556334111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71CD84C-86BC-03B1-0449-CA59128B9DD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701800" y="742950"/>
            <a:ext cx="55991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dirty="0">
                <a:solidFill>
                  <a:srgbClr val="FFFF00"/>
                </a:solidFill>
                <a:latin typeface="Comic Sans MS" pitchFamily="66" charset="0"/>
              </a:rPr>
              <a:t>Pythagoras Theorem</a:t>
            </a:r>
          </a:p>
        </p:txBody>
      </p:sp>
      <p:pic>
        <p:nvPicPr>
          <p:cNvPr id="44037" name="Picture 3" descr="scottishflag">
            <a:extLst>
              <a:ext uri="{FF2B5EF4-FFF2-40B4-BE49-F238E27FC236}">
                <a16:creationId xmlns:a16="http://schemas.microsoft.com/office/drawing/2014/main" id="{25ED7480-6986-B669-4D48-2436A962A4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41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4">
            <a:extLst>
              <a:ext uri="{FF2B5EF4-FFF2-40B4-BE49-F238E27FC236}">
                <a16:creationId xmlns:a16="http://schemas.microsoft.com/office/drawing/2014/main" id="{6D17CE1D-3661-67BE-0E37-1F9C04963E2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4039" name="Picture 5" descr="Office Objects 0572">
            <a:extLst>
              <a:ext uri="{FF2B5EF4-FFF2-40B4-BE49-F238E27FC236}">
                <a16:creationId xmlns:a16="http://schemas.microsoft.com/office/drawing/2014/main" id="{44CB848D-47FF-8556-6FB8-248AD8F3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13">
            <a:extLst>
              <a:ext uri="{FF2B5EF4-FFF2-40B4-BE49-F238E27FC236}">
                <a16:creationId xmlns:a16="http://schemas.microsoft.com/office/drawing/2014/main" id="{EDBD452E-DD8E-F0F7-FFCA-5EDA3C69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1936750"/>
            <a:ext cx="578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Squaring a Number and Square Roots</a:t>
            </a:r>
          </a:p>
        </p:txBody>
      </p:sp>
      <p:sp>
        <p:nvSpPr>
          <p:cNvPr id="44041" name="Text Box 14">
            <a:extLst>
              <a:ext uri="{FF2B5EF4-FFF2-40B4-BE49-F238E27FC236}">
                <a16:creationId xmlns:a16="http://schemas.microsoft.com/office/drawing/2014/main" id="{4213FB57-F30A-0FD7-04B1-C001BEA7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2549525"/>
            <a:ext cx="527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Investigating Pythagoras Theorem</a:t>
            </a:r>
          </a:p>
        </p:txBody>
      </p:sp>
      <p:sp>
        <p:nvSpPr>
          <p:cNvPr id="44042" name="Text Box 15">
            <a:extLst>
              <a:ext uri="{FF2B5EF4-FFF2-40B4-BE49-F238E27FC236}">
                <a16:creationId xmlns:a16="http://schemas.microsoft.com/office/drawing/2014/main" id="{53E68F61-76B7-8092-CED3-E1A074FE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383088"/>
            <a:ext cx="594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Finding the length of the smaller side</a:t>
            </a:r>
            <a:r>
              <a:rPr lang="en-GB" altLang="en-US" sz="2400"/>
              <a:t> </a:t>
            </a:r>
          </a:p>
        </p:txBody>
      </p:sp>
      <p:sp>
        <p:nvSpPr>
          <p:cNvPr id="44043" name="AutoShape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0B6E897-D5A7-586B-ECB1-4991B019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81200"/>
            <a:ext cx="463550" cy="377825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4044" name="AutoShape 1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2F3A5AF-F63C-57FD-5822-B02FE3A09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86038"/>
            <a:ext cx="463550" cy="377825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4045" name="AutoShape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B6D8C09-7B07-9243-941A-3D1F8F76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97375"/>
            <a:ext cx="463550" cy="377825"/>
          </a:xfrm>
          <a:prstGeom prst="actionButtonForwardNex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4046" name="Text Box 21">
            <a:extLst>
              <a:ext uri="{FF2B5EF4-FFF2-40B4-BE49-F238E27FC236}">
                <a16:creationId xmlns:a16="http://schemas.microsoft.com/office/drawing/2014/main" id="{1A8EA272-15C7-93B8-56F5-56FD1399F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995863"/>
            <a:ext cx="2513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Mixed problems</a:t>
            </a:r>
          </a:p>
        </p:txBody>
      </p:sp>
      <p:sp>
        <p:nvSpPr>
          <p:cNvPr id="44047" name="AutoShape 2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9587E-1E28-6B3E-B7C2-9BD08714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02213"/>
            <a:ext cx="463550" cy="37782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8" name="Text Box 23">
            <a:extLst>
              <a:ext uri="{FF2B5EF4-FFF2-40B4-BE49-F238E27FC236}">
                <a16:creationId xmlns:a16="http://schemas.microsoft.com/office/drawing/2014/main" id="{D4ECD15C-C4F5-1680-E690-89F8B777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3160713"/>
            <a:ext cx="4348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Calculating the Hypotenuse </a:t>
            </a:r>
          </a:p>
        </p:txBody>
      </p:sp>
      <p:sp>
        <p:nvSpPr>
          <p:cNvPr id="44049" name="AutoShape 2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AAA7584-6C92-1007-C7B9-E9E0FDEC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89288"/>
            <a:ext cx="463550" cy="37782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4050" name="Text Box 27">
            <a:extLst>
              <a:ext uri="{FF2B5EF4-FFF2-40B4-BE49-F238E27FC236}">
                <a16:creationId xmlns:a16="http://schemas.microsoft.com/office/drawing/2014/main" id="{6F485CAE-499B-9D0F-A1CB-04024003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3771900"/>
            <a:ext cx="412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Solving real-life problems</a:t>
            </a:r>
            <a:r>
              <a:rPr lang="en-GB" altLang="en-US" sz="2400"/>
              <a:t> </a:t>
            </a:r>
          </a:p>
        </p:txBody>
      </p:sp>
      <p:sp>
        <p:nvSpPr>
          <p:cNvPr id="44051" name="AutoShape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7513F27-5EDE-578D-3FD6-F0E6C1649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94125"/>
            <a:ext cx="463550" cy="377825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4052" name="Text Box 21">
            <a:extLst>
              <a:ext uri="{FF2B5EF4-FFF2-40B4-BE49-F238E27FC236}">
                <a16:creationId xmlns:a16="http://schemas.microsoft.com/office/drawing/2014/main" id="{985C8251-4894-C22F-A47A-0DF5E26E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654675"/>
            <a:ext cx="340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</a:rPr>
              <a:t>Exam Type Questions</a:t>
            </a:r>
          </a:p>
        </p:txBody>
      </p:sp>
      <p:sp>
        <p:nvSpPr>
          <p:cNvPr id="44053" name="AutoShape 2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45857FF-5C81-1A29-C54D-05E270ABF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5661025"/>
            <a:ext cx="463550" cy="377825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>
            <a:extLst>
              <a:ext uri="{FF2B5EF4-FFF2-40B4-BE49-F238E27FC236}">
                <a16:creationId xmlns:a16="http://schemas.microsoft.com/office/drawing/2014/main" id="{C92236EB-87F2-5FBE-8754-2E50A6CCBE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D36F79-1AB8-4C80-A28A-C30FED32FDA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699" name="Footer Placeholder 2">
            <a:extLst>
              <a:ext uri="{FF2B5EF4-FFF2-40B4-BE49-F238E27FC236}">
                <a16:creationId xmlns:a16="http://schemas.microsoft.com/office/drawing/2014/main" id="{5D866664-AFBF-F88B-8A2C-E418A0E6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1821AF91-B2EB-ED98-DF55-A0BE191B48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274638"/>
            <a:ext cx="61468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Right – Angle Triangles</a:t>
            </a:r>
          </a:p>
        </p:txBody>
      </p:sp>
      <p:pic>
        <p:nvPicPr>
          <p:cNvPr id="49157" name="Picture 3">
            <a:extLst>
              <a:ext uri="{FF2B5EF4-FFF2-40B4-BE49-F238E27FC236}">
                <a16:creationId xmlns:a16="http://schemas.microsoft.com/office/drawing/2014/main" id="{CA436ECB-1380-9BE6-EBFA-FD67B624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89138"/>
            <a:ext cx="35607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CD687DD1-97E2-D917-0CA6-52098852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349500"/>
            <a:ext cx="387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What is the length of </a:t>
            </a:r>
            <a:r>
              <a:rPr lang="en-GB" altLang="en-US" sz="3200" b="1"/>
              <a:t>a</a:t>
            </a:r>
            <a:r>
              <a:rPr lang="en-GB" altLang="en-US" sz="3200"/>
              <a:t> </a:t>
            </a:r>
            <a:r>
              <a:rPr lang="en-GB" altLang="en-US" sz="2400"/>
              <a:t>?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D220718F-6CAE-86EE-3193-0DFA446D5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963863"/>
            <a:ext cx="385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What is the length of </a:t>
            </a:r>
            <a:r>
              <a:rPr lang="en-GB" altLang="en-US" b="1"/>
              <a:t>b</a:t>
            </a:r>
            <a:r>
              <a:rPr lang="en-GB" altLang="en-US" sz="2400"/>
              <a:t> ?</a:t>
            </a:r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7900B37E-BBD0-119A-DDBD-FD49FB00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4149725"/>
            <a:ext cx="4275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Copy the triangle into your jotter </a:t>
            </a:r>
          </a:p>
          <a:p>
            <a:pPr algn="ctr" eaLnBrk="1" hangingPunct="1"/>
            <a:r>
              <a:rPr lang="en-GB" altLang="en-US" sz="2000"/>
              <a:t>and measure the length of </a:t>
            </a:r>
            <a:r>
              <a:rPr lang="en-GB" altLang="en-US" sz="2400"/>
              <a:t>c</a:t>
            </a:r>
            <a:endParaRPr lang="en-GB" altLang="en-US" sz="2000"/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F99FBFD4-2C10-5143-C7B6-1F8CCD892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163" y="23495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0CD9EB8C-A984-E15B-D42A-AE96C238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163" y="2924175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98313" name="Text Box 9">
            <a:extLst>
              <a:ext uri="{FF2B5EF4-FFF2-40B4-BE49-F238E27FC236}">
                <a16:creationId xmlns:a16="http://schemas.microsoft.com/office/drawing/2014/main" id="{799CE46B-DE0A-0D17-471C-7FF6B827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4941888"/>
            <a:ext cx="61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10</a:t>
            </a:r>
          </a:p>
        </p:txBody>
      </p:sp>
      <p:pic>
        <p:nvPicPr>
          <p:cNvPr id="49164" name="Picture 10" descr="scottishflag">
            <a:extLst>
              <a:ext uri="{FF2B5EF4-FFF2-40B4-BE49-F238E27FC236}">
                <a16:creationId xmlns:a16="http://schemas.microsoft.com/office/drawing/2014/main" id="{087CF54B-C706-A671-AE1F-E1B2AFBF9E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68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 Box 11">
            <a:extLst>
              <a:ext uri="{FF2B5EF4-FFF2-40B4-BE49-F238E27FC236}">
                <a16:creationId xmlns:a16="http://schemas.microsoft.com/office/drawing/2014/main" id="{6ECEA176-251A-DCB0-BB14-2AA2CBB422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49166" name="Picture 13" descr="Office Objects 0572">
            <a:extLst>
              <a:ext uri="{FF2B5EF4-FFF2-40B4-BE49-F238E27FC236}">
                <a16:creationId xmlns:a16="http://schemas.microsoft.com/office/drawing/2014/main" id="{08CEFC19-4DAD-6E77-6F5F-F7F42B5B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1" grpId="0"/>
      <p:bldP spid="98312" grpId="0"/>
      <p:bldP spid="983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>
            <a:extLst>
              <a:ext uri="{FF2B5EF4-FFF2-40B4-BE49-F238E27FC236}">
                <a16:creationId xmlns:a16="http://schemas.microsoft.com/office/drawing/2014/main" id="{34B6FD9B-938D-59FE-A868-8ACB0DD6DC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F38462-E3A1-4E8A-9DE5-B0D265C007D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723" name="Footer Placeholder 2">
            <a:extLst>
              <a:ext uri="{FF2B5EF4-FFF2-40B4-BE49-F238E27FC236}">
                <a16:creationId xmlns:a16="http://schemas.microsoft.com/office/drawing/2014/main" id="{77CD88A6-3280-233E-12E7-01DB5BA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DD7C16D-7BEF-FAF0-AA2C-948F94DBD2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1100" y="274638"/>
            <a:ext cx="63627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Right – Angle Triangles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F86729FA-D539-9F68-F7DD-88C0849D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182" name="Picture 4">
            <a:extLst>
              <a:ext uri="{FF2B5EF4-FFF2-40B4-BE49-F238E27FC236}">
                <a16:creationId xmlns:a16="http://schemas.microsoft.com/office/drawing/2014/main" id="{A860E574-8964-6386-C230-28F7B694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1288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5">
            <a:extLst>
              <a:ext uri="{FF2B5EF4-FFF2-40B4-BE49-F238E27FC236}">
                <a16:creationId xmlns:a16="http://schemas.microsoft.com/office/drawing/2014/main" id="{44BBEAE3-65AE-7E2F-5EC9-C360017B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359025"/>
            <a:ext cx="387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What is the length of </a:t>
            </a:r>
            <a:r>
              <a:rPr lang="en-GB" altLang="en-US" sz="3200" b="1"/>
              <a:t>a</a:t>
            </a:r>
            <a:r>
              <a:rPr lang="en-GB" altLang="en-US" sz="3200"/>
              <a:t> </a:t>
            </a:r>
            <a:r>
              <a:rPr lang="en-GB" altLang="en-US" sz="2400"/>
              <a:t>?</a:t>
            </a: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3AD96898-F372-BA98-3D5E-59FA8928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2973388"/>
            <a:ext cx="385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What is the length of </a:t>
            </a:r>
            <a:r>
              <a:rPr lang="en-GB" altLang="en-US" b="1"/>
              <a:t>b</a:t>
            </a:r>
            <a:r>
              <a:rPr lang="en-GB" altLang="en-US" sz="2400"/>
              <a:t> ?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A3E1522B-6359-0585-FF8A-D81EA209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4083050"/>
            <a:ext cx="50847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Copy the triangle into your jotter </a:t>
            </a:r>
          </a:p>
          <a:p>
            <a:pPr algn="ctr" eaLnBrk="1" hangingPunct="1"/>
            <a:r>
              <a:rPr lang="en-GB" altLang="en-US" sz="2400"/>
              <a:t>and measure the length of </a:t>
            </a:r>
            <a:r>
              <a:rPr lang="en-GB" altLang="en-US"/>
              <a:t>c</a:t>
            </a:r>
            <a:endParaRPr lang="en-GB" altLang="en-US" sz="2400"/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977F71E8-7CC5-3D25-0EA7-F5B541B3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23495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E2142448-3C73-D2E8-BCCF-FC6DE9E2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0" y="2974975"/>
            <a:ext cx="61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F91B8CB8-8963-6545-EEE7-2C3DAD30C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4941888"/>
            <a:ext cx="61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13</a:t>
            </a:r>
          </a:p>
        </p:txBody>
      </p:sp>
      <p:pic>
        <p:nvPicPr>
          <p:cNvPr id="50189" name="Picture 11" descr="scottishflag">
            <a:extLst>
              <a:ext uri="{FF2B5EF4-FFF2-40B4-BE49-F238E27FC236}">
                <a16:creationId xmlns:a16="http://schemas.microsoft.com/office/drawing/2014/main" id="{7E95E247-8287-34F6-6F92-612C1E197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64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2">
            <a:extLst>
              <a:ext uri="{FF2B5EF4-FFF2-40B4-BE49-F238E27FC236}">
                <a16:creationId xmlns:a16="http://schemas.microsoft.com/office/drawing/2014/main" id="{32E01006-1AB4-AEEA-3E35-2553931E7FA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50191" name="Picture 13" descr="Office Objects 0572">
            <a:extLst>
              <a:ext uri="{FF2B5EF4-FFF2-40B4-BE49-F238E27FC236}">
                <a16:creationId xmlns:a16="http://schemas.microsoft.com/office/drawing/2014/main" id="{946A119D-F0EE-9354-EE91-0F6E8773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  <p:bldP spid="99335" grpId="0"/>
      <p:bldP spid="99336" grpId="0"/>
      <p:bldP spid="99337" grpId="0"/>
      <p:bldP spid="99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>
            <a:extLst>
              <a:ext uri="{FF2B5EF4-FFF2-40B4-BE49-F238E27FC236}">
                <a16:creationId xmlns:a16="http://schemas.microsoft.com/office/drawing/2014/main" id="{AE6EB27F-0337-4B77-5BCF-B9634DC480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289BF9-B3A6-4872-A476-C44D7F5B083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1747" name="Footer Placeholder 2">
            <a:extLst>
              <a:ext uri="{FF2B5EF4-FFF2-40B4-BE49-F238E27FC236}">
                <a16:creationId xmlns:a16="http://schemas.microsoft.com/office/drawing/2014/main" id="{C3B16E3A-5C4D-E942-ED0F-7013FC33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FE099692-0104-22BF-6F19-293ABF2A33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5200" y="274638"/>
            <a:ext cx="62230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Right – Angle Triangles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D465A2F1-19F0-2018-6652-FEA7454D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0356" name="Group 4">
            <a:extLst>
              <a:ext uri="{FF2B5EF4-FFF2-40B4-BE49-F238E27FC236}">
                <a16:creationId xmlns:a16="http://schemas.microsoft.com/office/drawing/2014/main" id="{71B35923-A4FC-A50D-469B-CC55866B6674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781300"/>
          <a:ext cx="6048375" cy="3203575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43" name="Picture 41">
            <a:extLst>
              <a:ext uri="{FF2B5EF4-FFF2-40B4-BE49-F238E27FC236}">
                <a16:creationId xmlns:a16="http://schemas.microsoft.com/office/drawing/2014/main" id="{D41AE6EA-348D-8AA8-D2B5-CD3C1776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00438"/>
            <a:ext cx="143986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4" name="Text Box 42">
            <a:extLst>
              <a:ext uri="{FF2B5EF4-FFF2-40B4-BE49-F238E27FC236}">
                <a16:creationId xmlns:a16="http://schemas.microsoft.com/office/drawing/2014/main" id="{E6302073-8B78-3935-5209-46E909C7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120900"/>
            <a:ext cx="8551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Copy the table below and fill in the values that are missing</a:t>
            </a:r>
          </a:p>
        </p:txBody>
      </p:sp>
      <p:pic>
        <p:nvPicPr>
          <p:cNvPr id="51245" name="Picture 43" descr="scottishflag">
            <a:extLst>
              <a:ext uri="{FF2B5EF4-FFF2-40B4-BE49-F238E27FC236}">
                <a16:creationId xmlns:a16="http://schemas.microsoft.com/office/drawing/2014/main" id="{FCBA9CE2-F17A-70DF-EE82-B0EB4F9850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18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6" name="Text Box 44">
            <a:extLst>
              <a:ext uri="{FF2B5EF4-FFF2-40B4-BE49-F238E27FC236}">
                <a16:creationId xmlns:a16="http://schemas.microsoft.com/office/drawing/2014/main" id="{F0068306-BED2-3C96-471E-61141206E6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754187" y="3917950"/>
            <a:ext cx="4027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51247" name="Picture 45" descr="Office Objects 0572">
            <a:extLst>
              <a:ext uri="{FF2B5EF4-FFF2-40B4-BE49-F238E27FC236}">
                <a16:creationId xmlns:a16="http://schemas.microsoft.com/office/drawing/2014/main" id="{DE07959C-9ADE-C1FD-8664-74B89588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1">
            <a:extLst>
              <a:ext uri="{FF2B5EF4-FFF2-40B4-BE49-F238E27FC236}">
                <a16:creationId xmlns:a16="http://schemas.microsoft.com/office/drawing/2014/main" id="{E1A27F07-8391-4846-A25C-614669F754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6379E0-21A6-47AE-B2F0-A6DDA1919F3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124" name="Footer Placeholder 2">
            <a:extLst>
              <a:ext uri="{FF2B5EF4-FFF2-40B4-BE49-F238E27FC236}">
                <a16:creationId xmlns:a16="http://schemas.microsoft.com/office/drawing/2014/main" id="{19901DF1-6AB1-F6DA-BDCB-D1EDF264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5FF71316-148B-858D-323C-30C1CE0436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4638"/>
            <a:ext cx="61341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Right – Angle Triangles</a:t>
            </a:r>
          </a:p>
        </p:txBody>
      </p:sp>
      <p:pic>
        <p:nvPicPr>
          <p:cNvPr id="5126" name="Picture 46" descr="Office Objects 0572">
            <a:extLst>
              <a:ext uri="{FF2B5EF4-FFF2-40B4-BE49-F238E27FC236}">
                <a16:creationId xmlns:a16="http://schemas.microsoft.com/office/drawing/2014/main" id="{9CDE39F5-205C-CB02-8AFD-9DC4ECDB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3">
            <a:extLst>
              <a:ext uri="{FF2B5EF4-FFF2-40B4-BE49-F238E27FC236}">
                <a16:creationId xmlns:a16="http://schemas.microsoft.com/office/drawing/2014/main" id="{63981069-2180-9DED-30EA-773CA3F3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1380" name="Object 4">
            <a:extLst>
              <a:ext uri="{FF2B5EF4-FFF2-40B4-BE49-F238E27FC236}">
                <a16:creationId xmlns:a16="http://schemas.microsoft.com/office/drawing/2014/main" id="{DF0BAA38-CEBC-F94E-36FE-464D383C11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5876925"/>
          <a:ext cx="29511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876925"/>
                        <a:ext cx="29511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Group 5">
            <a:extLst>
              <a:ext uri="{FF2B5EF4-FFF2-40B4-BE49-F238E27FC236}">
                <a16:creationId xmlns:a16="http://schemas.microsoft.com/office/drawing/2014/main" id="{F7AF4388-5B67-66D7-92EB-890BDC8C18B4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708275"/>
          <a:ext cx="6048375" cy="316865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169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36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1418" name="AutoShape 42">
            <a:extLst>
              <a:ext uri="{FF2B5EF4-FFF2-40B4-BE49-F238E27FC236}">
                <a16:creationId xmlns:a16="http://schemas.microsoft.com/office/drawing/2014/main" id="{9133C45C-7B50-5AE1-9126-20E59D21A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341438"/>
            <a:ext cx="2735262" cy="2068512"/>
          </a:xfrm>
          <a:prstGeom prst="cloudCallout">
            <a:avLst>
              <a:gd name="adj1" fmla="val -46227"/>
              <a:gd name="adj2" fmla="val 6688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/>
              <a:t>Can anyone spot a relationship between </a:t>
            </a:r>
          </a:p>
          <a:p>
            <a:pPr algn="ctr" eaLnBrk="1" hangingPunct="1"/>
            <a:r>
              <a:rPr lang="en-GB" altLang="en-US" sz="1800">
                <a:solidFill>
                  <a:schemeClr val="hlink"/>
                </a:solidFill>
              </a:rPr>
              <a:t>a</a:t>
            </a:r>
            <a:r>
              <a:rPr lang="en-GB" altLang="en-US" sz="1800" baseline="30000">
                <a:solidFill>
                  <a:schemeClr val="hlink"/>
                </a:solidFill>
              </a:rPr>
              <a:t>2</a:t>
            </a:r>
            <a:r>
              <a:rPr lang="en-GB" altLang="en-US" sz="1800">
                <a:solidFill>
                  <a:schemeClr val="hlink"/>
                </a:solidFill>
              </a:rPr>
              <a:t>, b</a:t>
            </a:r>
            <a:r>
              <a:rPr lang="en-GB" altLang="en-US" sz="1800" baseline="30000">
                <a:solidFill>
                  <a:schemeClr val="hlink"/>
                </a:solidFill>
              </a:rPr>
              <a:t>2</a:t>
            </a:r>
            <a:r>
              <a:rPr lang="en-GB" altLang="en-US" sz="1800">
                <a:solidFill>
                  <a:schemeClr val="hlink"/>
                </a:solidFill>
              </a:rPr>
              <a:t>, c</a:t>
            </a:r>
            <a:r>
              <a:rPr lang="en-GB" altLang="en-US" sz="1800" baseline="30000">
                <a:solidFill>
                  <a:schemeClr val="hlink"/>
                </a:solidFill>
              </a:rPr>
              <a:t>2</a:t>
            </a:r>
            <a:r>
              <a:rPr lang="en-GB" altLang="en-US" sz="180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5166" name="Picture 43">
            <a:extLst>
              <a:ext uri="{FF2B5EF4-FFF2-40B4-BE49-F238E27FC236}">
                <a16:creationId xmlns:a16="http://schemas.microsoft.com/office/drawing/2014/main" id="{F6A09FCF-917B-C87C-04A1-2B16153E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00438"/>
            <a:ext cx="143986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44" descr="scottishflag">
            <a:extLst>
              <a:ext uri="{FF2B5EF4-FFF2-40B4-BE49-F238E27FC236}">
                <a16:creationId xmlns:a16="http://schemas.microsoft.com/office/drawing/2014/main" id="{1FCE31D5-C22E-6268-B500-ADFDFD569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937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8" name="Text Box 45">
            <a:extLst>
              <a:ext uri="{FF2B5EF4-FFF2-40B4-BE49-F238E27FC236}">
                <a16:creationId xmlns:a16="http://schemas.microsoft.com/office/drawing/2014/main" id="{4714D359-1CC8-C8BA-5DE6-CB8408B525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1">
            <a:extLst>
              <a:ext uri="{FF2B5EF4-FFF2-40B4-BE49-F238E27FC236}">
                <a16:creationId xmlns:a16="http://schemas.microsoft.com/office/drawing/2014/main" id="{40FB3618-90FE-9830-6632-ABFFC7514F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9FEF7A-DA1F-4D84-9911-E59ADD1456E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148" name="Footer Placeholder 2">
            <a:extLst>
              <a:ext uri="{FF2B5EF4-FFF2-40B4-BE49-F238E27FC236}">
                <a16:creationId xmlns:a16="http://schemas.microsoft.com/office/drawing/2014/main" id="{39D26F90-A2E1-87FC-A6E6-0A24A35E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696D68EB-5097-CFDC-AF6E-D5A6C1892C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31900" y="401638"/>
            <a:ext cx="59309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Pythagoras’s Theorem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F171EBD0-592D-5E54-FB9A-7EB4B9D1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AutoShape 4">
            <a:extLst>
              <a:ext uri="{FF2B5EF4-FFF2-40B4-BE49-F238E27FC236}">
                <a16:creationId xmlns:a16="http://schemas.microsoft.com/office/drawing/2014/main" id="{CAA3A13B-1BA0-1630-2111-D316501E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989138"/>
            <a:ext cx="2808288" cy="3455987"/>
          </a:xfrm>
          <a:prstGeom prst="rtTriangl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Text Box 5">
            <a:extLst>
              <a:ext uri="{FF2B5EF4-FFF2-40B4-BE49-F238E27FC236}">
                <a16:creationId xmlns:a16="http://schemas.microsoft.com/office/drawing/2014/main" id="{BAEFA8B2-97D8-5900-FD42-ABB1AEC6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518150"/>
            <a:ext cx="496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/>
              <a:t>a</a:t>
            </a:r>
          </a:p>
        </p:txBody>
      </p:sp>
      <p:sp>
        <p:nvSpPr>
          <p:cNvPr id="6153" name="Text Box 6">
            <a:extLst>
              <a:ext uri="{FF2B5EF4-FFF2-40B4-BE49-F238E27FC236}">
                <a16:creationId xmlns:a16="http://schemas.microsoft.com/office/drawing/2014/main" id="{50B7215F-1AD4-C4C0-E2CA-0F2F0F98E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3357563"/>
            <a:ext cx="546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/>
              <a:t>b</a:t>
            </a:r>
          </a:p>
        </p:txBody>
      </p:sp>
      <p:sp>
        <p:nvSpPr>
          <p:cNvPr id="6154" name="Text Box 7">
            <a:extLst>
              <a:ext uri="{FF2B5EF4-FFF2-40B4-BE49-F238E27FC236}">
                <a16:creationId xmlns:a16="http://schemas.microsoft.com/office/drawing/2014/main" id="{E48F6E23-385C-3C64-337D-9CF9EE9B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2781300"/>
            <a:ext cx="496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/>
              <a:t>c</a:t>
            </a:r>
          </a:p>
        </p:txBody>
      </p:sp>
      <p:sp>
        <p:nvSpPr>
          <p:cNvPr id="6155" name="AutoShape 8">
            <a:extLst>
              <a:ext uri="{FF2B5EF4-FFF2-40B4-BE49-F238E27FC236}">
                <a16:creationId xmlns:a16="http://schemas.microsoft.com/office/drawing/2014/main" id="{89C8375A-CC7C-AF79-7973-0EF7DC4DB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916113"/>
            <a:ext cx="3529012" cy="2017712"/>
          </a:xfrm>
          <a:prstGeom prst="cloudCallout">
            <a:avLst>
              <a:gd name="adj1" fmla="val -48560"/>
              <a:gd name="adj2" fmla="val 566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latin typeface="Tahoma" panose="020B0604030504040204" pitchFamily="34" charset="0"/>
            </a:endParaRPr>
          </a:p>
        </p:txBody>
      </p:sp>
      <p:graphicFrame>
        <p:nvGraphicFramePr>
          <p:cNvPr id="6146" name="Object 9">
            <a:extLst>
              <a:ext uri="{FF2B5EF4-FFF2-40B4-BE49-F238E27FC236}">
                <a16:creationId xmlns:a16="http://schemas.microsoft.com/office/drawing/2014/main" id="{D54012E5-1BBD-4AC8-3350-6354BAEE34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349500"/>
          <a:ext cx="29210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349500"/>
                        <a:ext cx="29210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6" name="Picture 10" descr="scottishflag">
            <a:extLst>
              <a:ext uri="{FF2B5EF4-FFF2-40B4-BE49-F238E27FC236}">
                <a16:creationId xmlns:a16="http://schemas.microsoft.com/office/drawing/2014/main" id="{5D54289B-C2AC-8BDE-A4ED-8AA54FA0B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5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1">
            <a:extLst>
              <a:ext uri="{FF2B5EF4-FFF2-40B4-BE49-F238E27FC236}">
                <a16:creationId xmlns:a16="http://schemas.microsoft.com/office/drawing/2014/main" id="{898A5921-0089-82EE-CF06-ED9A0968E49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6158" name="Picture 12" descr="Office Objects 0572">
            <a:extLst>
              <a:ext uri="{FF2B5EF4-FFF2-40B4-BE49-F238E27FC236}">
                <a16:creationId xmlns:a16="http://schemas.microsoft.com/office/drawing/2014/main" id="{2FC6D568-1F08-9ED3-E98A-9C54671E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1">
            <a:extLst>
              <a:ext uri="{FF2B5EF4-FFF2-40B4-BE49-F238E27FC236}">
                <a16:creationId xmlns:a16="http://schemas.microsoft.com/office/drawing/2014/main" id="{C7E77094-E5AF-BB98-CF21-E19E62F133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6F4B8A-B90B-4B5E-9ED5-0803D0CC0F8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7172" name="Footer Placeholder 2">
            <a:extLst>
              <a:ext uri="{FF2B5EF4-FFF2-40B4-BE49-F238E27FC236}">
                <a16:creationId xmlns:a16="http://schemas.microsoft.com/office/drawing/2014/main" id="{748E1CE5-BC97-16BB-5732-8B0BE208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2482B994-F9A7-5F92-1804-65F852D1BC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3150" y="274638"/>
            <a:ext cx="70421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Summary of </a:t>
            </a:r>
            <a:br>
              <a:rPr lang="en-GB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Pythagoras’s Theorem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B701A517-2D66-6037-5841-91066D26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AutoShape 4">
            <a:extLst>
              <a:ext uri="{FF2B5EF4-FFF2-40B4-BE49-F238E27FC236}">
                <a16:creationId xmlns:a16="http://schemas.microsoft.com/office/drawing/2014/main" id="{A31AFC27-1222-B6C3-DC1B-0C77E61B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437063"/>
            <a:ext cx="5257800" cy="936625"/>
          </a:xfrm>
          <a:prstGeom prst="cloudCallout">
            <a:avLst>
              <a:gd name="adj1" fmla="val -3894"/>
              <a:gd name="adj2" fmla="val -19728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0000"/>
                </a:solidFill>
              </a:rPr>
              <a:t>Note: </a:t>
            </a:r>
            <a:r>
              <a:rPr lang="en-GB" altLang="en-US" sz="1600">
                <a:solidFill>
                  <a:srgbClr val="0000FF"/>
                </a:solidFill>
              </a:rPr>
              <a:t>The equation is </a:t>
            </a:r>
            <a:r>
              <a:rPr lang="en-GB" altLang="en-US" sz="1600" u="sng">
                <a:solidFill>
                  <a:srgbClr val="FF0000"/>
                </a:solidFill>
              </a:rPr>
              <a:t>ONLY </a:t>
            </a:r>
            <a:r>
              <a:rPr lang="en-GB" altLang="en-US" sz="1600">
                <a:solidFill>
                  <a:srgbClr val="0000FF"/>
                </a:solidFill>
              </a:rPr>
              <a:t>valid for right-angled triangles.</a:t>
            </a:r>
            <a:endParaRPr lang="en-GB" altLang="en-US" sz="1600">
              <a:solidFill>
                <a:srgbClr val="FF0000"/>
              </a:solidFill>
            </a:endParaRPr>
          </a:p>
          <a:p>
            <a:pPr algn="r" eaLnBrk="1" hangingPunct="1"/>
            <a:endParaRPr lang="en-GB" altLang="en-US" sz="1800">
              <a:latin typeface="Tahoma" panose="020B0604030504040204" pitchFamily="34" charset="0"/>
            </a:endParaRPr>
          </a:p>
        </p:txBody>
      </p:sp>
      <p:graphicFrame>
        <p:nvGraphicFramePr>
          <p:cNvPr id="7170" name="Object 5">
            <a:extLst>
              <a:ext uri="{FF2B5EF4-FFF2-40B4-BE49-F238E27FC236}">
                <a16:creationId xmlns:a16="http://schemas.microsoft.com/office/drawing/2014/main" id="{AAD723F0-A4B3-0796-2EF8-7B9CC95A1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349500"/>
          <a:ext cx="29210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349500"/>
                        <a:ext cx="29210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6">
            <a:extLst>
              <a:ext uri="{FF2B5EF4-FFF2-40B4-BE49-F238E27FC236}">
                <a16:creationId xmlns:a16="http://schemas.microsoft.com/office/drawing/2014/main" id="{E3C7B4CB-9061-36AE-019E-7FD9A085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708275"/>
            <a:ext cx="647700" cy="11525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AutoShape 7">
            <a:extLst>
              <a:ext uri="{FF2B5EF4-FFF2-40B4-BE49-F238E27FC236}">
                <a16:creationId xmlns:a16="http://schemas.microsoft.com/office/drawing/2014/main" id="{BD09937A-7218-3E94-6BB1-84CEED04D29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04026" y="1916112"/>
            <a:ext cx="647700" cy="11525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8">
            <a:extLst>
              <a:ext uri="{FF2B5EF4-FFF2-40B4-BE49-F238E27FC236}">
                <a16:creationId xmlns:a16="http://schemas.microsoft.com/office/drawing/2014/main" id="{59D5D738-654E-4329-65EA-424347B8572A}"/>
              </a:ext>
            </a:extLst>
          </p:cNvPr>
          <p:cNvSpPr>
            <a:spLocks noChangeArrowheads="1"/>
          </p:cNvSpPr>
          <p:nvPr/>
        </p:nvSpPr>
        <p:spPr bwMode="auto">
          <a:xfrm rot="-1945372">
            <a:off x="1047750" y="4329113"/>
            <a:ext cx="647700" cy="11525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AutoShape 9">
            <a:extLst>
              <a:ext uri="{FF2B5EF4-FFF2-40B4-BE49-F238E27FC236}">
                <a16:creationId xmlns:a16="http://schemas.microsoft.com/office/drawing/2014/main" id="{A5D1F163-3F1A-89D5-C3EC-D36485A2EB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35826" y="3284537"/>
            <a:ext cx="647700" cy="11525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80" name="Picture 10" descr="scottishflag">
            <a:extLst>
              <a:ext uri="{FF2B5EF4-FFF2-40B4-BE49-F238E27FC236}">
                <a16:creationId xmlns:a16="http://schemas.microsoft.com/office/drawing/2014/main" id="{59A6A26A-03FC-DA32-96DE-ABFF0D292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56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1">
            <a:extLst>
              <a:ext uri="{FF2B5EF4-FFF2-40B4-BE49-F238E27FC236}">
                <a16:creationId xmlns:a16="http://schemas.microsoft.com/office/drawing/2014/main" id="{9C06A4BA-4160-B638-623B-3B4F1BE924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7182" name="Picture 12" descr="Office Objects 0572">
            <a:extLst>
              <a:ext uri="{FF2B5EF4-FFF2-40B4-BE49-F238E27FC236}">
                <a16:creationId xmlns:a16="http://schemas.microsoft.com/office/drawing/2014/main" id="{69FFDCE8-F7A5-FF07-AE0A-7D1D5036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B776ED9-C75D-71DA-D895-EAA884A9DC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928DD6-ECA5-4A6E-8B8F-AFF9605044E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12AD5A4-683A-2831-ACA4-0691B070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2228" name="Rectangle 8">
            <a:extLst>
              <a:ext uri="{FF2B5EF4-FFF2-40B4-BE49-F238E27FC236}">
                <a16:creationId xmlns:a16="http://schemas.microsoft.com/office/drawing/2014/main" id="{D54B91D0-71E1-08F3-4C9D-9446B01E4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2">
            <a:extLst>
              <a:ext uri="{FF2B5EF4-FFF2-40B4-BE49-F238E27FC236}">
                <a16:creationId xmlns:a16="http://schemas.microsoft.com/office/drawing/2014/main" id="{34E065F3-2971-DC7E-2137-2D432A38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2</a:t>
            </a:r>
          </a:p>
          <a:p>
            <a:pPr algn="ctr" eaLnBrk="1" hangingPunct="1"/>
            <a:r>
              <a:rPr lang="en-GB" altLang="en-US" sz="4000"/>
              <a:t>Ch19 (page 154)</a:t>
            </a:r>
          </a:p>
        </p:txBody>
      </p:sp>
      <p:pic>
        <p:nvPicPr>
          <p:cNvPr id="52230" name="Picture 3" descr="ag00463_">
            <a:extLst>
              <a:ext uri="{FF2B5EF4-FFF2-40B4-BE49-F238E27FC236}">
                <a16:creationId xmlns:a16="http://schemas.microsoft.com/office/drawing/2014/main" id="{B307E1DA-35D0-2566-6A2C-B5E6BABBC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 descr="scottishflag">
            <a:extLst>
              <a:ext uri="{FF2B5EF4-FFF2-40B4-BE49-F238E27FC236}">
                <a16:creationId xmlns:a16="http://schemas.microsoft.com/office/drawing/2014/main" id="{D3B085E3-B20C-FCDD-5197-9826F1C8D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38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5" descr="Office Objects 0572">
            <a:extLst>
              <a:ext uri="{FF2B5EF4-FFF2-40B4-BE49-F238E27FC236}">
                <a16:creationId xmlns:a16="http://schemas.microsoft.com/office/drawing/2014/main" id="{D0668B64-DE2C-9FEF-6887-F0E7E1FE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Rectangle 6">
            <a:extLst>
              <a:ext uri="{FF2B5EF4-FFF2-40B4-BE49-F238E27FC236}">
                <a16:creationId xmlns:a16="http://schemas.microsoft.com/office/drawing/2014/main" id="{1F6EF0B2-A2BC-DB36-6628-AF2AAF78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477838"/>
            <a:ext cx="53959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4000" b="1">
                <a:solidFill>
                  <a:srgbClr val="F9F911"/>
                </a:solidFill>
                <a:ea typeface="PMingLiU" panose="02020500000000000000" pitchFamily="18" charset="-120"/>
              </a:rPr>
              <a:t>Pythagoras Theorem</a:t>
            </a:r>
            <a:endParaRPr lang="en-GB" altLang="en-US" sz="4000" i="1">
              <a:solidFill>
                <a:srgbClr val="F9F911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2234" name="Text Box 7">
            <a:extLst>
              <a:ext uri="{FF2B5EF4-FFF2-40B4-BE49-F238E27FC236}">
                <a16:creationId xmlns:a16="http://schemas.microsoft.com/office/drawing/2014/main" id="{53A05BCB-89FA-6B16-E76F-84DC6606ABF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1F60BB6A-C802-4D67-9D06-47E85F63AED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EE3025-CB17-4D51-8D9E-076078DA61E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6FBB0B1-F2E7-50E9-95CA-7EB3472AC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7347BF40-43BE-76E3-ED1C-C21B1A8D1D0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7588" y="450850"/>
            <a:ext cx="4735512" cy="94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Starter Questions</a:t>
            </a:r>
          </a:p>
        </p:txBody>
      </p:sp>
      <p:pic>
        <p:nvPicPr>
          <p:cNvPr id="8198" name="Picture 3" descr="scottishflag">
            <a:extLst>
              <a:ext uri="{FF2B5EF4-FFF2-40B4-BE49-F238E27FC236}">
                <a16:creationId xmlns:a16="http://schemas.microsoft.com/office/drawing/2014/main" id="{234338DF-6905-26FC-D67F-D84E6DCB64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>
            <a:extLst>
              <a:ext uri="{FF2B5EF4-FFF2-40B4-BE49-F238E27FC236}">
                <a16:creationId xmlns:a16="http://schemas.microsoft.com/office/drawing/2014/main" id="{BE46BDF3-5209-C8CA-E01C-104DC8E525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8194" name="Object 8">
            <a:extLst>
              <a:ext uri="{FF2B5EF4-FFF2-40B4-BE49-F238E27FC236}">
                <a16:creationId xmlns:a16="http://schemas.microsoft.com/office/drawing/2014/main" id="{FC212CE0-775C-016C-AA87-5AF13AFEE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2778125"/>
          <a:ext cx="81280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960" imgH="1485720" progId="Equation.DSMT4">
                  <p:embed/>
                </p:oleObj>
              </mc:Choice>
              <mc:Fallback>
                <p:oleObj name="Equation" r:id="rId3" imgW="5079960" imgH="1485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778125"/>
                        <a:ext cx="81280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17" descr="Office Objects 0572">
            <a:extLst>
              <a:ext uri="{FF2B5EF4-FFF2-40B4-BE49-F238E27FC236}">
                <a16:creationId xmlns:a16="http://schemas.microsoft.com/office/drawing/2014/main" id="{C3FD2520-EDAF-0D0C-3104-0B98AA8C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D104EFDC-806A-E2A9-4BBA-7B7E3688B9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D31CAF-1BBA-45BF-99AA-51B05C4CE99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5474BB0F-F893-7A2E-366C-11249DC3C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2A8D7C7-0728-CC79-C96F-465B00F184D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25600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Calculating Hypotenuse</a:t>
            </a:r>
          </a:p>
        </p:txBody>
      </p:sp>
      <p:pic>
        <p:nvPicPr>
          <p:cNvPr id="53253" name="Picture 3" descr="scottishflag">
            <a:extLst>
              <a:ext uri="{FF2B5EF4-FFF2-40B4-BE49-F238E27FC236}">
                <a16:creationId xmlns:a16="http://schemas.microsoft.com/office/drawing/2014/main" id="{5D09FA88-06FD-A359-EC5A-FAA15810F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4">
            <a:extLst>
              <a:ext uri="{FF2B5EF4-FFF2-40B4-BE49-F238E27FC236}">
                <a16:creationId xmlns:a16="http://schemas.microsoft.com/office/drawing/2014/main" id="{E37978CE-E1CE-249B-B914-38BAD90D085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3255" name="Picture 5" descr="Office Objects 0572">
            <a:extLst>
              <a:ext uri="{FF2B5EF4-FFF2-40B4-BE49-F238E27FC236}">
                <a16:creationId xmlns:a16="http://schemas.microsoft.com/office/drawing/2014/main" id="{F0B70931-FA95-D20B-B468-4D05AC60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6">
            <a:extLst>
              <a:ext uri="{FF2B5EF4-FFF2-40B4-BE49-F238E27FC236}">
                <a16:creationId xmlns:a16="http://schemas.microsoft.com/office/drawing/2014/main" id="{418C7F13-9266-3085-771C-A8888508C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u="sng">
                <a:solidFill>
                  <a:srgbClr val="FFFF00"/>
                </a:solidFill>
              </a:rPr>
              <a:t>Learning Intention</a:t>
            </a:r>
          </a:p>
        </p:txBody>
      </p:sp>
      <p:sp>
        <p:nvSpPr>
          <p:cNvPr id="53257" name="Rectangle 7">
            <a:extLst>
              <a:ext uri="{FF2B5EF4-FFF2-40B4-BE49-F238E27FC236}">
                <a16:creationId xmlns:a16="http://schemas.microsoft.com/office/drawing/2014/main" id="{497CE215-3DE0-4C22-78F8-026CC0FC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u="sng"/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316B84F0-C76D-7576-8883-CD737DBD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/>
              <a:t>Know the term hypotenuse </a:t>
            </a:r>
            <a:r>
              <a:rPr lang="en-GB" altLang="en-US" sz="1800">
                <a:solidFill>
                  <a:srgbClr val="FFFF00"/>
                </a:solidFill>
              </a:rPr>
              <a:t>“ the longest side”</a:t>
            </a:r>
            <a:endParaRPr lang="en-GB" altLang="en-US" sz="3600">
              <a:solidFill>
                <a:srgbClr val="FFFF00"/>
              </a:solidFill>
            </a:endParaRPr>
          </a:p>
        </p:txBody>
      </p:sp>
      <p:sp>
        <p:nvSpPr>
          <p:cNvPr id="53259" name="Line 9">
            <a:extLst>
              <a:ext uri="{FF2B5EF4-FFF2-40B4-BE49-F238E27FC236}">
                <a16:creationId xmlns:a16="http://schemas.microsoft.com/office/drawing/2014/main" id="{02D1B265-A7B4-28BC-775C-69DF95CE5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13A26CF4-55CA-7A09-66A6-4C07C48D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Use Pythagoras Theorem to calculate the  length of the hypotenuse </a:t>
            </a:r>
          </a:p>
          <a:p>
            <a:pPr lvl="1" algn="ctr" eaLnBrk="1" hangingPunct="1"/>
            <a:r>
              <a:rPr lang="en-GB" altLang="en-US" sz="1800"/>
              <a:t>“the longest side”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032DC834-88AE-1819-A5A4-4FC0EE890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GB" altLang="en-US" sz="1800"/>
              <a:t>Use Pythagoras Theorem to calculate the hypotenuse.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Date Placeholder 1">
            <a:extLst>
              <a:ext uri="{FF2B5EF4-FFF2-40B4-BE49-F238E27FC236}">
                <a16:creationId xmlns:a16="http://schemas.microsoft.com/office/drawing/2014/main" id="{5C530D6B-B6F6-0345-9679-28C93AC2F2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FE05D6-F103-44B3-8868-1BF2A118E57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9223" name="Footer Placeholder 2">
            <a:extLst>
              <a:ext uri="{FF2B5EF4-FFF2-40B4-BE49-F238E27FC236}">
                <a16:creationId xmlns:a16="http://schemas.microsoft.com/office/drawing/2014/main" id="{12A3BFF3-A6B2-5729-B45A-CBF95FD2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EFCA9C7-46F2-CB89-D983-35FCC5CE82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506413"/>
            <a:ext cx="6986587" cy="692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Calculating the Hypotenuse</a:t>
            </a:r>
          </a:p>
        </p:txBody>
      </p:sp>
      <p:sp>
        <p:nvSpPr>
          <p:cNvPr id="9225" name="Rectangle 3">
            <a:extLst>
              <a:ext uri="{FF2B5EF4-FFF2-40B4-BE49-F238E27FC236}">
                <a16:creationId xmlns:a16="http://schemas.microsoft.com/office/drawing/2014/main" id="{201D121B-4926-0F59-77F7-ADD15360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5">
            <a:extLst>
              <a:ext uri="{FF2B5EF4-FFF2-40B4-BE49-F238E27FC236}">
                <a16:creationId xmlns:a16="http://schemas.microsoft.com/office/drawing/2014/main" id="{AD5F8E9B-1E3D-2328-6C4F-E1CC52CFE95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875338" y="2476500"/>
            <a:ext cx="1500187" cy="2817813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Text Box 6">
            <a:extLst>
              <a:ext uri="{FF2B5EF4-FFF2-40B4-BE49-F238E27FC236}">
                <a16:creationId xmlns:a16="http://schemas.microsoft.com/office/drawing/2014/main" id="{77BBE904-68AC-069B-46A4-B2A322D3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3676650"/>
            <a:ext cx="500063" cy="390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8</a:t>
            </a:r>
            <a:endParaRPr lang="en-GB" altLang="en-US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228" name="Text Box 7">
            <a:extLst>
              <a:ext uri="{FF2B5EF4-FFF2-40B4-BE49-F238E27FC236}">
                <a16:creationId xmlns:a16="http://schemas.microsoft.com/office/drawing/2014/main" id="{A0A89415-5283-2BD4-DEB1-3090B71D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665663"/>
            <a:ext cx="10160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229" name="Rectangle 8">
            <a:extLst>
              <a:ext uri="{FF2B5EF4-FFF2-40B4-BE49-F238E27FC236}">
                <a16:creationId xmlns:a16="http://schemas.microsoft.com/office/drawing/2014/main" id="{52D20EB6-92B9-5FCB-F11C-BFBDBC54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13" y="4538663"/>
            <a:ext cx="111125" cy="96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Text Box 9">
            <a:extLst>
              <a:ext uri="{FF2B5EF4-FFF2-40B4-BE49-F238E27FC236}">
                <a16:creationId xmlns:a16="http://schemas.microsoft.com/office/drawing/2014/main" id="{2EC10AC7-137C-C6B9-9126-2D08FCBA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476625"/>
            <a:ext cx="395288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</a:t>
            </a: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9231" name="Rectangle 12">
            <a:extLst>
              <a:ext uri="{FF2B5EF4-FFF2-40B4-BE49-F238E27FC236}">
                <a16:creationId xmlns:a16="http://schemas.microsoft.com/office/drawing/2014/main" id="{93F54485-7509-04FE-6C65-F5A03D40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997075"/>
            <a:ext cx="8256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Q2.	Calculate the longest length of the right-		angled triangle below.</a:t>
            </a:r>
          </a:p>
        </p:txBody>
      </p:sp>
      <p:graphicFrame>
        <p:nvGraphicFramePr>
          <p:cNvPr id="109581" name="Object 13">
            <a:extLst>
              <a:ext uri="{FF2B5EF4-FFF2-40B4-BE49-F238E27FC236}">
                <a16:creationId xmlns:a16="http://schemas.microsoft.com/office/drawing/2014/main" id="{5C318141-DBDC-8F3F-C33D-2A3BDCC10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3525" y="3573463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573463"/>
                        <a:ext cx="16859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2" name="Object 14">
            <a:extLst>
              <a:ext uri="{FF2B5EF4-FFF2-40B4-BE49-F238E27FC236}">
                <a16:creationId xmlns:a16="http://schemas.microsoft.com/office/drawing/2014/main" id="{1BC267A7-0F07-2DED-60F3-CE18153661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3525" y="4116388"/>
          <a:ext cx="1828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116388"/>
                        <a:ext cx="18288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>
            <a:extLst>
              <a:ext uri="{FF2B5EF4-FFF2-40B4-BE49-F238E27FC236}">
                <a16:creationId xmlns:a16="http://schemas.microsoft.com/office/drawing/2014/main" id="{7AFFA0FA-FA07-F045-FDAD-1C09DE7CC456}"/>
              </a:ext>
            </a:extLst>
          </p:cNvPr>
          <p:cNvGrpSpPr>
            <a:grpSpLocks/>
          </p:cNvGrpSpPr>
          <p:nvPr/>
        </p:nvGrpSpPr>
        <p:grpSpPr bwMode="auto">
          <a:xfrm>
            <a:off x="1296988" y="4660900"/>
            <a:ext cx="2735262" cy="1081088"/>
            <a:chOff x="870" y="2840"/>
            <a:chExt cx="1589" cy="582"/>
          </a:xfrm>
        </p:grpSpPr>
        <p:graphicFrame>
          <p:nvGraphicFramePr>
            <p:cNvPr id="9220" name="Object 16">
              <a:extLst>
                <a:ext uri="{FF2B5EF4-FFF2-40B4-BE49-F238E27FC236}">
                  <a16:creationId xmlns:a16="http://schemas.microsoft.com/office/drawing/2014/main" id="{CA90288E-63D0-2AB1-1109-9FAE2550A7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" y="2840"/>
            <a:ext cx="699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203040" progId="Equation.DSMT4">
                    <p:embed/>
                  </p:oleObj>
                </mc:Choice>
                <mc:Fallback>
                  <p:oleObj name="Equation" r:id="rId6" imgW="59688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" y="2840"/>
                          <a:ext cx="699" cy="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17">
              <a:extLst>
                <a:ext uri="{FF2B5EF4-FFF2-40B4-BE49-F238E27FC236}">
                  <a16:creationId xmlns:a16="http://schemas.microsoft.com/office/drawing/2014/main" id="{9BB9672C-2079-72FD-43CA-EEAA16E06A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0" y="3158"/>
            <a:ext cx="1589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58640" imgH="228600" progId="Equation.DSMT4">
                    <p:embed/>
                  </p:oleObj>
                </mc:Choice>
                <mc:Fallback>
                  <p:oleObj name="Equation" r:id="rId8" imgW="135864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" y="3158"/>
                          <a:ext cx="1589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3" name="Rectangle 18">
            <a:extLst>
              <a:ext uri="{FF2B5EF4-FFF2-40B4-BE49-F238E27FC236}">
                <a16:creationId xmlns:a16="http://schemas.microsoft.com/office/drawing/2014/main" id="{01E4134A-8163-C329-E5CA-CF726605B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34" name="Picture 20" descr="scottishflag">
            <a:extLst>
              <a:ext uri="{FF2B5EF4-FFF2-40B4-BE49-F238E27FC236}">
                <a16:creationId xmlns:a16="http://schemas.microsoft.com/office/drawing/2014/main" id="{47D8669F-973B-818A-75F7-48C11334A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81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21">
            <a:extLst>
              <a:ext uri="{FF2B5EF4-FFF2-40B4-BE49-F238E27FC236}">
                <a16:creationId xmlns:a16="http://schemas.microsoft.com/office/drawing/2014/main" id="{7A124006-9ABB-472B-987C-172E4C280BD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sp>
        <p:nvSpPr>
          <p:cNvPr id="9236" name="Rectangle 22">
            <a:extLst>
              <a:ext uri="{FF2B5EF4-FFF2-40B4-BE49-F238E27FC236}">
                <a16:creationId xmlns:a16="http://schemas.microsoft.com/office/drawing/2014/main" id="{F3E88668-9075-04AD-6AEB-B99523CA6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1366838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000000"/>
                </a:solidFill>
              </a:rPr>
              <a:t>Example 1</a:t>
            </a:r>
          </a:p>
        </p:txBody>
      </p:sp>
      <p:pic>
        <p:nvPicPr>
          <p:cNvPr id="9237" name="Picture 23" descr="Office Objects 0572">
            <a:extLst>
              <a:ext uri="{FF2B5EF4-FFF2-40B4-BE49-F238E27FC236}">
                <a16:creationId xmlns:a16="http://schemas.microsoft.com/office/drawing/2014/main" id="{28E7127B-5A4C-332D-FAC9-EDF53EAD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AFF6583F-FBC9-101B-86EF-25A169DDD60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B39D9-5F63-46A2-ACDB-02D7ABC606B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3E53E3C9-8BED-2DE9-886D-150083C0A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0A5381D5-C62B-492F-207D-6B54D35F7FE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00288" y="374650"/>
            <a:ext cx="5268912" cy="94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E1377BB5-FBC3-79AA-C2A5-C61FD103D7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508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69B9A184-DA2B-4CF0-99B1-D5E02ADBC0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6" name="Object 14">
            <a:extLst>
              <a:ext uri="{FF2B5EF4-FFF2-40B4-BE49-F238E27FC236}">
                <a16:creationId xmlns:a16="http://schemas.microsoft.com/office/drawing/2014/main" id="{A1BDC12B-8729-5B00-8B8A-3410228271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2095500"/>
          <a:ext cx="7902575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27320" imgH="2400120" progId="Equation.DSMT4">
                  <p:embed/>
                </p:oleObj>
              </mc:Choice>
              <mc:Fallback>
                <p:oleObj name="Equation" r:id="rId3" imgW="4927320" imgH="240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095500"/>
                        <a:ext cx="7902575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7" descr="Office Objects 0572">
            <a:extLst>
              <a:ext uri="{FF2B5EF4-FFF2-40B4-BE49-F238E27FC236}">
                <a16:creationId xmlns:a16="http://schemas.microsoft.com/office/drawing/2014/main" id="{B72B57A2-F3A9-EBBE-386C-0AB5BAE9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1">
            <a:extLst>
              <a:ext uri="{FF2B5EF4-FFF2-40B4-BE49-F238E27FC236}">
                <a16:creationId xmlns:a16="http://schemas.microsoft.com/office/drawing/2014/main" id="{DF083E00-A82D-8F1B-DB63-E9B23F6AB9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5BE720-9CB7-4FE0-979D-4C2AFB9CEDF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247" name="Footer Placeholder 2">
            <a:extLst>
              <a:ext uri="{FF2B5EF4-FFF2-40B4-BE49-F238E27FC236}">
                <a16:creationId xmlns:a16="http://schemas.microsoft.com/office/drawing/2014/main" id="{BE770D93-892A-05AB-AC1E-B97590A9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0248" name="Rectangle 2">
            <a:extLst>
              <a:ext uri="{FF2B5EF4-FFF2-40B4-BE49-F238E27FC236}">
                <a16:creationId xmlns:a16="http://schemas.microsoft.com/office/drawing/2014/main" id="{D47A2B54-A92C-CA88-7D4E-FF902AF849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7113" y="506413"/>
            <a:ext cx="6986587" cy="692150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Comic Sans MS" panose="030F0702030302020204" pitchFamily="66" charset="0"/>
              </a:rPr>
              <a:t>Calculating the Hypotenuse</a:t>
            </a:r>
          </a:p>
        </p:txBody>
      </p:sp>
      <p:sp>
        <p:nvSpPr>
          <p:cNvPr id="10249" name="Rectangle 3">
            <a:extLst>
              <a:ext uri="{FF2B5EF4-FFF2-40B4-BE49-F238E27FC236}">
                <a16:creationId xmlns:a16="http://schemas.microsoft.com/office/drawing/2014/main" id="{EB711347-961E-44C7-BA68-3768FEF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Text Box 4">
            <a:extLst>
              <a:ext uri="{FF2B5EF4-FFF2-40B4-BE49-F238E27FC236}">
                <a16:creationId xmlns:a16="http://schemas.microsoft.com/office/drawing/2014/main" id="{6B4E32FE-41FF-13CC-7116-FF8A4937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760788"/>
            <a:ext cx="1619250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Aeroplane</a:t>
            </a:r>
          </a:p>
        </p:txBody>
      </p:sp>
      <p:sp>
        <p:nvSpPr>
          <p:cNvPr id="10251" name="AutoShape 5">
            <a:extLst>
              <a:ext uri="{FF2B5EF4-FFF2-40B4-BE49-F238E27FC236}">
                <a16:creationId xmlns:a16="http://schemas.microsoft.com/office/drawing/2014/main" id="{F93F5380-4A8B-B4A2-AAF5-69D3FCD9DF2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326063" y="3148012"/>
            <a:ext cx="1500188" cy="2817813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Text Box 6">
            <a:extLst>
              <a:ext uri="{FF2B5EF4-FFF2-40B4-BE49-F238E27FC236}">
                <a16:creationId xmlns:a16="http://schemas.microsoft.com/office/drawing/2014/main" id="{023D67D2-D08E-084E-5297-B3E57F170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445000"/>
            <a:ext cx="9271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b = 8</a:t>
            </a:r>
            <a:endParaRPr lang="en-GB" altLang="en-US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253" name="Text Box 7">
            <a:extLst>
              <a:ext uri="{FF2B5EF4-FFF2-40B4-BE49-F238E27FC236}">
                <a16:creationId xmlns:a16="http://schemas.microsoft.com/office/drawing/2014/main" id="{1C689479-66F1-1328-F43A-71B3AFC7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5337175"/>
            <a:ext cx="1181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a =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254" name="Rectangle 8">
            <a:extLst>
              <a:ext uri="{FF2B5EF4-FFF2-40B4-BE49-F238E27FC236}">
                <a16:creationId xmlns:a16="http://schemas.microsoft.com/office/drawing/2014/main" id="{1B411A85-4965-3D6C-AE9D-F1E6D3F5F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5210175"/>
            <a:ext cx="111125" cy="96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9">
            <a:extLst>
              <a:ext uri="{FF2B5EF4-FFF2-40B4-BE49-F238E27FC236}">
                <a16:creationId xmlns:a16="http://schemas.microsoft.com/office/drawing/2014/main" id="{305B9E93-CFAC-4757-D348-AAD5DA92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4148138"/>
            <a:ext cx="395288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</a:t>
            </a: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10256" name="Text Box 10">
            <a:extLst>
              <a:ext uri="{FF2B5EF4-FFF2-40B4-BE49-F238E27FC236}">
                <a16:creationId xmlns:a16="http://schemas.microsoft.com/office/drawing/2014/main" id="{5D6863F8-E726-9027-9443-A1D811F0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5381625"/>
            <a:ext cx="1887537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Lennoxtown</a:t>
            </a:r>
          </a:p>
        </p:txBody>
      </p:sp>
      <p:sp>
        <p:nvSpPr>
          <p:cNvPr id="10257" name="Text Box 11">
            <a:extLst>
              <a:ext uri="{FF2B5EF4-FFF2-40B4-BE49-F238E27FC236}">
                <a16:creationId xmlns:a16="http://schemas.microsoft.com/office/drawing/2014/main" id="{10D6D631-98C9-0C32-C8BC-A203D3829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5346700"/>
            <a:ext cx="1295400" cy="25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Airport</a:t>
            </a: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D215B07F-CEFC-601C-2F91-F67CFF78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6769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Q1.	An aeroplane is preparing to land at Glasgow Airport. 	It is over Lennoxtown at present which is 15km from 	the airport. It is at a height of 8km. </a:t>
            </a:r>
          </a:p>
          <a:p>
            <a:pPr indent="457200">
              <a:defRPr/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indent="457200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How far away is the plane from the airport?</a:t>
            </a:r>
          </a:p>
        </p:txBody>
      </p:sp>
      <p:graphicFrame>
        <p:nvGraphicFramePr>
          <p:cNvPr id="104461" name="Object 13">
            <a:extLst>
              <a:ext uri="{FF2B5EF4-FFF2-40B4-BE49-F238E27FC236}">
                <a16:creationId xmlns:a16="http://schemas.microsoft.com/office/drawing/2014/main" id="{873D4FD8-582B-B87E-230D-A19D4BB95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3525" y="3573463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573463"/>
                        <a:ext cx="16859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14">
            <a:extLst>
              <a:ext uri="{FF2B5EF4-FFF2-40B4-BE49-F238E27FC236}">
                <a16:creationId xmlns:a16="http://schemas.microsoft.com/office/drawing/2014/main" id="{3037A913-24F3-7999-1FBC-55AA1DA012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3525" y="4116388"/>
          <a:ext cx="1828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116388"/>
                        <a:ext cx="18288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>
            <a:extLst>
              <a:ext uri="{FF2B5EF4-FFF2-40B4-BE49-F238E27FC236}">
                <a16:creationId xmlns:a16="http://schemas.microsoft.com/office/drawing/2014/main" id="{736D16B1-3FBC-9211-421D-A8ED0B906C2F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660900"/>
            <a:ext cx="2325688" cy="1081088"/>
            <a:chOff x="982" y="2840"/>
            <a:chExt cx="1351" cy="582"/>
          </a:xfrm>
        </p:grpSpPr>
        <p:graphicFrame>
          <p:nvGraphicFramePr>
            <p:cNvPr id="10244" name="Object 16">
              <a:extLst>
                <a:ext uri="{FF2B5EF4-FFF2-40B4-BE49-F238E27FC236}">
                  <a16:creationId xmlns:a16="http://schemas.microsoft.com/office/drawing/2014/main" id="{C6A1E317-59AF-2D6C-CA05-EE6BE6B0AA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" y="2840"/>
            <a:ext cx="699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203040" progId="Equation.DSMT4">
                    <p:embed/>
                  </p:oleObj>
                </mc:Choice>
                <mc:Fallback>
                  <p:oleObj name="Equation" r:id="rId6" imgW="59688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" y="2840"/>
                          <a:ext cx="699" cy="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17">
              <a:extLst>
                <a:ext uri="{FF2B5EF4-FFF2-40B4-BE49-F238E27FC236}">
                  <a16:creationId xmlns:a16="http://schemas.microsoft.com/office/drawing/2014/main" id="{7EEC9978-BD5C-A2DA-74E4-8D59FEBF4C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97" y="3158"/>
            <a:ext cx="133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43000" imgH="228600" progId="Equation.DSMT4">
                    <p:embed/>
                  </p:oleObj>
                </mc:Choice>
                <mc:Fallback>
                  <p:oleObj name="Equation" r:id="rId8" imgW="114300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" y="3158"/>
                          <a:ext cx="133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0" name="Rectangle 18">
            <a:extLst>
              <a:ext uri="{FF2B5EF4-FFF2-40B4-BE49-F238E27FC236}">
                <a16:creationId xmlns:a16="http://schemas.microsoft.com/office/drawing/2014/main" id="{9FA3E2AE-E09B-17DD-EAA4-B2B7524D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61" name="Picture 19" descr="aeroplane">
            <a:extLst>
              <a:ext uri="{FF2B5EF4-FFF2-40B4-BE49-F238E27FC236}">
                <a16:creationId xmlns:a16="http://schemas.microsoft.com/office/drawing/2014/main" id="{49E37648-ADD7-AAC7-8C10-C9309DB3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7340" r="4550" b="43674"/>
          <a:stretch>
            <a:fillRect/>
          </a:stretch>
        </p:blipFill>
        <p:spPr bwMode="auto">
          <a:xfrm>
            <a:off x="6411913" y="2944813"/>
            <a:ext cx="25971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0" descr="scottishflag">
            <a:extLst>
              <a:ext uri="{FF2B5EF4-FFF2-40B4-BE49-F238E27FC236}">
                <a16:creationId xmlns:a16="http://schemas.microsoft.com/office/drawing/2014/main" id="{1577C775-3ECC-22FE-E465-05BE855DAD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7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1">
            <a:extLst>
              <a:ext uri="{FF2B5EF4-FFF2-40B4-BE49-F238E27FC236}">
                <a16:creationId xmlns:a16="http://schemas.microsoft.com/office/drawing/2014/main" id="{4755E5CA-F2BC-8848-F2B9-33BC67FD314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sp>
        <p:nvSpPr>
          <p:cNvPr id="10264" name="Rectangle 22">
            <a:extLst>
              <a:ext uri="{FF2B5EF4-FFF2-40B4-BE49-F238E27FC236}">
                <a16:creationId xmlns:a16="http://schemas.microsoft.com/office/drawing/2014/main" id="{C2CF44E2-633F-9AB0-EDB1-02AA5783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1366838"/>
            <a:ext cx="163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000000"/>
                </a:solidFill>
              </a:rPr>
              <a:t>Example 2</a:t>
            </a:r>
          </a:p>
        </p:txBody>
      </p:sp>
      <p:pic>
        <p:nvPicPr>
          <p:cNvPr id="10265" name="Picture 23" descr="Office Objects 0572">
            <a:extLst>
              <a:ext uri="{FF2B5EF4-FFF2-40B4-BE49-F238E27FC236}">
                <a16:creationId xmlns:a16="http://schemas.microsoft.com/office/drawing/2014/main" id="{14AB9EEE-7056-51FB-5650-89DACC49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013254B-90D7-FB90-5A98-235F2DC9B5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356D72-2DB6-47CC-85B1-7FAEF0D82E2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C177237-5168-7281-9955-FC0C307E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843B70F2-9FE7-B936-07B8-574766C8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3</a:t>
            </a:r>
          </a:p>
          <a:p>
            <a:pPr algn="ctr" eaLnBrk="1" hangingPunct="1"/>
            <a:r>
              <a:rPr lang="en-GB" altLang="en-US" sz="4000"/>
              <a:t>Ch19 (page 156)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575880AA-A1E0-0CF5-BC30-0A44415B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4278" name="Picture 4" descr="ag00463_">
            <a:extLst>
              <a:ext uri="{FF2B5EF4-FFF2-40B4-BE49-F238E27FC236}">
                <a16:creationId xmlns:a16="http://schemas.microsoft.com/office/drawing/2014/main" id="{B85BC3EA-4E3F-714A-32B5-3DF6500BB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81A3971B-79A2-A068-B98C-F7C65F51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Calculating Hypotenuse</a:t>
            </a:r>
          </a:p>
        </p:txBody>
      </p:sp>
      <p:pic>
        <p:nvPicPr>
          <p:cNvPr id="54280" name="Picture 6" descr="scottishflag">
            <a:extLst>
              <a:ext uri="{FF2B5EF4-FFF2-40B4-BE49-F238E27FC236}">
                <a16:creationId xmlns:a16="http://schemas.microsoft.com/office/drawing/2014/main" id="{ECD04D2A-EBE9-91CD-6BAD-A1F33FF66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7" descr="Office Objects 0572">
            <a:extLst>
              <a:ext uri="{FF2B5EF4-FFF2-40B4-BE49-F238E27FC236}">
                <a16:creationId xmlns:a16="http://schemas.microsoft.com/office/drawing/2014/main" id="{03263EEA-152D-5BCD-EB60-559D5B05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8">
            <a:extLst>
              <a:ext uri="{FF2B5EF4-FFF2-40B4-BE49-F238E27FC236}">
                <a16:creationId xmlns:a16="http://schemas.microsoft.com/office/drawing/2014/main" id="{212485ED-F26E-4F91-9C29-55C19B34B9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A5CC34AA-63FC-2FF7-853F-D63FA42E9EA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006287-4FA8-4CDD-975F-3D6C70D94C8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DE4A8AD2-076F-7989-9C12-22A0063F7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1339E30-61B3-9C12-7E91-6B29F468BA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66900" y="374650"/>
            <a:ext cx="5245100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pic>
        <p:nvPicPr>
          <p:cNvPr id="11270" name="Picture 3" descr="scottishflag">
            <a:extLst>
              <a:ext uri="{FF2B5EF4-FFF2-40B4-BE49-F238E27FC236}">
                <a16:creationId xmlns:a16="http://schemas.microsoft.com/office/drawing/2014/main" id="{DE7E91B7-36CC-93FA-8886-015D6934FA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889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4">
            <a:extLst>
              <a:ext uri="{FF2B5EF4-FFF2-40B4-BE49-F238E27FC236}">
                <a16:creationId xmlns:a16="http://schemas.microsoft.com/office/drawing/2014/main" id="{462FD1C6-F28D-5C63-D838-7CF8277DEB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1266" name="Object 5">
            <a:extLst>
              <a:ext uri="{FF2B5EF4-FFF2-40B4-BE49-F238E27FC236}">
                <a16:creationId xmlns:a16="http://schemas.microsoft.com/office/drawing/2014/main" id="{D048CB74-FA07-9614-1D96-1C74D99AF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9350" y="2108200"/>
          <a:ext cx="77438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30440" imgH="2044440" progId="Equation.DSMT4">
                  <p:embed/>
                </p:oleObj>
              </mc:Choice>
              <mc:Fallback>
                <p:oleObj name="Equation" r:id="rId3" imgW="4330440" imgH="2044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108200"/>
                        <a:ext cx="77438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9" descr="Office Objects 0572">
            <a:extLst>
              <a:ext uri="{FF2B5EF4-FFF2-40B4-BE49-F238E27FC236}">
                <a16:creationId xmlns:a16="http://schemas.microsoft.com/office/drawing/2014/main" id="{95F78915-C5EB-1D84-6AA4-4A184741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7C2797A4-4504-63C7-CFA5-DEC601205D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A67093-9965-48DF-9ED9-B7479BAF661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BCFC2D79-E05C-4AAD-5532-85BA75FED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ED56633-8342-D258-C396-78759D367FB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462088" y="552450"/>
            <a:ext cx="5459412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Solving Real-Life Problems</a:t>
            </a:r>
          </a:p>
        </p:txBody>
      </p:sp>
      <p:pic>
        <p:nvPicPr>
          <p:cNvPr id="55301" name="Picture 3" descr="scottishflag">
            <a:extLst>
              <a:ext uri="{FF2B5EF4-FFF2-40B4-BE49-F238E27FC236}">
                <a16:creationId xmlns:a16="http://schemas.microsoft.com/office/drawing/2014/main" id="{7FF8212E-8D39-F0F3-337D-256A6FD10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4">
            <a:extLst>
              <a:ext uri="{FF2B5EF4-FFF2-40B4-BE49-F238E27FC236}">
                <a16:creationId xmlns:a16="http://schemas.microsoft.com/office/drawing/2014/main" id="{49647C4B-1CB1-9090-9FA8-8D9348FCD13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5303" name="Picture 5" descr="Office Objects 0572">
            <a:extLst>
              <a:ext uri="{FF2B5EF4-FFF2-40B4-BE49-F238E27FC236}">
                <a16:creationId xmlns:a16="http://schemas.microsoft.com/office/drawing/2014/main" id="{43109B23-8D84-EB59-EDDE-FD269FDE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>
            <a:extLst>
              <a:ext uri="{FF2B5EF4-FFF2-40B4-BE49-F238E27FC236}">
                <a16:creationId xmlns:a16="http://schemas.microsoft.com/office/drawing/2014/main" id="{393B9854-8366-714E-B3B0-145C2025F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A9E59638-C9A9-D968-88B4-98506E378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D61158D1-F897-8443-6279-EADE7289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Solve real-life problems using Pythagoras Theorem.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5307" name="Line 9">
            <a:extLst>
              <a:ext uri="{FF2B5EF4-FFF2-40B4-BE49-F238E27FC236}">
                <a16:creationId xmlns:a16="http://schemas.microsoft.com/office/drawing/2014/main" id="{9DB37BBF-FB2A-E22B-B438-B51244F38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C5EECAFD-4ADA-380D-32D4-EE67C7E80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</a:rPr>
              <a:t>1.	To show how Pythagoras Theorem can be used to solve real-life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A17251F-EAE0-D629-BB7A-12BCF5CBE6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9DF1CE-7078-4CEC-B042-DDEB97DD12A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77CCE4C-2F1E-8B61-C3DF-A70CB618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99D9C48-45DF-EE55-66AB-3AEECA9FBB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590550"/>
            <a:ext cx="6762750" cy="6778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Solving Real-Life Problems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C0384FE6-24C9-E3B6-5F46-A6DF57C3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467100"/>
            <a:ext cx="6351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u="sng">
                <a:solidFill>
                  <a:srgbClr val="FFFF00"/>
                </a:solidFill>
              </a:rPr>
              <a:t>Example</a:t>
            </a:r>
            <a:r>
              <a:rPr lang="en-GB" altLang="en-US" sz="2000">
                <a:solidFill>
                  <a:srgbClr val="FFFF00"/>
                </a:solidFill>
              </a:rPr>
              <a:t> : 	A steel rod is used to support a tree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		which is in danger of falling down.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		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		What is the length of the rod?</a:t>
            </a:r>
            <a:endParaRPr lang="en-GB" altLang="en-US" sz="2000" u="sng">
              <a:solidFill>
                <a:srgbClr val="FFFF00"/>
              </a:solidFill>
            </a:endParaRPr>
          </a:p>
        </p:txBody>
      </p:sp>
      <p:sp>
        <p:nvSpPr>
          <p:cNvPr id="12298" name="Rectangle 3">
            <a:extLst>
              <a:ext uri="{FF2B5EF4-FFF2-40B4-BE49-F238E27FC236}">
                <a16:creationId xmlns:a16="http://schemas.microsoft.com/office/drawing/2014/main" id="{BBE357C4-4964-B086-69A1-60647CE0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01" name="Rectangle 9">
            <a:extLst>
              <a:ext uri="{FF2B5EF4-FFF2-40B4-BE49-F238E27FC236}">
                <a16:creationId xmlns:a16="http://schemas.microsoft.com/office/drawing/2014/main" id="{CA26DF3C-9E26-D2AC-3A1E-EB722F47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11338"/>
            <a:ext cx="78914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400">
                <a:solidFill>
                  <a:schemeClr val="tx2"/>
                </a:solidFill>
              </a:rPr>
              <a:t>When coming across a problem involving finding a missing side in a right-angled triangle, you should consider using Pythagoras’ Theorem to calculate its length.</a:t>
            </a:r>
          </a:p>
        </p:txBody>
      </p:sp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BCD0555A-6B94-70F6-0D39-37BC3F167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13" y="3975100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975100"/>
                        <a:ext cx="16859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EC985D2A-9296-7429-68DD-4ABF7DB867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13" y="4522788"/>
          <a:ext cx="1828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522788"/>
                        <a:ext cx="182880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524F0296-AF49-179E-2ABD-94988F605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13" y="5072063"/>
          <a:ext cx="1203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5072063"/>
                        <a:ext cx="1203325" cy="43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73D6E796-9F91-1747-DEB1-4EA2287B67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13" y="5603875"/>
          <a:ext cx="21224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228600" progId="Equation.DSMT4">
                  <p:embed/>
                </p:oleObj>
              </mc:Choice>
              <mc:Fallback>
                <p:oleObj name="Equation" r:id="rId8" imgW="10540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5603875"/>
                        <a:ext cx="2122487" cy="490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0" name="Picture 16" descr="scottishflag">
            <a:extLst>
              <a:ext uri="{FF2B5EF4-FFF2-40B4-BE49-F238E27FC236}">
                <a16:creationId xmlns:a16="http://schemas.microsoft.com/office/drawing/2014/main" id="{DC171E1F-B5BD-A610-2B3A-F8AE1AD77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7">
            <a:extLst>
              <a:ext uri="{FF2B5EF4-FFF2-40B4-BE49-F238E27FC236}">
                <a16:creationId xmlns:a16="http://schemas.microsoft.com/office/drawing/2014/main" id="{ECC75887-AF35-1C5C-3156-BA6B9869EA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420E9E1E-8419-4BBF-F64A-1056395B55DA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4110038"/>
            <a:ext cx="4413250" cy="2249487"/>
            <a:chOff x="2980" y="2589"/>
            <a:chExt cx="2780" cy="1417"/>
          </a:xfrm>
        </p:grpSpPr>
        <p:sp>
          <p:nvSpPr>
            <p:cNvPr id="12304" name="Text Box 5">
              <a:extLst>
                <a:ext uri="{FF2B5EF4-FFF2-40B4-BE49-F238E27FC236}">
                  <a16:creationId xmlns:a16="http://schemas.microsoft.com/office/drawing/2014/main" id="{28BF2B6C-DF19-F3C8-7EAE-D00D4CFD3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" y="2892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00"/>
                  </a:solidFill>
                </a:rPr>
                <a:t>15m</a:t>
              </a:r>
              <a:endParaRPr lang="en-GB" altLang="en-US" sz="240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305" name="Text Box 6">
              <a:extLst>
                <a:ext uri="{FF2B5EF4-FFF2-40B4-BE49-F238E27FC236}">
                  <a16:creationId xmlns:a16="http://schemas.microsoft.com/office/drawing/2014/main" id="{932378A1-8658-2B96-7AE9-A3D9D4080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776"/>
              <a:ext cx="4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00"/>
                  </a:solidFill>
                </a:rPr>
                <a:t>8m</a:t>
              </a:r>
            </a:p>
          </p:txBody>
        </p:sp>
        <p:sp>
          <p:nvSpPr>
            <p:cNvPr id="12306" name="Text Box 8">
              <a:extLst>
                <a:ext uri="{FF2B5EF4-FFF2-40B4-BE49-F238E27FC236}">
                  <a16:creationId xmlns:a16="http://schemas.microsoft.com/office/drawing/2014/main" id="{A384FAEF-AC42-7173-BE0B-1A5FD73BF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" y="3159"/>
              <a:ext cx="44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/>
                <a:t>rod</a:t>
              </a:r>
              <a:endParaRPr lang="en-GB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10611" name="Tree">
              <a:extLst>
                <a:ext uri="{FF2B5EF4-FFF2-40B4-BE49-F238E27FC236}">
                  <a16:creationId xmlns:a16="http://schemas.microsoft.com/office/drawing/2014/main" id="{02904419-03A2-1CB6-406A-981644F3413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260" y="2589"/>
              <a:ext cx="1140" cy="114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2308" name="Line 20">
              <a:extLst>
                <a:ext uri="{FF2B5EF4-FFF2-40B4-BE49-F238E27FC236}">
                  <a16:creationId xmlns:a16="http://schemas.microsoft.com/office/drawing/2014/main" id="{587EF224-E17B-04BD-8F5E-AFF4CAB02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2596"/>
              <a:ext cx="1445" cy="11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Line 21">
              <a:extLst>
                <a:ext uri="{FF2B5EF4-FFF2-40B4-BE49-F238E27FC236}">
                  <a16:creationId xmlns:a16="http://schemas.microsoft.com/office/drawing/2014/main" id="{F6B256B1-0281-6850-D465-89B155B53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0" y="3771"/>
              <a:ext cx="2635" cy="0"/>
            </a:xfrm>
            <a:prstGeom prst="lin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303" name="Picture 25" descr="Office Objects 0572">
            <a:extLst>
              <a:ext uri="{FF2B5EF4-FFF2-40B4-BE49-F238E27FC236}">
                <a16:creationId xmlns:a16="http://schemas.microsoft.com/office/drawing/2014/main" id="{3E6DEA46-B824-D7EA-66D1-14ECB735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5" grpId="0"/>
      <p:bldP spid="1106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D9D2D8B6-EE71-7D1D-4157-23A5389145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7639E8-03B6-4F1A-82F0-21DA0DA8584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6A35C65B-7436-DD4E-C9EB-5CB06B24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E9079BD-DCD2-0E5C-9F0A-9E4FCA4DF4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590550"/>
            <a:ext cx="6762750" cy="6778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Solving Real-Life Problems</a:t>
            </a:r>
          </a:p>
        </p:txBody>
      </p:sp>
      <p:sp>
        <p:nvSpPr>
          <p:cNvPr id="13321" name="Rectangle 4">
            <a:extLst>
              <a:ext uri="{FF2B5EF4-FFF2-40B4-BE49-F238E27FC236}">
                <a16:creationId xmlns:a16="http://schemas.microsoft.com/office/drawing/2014/main" id="{C4CB595D-DE9C-B6DD-D598-71F923CC5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5">
            <a:extLst>
              <a:ext uri="{FF2B5EF4-FFF2-40B4-BE49-F238E27FC236}">
                <a16:creationId xmlns:a16="http://schemas.microsoft.com/office/drawing/2014/main" id="{C74A30AF-3454-7F61-037D-563ADC55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11338"/>
            <a:ext cx="78914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chemeClr val="tx2"/>
                </a:solidFill>
              </a:rPr>
              <a:t>Example 2</a:t>
            </a:r>
          </a:p>
          <a:p>
            <a:pPr algn="just" eaLnBrk="1" hangingPunct="1"/>
            <a:r>
              <a:rPr lang="en-GB" altLang="en-US" sz="2400">
                <a:solidFill>
                  <a:schemeClr val="tx2"/>
                </a:solidFill>
              </a:rPr>
              <a:t>	A garden is rectangular in shape. A fence is to 	be put along the diagonal as shown below. </a:t>
            </a:r>
          </a:p>
          <a:p>
            <a:pPr algn="just" eaLnBrk="1" hangingPunct="1"/>
            <a:r>
              <a:rPr lang="en-GB" altLang="en-US" sz="2400">
                <a:solidFill>
                  <a:schemeClr val="tx2"/>
                </a:solidFill>
              </a:rPr>
              <a:t>	What is the length of the fence.</a:t>
            </a:r>
          </a:p>
        </p:txBody>
      </p:sp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A93CDCFC-62AA-4519-AE15-3FFB83454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1463" y="3667125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3667125"/>
                        <a:ext cx="16859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54DAC730-CFE4-D17A-B337-660AF9850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1463" y="4305300"/>
          <a:ext cx="20002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4305300"/>
                        <a:ext cx="200025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6B0F329C-0D9B-37F9-E4F2-6E0F0E505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1463" y="4941888"/>
          <a:ext cx="1203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4941888"/>
                        <a:ext cx="1203325" cy="43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B26CE9E7-AC73-4498-097B-9B3F4E1FD8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1463" y="5564188"/>
          <a:ext cx="25828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228600" progId="Equation.DSMT4">
                  <p:embed/>
                </p:oleObj>
              </mc:Choice>
              <mc:Fallback>
                <p:oleObj name="Equation" r:id="rId8" imgW="1282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5564188"/>
                        <a:ext cx="2582862" cy="490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0">
            <a:extLst>
              <a:ext uri="{FF2B5EF4-FFF2-40B4-BE49-F238E27FC236}">
                <a16:creationId xmlns:a16="http://schemas.microsoft.com/office/drawing/2014/main" id="{20543A4D-6617-36C6-21AB-27C89A4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4" name="Picture 11" descr="scottishflag">
            <a:extLst>
              <a:ext uri="{FF2B5EF4-FFF2-40B4-BE49-F238E27FC236}">
                <a16:creationId xmlns:a16="http://schemas.microsoft.com/office/drawing/2014/main" id="{96B038A6-A081-EA3A-92CC-57ACB90BCE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 Box 12">
            <a:extLst>
              <a:ext uri="{FF2B5EF4-FFF2-40B4-BE49-F238E27FC236}">
                <a16:creationId xmlns:a16="http://schemas.microsoft.com/office/drawing/2014/main" id="{75844E5D-FD5B-6221-7CA8-CDC9291BC2C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3326" name="Picture 20" descr="Office Objects 0572">
            <a:extLst>
              <a:ext uri="{FF2B5EF4-FFF2-40B4-BE49-F238E27FC236}">
                <a16:creationId xmlns:a16="http://schemas.microsoft.com/office/drawing/2014/main" id="{754CD248-5322-5FEA-160C-F80CE496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Rectangle 21">
            <a:extLst>
              <a:ext uri="{FF2B5EF4-FFF2-40B4-BE49-F238E27FC236}">
                <a16:creationId xmlns:a16="http://schemas.microsoft.com/office/drawing/2014/main" id="{26A0BC0A-5CD1-7458-983E-F91D17AE5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3779838"/>
            <a:ext cx="3133725" cy="1792287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Line 22">
            <a:extLst>
              <a:ext uri="{FF2B5EF4-FFF2-40B4-BE49-F238E27FC236}">
                <a16:creationId xmlns:a16="http://schemas.microsoft.com/office/drawing/2014/main" id="{9DB62BB4-609F-E788-C3DB-C0FE09FE6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3794125"/>
            <a:ext cx="3130550" cy="17780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Text Box 23">
            <a:extLst>
              <a:ext uri="{FF2B5EF4-FFF2-40B4-BE49-F238E27FC236}">
                <a16:creationId xmlns:a16="http://schemas.microsoft.com/office/drawing/2014/main" id="{F439950F-4E8B-3BC6-9C42-02415CC6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43211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10m</a:t>
            </a:r>
          </a:p>
        </p:txBody>
      </p:sp>
      <p:sp>
        <p:nvSpPr>
          <p:cNvPr id="13330" name="Text Box 24">
            <a:extLst>
              <a:ext uri="{FF2B5EF4-FFF2-40B4-BE49-F238E27FC236}">
                <a16:creationId xmlns:a16="http://schemas.microsoft.com/office/drawing/2014/main" id="{70F619FD-C76E-9C93-19F4-03D4AEFF9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562292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15m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A96F1A1-5AE1-AC4A-D893-6A22FE5B82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18AF5-9DEA-4C2E-B339-3AD0F9D2DE4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BECE1B3-92CA-C39D-0BFC-B3B2A2B5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7A2CADE8-A7AD-DD84-38EC-9F16EE9D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4</a:t>
            </a:r>
          </a:p>
          <a:p>
            <a:pPr algn="ctr" eaLnBrk="1" hangingPunct="1"/>
            <a:r>
              <a:rPr lang="en-GB" altLang="en-US" sz="4000"/>
              <a:t>Ch19 (page 158)</a:t>
            </a:r>
          </a:p>
        </p:txBody>
      </p:sp>
      <p:sp>
        <p:nvSpPr>
          <p:cNvPr id="56325" name="Rectangle 8">
            <a:extLst>
              <a:ext uri="{FF2B5EF4-FFF2-40B4-BE49-F238E27FC236}">
                <a16:creationId xmlns:a16="http://schemas.microsoft.com/office/drawing/2014/main" id="{4A89FD6D-7911-9966-CDE1-E25AEEE1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6326" name="Picture 3" descr="ag00463_">
            <a:extLst>
              <a:ext uri="{FF2B5EF4-FFF2-40B4-BE49-F238E27FC236}">
                <a16:creationId xmlns:a16="http://schemas.microsoft.com/office/drawing/2014/main" id="{DDAE6DD3-8C67-0E75-4CFB-211DA1894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AB4EF1CF-D7E6-2D53-E533-193787D9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552450"/>
            <a:ext cx="59420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Solving Real-Life Problems</a:t>
            </a:r>
          </a:p>
        </p:txBody>
      </p:sp>
      <p:pic>
        <p:nvPicPr>
          <p:cNvPr id="56328" name="Picture 5" descr="scottishflag">
            <a:extLst>
              <a:ext uri="{FF2B5EF4-FFF2-40B4-BE49-F238E27FC236}">
                <a16:creationId xmlns:a16="http://schemas.microsoft.com/office/drawing/2014/main" id="{59619794-B769-596A-C5C9-862FDFD304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6" descr="Office Objects 0572">
            <a:extLst>
              <a:ext uri="{FF2B5EF4-FFF2-40B4-BE49-F238E27FC236}">
                <a16:creationId xmlns:a16="http://schemas.microsoft.com/office/drawing/2014/main" id="{8B6F6D61-57EE-1096-EB58-34B0E7CB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Text Box 7">
            <a:extLst>
              <a:ext uri="{FF2B5EF4-FFF2-40B4-BE49-F238E27FC236}">
                <a16:creationId xmlns:a16="http://schemas.microsoft.com/office/drawing/2014/main" id="{D161494F-EA79-FA36-563D-F6D276B8C02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6F8B2C15-B5DF-7CB1-BBDF-AAEB88FD8EC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3E44A1-BA25-48CD-8226-FFE4AFCFE96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B3F806E6-DF67-234B-529A-245A3F522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8A964A7A-873C-313A-B5FC-F5B75F151A4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82788" y="425450"/>
            <a:ext cx="4824412" cy="94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Starter Questions</a:t>
            </a:r>
          </a:p>
        </p:txBody>
      </p:sp>
      <p:pic>
        <p:nvPicPr>
          <p:cNvPr id="14342" name="Picture 3" descr="scottishflag">
            <a:extLst>
              <a:ext uri="{FF2B5EF4-FFF2-40B4-BE49-F238E27FC236}">
                <a16:creationId xmlns:a16="http://schemas.microsoft.com/office/drawing/2014/main" id="{C90B3443-B900-E046-69A0-98134A7544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">
            <a:extLst>
              <a:ext uri="{FF2B5EF4-FFF2-40B4-BE49-F238E27FC236}">
                <a16:creationId xmlns:a16="http://schemas.microsoft.com/office/drawing/2014/main" id="{BC7812F1-D9C5-872C-6B29-CDC0417833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4338" name="Object 5">
            <a:extLst>
              <a:ext uri="{FF2B5EF4-FFF2-40B4-BE49-F238E27FC236}">
                <a16:creationId xmlns:a16="http://schemas.microsoft.com/office/drawing/2014/main" id="{883F5610-6D92-0598-D74A-69A72CF47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838" y="2087563"/>
          <a:ext cx="6680200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6120" imgH="2616120" progId="Equation.DSMT4">
                  <p:embed/>
                </p:oleObj>
              </mc:Choice>
              <mc:Fallback>
                <p:oleObj name="Equation" r:id="rId3" imgW="4686120" imgH="2616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2087563"/>
                        <a:ext cx="6680200" cy="372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6" descr="Office Objects 0572">
            <a:extLst>
              <a:ext uri="{FF2B5EF4-FFF2-40B4-BE49-F238E27FC236}">
                <a16:creationId xmlns:a16="http://schemas.microsoft.com/office/drawing/2014/main" id="{24A2E131-6B26-9BE3-D9A8-C62E946A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7DBCCE63-8BED-16BA-FB35-B023AC4CDA9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90C654-9B22-4156-90DC-9E153A32350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F66CFD42-DD4C-8726-3A08-167758EAE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0014A343-80DA-AC06-093A-A87E3191B30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73188" y="552450"/>
            <a:ext cx="5751512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Length of the smaller side</a:t>
            </a:r>
          </a:p>
        </p:txBody>
      </p:sp>
      <p:pic>
        <p:nvPicPr>
          <p:cNvPr id="57349" name="Picture 3" descr="scottishflag">
            <a:extLst>
              <a:ext uri="{FF2B5EF4-FFF2-40B4-BE49-F238E27FC236}">
                <a16:creationId xmlns:a16="http://schemas.microsoft.com/office/drawing/2014/main" id="{AC14DB2A-D063-7496-2B77-64175AE20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4">
            <a:extLst>
              <a:ext uri="{FF2B5EF4-FFF2-40B4-BE49-F238E27FC236}">
                <a16:creationId xmlns:a16="http://schemas.microsoft.com/office/drawing/2014/main" id="{663FE050-85B0-EE39-5D6F-9CC15F052B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7351" name="Picture 5" descr="Office Objects 0572">
            <a:extLst>
              <a:ext uri="{FF2B5EF4-FFF2-40B4-BE49-F238E27FC236}">
                <a16:creationId xmlns:a16="http://schemas.microsoft.com/office/drawing/2014/main" id="{1070189C-7C35-0234-99A0-97842784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Rectangle 6">
            <a:extLst>
              <a:ext uri="{FF2B5EF4-FFF2-40B4-BE49-F238E27FC236}">
                <a16:creationId xmlns:a16="http://schemas.microsoft.com/office/drawing/2014/main" id="{BBDD8F77-F03F-683F-CEEA-48C6035E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4971B69F-EF29-47B0-D21B-7127FCDC7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40DD7C54-16CB-1D08-DFAE-5E6C3E49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Use Pythagoras Theorem to find the length of smaller side.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7355" name="Line 9">
            <a:extLst>
              <a:ext uri="{FF2B5EF4-FFF2-40B4-BE49-F238E27FC236}">
                <a16:creationId xmlns:a16="http://schemas.microsoft.com/office/drawing/2014/main" id="{DA754049-7699-30AD-21CA-AE47EFBAC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22" name="Rectangle 10">
            <a:extLst>
              <a:ext uri="{FF2B5EF4-FFF2-40B4-BE49-F238E27FC236}">
                <a16:creationId xmlns:a16="http://schemas.microsoft.com/office/drawing/2014/main" id="{6E9D4AC0-2051-B09E-F724-49A6D9AE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</a:rPr>
              <a:t>1.	To show how Pythagoras Theorem can be used to find the length of the smaller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115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55DA84F5-3968-E62A-0477-0146C14799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C820D3-AACF-42CE-B923-067989F32F3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53EB80F-E7A5-9254-6CFA-ECB026B7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A4B09A25-2B11-DBCC-289D-B63D46CB5B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590550"/>
            <a:ext cx="6762750" cy="6778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Length of the smaller side</a:t>
            </a:r>
          </a:p>
        </p:txBody>
      </p:sp>
      <p:sp>
        <p:nvSpPr>
          <p:cNvPr id="116738" name="Text Box 2">
            <a:extLst>
              <a:ext uri="{FF2B5EF4-FFF2-40B4-BE49-F238E27FC236}">
                <a16:creationId xmlns:a16="http://schemas.microsoft.com/office/drawing/2014/main" id="{F1648C6C-5ABA-A06A-D418-D8215BB4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959100"/>
            <a:ext cx="581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FFFF00"/>
                </a:solidFill>
              </a:rPr>
              <a:t>Example</a:t>
            </a:r>
            <a:r>
              <a:rPr lang="en-GB" altLang="en-US" sz="2400">
                <a:solidFill>
                  <a:srgbClr val="FFFF00"/>
                </a:solidFill>
              </a:rPr>
              <a:t> : 	Find the length of side a ?</a:t>
            </a:r>
            <a:endParaRPr lang="en-GB" altLang="en-US" sz="2400" u="sng">
              <a:solidFill>
                <a:srgbClr val="FFFF00"/>
              </a:solidFill>
            </a:endParaRPr>
          </a:p>
        </p:txBody>
      </p:sp>
      <p:sp>
        <p:nvSpPr>
          <p:cNvPr id="15371" name="Rectangle 4">
            <a:extLst>
              <a:ext uri="{FF2B5EF4-FFF2-40B4-BE49-F238E27FC236}">
                <a16:creationId xmlns:a16="http://schemas.microsoft.com/office/drawing/2014/main" id="{9E996BC9-8ED1-D7E4-D4F3-BE8C4E74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22485657-DAA0-25EC-DFA0-2D990712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2027238"/>
            <a:ext cx="866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To find the length of the smaller side of a right- angled 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triangle we simply rearrange Pythagoras Theorem.</a:t>
            </a:r>
          </a:p>
        </p:txBody>
      </p:sp>
      <p:graphicFrame>
        <p:nvGraphicFramePr>
          <p:cNvPr id="116742" name="Object 6">
            <a:extLst>
              <a:ext uri="{FF2B5EF4-FFF2-40B4-BE49-F238E27FC236}">
                <a16:creationId xmlns:a16="http://schemas.microsoft.com/office/drawing/2014/main" id="{05754C59-A96A-5969-D494-CD0AAF9A3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900" y="3517900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3517900"/>
                        <a:ext cx="16859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>
            <a:extLst>
              <a:ext uri="{FF2B5EF4-FFF2-40B4-BE49-F238E27FC236}">
                <a16:creationId xmlns:a16="http://schemas.microsoft.com/office/drawing/2014/main" id="{4F78680B-9FEC-97B6-DB94-34CF4A122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900" y="4556125"/>
          <a:ext cx="2028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DSMT4">
                  <p:embed/>
                </p:oleObj>
              </mc:Choice>
              <mc:Fallback>
                <p:oleObj name="Equation" r:id="rId4" imgW="9014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556125"/>
                        <a:ext cx="20288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4" name="Object 8">
            <a:extLst>
              <a:ext uri="{FF2B5EF4-FFF2-40B4-BE49-F238E27FC236}">
                <a16:creationId xmlns:a16="http://schemas.microsoft.com/office/drawing/2014/main" id="{2E9A4FE7-12B0-D51B-28AA-14110C3AE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900" y="5075238"/>
          <a:ext cx="1228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075238"/>
                        <a:ext cx="1228725" cy="43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>
            <a:extLst>
              <a:ext uri="{FF2B5EF4-FFF2-40B4-BE49-F238E27FC236}">
                <a16:creationId xmlns:a16="http://schemas.microsoft.com/office/drawing/2014/main" id="{A510BDA2-8B41-BFF3-EBA7-D1E817E34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5578475"/>
          <a:ext cx="23002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28600" progId="Equation.DSMT4">
                  <p:embed/>
                </p:oleObj>
              </mc:Choice>
              <mc:Fallback>
                <p:oleObj name="Equation" r:id="rId8" imgW="1143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8475"/>
                        <a:ext cx="2300288" cy="490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>
            <a:extLst>
              <a:ext uri="{FF2B5EF4-FFF2-40B4-BE49-F238E27FC236}">
                <a16:creationId xmlns:a16="http://schemas.microsoft.com/office/drawing/2014/main" id="{3DE6C954-0C09-C288-0904-EA575A459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74" name="Picture 11" descr="scottishflag">
            <a:extLst>
              <a:ext uri="{FF2B5EF4-FFF2-40B4-BE49-F238E27FC236}">
                <a16:creationId xmlns:a16="http://schemas.microsoft.com/office/drawing/2014/main" id="{B2DD3D88-47E6-BF9D-6D0D-66FAA7C4AD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95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2">
            <a:extLst>
              <a:ext uri="{FF2B5EF4-FFF2-40B4-BE49-F238E27FC236}">
                <a16:creationId xmlns:a16="http://schemas.microsoft.com/office/drawing/2014/main" id="{AB659678-F9FB-4561-B215-B805BDDA96B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5376" name="Picture 20" descr="Office Objects 0572">
            <a:extLst>
              <a:ext uri="{FF2B5EF4-FFF2-40B4-BE49-F238E27FC236}">
                <a16:creationId xmlns:a16="http://schemas.microsoft.com/office/drawing/2014/main" id="{431ED689-C29A-3E53-A179-69D52A21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>
            <a:extLst>
              <a:ext uri="{FF2B5EF4-FFF2-40B4-BE49-F238E27FC236}">
                <a16:creationId xmlns:a16="http://schemas.microsoft.com/office/drawing/2014/main" id="{62F39200-7D89-820D-98E6-CB7E66733A92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4013200"/>
            <a:ext cx="2874963" cy="2116138"/>
            <a:chOff x="3806" y="2528"/>
            <a:chExt cx="1811" cy="1333"/>
          </a:xfrm>
        </p:grpSpPr>
        <p:sp>
          <p:nvSpPr>
            <p:cNvPr id="15379" name="AutoShape 21">
              <a:extLst>
                <a:ext uri="{FF2B5EF4-FFF2-40B4-BE49-F238E27FC236}">
                  <a16:creationId xmlns:a16="http://schemas.microsoft.com/office/drawing/2014/main" id="{AC2DB87F-8B45-6CCA-A8E4-1AE96F9073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84" y="2528"/>
              <a:ext cx="944" cy="976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0" name="Text Box 22">
              <a:extLst>
                <a:ext uri="{FF2B5EF4-FFF2-40B4-BE49-F238E27FC236}">
                  <a16:creationId xmlns:a16="http://schemas.microsoft.com/office/drawing/2014/main" id="{B8E34304-0CED-88C6-DD32-35FF43213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" y="2742"/>
              <a:ext cx="6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20cm</a:t>
              </a:r>
            </a:p>
          </p:txBody>
        </p:sp>
        <p:sp>
          <p:nvSpPr>
            <p:cNvPr id="15381" name="Text Box 23">
              <a:extLst>
                <a:ext uri="{FF2B5EF4-FFF2-40B4-BE49-F238E27FC236}">
                  <a16:creationId xmlns:a16="http://schemas.microsoft.com/office/drawing/2014/main" id="{F751DCDE-EB58-FA7B-CF0C-E6131CC62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4" y="2838"/>
              <a:ext cx="6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12cm</a:t>
              </a:r>
            </a:p>
          </p:txBody>
        </p:sp>
        <p:sp>
          <p:nvSpPr>
            <p:cNvPr id="15382" name="Text Box 24">
              <a:extLst>
                <a:ext uri="{FF2B5EF4-FFF2-40B4-BE49-F238E27FC236}">
                  <a16:creationId xmlns:a16="http://schemas.microsoft.com/office/drawing/2014/main" id="{123CD25A-A9AD-B99C-BC38-70A4BF243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534"/>
              <a:ext cx="5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a cm</a:t>
              </a:r>
            </a:p>
          </p:txBody>
        </p:sp>
        <p:sp>
          <p:nvSpPr>
            <p:cNvPr id="15383" name="Rectangle 25">
              <a:extLst>
                <a:ext uri="{FF2B5EF4-FFF2-40B4-BE49-F238E27FC236}">
                  <a16:creationId xmlns:a16="http://schemas.microsoft.com/office/drawing/2014/main" id="{ACE61314-4E5A-E399-B0BA-3AA3C629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3408"/>
              <a:ext cx="88" cy="96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16762" name="Object 26">
            <a:extLst>
              <a:ext uri="{FF2B5EF4-FFF2-40B4-BE49-F238E27FC236}">
                <a16:creationId xmlns:a16="http://schemas.microsoft.com/office/drawing/2014/main" id="{E8039CCF-E91F-A835-6843-AC6A4AC266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900" y="4037013"/>
          <a:ext cx="1628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03040" progId="Equation.DSMT4">
                  <p:embed/>
                </p:oleObj>
              </mc:Choice>
              <mc:Fallback>
                <p:oleObj name="Equation" r:id="rId12" imgW="72360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037013"/>
                        <a:ext cx="162877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64" name="AutoShape 28">
            <a:extLst>
              <a:ext uri="{FF2B5EF4-FFF2-40B4-BE49-F238E27FC236}">
                <a16:creationId xmlns:a16="http://schemas.microsoft.com/office/drawing/2014/main" id="{1694D3E3-5F4F-2AE3-5A56-012B166B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5700"/>
            <a:ext cx="2565400" cy="2590800"/>
          </a:xfrm>
          <a:prstGeom prst="cloudCallout">
            <a:avLst>
              <a:gd name="adj1" fmla="val 69926"/>
              <a:gd name="adj2" fmla="val 329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00000"/>
                </a:solidFill>
              </a:rPr>
              <a:t>Check answer ! Always smaller than hypotenuse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1" grpId="0"/>
      <p:bldP spid="1167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20F753A4-AFDF-C8BC-68B5-CC8E207313B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9DAF25-30CB-429B-945B-E4469D41E5D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C770A4DB-0976-EE3F-F1A3-ECD84DB5E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2DCD56C-77B1-90E8-D6EF-6BF51A40DF6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09688" y="552450"/>
            <a:ext cx="5408612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Squaring a Number</a:t>
            </a:r>
          </a:p>
        </p:txBody>
      </p:sp>
      <p:pic>
        <p:nvPicPr>
          <p:cNvPr id="45061" name="Picture 3" descr="scottishflag">
            <a:extLst>
              <a:ext uri="{FF2B5EF4-FFF2-40B4-BE49-F238E27FC236}">
                <a16:creationId xmlns:a16="http://schemas.microsoft.com/office/drawing/2014/main" id="{34130CF1-7D4E-2BF7-88A4-F7DB5229F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4">
            <a:extLst>
              <a:ext uri="{FF2B5EF4-FFF2-40B4-BE49-F238E27FC236}">
                <a16:creationId xmlns:a16="http://schemas.microsoft.com/office/drawing/2014/main" id="{B0250D6B-3394-A8AD-122C-FA70128D365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5063" name="Picture 5" descr="Office Objects 0572">
            <a:extLst>
              <a:ext uri="{FF2B5EF4-FFF2-40B4-BE49-F238E27FC236}">
                <a16:creationId xmlns:a16="http://schemas.microsoft.com/office/drawing/2014/main" id="{3C39DB6E-1F0F-B23A-E76E-D91610AD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>
            <a:extLst>
              <a:ext uri="{FF2B5EF4-FFF2-40B4-BE49-F238E27FC236}">
                <a16:creationId xmlns:a16="http://schemas.microsoft.com/office/drawing/2014/main" id="{E8DDD38B-7E46-56BF-B0FA-AC63D8EB4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4150B415-CC17-7DEA-E532-27906A39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20683CA-F403-DE87-6345-F9F58471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990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understand what is meant by the term</a:t>
            </a:r>
          </a:p>
          <a:p>
            <a:pPr marL="800100" lvl="1" indent="-342900" algn="ctr">
              <a:defRPr/>
            </a:pPr>
            <a:r>
              <a:rPr lang="en-GB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‘squaring a number’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7" name="Line 9">
            <a:extLst>
              <a:ext uri="{FF2B5EF4-FFF2-40B4-BE49-F238E27FC236}">
                <a16:creationId xmlns:a16="http://schemas.microsoft.com/office/drawing/2014/main" id="{9024C779-8109-B9F0-C581-E960F9987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AF0B9689-848E-91B0-6923-2FA2866C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solidFill>
                  <a:srgbClr val="FFFF00"/>
                </a:solidFill>
                <a:cs typeface="Arial" charset="0"/>
              </a:rPr>
              <a:t>To understand the term </a:t>
            </a:r>
          </a:p>
          <a:p>
            <a:pPr marL="800100" lvl="1" indent="-342900" algn="ctr"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‘squaring a number’.</a:t>
            </a:r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836AE1CD-5CAA-2FD2-C1C3-84C61BB3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3997325"/>
            <a:ext cx="3659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 able to calculate squares both mentally and using the calculator.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96A37F16-633F-B1B6-8ABA-47CAA1F1B4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8BB7D8-C39F-47BF-8951-771B09F4B24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08A118AC-48D4-3167-35BD-97A53582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206ACD8-C7C2-9684-B6D5-A5F26A0AE8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90550"/>
            <a:ext cx="6762750" cy="6778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>
                <a:solidFill>
                  <a:srgbClr val="FFFF00"/>
                </a:solidFill>
                <a:latin typeface="Comic Sans MS" pitchFamily="66" charset="0"/>
              </a:rPr>
              <a:t>Length of the smaller side</a:t>
            </a:r>
          </a:p>
        </p:txBody>
      </p:sp>
      <p:sp>
        <p:nvSpPr>
          <p:cNvPr id="119810" name="Text Box 2">
            <a:extLst>
              <a:ext uri="{FF2B5EF4-FFF2-40B4-BE49-F238E27FC236}">
                <a16:creationId xmlns:a16="http://schemas.microsoft.com/office/drawing/2014/main" id="{037B9785-340C-EA87-2DAE-0DED52BC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2006600"/>
            <a:ext cx="647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</a:rPr>
              <a:t>Example</a:t>
            </a:r>
            <a:r>
              <a:rPr lang="en-GB" altLang="en-US">
                <a:solidFill>
                  <a:srgbClr val="FFFF00"/>
                </a:solidFill>
              </a:rPr>
              <a:t> : 	Find the length of side b ?</a:t>
            </a:r>
            <a:endParaRPr lang="en-GB" altLang="en-US" u="sng">
              <a:solidFill>
                <a:srgbClr val="FFFF00"/>
              </a:solidFill>
            </a:endParaRPr>
          </a:p>
        </p:txBody>
      </p:sp>
      <p:sp>
        <p:nvSpPr>
          <p:cNvPr id="16395" name="Rectangle 4">
            <a:extLst>
              <a:ext uri="{FF2B5EF4-FFF2-40B4-BE49-F238E27FC236}">
                <a16:creationId xmlns:a16="http://schemas.microsoft.com/office/drawing/2014/main" id="{0444AD3F-6071-9EC8-B68E-B28A9727A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9814" name="Object 6">
            <a:extLst>
              <a:ext uri="{FF2B5EF4-FFF2-40B4-BE49-F238E27FC236}">
                <a16:creationId xmlns:a16="http://schemas.microsoft.com/office/drawing/2014/main" id="{EC28F65D-58F0-589E-6101-D3888DB53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8063" y="2971800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971800"/>
                        <a:ext cx="16859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>
            <a:extLst>
              <a:ext uri="{FF2B5EF4-FFF2-40B4-BE49-F238E27FC236}">
                <a16:creationId xmlns:a16="http://schemas.microsoft.com/office/drawing/2014/main" id="{11853D04-40E9-E081-5D1F-48AE76DA0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6638" y="4130675"/>
          <a:ext cx="1828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130675"/>
                        <a:ext cx="182880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>
            <a:extLst>
              <a:ext uri="{FF2B5EF4-FFF2-40B4-BE49-F238E27FC236}">
                <a16:creationId xmlns:a16="http://schemas.microsoft.com/office/drawing/2014/main" id="{D1528125-2C70-34B3-088D-A8644E6B7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6638" y="4710113"/>
          <a:ext cx="1023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03040" progId="Equation.DSMT4">
                  <p:embed/>
                </p:oleObj>
              </mc:Choice>
              <mc:Fallback>
                <p:oleObj name="Equation" r:id="rId6" imgW="5079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710113"/>
                        <a:ext cx="1023937" cy="43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>
            <a:extLst>
              <a:ext uri="{FF2B5EF4-FFF2-40B4-BE49-F238E27FC236}">
                <a16:creationId xmlns:a16="http://schemas.microsoft.com/office/drawing/2014/main" id="{1ABB43B7-A406-F678-5B47-90199D5E6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6638" y="5273675"/>
          <a:ext cx="19939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28600" progId="Equation.DSMT4">
                  <p:embed/>
                </p:oleObj>
              </mc:Choice>
              <mc:Fallback>
                <p:oleObj name="Equation" r:id="rId8" imgW="9903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5273675"/>
                        <a:ext cx="1993900" cy="490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0">
            <a:extLst>
              <a:ext uri="{FF2B5EF4-FFF2-40B4-BE49-F238E27FC236}">
                <a16:creationId xmlns:a16="http://schemas.microsoft.com/office/drawing/2014/main" id="{48698215-ED8D-6A79-818D-8569A326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7" name="Picture 11" descr="scottishflag">
            <a:extLst>
              <a:ext uri="{FF2B5EF4-FFF2-40B4-BE49-F238E27FC236}">
                <a16:creationId xmlns:a16="http://schemas.microsoft.com/office/drawing/2014/main" id="{70FB851F-700D-4C09-AFCC-9A09F3298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2">
            <a:extLst>
              <a:ext uri="{FF2B5EF4-FFF2-40B4-BE49-F238E27FC236}">
                <a16:creationId xmlns:a16="http://schemas.microsoft.com/office/drawing/2014/main" id="{4225C8DC-5748-8082-AD3F-F05D860E0D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6399" name="Picture 13" descr="Office Objects 0572">
            <a:extLst>
              <a:ext uri="{FF2B5EF4-FFF2-40B4-BE49-F238E27FC236}">
                <a16:creationId xmlns:a16="http://schemas.microsoft.com/office/drawing/2014/main" id="{8E4A5C65-EB31-D613-528A-01175CBB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8535E0F5-A727-63ED-C114-4D14EB162604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3086100"/>
            <a:ext cx="2814637" cy="2116138"/>
            <a:chOff x="3806" y="2528"/>
            <a:chExt cx="1773" cy="1333"/>
          </a:xfrm>
        </p:grpSpPr>
        <p:sp>
          <p:nvSpPr>
            <p:cNvPr id="16402" name="AutoShape 15">
              <a:extLst>
                <a:ext uri="{FF2B5EF4-FFF2-40B4-BE49-F238E27FC236}">
                  <a16:creationId xmlns:a16="http://schemas.microsoft.com/office/drawing/2014/main" id="{654D139D-ED83-5AB5-5258-33AC93DD2F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84" y="2528"/>
              <a:ext cx="944" cy="976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3" name="Text Box 16">
              <a:extLst>
                <a:ext uri="{FF2B5EF4-FFF2-40B4-BE49-F238E27FC236}">
                  <a16:creationId xmlns:a16="http://schemas.microsoft.com/office/drawing/2014/main" id="{5EDEB988-BC35-0B9A-2A12-72CA094D8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" y="2742"/>
              <a:ext cx="6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10cm</a:t>
              </a:r>
            </a:p>
          </p:txBody>
        </p:sp>
        <p:sp>
          <p:nvSpPr>
            <p:cNvPr id="16404" name="Text Box 17">
              <a:extLst>
                <a:ext uri="{FF2B5EF4-FFF2-40B4-BE49-F238E27FC236}">
                  <a16:creationId xmlns:a16="http://schemas.microsoft.com/office/drawing/2014/main" id="{7BC21FB3-F631-DBDE-E878-C228259A2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4" y="2838"/>
              <a:ext cx="60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b cm</a:t>
              </a:r>
            </a:p>
          </p:txBody>
        </p:sp>
        <p:sp>
          <p:nvSpPr>
            <p:cNvPr id="16405" name="Text Box 18">
              <a:extLst>
                <a:ext uri="{FF2B5EF4-FFF2-40B4-BE49-F238E27FC236}">
                  <a16:creationId xmlns:a16="http://schemas.microsoft.com/office/drawing/2014/main" id="{7198A3C3-B0E8-B728-DD8B-63A2DABCB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534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8 cm</a:t>
              </a:r>
            </a:p>
          </p:txBody>
        </p:sp>
        <p:sp>
          <p:nvSpPr>
            <p:cNvPr id="16406" name="Rectangle 19">
              <a:extLst>
                <a:ext uri="{FF2B5EF4-FFF2-40B4-BE49-F238E27FC236}">
                  <a16:creationId xmlns:a16="http://schemas.microsoft.com/office/drawing/2014/main" id="{D0C76EFE-F615-B1C1-8000-532207E44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3408"/>
              <a:ext cx="88" cy="96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19828" name="Object 20">
            <a:extLst>
              <a:ext uri="{FF2B5EF4-FFF2-40B4-BE49-F238E27FC236}">
                <a16:creationId xmlns:a16="http://schemas.microsoft.com/office/drawing/2014/main" id="{63692416-BD95-88C6-65FF-627407E0A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6638" y="3551238"/>
          <a:ext cx="1628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03040" progId="Equation.DSMT4">
                  <p:embed/>
                </p:oleObj>
              </mc:Choice>
              <mc:Fallback>
                <p:oleObj name="Equation" r:id="rId12" imgW="7236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3551238"/>
                        <a:ext cx="162877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9" name="AutoShape 21">
            <a:extLst>
              <a:ext uri="{FF2B5EF4-FFF2-40B4-BE49-F238E27FC236}">
                <a16:creationId xmlns:a16="http://schemas.microsoft.com/office/drawing/2014/main" id="{2EB5B944-9C2F-D34D-8E11-4104BA5B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0"/>
            <a:ext cx="2565400" cy="2590800"/>
          </a:xfrm>
          <a:prstGeom prst="cloudCallout">
            <a:avLst>
              <a:gd name="adj1" fmla="val 82796"/>
              <a:gd name="adj2" fmla="val 35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00000"/>
                </a:solidFill>
              </a:rPr>
              <a:t>Check answer ! Always smaller than hypotenuse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D68BD7-F25E-5C2E-980A-E3BFFDBD56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BF4014-42AC-429A-82E7-80086915759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3E57D31-0011-7AB8-897E-F3C0D474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98B802FA-3E19-7B4B-CED2-5065B51D9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5</a:t>
            </a:r>
          </a:p>
          <a:p>
            <a:pPr algn="ctr" eaLnBrk="1" hangingPunct="1"/>
            <a:r>
              <a:rPr lang="en-GB" altLang="en-US" sz="4000"/>
              <a:t>Ch19 (page 160)</a:t>
            </a: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4A7DAF35-CCB3-735B-00A5-62123E462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74" name="Picture 4" descr="ag00463_">
            <a:extLst>
              <a:ext uri="{FF2B5EF4-FFF2-40B4-BE49-F238E27FC236}">
                <a16:creationId xmlns:a16="http://schemas.microsoft.com/office/drawing/2014/main" id="{BC510C39-C82F-2D01-FE73-1AAAA54DDD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id="{07D92A87-CFE9-264F-36FB-6B01E7F2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Length of smaller side</a:t>
            </a:r>
          </a:p>
        </p:txBody>
      </p:sp>
      <p:pic>
        <p:nvPicPr>
          <p:cNvPr id="58376" name="Picture 6" descr="scottishflag">
            <a:extLst>
              <a:ext uri="{FF2B5EF4-FFF2-40B4-BE49-F238E27FC236}">
                <a16:creationId xmlns:a16="http://schemas.microsoft.com/office/drawing/2014/main" id="{BF7DE606-5FC2-56F9-DE93-B39867513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7" descr="Office Objects 0572">
            <a:extLst>
              <a:ext uri="{FF2B5EF4-FFF2-40B4-BE49-F238E27FC236}">
                <a16:creationId xmlns:a16="http://schemas.microsoft.com/office/drawing/2014/main" id="{58B10BAC-741A-41DC-58FE-877A654E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Text Box 8">
            <a:extLst>
              <a:ext uri="{FF2B5EF4-FFF2-40B4-BE49-F238E27FC236}">
                <a16:creationId xmlns:a16="http://schemas.microsoft.com/office/drawing/2014/main" id="{1EDA3F67-7ED9-8BA6-C6C4-0018C0CA2F3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F2D4CE27-35E3-1632-8874-F93965F7123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7783BE-EE50-4590-9126-A585AFF47A9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09F9A727-5487-10CC-6BEC-A30F0FAD5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43F8736B-C0D3-9789-327F-BAB5BB6C0B1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17688" y="374650"/>
            <a:ext cx="48879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pic>
        <p:nvPicPr>
          <p:cNvPr id="17414" name="Picture 3" descr="scottishflag">
            <a:extLst>
              <a:ext uri="{FF2B5EF4-FFF2-40B4-BE49-F238E27FC236}">
                <a16:creationId xmlns:a16="http://schemas.microsoft.com/office/drawing/2014/main" id="{15506326-DF9F-47A0-2A1B-6194E6C0F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>
            <a:extLst>
              <a:ext uri="{FF2B5EF4-FFF2-40B4-BE49-F238E27FC236}">
                <a16:creationId xmlns:a16="http://schemas.microsoft.com/office/drawing/2014/main" id="{3B4FE665-83D5-3D0D-E584-5C3E3D881B8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7410" name="Object 5">
            <a:extLst>
              <a:ext uri="{FF2B5EF4-FFF2-40B4-BE49-F238E27FC236}">
                <a16:creationId xmlns:a16="http://schemas.microsoft.com/office/drawing/2014/main" id="{9DCD3329-ED4E-9760-D888-D59988165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63" y="2603500"/>
          <a:ext cx="789622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56000" imgH="1498320" progId="Equation.DSMT4">
                  <p:embed/>
                </p:oleObj>
              </mc:Choice>
              <mc:Fallback>
                <p:oleObj name="Equation" r:id="rId3" imgW="4356000" imgH="1498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2603500"/>
                        <a:ext cx="789622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6" descr="Office Objects 0572">
            <a:extLst>
              <a:ext uri="{FF2B5EF4-FFF2-40B4-BE49-F238E27FC236}">
                <a16:creationId xmlns:a16="http://schemas.microsoft.com/office/drawing/2014/main" id="{2BC1EE83-0F71-934F-66D9-C3616B68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1B9506C6-8C83-1E08-052E-5FCC861518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66CE84-DAC8-4FD3-A74E-5D2FB698A8F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C3DB5AE2-4451-08C9-7A3A-45911C4A7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F12B8A-2C6E-7651-AC5A-CD6C4BB8718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66900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Pythagoras Theorem</a:t>
            </a:r>
          </a:p>
        </p:txBody>
      </p:sp>
      <p:pic>
        <p:nvPicPr>
          <p:cNvPr id="59397" name="Picture 3" descr="scottishflag">
            <a:extLst>
              <a:ext uri="{FF2B5EF4-FFF2-40B4-BE49-F238E27FC236}">
                <a16:creationId xmlns:a16="http://schemas.microsoft.com/office/drawing/2014/main" id="{4A4332D2-DFE3-F020-E92F-F6CF7865A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4">
            <a:extLst>
              <a:ext uri="{FF2B5EF4-FFF2-40B4-BE49-F238E27FC236}">
                <a16:creationId xmlns:a16="http://schemas.microsoft.com/office/drawing/2014/main" id="{EEA5DB16-F306-917C-1D94-EF42471374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9399" name="Picture 5" descr="Office Objects 0572">
            <a:extLst>
              <a:ext uri="{FF2B5EF4-FFF2-40B4-BE49-F238E27FC236}">
                <a16:creationId xmlns:a16="http://schemas.microsoft.com/office/drawing/2014/main" id="{C4AAEF84-8C64-6320-A023-E85E6378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6">
            <a:extLst>
              <a:ext uri="{FF2B5EF4-FFF2-40B4-BE49-F238E27FC236}">
                <a16:creationId xmlns:a16="http://schemas.microsoft.com/office/drawing/2014/main" id="{90C82D08-C153-5ECE-3DF6-C8E51E59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900A0A28-1D2E-3EDA-9176-ADDC0AEF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7C478633-0BFB-1DDB-B30B-6EC9ABB64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Use the appropriate form Pythagoras Theorem to solving problems.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EFCA244D-DA7B-C08D-1231-0CCFCF77F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8A2FEAFC-3D55-96AA-E914-92AF2ADA7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975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</a:rPr>
              <a:t>1.	To use knowledge already gained on Pythagoras Theorem to solve mixed problems using appropriate version of Theorem.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>
            <a:extLst>
              <a:ext uri="{FF2B5EF4-FFF2-40B4-BE49-F238E27FC236}">
                <a16:creationId xmlns:a16="http://schemas.microsoft.com/office/drawing/2014/main" id="{A5683A79-5977-C7F1-BA30-4ED1F02B07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FC25E3-A3B7-4F66-BB3E-9ADBDC3D8BB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92AD8B5-99E6-3797-2171-BA516A9C6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432FCE6A-9514-9D06-5C90-1554ACDC9B4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79600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Pythagoras Theorem</a:t>
            </a:r>
          </a:p>
        </p:txBody>
      </p:sp>
      <p:pic>
        <p:nvPicPr>
          <p:cNvPr id="18440" name="Picture 3" descr="scottishflag">
            <a:extLst>
              <a:ext uri="{FF2B5EF4-FFF2-40B4-BE49-F238E27FC236}">
                <a16:creationId xmlns:a16="http://schemas.microsoft.com/office/drawing/2014/main" id="{946C7BDB-B204-3A30-DE1E-322B816DDD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4">
            <a:extLst>
              <a:ext uri="{FF2B5EF4-FFF2-40B4-BE49-F238E27FC236}">
                <a16:creationId xmlns:a16="http://schemas.microsoft.com/office/drawing/2014/main" id="{5001F7AB-EC53-131C-8C0B-1989BD164A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8442" name="Picture 5" descr="Office Objects 0572">
            <a:extLst>
              <a:ext uri="{FF2B5EF4-FFF2-40B4-BE49-F238E27FC236}">
                <a16:creationId xmlns:a16="http://schemas.microsoft.com/office/drawing/2014/main" id="{7DEC01D1-6E43-4C7F-1714-597D23B4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>
            <a:extLst>
              <a:ext uri="{FF2B5EF4-FFF2-40B4-BE49-F238E27FC236}">
                <a16:creationId xmlns:a16="http://schemas.microsoft.com/office/drawing/2014/main" id="{63BF2EC8-3A18-BE7F-A992-E70D9611464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019300"/>
            <a:ext cx="3429000" cy="2171700"/>
            <a:chOff x="1776" y="1272"/>
            <a:chExt cx="2160" cy="1368"/>
          </a:xfrm>
        </p:grpSpPr>
        <p:sp>
          <p:nvSpPr>
            <p:cNvPr id="18450" name="AutoShape 11">
              <a:extLst>
                <a:ext uri="{FF2B5EF4-FFF2-40B4-BE49-F238E27FC236}">
                  <a16:creationId xmlns:a16="http://schemas.microsoft.com/office/drawing/2014/main" id="{287C573C-1208-DDF3-6D45-90011ABC0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76" y="1272"/>
              <a:ext cx="2160" cy="1368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1" name="Rectangle 12">
              <a:extLst>
                <a:ext uri="{FF2B5EF4-FFF2-40B4-BE49-F238E27FC236}">
                  <a16:creationId xmlns:a16="http://schemas.microsoft.com/office/drawing/2014/main" id="{0BAFFF5E-C2AD-4C44-74CB-182983B35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2480"/>
              <a:ext cx="144" cy="152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4941" name="Text Box 13">
            <a:extLst>
              <a:ext uri="{FF2B5EF4-FFF2-40B4-BE49-F238E27FC236}">
                <a16:creationId xmlns:a16="http://schemas.microsoft.com/office/drawing/2014/main" id="{7FEAFC43-5983-9279-CA2B-96451C5B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1901825"/>
            <a:ext cx="363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Finding hypotenuse </a:t>
            </a:r>
            <a:r>
              <a:rPr lang="en-GB" altLang="en-US"/>
              <a:t>c</a:t>
            </a:r>
            <a:endParaRPr lang="en-GB" altLang="en-US">
              <a:solidFill>
                <a:srgbClr val="FFFF00"/>
              </a:solidFill>
            </a:endParaRPr>
          </a:p>
        </p:txBody>
      </p:sp>
      <p:graphicFrame>
        <p:nvGraphicFramePr>
          <p:cNvPr id="124943" name="Object 15">
            <a:extLst>
              <a:ext uri="{FF2B5EF4-FFF2-40B4-BE49-F238E27FC236}">
                <a16:creationId xmlns:a16="http://schemas.microsoft.com/office/drawing/2014/main" id="{7F6E443A-C19C-D847-92B1-82C9F16F9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3225" y="2444750"/>
          <a:ext cx="2227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291960" progId="Equation.DSMT4">
                  <p:embed/>
                </p:oleObj>
              </mc:Choice>
              <mc:Fallback>
                <p:oleObj name="Equation" r:id="rId4" imgW="1218960" imgH="291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444750"/>
                        <a:ext cx="2227263" cy="533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4" name="Object 16">
            <a:extLst>
              <a:ext uri="{FF2B5EF4-FFF2-40B4-BE49-F238E27FC236}">
                <a16:creationId xmlns:a16="http://schemas.microsoft.com/office/drawing/2014/main" id="{D4D45F62-E610-9D65-02CD-962D7D12C5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4838" y="5543550"/>
          <a:ext cx="21812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91960" progId="Equation.DSMT4">
                  <p:embed/>
                </p:oleObj>
              </mc:Choice>
              <mc:Fallback>
                <p:oleObj name="Equation" r:id="rId6" imgW="1193760" imgH="291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5543550"/>
                        <a:ext cx="2181225" cy="533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5" name="Object 17">
            <a:extLst>
              <a:ext uri="{FF2B5EF4-FFF2-40B4-BE49-F238E27FC236}">
                <a16:creationId xmlns:a16="http://schemas.microsoft.com/office/drawing/2014/main" id="{022F5752-6B1B-C519-B2D5-A061B6DBA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9900" y="3181350"/>
          <a:ext cx="2179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291960" progId="Equation.DSMT4">
                  <p:embed/>
                </p:oleObj>
              </mc:Choice>
              <mc:Fallback>
                <p:oleObj name="Equation" r:id="rId8" imgW="1193760" imgH="2919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181350"/>
                        <a:ext cx="2179638" cy="533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6" name="Text Box 18">
            <a:extLst>
              <a:ext uri="{FF2B5EF4-FFF2-40B4-BE49-F238E27FC236}">
                <a16:creationId xmlns:a16="http://schemas.microsoft.com/office/drawing/2014/main" id="{8666B352-B7E5-AE20-88FE-CAF98CC1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886325"/>
            <a:ext cx="3927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Finding shorter side </a:t>
            </a:r>
            <a:r>
              <a:rPr lang="en-GB" altLang="en-US"/>
              <a:t>a</a:t>
            </a:r>
            <a:r>
              <a:rPr lang="en-GB" altLang="en-U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4947" name="Text Box 19">
            <a:extLst>
              <a:ext uri="{FF2B5EF4-FFF2-40B4-BE49-F238E27FC236}">
                <a16:creationId xmlns:a16="http://schemas.microsoft.com/office/drawing/2014/main" id="{DB4FD658-5730-B005-08FE-FCDEFE16A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2219325"/>
            <a:ext cx="2557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Finding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shorter side </a:t>
            </a:r>
            <a:r>
              <a:rPr lang="en-GB" altLang="en-US"/>
              <a:t>b</a:t>
            </a:r>
          </a:p>
        </p:txBody>
      </p:sp>
      <p:sp>
        <p:nvSpPr>
          <p:cNvPr id="124948" name="Text Box 20">
            <a:extLst>
              <a:ext uri="{FF2B5EF4-FFF2-40B4-BE49-F238E27FC236}">
                <a16:creationId xmlns:a16="http://schemas.microsoft.com/office/drawing/2014/main" id="{5501D2F9-7166-EC8B-C00E-BF3CC0D7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149725"/>
            <a:ext cx="36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124949" name="Text Box 21">
            <a:extLst>
              <a:ext uri="{FF2B5EF4-FFF2-40B4-BE49-F238E27FC236}">
                <a16:creationId xmlns:a16="http://schemas.microsoft.com/office/drawing/2014/main" id="{5CD52D13-805D-A502-4A3A-B0A9C3BEA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2663825"/>
            <a:ext cx="36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124950" name="Text Box 22">
            <a:extLst>
              <a:ext uri="{FF2B5EF4-FFF2-40B4-BE49-F238E27FC236}">
                <a16:creationId xmlns:a16="http://schemas.microsoft.com/office/drawing/2014/main" id="{B1A54903-1C19-E63F-B7E1-A19C38D6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2841625"/>
            <a:ext cx="395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/>
      <p:bldP spid="124946" grpId="0"/>
      <p:bldP spid="124947" grpId="0"/>
      <p:bldP spid="124948" grpId="0"/>
      <p:bldP spid="124949" grpId="0"/>
      <p:bldP spid="1249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33">
            <a:extLst>
              <a:ext uri="{FF2B5EF4-FFF2-40B4-BE49-F238E27FC236}">
                <a16:creationId xmlns:a16="http://schemas.microsoft.com/office/drawing/2014/main" id="{B40B33E7-1CC3-F8DA-908A-10D201497A0E}"/>
              </a:ext>
            </a:extLst>
          </p:cNvPr>
          <p:cNvGrpSpPr>
            <a:grpSpLocks/>
          </p:cNvGrpSpPr>
          <p:nvPr/>
        </p:nvGrpSpPr>
        <p:grpSpPr bwMode="auto">
          <a:xfrm>
            <a:off x="6365875" y="4994275"/>
            <a:ext cx="982663" cy="1404938"/>
            <a:chOff x="4245502" y="3502681"/>
            <a:chExt cx="1571585" cy="2002232"/>
          </a:xfrm>
        </p:grpSpPr>
        <p:grpSp>
          <p:nvGrpSpPr>
            <p:cNvPr id="60458" name="Group 29">
              <a:extLst>
                <a:ext uri="{FF2B5EF4-FFF2-40B4-BE49-F238E27FC236}">
                  <a16:creationId xmlns:a16="http://schemas.microsoft.com/office/drawing/2014/main" id="{12733374-6883-DB6A-7E68-148A0C5759B4}"/>
                </a:ext>
              </a:extLst>
            </p:cNvPr>
            <p:cNvGrpSpPr>
              <a:grpSpLocks/>
            </p:cNvGrpSpPr>
            <p:nvPr/>
          </p:nvGrpSpPr>
          <p:grpSpPr bwMode="auto">
            <a:xfrm rot="3301793">
              <a:off x="4333875" y="4021701"/>
              <a:ext cx="1727559" cy="1238865"/>
              <a:chOff x="4333875" y="4021701"/>
              <a:chExt cx="1727559" cy="1238865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9BC87D2F-EF1C-2D9D-4340-F7AD563C41C7}"/>
                  </a:ext>
                </a:extLst>
              </p:cNvPr>
              <p:cNvSpPr/>
              <p:nvPr/>
            </p:nvSpPr>
            <p:spPr>
              <a:xfrm>
                <a:off x="4333211" y="4020666"/>
                <a:ext cx="1726217" cy="1238987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86550F-6D06-C4CC-4352-B226059E5BF0}"/>
                  </a:ext>
                </a:extLst>
              </p:cNvPr>
              <p:cNvSpPr/>
              <p:nvPr/>
            </p:nvSpPr>
            <p:spPr>
              <a:xfrm>
                <a:off x="4327389" y="5154272"/>
                <a:ext cx="104071" cy="1091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DE5BF2-9D7D-CEF2-BA03-62F53A5FBE3F}"/>
                </a:ext>
              </a:extLst>
            </p:cNvPr>
            <p:cNvSpPr txBox="1"/>
            <p:nvPr/>
          </p:nvSpPr>
          <p:spPr>
            <a:xfrm>
              <a:off x="4245502" y="3502681"/>
              <a:ext cx="439232" cy="393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E66CAD-CF98-B00D-C962-A6377FE3BF06}"/>
                </a:ext>
              </a:extLst>
            </p:cNvPr>
            <p:cNvSpPr txBox="1"/>
            <p:nvPr/>
          </p:nvSpPr>
          <p:spPr>
            <a:xfrm>
              <a:off x="4248042" y="4848815"/>
              <a:ext cx="429075" cy="393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B</a:t>
              </a:r>
            </a:p>
          </p:txBody>
        </p:sp>
      </p:grpSp>
      <p:grpSp>
        <p:nvGrpSpPr>
          <p:cNvPr id="60419" name="Group 53">
            <a:extLst>
              <a:ext uri="{FF2B5EF4-FFF2-40B4-BE49-F238E27FC236}">
                <a16:creationId xmlns:a16="http://schemas.microsoft.com/office/drawing/2014/main" id="{B0FA5DE2-B8B8-3A26-D268-37B4B47154C1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681038"/>
            <a:ext cx="3716338" cy="1327150"/>
            <a:chOff x="466725" y="681039"/>
            <a:chExt cx="3716027" cy="1327308"/>
          </a:xfrm>
        </p:grpSpPr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8A9597E0-C8F8-2EEF-639E-2BA7033150BE}"/>
                </a:ext>
              </a:extLst>
            </p:cNvPr>
            <p:cNvGrpSpPr/>
            <p:nvPr/>
          </p:nvGrpSpPr>
          <p:grpSpPr>
            <a:xfrm>
              <a:off x="685807" y="917474"/>
              <a:ext cx="3248018" cy="825602"/>
              <a:chOff x="71445" y="707923"/>
              <a:chExt cx="5046242" cy="1239941"/>
            </a:xfrm>
            <a:noFill/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010FC2BC-9D00-CBF3-6739-C6E52150D126}"/>
                  </a:ext>
                </a:extLst>
              </p:cNvPr>
              <p:cNvSpPr/>
              <p:nvPr/>
            </p:nvSpPr>
            <p:spPr>
              <a:xfrm>
                <a:off x="3392126" y="707923"/>
                <a:ext cx="1725561" cy="1238865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2E02BC4A-D5BB-422D-5C08-A4D7E7FF489E}"/>
                  </a:ext>
                </a:extLst>
              </p:cNvPr>
              <p:cNvSpPr/>
              <p:nvPr/>
            </p:nvSpPr>
            <p:spPr>
              <a:xfrm flipH="1">
                <a:off x="71445" y="708994"/>
                <a:ext cx="1725561" cy="1238865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61EC00-D875-AF15-A2CA-B4E0DC7B7982}"/>
                  </a:ext>
                </a:extLst>
              </p:cNvPr>
              <p:cNvSpPr/>
              <p:nvPr/>
            </p:nvSpPr>
            <p:spPr>
              <a:xfrm>
                <a:off x="1796547" y="707924"/>
                <a:ext cx="1592826" cy="12399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F08915-FE8D-5164-916F-CE95146C9406}"/>
                </a:ext>
              </a:extLst>
            </p:cNvPr>
            <p:cNvSpPr txBox="1"/>
            <p:nvPr/>
          </p:nvSpPr>
          <p:spPr>
            <a:xfrm>
              <a:off x="466725" y="1762255"/>
              <a:ext cx="261916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396DE8-62DB-C231-852B-F95C2B50B62E}"/>
                </a:ext>
              </a:extLst>
            </p:cNvPr>
            <p:cNvSpPr txBox="1"/>
            <p:nvPr/>
          </p:nvSpPr>
          <p:spPr>
            <a:xfrm>
              <a:off x="1676299" y="1762255"/>
              <a:ext cx="277790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5E7C06-44A6-BBD3-1AC5-66CCDBE023D5}"/>
                </a:ext>
              </a:extLst>
            </p:cNvPr>
            <p:cNvSpPr txBox="1"/>
            <p:nvPr/>
          </p:nvSpPr>
          <p:spPr>
            <a:xfrm>
              <a:off x="2695388" y="1762255"/>
              <a:ext cx="265091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42DB99-E452-49CC-BF37-2B3CF0E9DDA5}"/>
                </a:ext>
              </a:extLst>
            </p:cNvPr>
            <p:cNvSpPr txBox="1"/>
            <p:nvPr/>
          </p:nvSpPr>
          <p:spPr>
            <a:xfrm>
              <a:off x="3919249" y="1762255"/>
              <a:ext cx="263503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39A3C1-A30C-301B-A8F7-AB724FE5A58D}"/>
                </a:ext>
              </a:extLst>
            </p:cNvPr>
            <p:cNvSpPr txBox="1"/>
            <p:nvPr/>
          </p:nvSpPr>
          <p:spPr>
            <a:xfrm>
              <a:off x="1676299" y="681039"/>
              <a:ext cx="271440" cy="246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6E0BC5-7389-0F14-0972-B32EBF46E85F}"/>
                </a:ext>
              </a:extLst>
            </p:cNvPr>
            <p:cNvSpPr txBox="1"/>
            <p:nvPr/>
          </p:nvSpPr>
          <p:spPr>
            <a:xfrm>
              <a:off x="2671578" y="681039"/>
              <a:ext cx="282551" cy="246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H</a:t>
              </a:r>
            </a:p>
          </p:txBody>
        </p:sp>
      </p:grpSp>
      <p:grpSp>
        <p:nvGrpSpPr>
          <p:cNvPr id="60420" name="Group 52">
            <a:extLst>
              <a:ext uri="{FF2B5EF4-FFF2-40B4-BE49-F238E27FC236}">
                <a16:creationId xmlns:a16="http://schemas.microsoft.com/office/drawing/2014/main" id="{5394C654-6D5B-1CDE-A2E2-43C3A5041E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09750" y="2290763"/>
            <a:ext cx="2698750" cy="1017587"/>
            <a:chOff x="1809750" y="2290763"/>
            <a:chExt cx="2698501" cy="101774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79B678B-F002-C23F-8596-87E11E496BF9}"/>
                </a:ext>
              </a:extLst>
            </p:cNvPr>
            <p:cNvSpPr/>
            <p:nvPr/>
          </p:nvSpPr>
          <p:spPr>
            <a:xfrm>
              <a:off x="2101823" y="2419370"/>
              <a:ext cx="2157213" cy="719250"/>
            </a:xfrm>
            <a:custGeom>
              <a:avLst/>
              <a:gdLst>
                <a:gd name="connsiteX0" fmla="*/ 2157412 w 2157412"/>
                <a:gd name="connsiteY0" fmla="*/ 0 h 719137"/>
                <a:gd name="connsiteX1" fmla="*/ 723900 w 2157412"/>
                <a:gd name="connsiteY1" fmla="*/ 0 h 719137"/>
                <a:gd name="connsiteX2" fmla="*/ 0 w 2157412"/>
                <a:gd name="connsiteY2" fmla="*/ 719137 h 719137"/>
                <a:gd name="connsiteX3" fmla="*/ 2157412 w 2157412"/>
                <a:gd name="connsiteY3" fmla="*/ 719137 h 719137"/>
                <a:gd name="connsiteX4" fmla="*/ 2157412 w 2157412"/>
                <a:gd name="connsiteY4" fmla="*/ 0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412" h="719137">
                  <a:moveTo>
                    <a:pt x="2157412" y="0"/>
                  </a:moveTo>
                  <a:lnTo>
                    <a:pt x="723900" y="0"/>
                  </a:lnTo>
                  <a:lnTo>
                    <a:pt x="0" y="719137"/>
                  </a:lnTo>
                  <a:lnTo>
                    <a:pt x="2157412" y="719137"/>
                  </a:lnTo>
                  <a:cubicBezTo>
                    <a:pt x="2155825" y="479425"/>
                    <a:pt x="2154237" y="239712"/>
                    <a:pt x="2157412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CD6C4A-B0C2-025E-C1A1-A285CF03CF50}"/>
                </a:ext>
              </a:extLst>
            </p:cNvPr>
            <p:cNvSpPr txBox="1"/>
            <p:nvPr/>
          </p:nvSpPr>
          <p:spPr>
            <a:xfrm rot="10800000">
              <a:off x="1814512" y="3062409"/>
              <a:ext cx="255564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599F81-225B-46B9-3165-A81A36AE955E}"/>
                </a:ext>
              </a:extLst>
            </p:cNvPr>
            <p:cNvSpPr txBox="1"/>
            <p:nvPr/>
          </p:nvSpPr>
          <p:spPr>
            <a:xfrm rot="10800000">
              <a:off x="4241576" y="3062409"/>
              <a:ext cx="269850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J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C1FF87-0FDD-F1FE-4F7E-720F235A7012}"/>
                </a:ext>
              </a:extLst>
            </p:cNvPr>
            <p:cNvSpPr txBox="1"/>
            <p:nvPr/>
          </p:nvSpPr>
          <p:spPr>
            <a:xfrm rot="10800000">
              <a:off x="4239988" y="2290763"/>
              <a:ext cx="263501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94B01A-14C4-CED8-C0D5-463C15FF68A5}"/>
                </a:ext>
              </a:extLst>
            </p:cNvPr>
            <p:cNvSpPr txBox="1"/>
            <p:nvPr/>
          </p:nvSpPr>
          <p:spPr>
            <a:xfrm rot="10800000">
              <a:off x="2555806" y="2290763"/>
              <a:ext cx="255563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L</a:t>
              </a:r>
            </a:p>
          </p:txBody>
        </p:sp>
      </p:grpSp>
      <p:grpSp>
        <p:nvGrpSpPr>
          <p:cNvPr id="60421" name="Group 51">
            <a:extLst>
              <a:ext uri="{FF2B5EF4-FFF2-40B4-BE49-F238E27FC236}">
                <a16:creationId xmlns:a16="http://schemas.microsoft.com/office/drawing/2014/main" id="{6EA2C40E-0101-BA6A-DC5C-0A39F12CD1A5}"/>
              </a:ext>
            </a:extLst>
          </p:cNvPr>
          <p:cNvGrpSpPr>
            <a:grpSpLocks/>
          </p:cNvGrpSpPr>
          <p:nvPr/>
        </p:nvGrpSpPr>
        <p:grpSpPr bwMode="auto">
          <a:xfrm>
            <a:off x="6665913" y="176213"/>
            <a:ext cx="2279650" cy="2179637"/>
            <a:chOff x="6665803" y="176213"/>
            <a:chExt cx="2279680" cy="2179796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EAFF9595-00E5-185F-8862-901B007ED363}"/>
                </a:ext>
              </a:extLst>
            </p:cNvPr>
            <p:cNvGrpSpPr/>
            <p:nvPr/>
          </p:nvGrpSpPr>
          <p:grpSpPr>
            <a:xfrm>
              <a:off x="6921910" y="373626"/>
              <a:ext cx="1725561" cy="1873046"/>
              <a:chOff x="4886633" y="1524000"/>
              <a:chExt cx="1725561" cy="1873046"/>
            </a:xfrm>
            <a:noFill/>
          </p:grpSpPr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090DF0B8-ECC2-E940-2A00-8D5DCA0E0802}"/>
                  </a:ext>
                </a:extLst>
              </p:cNvPr>
              <p:cNvSpPr/>
              <p:nvPr/>
            </p:nvSpPr>
            <p:spPr>
              <a:xfrm>
                <a:off x="4886633" y="1524000"/>
                <a:ext cx="1725561" cy="1238865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79CF71-5E46-695E-9785-EDB7124D50E1}"/>
                  </a:ext>
                </a:extLst>
              </p:cNvPr>
              <p:cNvSpPr/>
              <p:nvPr/>
            </p:nvSpPr>
            <p:spPr>
              <a:xfrm>
                <a:off x="4889398" y="2762865"/>
                <a:ext cx="1722795" cy="6341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0F92A7-AD0A-73B0-7E28-DDE26CDFD041}"/>
                </a:ext>
              </a:extLst>
            </p:cNvPr>
            <p:cNvSpPr txBox="1"/>
            <p:nvPr/>
          </p:nvSpPr>
          <p:spPr>
            <a:xfrm>
              <a:off x="6665803" y="2109929"/>
              <a:ext cx="298454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ECB29A-7D1B-C228-7139-33217319C7E0}"/>
                </a:ext>
              </a:extLst>
            </p:cNvPr>
            <p:cNvSpPr txBox="1"/>
            <p:nvPr/>
          </p:nvSpPr>
          <p:spPr>
            <a:xfrm>
              <a:off x="6676915" y="176213"/>
              <a:ext cx="287342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6C4C62-AF4F-5210-75D5-FF5E5AC3C86E}"/>
                </a:ext>
              </a:extLst>
            </p:cNvPr>
            <p:cNvSpPr txBox="1"/>
            <p:nvPr/>
          </p:nvSpPr>
          <p:spPr>
            <a:xfrm>
              <a:off x="8658141" y="1452656"/>
              <a:ext cx="287342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BF41DD-3022-C15D-7A3A-D9F06E891BB7}"/>
                </a:ext>
              </a:extLst>
            </p:cNvPr>
            <p:cNvSpPr txBox="1"/>
            <p:nvPr/>
          </p:nvSpPr>
          <p:spPr>
            <a:xfrm>
              <a:off x="8658141" y="2109929"/>
              <a:ext cx="252416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P</a:t>
              </a:r>
            </a:p>
          </p:txBody>
        </p:sp>
      </p:grpSp>
      <p:grpSp>
        <p:nvGrpSpPr>
          <p:cNvPr id="60422" name="Group 66">
            <a:extLst>
              <a:ext uri="{FF2B5EF4-FFF2-40B4-BE49-F238E27FC236}">
                <a16:creationId xmlns:a16="http://schemas.microsoft.com/office/drawing/2014/main" id="{BC46F0B2-9B8B-FB63-C590-5E8D11D96DCB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4038600"/>
            <a:ext cx="1855788" cy="1827213"/>
            <a:chOff x="2466975" y="4038600"/>
            <a:chExt cx="1855491" cy="1827371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32AA9F70-69B8-692F-9DA1-C6F5E82EB89D}"/>
                </a:ext>
              </a:extLst>
            </p:cNvPr>
            <p:cNvSpPr/>
            <p:nvPr/>
          </p:nvSpPr>
          <p:spPr>
            <a:xfrm rot="10800000">
              <a:off x="2714585" y="4238642"/>
              <a:ext cx="1390427" cy="133361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902960-1BC1-3179-C639-D3F791AEE4BC}"/>
                </a:ext>
              </a:extLst>
            </p:cNvPr>
            <p:cNvSpPr txBox="1"/>
            <p:nvPr/>
          </p:nvSpPr>
          <p:spPr>
            <a:xfrm>
              <a:off x="2466975" y="4038600"/>
              <a:ext cx="296815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Q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0F559E-5EA7-DB14-BA9B-9EEA15B64115}"/>
                </a:ext>
              </a:extLst>
            </p:cNvPr>
            <p:cNvSpPr txBox="1"/>
            <p:nvPr/>
          </p:nvSpPr>
          <p:spPr>
            <a:xfrm>
              <a:off x="4057395" y="4038600"/>
              <a:ext cx="265071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443409-7397-0F06-C8C0-918822A6DEBD}"/>
                </a:ext>
              </a:extLst>
            </p:cNvPr>
            <p:cNvSpPr txBox="1"/>
            <p:nvPr/>
          </p:nvSpPr>
          <p:spPr>
            <a:xfrm>
              <a:off x="3285994" y="5619887"/>
              <a:ext cx="273006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S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80B8BB-5EEF-24D0-0E07-47823CA3FE59}"/>
                </a:ext>
              </a:extLst>
            </p:cNvPr>
            <p:cNvCxnSpPr>
              <a:stCxn id="55" idx="0"/>
              <a:endCxn id="55" idx="3"/>
            </p:cNvCxnSpPr>
            <p:nvPr/>
          </p:nvCxnSpPr>
          <p:spPr>
            <a:xfrm flipV="1">
              <a:off x="3409799" y="4238642"/>
              <a:ext cx="0" cy="133361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2F5276-3E09-311B-76C4-1430DA083575}"/>
                </a:ext>
              </a:extLst>
            </p:cNvPr>
            <p:cNvSpPr txBox="1"/>
            <p:nvPr/>
          </p:nvSpPr>
          <p:spPr>
            <a:xfrm>
              <a:off x="3352658" y="4638727"/>
              <a:ext cx="271420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T</a:t>
              </a:r>
            </a:p>
          </p:txBody>
        </p:sp>
      </p:grpSp>
      <p:grpSp>
        <p:nvGrpSpPr>
          <p:cNvPr id="60423" name="Group 67">
            <a:extLst>
              <a:ext uri="{FF2B5EF4-FFF2-40B4-BE49-F238E27FC236}">
                <a16:creationId xmlns:a16="http://schemas.microsoft.com/office/drawing/2014/main" id="{5D13E624-1326-6E28-943D-F60991B537C2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4295775"/>
            <a:ext cx="2082800" cy="1265238"/>
            <a:chOff x="200025" y="4295775"/>
            <a:chExt cx="2082582" cy="126539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DE53F46-3D35-3A04-848D-B5FC25F7EBA5}"/>
                </a:ext>
              </a:extLst>
            </p:cNvPr>
            <p:cNvSpPr/>
            <p:nvPr/>
          </p:nvSpPr>
          <p:spPr>
            <a:xfrm>
              <a:off x="361933" y="4514877"/>
              <a:ext cx="1761941" cy="8192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FEDD894-7E96-5F13-2F86-F5ACF234FBCF}"/>
                </a:ext>
              </a:extLst>
            </p:cNvPr>
            <p:cNvSpPr txBox="1"/>
            <p:nvPr/>
          </p:nvSpPr>
          <p:spPr>
            <a:xfrm>
              <a:off x="200025" y="4295775"/>
              <a:ext cx="279371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U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310F08-625A-81AF-7D85-0E43B4BCC6D7}"/>
                </a:ext>
              </a:extLst>
            </p:cNvPr>
            <p:cNvSpPr txBox="1"/>
            <p:nvPr/>
          </p:nvSpPr>
          <p:spPr>
            <a:xfrm>
              <a:off x="2014348" y="4295775"/>
              <a:ext cx="268259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V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E20A33F-DEC8-43F7-045C-A922F1579F49}"/>
                </a:ext>
              </a:extLst>
            </p:cNvPr>
            <p:cNvSpPr txBox="1"/>
            <p:nvPr/>
          </p:nvSpPr>
          <p:spPr>
            <a:xfrm>
              <a:off x="200025" y="5315077"/>
              <a:ext cx="317467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W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4B1855F-9AD7-54AC-1582-51E086B926EF}"/>
                </a:ext>
              </a:extLst>
            </p:cNvPr>
            <p:cNvSpPr txBox="1"/>
            <p:nvPr/>
          </p:nvSpPr>
          <p:spPr>
            <a:xfrm>
              <a:off x="2009586" y="5315077"/>
              <a:ext cx="273021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Z</a:t>
              </a:r>
            </a:p>
          </p:txBody>
        </p:sp>
      </p:grpSp>
      <p:grpSp>
        <p:nvGrpSpPr>
          <p:cNvPr id="60424" name="Group 68">
            <a:extLst>
              <a:ext uri="{FF2B5EF4-FFF2-40B4-BE49-F238E27FC236}">
                <a16:creationId xmlns:a16="http://schemas.microsoft.com/office/drawing/2014/main" id="{A67C28C9-709F-3466-A42E-35C403186D78}"/>
              </a:ext>
            </a:extLst>
          </p:cNvPr>
          <p:cNvGrpSpPr>
            <a:grpSpLocks/>
          </p:cNvGrpSpPr>
          <p:nvPr/>
        </p:nvGrpSpPr>
        <p:grpSpPr bwMode="auto">
          <a:xfrm rot="7477175">
            <a:off x="5345113" y="2708275"/>
            <a:ext cx="984250" cy="1403350"/>
            <a:chOff x="4243453" y="3504508"/>
            <a:chExt cx="1573634" cy="2000405"/>
          </a:xfrm>
        </p:grpSpPr>
        <p:grpSp>
          <p:nvGrpSpPr>
            <p:cNvPr id="60425" name="Group 29">
              <a:extLst>
                <a:ext uri="{FF2B5EF4-FFF2-40B4-BE49-F238E27FC236}">
                  <a16:creationId xmlns:a16="http://schemas.microsoft.com/office/drawing/2014/main" id="{A9BFF3E8-9E1C-C9CA-D3E1-8F39602DBD09}"/>
                </a:ext>
              </a:extLst>
            </p:cNvPr>
            <p:cNvGrpSpPr>
              <a:grpSpLocks/>
            </p:cNvGrpSpPr>
            <p:nvPr/>
          </p:nvGrpSpPr>
          <p:grpSpPr bwMode="auto">
            <a:xfrm rot="3301793">
              <a:off x="4333875" y="4021701"/>
              <a:ext cx="1727559" cy="1238865"/>
              <a:chOff x="4333875" y="4021701"/>
              <a:chExt cx="1727559" cy="1238865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50FD25C9-7958-E196-DDAB-7583DF635856}"/>
                  </a:ext>
                </a:extLst>
              </p:cNvPr>
              <p:cNvSpPr/>
              <p:nvPr/>
            </p:nvSpPr>
            <p:spPr>
              <a:xfrm>
                <a:off x="4344334" y="4027014"/>
                <a:ext cx="1722068" cy="1238603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5F4DB8-3A27-0FB1-A981-A3817481A29E}"/>
                  </a:ext>
                </a:extLst>
              </p:cNvPr>
              <p:cNvSpPr/>
              <p:nvPr/>
            </p:nvSpPr>
            <p:spPr>
              <a:xfrm>
                <a:off x="4338937" y="5163591"/>
                <a:ext cx="104093" cy="1091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606A563-DB02-C1E4-EBD5-4AB897E301B8}"/>
                </a:ext>
              </a:extLst>
            </p:cNvPr>
            <p:cNvSpPr txBox="1"/>
            <p:nvPr/>
          </p:nvSpPr>
          <p:spPr>
            <a:xfrm rot="14122825">
              <a:off x="4270899" y="3488279"/>
              <a:ext cx="391483" cy="44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390BA7-59FE-6B75-071B-C6B00A9DD6B6}"/>
                </a:ext>
              </a:extLst>
            </p:cNvPr>
            <p:cNvSpPr txBox="1"/>
            <p:nvPr/>
          </p:nvSpPr>
          <p:spPr>
            <a:xfrm rot="14122825">
              <a:off x="5314286" y="4454047"/>
              <a:ext cx="380167" cy="44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A13AD2-ADF6-D1C9-FC6E-DF402591B6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F62184-60DB-4D14-AE93-C873CD47CEB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32DA55F-A332-B9E6-91BD-E473D6C4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1444" name="Text Box 2">
            <a:extLst>
              <a:ext uri="{FF2B5EF4-FFF2-40B4-BE49-F238E27FC236}">
                <a16:creationId xmlns:a16="http://schemas.microsoft.com/office/drawing/2014/main" id="{B483B79E-3481-F24E-EC79-146AF231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6</a:t>
            </a:r>
          </a:p>
          <a:p>
            <a:pPr algn="ctr" eaLnBrk="1" hangingPunct="1"/>
            <a:r>
              <a:rPr lang="en-GB" altLang="en-US" sz="4000"/>
              <a:t>Ch19 (page 162)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0A78F890-2A18-7EE9-4E54-9E07F8AF4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46" name="Picture 4" descr="ag00463_">
            <a:extLst>
              <a:ext uri="{FF2B5EF4-FFF2-40B4-BE49-F238E27FC236}">
                <a16:creationId xmlns:a16="http://schemas.microsoft.com/office/drawing/2014/main" id="{9B78B05E-9B49-7224-AF3F-CBE050D0E9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>
            <a:extLst>
              <a:ext uri="{FF2B5EF4-FFF2-40B4-BE49-F238E27FC236}">
                <a16:creationId xmlns:a16="http://schemas.microsoft.com/office/drawing/2014/main" id="{D8CD53B8-9575-DCD3-6C3C-F7A91FD6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Pythagoras Theorem</a:t>
            </a:r>
          </a:p>
        </p:txBody>
      </p:sp>
      <p:pic>
        <p:nvPicPr>
          <p:cNvPr id="61448" name="Picture 6" descr="scottishflag">
            <a:extLst>
              <a:ext uri="{FF2B5EF4-FFF2-40B4-BE49-F238E27FC236}">
                <a16:creationId xmlns:a16="http://schemas.microsoft.com/office/drawing/2014/main" id="{EB54707A-BD7A-386D-0FAA-D421F62261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7" descr="Office Objects 0572">
            <a:extLst>
              <a:ext uri="{FF2B5EF4-FFF2-40B4-BE49-F238E27FC236}">
                <a16:creationId xmlns:a16="http://schemas.microsoft.com/office/drawing/2014/main" id="{9D239195-1B00-999D-2439-30AE50E5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8">
            <a:extLst>
              <a:ext uri="{FF2B5EF4-FFF2-40B4-BE49-F238E27FC236}">
                <a16:creationId xmlns:a16="http://schemas.microsoft.com/office/drawing/2014/main" id="{3A9915F2-88D8-1002-CB14-DCEDC57F98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48EF3E11-3A3E-6F04-4BEF-57F6140DE4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394200" cy="2101850"/>
            <a:chOff x="0" y="-1"/>
            <a:chExt cx="4394579" cy="2101755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AC0BC42F-405C-E0D5-B073-56FFA84B2E6A}"/>
                </a:ext>
              </a:extLst>
            </p:cNvPr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3" name="Picture 12" descr="TICK.jpg">
              <a:extLst>
                <a:ext uri="{FF2B5EF4-FFF2-40B4-BE49-F238E27FC236}">
                  <a16:creationId xmlns:a16="http://schemas.microsoft.com/office/drawing/2014/main" id="{94665772-DE65-1FBE-56BC-474D08773D62}"/>
                </a:ext>
              </a:extLst>
            </p:cNvPr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E07-9794-0AAF-AECD-20B350201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19FE0E-A05E-4EF0-BD24-A5CC367EB454}" type="slidenum">
              <a:rPr lang="en-GB" altLang="en-US" sz="1200">
                <a:solidFill>
                  <a:schemeClr val="bg1"/>
                </a:solidFill>
              </a:rPr>
              <a:pPr eaLnBrk="1" hangingPunct="1"/>
              <a:t>37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19464" name="Date Placeholder 3">
            <a:extLst>
              <a:ext uri="{FF2B5EF4-FFF2-40B4-BE49-F238E27FC236}">
                <a16:creationId xmlns:a16="http://schemas.microsoft.com/office/drawing/2014/main" id="{A9EDE2A3-3DE7-3BE9-8D20-9E805B2A4A75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1DBD62-5B42-4758-AC3B-D2D2827BD537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37A6042D-CD2A-C52E-33A2-DA03170A80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4">
            <a:extLst>
              <a:ext uri="{FF2B5EF4-FFF2-40B4-BE49-F238E27FC236}">
                <a16:creationId xmlns:a16="http://schemas.microsoft.com/office/drawing/2014/main" id="{8A47F99C-E816-C005-3F79-622A1232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6" name="Rectangle 4">
            <a:extLst>
              <a:ext uri="{FF2B5EF4-FFF2-40B4-BE49-F238E27FC236}">
                <a16:creationId xmlns:a16="http://schemas.microsoft.com/office/drawing/2014/main" id="{AF6CCFBE-4479-649C-5364-29B5981C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7" name="Rectangle 4">
            <a:extLst>
              <a:ext uri="{FF2B5EF4-FFF2-40B4-BE49-F238E27FC236}">
                <a16:creationId xmlns:a16="http://schemas.microsoft.com/office/drawing/2014/main" id="{992F9E72-0436-E8FE-661A-A3247008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8" name="Rectangle 6">
            <a:extLst>
              <a:ext uri="{FF2B5EF4-FFF2-40B4-BE49-F238E27FC236}">
                <a16:creationId xmlns:a16="http://schemas.microsoft.com/office/drawing/2014/main" id="{CCEECD75-CCD0-C4F1-50C1-8E182AD3F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9" name="Rectangle 8">
            <a:extLst>
              <a:ext uri="{FF2B5EF4-FFF2-40B4-BE49-F238E27FC236}">
                <a16:creationId xmlns:a16="http://schemas.microsoft.com/office/drawing/2014/main" id="{A4515B0B-7C95-5EC6-E198-13341445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70" name="Rectangle 8">
            <a:extLst>
              <a:ext uri="{FF2B5EF4-FFF2-40B4-BE49-F238E27FC236}">
                <a16:creationId xmlns:a16="http://schemas.microsoft.com/office/drawing/2014/main" id="{41461EB6-5F52-226E-4C50-9D60CCA3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71" name="Rectangle 4">
            <a:extLst>
              <a:ext uri="{FF2B5EF4-FFF2-40B4-BE49-F238E27FC236}">
                <a16:creationId xmlns:a16="http://schemas.microsoft.com/office/drawing/2014/main" id="{4A94099E-437B-AE77-8775-2241D9CE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Rectangle 7">
            <a:extLst>
              <a:ext uri="{FF2B5EF4-FFF2-40B4-BE49-F238E27FC236}">
                <a16:creationId xmlns:a16="http://schemas.microsoft.com/office/drawing/2014/main" id="{45817A1F-E93D-167C-DE4C-71383088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3" name="Rectangle 4">
            <a:extLst>
              <a:ext uri="{FF2B5EF4-FFF2-40B4-BE49-F238E27FC236}">
                <a16:creationId xmlns:a16="http://schemas.microsoft.com/office/drawing/2014/main" id="{EE679D43-8BDE-8B12-E52E-FD2358F1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Rectangle 8">
            <a:extLst>
              <a:ext uri="{FF2B5EF4-FFF2-40B4-BE49-F238E27FC236}">
                <a16:creationId xmlns:a16="http://schemas.microsoft.com/office/drawing/2014/main" id="{5AC10441-1E07-145F-A423-B7E1B4FE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44B54608-702A-B5E8-7623-F4DCAD54A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1">
            <a:extLst>
              <a:ext uri="{FF2B5EF4-FFF2-40B4-BE49-F238E27FC236}">
                <a16:creationId xmlns:a16="http://schemas.microsoft.com/office/drawing/2014/main" id="{96A662AF-701E-FC0A-2C6D-741CFCB2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6" name="Rectangle 9">
            <a:extLst>
              <a:ext uri="{FF2B5EF4-FFF2-40B4-BE49-F238E27FC236}">
                <a16:creationId xmlns:a16="http://schemas.microsoft.com/office/drawing/2014/main" id="{8603C8AD-9AF3-1A0A-8065-21977F18C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7" name="Rectangle 16">
            <a:extLst>
              <a:ext uri="{FF2B5EF4-FFF2-40B4-BE49-F238E27FC236}">
                <a16:creationId xmlns:a16="http://schemas.microsoft.com/office/drawing/2014/main" id="{2476EFB2-5191-A2A3-8FF0-201FDF383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8" name="Rectangle 13">
            <a:extLst>
              <a:ext uri="{FF2B5EF4-FFF2-40B4-BE49-F238E27FC236}">
                <a16:creationId xmlns:a16="http://schemas.microsoft.com/office/drawing/2014/main" id="{22351470-E92C-E188-B345-31E73C54C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9" name="Rectangle 10">
            <a:extLst>
              <a:ext uri="{FF2B5EF4-FFF2-40B4-BE49-F238E27FC236}">
                <a16:creationId xmlns:a16="http://schemas.microsoft.com/office/drawing/2014/main" id="{697D8A6B-C9E8-1AA9-5A06-5EA77951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0" name="Rectangle 9">
            <a:extLst>
              <a:ext uri="{FF2B5EF4-FFF2-40B4-BE49-F238E27FC236}">
                <a16:creationId xmlns:a16="http://schemas.microsoft.com/office/drawing/2014/main" id="{C8397260-0243-EC3A-413B-38017658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1" name="Rectangle 9">
            <a:extLst>
              <a:ext uri="{FF2B5EF4-FFF2-40B4-BE49-F238E27FC236}">
                <a16:creationId xmlns:a16="http://schemas.microsoft.com/office/drawing/2014/main" id="{05F231CC-B008-2209-237B-595BABBB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2" name="Rectangle 9">
            <a:extLst>
              <a:ext uri="{FF2B5EF4-FFF2-40B4-BE49-F238E27FC236}">
                <a16:creationId xmlns:a16="http://schemas.microsoft.com/office/drawing/2014/main" id="{BE4D8531-1E31-DCFA-794A-1BAB198E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3" name="Rectangle 36">
            <a:extLst>
              <a:ext uri="{FF2B5EF4-FFF2-40B4-BE49-F238E27FC236}">
                <a16:creationId xmlns:a16="http://schemas.microsoft.com/office/drawing/2014/main" id="{0A288E6D-58DB-B9CB-82D0-3801D0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2ADC8F49-CE8B-7870-3E55-E25989D0A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" y="4214813"/>
          <a:ext cx="45561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228600" progId="Equation.3">
                  <p:embed/>
                </p:oleObj>
              </mc:Choice>
              <mc:Fallback>
                <p:oleObj name="Equation" r:id="rId6" imgW="20826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4214813"/>
                        <a:ext cx="45561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FC353DE7-78A1-D314-8390-167F19B79E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1213" y="4857750"/>
          <a:ext cx="21383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28600" progId="Equation.3">
                  <p:embed/>
                </p:oleObj>
              </mc:Choice>
              <mc:Fallback>
                <p:oleObj name="Equation" r:id="rId8" imgW="97776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857750"/>
                        <a:ext cx="2138362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>
            <a:extLst>
              <a:ext uri="{FF2B5EF4-FFF2-40B4-BE49-F238E27FC236}">
                <a16:creationId xmlns:a16="http://schemas.microsoft.com/office/drawing/2014/main" id="{75D75381-C6C9-1BEF-9335-CB96ACE7C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5643563"/>
          <a:ext cx="46291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8920" imgH="241200" progId="Equation.3">
                  <p:embed/>
                </p:oleObj>
              </mc:Choice>
              <mc:Fallback>
                <p:oleObj name="Equation" r:id="rId10" imgW="2158920" imgH="241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643563"/>
                        <a:ext cx="46291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4A252B7B-DE63-A8C3-A1DC-D9FBF1014A18}"/>
              </a:ext>
            </a:extLst>
          </p:cNvPr>
          <p:cNvSpPr/>
          <p:nvPr/>
        </p:nvSpPr>
        <p:spPr>
          <a:xfrm flipH="1">
            <a:off x="285750" y="3857625"/>
            <a:ext cx="8429625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85" name="Rectangle 35">
            <a:extLst>
              <a:ext uri="{FF2B5EF4-FFF2-40B4-BE49-F238E27FC236}">
                <a16:creationId xmlns:a16="http://schemas.microsoft.com/office/drawing/2014/main" id="{D420E1A5-044F-F328-ADD2-BA354DEE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3576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John is laying a concrete floor for his garage.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floor is to be a rectangle 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5.5 metres by 3 metres. 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To check the floor is rectangular, John measures a diagonal. 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What should this measurement be?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endParaRPr lang="en-GB" altLang="en-US" sz="2400" i="1">
              <a:latin typeface="Bookman Old Style" panose="02050604050505020204" pitchFamily="18" charset="0"/>
            </a:endParaRPr>
          </a:p>
        </p:txBody>
      </p:sp>
      <p:pic>
        <p:nvPicPr>
          <p:cNvPr id="19486" name="Picture 35">
            <a:extLst>
              <a:ext uri="{FF2B5EF4-FFF2-40B4-BE49-F238E27FC236}">
                <a16:creationId xmlns:a16="http://schemas.microsoft.com/office/drawing/2014/main" id="{43F223B9-C555-B9D7-601C-F6D6AC7C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42000" contrast="7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40624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64708B8-A171-6829-6535-53B826FD388B}"/>
              </a:ext>
            </a:extLst>
          </p:cNvPr>
          <p:cNvSpPr/>
          <p:nvPr/>
        </p:nvSpPr>
        <p:spPr>
          <a:xfrm rot="16200000" flipV="1">
            <a:off x="5850731" y="507207"/>
            <a:ext cx="2003425" cy="370363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A9811-CDBE-A732-9F6A-13779CA4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48474-1CF0-4D95-9B7E-402BEE20C61B}" type="slidenum">
              <a:rPr lang="en-GB" altLang="en-US" sz="1200">
                <a:solidFill>
                  <a:schemeClr val="bg1"/>
                </a:solidFill>
              </a:rPr>
              <a:pPr eaLnBrk="1" hangingPunct="1"/>
              <a:t>38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0488" name="Date Placeholder 3">
            <a:extLst>
              <a:ext uri="{FF2B5EF4-FFF2-40B4-BE49-F238E27FC236}">
                <a16:creationId xmlns:a16="http://schemas.microsoft.com/office/drawing/2014/main" id="{FBBCA89B-27BE-8485-36A4-0DA2FC5DBBF6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157C26-2F96-461B-A747-0C908EFFCE64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3619CFDC-515E-C6D0-457E-EFFF902563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4">
            <a:extLst>
              <a:ext uri="{FF2B5EF4-FFF2-40B4-BE49-F238E27FC236}">
                <a16:creationId xmlns:a16="http://schemas.microsoft.com/office/drawing/2014/main" id="{C2EE2A04-BF44-1953-3B0B-A8C784D4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0" name="Rectangle 4">
            <a:extLst>
              <a:ext uri="{FF2B5EF4-FFF2-40B4-BE49-F238E27FC236}">
                <a16:creationId xmlns:a16="http://schemas.microsoft.com/office/drawing/2014/main" id="{DE52CD64-254A-9E66-AE91-C69C257B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1" name="Rectangle 4">
            <a:extLst>
              <a:ext uri="{FF2B5EF4-FFF2-40B4-BE49-F238E27FC236}">
                <a16:creationId xmlns:a16="http://schemas.microsoft.com/office/drawing/2014/main" id="{C38493F9-7A1C-59B5-8CF1-211CBE1F5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81B22FB6-90D6-BE05-0D74-FE05D55C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3" name="Rectangle 8">
            <a:extLst>
              <a:ext uri="{FF2B5EF4-FFF2-40B4-BE49-F238E27FC236}">
                <a16:creationId xmlns:a16="http://schemas.microsoft.com/office/drawing/2014/main" id="{F0A9E94B-C71D-587A-81E1-CCA78427A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4" name="Rectangle 8">
            <a:extLst>
              <a:ext uri="{FF2B5EF4-FFF2-40B4-BE49-F238E27FC236}">
                <a16:creationId xmlns:a16="http://schemas.microsoft.com/office/drawing/2014/main" id="{EC0ED231-EC43-D8D3-E27E-C6902325C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5" name="Rectangle 4">
            <a:extLst>
              <a:ext uri="{FF2B5EF4-FFF2-40B4-BE49-F238E27FC236}">
                <a16:creationId xmlns:a16="http://schemas.microsoft.com/office/drawing/2014/main" id="{536DFA42-29C4-76FB-79DE-D906C9C9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6" name="Rectangle 7">
            <a:extLst>
              <a:ext uri="{FF2B5EF4-FFF2-40B4-BE49-F238E27FC236}">
                <a16:creationId xmlns:a16="http://schemas.microsoft.com/office/drawing/2014/main" id="{E586B733-A1D2-07E5-F751-2E132A3E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7" name="Rectangle 4">
            <a:extLst>
              <a:ext uri="{FF2B5EF4-FFF2-40B4-BE49-F238E27FC236}">
                <a16:creationId xmlns:a16="http://schemas.microsoft.com/office/drawing/2014/main" id="{3C8FBB73-A7AF-3D09-A6EE-0C7EAE7F4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8" name="Rectangle 8">
            <a:extLst>
              <a:ext uri="{FF2B5EF4-FFF2-40B4-BE49-F238E27FC236}">
                <a16:creationId xmlns:a16="http://schemas.microsoft.com/office/drawing/2014/main" id="{118C32A3-DFBD-79D0-418D-5BB041C25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83B39FAD-C84F-D084-ECE4-F845E7DBB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Rectangle 11">
            <a:extLst>
              <a:ext uri="{FF2B5EF4-FFF2-40B4-BE49-F238E27FC236}">
                <a16:creationId xmlns:a16="http://schemas.microsoft.com/office/drawing/2014/main" id="{9C44353A-1784-426D-E1FE-8EB43608C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0" name="Rectangle 9">
            <a:extLst>
              <a:ext uri="{FF2B5EF4-FFF2-40B4-BE49-F238E27FC236}">
                <a16:creationId xmlns:a16="http://schemas.microsoft.com/office/drawing/2014/main" id="{F7CD8A1D-FDCD-1424-D0A0-D1544C2F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1" name="Rectangle 16">
            <a:extLst>
              <a:ext uri="{FF2B5EF4-FFF2-40B4-BE49-F238E27FC236}">
                <a16:creationId xmlns:a16="http://schemas.microsoft.com/office/drawing/2014/main" id="{6B51B12D-09A3-A474-C659-DA11E01F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2" name="Rectangle 13">
            <a:extLst>
              <a:ext uri="{FF2B5EF4-FFF2-40B4-BE49-F238E27FC236}">
                <a16:creationId xmlns:a16="http://schemas.microsoft.com/office/drawing/2014/main" id="{743C338C-2DB2-37FF-6A44-A94786D1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3" name="Rectangle 10">
            <a:extLst>
              <a:ext uri="{FF2B5EF4-FFF2-40B4-BE49-F238E27FC236}">
                <a16:creationId xmlns:a16="http://schemas.microsoft.com/office/drawing/2014/main" id="{96E73BA8-729C-74A4-7067-94C6F60B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4" name="Rectangle 9">
            <a:extLst>
              <a:ext uri="{FF2B5EF4-FFF2-40B4-BE49-F238E27FC236}">
                <a16:creationId xmlns:a16="http://schemas.microsoft.com/office/drawing/2014/main" id="{EAA7E29D-335B-DF1F-3EBA-3B64AC5E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5" name="Rectangle 9">
            <a:extLst>
              <a:ext uri="{FF2B5EF4-FFF2-40B4-BE49-F238E27FC236}">
                <a16:creationId xmlns:a16="http://schemas.microsoft.com/office/drawing/2014/main" id="{FB301B96-90CF-F367-4ED4-91A6253F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6" name="Rectangle 9">
            <a:extLst>
              <a:ext uri="{FF2B5EF4-FFF2-40B4-BE49-F238E27FC236}">
                <a16:creationId xmlns:a16="http://schemas.microsoft.com/office/drawing/2014/main" id="{3F3678CC-7F61-003F-E02F-F78783049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7" name="Rectangle 36">
            <a:extLst>
              <a:ext uri="{FF2B5EF4-FFF2-40B4-BE49-F238E27FC236}">
                <a16:creationId xmlns:a16="http://schemas.microsoft.com/office/drawing/2014/main" id="{A516EC29-404A-2344-D128-77CE25F84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22863CB3-6B4C-BEA4-1F20-FCF3F6584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3929063"/>
          <a:ext cx="39433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240" imgH="228600" progId="Equation.3">
                  <p:embed/>
                </p:oleObj>
              </mc:Choice>
              <mc:Fallback>
                <p:oleObj name="Equation" r:id="rId6" imgW="180324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929063"/>
                        <a:ext cx="394335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51135B5C-8A9F-41EF-84AF-0B9E4B5F5A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5838" y="4572000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4572000"/>
                        <a:ext cx="1358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>
            <a:extLst>
              <a:ext uri="{FF2B5EF4-FFF2-40B4-BE49-F238E27FC236}">
                <a16:creationId xmlns:a16="http://schemas.microsoft.com/office/drawing/2014/main" id="{990FE6BD-A662-4313-B560-A182C0CCC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2463" y="5429250"/>
          <a:ext cx="24511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41200" progId="Equation.3">
                  <p:embed/>
                </p:oleObj>
              </mc:Choice>
              <mc:Fallback>
                <p:oleObj name="Equation" r:id="rId10" imgW="1143000" imgH="241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5429250"/>
                        <a:ext cx="24511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6EBBF5A-F6C6-387F-C1F6-409748AEE6EA}"/>
              </a:ext>
            </a:extLst>
          </p:cNvPr>
          <p:cNvSpPr/>
          <p:nvPr/>
        </p:nvSpPr>
        <p:spPr>
          <a:xfrm flipH="1">
            <a:off x="285750" y="3643313"/>
            <a:ext cx="842962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09" name="Rectangle 36">
            <a:extLst>
              <a:ext uri="{FF2B5EF4-FFF2-40B4-BE49-F238E27FC236}">
                <a16:creationId xmlns:a16="http://schemas.microsoft.com/office/drawing/2014/main" id="{D1EB2190-3DEE-3852-9A3B-18599C9F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57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diagram shows the shape of Sangita's garden. Sangita plants a hedge along side AB.</a:t>
            </a:r>
          </a:p>
          <a:p>
            <a:pPr eaLnBrk="1" hangingPunct="1"/>
            <a:br>
              <a:rPr lang="en-GB" altLang="en-US">
                <a:latin typeface="Bookman Old Style" panose="02050604050505020204" pitchFamily="18" charset="0"/>
              </a:rPr>
            </a:br>
            <a:r>
              <a:rPr lang="en-GB" altLang="en-US">
                <a:latin typeface="Bookman Old Style" panose="02050604050505020204" pitchFamily="18" charset="0"/>
              </a:rPr>
              <a:t>Calculate the length of the hedge.</a:t>
            </a:r>
          </a:p>
        </p:txBody>
      </p:sp>
      <p:pic>
        <p:nvPicPr>
          <p:cNvPr id="20510" name="Picture 10">
            <a:extLst>
              <a:ext uri="{FF2B5EF4-FFF2-40B4-BE49-F238E27FC236}">
                <a16:creationId xmlns:a16="http://schemas.microsoft.com/office/drawing/2014/main" id="{F6C466B9-FC68-E755-59A4-38C8F703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62000" contrast="9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071563"/>
            <a:ext cx="392906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F6B0BA22-0AB6-683F-E08F-C6510D723072}"/>
              </a:ext>
            </a:extLst>
          </p:cNvPr>
          <p:cNvSpPr/>
          <p:nvPr/>
        </p:nvSpPr>
        <p:spPr>
          <a:xfrm flipV="1">
            <a:off x="6643688" y="1500188"/>
            <a:ext cx="1285875" cy="178593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535DF2CD-B0BA-1516-87F7-87924359DDFD}"/>
              </a:ext>
            </a:extLst>
          </p:cNvPr>
          <p:cNvSpPr/>
          <p:nvPr/>
        </p:nvSpPr>
        <p:spPr>
          <a:xfrm flipV="1">
            <a:off x="1071563" y="4397375"/>
            <a:ext cx="1285875" cy="178593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122671-F009-82E2-1B2E-D8C6065CA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9688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D637BE-082C-6607-763A-426119283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968750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7">
            <a:extLst>
              <a:ext uri="{FF2B5EF4-FFF2-40B4-BE49-F238E27FC236}">
                <a16:creationId xmlns:a16="http://schemas.microsoft.com/office/drawing/2014/main" id="{46F86444-AEBD-84BB-2E1B-C56649E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0000" contrast="8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0"/>
            <a:ext cx="4683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98286-3EEA-97FC-9005-9F79FF1F1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9372F7-6313-43E8-9386-A7041A1AFC1C}" type="slidenum">
              <a:rPr lang="en-GB" altLang="en-US" sz="1200">
                <a:solidFill>
                  <a:schemeClr val="bg1"/>
                </a:solidFill>
              </a:rPr>
              <a:pPr eaLnBrk="1" hangingPunct="1"/>
              <a:t>39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14" name="Date Placeholder 3">
            <a:extLst>
              <a:ext uri="{FF2B5EF4-FFF2-40B4-BE49-F238E27FC236}">
                <a16:creationId xmlns:a16="http://schemas.microsoft.com/office/drawing/2014/main" id="{38D81C2E-F078-16CE-C764-6A2C7B00741F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378364-C6BD-4C50-94C4-375062AEA28C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84B25701-AA7F-2B40-ED3D-4C14FC0DA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4">
            <a:extLst>
              <a:ext uri="{FF2B5EF4-FFF2-40B4-BE49-F238E27FC236}">
                <a16:creationId xmlns:a16="http://schemas.microsoft.com/office/drawing/2014/main" id="{9BD7068C-4F57-6E6A-57B1-346EA1F3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16" name="Rectangle 4">
            <a:extLst>
              <a:ext uri="{FF2B5EF4-FFF2-40B4-BE49-F238E27FC236}">
                <a16:creationId xmlns:a16="http://schemas.microsoft.com/office/drawing/2014/main" id="{1034F4BF-6F8B-A3C5-CB55-C66E7A88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17" name="Rectangle 4">
            <a:extLst>
              <a:ext uri="{FF2B5EF4-FFF2-40B4-BE49-F238E27FC236}">
                <a16:creationId xmlns:a16="http://schemas.microsoft.com/office/drawing/2014/main" id="{AC796258-4673-9738-15FE-62B52B92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18" name="Rectangle 6">
            <a:extLst>
              <a:ext uri="{FF2B5EF4-FFF2-40B4-BE49-F238E27FC236}">
                <a16:creationId xmlns:a16="http://schemas.microsoft.com/office/drawing/2014/main" id="{E8958D30-64EE-8E27-21D7-94514F6D6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19" name="Rectangle 8">
            <a:extLst>
              <a:ext uri="{FF2B5EF4-FFF2-40B4-BE49-F238E27FC236}">
                <a16:creationId xmlns:a16="http://schemas.microsoft.com/office/drawing/2014/main" id="{DC912291-E72C-C0C1-64DE-9C26BCBE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20" name="Rectangle 8">
            <a:extLst>
              <a:ext uri="{FF2B5EF4-FFF2-40B4-BE49-F238E27FC236}">
                <a16:creationId xmlns:a16="http://schemas.microsoft.com/office/drawing/2014/main" id="{DC42BE8C-F195-5A68-B4A5-DA6F2101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21" name="Rectangle 4">
            <a:extLst>
              <a:ext uri="{FF2B5EF4-FFF2-40B4-BE49-F238E27FC236}">
                <a16:creationId xmlns:a16="http://schemas.microsoft.com/office/drawing/2014/main" id="{126B493D-76B7-1F51-DAE5-686AD49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2" name="Rectangle 7">
            <a:extLst>
              <a:ext uri="{FF2B5EF4-FFF2-40B4-BE49-F238E27FC236}">
                <a16:creationId xmlns:a16="http://schemas.microsoft.com/office/drawing/2014/main" id="{B4927B7E-4208-34C7-1A1D-298E2319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3" name="Rectangle 4">
            <a:extLst>
              <a:ext uri="{FF2B5EF4-FFF2-40B4-BE49-F238E27FC236}">
                <a16:creationId xmlns:a16="http://schemas.microsoft.com/office/drawing/2014/main" id="{DCFBB477-7F7C-342E-A019-CC7F1798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4" name="Rectangle 8">
            <a:extLst>
              <a:ext uri="{FF2B5EF4-FFF2-40B4-BE49-F238E27FC236}">
                <a16:creationId xmlns:a16="http://schemas.microsoft.com/office/drawing/2014/main" id="{55400BA4-EBE2-D1A1-E973-B35C8B57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C867DE55-A5C0-6B69-1882-8FDFB8F5E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11">
            <a:extLst>
              <a:ext uri="{FF2B5EF4-FFF2-40B4-BE49-F238E27FC236}">
                <a16:creationId xmlns:a16="http://schemas.microsoft.com/office/drawing/2014/main" id="{F1BF660E-E87C-B000-C31D-10B488E9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6" name="Rectangle 9">
            <a:extLst>
              <a:ext uri="{FF2B5EF4-FFF2-40B4-BE49-F238E27FC236}">
                <a16:creationId xmlns:a16="http://schemas.microsoft.com/office/drawing/2014/main" id="{A715F659-815E-4B62-ABD2-F54A592D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Rectangle 16">
            <a:extLst>
              <a:ext uri="{FF2B5EF4-FFF2-40B4-BE49-F238E27FC236}">
                <a16:creationId xmlns:a16="http://schemas.microsoft.com/office/drawing/2014/main" id="{51FCB776-1155-D929-239C-918B4F6A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8" name="Rectangle 13">
            <a:extLst>
              <a:ext uri="{FF2B5EF4-FFF2-40B4-BE49-F238E27FC236}">
                <a16:creationId xmlns:a16="http://schemas.microsoft.com/office/drawing/2014/main" id="{668039CC-8F55-2AC5-66BF-53FEAA9A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9" name="Rectangle 10">
            <a:extLst>
              <a:ext uri="{FF2B5EF4-FFF2-40B4-BE49-F238E27FC236}">
                <a16:creationId xmlns:a16="http://schemas.microsoft.com/office/drawing/2014/main" id="{ED81C32B-C832-F6B4-1554-2709D40E1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0" name="Rectangle 9">
            <a:extLst>
              <a:ext uri="{FF2B5EF4-FFF2-40B4-BE49-F238E27FC236}">
                <a16:creationId xmlns:a16="http://schemas.microsoft.com/office/drawing/2014/main" id="{0E95080C-B2D6-996D-7A25-DEFBEAC6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1" name="Rectangle 9">
            <a:extLst>
              <a:ext uri="{FF2B5EF4-FFF2-40B4-BE49-F238E27FC236}">
                <a16:creationId xmlns:a16="http://schemas.microsoft.com/office/drawing/2014/main" id="{A8D170C7-2B52-5CAA-6D6C-53432871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2" name="Rectangle 9">
            <a:extLst>
              <a:ext uri="{FF2B5EF4-FFF2-40B4-BE49-F238E27FC236}">
                <a16:creationId xmlns:a16="http://schemas.microsoft.com/office/drawing/2014/main" id="{DF0C2D0B-CFE6-1C56-D346-06ACBF6E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3" name="Rectangle 36">
            <a:extLst>
              <a:ext uri="{FF2B5EF4-FFF2-40B4-BE49-F238E27FC236}">
                <a16:creationId xmlns:a16="http://schemas.microsoft.com/office/drawing/2014/main" id="{B7714F9D-F71D-F6C2-1B74-66682E78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E2DA0AAA-16ED-D875-C745-C444F3D3A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071938"/>
          <a:ext cx="70040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840" imgH="228600" progId="Equation.3">
                  <p:embed/>
                </p:oleObj>
              </mc:Choice>
              <mc:Fallback>
                <p:oleObj name="Equation" r:id="rId7" imgW="203184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71938"/>
                        <a:ext cx="70040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4B2C5B8C-E343-B2B9-B4A4-1A46ED51C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5188" y="4143375"/>
          <a:ext cx="15589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177480" progId="Equation.3">
                  <p:embed/>
                </p:oleObj>
              </mc:Choice>
              <mc:Fallback>
                <p:oleObj name="Equation" r:id="rId9" imgW="431640" imgH="177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143375"/>
                        <a:ext cx="15589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>
            <a:extLst>
              <a:ext uri="{FF2B5EF4-FFF2-40B4-BE49-F238E27FC236}">
                <a16:creationId xmlns:a16="http://schemas.microsoft.com/office/drawing/2014/main" id="{931C39E2-1712-A6BE-E99E-06C3A8BB2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" y="4857750"/>
          <a:ext cx="44656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241200" progId="Equation.3">
                  <p:embed/>
                </p:oleObj>
              </mc:Choice>
              <mc:Fallback>
                <p:oleObj name="Equation" r:id="rId11" imgW="1371600" imgH="241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4857750"/>
                        <a:ext cx="446563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D61BF24E-C685-7E65-6F4B-8D597146E591}"/>
              </a:ext>
            </a:extLst>
          </p:cNvPr>
          <p:cNvSpPr/>
          <p:nvPr/>
        </p:nvSpPr>
        <p:spPr>
          <a:xfrm flipH="1">
            <a:off x="214313" y="3929063"/>
            <a:ext cx="842962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93DE386A-5154-5797-13DE-FB5CF9B54696}"/>
              </a:ext>
            </a:extLst>
          </p:cNvPr>
          <p:cNvSpPr/>
          <p:nvPr/>
        </p:nvSpPr>
        <p:spPr>
          <a:xfrm rot="875593" flipH="1">
            <a:off x="4948238" y="-12700"/>
            <a:ext cx="2149475" cy="1625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36" name="Rectangle 37">
            <a:extLst>
              <a:ext uri="{FF2B5EF4-FFF2-40B4-BE49-F238E27FC236}">
                <a16:creationId xmlns:a16="http://schemas.microsoft.com/office/drawing/2014/main" id="{66130CB4-89E3-A792-A3C8-E2A3A7190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ABCD is a rhombus.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AE = 4.3 metres and 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BE = 2.9 metres. 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Calculate the perimeter of the rhombus.</a:t>
            </a:r>
          </a:p>
          <a:p>
            <a:pPr eaLnBrk="1" hangingPunct="1"/>
            <a:r>
              <a:rPr lang="en-GB" altLang="en-US" sz="2400" b="1">
                <a:latin typeface="Bookman Old Style" panose="02050604050505020204" pitchFamily="18" charset="0"/>
              </a:rPr>
              <a:t>Do not use a scale drawing</a:t>
            </a:r>
            <a:r>
              <a:rPr lang="en-GB" altLang="en-US" sz="2400">
                <a:latin typeface="Bookman Old Style" panose="02050604050505020204" pitchFamily="18" charset="0"/>
              </a:rPr>
              <a:t>.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814ECB65-B180-3929-C57D-1D43E4ED4F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5715000"/>
          <a:ext cx="76898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61960" imgH="203040" progId="Equation.3">
                  <p:embed/>
                </p:oleObj>
              </mc:Choice>
              <mc:Fallback>
                <p:oleObj name="Equation" r:id="rId13" imgW="23619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715000"/>
                        <a:ext cx="76898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E1D9426-35D6-11E9-7ECE-E405D88ECE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6471A-63CC-474F-92F3-B4F850E4EB1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4F39DD2-8756-9BD8-14EC-46B7AEC5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2054" name="Text Box 114">
            <a:extLst>
              <a:ext uri="{FF2B5EF4-FFF2-40B4-BE49-F238E27FC236}">
                <a16:creationId xmlns:a16="http://schemas.microsoft.com/office/drawing/2014/main" id="{1C89E81F-332A-F886-DE04-CBE3407AEB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235" name="Rectangle 115">
            <a:extLst>
              <a:ext uri="{FF2B5EF4-FFF2-40B4-BE49-F238E27FC236}">
                <a16:creationId xmlns:a16="http://schemas.microsoft.com/office/drawing/2014/main" id="{A5155CF6-973C-F701-5E51-D78E9BD4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3705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9F9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Squaring a Number</a:t>
            </a:r>
          </a:p>
        </p:txBody>
      </p:sp>
      <p:pic>
        <p:nvPicPr>
          <p:cNvPr id="2056" name="Picture 116" descr="scottishflag">
            <a:extLst>
              <a:ext uri="{FF2B5EF4-FFF2-40B4-BE49-F238E27FC236}">
                <a16:creationId xmlns:a16="http://schemas.microsoft.com/office/drawing/2014/main" id="{5A1C7878-F8ED-8563-C3DD-8B73CD3D06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7" descr="Office Objects 0572">
            <a:extLst>
              <a:ext uri="{FF2B5EF4-FFF2-40B4-BE49-F238E27FC236}">
                <a16:creationId xmlns:a16="http://schemas.microsoft.com/office/drawing/2014/main" id="{0D98FA09-C648-5CC0-E01A-43C61A2D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9" name="Text Box 119">
            <a:extLst>
              <a:ext uri="{FF2B5EF4-FFF2-40B4-BE49-F238E27FC236}">
                <a16:creationId xmlns:a16="http://schemas.microsoft.com/office/drawing/2014/main" id="{F55297B2-5E3B-CD8C-A59A-5C82ABC7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20066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To square a number means to : </a:t>
            </a:r>
          </a:p>
        </p:txBody>
      </p:sp>
      <p:sp>
        <p:nvSpPr>
          <p:cNvPr id="5244" name="Text Box 124">
            <a:extLst>
              <a:ext uri="{FF2B5EF4-FFF2-40B4-BE49-F238E27FC236}">
                <a16:creationId xmlns:a16="http://schemas.microsoft.com/office/drawing/2014/main" id="{8A57B63A-484B-91B3-5F2B-F8ACC64B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2506663"/>
            <a:ext cx="319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“Multiply it by itself”</a:t>
            </a:r>
            <a:endParaRPr lang="en-GB" altLang="en-US" sz="2400">
              <a:solidFill>
                <a:srgbClr val="00FFFF"/>
              </a:solidFill>
            </a:endParaRP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id="{7BBBA471-A58F-6F20-CBC4-E2BAC1B9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3" y="3987800"/>
            <a:ext cx="253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means 9 x 9 = 81</a:t>
            </a:r>
            <a:endParaRPr lang="en-GB" altLang="en-US" sz="2400">
              <a:solidFill>
                <a:srgbClr val="00FFFF"/>
              </a:solidFill>
            </a:endParaRP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id="{B93DBA09-FD35-47DB-3677-5F9E1B29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2194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/>
              <a:t>Example</a:t>
            </a:r>
            <a:r>
              <a:rPr lang="en-GB" altLang="en-US" sz="2400"/>
              <a:t> : </a:t>
            </a:r>
          </a:p>
        </p:txBody>
      </p:sp>
      <p:graphicFrame>
        <p:nvGraphicFramePr>
          <p:cNvPr id="5255" name="Object 135">
            <a:extLst>
              <a:ext uri="{FF2B5EF4-FFF2-40B4-BE49-F238E27FC236}">
                <a16:creationId xmlns:a16="http://schemas.microsoft.com/office/drawing/2014/main" id="{A6D1A4C6-02CF-436A-09AF-1DDA7E69C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6150" y="4000500"/>
          <a:ext cx="412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291960" progId="Equation.DSMT4">
                  <p:embed/>
                </p:oleObj>
              </mc:Choice>
              <mc:Fallback>
                <p:oleObj name="Equation" r:id="rId4" imgW="279360" imgH="291960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000500"/>
                        <a:ext cx="412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8" name="Text Box 158">
            <a:extLst>
              <a:ext uri="{FF2B5EF4-FFF2-40B4-BE49-F238E27FC236}">
                <a16:creationId xmlns:a16="http://schemas.microsoft.com/office/drawing/2014/main" id="{6971A14A-A8E7-5572-3BDF-77D92434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5130800"/>
            <a:ext cx="299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means 10 x 10 = 100</a:t>
            </a:r>
            <a:endParaRPr lang="en-GB" altLang="en-US" sz="2400">
              <a:solidFill>
                <a:srgbClr val="00FFFF"/>
              </a:solidFill>
            </a:endParaRPr>
          </a:p>
        </p:txBody>
      </p:sp>
      <p:graphicFrame>
        <p:nvGraphicFramePr>
          <p:cNvPr id="5279" name="Object 159">
            <a:extLst>
              <a:ext uri="{FF2B5EF4-FFF2-40B4-BE49-F238E27FC236}">
                <a16:creationId xmlns:a16="http://schemas.microsoft.com/office/drawing/2014/main" id="{78085D29-3012-4428-FB96-1B749D9B1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7550" y="5143500"/>
          <a:ext cx="561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91960" progId="Equation.DSMT4">
                  <p:embed/>
                </p:oleObj>
              </mc:Choice>
              <mc:Fallback>
                <p:oleObj name="Equation" r:id="rId6" imgW="380880" imgH="291960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5143500"/>
                        <a:ext cx="561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9" grpId="0"/>
      <p:bldP spid="5244" grpId="0"/>
      <p:bldP spid="5246" grpId="0"/>
      <p:bldP spid="5247" grpId="0"/>
      <p:bldP spid="52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DD213-1933-7EB5-C4CC-76A467349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D47CEC-2B5A-472D-B0E7-9D656D034F47}" type="slidenum">
              <a:rPr lang="en-GB" altLang="en-US" sz="1200">
                <a:solidFill>
                  <a:schemeClr val="bg1"/>
                </a:solidFill>
              </a:rPr>
              <a:pPr eaLnBrk="1" hangingPunct="1"/>
              <a:t>40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2536" name="Date Placeholder 3">
            <a:extLst>
              <a:ext uri="{FF2B5EF4-FFF2-40B4-BE49-F238E27FC236}">
                <a16:creationId xmlns:a16="http://schemas.microsoft.com/office/drawing/2014/main" id="{8F0F4B35-9F82-11C2-A73E-5F63B7923E71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A6602E-526A-4A6D-99EE-FD875CD07C69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BE2C9FF7-CAAF-08A7-C896-EEBE33E2F8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">
            <a:extLst>
              <a:ext uri="{FF2B5EF4-FFF2-40B4-BE49-F238E27FC236}">
                <a16:creationId xmlns:a16="http://schemas.microsoft.com/office/drawing/2014/main" id="{B8E9BFC8-0901-74FC-B63B-CAE7D47E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8" name="Rectangle 4">
            <a:extLst>
              <a:ext uri="{FF2B5EF4-FFF2-40B4-BE49-F238E27FC236}">
                <a16:creationId xmlns:a16="http://schemas.microsoft.com/office/drawing/2014/main" id="{E66941F9-DDA5-F7C2-69AD-EBD155DE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9" name="Rectangle 4">
            <a:extLst>
              <a:ext uri="{FF2B5EF4-FFF2-40B4-BE49-F238E27FC236}">
                <a16:creationId xmlns:a16="http://schemas.microsoft.com/office/drawing/2014/main" id="{0DD703FE-061A-BB2B-96AA-5C883C83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40" name="Rectangle 6">
            <a:extLst>
              <a:ext uri="{FF2B5EF4-FFF2-40B4-BE49-F238E27FC236}">
                <a16:creationId xmlns:a16="http://schemas.microsoft.com/office/drawing/2014/main" id="{03EFD21B-0EFB-3E00-67BD-E8F84266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41" name="Rectangle 8">
            <a:extLst>
              <a:ext uri="{FF2B5EF4-FFF2-40B4-BE49-F238E27FC236}">
                <a16:creationId xmlns:a16="http://schemas.microsoft.com/office/drawing/2014/main" id="{16D14650-38DE-F78E-DE37-D7B9B21B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42" name="Rectangle 8">
            <a:extLst>
              <a:ext uri="{FF2B5EF4-FFF2-40B4-BE49-F238E27FC236}">
                <a16:creationId xmlns:a16="http://schemas.microsoft.com/office/drawing/2014/main" id="{F3B4B8D8-ACAB-5A2D-E4D7-A8246C3F5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43" name="Rectangle 4">
            <a:extLst>
              <a:ext uri="{FF2B5EF4-FFF2-40B4-BE49-F238E27FC236}">
                <a16:creationId xmlns:a16="http://schemas.microsoft.com/office/drawing/2014/main" id="{421322B3-F31F-FDBE-A84C-BA7CAE12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4" name="Rectangle 7">
            <a:extLst>
              <a:ext uri="{FF2B5EF4-FFF2-40B4-BE49-F238E27FC236}">
                <a16:creationId xmlns:a16="http://schemas.microsoft.com/office/drawing/2014/main" id="{81077170-0945-0C27-36ED-27F049D38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5" name="Rectangle 4">
            <a:extLst>
              <a:ext uri="{FF2B5EF4-FFF2-40B4-BE49-F238E27FC236}">
                <a16:creationId xmlns:a16="http://schemas.microsoft.com/office/drawing/2014/main" id="{A1287C40-B6B8-D82E-2422-50D43022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6" name="Rectangle 8">
            <a:extLst>
              <a:ext uri="{FF2B5EF4-FFF2-40B4-BE49-F238E27FC236}">
                <a16:creationId xmlns:a16="http://schemas.microsoft.com/office/drawing/2014/main" id="{683B7A61-660E-52B1-04CF-B2D23C80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A91715C6-86A7-21E0-D350-F48FE0F60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11">
            <a:extLst>
              <a:ext uri="{FF2B5EF4-FFF2-40B4-BE49-F238E27FC236}">
                <a16:creationId xmlns:a16="http://schemas.microsoft.com/office/drawing/2014/main" id="{BF0863B5-B373-EA98-9FAF-AD4247BD7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8" name="Rectangle 9">
            <a:extLst>
              <a:ext uri="{FF2B5EF4-FFF2-40B4-BE49-F238E27FC236}">
                <a16:creationId xmlns:a16="http://schemas.microsoft.com/office/drawing/2014/main" id="{D67A4A38-B884-10D4-A3C3-0A9BC8E5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9" name="Rectangle 16">
            <a:extLst>
              <a:ext uri="{FF2B5EF4-FFF2-40B4-BE49-F238E27FC236}">
                <a16:creationId xmlns:a16="http://schemas.microsoft.com/office/drawing/2014/main" id="{EB9D800A-B8E6-1909-43CB-5DC10FDD9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0" name="Rectangle 13">
            <a:extLst>
              <a:ext uri="{FF2B5EF4-FFF2-40B4-BE49-F238E27FC236}">
                <a16:creationId xmlns:a16="http://schemas.microsoft.com/office/drawing/2014/main" id="{8B9404EC-9F25-C316-DB5D-5D636A25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1" name="Rectangle 10">
            <a:extLst>
              <a:ext uri="{FF2B5EF4-FFF2-40B4-BE49-F238E27FC236}">
                <a16:creationId xmlns:a16="http://schemas.microsoft.com/office/drawing/2014/main" id="{053D4308-E54A-6947-CE60-84B3E995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2" name="Rectangle 9">
            <a:extLst>
              <a:ext uri="{FF2B5EF4-FFF2-40B4-BE49-F238E27FC236}">
                <a16:creationId xmlns:a16="http://schemas.microsoft.com/office/drawing/2014/main" id="{720E070E-B85C-8B69-7BB8-913BBFAFB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3" name="Rectangle 9">
            <a:extLst>
              <a:ext uri="{FF2B5EF4-FFF2-40B4-BE49-F238E27FC236}">
                <a16:creationId xmlns:a16="http://schemas.microsoft.com/office/drawing/2014/main" id="{0663FA6A-7E6C-FF73-AB00-907DD23C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4" name="Rectangle 9">
            <a:extLst>
              <a:ext uri="{FF2B5EF4-FFF2-40B4-BE49-F238E27FC236}">
                <a16:creationId xmlns:a16="http://schemas.microsoft.com/office/drawing/2014/main" id="{6BA6C54B-7A50-3CE2-4469-3F4ADB8D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5" name="Rectangle 36">
            <a:extLst>
              <a:ext uri="{FF2B5EF4-FFF2-40B4-BE49-F238E27FC236}">
                <a16:creationId xmlns:a16="http://schemas.microsoft.com/office/drawing/2014/main" id="{89C835CA-10CD-97F7-9B66-516BAE0C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56" name="Picture 38">
            <a:extLst>
              <a:ext uri="{FF2B5EF4-FFF2-40B4-BE49-F238E27FC236}">
                <a16:creationId xmlns:a16="http://schemas.microsoft.com/office/drawing/2014/main" id="{27294F93-82B7-1505-53EF-84AB56F8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500188"/>
            <a:ext cx="5613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Rectangle 41">
            <a:extLst>
              <a:ext uri="{FF2B5EF4-FFF2-40B4-BE49-F238E27FC236}">
                <a16:creationId xmlns:a16="http://schemas.microsoft.com/office/drawing/2014/main" id="{B2141F58-6DDD-3058-8701-3D782892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763"/>
            <a:ext cx="36433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A rectangular metal grill for a window is shown below.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Two diagonal metal bars strengthen the grill.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Find the length of one of the metal bars.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C6A1560-359E-493C-4818-47C79B65A34C}"/>
              </a:ext>
            </a:extLst>
          </p:cNvPr>
          <p:cNvSpPr/>
          <p:nvPr/>
        </p:nvSpPr>
        <p:spPr>
          <a:xfrm rot="16200000" flipV="1">
            <a:off x="5393531" y="464344"/>
            <a:ext cx="2357438" cy="48577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E441259A-8B7A-8FC1-1183-BB2A818B0F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4572000"/>
          <a:ext cx="49180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47840" imgH="228600" progId="Equation.3">
                  <p:embed/>
                </p:oleObj>
              </mc:Choice>
              <mc:Fallback>
                <p:oleObj name="Equation" r:id="rId7" imgW="224784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572000"/>
                        <a:ext cx="491807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44FC656B-22C1-7541-DE37-FA83FC901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250" y="5072063"/>
          <a:ext cx="23336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228600" progId="Equation.3">
                  <p:embed/>
                </p:oleObj>
              </mc:Choice>
              <mc:Fallback>
                <p:oleObj name="Equation" r:id="rId9" imgW="10666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072063"/>
                        <a:ext cx="23336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>
            <a:extLst>
              <a:ext uri="{FF2B5EF4-FFF2-40B4-BE49-F238E27FC236}">
                <a16:creationId xmlns:a16="http://schemas.microsoft.com/office/drawing/2014/main" id="{0E6F842A-189D-031A-AC6E-AECE8D130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250" y="5643563"/>
          <a:ext cx="49276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98600" imgH="253800" progId="Equation.3">
                  <p:embed/>
                </p:oleObj>
              </mc:Choice>
              <mc:Fallback>
                <p:oleObj name="Equation" r:id="rId11" imgW="2298600" imgH="253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643563"/>
                        <a:ext cx="492760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7C8F16C7-61CE-4891-FAD5-49CBF7F8D660}"/>
              </a:ext>
            </a:extLst>
          </p:cNvPr>
          <p:cNvSpPr/>
          <p:nvPr/>
        </p:nvSpPr>
        <p:spPr>
          <a:xfrm flipH="1">
            <a:off x="428625" y="4429125"/>
            <a:ext cx="8429625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0816A-C466-F2DF-653B-BEB4192AC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4031DE-B494-41F8-B70F-4B5A0B812776}" type="slidenum">
              <a:rPr lang="en-GB" altLang="en-US" sz="1200">
                <a:solidFill>
                  <a:schemeClr val="bg1"/>
                </a:solidFill>
              </a:rPr>
              <a:pPr eaLnBrk="1" hangingPunct="1"/>
              <a:t>41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3560" name="Date Placeholder 3">
            <a:extLst>
              <a:ext uri="{FF2B5EF4-FFF2-40B4-BE49-F238E27FC236}">
                <a16:creationId xmlns:a16="http://schemas.microsoft.com/office/drawing/2014/main" id="{6C50FD7D-95B0-0C4D-DCBA-ADCF25F3D690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B3711B-8650-45B1-A71B-775C64761C27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1B0859FD-262B-A1E1-7241-CB27E9E20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4">
            <a:extLst>
              <a:ext uri="{FF2B5EF4-FFF2-40B4-BE49-F238E27FC236}">
                <a16:creationId xmlns:a16="http://schemas.microsoft.com/office/drawing/2014/main" id="{DA4D294E-1C52-D718-CF55-46CB1BCB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62" name="Rectangle 4">
            <a:extLst>
              <a:ext uri="{FF2B5EF4-FFF2-40B4-BE49-F238E27FC236}">
                <a16:creationId xmlns:a16="http://schemas.microsoft.com/office/drawing/2014/main" id="{5F6F189A-BA14-BF92-9F83-0531DBAD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63" name="Rectangle 4">
            <a:extLst>
              <a:ext uri="{FF2B5EF4-FFF2-40B4-BE49-F238E27FC236}">
                <a16:creationId xmlns:a16="http://schemas.microsoft.com/office/drawing/2014/main" id="{0D7EF560-593F-CCBD-C947-1FA4041F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64" name="Rectangle 6">
            <a:extLst>
              <a:ext uri="{FF2B5EF4-FFF2-40B4-BE49-F238E27FC236}">
                <a16:creationId xmlns:a16="http://schemas.microsoft.com/office/drawing/2014/main" id="{D394C986-A2E5-34CF-0056-1CF5C940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65" name="Rectangle 8">
            <a:extLst>
              <a:ext uri="{FF2B5EF4-FFF2-40B4-BE49-F238E27FC236}">
                <a16:creationId xmlns:a16="http://schemas.microsoft.com/office/drawing/2014/main" id="{CC46ED0D-5655-E891-1291-4FD36DB18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66" name="Rectangle 8">
            <a:extLst>
              <a:ext uri="{FF2B5EF4-FFF2-40B4-BE49-F238E27FC236}">
                <a16:creationId xmlns:a16="http://schemas.microsoft.com/office/drawing/2014/main" id="{BB12EB90-5062-38E3-D13E-C74A9CD3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67" name="Rectangle 4">
            <a:extLst>
              <a:ext uri="{FF2B5EF4-FFF2-40B4-BE49-F238E27FC236}">
                <a16:creationId xmlns:a16="http://schemas.microsoft.com/office/drawing/2014/main" id="{B712F6D8-8EC8-E43B-CB38-DA320B97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Rectangle 7">
            <a:extLst>
              <a:ext uri="{FF2B5EF4-FFF2-40B4-BE49-F238E27FC236}">
                <a16:creationId xmlns:a16="http://schemas.microsoft.com/office/drawing/2014/main" id="{F0BA00A1-4295-1FBC-2DA9-29F4E87A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Rectangle 4">
            <a:extLst>
              <a:ext uri="{FF2B5EF4-FFF2-40B4-BE49-F238E27FC236}">
                <a16:creationId xmlns:a16="http://schemas.microsoft.com/office/drawing/2014/main" id="{312B0436-57B8-C1B3-B50F-E0DFE9ED3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Rectangle 8">
            <a:extLst>
              <a:ext uri="{FF2B5EF4-FFF2-40B4-BE49-F238E27FC236}">
                <a16:creationId xmlns:a16="http://schemas.microsoft.com/office/drawing/2014/main" id="{02AB119F-583A-80FC-0413-102BE126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36E00536-B4DC-E461-BF7B-DCB8EE509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Rectangle 11">
            <a:extLst>
              <a:ext uri="{FF2B5EF4-FFF2-40B4-BE49-F238E27FC236}">
                <a16:creationId xmlns:a16="http://schemas.microsoft.com/office/drawing/2014/main" id="{21C42D4F-EA93-F850-03E2-122B4374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2" name="Rectangle 9">
            <a:extLst>
              <a:ext uri="{FF2B5EF4-FFF2-40B4-BE49-F238E27FC236}">
                <a16:creationId xmlns:a16="http://schemas.microsoft.com/office/drawing/2014/main" id="{BE841AEE-19C7-9247-ACCD-679626AF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3" name="Rectangle 16">
            <a:extLst>
              <a:ext uri="{FF2B5EF4-FFF2-40B4-BE49-F238E27FC236}">
                <a16:creationId xmlns:a16="http://schemas.microsoft.com/office/drawing/2014/main" id="{60F5D1E6-E7E8-C540-C764-5BEA5C39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4" name="Rectangle 13">
            <a:extLst>
              <a:ext uri="{FF2B5EF4-FFF2-40B4-BE49-F238E27FC236}">
                <a16:creationId xmlns:a16="http://schemas.microsoft.com/office/drawing/2014/main" id="{4C7BA294-4C62-E66F-AD1A-9F5D1595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5" name="Rectangle 10">
            <a:extLst>
              <a:ext uri="{FF2B5EF4-FFF2-40B4-BE49-F238E27FC236}">
                <a16:creationId xmlns:a16="http://schemas.microsoft.com/office/drawing/2014/main" id="{43A63040-C42B-9679-2F27-77C5855E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6" name="Rectangle 9">
            <a:extLst>
              <a:ext uri="{FF2B5EF4-FFF2-40B4-BE49-F238E27FC236}">
                <a16:creationId xmlns:a16="http://schemas.microsoft.com/office/drawing/2014/main" id="{9331C091-DB41-C5E2-3B41-D056D6412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7" name="Rectangle 9">
            <a:extLst>
              <a:ext uri="{FF2B5EF4-FFF2-40B4-BE49-F238E27FC236}">
                <a16:creationId xmlns:a16="http://schemas.microsoft.com/office/drawing/2014/main" id="{961F1CE4-8133-369F-EAAE-AED2F671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8" name="Rectangle 9">
            <a:extLst>
              <a:ext uri="{FF2B5EF4-FFF2-40B4-BE49-F238E27FC236}">
                <a16:creationId xmlns:a16="http://schemas.microsoft.com/office/drawing/2014/main" id="{8EBE35BA-E799-4DAF-E790-75917B74C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9" name="Rectangle 36">
            <a:extLst>
              <a:ext uri="{FF2B5EF4-FFF2-40B4-BE49-F238E27FC236}">
                <a16:creationId xmlns:a16="http://schemas.microsoft.com/office/drawing/2014/main" id="{86BEA705-1AF7-6AA2-1EA4-3B160335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0" name="Rectangle 35">
            <a:extLst>
              <a:ext uri="{FF2B5EF4-FFF2-40B4-BE49-F238E27FC236}">
                <a16:creationId xmlns:a16="http://schemas.microsoft.com/office/drawing/2014/main" id="{238C470F-A89C-EFCD-963D-4E8C51C0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4857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Lewis is designing a bird box for his garden.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dimensions for the side of the box are shown in the diagram.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Calculate the length of side PS.</a:t>
            </a:r>
          </a:p>
          <a:p>
            <a:pPr eaLnBrk="1" hangingPunct="1"/>
            <a:r>
              <a:rPr lang="en-GB" altLang="en-US" sz="2400" b="1">
                <a:latin typeface="Bookman Old Style" panose="02050604050505020204" pitchFamily="18" charset="0"/>
              </a:rPr>
              <a:t>Do not use a scale drawing.</a:t>
            </a:r>
            <a:endParaRPr lang="en-GB" altLang="en-US" sz="2400">
              <a:latin typeface="Bookman Old Style" panose="02050604050505020204" pitchFamily="18" charset="0"/>
            </a:endParaRPr>
          </a:p>
        </p:txBody>
      </p:sp>
      <p:pic>
        <p:nvPicPr>
          <p:cNvPr id="23581" name="Picture 36">
            <a:extLst>
              <a:ext uri="{FF2B5EF4-FFF2-40B4-BE49-F238E27FC236}">
                <a16:creationId xmlns:a16="http://schemas.microsoft.com/office/drawing/2014/main" id="{336EBC76-6EE0-0E6D-0086-237A0C66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105886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37">
            <a:extLst>
              <a:ext uri="{FF2B5EF4-FFF2-40B4-BE49-F238E27FC236}">
                <a16:creationId xmlns:a16="http://schemas.microsoft.com/office/drawing/2014/main" id="{14F64157-C7E8-D23C-F1A8-2D808308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357313"/>
            <a:ext cx="30765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6FC41981-9749-6C4B-6071-D899DF66D7AE}"/>
              </a:ext>
            </a:extLst>
          </p:cNvPr>
          <p:cNvSpPr/>
          <p:nvPr/>
        </p:nvSpPr>
        <p:spPr>
          <a:xfrm>
            <a:off x="7000875" y="1714500"/>
            <a:ext cx="1428750" cy="5572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EFEA0497-3B3A-BAC3-0643-0916208E7722}"/>
              </a:ext>
            </a:extLst>
          </p:cNvPr>
          <p:cNvSpPr/>
          <p:nvPr/>
        </p:nvSpPr>
        <p:spPr>
          <a:xfrm>
            <a:off x="1143000" y="4857750"/>
            <a:ext cx="1428750" cy="5572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659BCD75-C4D8-165F-1799-93BDA9BFF7AE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4357688"/>
            <a:ext cx="2052638" cy="1584325"/>
            <a:chOff x="1000100" y="4357694"/>
            <a:chExt cx="2053066" cy="1583778"/>
          </a:xfrm>
        </p:grpSpPr>
        <p:sp>
          <p:nvSpPr>
            <p:cNvPr id="23588" name="TextBox 34">
              <a:extLst>
                <a:ext uri="{FF2B5EF4-FFF2-40B4-BE49-F238E27FC236}">
                  <a16:creationId xmlns:a16="http://schemas.microsoft.com/office/drawing/2014/main" id="{9710336C-0767-E400-2327-0869367F1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4357694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Bookman Old Style" panose="02050604050505020204" pitchFamily="18" charset="0"/>
                </a:rPr>
                <a:t>P</a:t>
              </a:r>
            </a:p>
          </p:txBody>
        </p:sp>
        <p:sp>
          <p:nvSpPr>
            <p:cNvPr id="23589" name="TextBox 35">
              <a:extLst>
                <a:ext uri="{FF2B5EF4-FFF2-40B4-BE49-F238E27FC236}">
                  <a16:creationId xmlns:a16="http://schemas.microsoft.com/office/drawing/2014/main" id="{20FE7A99-0ACF-7432-6265-63B36196D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612" y="5143512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Bookman Old Style" panose="02050604050505020204" pitchFamily="18" charset="0"/>
                </a:rPr>
                <a:t>S</a:t>
              </a:r>
            </a:p>
          </p:txBody>
        </p:sp>
        <p:sp>
          <p:nvSpPr>
            <p:cNvPr id="23590" name="TextBox 36">
              <a:extLst>
                <a:ext uri="{FF2B5EF4-FFF2-40B4-BE49-F238E27FC236}">
                  <a16:creationId xmlns:a16="http://schemas.microsoft.com/office/drawing/2014/main" id="{FCEF2554-D476-8E94-20C9-748FCBE5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604" y="5572140"/>
              <a:ext cx="470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Bookman Old Style" panose="02050604050505020204" pitchFamily="18" charset="0"/>
                </a:rPr>
                <a:t>15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F81807B-8AF5-FD10-0A54-17FA4132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714875"/>
            <a:ext cx="922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Bookman Old Style" panose="02050604050505020204" pitchFamily="18" charset="0"/>
              </a:rPr>
              <a:t>26-18</a:t>
            </a:r>
          </a:p>
          <a:p>
            <a:pPr algn="ctr" eaLnBrk="1" hangingPunct="1"/>
            <a:r>
              <a:rPr lang="en-GB" altLang="en-US" sz="2000">
                <a:latin typeface="Bookman Old Style" panose="02050604050505020204" pitchFamily="18" charset="0"/>
              </a:rPr>
              <a:t>=8</a:t>
            </a:r>
          </a:p>
        </p:txBody>
      </p:sp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74134836-F376-E4DD-6007-D4BA8B749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25" y="4500563"/>
          <a:ext cx="40290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228600" progId="Equation.3">
                  <p:embed/>
                </p:oleObj>
              </mc:Choice>
              <mc:Fallback>
                <p:oleObj name="Equation" r:id="rId8" imgW="18414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500563"/>
                        <a:ext cx="40290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>
            <a:extLst>
              <a:ext uri="{FF2B5EF4-FFF2-40B4-BE49-F238E27FC236}">
                <a16:creationId xmlns:a16="http://schemas.microsoft.com/office/drawing/2014/main" id="{4E029197-8F35-BE65-F649-4C1383CB5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9063" y="5072063"/>
          <a:ext cx="23574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228600" progId="Equation.3">
                  <p:embed/>
                </p:oleObj>
              </mc:Choice>
              <mc:Fallback>
                <p:oleObj name="Equation" r:id="rId10" imgW="100296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5072063"/>
                        <a:ext cx="2357437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0" name="Object 34">
            <a:extLst>
              <a:ext uri="{FF2B5EF4-FFF2-40B4-BE49-F238E27FC236}">
                <a16:creationId xmlns:a16="http://schemas.microsoft.com/office/drawing/2014/main" id="{8784AA7C-2E31-4041-7923-561BFDDD5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9063" y="5715000"/>
          <a:ext cx="36401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241200" progId="Equation.3">
                  <p:embed/>
                </p:oleObj>
              </mc:Choice>
              <mc:Fallback>
                <p:oleObj name="Equation" r:id="rId12" imgW="1536480" imgH="241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5715000"/>
                        <a:ext cx="36401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17467421-1CB3-6018-AC38-A0CB1AD5D322}"/>
              </a:ext>
            </a:extLst>
          </p:cNvPr>
          <p:cNvSpPr/>
          <p:nvPr/>
        </p:nvSpPr>
        <p:spPr>
          <a:xfrm flipH="1" flipV="1">
            <a:off x="0" y="4214813"/>
            <a:ext cx="657225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9" grpId="0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07E7D-5181-5B35-7081-E9939A13A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B68143-9B21-4579-B655-26FEC3D7811F}" type="slidenum">
              <a:rPr lang="en-GB" altLang="en-US" sz="1200">
                <a:solidFill>
                  <a:schemeClr val="bg1"/>
                </a:solidFill>
              </a:rPr>
              <a:pPr eaLnBrk="1" hangingPunct="1"/>
              <a:t>42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4584" name="Date Placeholder 3">
            <a:extLst>
              <a:ext uri="{FF2B5EF4-FFF2-40B4-BE49-F238E27FC236}">
                <a16:creationId xmlns:a16="http://schemas.microsoft.com/office/drawing/2014/main" id="{B3BF3AF9-28A4-16D1-5844-8A6E70C96E53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ECD771-D25C-485B-8391-C66791FAC291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DEED32FA-5E60-9AFA-6931-F41D7906D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4">
            <a:extLst>
              <a:ext uri="{FF2B5EF4-FFF2-40B4-BE49-F238E27FC236}">
                <a16:creationId xmlns:a16="http://schemas.microsoft.com/office/drawing/2014/main" id="{77AED299-1C85-13EA-6B0B-CC08A560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6" name="Rectangle 4">
            <a:extLst>
              <a:ext uri="{FF2B5EF4-FFF2-40B4-BE49-F238E27FC236}">
                <a16:creationId xmlns:a16="http://schemas.microsoft.com/office/drawing/2014/main" id="{66650C02-4893-CB00-FB85-CBF24A8A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7" name="Rectangle 4">
            <a:extLst>
              <a:ext uri="{FF2B5EF4-FFF2-40B4-BE49-F238E27FC236}">
                <a16:creationId xmlns:a16="http://schemas.microsoft.com/office/drawing/2014/main" id="{7908B3F8-4DE8-A73B-D02C-9A0999F4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8" name="Rectangle 6">
            <a:extLst>
              <a:ext uri="{FF2B5EF4-FFF2-40B4-BE49-F238E27FC236}">
                <a16:creationId xmlns:a16="http://schemas.microsoft.com/office/drawing/2014/main" id="{EB41A1EC-156C-BCF7-B104-CFB13A7B8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9" name="Rectangle 8">
            <a:extLst>
              <a:ext uri="{FF2B5EF4-FFF2-40B4-BE49-F238E27FC236}">
                <a16:creationId xmlns:a16="http://schemas.microsoft.com/office/drawing/2014/main" id="{9FE4AB51-FF24-2B7A-EB22-EE9D4067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90" name="Rectangle 8">
            <a:extLst>
              <a:ext uri="{FF2B5EF4-FFF2-40B4-BE49-F238E27FC236}">
                <a16:creationId xmlns:a16="http://schemas.microsoft.com/office/drawing/2014/main" id="{385A4605-C1EB-A013-9950-53E3153C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91" name="Rectangle 4">
            <a:extLst>
              <a:ext uri="{FF2B5EF4-FFF2-40B4-BE49-F238E27FC236}">
                <a16:creationId xmlns:a16="http://schemas.microsoft.com/office/drawing/2014/main" id="{A428D432-2931-0310-BFB7-6FEDEA185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2" name="Rectangle 7">
            <a:extLst>
              <a:ext uri="{FF2B5EF4-FFF2-40B4-BE49-F238E27FC236}">
                <a16:creationId xmlns:a16="http://schemas.microsoft.com/office/drawing/2014/main" id="{EFA8C0D8-08D1-85E1-C54E-19906CA7F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Rectangle 4">
            <a:extLst>
              <a:ext uri="{FF2B5EF4-FFF2-40B4-BE49-F238E27FC236}">
                <a16:creationId xmlns:a16="http://schemas.microsoft.com/office/drawing/2014/main" id="{FA2C023D-F3A8-441C-884C-98DED119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4" name="Rectangle 8">
            <a:extLst>
              <a:ext uri="{FF2B5EF4-FFF2-40B4-BE49-F238E27FC236}">
                <a16:creationId xmlns:a16="http://schemas.microsoft.com/office/drawing/2014/main" id="{2B0E12A1-6778-5640-6095-B18C6D613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79" name="Object 4">
            <a:extLst>
              <a:ext uri="{FF2B5EF4-FFF2-40B4-BE49-F238E27FC236}">
                <a16:creationId xmlns:a16="http://schemas.microsoft.com/office/drawing/2014/main" id="{1DF9163D-10A6-DB16-ABE9-C5D53A3DE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Rectangle 11">
            <a:extLst>
              <a:ext uri="{FF2B5EF4-FFF2-40B4-BE49-F238E27FC236}">
                <a16:creationId xmlns:a16="http://schemas.microsoft.com/office/drawing/2014/main" id="{E2887437-4094-B857-F305-26D23234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6" name="Rectangle 9">
            <a:extLst>
              <a:ext uri="{FF2B5EF4-FFF2-40B4-BE49-F238E27FC236}">
                <a16:creationId xmlns:a16="http://schemas.microsoft.com/office/drawing/2014/main" id="{DAD07D79-22C2-53A6-533F-667F52744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7" name="Rectangle 16">
            <a:extLst>
              <a:ext uri="{FF2B5EF4-FFF2-40B4-BE49-F238E27FC236}">
                <a16:creationId xmlns:a16="http://schemas.microsoft.com/office/drawing/2014/main" id="{87899DE0-4B8C-C54D-F53F-50250872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8" name="Rectangle 13">
            <a:extLst>
              <a:ext uri="{FF2B5EF4-FFF2-40B4-BE49-F238E27FC236}">
                <a16:creationId xmlns:a16="http://schemas.microsoft.com/office/drawing/2014/main" id="{2EF23064-9C9A-D095-9E93-469F98A3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9" name="Rectangle 10">
            <a:extLst>
              <a:ext uri="{FF2B5EF4-FFF2-40B4-BE49-F238E27FC236}">
                <a16:creationId xmlns:a16="http://schemas.microsoft.com/office/drawing/2014/main" id="{F9AAF7F1-B7DF-C31A-13EB-4BC44219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0" name="Rectangle 9">
            <a:extLst>
              <a:ext uri="{FF2B5EF4-FFF2-40B4-BE49-F238E27FC236}">
                <a16:creationId xmlns:a16="http://schemas.microsoft.com/office/drawing/2014/main" id="{D1CE6D4D-12E0-1A31-7BBB-4484E7A7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1" name="Rectangle 9">
            <a:extLst>
              <a:ext uri="{FF2B5EF4-FFF2-40B4-BE49-F238E27FC236}">
                <a16:creationId xmlns:a16="http://schemas.microsoft.com/office/drawing/2014/main" id="{CA189583-D7DE-DC36-471C-334E5073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2" name="Rectangle 9">
            <a:extLst>
              <a:ext uri="{FF2B5EF4-FFF2-40B4-BE49-F238E27FC236}">
                <a16:creationId xmlns:a16="http://schemas.microsoft.com/office/drawing/2014/main" id="{47035ADF-31F4-4687-3D5A-FA5F1111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3" name="Rectangle 36">
            <a:extLst>
              <a:ext uri="{FF2B5EF4-FFF2-40B4-BE49-F238E27FC236}">
                <a16:creationId xmlns:a16="http://schemas.microsoft.com/office/drawing/2014/main" id="{B31846D5-1262-8605-D31E-8E73C12B4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142DB04A-7604-D1B7-DD1A-5AD7ABCF37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4143375"/>
          <a:ext cx="49450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228600" progId="Equation.3">
                  <p:embed/>
                </p:oleObj>
              </mc:Choice>
              <mc:Fallback>
                <p:oleObj name="Equation" r:id="rId6" imgW="226044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143375"/>
                        <a:ext cx="49450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89AB28F2-CAC8-D0C3-1F84-25BF7589A5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57750"/>
          <a:ext cx="22494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3">
                  <p:embed/>
                </p:oleObj>
              </mc:Choice>
              <mc:Fallback>
                <p:oleObj name="Equation" r:id="rId8" imgW="102852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57750"/>
                        <a:ext cx="22494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>
            <a:extLst>
              <a:ext uri="{FF2B5EF4-FFF2-40B4-BE49-F238E27FC236}">
                <a16:creationId xmlns:a16="http://schemas.microsoft.com/office/drawing/2014/main" id="{4A777B94-3E4E-0BD0-E0D6-D2A94EC65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063" y="5643563"/>
          <a:ext cx="4819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47840" imgH="241200" progId="Equation.3">
                  <p:embed/>
                </p:oleObj>
              </mc:Choice>
              <mc:Fallback>
                <p:oleObj name="Equation" r:id="rId10" imgW="2247840" imgH="241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5643563"/>
                        <a:ext cx="48196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58DFC9F-B995-FE1A-2DB4-4A348E0152F8}"/>
              </a:ext>
            </a:extLst>
          </p:cNvPr>
          <p:cNvSpPr/>
          <p:nvPr/>
        </p:nvSpPr>
        <p:spPr>
          <a:xfrm flipH="1">
            <a:off x="214313" y="3929063"/>
            <a:ext cx="842962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605" name="Rectangle 35">
            <a:extLst>
              <a:ext uri="{FF2B5EF4-FFF2-40B4-BE49-F238E27FC236}">
                <a16:creationId xmlns:a16="http://schemas.microsoft.com/office/drawing/2014/main" id="{7220033C-D481-5B75-2B68-EEF0408A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diagram below shows the wall Jamie has tiled above the bath in his house.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He used rectangular tiles, some of which he halved. The length of each tile is 30 centimetres. The breadth of each tile is 20 centimetres. </a:t>
            </a: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Calculate the length of the strip of plastic.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endParaRPr lang="en-GB" altLang="en-US" sz="2400" i="1">
              <a:latin typeface="Bookman Old Style" panose="02050604050505020204" pitchFamily="18" charset="0"/>
            </a:endParaRPr>
          </a:p>
        </p:txBody>
      </p:sp>
      <p:pic>
        <p:nvPicPr>
          <p:cNvPr id="24606" name="Picture 7">
            <a:extLst>
              <a:ext uri="{FF2B5EF4-FFF2-40B4-BE49-F238E27FC236}">
                <a16:creationId xmlns:a16="http://schemas.microsoft.com/office/drawing/2014/main" id="{01456C2E-A235-8D2C-E1B4-DD26809D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24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214812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3DFCBAB-9B7F-81A5-13BE-22BEF3ECFB75}"/>
              </a:ext>
            </a:extLst>
          </p:cNvPr>
          <p:cNvSpPr/>
          <p:nvPr/>
        </p:nvSpPr>
        <p:spPr>
          <a:xfrm rot="16200000">
            <a:off x="5216525" y="-377825"/>
            <a:ext cx="2503488" cy="37861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78D69C-CE67-38EA-9F1B-FB9656D4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571750"/>
            <a:ext cx="247967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6 x 30=180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C4B739-804D-5E31-EBA4-63232459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143000"/>
            <a:ext cx="1441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6 x 20</a:t>
            </a:r>
          </a:p>
          <a:p>
            <a:pPr eaLnBrk="1" hangingPunct="1"/>
            <a:r>
              <a:rPr lang="en-GB" altLang="en-US" sz="3600"/>
              <a:t>=120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 autoUpdateAnimBg="0"/>
      <p:bldP spid="30" grpId="1" animBg="1"/>
      <p:bldP spid="39" grpId="0" animBg="1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78025-40DC-7B83-DE7E-91FBE2B58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2B1BBB-2966-4656-8195-19FCE4A96169}" type="slidenum">
              <a:rPr lang="en-GB" altLang="en-US" sz="1200">
                <a:solidFill>
                  <a:schemeClr val="bg1"/>
                </a:solidFill>
              </a:rPr>
              <a:pPr eaLnBrk="1" hangingPunct="1"/>
              <a:t>43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5608" name="Date Placeholder 3">
            <a:extLst>
              <a:ext uri="{FF2B5EF4-FFF2-40B4-BE49-F238E27FC236}">
                <a16:creationId xmlns:a16="http://schemas.microsoft.com/office/drawing/2014/main" id="{23122EAC-8C95-F1B4-CF53-3465BA522E5A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739284-A8D8-43E4-A825-EF5A6E050BE3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2B7F296E-1DF7-E631-865A-46F390171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4">
            <a:extLst>
              <a:ext uri="{FF2B5EF4-FFF2-40B4-BE49-F238E27FC236}">
                <a16:creationId xmlns:a16="http://schemas.microsoft.com/office/drawing/2014/main" id="{B67F937C-AD6A-D24C-0FFC-5BE96DA3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10" name="Rectangle 4">
            <a:extLst>
              <a:ext uri="{FF2B5EF4-FFF2-40B4-BE49-F238E27FC236}">
                <a16:creationId xmlns:a16="http://schemas.microsoft.com/office/drawing/2014/main" id="{73B44D4B-34D3-7E31-4FC5-AC00FA86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11" name="Rectangle 4">
            <a:extLst>
              <a:ext uri="{FF2B5EF4-FFF2-40B4-BE49-F238E27FC236}">
                <a16:creationId xmlns:a16="http://schemas.microsoft.com/office/drawing/2014/main" id="{03DD791F-038A-9285-0DAE-201AD5723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12" name="Rectangle 6">
            <a:extLst>
              <a:ext uri="{FF2B5EF4-FFF2-40B4-BE49-F238E27FC236}">
                <a16:creationId xmlns:a16="http://schemas.microsoft.com/office/drawing/2014/main" id="{1AF7938F-7469-8193-6EAF-457AEF4B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13" name="Rectangle 8">
            <a:extLst>
              <a:ext uri="{FF2B5EF4-FFF2-40B4-BE49-F238E27FC236}">
                <a16:creationId xmlns:a16="http://schemas.microsoft.com/office/drawing/2014/main" id="{AD381A02-7F57-B77F-77CE-22C3C6C1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14" name="Rectangle 8">
            <a:extLst>
              <a:ext uri="{FF2B5EF4-FFF2-40B4-BE49-F238E27FC236}">
                <a16:creationId xmlns:a16="http://schemas.microsoft.com/office/drawing/2014/main" id="{29A9E4B8-8BC0-4998-2B5C-9BA688E10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15" name="Rectangle 4">
            <a:extLst>
              <a:ext uri="{FF2B5EF4-FFF2-40B4-BE49-F238E27FC236}">
                <a16:creationId xmlns:a16="http://schemas.microsoft.com/office/drawing/2014/main" id="{A19AC364-159E-41BB-8F2D-7E13AAF2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6" name="Rectangle 7">
            <a:extLst>
              <a:ext uri="{FF2B5EF4-FFF2-40B4-BE49-F238E27FC236}">
                <a16:creationId xmlns:a16="http://schemas.microsoft.com/office/drawing/2014/main" id="{2A3C2789-D97C-91C2-CC45-FE4986F1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Rectangle 4">
            <a:extLst>
              <a:ext uri="{FF2B5EF4-FFF2-40B4-BE49-F238E27FC236}">
                <a16:creationId xmlns:a16="http://schemas.microsoft.com/office/drawing/2014/main" id="{B1B808D1-9678-C6D7-53DF-7069C7F6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8" name="Rectangle 8">
            <a:extLst>
              <a:ext uri="{FF2B5EF4-FFF2-40B4-BE49-F238E27FC236}">
                <a16:creationId xmlns:a16="http://schemas.microsoft.com/office/drawing/2014/main" id="{0DC2D6A6-E5D4-DB91-9E88-D70D656B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83BD745C-800C-B955-9162-21E902897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>
            <a:extLst>
              <a:ext uri="{FF2B5EF4-FFF2-40B4-BE49-F238E27FC236}">
                <a16:creationId xmlns:a16="http://schemas.microsoft.com/office/drawing/2014/main" id="{E9AC24E0-A78D-0FB9-B4D6-9EE03C66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0" name="Rectangle 9">
            <a:extLst>
              <a:ext uri="{FF2B5EF4-FFF2-40B4-BE49-F238E27FC236}">
                <a16:creationId xmlns:a16="http://schemas.microsoft.com/office/drawing/2014/main" id="{36C7951F-4C0D-1C15-38EE-595B6B00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1" name="Rectangle 16">
            <a:extLst>
              <a:ext uri="{FF2B5EF4-FFF2-40B4-BE49-F238E27FC236}">
                <a16:creationId xmlns:a16="http://schemas.microsoft.com/office/drawing/2014/main" id="{AA0D600E-EDD9-95C7-01EC-8DD27501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2" name="Rectangle 13">
            <a:extLst>
              <a:ext uri="{FF2B5EF4-FFF2-40B4-BE49-F238E27FC236}">
                <a16:creationId xmlns:a16="http://schemas.microsoft.com/office/drawing/2014/main" id="{E299463D-3815-FC33-CE8A-915AD5B5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3" name="Rectangle 10">
            <a:extLst>
              <a:ext uri="{FF2B5EF4-FFF2-40B4-BE49-F238E27FC236}">
                <a16:creationId xmlns:a16="http://schemas.microsoft.com/office/drawing/2014/main" id="{A37E9C4B-8D60-C149-3209-AED38E69F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4" name="Rectangle 9">
            <a:extLst>
              <a:ext uri="{FF2B5EF4-FFF2-40B4-BE49-F238E27FC236}">
                <a16:creationId xmlns:a16="http://schemas.microsoft.com/office/drawing/2014/main" id="{2DF7DCF6-33E9-B42B-6D9C-A8E291DA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5" name="Rectangle 9">
            <a:extLst>
              <a:ext uri="{FF2B5EF4-FFF2-40B4-BE49-F238E27FC236}">
                <a16:creationId xmlns:a16="http://schemas.microsoft.com/office/drawing/2014/main" id="{B8E8B866-AA8B-9CB0-E7A6-DA6C48116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Rectangle 9">
            <a:extLst>
              <a:ext uri="{FF2B5EF4-FFF2-40B4-BE49-F238E27FC236}">
                <a16:creationId xmlns:a16="http://schemas.microsoft.com/office/drawing/2014/main" id="{CCF6A164-E105-0738-418A-B2AB85DD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7" name="Rectangle 36">
            <a:extLst>
              <a:ext uri="{FF2B5EF4-FFF2-40B4-BE49-F238E27FC236}">
                <a16:creationId xmlns:a16="http://schemas.microsoft.com/office/drawing/2014/main" id="{CFD36254-DBC0-245A-6FF8-AA310813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D5A376-7C32-FE7F-E5BF-117947DF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72063"/>
            <a:ext cx="89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i="1">
                <a:latin typeface="Bookman Old Style" panose="02050604050505020204" pitchFamily="18" charset="0"/>
              </a:rPr>
              <a:t>height</a:t>
            </a:r>
          </a:p>
        </p:txBody>
      </p:sp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F6B747C8-770E-2438-6D80-DBDC4F771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4500563"/>
          <a:ext cx="48085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228600" progId="Equation.3">
                  <p:embed/>
                </p:oleObj>
              </mc:Choice>
              <mc:Fallback>
                <p:oleObj name="Equation" r:id="rId6" imgW="21970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4500563"/>
                        <a:ext cx="48085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>
            <a:extLst>
              <a:ext uri="{FF2B5EF4-FFF2-40B4-BE49-F238E27FC236}">
                <a16:creationId xmlns:a16="http://schemas.microsoft.com/office/drawing/2014/main" id="{7EA50D2D-BD34-D294-B0E5-A53C9EA2E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6325" y="5072063"/>
          <a:ext cx="29829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28600" progId="Equation.3">
                  <p:embed/>
                </p:oleObj>
              </mc:Choice>
              <mc:Fallback>
                <p:oleObj name="Equation" r:id="rId8" imgW="126972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5072063"/>
                        <a:ext cx="298291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0" name="Object 34">
            <a:extLst>
              <a:ext uri="{FF2B5EF4-FFF2-40B4-BE49-F238E27FC236}">
                <a16:creationId xmlns:a16="http://schemas.microsoft.com/office/drawing/2014/main" id="{CF343025-7898-F4CC-1273-5C32EF535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2463" y="5715000"/>
          <a:ext cx="51133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8920" imgH="241200" progId="Equation.3">
                  <p:embed/>
                </p:oleObj>
              </mc:Choice>
              <mc:Fallback>
                <p:oleObj name="Equation" r:id="rId10" imgW="2158920" imgH="241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715000"/>
                        <a:ext cx="51133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A4D84D41-535D-032C-51FB-A6A8521B4AF0}"/>
              </a:ext>
            </a:extLst>
          </p:cNvPr>
          <p:cNvSpPr/>
          <p:nvPr/>
        </p:nvSpPr>
        <p:spPr>
          <a:xfrm flipH="1" flipV="1">
            <a:off x="0" y="3786188"/>
            <a:ext cx="657225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30" name="Rectangle 41">
            <a:extLst>
              <a:ext uri="{FF2B5EF4-FFF2-40B4-BE49-F238E27FC236}">
                <a16:creationId xmlns:a16="http://schemas.microsoft.com/office/drawing/2014/main" id="{3008172D-E8E7-9301-8CCE-31620881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500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A steel plate in the shape of an isosceles triangle is used to strengthen a bridge.</a:t>
            </a:r>
          </a:p>
        </p:txBody>
      </p:sp>
      <p:pic>
        <p:nvPicPr>
          <p:cNvPr id="25631" name="Picture 7">
            <a:extLst>
              <a:ext uri="{FF2B5EF4-FFF2-40B4-BE49-F238E27FC236}">
                <a16:creationId xmlns:a16="http://schemas.microsoft.com/office/drawing/2014/main" id="{981E80BA-5DC3-C3F8-922C-C64D47F6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24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48577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8">
            <a:extLst>
              <a:ext uri="{FF2B5EF4-FFF2-40B4-BE49-F238E27FC236}">
                <a16:creationId xmlns:a16="http://schemas.microsoft.com/office/drawing/2014/main" id="{31305BA7-2F5C-B242-934A-0FDEB720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-18000" contrast="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00125"/>
            <a:ext cx="27146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0D9DF393-0132-AEFF-5E90-1773C439176B}"/>
              </a:ext>
            </a:extLst>
          </p:cNvPr>
          <p:cNvSpPr/>
          <p:nvPr/>
        </p:nvSpPr>
        <p:spPr>
          <a:xfrm flipV="1">
            <a:off x="7072313" y="1428750"/>
            <a:ext cx="1143000" cy="235743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34" name="Rectangle 44">
            <a:extLst>
              <a:ext uri="{FF2B5EF4-FFF2-40B4-BE49-F238E27FC236}">
                <a16:creationId xmlns:a16="http://schemas.microsoft.com/office/drawing/2014/main" id="{A064A595-68E8-C075-3DEE-38C2CB9B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Calculate the height of the steel plate. </a:t>
            </a:r>
            <a:r>
              <a:rPr lang="en-GB" altLang="en-US" sz="2000" b="1">
                <a:latin typeface="Bookman Old Style" panose="02050604050505020204" pitchFamily="18" charset="0"/>
              </a:rPr>
              <a:t>Do not use a scale drawing.</a:t>
            </a:r>
            <a:endParaRPr lang="en-GB" altLang="en-US" sz="2000" i="1">
              <a:latin typeface="Bookman Old Style" panose="02050604050505020204" pitchFamily="18" charset="0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737B5C42-9E6E-46A2-EFB9-1B8AF883C9EF}"/>
              </a:ext>
            </a:extLst>
          </p:cNvPr>
          <p:cNvSpPr/>
          <p:nvPr/>
        </p:nvSpPr>
        <p:spPr>
          <a:xfrm flipV="1">
            <a:off x="1500188" y="4143375"/>
            <a:ext cx="1143000" cy="235743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C8042-873A-C75E-6290-65B90BF0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5214938"/>
            <a:ext cx="833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Bookman Old Style" panose="02050604050505020204" pitchFamily="18" charset="0"/>
              </a:rPr>
              <a:t>3.6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8F63E-C931-C3A0-EB5A-CD4B6E20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86188"/>
            <a:ext cx="83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Bookman Old Style" panose="02050604050505020204" pitchFamily="18" charset="0"/>
              </a:rPr>
              <a:t>1.2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32" grpId="0" animBg="1"/>
      <p:bldP spid="46" grpId="0" animBg="1"/>
      <p:bldP spid="47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3BF62-F5A6-DF14-1DAF-E7A4D6C44B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78DF75-42EA-4018-A1B0-12CC96182BE9}" type="slidenum">
              <a:rPr lang="en-GB" altLang="en-US" sz="1200">
                <a:solidFill>
                  <a:schemeClr val="bg1"/>
                </a:solidFill>
              </a:rPr>
              <a:pPr eaLnBrk="1" hangingPunct="1"/>
              <a:t>44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6635" name="Date Placeholder 3">
            <a:extLst>
              <a:ext uri="{FF2B5EF4-FFF2-40B4-BE49-F238E27FC236}">
                <a16:creationId xmlns:a16="http://schemas.microsoft.com/office/drawing/2014/main" id="{54B5DDFA-FAD2-3935-FBE8-AEBA7E745867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793A59-7A34-4718-91A1-10669809EF3B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580583C3-72AB-798F-E907-40E4499F01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4">
            <a:extLst>
              <a:ext uri="{FF2B5EF4-FFF2-40B4-BE49-F238E27FC236}">
                <a16:creationId xmlns:a16="http://schemas.microsoft.com/office/drawing/2014/main" id="{FB61EA47-D166-A0AF-0174-922AF7AAE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7" name="Rectangle 4">
            <a:extLst>
              <a:ext uri="{FF2B5EF4-FFF2-40B4-BE49-F238E27FC236}">
                <a16:creationId xmlns:a16="http://schemas.microsoft.com/office/drawing/2014/main" id="{E8E9FA5C-251F-982B-70D9-4C967CD29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8" name="Rectangle 4">
            <a:extLst>
              <a:ext uri="{FF2B5EF4-FFF2-40B4-BE49-F238E27FC236}">
                <a16:creationId xmlns:a16="http://schemas.microsoft.com/office/drawing/2014/main" id="{591A40AF-8C20-C5F0-62EF-33793711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9" name="Rectangle 6">
            <a:extLst>
              <a:ext uri="{FF2B5EF4-FFF2-40B4-BE49-F238E27FC236}">
                <a16:creationId xmlns:a16="http://schemas.microsoft.com/office/drawing/2014/main" id="{2F4DB940-C9FB-D932-3146-2ED286D9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40" name="Rectangle 8">
            <a:extLst>
              <a:ext uri="{FF2B5EF4-FFF2-40B4-BE49-F238E27FC236}">
                <a16:creationId xmlns:a16="http://schemas.microsoft.com/office/drawing/2014/main" id="{ED58B64F-77D2-D4CC-95BD-9662E30A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41" name="Rectangle 8">
            <a:extLst>
              <a:ext uri="{FF2B5EF4-FFF2-40B4-BE49-F238E27FC236}">
                <a16:creationId xmlns:a16="http://schemas.microsoft.com/office/drawing/2014/main" id="{21630782-E98D-C5A8-9DE6-1CFC1BCC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42" name="Rectangle 4">
            <a:extLst>
              <a:ext uri="{FF2B5EF4-FFF2-40B4-BE49-F238E27FC236}">
                <a16:creationId xmlns:a16="http://schemas.microsoft.com/office/drawing/2014/main" id="{6B952BFF-27F4-F520-613E-094A07617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3" name="Rectangle 7">
            <a:extLst>
              <a:ext uri="{FF2B5EF4-FFF2-40B4-BE49-F238E27FC236}">
                <a16:creationId xmlns:a16="http://schemas.microsoft.com/office/drawing/2014/main" id="{DD19E456-6625-0220-8FC0-DD3B8EE2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4" name="Rectangle 4">
            <a:extLst>
              <a:ext uri="{FF2B5EF4-FFF2-40B4-BE49-F238E27FC236}">
                <a16:creationId xmlns:a16="http://schemas.microsoft.com/office/drawing/2014/main" id="{BEAC7DD0-0D5F-82C0-6898-2AB44E45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5" name="Rectangle 8">
            <a:extLst>
              <a:ext uri="{FF2B5EF4-FFF2-40B4-BE49-F238E27FC236}">
                <a16:creationId xmlns:a16="http://schemas.microsoft.com/office/drawing/2014/main" id="{FDACF261-BA66-99EA-9CAC-84D29B8F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ED93DF3A-252E-82AC-5F78-0749BB56B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6" name="Rectangle 11">
            <a:extLst>
              <a:ext uri="{FF2B5EF4-FFF2-40B4-BE49-F238E27FC236}">
                <a16:creationId xmlns:a16="http://schemas.microsoft.com/office/drawing/2014/main" id="{3DAFDA46-D683-090B-D2EC-865AD437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7" name="Rectangle 9">
            <a:extLst>
              <a:ext uri="{FF2B5EF4-FFF2-40B4-BE49-F238E27FC236}">
                <a16:creationId xmlns:a16="http://schemas.microsoft.com/office/drawing/2014/main" id="{FF7D86E9-81D7-4A3D-7F61-C57D79F5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8" name="Rectangle 16">
            <a:extLst>
              <a:ext uri="{FF2B5EF4-FFF2-40B4-BE49-F238E27FC236}">
                <a16:creationId xmlns:a16="http://schemas.microsoft.com/office/drawing/2014/main" id="{1BF12AD5-7F23-E26C-7D17-AD5C4E3E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9" name="Rectangle 13">
            <a:extLst>
              <a:ext uri="{FF2B5EF4-FFF2-40B4-BE49-F238E27FC236}">
                <a16:creationId xmlns:a16="http://schemas.microsoft.com/office/drawing/2014/main" id="{B931998B-1596-AC15-1861-880A2274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0" name="Rectangle 10">
            <a:extLst>
              <a:ext uri="{FF2B5EF4-FFF2-40B4-BE49-F238E27FC236}">
                <a16:creationId xmlns:a16="http://schemas.microsoft.com/office/drawing/2014/main" id="{BAC45114-0989-18C7-98C3-4D1FB0231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1" name="Rectangle 9">
            <a:extLst>
              <a:ext uri="{FF2B5EF4-FFF2-40B4-BE49-F238E27FC236}">
                <a16:creationId xmlns:a16="http://schemas.microsoft.com/office/drawing/2014/main" id="{F987E882-E0EA-840F-6C52-54AAC306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2" name="Rectangle 9">
            <a:extLst>
              <a:ext uri="{FF2B5EF4-FFF2-40B4-BE49-F238E27FC236}">
                <a16:creationId xmlns:a16="http://schemas.microsoft.com/office/drawing/2014/main" id="{2AEFF432-9543-A044-6632-8DE9F534A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3" name="Rectangle 9">
            <a:extLst>
              <a:ext uri="{FF2B5EF4-FFF2-40B4-BE49-F238E27FC236}">
                <a16:creationId xmlns:a16="http://schemas.microsoft.com/office/drawing/2014/main" id="{86B4D4F8-4EA6-F10C-4DD7-C0B79E59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4" name="Rectangle 36">
            <a:extLst>
              <a:ext uri="{FF2B5EF4-FFF2-40B4-BE49-F238E27FC236}">
                <a16:creationId xmlns:a16="http://schemas.microsoft.com/office/drawing/2014/main" id="{B785F578-15C3-F2C8-F749-67AFF164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56D4010C-E97B-19CB-8424-3AD31A4B5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4000500"/>
          <a:ext cx="44148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241200" progId="Equation.3">
                  <p:embed/>
                </p:oleObj>
              </mc:Choice>
              <mc:Fallback>
                <p:oleObj name="Equation" r:id="rId6" imgW="2019240" imgH="241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000500"/>
                        <a:ext cx="441483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D60A34A1-1384-5B4B-6301-14994AA42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4643438"/>
          <a:ext cx="12493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03040" progId="Equation.3">
                  <p:embed/>
                </p:oleObj>
              </mc:Choice>
              <mc:Fallback>
                <p:oleObj name="Equation" r:id="rId8" imgW="571320" imgH="203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43438"/>
                        <a:ext cx="12493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>
            <a:extLst>
              <a:ext uri="{FF2B5EF4-FFF2-40B4-BE49-F238E27FC236}">
                <a16:creationId xmlns:a16="http://schemas.microsoft.com/office/drawing/2014/main" id="{240802A4-8616-8289-EB57-651A6DB86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3" y="4572000"/>
          <a:ext cx="2206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241200" progId="Equation.3">
                  <p:embed/>
                </p:oleObj>
              </mc:Choice>
              <mc:Fallback>
                <p:oleObj name="Equation" r:id="rId10" imgW="1028520" imgH="241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572000"/>
                        <a:ext cx="22066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61206DE3-4549-649A-9F34-8645594CA78E}"/>
              </a:ext>
            </a:extLst>
          </p:cNvPr>
          <p:cNvSpPr/>
          <p:nvPr/>
        </p:nvSpPr>
        <p:spPr>
          <a:xfrm flipH="1">
            <a:off x="214313" y="3929063"/>
            <a:ext cx="842962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56" name="Rectangle 37">
            <a:extLst>
              <a:ext uri="{FF2B5EF4-FFF2-40B4-BE49-F238E27FC236}">
                <a16:creationId xmlns:a16="http://schemas.microsoft.com/office/drawing/2014/main" id="{29353C02-AA31-BECC-9656-81521E56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A large advertising banner is hanging from a building.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banner is an isosceles triangle.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top edge of the banner is 20 metres long and each of the other two sides is 26 metres long.</a:t>
            </a:r>
            <a:endParaRPr lang="en-GB" altLang="en-US" sz="2400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Find the area of the banner.</a:t>
            </a:r>
            <a:endParaRPr lang="en-GB" altLang="en-US" sz="2400" i="1">
              <a:latin typeface="Bookman Old Style" panose="02050604050505020204" pitchFamily="18" charset="0"/>
            </a:endParaRPr>
          </a:p>
        </p:txBody>
      </p:sp>
      <p:pic>
        <p:nvPicPr>
          <p:cNvPr id="26657" name="Picture 7">
            <a:extLst>
              <a:ext uri="{FF2B5EF4-FFF2-40B4-BE49-F238E27FC236}">
                <a16:creationId xmlns:a16="http://schemas.microsoft.com/office/drawing/2014/main" id="{B80B4B2B-CF95-EC0F-65DB-DA6A878D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24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28688"/>
            <a:ext cx="3500437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55F8B171-633C-BB2C-EDFC-BA7D66598418}"/>
              </a:ext>
            </a:extLst>
          </p:cNvPr>
          <p:cNvSpPr/>
          <p:nvPr/>
        </p:nvSpPr>
        <p:spPr>
          <a:xfrm rot="10800000" flipH="1">
            <a:off x="7000875" y="1357313"/>
            <a:ext cx="1143000" cy="264318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51EBAD6D-5D2C-A41B-6635-EB20274D5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5286375"/>
          <a:ext cx="17986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393480" progId="Equation.3">
                  <p:embed/>
                </p:oleObj>
              </mc:Choice>
              <mc:Fallback>
                <p:oleObj name="Equation" r:id="rId13" imgW="8380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286375"/>
                        <a:ext cx="17986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235BFCF3-042D-2957-6C0A-EBFA55C38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688" y="5286375"/>
          <a:ext cx="16621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393480" progId="Equation.3">
                  <p:embed/>
                </p:oleObj>
              </mc:Choice>
              <mc:Fallback>
                <p:oleObj name="Equation" r:id="rId15" imgW="77436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286375"/>
                        <a:ext cx="1662112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B738F45F-4707-95A0-77A4-D5C4EFA8F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25" y="5214938"/>
          <a:ext cx="25527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203040" progId="Equation.3">
                  <p:embed/>
                </p:oleObj>
              </mc:Choice>
              <mc:Fallback>
                <p:oleObj name="Equation" r:id="rId17" imgW="5587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214938"/>
                        <a:ext cx="2552700" cy="9286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 autoUpdateAnimBg="0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BABDBFD-5249-0B70-053A-C52DBD1393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605DF5-6DF3-4370-B251-F06BBD8FBD4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3703E44-EA6B-5878-0382-8D162B08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46AEFB05-85B3-F1BA-9BB6-215F05BC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Text Box 3">
            <a:extLst>
              <a:ext uri="{FF2B5EF4-FFF2-40B4-BE49-F238E27FC236}">
                <a16:creationId xmlns:a16="http://schemas.microsoft.com/office/drawing/2014/main" id="{8DE61B2E-AECD-93BD-0394-168B82EB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1</a:t>
            </a:r>
          </a:p>
          <a:p>
            <a:pPr algn="ctr" eaLnBrk="1" hangingPunct="1"/>
            <a:r>
              <a:rPr lang="en-GB" altLang="en-US" sz="4000"/>
              <a:t>Ch19 (page 153)</a:t>
            </a:r>
          </a:p>
        </p:txBody>
      </p:sp>
      <p:pic>
        <p:nvPicPr>
          <p:cNvPr id="46086" name="Picture 4" descr="ag00463_">
            <a:extLst>
              <a:ext uri="{FF2B5EF4-FFF2-40B4-BE49-F238E27FC236}">
                <a16:creationId xmlns:a16="http://schemas.microsoft.com/office/drawing/2014/main" id="{0A65DA4D-D7A1-B3F8-CBA4-279B4EF35A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 descr="scottishflag">
            <a:extLst>
              <a:ext uri="{FF2B5EF4-FFF2-40B4-BE49-F238E27FC236}">
                <a16:creationId xmlns:a16="http://schemas.microsoft.com/office/drawing/2014/main" id="{677A9F1A-8024-275C-40D4-833E4314FF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 descr="Office Objects 0572">
            <a:extLst>
              <a:ext uri="{FF2B5EF4-FFF2-40B4-BE49-F238E27FC236}">
                <a16:creationId xmlns:a16="http://schemas.microsoft.com/office/drawing/2014/main" id="{14DADF62-FA0A-9800-7F7D-8D778A61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>
            <a:extLst>
              <a:ext uri="{FF2B5EF4-FFF2-40B4-BE49-F238E27FC236}">
                <a16:creationId xmlns:a16="http://schemas.microsoft.com/office/drawing/2014/main" id="{2950CD06-9D49-C6C6-2733-16ADBBA0C3A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BBB99087-B4D2-037F-4A18-50921772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542925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Squaring a Number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48D589B-57ED-F05D-12E4-11E1480049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5DA590-04BA-4FE5-AADD-70835C37B8B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E5DC2AE-6F67-CEF0-5B80-453BA42B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3077" name="Text Box 2">
            <a:extLst>
              <a:ext uri="{FF2B5EF4-FFF2-40B4-BE49-F238E27FC236}">
                <a16:creationId xmlns:a16="http://schemas.microsoft.com/office/drawing/2014/main" id="{7B761E58-5130-A45A-674B-1DF7AC1AD7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03E62C3-2843-E5F9-EEFD-80921711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>
                <a:solidFill>
                  <a:srgbClr val="F9F9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Square Root of a number</a:t>
            </a:r>
          </a:p>
        </p:txBody>
      </p:sp>
      <p:pic>
        <p:nvPicPr>
          <p:cNvPr id="3079" name="Picture 4" descr="scottishflag">
            <a:extLst>
              <a:ext uri="{FF2B5EF4-FFF2-40B4-BE49-F238E27FC236}">
                <a16:creationId xmlns:a16="http://schemas.microsoft.com/office/drawing/2014/main" id="{22833567-D7DC-7E3E-C1D7-053C97D3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Office Objects 0572">
            <a:extLst>
              <a:ext uri="{FF2B5EF4-FFF2-40B4-BE49-F238E27FC236}">
                <a16:creationId xmlns:a16="http://schemas.microsoft.com/office/drawing/2014/main" id="{260EF9AB-465E-965A-51D0-46AC2CD5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>
            <a:extLst>
              <a:ext uri="{FF2B5EF4-FFF2-40B4-BE49-F238E27FC236}">
                <a16:creationId xmlns:a16="http://schemas.microsoft.com/office/drawing/2014/main" id="{3F9BB62E-F398-0FBE-706C-9A2470A3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078038"/>
            <a:ext cx="4071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You now know how to find : 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326850F5-ADAA-CC59-8158-8C2F5B24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716213"/>
            <a:ext cx="549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>
                <a:solidFill>
                  <a:srgbClr val="FFFF00"/>
                </a:solidFill>
                <a:cs typeface="Arial" charset="0"/>
              </a:rPr>
              <a:t>We can ‘undo’ this by asking </a:t>
            </a:r>
          </a:p>
          <a:p>
            <a:pPr algn="ctr">
              <a:defRPr/>
            </a:pPr>
            <a:endParaRPr lang="en-GB" sz="2400">
              <a:solidFill>
                <a:srgbClr val="FFFF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“which number, times itself, gives 81”</a:t>
            </a:r>
          </a:p>
        </p:txBody>
      </p:sp>
      <p:sp>
        <p:nvSpPr>
          <p:cNvPr id="3083" name="Text Box 8">
            <a:extLst>
              <a:ext uri="{FF2B5EF4-FFF2-40B4-BE49-F238E27FC236}">
                <a16:creationId xmlns:a16="http://schemas.microsoft.com/office/drawing/2014/main" id="{8CB992A3-EC9B-4631-6724-A42F3679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2066925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9</a:t>
            </a:r>
            <a:r>
              <a:rPr lang="en-GB" altLang="en-US" sz="2400" baseline="30000">
                <a:solidFill>
                  <a:srgbClr val="FFFF00"/>
                </a:solidFill>
              </a:rPr>
              <a:t>2 </a:t>
            </a:r>
            <a:r>
              <a:rPr lang="en-GB" altLang="en-US" sz="2400">
                <a:solidFill>
                  <a:srgbClr val="FFFF00"/>
                </a:solidFill>
              </a:rPr>
              <a:t>= 9 x 9 = 81</a:t>
            </a:r>
            <a:endParaRPr lang="en-GB" altLang="en-US" sz="2400">
              <a:solidFill>
                <a:srgbClr val="00FFFF"/>
              </a:solidFill>
            </a:endParaRP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9D1829E5-B273-584C-4F93-C5EB20A8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157663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From the top line, the answer is 9</a:t>
            </a: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2BA1F06B-017D-8C59-A83C-DEE25701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4983163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cs typeface="Arial" charset="0"/>
              </a:rPr>
              <a:t>This is expressed as : </a:t>
            </a: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“the SQUARE ROOT of 81 is 9”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BDDF4BBF-7FD6-5714-C8A3-1B5BB294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5575300"/>
            <a:ext cx="360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or in symbols we write : </a:t>
            </a:r>
            <a:endParaRPr lang="en-GB" altLang="en-US" sz="2400">
              <a:solidFill>
                <a:srgbClr val="00FFFF"/>
              </a:solidFill>
            </a:endParaRPr>
          </a:p>
        </p:txBody>
      </p:sp>
      <p:graphicFrame>
        <p:nvGraphicFramePr>
          <p:cNvPr id="92174" name="Object 14">
            <a:extLst>
              <a:ext uri="{FF2B5EF4-FFF2-40B4-BE49-F238E27FC236}">
                <a16:creationId xmlns:a16="http://schemas.microsoft.com/office/drawing/2014/main" id="{9ED894E6-DE80-A616-279A-F0C72F7B2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2963" y="5594350"/>
          <a:ext cx="14287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330120" progId="Equation.DSMT4">
                  <p:embed/>
                </p:oleObj>
              </mc:Choice>
              <mc:Fallback>
                <p:oleObj name="Equation" r:id="rId4" imgW="87624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5594350"/>
                        <a:ext cx="1428750" cy="5381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9" grpId="0"/>
      <p:bldP spid="92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">
            <a:extLst>
              <a:ext uri="{FF2B5EF4-FFF2-40B4-BE49-F238E27FC236}">
                <a16:creationId xmlns:a16="http://schemas.microsoft.com/office/drawing/2014/main" id="{3474425E-AA78-5C8D-3598-DB3C2CFC7E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520A64-684A-43E7-9D5A-5C92C80FC42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100" name="Footer Placeholder 3">
            <a:extLst>
              <a:ext uri="{FF2B5EF4-FFF2-40B4-BE49-F238E27FC236}">
                <a16:creationId xmlns:a16="http://schemas.microsoft.com/office/drawing/2014/main" id="{CCFAF28C-077D-7F79-6F9D-1F58348C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D9AF80A1-E532-9CA9-AD1C-23F8A7229121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2974975" y="3579813"/>
          <a:ext cx="61690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71720" imgH="241200" progId="Equation.DSMT4">
                  <p:embed/>
                </p:oleObj>
              </mc:Choice>
              <mc:Fallback>
                <p:oleObj name="Equation" r:id="rId2" imgW="377172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3579813"/>
                        <a:ext cx="61690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4" name="Rectangle 2">
            <a:extLst>
              <a:ext uri="{FF2B5EF4-FFF2-40B4-BE49-F238E27FC236}">
                <a16:creationId xmlns:a16="http://schemas.microsoft.com/office/drawing/2014/main" id="{2DEF93E5-2076-69DF-E746-F2A3F259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74638"/>
            <a:ext cx="631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Starter Questions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A3B9EF83-121E-CA8A-A1E4-9C46E8F0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2366963"/>
            <a:ext cx="3516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Q1.	Are the missing angles</a:t>
            </a:r>
          </a:p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65</a:t>
            </a:r>
            <a:r>
              <a:rPr lang="en-GB" sz="1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40</a:t>
            </a:r>
            <a:r>
              <a:rPr lang="en-GB" sz="1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and 65</a:t>
            </a:r>
            <a:r>
              <a:rPr lang="en-GB" sz="1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156712E9-BFFD-0DB5-2DEF-411C33B3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071813"/>
            <a:ext cx="206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Q2.	Calculate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5814FB4F-757D-DDA1-7FA9-679B874A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043363"/>
            <a:ext cx="7948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Q3. 	The cost of a new computer is £1000 +vat. If the vat is 	charged at 12% what is the total cost.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C20612AF-5E80-41AC-EA88-7617F13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886325"/>
            <a:ext cx="794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Q4. 	The cost of a bag of sugar is £1.12. How much 50 bags cost.</a:t>
            </a:r>
          </a:p>
        </p:txBody>
      </p:sp>
      <p:grpSp>
        <p:nvGrpSpPr>
          <p:cNvPr id="4106" name="Group 8">
            <a:extLst>
              <a:ext uri="{FF2B5EF4-FFF2-40B4-BE49-F238E27FC236}">
                <a16:creationId xmlns:a16="http://schemas.microsoft.com/office/drawing/2014/main" id="{D1D28677-B6DD-ECCA-F11A-9AD9245CAC35}"/>
              </a:ext>
            </a:extLst>
          </p:cNvPr>
          <p:cNvGrpSpPr>
            <a:grpSpLocks/>
          </p:cNvGrpSpPr>
          <p:nvPr/>
        </p:nvGrpSpPr>
        <p:grpSpPr bwMode="auto">
          <a:xfrm>
            <a:off x="5010150" y="1987550"/>
            <a:ext cx="1290638" cy="835025"/>
            <a:chOff x="3156" y="1252"/>
            <a:chExt cx="813" cy="526"/>
          </a:xfrm>
        </p:grpSpPr>
        <p:grpSp>
          <p:nvGrpSpPr>
            <p:cNvPr id="4111" name="Group 9">
              <a:extLst>
                <a:ext uri="{FF2B5EF4-FFF2-40B4-BE49-F238E27FC236}">
                  <a16:creationId xmlns:a16="http://schemas.microsoft.com/office/drawing/2014/main" id="{ED269F54-FA5B-4A33-DD8F-7B23D19C1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6" y="1292"/>
              <a:ext cx="813" cy="486"/>
              <a:chOff x="3156" y="1292"/>
              <a:chExt cx="813" cy="486"/>
            </a:xfrm>
          </p:grpSpPr>
          <p:sp>
            <p:nvSpPr>
              <p:cNvPr id="4114" name="AutoShape 10">
                <a:extLst>
                  <a:ext uri="{FF2B5EF4-FFF2-40B4-BE49-F238E27FC236}">
                    <a16:creationId xmlns:a16="http://schemas.microsoft.com/office/drawing/2014/main" id="{6274B8F2-F345-0A17-B984-DF6192F35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86" y="1223"/>
                <a:ext cx="313" cy="452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" name="Line 11">
                <a:extLst>
                  <a:ext uri="{FF2B5EF4-FFF2-40B4-BE49-F238E27FC236}">
                    <a16:creationId xmlns:a16="http://schemas.microsoft.com/office/drawing/2014/main" id="{B43155EB-584A-A40B-8E1D-A9141CD8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2" y="1605"/>
                <a:ext cx="237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" name="Text Box 12">
                <a:extLst>
                  <a:ext uri="{FF2B5EF4-FFF2-40B4-BE49-F238E27FC236}">
                    <a16:creationId xmlns:a16="http://schemas.microsoft.com/office/drawing/2014/main" id="{01D9BE48-8DD8-72FC-BF6B-D7FBE3A01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6" y="1447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GB" altLang="en-US" sz="1800"/>
                  <a:t>115</a:t>
                </a:r>
                <a:r>
                  <a:rPr lang="en-GB" altLang="en-US" sz="1800" baseline="60000"/>
                  <a:t>o</a:t>
                </a:r>
              </a:p>
            </p:txBody>
          </p:sp>
        </p:grpSp>
        <p:sp>
          <p:nvSpPr>
            <p:cNvPr id="4112" name="Line 13">
              <a:extLst>
                <a:ext uri="{FF2B5EF4-FFF2-40B4-BE49-F238E27FC236}">
                  <a16:creationId xmlns:a16="http://schemas.microsoft.com/office/drawing/2014/main" id="{DE7F0311-DE7F-F994-28F1-924CE787A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1421"/>
              <a:ext cx="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Line 14">
              <a:extLst>
                <a:ext uri="{FF2B5EF4-FFF2-40B4-BE49-F238E27FC236}">
                  <a16:creationId xmlns:a16="http://schemas.microsoft.com/office/drawing/2014/main" id="{C227D83C-AB00-866E-B7B1-D51E4034F4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663" y="1299"/>
              <a:ext cx="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248" name="Text Box 16">
            <a:extLst>
              <a:ext uri="{FF2B5EF4-FFF2-40B4-BE49-F238E27FC236}">
                <a16:creationId xmlns:a16="http://schemas.microsoft.com/office/drawing/2014/main" id="{BF7B428D-7780-ADCA-5A1E-E3AF0B80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4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NON-CALCULATOR</a:t>
            </a:r>
          </a:p>
        </p:txBody>
      </p:sp>
      <p:pic>
        <p:nvPicPr>
          <p:cNvPr id="4108" name="Picture 19" descr="scottishflag">
            <a:extLst>
              <a:ext uri="{FF2B5EF4-FFF2-40B4-BE49-F238E27FC236}">
                <a16:creationId xmlns:a16="http://schemas.microsoft.com/office/drawing/2014/main" id="{3AF1AFE9-297F-34C0-A721-6B0DA7A98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588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20">
            <a:extLst>
              <a:ext uri="{FF2B5EF4-FFF2-40B4-BE49-F238E27FC236}">
                <a16:creationId xmlns:a16="http://schemas.microsoft.com/office/drawing/2014/main" id="{2B439159-D45D-30CD-6D4F-13B834EBF42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4110" name="Picture 21" descr="Office Objects 0572">
            <a:extLst>
              <a:ext uri="{FF2B5EF4-FFF2-40B4-BE49-F238E27FC236}">
                <a16:creationId xmlns:a16="http://schemas.microsoft.com/office/drawing/2014/main" id="{F52A7425-8F81-787D-4F25-D0330FE2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>
            <a:extLst>
              <a:ext uri="{FF2B5EF4-FFF2-40B4-BE49-F238E27FC236}">
                <a16:creationId xmlns:a16="http://schemas.microsoft.com/office/drawing/2014/main" id="{525A6838-3694-E2B7-8B54-68AD62542A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BFEC25-9AED-4B44-8A1A-B080F424ACA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F57BA0D7-E11F-F189-7B92-7E3F0ED1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6258" name="Text Box 2">
            <a:extLst>
              <a:ext uri="{FF2B5EF4-FFF2-40B4-BE49-F238E27FC236}">
                <a16:creationId xmlns:a16="http://schemas.microsoft.com/office/drawing/2014/main" id="{528005E3-6EE8-F8D0-6639-CB02A36C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141663"/>
            <a:ext cx="6430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‘To investigate the right-angle triangle and to come up with a relationship between the lengths of its two shorter sides and the longest side which is called the hypotenuse. ‘</a:t>
            </a:r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94740892-4F91-C29C-98D6-76D0AE26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76488"/>
            <a:ext cx="19351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AutoShape 4">
            <a:extLst>
              <a:ext uri="{FF2B5EF4-FFF2-40B4-BE49-F238E27FC236}">
                <a16:creationId xmlns:a16="http://schemas.microsoft.com/office/drawing/2014/main" id="{A04D0D2F-61B7-A0BB-4259-5CDE1891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724400"/>
            <a:ext cx="1295400" cy="14414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4301C291-6804-3EB6-A0DD-0A2768D2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263683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8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Aim of today's Lesson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95638BBD-3F14-EB1A-B840-52EF82FA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274638"/>
            <a:ext cx="627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Right – Angle Triangles</a:t>
            </a:r>
          </a:p>
        </p:txBody>
      </p:sp>
      <p:pic>
        <p:nvPicPr>
          <p:cNvPr id="47113" name="Picture 9" descr="scottishflag">
            <a:extLst>
              <a:ext uri="{FF2B5EF4-FFF2-40B4-BE49-F238E27FC236}">
                <a16:creationId xmlns:a16="http://schemas.microsoft.com/office/drawing/2014/main" id="{0E085F53-5F78-633C-2F15-010BAED82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>
            <a:extLst>
              <a:ext uri="{FF2B5EF4-FFF2-40B4-BE49-F238E27FC236}">
                <a16:creationId xmlns:a16="http://schemas.microsoft.com/office/drawing/2014/main" id="{DFC97DD3-844F-AAEC-353A-452517FE7F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754187" y="3930650"/>
            <a:ext cx="4027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47115" name="Picture 11" descr="Office Objects 0572">
            <a:extLst>
              <a:ext uri="{FF2B5EF4-FFF2-40B4-BE49-F238E27FC236}">
                <a16:creationId xmlns:a16="http://schemas.microsoft.com/office/drawing/2014/main" id="{A9B6F313-6172-EF7A-2415-F246A8B8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>
            <a:extLst>
              <a:ext uri="{FF2B5EF4-FFF2-40B4-BE49-F238E27FC236}">
                <a16:creationId xmlns:a16="http://schemas.microsoft.com/office/drawing/2014/main" id="{799DAE59-C98A-84C9-0650-87C2D738B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356242-A7C9-4DBA-BC6E-EBC005EA18D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8675" name="Footer Placeholder 2">
            <a:extLst>
              <a:ext uri="{FF2B5EF4-FFF2-40B4-BE49-F238E27FC236}">
                <a16:creationId xmlns:a16="http://schemas.microsoft.com/office/drawing/2014/main" id="{805EBCAE-3257-8A88-D681-3E446040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FD06323A-6D5B-5ECE-BDA2-D17BD98F30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74638"/>
            <a:ext cx="62230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Right – Angle Triangles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365A4243-C87D-A378-080B-B9CF424E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34258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>
            <a:extLst>
              <a:ext uri="{FF2B5EF4-FFF2-40B4-BE49-F238E27FC236}">
                <a16:creationId xmlns:a16="http://schemas.microsoft.com/office/drawing/2014/main" id="{B838C1CD-A331-E117-53FE-87C8B09A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2359025"/>
            <a:ext cx="387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What is the length of </a:t>
            </a:r>
            <a:r>
              <a:rPr lang="en-GB" altLang="en-US" sz="3200" b="1"/>
              <a:t>a</a:t>
            </a:r>
            <a:r>
              <a:rPr lang="en-GB" altLang="en-US" sz="3200"/>
              <a:t> </a:t>
            </a:r>
            <a:r>
              <a:rPr lang="en-GB" altLang="en-US" sz="2400"/>
              <a:t>?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56437502-060D-E4EE-65FC-B39AD56D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2973388"/>
            <a:ext cx="385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400"/>
              <a:t>What is the length of </a:t>
            </a:r>
            <a:r>
              <a:rPr lang="en-GB" altLang="en-US" b="1"/>
              <a:t>b</a:t>
            </a:r>
            <a:r>
              <a:rPr lang="en-GB" altLang="en-US" sz="2400"/>
              <a:t> ?</a:t>
            </a:r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2CEC0F51-C256-A5F6-5EF4-C030C87C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4159250"/>
            <a:ext cx="4275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Copy the triangle into your jotter </a:t>
            </a:r>
          </a:p>
          <a:p>
            <a:pPr algn="ctr" eaLnBrk="1" hangingPunct="1"/>
            <a:r>
              <a:rPr lang="en-GB" altLang="en-US" sz="2000"/>
              <a:t>and measure the length of </a:t>
            </a:r>
            <a:r>
              <a:rPr lang="en-GB" altLang="en-US" sz="2400"/>
              <a:t>c</a:t>
            </a:r>
            <a:endParaRPr lang="en-GB" altLang="en-US" sz="2000"/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26AE3810-3476-C114-6F11-977B8DF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23495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C1421C14-0B0B-9992-99C0-3A99E611D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2924175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043EE9E5-892B-00D1-7AF0-92E66BA9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494188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>
                <a:solidFill>
                  <a:schemeClr val="hlink"/>
                </a:solidFill>
              </a:rPr>
              <a:t>5</a:t>
            </a:r>
          </a:p>
        </p:txBody>
      </p:sp>
      <p:pic>
        <p:nvPicPr>
          <p:cNvPr id="48140" name="Picture 10" descr="scottishflag">
            <a:extLst>
              <a:ext uri="{FF2B5EF4-FFF2-40B4-BE49-F238E27FC236}">
                <a16:creationId xmlns:a16="http://schemas.microsoft.com/office/drawing/2014/main" id="{EF95EE72-746B-7C04-03F5-EA2321D4FD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937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Text Box 11">
            <a:extLst>
              <a:ext uri="{FF2B5EF4-FFF2-40B4-BE49-F238E27FC236}">
                <a16:creationId xmlns:a16="http://schemas.microsoft.com/office/drawing/2014/main" id="{E7D7A796-D289-C7A0-6A37-88E0CF4D5BF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www.mathsrevision.com</a:t>
            </a:r>
          </a:p>
        </p:txBody>
      </p:sp>
      <p:pic>
        <p:nvPicPr>
          <p:cNvPr id="48142" name="Picture 12" descr="Office Objects 0572">
            <a:extLst>
              <a:ext uri="{FF2B5EF4-FFF2-40B4-BE49-F238E27FC236}">
                <a16:creationId xmlns:a16="http://schemas.microsoft.com/office/drawing/2014/main" id="{CA60731A-27EA-D0B4-8CF0-C5DDA98D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6" grpId="0"/>
      <p:bldP spid="97287" grpId="0"/>
      <p:bldP spid="97288" grpId="0"/>
      <p:bldP spid="97289" grpId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1853</Words>
  <Application>Microsoft Office PowerPoint</Application>
  <PresentationFormat>On-screen Show (4:3)</PresentationFormat>
  <Paragraphs>424</Paragraphs>
  <Slides>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Comic Sans MS</vt:lpstr>
      <vt:lpstr>Arial</vt:lpstr>
      <vt:lpstr>Tahoma</vt:lpstr>
      <vt:lpstr>Wingdings</vt:lpstr>
      <vt:lpstr>Calibri</vt:lpstr>
      <vt:lpstr>Times New Roman</vt:lpstr>
      <vt:lpstr>PMingLiU</vt:lpstr>
      <vt:lpstr>Bookman Old Style</vt:lpstr>
      <vt:lpstr>1_Shimmer</vt:lpstr>
      <vt:lpstr>Office Theme</vt:lpstr>
      <vt:lpstr>3_Office Theme</vt:lpstr>
      <vt:lpstr>1_Office Theme</vt:lpstr>
      <vt:lpstr>MathType 5.0 Equation</vt:lpstr>
      <vt:lpstr>Microsoft Equation 3.0</vt:lpstr>
      <vt:lpstr>Pythagoras Theorem</vt:lpstr>
      <vt:lpstr>Starter Questions</vt:lpstr>
      <vt:lpstr>Squaring a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 – Angle Triangles</vt:lpstr>
      <vt:lpstr>Right – Angle Triangles</vt:lpstr>
      <vt:lpstr>Right – Angle Triangles</vt:lpstr>
      <vt:lpstr>Right – Angle Triangles</vt:lpstr>
      <vt:lpstr>Right – Angle Triangles</vt:lpstr>
      <vt:lpstr>Pythagoras’s Theorem</vt:lpstr>
      <vt:lpstr>Summary of  Pythagoras’s Theorem</vt:lpstr>
      <vt:lpstr>PowerPoint Presentation</vt:lpstr>
      <vt:lpstr>Starter Questions</vt:lpstr>
      <vt:lpstr>Calculating Hypotenuse</vt:lpstr>
      <vt:lpstr>Calculating the Hypotenuse</vt:lpstr>
      <vt:lpstr>Calculating the Hypotenuse</vt:lpstr>
      <vt:lpstr>PowerPoint Presentation</vt:lpstr>
      <vt:lpstr>Starter Questions</vt:lpstr>
      <vt:lpstr>Solving Real-Life Problems</vt:lpstr>
      <vt:lpstr>Solving Real-Life Problems</vt:lpstr>
      <vt:lpstr>Solving Real-Life Problems</vt:lpstr>
      <vt:lpstr>PowerPoint Presentation</vt:lpstr>
      <vt:lpstr>Starter Questions</vt:lpstr>
      <vt:lpstr>Length of the smaller side</vt:lpstr>
      <vt:lpstr>Length of the smaller side</vt:lpstr>
      <vt:lpstr>Length of the smaller side</vt:lpstr>
      <vt:lpstr>PowerPoint Presentation</vt:lpstr>
      <vt:lpstr>Starter Questions</vt:lpstr>
      <vt:lpstr>Pythagoras Theorem</vt:lpstr>
      <vt:lpstr>Pythagoras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Andrew Moulden</cp:lastModifiedBy>
  <cp:revision>207</cp:revision>
  <dcterms:created xsi:type="dcterms:W3CDTF">2005-04-06T16:52:43Z</dcterms:created>
  <dcterms:modified xsi:type="dcterms:W3CDTF">2026-07-04T18:59:28Z</dcterms:modified>
</cp:coreProperties>
</file>