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4117" r:id="rId2"/>
  </p:sldMasterIdLst>
  <p:notesMasterIdLst>
    <p:notesMasterId r:id="rId22"/>
  </p:notesMasterIdLst>
  <p:sldIdLst>
    <p:sldId id="284" r:id="rId3"/>
    <p:sldId id="362" r:id="rId4"/>
    <p:sldId id="351" r:id="rId5"/>
    <p:sldId id="352" r:id="rId6"/>
    <p:sldId id="353" r:id="rId7"/>
    <p:sldId id="360" r:id="rId8"/>
    <p:sldId id="361" r:id="rId9"/>
    <p:sldId id="359" r:id="rId10"/>
    <p:sldId id="354" r:id="rId11"/>
    <p:sldId id="355" r:id="rId12"/>
    <p:sldId id="356" r:id="rId13"/>
    <p:sldId id="357" r:id="rId14"/>
    <p:sldId id="367" r:id="rId15"/>
    <p:sldId id="368" r:id="rId16"/>
    <p:sldId id="369" r:id="rId17"/>
    <p:sldId id="363" r:id="rId18"/>
    <p:sldId id="364" r:id="rId19"/>
    <p:sldId id="365" r:id="rId20"/>
    <p:sldId id="366" r:id="rId2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0066"/>
    <a:srgbClr val="969696"/>
    <a:srgbClr val="93F4FB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 autoAdjust="0"/>
    <p:restoredTop sz="94670" autoAdjust="0"/>
  </p:normalViewPr>
  <p:slideViewPr>
    <p:cSldViewPr snapToGrid="0"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CC30687-D4C6-82F4-AE52-200FB9189E9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58DC150-67FB-F52F-30DA-5553012CC64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86A9CE4A-6A5E-8B13-DB2B-D3BE5813F7B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7B2D93A4-B214-D866-3D61-6B757A368C8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7379C156-9A88-74FF-603F-448655F8FB7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70D3F243-9BC5-F260-B0E3-C55DB2C6F1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E5D88514-80E0-44C7-B320-E97332F2779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CDF02690-0233-8DEA-8332-D273C7E9A4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3CEB8ADE-1DBC-5582-367C-5EDFD898A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0E3BBEE9-EB7F-30FA-6B31-084E4266A3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E79A85B-B2F9-4F1E-BA67-A40051B5517C}" type="slidenum">
              <a:rPr lang="en-GB" altLang="en-US">
                <a:latin typeface="Times New Roman" panose="02020603050405020304" pitchFamily="18" charset="0"/>
              </a:rPr>
              <a:pPr eaLnBrk="1" hangingPunct="1"/>
              <a:t>1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6119F90A-E9BD-AA81-EAD7-2D22BF11DB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93FE7EFA-9D90-2EBB-5DCB-A309704F9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F0748539-B1FA-0F1D-6A24-7284599AC3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2C5745C-8F58-451D-AD1E-9322E8D42569}" type="slidenum">
              <a:rPr lang="en-GB" altLang="en-US">
                <a:latin typeface="Times New Roman" panose="02020603050405020304" pitchFamily="18" charset="0"/>
              </a:rPr>
              <a:pPr eaLnBrk="1" hangingPunct="1"/>
              <a:t>14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E8BAA34-F73A-8FEF-32B8-D443268BD154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D46B91E7-85A2-D677-DB5B-7A0117AE35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954273C2-201A-9C9F-35ED-FE07CDEF5D1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CB1BD151-2D81-D2B7-2614-7E60D98A21E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1E748B50-D5AB-091C-9E83-78BBA954933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FCA93E0-9842-2B2B-BD64-56BC71B124B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152ECDB5-91BC-31DA-C906-C6A748AB76B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2ADFDEAB-7322-8A8E-9CEA-8BCE9F3CDD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892C1D5E-E205-3A30-B072-79B0F769C61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A60A8856-5291-6476-E06B-0EFF8F3D48E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9F37248C-DA65-6C72-E7EF-8F07111B6DC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24F5059C-AFE6-B589-4F5A-75AC8C2F0F9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60F956B8-324D-B1DE-7D85-E021CBBD147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90F0B948-8E43-1DA5-5FFD-5EAA8FDBE20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</p:grpSp>
      </p:grpSp>
      <p:sp>
        <p:nvSpPr>
          <p:cNvPr id="2561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561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17393B76-5289-4537-70B9-1C37339D1A6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0D89B-2D3F-46D6-BAB6-DEC9F650FFE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C207CD63-F623-214F-C831-F94B676067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D7D952F5-CB54-F02D-5A8E-E37B54C85A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5FA370B1-BBAB-4BE7-B54F-B961763E15E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63564573"/>
      </p:ext>
    </p:extLst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DAA573F6-FFB0-FBFB-5D59-A42C1EE7E3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CC1AF-52E7-4DA1-B4D4-45C76718BBB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C2B7203E-D0CE-8F65-E02B-02036C49AF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8A5ABAC7-E751-DD22-8A98-A1C7B6C16F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1B7A43-4FAA-4454-94FA-1046CA8FE65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4641260"/>
      </p:ext>
    </p:extLst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513AE607-90E2-A6DE-741C-3FE28AF19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EC2AC-8C2B-4C75-AFAD-29D46CB4D9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F1D0BA52-6730-17B6-C48C-5002A64D29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6E95099-EDA7-DF5A-CF0B-8C7FFBC670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BC2949-79B8-4BA4-B89E-8DBD35B1A5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6591854"/>
      </p:ext>
    </p:extLst>
  </p:cSld>
  <p:clrMapOvr>
    <a:masterClrMapping/>
  </p:clrMapOvr>
  <p:transition>
    <p:blinds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F0C31-12D8-436D-F103-677C597D0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8B030-65D2-4F1A-8D36-BEDE9435AA6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6827B-305B-5F3C-CBE7-78ED78A56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A9100-FA00-F8A7-EAAF-D2F2D4E9D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C0571-3D87-4027-B494-535E1BFD9E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1867012"/>
      </p:ext>
    </p:extLst>
  </p:cSld>
  <p:clrMapOvr>
    <a:masterClrMapping/>
  </p:clrMapOvr>
  <p:transition>
    <p:blinds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229AF-8B06-8418-72C7-91D9464E0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96FDA-53C9-4C54-AC71-BF1EB485C88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7548F-2EE1-7966-BF6F-CC4317D96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0E6AB-3794-A884-F224-36E47C7A6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2CEB1-B8E7-4049-A42E-5BB4BC6F05D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1971152"/>
      </p:ext>
    </p:extLst>
  </p:cSld>
  <p:clrMapOvr>
    <a:masterClrMapping/>
  </p:clrMapOvr>
  <p:transition>
    <p:blinds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88D04-0F99-7807-73B8-A39DD064A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DF081-3897-40BD-9D6E-4E8F09AFF39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F27EC-A099-F35E-ABF1-E6A314FF5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B751B-1A35-CA79-15D5-D7B2AF348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D1DC83-4531-4369-83DF-C35837DB02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1386483"/>
      </p:ext>
    </p:extLst>
  </p:cSld>
  <p:clrMapOvr>
    <a:masterClrMapping/>
  </p:clrMapOvr>
  <p:transition>
    <p:blinds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A6171E6-74D9-0076-F949-5B73C45A1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17F8D-66BA-4CD3-BD73-1E8F535C1E3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BCF8795-5EF8-3E75-977D-4EB3D38A6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BEB2A26-15A7-1B4F-C344-597614F36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B0361-FEB6-431F-AA89-98DFF3F2D8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9607451"/>
      </p:ext>
    </p:extLst>
  </p:cSld>
  <p:clrMapOvr>
    <a:masterClrMapping/>
  </p:clrMapOvr>
  <p:transition>
    <p:blinds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F7690A1-F256-E6F0-2DFA-16B2BBCB9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A964E-F97B-44F3-9F31-89C5ED2931C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7C613B6-7E37-4156-F001-E8F91D5E2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8DC76A5-6CEF-C26E-49EE-B665251CE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0F3714-C4AC-4DD1-8B27-9598E5F27E5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03874"/>
      </p:ext>
    </p:extLst>
  </p:cSld>
  <p:clrMapOvr>
    <a:masterClrMapping/>
  </p:clrMapOvr>
  <p:transition>
    <p:blinds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5A9FC43-895A-4542-95E5-DFC494F57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2BE73-211A-4176-9362-69EEFEB3617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C8478D-AC84-5859-1E14-E63CF7469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44574E-65AF-97C8-B42D-8CF85548D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53638-DA7C-47BC-8CEC-7AEED77BA2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9039120"/>
      </p:ext>
    </p:extLst>
  </p:cSld>
  <p:clrMapOvr>
    <a:masterClrMapping/>
  </p:clrMapOvr>
  <p:transition>
    <p:blinds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BD7E70-AD1D-D0B5-39F1-7C57F764809E}"/>
              </a:ext>
            </a:extLst>
          </p:cNvPr>
          <p:cNvSpPr txBox="1"/>
          <p:nvPr userDrawn="1"/>
        </p:nvSpPr>
        <p:spPr>
          <a:xfrm>
            <a:off x="123825" y="1536700"/>
            <a:ext cx="714375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400" dirty="0">
                <a:solidFill>
                  <a:srgbClr val="FFFF00"/>
                </a:solidFill>
                <a:latin typeface="Comic Sans MS" pitchFamily="66" charset="0"/>
              </a:rPr>
              <a:t>N4 LS</a:t>
            </a: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F473A47B-CC07-799A-8BD7-DC7FECF06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5D5BF-F212-4821-9B33-EF33E093191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1238A864-5A5E-43E8-D9E2-A1ED695E9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D146435-F3F1-9A16-3BBB-11A58E405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813C03-1261-4762-BCA5-186BFAAA6A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1808199"/>
      </p:ext>
    </p:extLst>
  </p:cSld>
  <p:clrMapOvr>
    <a:masterClrMapping/>
  </p:clrMapOvr>
  <p:transition>
    <p:blinds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8858867-656E-9B39-F41C-6495BE0DA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A30DD-652C-4056-8FB2-923D89C1D36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49D1A01-6AE0-013D-046F-EFB4B05C6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63257C0-9269-521F-C57D-31712E263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D7658-C50C-4365-A27E-1241B89FBB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6432027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B2E26E98-80F1-7045-8FC0-615B190B00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833D1-D757-416B-8521-E7A65730927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32E07CA8-C580-34A7-C9F5-52994415B7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C3EF7CD-478F-DCC0-05A5-2D541BD02F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949061-D9BB-4EDF-BA55-786373BC56B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8081401"/>
      </p:ext>
    </p:extLst>
  </p:cSld>
  <p:clrMapOvr>
    <a:masterClrMapping/>
  </p:clrMapOvr>
  <p:transition>
    <p:blinds dir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F5C9BB7-9B5E-2125-2294-494CAF2C4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80A68-E74C-4C06-AA1E-8E7D98B95B4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B62E4DB-1C19-39BC-6365-0FA88CEB3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A1DD5BC-A297-0F79-E135-C587D25F8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B8FB72-FF3E-44A9-86D9-2F0BC096555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0274276"/>
      </p:ext>
    </p:extLst>
  </p:cSld>
  <p:clrMapOvr>
    <a:masterClrMapping/>
  </p:clrMapOvr>
  <p:transition>
    <p:blinds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A92B62-6D84-202A-39F1-CB6562E42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3A5EC-F28A-43C2-9FE4-4466D974F09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07900-ABAF-B7D8-D4D8-B02840C00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3D74C-0AF8-60B0-6602-71B3A6D88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5E10D-4F53-43D9-BF18-C8F23205928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4099503"/>
      </p:ext>
    </p:extLst>
  </p:cSld>
  <p:clrMapOvr>
    <a:masterClrMapping/>
  </p:clrMapOvr>
  <p:transition>
    <p:blinds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225F8-13F7-B0FE-A359-5645C6BD9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7A1BC-7951-4991-A408-69CD2A01A95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80958-A402-EE3F-05FF-9F553880B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58C00-1A4F-FAF3-AB12-7A27A036A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41A1C-D4C2-4C1A-B361-0A301057CC7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7379965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07CD7759-4E35-5B6F-6EA7-205069277E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4284-D4C2-42E9-BE76-75733195F5D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C74973F5-B288-CD2E-9B60-9E51A8D2AA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6A5C38C-3A4D-CA5F-6CD1-6622ECCE9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B5DDA6-090F-4436-B210-275C79AC3E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1331629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AEC4C018-AD8E-018C-D4E9-D824376282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48016-7633-45BE-997D-A1C4D2671E4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D2C1D7FB-91EE-981E-B66B-0A8D5C3826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E3246C65-AE45-6DA0-46C2-827D6EC486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2072B7-93F2-483E-9547-FFAA1018E97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3157632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173BD863-A1ED-A475-CF20-D22BD345DF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4DE97-C67A-417A-A402-E6D08528E4E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36050308-CD15-2760-4EAC-06446FED09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77E8B135-217E-63F2-EE35-2E761CA247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654E60-D384-4DEC-8DF9-7934100F2D4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3239413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11560234-524B-B5EF-0FF7-C9797C1530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12E9E-7997-4E25-A55D-AE518641B8D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CEDA9B36-0CE8-1DE3-A4FD-DECF55BCF5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A94C3DA6-CE1B-1DEE-274A-93C2808E6B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7D595C-5659-44DC-AB4B-3EDE9933F36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47154403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CABF0D-26D0-2D1C-B91C-14D74B824D73}"/>
              </a:ext>
            </a:extLst>
          </p:cNvPr>
          <p:cNvSpPr txBox="1"/>
          <p:nvPr userDrawn="1"/>
        </p:nvSpPr>
        <p:spPr>
          <a:xfrm>
            <a:off x="123825" y="1536700"/>
            <a:ext cx="714375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400" dirty="0">
                <a:solidFill>
                  <a:srgbClr val="FFFF00"/>
                </a:solidFill>
                <a:latin typeface="Comic Sans MS" pitchFamily="66" charset="0"/>
              </a:rPr>
              <a:t>N4 LS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76ECA2E2-2262-6CE4-00CC-9BAC0C9980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C725A-51A8-424A-A3F8-B26E6D39A7F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E113D6AC-9409-E7C3-BFBC-EE56378981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31D28FDB-F2D5-FCCD-EA0B-57C582386C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206B0-DA1D-407E-B6D4-B3FFA6A452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14011749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07F0E70B-709F-654E-D252-E15D9F2D61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61D8C-423F-404C-85E6-80DF266055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BD44C3FB-1500-7EB1-EB12-3C2E42CD20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652F1930-EFD1-F0BD-5F09-A0FA02925F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6E1AB0-59B9-41FD-BE76-0C460EC22E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5051697"/>
      </p:ext>
    </p:extLst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6609A588-0B74-6673-3608-F974FD1994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9E303-541C-4943-9E48-E04E5D83B45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2D880610-AE2A-94E0-A3FA-9CEBF90EC3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139D9B68-FCC1-0FD8-B2A2-7BB756B744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6E1A7C-3C26-4BB2-B4AA-E957362F236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5169190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AE25100D-935D-4F63-2D69-4B2177DB7F2F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4579" name="Freeform 3">
              <a:extLst>
                <a:ext uri="{FF2B5EF4-FFF2-40B4-BE49-F238E27FC236}">
                  <a16:creationId xmlns:a16="http://schemas.microsoft.com/office/drawing/2014/main" id="{6327C1E6-7C0B-F2C0-6867-1AD03E69AE2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sp>
          <p:nvSpPr>
            <p:cNvPr id="24580" name="Freeform 4">
              <a:extLst>
                <a:ext uri="{FF2B5EF4-FFF2-40B4-BE49-F238E27FC236}">
                  <a16:creationId xmlns:a16="http://schemas.microsoft.com/office/drawing/2014/main" id="{CF30E27F-51D5-5BB8-AC03-8D996C3DE1A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grpSp>
          <p:nvGrpSpPr>
            <p:cNvPr id="3082" name="Group 5">
              <a:extLst>
                <a:ext uri="{FF2B5EF4-FFF2-40B4-BE49-F238E27FC236}">
                  <a16:creationId xmlns:a16="http://schemas.microsoft.com/office/drawing/2014/main" id="{63A1DAA0-AC99-1257-2B2F-F73012DBB61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4582" name="Freeform 6">
                <a:extLst>
                  <a:ext uri="{FF2B5EF4-FFF2-40B4-BE49-F238E27FC236}">
                    <a16:creationId xmlns:a16="http://schemas.microsoft.com/office/drawing/2014/main" id="{FD730985-9B3E-5EEE-B2E3-BA765EB6F74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24583" name="Freeform 7">
                <a:extLst>
                  <a:ext uri="{FF2B5EF4-FFF2-40B4-BE49-F238E27FC236}">
                    <a16:creationId xmlns:a16="http://schemas.microsoft.com/office/drawing/2014/main" id="{C0EBB894-ADFE-9D4F-1159-A451DE0AD1E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24584" name="Freeform 8">
                <a:extLst>
                  <a:ext uri="{FF2B5EF4-FFF2-40B4-BE49-F238E27FC236}">
                    <a16:creationId xmlns:a16="http://schemas.microsoft.com/office/drawing/2014/main" id="{AF9DE3BB-7254-3127-214E-1D1EFDEEDCB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24585" name="Freeform 9">
                <a:extLst>
                  <a:ext uri="{FF2B5EF4-FFF2-40B4-BE49-F238E27FC236}">
                    <a16:creationId xmlns:a16="http://schemas.microsoft.com/office/drawing/2014/main" id="{C6E9C0A0-B52E-EA77-F631-BB3C126C2E5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24586" name="Freeform 10">
                <a:extLst>
                  <a:ext uri="{FF2B5EF4-FFF2-40B4-BE49-F238E27FC236}">
                    <a16:creationId xmlns:a16="http://schemas.microsoft.com/office/drawing/2014/main" id="{3FDD5848-C08E-3521-5001-AD072EE19D3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24587" name="Freeform 11">
                <a:extLst>
                  <a:ext uri="{FF2B5EF4-FFF2-40B4-BE49-F238E27FC236}">
                    <a16:creationId xmlns:a16="http://schemas.microsoft.com/office/drawing/2014/main" id="{0735847D-BDDB-A4B8-B24B-C9DD0CCDECE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24588" name="Freeform 12">
                <a:extLst>
                  <a:ext uri="{FF2B5EF4-FFF2-40B4-BE49-F238E27FC236}">
                    <a16:creationId xmlns:a16="http://schemas.microsoft.com/office/drawing/2014/main" id="{52262DC4-588A-36B2-EC73-7F1274E1D22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24589" name="Freeform 13">
                <a:extLst>
                  <a:ext uri="{FF2B5EF4-FFF2-40B4-BE49-F238E27FC236}">
                    <a16:creationId xmlns:a16="http://schemas.microsoft.com/office/drawing/2014/main" id="{AB619B44-D4FF-AFE0-4617-56A448FF7A5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24590" name="Freeform 14">
                <a:extLst>
                  <a:ext uri="{FF2B5EF4-FFF2-40B4-BE49-F238E27FC236}">
                    <a16:creationId xmlns:a16="http://schemas.microsoft.com/office/drawing/2014/main" id="{638841D2-996C-7CCA-7AFB-261631793DE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</p:grpSp>
      </p:grpSp>
      <p:sp>
        <p:nvSpPr>
          <p:cNvPr id="24591" name="Rectangle 15">
            <a:extLst>
              <a:ext uri="{FF2B5EF4-FFF2-40B4-BE49-F238E27FC236}">
                <a16:creationId xmlns:a16="http://schemas.microsoft.com/office/drawing/2014/main" id="{D43594D7-9D7E-4CCF-4722-AC4D961A5B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4592" name="Rectangle 16">
            <a:extLst>
              <a:ext uri="{FF2B5EF4-FFF2-40B4-BE49-F238E27FC236}">
                <a16:creationId xmlns:a16="http://schemas.microsoft.com/office/drawing/2014/main" id="{4D42B268-29F3-3CEF-4A6B-6327F54280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4593" name="Rectangle 17">
            <a:extLst>
              <a:ext uri="{FF2B5EF4-FFF2-40B4-BE49-F238E27FC236}">
                <a16:creationId xmlns:a16="http://schemas.microsoft.com/office/drawing/2014/main" id="{3EF476E7-461C-A592-A356-5AB0862625C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>
              <a:defRPr/>
            </a:pPr>
            <a:fld id="{BA29ECC9-7008-45E7-9407-28486873D21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594" name="Rectangle 18">
            <a:extLst>
              <a:ext uri="{FF2B5EF4-FFF2-40B4-BE49-F238E27FC236}">
                <a16:creationId xmlns:a16="http://schemas.microsoft.com/office/drawing/2014/main" id="{406544BD-A61D-13D8-9F6A-BF3EDE58E93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24595" name="Rectangle 19">
            <a:extLst>
              <a:ext uri="{FF2B5EF4-FFF2-40B4-BE49-F238E27FC236}">
                <a16:creationId xmlns:a16="http://schemas.microsoft.com/office/drawing/2014/main" id="{33D6D445-42F8-2F5E-F866-7D678E2AA19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defRPr>
            </a:lvl1pPr>
          </a:lstStyle>
          <a:p>
            <a:fld id="{B0305AC1-9E98-4DC0-A1A8-455D4D7FDF1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51" r:id="rId1"/>
    <p:sldLayoutId id="2147484132" r:id="rId2"/>
    <p:sldLayoutId id="2147484133" r:id="rId3"/>
    <p:sldLayoutId id="2147484134" r:id="rId4"/>
    <p:sldLayoutId id="2147484135" r:id="rId5"/>
    <p:sldLayoutId id="2147484136" r:id="rId6"/>
    <p:sldLayoutId id="2147484152" r:id="rId7"/>
    <p:sldLayoutId id="2147484137" r:id="rId8"/>
    <p:sldLayoutId id="2147484138" r:id="rId9"/>
    <p:sldLayoutId id="2147484139" r:id="rId10"/>
    <p:sldLayoutId id="2147484140" r:id="rId11"/>
  </p:sldLayoutIdLst>
  <p:transition>
    <p:blinds dir="vert"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C4E0BEDB-8833-DDB3-4992-6CC39F9D837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63B7CA7A-226A-BE9B-0D9C-9B3EC24F65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72822-A027-9222-F9FC-020A67A7BC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C298209F-372A-487B-8B62-339406C290D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C1F89-3DC0-72A4-7B1E-417E8185AA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38452-BD26-D991-E6DF-D537FD97D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E24EC83-BE85-4977-BA5D-F728C57D373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53" r:id="rId7"/>
    <p:sldLayoutId id="2147484147" r:id="rId8"/>
    <p:sldLayoutId id="2147484148" r:id="rId9"/>
    <p:sldLayoutId id="2147484149" r:id="rId10"/>
    <p:sldLayoutId id="2147484150" r:id="rId11"/>
  </p:sldLayoutIdLst>
  <p:transition>
    <p:blinds dir="vert"/>
  </p:transition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slide" Target="slide1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athsrevision.com/index_files/Maths/Presentations/S2_Presentations/S2_Level_F_Probability_Practice.xls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C8A13D4C-1EB7-EE26-F443-3D7C14C19A2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CC0245A-8474-45DC-9A24-A7EBDB36274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32BEB821-0462-5266-994C-5D35E8AF86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C2B3C419-46F0-5A85-3FE8-22E4E1752D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F45999D-C795-4C37-B51B-5B765CE5A8DB}" type="slidenum"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pPr eaLnBrk="1" hangingPunct="1"/>
              <a:t>1</a:t>
            </a:fld>
            <a:endParaRPr lang="en-GB" altLang="en-US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9254F1E1-1B0E-7F43-E9AB-7AF6ECAF27C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17675" y="7429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800" dirty="0">
                <a:solidFill>
                  <a:srgbClr val="FFFF00"/>
                </a:solidFill>
                <a:latin typeface="Comic Sans MS" pitchFamily="66" charset="0"/>
              </a:rPr>
              <a:t>Probability</a:t>
            </a:r>
          </a:p>
        </p:txBody>
      </p:sp>
      <p:pic>
        <p:nvPicPr>
          <p:cNvPr id="8198" name="Picture 3" descr="scottishflag">
            <a:extLst>
              <a:ext uri="{FF2B5EF4-FFF2-40B4-BE49-F238E27FC236}">
                <a16:creationId xmlns:a16="http://schemas.microsoft.com/office/drawing/2014/main" id="{90BC35C9-3141-21AB-B865-133272DC74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7683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4" descr="Office Objects 0572">
            <a:extLst>
              <a:ext uri="{FF2B5EF4-FFF2-40B4-BE49-F238E27FC236}">
                <a16:creationId xmlns:a16="http://schemas.microsoft.com/office/drawing/2014/main" id="{D01E92B9-6157-0397-B0A8-2FDAD8D3A1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 Box 11">
            <a:extLst>
              <a:ext uri="{FF2B5EF4-FFF2-40B4-BE49-F238E27FC236}">
                <a16:creationId xmlns:a16="http://schemas.microsoft.com/office/drawing/2014/main" id="{95D07D85-DD27-4674-C383-7A7C1411FD7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8201" name="Text Box 6">
            <a:extLst>
              <a:ext uri="{FF2B5EF4-FFF2-40B4-BE49-F238E27FC236}">
                <a16:creationId xmlns:a16="http://schemas.microsoft.com/office/drawing/2014/main" id="{77D22E9C-9828-41EE-5738-A8B44B03D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0" y="2922588"/>
            <a:ext cx="3028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Probability Line </a:t>
            </a:r>
          </a:p>
        </p:txBody>
      </p:sp>
      <p:sp>
        <p:nvSpPr>
          <p:cNvPr id="8202" name="AutoShape 9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6D264866-1D28-55C8-FE9B-970129F82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2925763"/>
            <a:ext cx="555625" cy="517525"/>
          </a:xfrm>
          <a:prstGeom prst="actionButtonForwardNext">
            <a:avLst/>
          </a:prstGeom>
          <a:solidFill>
            <a:srgbClr val="FF00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3" name="Text Box 6">
            <a:extLst>
              <a:ext uri="{FF2B5EF4-FFF2-40B4-BE49-F238E27FC236}">
                <a16:creationId xmlns:a16="http://schemas.microsoft.com/office/drawing/2014/main" id="{FC841991-810D-8C0D-619B-F68FED4BF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0" y="3740150"/>
            <a:ext cx="5297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Calculating Simple Probability</a:t>
            </a:r>
          </a:p>
        </p:txBody>
      </p:sp>
      <p:sp>
        <p:nvSpPr>
          <p:cNvPr id="8204" name="AutoShape 9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26DB287C-EBD9-5BE6-945B-4B9BBCD45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1038" y="3732213"/>
            <a:ext cx="542925" cy="539750"/>
          </a:xfrm>
          <a:prstGeom prst="actionButtonForwardNext">
            <a:avLst/>
          </a:prstGeom>
          <a:solidFill>
            <a:srgbClr val="7030A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5" name="Text Box 6">
            <a:extLst>
              <a:ext uri="{FF2B5EF4-FFF2-40B4-BE49-F238E27FC236}">
                <a16:creationId xmlns:a16="http://schemas.microsoft.com/office/drawing/2014/main" id="{AFA3E428-5F68-E592-6BCB-FB2188E3E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0" y="5014913"/>
            <a:ext cx="41036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Exam Type Questions </a:t>
            </a:r>
          </a:p>
        </p:txBody>
      </p:sp>
      <p:sp>
        <p:nvSpPr>
          <p:cNvPr id="8206" name="AutoShape 9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47B7105E-F8BE-9E2D-8251-9666C364D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018088"/>
            <a:ext cx="555625" cy="517525"/>
          </a:xfrm>
          <a:prstGeom prst="actionButtonForwardNext">
            <a:avLst/>
          </a:prstGeom>
          <a:solidFill>
            <a:srgbClr val="FFC0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18">
            <a:extLst>
              <a:ext uri="{FF2B5EF4-FFF2-40B4-BE49-F238E27FC236}">
                <a16:creationId xmlns:a16="http://schemas.microsoft.com/office/drawing/2014/main" id="{FABA3C2C-92EE-7562-6E86-1E181432F1D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58B1773-0109-48B5-9B3D-8DF84B731E79}" type="datetime5">
              <a:rPr lang="en-GB" sz="1200"/>
              <a:pPr>
                <a:defRPr/>
              </a:pPr>
              <a:t>4-Jul-26</a:t>
            </a:fld>
            <a:endParaRPr lang="en-GB" sz="1200"/>
          </a:p>
        </p:txBody>
      </p:sp>
      <p:sp>
        <p:nvSpPr>
          <p:cNvPr id="79" name="Rectangle 19">
            <a:extLst>
              <a:ext uri="{FF2B5EF4-FFF2-40B4-BE49-F238E27FC236}">
                <a16:creationId xmlns:a16="http://schemas.microsoft.com/office/drawing/2014/main" id="{8E009AE2-EEFB-2FB1-4B62-DC9514E887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z="1200" dirty="0"/>
              <a:t>Created by Mr Lafferty Maths Dept</a:t>
            </a: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E7664F33-E21E-D972-6F73-0DB747541692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76400" y="414338"/>
            <a:ext cx="5256213" cy="1063625"/>
          </a:xfrm>
        </p:spPr>
        <p:txBody>
          <a:bodyPr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Probability</a:t>
            </a:r>
            <a:br>
              <a:rPr lang="en-GB" sz="3200" dirty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Number Likelihood Line</a:t>
            </a:r>
          </a:p>
        </p:txBody>
      </p:sp>
      <p:pic>
        <p:nvPicPr>
          <p:cNvPr id="2054" name="Picture 3" descr="scottishflag">
            <a:extLst>
              <a:ext uri="{FF2B5EF4-FFF2-40B4-BE49-F238E27FC236}">
                <a16:creationId xmlns:a16="http://schemas.microsoft.com/office/drawing/2014/main" id="{419EFF89-6CE5-C695-0A27-FD0D14C2AA0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4" descr="Office Objects 0572">
            <a:extLst>
              <a:ext uri="{FF2B5EF4-FFF2-40B4-BE49-F238E27FC236}">
                <a16:creationId xmlns:a16="http://schemas.microsoft.com/office/drawing/2014/main" id="{183EB2EE-9BC4-A0B1-0ABF-F0AC12C2C3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 Box 5">
            <a:extLst>
              <a:ext uri="{FF2B5EF4-FFF2-40B4-BE49-F238E27FC236}">
                <a16:creationId xmlns:a16="http://schemas.microsoft.com/office/drawing/2014/main" id="{00F9A13C-FF42-5D52-EEB7-408C9C95551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grpSp>
        <p:nvGrpSpPr>
          <p:cNvPr id="2057" name="Group 6">
            <a:extLst>
              <a:ext uri="{FF2B5EF4-FFF2-40B4-BE49-F238E27FC236}">
                <a16:creationId xmlns:a16="http://schemas.microsoft.com/office/drawing/2014/main" id="{2190E02F-3780-C5D5-2CEE-7EE593F5FF00}"/>
              </a:ext>
            </a:extLst>
          </p:cNvPr>
          <p:cNvGrpSpPr>
            <a:grpSpLocks/>
          </p:cNvGrpSpPr>
          <p:nvPr/>
        </p:nvGrpSpPr>
        <p:grpSpPr bwMode="auto">
          <a:xfrm>
            <a:off x="1365250" y="2573338"/>
            <a:ext cx="7518400" cy="855662"/>
            <a:chOff x="676" y="1629"/>
            <a:chExt cx="4736" cy="539"/>
          </a:xfrm>
        </p:grpSpPr>
        <p:sp>
          <p:nvSpPr>
            <p:cNvPr id="2110" name="Line 7">
              <a:extLst>
                <a:ext uri="{FF2B5EF4-FFF2-40B4-BE49-F238E27FC236}">
                  <a16:creationId xmlns:a16="http://schemas.microsoft.com/office/drawing/2014/main" id="{D33B17AB-498F-E589-BEDA-F7249DCF8D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162"/>
              <a:ext cx="454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11" name="Line 8">
              <a:extLst>
                <a:ext uri="{FF2B5EF4-FFF2-40B4-BE49-F238E27FC236}">
                  <a16:creationId xmlns:a16="http://schemas.microsoft.com/office/drawing/2014/main" id="{56A2DF64-DDE0-7997-86CC-4DEAD6F40B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9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12" name="Line 9">
              <a:extLst>
                <a:ext uri="{FF2B5EF4-FFF2-40B4-BE49-F238E27FC236}">
                  <a16:creationId xmlns:a16="http://schemas.microsoft.com/office/drawing/2014/main" id="{234FB52D-01A5-174C-6E1A-2CD6002179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40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13" name="Line 10">
              <a:extLst>
                <a:ext uri="{FF2B5EF4-FFF2-40B4-BE49-F238E27FC236}">
                  <a16:creationId xmlns:a16="http://schemas.microsoft.com/office/drawing/2014/main" id="{86A0EEEE-831C-ACC1-F67D-A98B537BEC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14" name="Line 11">
              <a:extLst>
                <a:ext uri="{FF2B5EF4-FFF2-40B4-BE49-F238E27FC236}">
                  <a16:creationId xmlns:a16="http://schemas.microsoft.com/office/drawing/2014/main" id="{58FF5EEF-70C6-8A2C-94BC-C886236993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15" name="Line 12">
              <a:extLst>
                <a:ext uri="{FF2B5EF4-FFF2-40B4-BE49-F238E27FC236}">
                  <a16:creationId xmlns:a16="http://schemas.microsoft.com/office/drawing/2014/main" id="{E7AD4F0F-0F8E-2DC1-E33F-06E3E0590C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8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16" name="Line 13">
              <a:extLst>
                <a:ext uri="{FF2B5EF4-FFF2-40B4-BE49-F238E27FC236}">
                  <a16:creationId xmlns:a16="http://schemas.microsoft.com/office/drawing/2014/main" id="{B1CFD2D2-42DA-621E-5854-0A141B6586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17" name="Line 14">
              <a:extLst>
                <a:ext uri="{FF2B5EF4-FFF2-40B4-BE49-F238E27FC236}">
                  <a16:creationId xmlns:a16="http://schemas.microsoft.com/office/drawing/2014/main" id="{49DE5E11-5584-E037-E6B3-C5AD5CA363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2" y="1952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18" name="Line 15">
              <a:extLst>
                <a:ext uri="{FF2B5EF4-FFF2-40B4-BE49-F238E27FC236}">
                  <a16:creationId xmlns:a16="http://schemas.microsoft.com/office/drawing/2014/main" id="{E4B78E1B-95C2-59F4-83F7-6F77D4F346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19" name="Line 16">
              <a:extLst>
                <a:ext uri="{FF2B5EF4-FFF2-40B4-BE49-F238E27FC236}">
                  <a16:creationId xmlns:a16="http://schemas.microsoft.com/office/drawing/2014/main" id="{5434E0E0-607A-D9B4-0E3C-2A7AAC78B8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62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20" name="Line 17">
              <a:extLst>
                <a:ext uri="{FF2B5EF4-FFF2-40B4-BE49-F238E27FC236}">
                  <a16:creationId xmlns:a16="http://schemas.microsoft.com/office/drawing/2014/main" id="{C74798EC-97D8-2196-A745-B59081B19D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21" name="Line 18">
              <a:extLst>
                <a:ext uri="{FF2B5EF4-FFF2-40B4-BE49-F238E27FC236}">
                  <a16:creationId xmlns:a16="http://schemas.microsoft.com/office/drawing/2014/main" id="{972BF508-425B-6BB5-4F66-4699C07B4E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22" name="Text Box 19">
              <a:extLst>
                <a:ext uri="{FF2B5EF4-FFF2-40B4-BE49-F238E27FC236}">
                  <a16:creationId xmlns:a16="http://schemas.microsoft.com/office/drawing/2014/main" id="{4A96593C-4B09-B580-935F-D4904F0D86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0" y="1629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2123" name="Text Box 20">
              <a:extLst>
                <a:ext uri="{FF2B5EF4-FFF2-40B4-BE49-F238E27FC236}">
                  <a16:creationId xmlns:a16="http://schemas.microsoft.com/office/drawing/2014/main" id="{38B26B30-3DCD-597A-CBB4-4B8A49B3D7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1629"/>
              <a:ext cx="3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latin typeface="Comic Sans MS" panose="030F0702030302020204" pitchFamily="66" charset="0"/>
                </a:rPr>
                <a:t>0.5</a:t>
              </a:r>
            </a:p>
          </p:txBody>
        </p:sp>
        <p:sp>
          <p:nvSpPr>
            <p:cNvPr id="2124" name="Text Box 21">
              <a:extLst>
                <a:ext uri="{FF2B5EF4-FFF2-40B4-BE49-F238E27FC236}">
                  <a16:creationId xmlns:a16="http://schemas.microsoft.com/office/drawing/2014/main" id="{B88B2F57-0849-11B9-C6EC-5DA49628E1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6" y="1629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latin typeface="Comic Sans MS" panose="030F0702030302020204" pitchFamily="66" charset="0"/>
                </a:rPr>
                <a:t>0</a:t>
              </a:r>
            </a:p>
          </p:txBody>
        </p:sp>
      </p:grpSp>
      <p:sp>
        <p:nvSpPr>
          <p:cNvPr id="2058" name="Text Box 22">
            <a:extLst>
              <a:ext uri="{FF2B5EF4-FFF2-40B4-BE49-F238E27FC236}">
                <a16:creationId xmlns:a16="http://schemas.microsoft.com/office/drawing/2014/main" id="{E61A12A1-FC68-FD10-164B-7FF83FE69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8800" y="3457575"/>
            <a:ext cx="965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Certain</a:t>
            </a:r>
          </a:p>
        </p:txBody>
      </p:sp>
      <p:sp>
        <p:nvSpPr>
          <p:cNvPr id="2059" name="Text Box 23">
            <a:extLst>
              <a:ext uri="{FF2B5EF4-FFF2-40B4-BE49-F238E27FC236}">
                <a16:creationId xmlns:a16="http://schemas.microsoft.com/office/drawing/2014/main" id="{A82E803F-1FE4-F813-C6FD-ACDF1EE2C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6625" y="3457575"/>
            <a:ext cx="79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Evens</a:t>
            </a:r>
          </a:p>
        </p:txBody>
      </p:sp>
      <p:sp>
        <p:nvSpPr>
          <p:cNvPr id="2060" name="Text Box 24">
            <a:extLst>
              <a:ext uri="{FF2B5EF4-FFF2-40B4-BE49-F238E27FC236}">
                <a16:creationId xmlns:a16="http://schemas.microsoft.com/office/drawing/2014/main" id="{B11DB2BE-911D-1BC7-F90E-07ED08C51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3457575"/>
            <a:ext cx="1338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Impossible</a:t>
            </a:r>
          </a:p>
        </p:txBody>
      </p:sp>
      <p:grpSp>
        <p:nvGrpSpPr>
          <p:cNvPr id="2061" name="Group 56">
            <a:extLst>
              <a:ext uri="{FF2B5EF4-FFF2-40B4-BE49-F238E27FC236}">
                <a16:creationId xmlns:a16="http://schemas.microsoft.com/office/drawing/2014/main" id="{9A1FE868-9DFE-C154-0CC5-0BC7CED06D74}"/>
              </a:ext>
            </a:extLst>
          </p:cNvPr>
          <p:cNvGrpSpPr>
            <a:grpSpLocks/>
          </p:cNvGrpSpPr>
          <p:nvPr/>
        </p:nvGrpSpPr>
        <p:grpSpPr bwMode="auto">
          <a:xfrm>
            <a:off x="1231900" y="2032000"/>
            <a:ext cx="6362700" cy="533400"/>
            <a:chOff x="1040" y="1288"/>
            <a:chExt cx="4008" cy="336"/>
          </a:xfrm>
        </p:grpSpPr>
        <p:grpSp>
          <p:nvGrpSpPr>
            <p:cNvPr id="2093" name="Group 34">
              <a:extLst>
                <a:ext uri="{FF2B5EF4-FFF2-40B4-BE49-F238E27FC236}">
                  <a16:creationId xmlns:a16="http://schemas.microsoft.com/office/drawing/2014/main" id="{DEC80285-3CCF-BCB1-88A1-CF799F8ED6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0" y="1288"/>
              <a:ext cx="344" cy="336"/>
              <a:chOff x="1040" y="1224"/>
              <a:chExt cx="344" cy="336"/>
            </a:xfrm>
          </p:grpSpPr>
          <p:sp>
            <p:nvSpPr>
              <p:cNvPr id="2108" name="Oval 32">
                <a:extLst>
                  <a:ext uri="{FF2B5EF4-FFF2-40B4-BE49-F238E27FC236}">
                    <a16:creationId xmlns:a16="http://schemas.microsoft.com/office/drawing/2014/main" id="{C65365D4-F2F3-CB1D-CF08-C7E9FA1D52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40" y="1224"/>
                <a:ext cx="344" cy="336"/>
              </a:xfrm>
              <a:prstGeom prst="ellipse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09" name="Text Box 33">
                <a:extLst>
                  <a:ext uri="{FF2B5EF4-FFF2-40B4-BE49-F238E27FC236}">
                    <a16:creationId xmlns:a16="http://schemas.microsoft.com/office/drawing/2014/main" id="{B6C7D193-6629-6B66-D65E-65F9CF43CA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0" y="1245"/>
                <a:ext cx="20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1</a:t>
                </a:r>
              </a:p>
            </p:txBody>
          </p:sp>
        </p:grpSp>
        <p:sp>
          <p:nvSpPr>
            <p:cNvPr id="2094" name="Oval 36">
              <a:extLst>
                <a:ext uri="{FF2B5EF4-FFF2-40B4-BE49-F238E27FC236}">
                  <a16:creationId xmlns:a16="http://schemas.microsoft.com/office/drawing/2014/main" id="{CCD4664B-65DD-8D5F-2733-8DE4EEE9D8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3" y="1288"/>
              <a:ext cx="344" cy="33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Comic Sans MS" panose="030F0702030302020204" pitchFamily="66" charset="0"/>
              </a:endParaRPr>
            </a:p>
          </p:txBody>
        </p:sp>
        <p:sp>
          <p:nvSpPr>
            <p:cNvPr id="2095" name="Text Box 37">
              <a:extLst>
                <a:ext uri="{FF2B5EF4-FFF2-40B4-BE49-F238E27FC236}">
                  <a16:creationId xmlns:a16="http://schemas.microsoft.com/office/drawing/2014/main" id="{243DBB45-B77E-3605-2679-470436ACC7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7" y="1309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000000"/>
                  </a:solidFill>
                  <a:latin typeface="Comic Sans MS" panose="030F0702030302020204" pitchFamily="66" charset="0"/>
                </a:rPr>
                <a:t>2</a:t>
              </a:r>
            </a:p>
          </p:txBody>
        </p:sp>
        <p:sp>
          <p:nvSpPr>
            <p:cNvPr id="2096" name="Oval 39">
              <a:extLst>
                <a:ext uri="{FF2B5EF4-FFF2-40B4-BE49-F238E27FC236}">
                  <a16:creationId xmlns:a16="http://schemas.microsoft.com/office/drawing/2014/main" id="{E25961E6-2186-EA47-2154-7A4647EF6E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6" y="1288"/>
              <a:ext cx="344" cy="33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Comic Sans MS" panose="030F0702030302020204" pitchFamily="66" charset="0"/>
              </a:endParaRPr>
            </a:p>
          </p:txBody>
        </p:sp>
        <p:sp>
          <p:nvSpPr>
            <p:cNvPr id="2097" name="Text Box 40">
              <a:extLst>
                <a:ext uri="{FF2B5EF4-FFF2-40B4-BE49-F238E27FC236}">
                  <a16:creationId xmlns:a16="http://schemas.microsoft.com/office/drawing/2014/main" id="{4371D2FC-9DA8-8B7D-0158-6C311235AE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2" y="1309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000000"/>
                  </a:solidFill>
                  <a:latin typeface="Comic Sans MS" panose="030F0702030302020204" pitchFamily="66" charset="0"/>
                </a:rPr>
                <a:t>3</a:t>
              </a:r>
            </a:p>
          </p:txBody>
        </p:sp>
        <p:sp>
          <p:nvSpPr>
            <p:cNvPr id="2098" name="Oval 42">
              <a:extLst>
                <a:ext uri="{FF2B5EF4-FFF2-40B4-BE49-F238E27FC236}">
                  <a16:creationId xmlns:a16="http://schemas.microsoft.com/office/drawing/2014/main" id="{D2A8015F-36D5-B2DB-4E09-DB6FB05E1C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3" y="1288"/>
              <a:ext cx="344" cy="33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Comic Sans MS" panose="030F0702030302020204" pitchFamily="66" charset="0"/>
              </a:endParaRPr>
            </a:p>
          </p:txBody>
        </p:sp>
        <p:sp>
          <p:nvSpPr>
            <p:cNvPr id="2099" name="Text Box 43">
              <a:extLst>
                <a:ext uri="{FF2B5EF4-FFF2-40B4-BE49-F238E27FC236}">
                  <a16:creationId xmlns:a16="http://schemas.microsoft.com/office/drawing/2014/main" id="{A18BD985-CAFB-A6C6-0EB7-97E0BFE3F4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79" y="1309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000000"/>
                  </a:solidFill>
                  <a:latin typeface="Comic Sans MS" panose="030F0702030302020204" pitchFamily="66" charset="0"/>
                </a:rPr>
                <a:t>5</a:t>
              </a:r>
            </a:p>
          </p:txBody>
        </p:sp>
        <p:sp>
          <p:nvSpPr>
            <p:cNvPr id="2100" name="Oval 45">
              <a:extLst>
                <a:ext uri="{FF2B5EF4-FFF2-40B4-BE49-F238E27FC236}">
                  <a16:creationId xmlns:a16="http://schemas.microsoft.com/office/drawing/2014/main" id="{901A4EE7-8ABA-E701-3B6B-4CE4C63C4E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1288"/>
              <a:ext cx="344" cy="33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Comic Sans MS" panose="030F0702030302020204" pitchFamily="66" charset="0"/>
              </a:endParaRPr>
            </a:p>
          </p:txBody>
        </p:sp>
        <p:sp>
          <p:nvSpPr>
            <p:cNvPr id="2101" name="Text Box 46">
              <a:extLst>
                <a:ext uri="{FF2B5EF4-FFF2-40B4-BE49-F238E27FC236}">
                  <a16:creationId xmlns:a16="http://schemas.microsoft.com/office/drawing/2014/main" id="{2B37A077-2EE8-5D9C-C79B-B1D4A81BFA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6" y="1309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000000"/>
                  </a:solidFill>
                  <a:latin typeface="Comic Sans MS" panose="030F0702030302020204" pitchFamily="66" charset="0"/>
                </a:rPr>
                <a:t>4</a:t>
              </a:r>
            </a:p>
          </p:txBody>
        </p:sp>
        <p:sp>
          <p:nvSpPr>
            <p:cNvPr id="2102" name="Oval 48">
              <a:extLst>
                <a:ext uri="{FF2B5EF4-FFF2-40B4-BE49-F238E27FC236}">
                  <a16:creationId xmlns:a16="http://schemas.microsoft.com/office/drawing/2014/main" id="{03309E92-C5A7-151E-378B-C414FD0D56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288"/>
              <a:ext cx="344" cy="33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Comic Sans MS" panose="030F0702030302020204" pitchFamily="66" charset="0"/>
              </a:endParaRPr>
            </a:p>
          </p:txBody>
        </p:sp>
        <p:sp>
          <p:nvSpPr>
            <p:cNvPr id="2103" name="Text Box 49">
              <a:extLst>
                <a:ext uri="{FF2B5EF4-FFF2-40B4-BE49-F238E27FC236}">
                  <a16:creationId xmlns:a16="http://schemas.microsoft.com/office/drawing/2014/main" id="{0A0A9FDB-4F5D-45C3-7CDE-C553380CB7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6" y="1317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000000"/>
                  </a:solidFill>
                  <a:latin typeface="Comic Sans MS" panose="030F0702030302020204" pitchFamily="66" charset="0"/>
                </a:rPr>
                <a:t>7</a:t>
              </a:r>
            </a:p>
          </p:txBody>
        </p:sp>
        <p:sp>
          <p:nvSpPr>
            <p:cNvPr id="2104" name="Oval 51">
              <a:extLst>
                <a:ext uri="{FF2B5EF4-FFF2-40B4-BE49-F238E27FC236}">
                  <a16:creationId xmlns:a16="http://schemas.microsoft.com/office/drawing/2014/main" id="{406ADB23-0608-1771-4A1F-76069686BF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" y="1288"/>
              <a:ext cx="344" cy="33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Comic Sans MS" panose="030F0702030302020204" pitchFamily="66" charset="0"/>
              </a:endParaRPr>
            </a:p>
          </p:txBody>
        </p:sp>
        <p:sp>
          <p:nvSpPr>
            <p:cNvPr id="2105" name="Text Box 52">
              <a:extLst>
                <a:ext uri="{FF2B5EF4-FFF2-40B4-BE49-F238E27FC236}">
                  <a16:creationId xmlns:a16="http://schemas.microsoft.com/office/drawing/2014/main" id="{FB9C9010-4860-5188-6234-9C5BB16B1E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1" y="1309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000000"/>
                  </a:solidFill>
                  <a:latin typeface="Comic Sans MS" panose="030F0702030302020204" pitchFamily="66" charset="0"/>
                </a:rPr>
                <a:t>6</a:t>
              </a:r>
            </a:p>
          </p:txBody>
        </p:sp>
        <p:sp>
          <p:nvSpPr>
            <p:cNvPr id="2106" name="Oval 54">
              <a:extLst>
                <a:ext uri="{FF2B5EF4-FFF2-40B4-BE49-F238E27FC236}">
                  <a16:creationId xmlns:a16="http://schemas.microsoft.com/office/drawing/2014/main" id="{F1CE7271-6AC1-348A-B750-178FFBD20D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288"/>
              <a:ext cx="344" cy="33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Comic Sans MS" panose="030F0702030302020204" pitchFamily="66" charset="0"/>
              </a:endParaRPr>
            </a:p>
          </p:txBody>
        </p:sp>
        <p:sp>
          <p:nvSpPr>
            <p:cNvPr id="2107" name="Text Box 55">
              <a:extLst>
                <a:ext uri="{FF2B5EF4-FFF2-40B4-BE49-F238E27FC236}">
                  <a16:creationId xmlns:a16="http://schemas.microsoft.com/office/drawing/2014/main" id="{8B41E506-673E-06C8-BAA1-5587C2FD3A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8" y="1309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000000"/>
                  </a:solidFill>
                  <a:latin typeface="Comic Sans MS" panose="030F0702030302020204" pitchFamily="66" charset="0"/>
                </a:rPr>
                <a:t>8</a:t>
              </a:r>
            </a:p>
          </p:txBody>
        </p:sp>
      </p:grpSp>
      <p:sp>
        <p:nvSpPr>
          <p:cNvPr id="2062" name="Text Box 57">
            <a:extLst>
              <a:ext uri="{FF2B5EF4-FFF2-40B4-BE49-F238E27FC236}">
                <a16:creationId xmlns:a16="http://schemas.microsoft.com/office/drawing/2014/main" id="{51771A0F-992A-3233-542D-4D660D285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2759075"/>
            <a:ext cx="4841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0.1</a:t>
            </a:r>
          </a:p>
        </p:txBody>
      </p:sp>
      <p:sp>
        <p:nvSpPr>
          <p:cNvPr id="2063" name="Text Box 58">
            <a:extLst>
              <a:ext uri="{FF2B5EF4-FFF2-40B4-BE49-F238E27FC236}">
                <a16:creationId xmlns:a16="http://schemas.microsoft.com/office/drawing/2014/main" id="{FE366E8E-61E3-C616-0B6D-C77033E66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3825" y="2759075"/>
            <a:ext cx="520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0.2</a:t>
            </a:r>
          </a:p>
        </p:txBody>
      </p:sp>
      <p:sp>
        <p:nvSpPr>
          <p:cNvPr id="2064" name="Text Box 59">
            <a:extLst>
              <a:ext uri="{FF2B5EF4-FFF2-40B4-BE49-F238E27FC236}">
                <a16:creationId xmlns:a16="http://schemas.microsoft.com/office/drawing/2014/main" id="{EC3C8450-F0AA-BA7F-F539-2F1DD5A0C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825" y="2759075"/>
            <a:ext cx="520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0.3</a:t>
            </a:r>
          </a:p>
        </p:txBody>
      </p:sp>
      <p:sp>
        <p:nvSpPr>
          <p:cNvPr id="2065" name="Text Box 60">
            <a:extLst>
              <a:ext uri="{FF2B5EF4-FFF2-40B4-BE49-F238E27FC236}">
                <a16:creationId xmlns:a16="http://schemas.microsoft.com/office/drawing/2014/main" id="{2191866A-9CFA-3582-E591-03FBD4D82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8925" y="2759075"/>
            <a:ext cx="520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0.4</a:t>
            </a:r>
          </a:p>
        </p:txBody>
      </p:sp>
      <p:sp>
        <p:nvSpPr>
          <p:cNvPr id="2066" name="Text Box 61">
            <a:extLst>
              <a:ext uri="{FF2B5EF4-FFF2-40B4-BE49-F238E27FC236}">
                <a16:creationId xmlns:a16="http://schemas.microsoft.com/office/drawing/2014/main" id="{C8801EB8-EFDA-D079-F88B-F184BEA1B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759075"/>
            <a:ext cx="520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0.6</a:t>
            </a:r>
          </a:p>
        </p:txBody>
      </p:sp>
      <p:sp>
        <p:nvSpPr>
          <p:cNvPr id="2067" name="Text Box 62">
            <a:extLst>
              <a:ext uri="{FF2B5EF4-FFF2-40B4-BE49-F238E27FC236}">
                <a16:creationId xmlns:a16="http://schemas.microsoft.com/office/drawing/2014/main" id="{EE3D6E05-218D-8E7B-B94D-91F85B36D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6025" y="2759075"/>
            <a:ext cx="520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0.7</a:t>
            </a:r>
          </a:p>
        </p:txBody>
      </p:sp>
      <p:sp>
        <p:nvSpPr>
          <p:cNvPr id="2068" name="Text Box 63">
            <a:extLst>
              <a:ext uri="{FF2B5EF4-FFF2-40B4-BE49-F238E27FC236}">
                <a16:creationId xmlns:a16="http://schemas.microsoft.com/office/drawing/2014/main" id="{1F3E422D-152D-DB8C-B379-2CAA789A9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2759075"/>
            <a:ext cx="520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0.8</a:t>
            </a:r>
          </a:p>
        </p:txBody>
      </p:sp>
      <p:sp>
        <p:nvSpPr>
          <p:cNvPr id="2069" name="Text Box 64">
            <a:extLst>
              <a:ext uri="{FF2B5EF4-FFF2-40B4-BE49-F238E27FC236}">
                <a16:creationId xmlns:a16="http://schemas.microsoft.com/office/drawing/2014/main" id="{2BAC8AC3-20C8-80B0-453E-A28B7D337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5725" y="2759075"/>
            <a:ext cx="520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0.9</a:t>
            </a:r>
          </a:p>
        </p:txBody>
      </p:sp>
      <p:sp>
        <p:nvSpPr>
          <p:cNvPr id="46145" name="Text Box 65">
            <a:extLst>
              <a:ext uri="{FF2B5EF4-FFF2-40B4-BE49-F238E27FC236}">
                <a16:creationId xmlns:a16="http://schemas.microsoft.com/office/drawing/2014/main" id="{05905708-95B3-1BF2-C4E3-490ADA818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7425" y="4422775"/>
            <a:ext cx="6421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Q. What is the chance of picking a number between 1 – 8 ?</a:t>
            </a:r>
          </a:p>
        </p:txBody>
      </p:sp>
      <p:sp>
        <p:nvSpPr>
          <p:cNvPr id="46146" name="Text Box 66">
            <a:extLst>
              <a:ext uri="{FF2B5EF4-FFF2-40B4-BE49-F238E27FC236}">
                <a16:creationId xmlns:a16="http://schemas.microsoft.com/office/drawing/2014/main" id="{94766675-31C9-ABD0-4276-9B3E6F4F4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5159375"/>
            <a:ext cx="62341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Q. What is the chance of picking a number that is even ?</a:t>
            </a:r>
          </a:p>
        </p:txBody>
      </p:sp>
      <p:sp>
        <p:nvSpPr>
          <p:cNvPr id="46147" name="Text Box 67">
            <a:extLst>
              <a:ext uri="{FF2B5EF4-FFF2-40B4-BE49-F238E27FC236}">
                <a16:creationId xmlns:a16="http://schemas.microsoft.com/office/drawing/2014/main" id="{B3E7E0AE-432C-7B26-653D-EFA0932A0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5756275"/>
            <a:ext cx="5327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Q. What is the chance of picking the number 1 ?</a:t>
            </a:r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69A6493A-9045-4D8F-6827-6DEED073A5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120" imgH="177480" progId="Equation.DSMT4">
                  <p:embed/>
                </p:oleObj>
              </mc:Choice>
              <mc:Fallback>
                <p:oleObj name="Equation" r:id="rId4" imgW="11412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49" name="Text Box 69">
            <a:extLst>
              <a:ext uri="{FF2B5EF4-FFF2-40B4-BE49-F238E27FC236}">
                <a16:creationId xmlns:a16="http://schemas.microsoft.com/office/drawing/2014/main" id="{5C4D9DCC-41BF-C3F2-496E-1B4F87C62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0375" y="4170363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46151" name="Text Box 71">
            <a:extLst>
              <a:ext uri="{FF2B5EF4-FFF2-40B4-BE49-F238E27FC236}">
                <a16:creationId xmlns:a16="http://schemas.microsoft.com/office/drawing/2014/main" id="{F2B7A8E0-F93C-75B0-BBCF-6050E9A99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0375" y="4576763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46152" name="Text Box 72">
            <a:extLst>
              <a:ext uri="{FF2B5EF4-FFF2-40B4-BE49-F238E27FC236}">
                <a16:creationId xmlns:a16="http://schemas.microsoft.com/office/drawing/2014/main" id="{FCFF46F5-5D5C-2E63-241E-A0B456C3E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0900" y="4364038"/>
            <a:ext cx="566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= 1</a:t>
            </a:r>
          </a:p>
        </p:txBody>
      </p:sp>
      <p:sp>
        <p:nvSpPr>
          <p:cNvPr id="46154" name="Line 74">
            <a:extLst>
              <a:ext uri="{FF2B5EF4-FFF2-40B4-BE49-F238E27FC236}">
                <a16:creationId xmlns:a16="http://schemas.microsoft.com/office/drawing/2014/main" id="{73B8F38F-A527-1A27-5341-CF0A6A6577A1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0050" y="4581525"/>
            <a:ext cx="50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155" name="Text Box 75">
            <a:extLst>
              <a:ext uri="{FF2B5EF4-FFF2-40B4-BE49-F238E27FC236}">
                <a16:creationId xmlns:a16="http://schemas.microsoft.com/office/drawing/2014/main" id="{B3C95E49-D87F-10BE-0A65-54652E974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5425" y="5046663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46156" name="Text Box 76">
            <a:extLst>
              <a:ext uri="{FF2B5EF4-FFF2-40B4-BE49-F238E27FC236}">
                <a16:creationId xmlns:a16="http://schemas.microsoft.com/office/drawing/2014/main" id="{FC528703-25E8-4852-57F9-DF98B1D06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5425" y="5453063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46157" name="Text Box 77">
            <a:extLst>
              <a:ext uri="{FF2B5EF4-FFF2-40B4-BE49-F238E27FC236}">
                <a16:creationId xmlns:a16="http://schemas.microsoft.com/office/drawing/2014/main" id="{DF1E8582-CE0B-2BF0-DE4F-FB6C3D15A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5950" y="5240338"/>
            <a:ext cx="877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= 0.5</a:t>
            </a:r>
          </a:p>
        </p:txBody>
      </p:sp>
      <p:sp>
        <p:nvSpPr>
          <p:cNvPr id="46158" name="Line 78">
            <a:extLst>
              <a:ext uri="{FF2B5EF4-FFF2-40B4-BE49-F238E27FC236}">
                <a16:creationId xmlns:a16="http://schemas.microsoft.com/office/drawing/2014/main" id="{D01D4F28-4BB8-C7FF-1024-EC93621411B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85100" y="5457825"/>
            <a:ext cx="50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159" name="Text Box 79">
            <a:extLst>
              <a:ext uri="{FF2B5EF4-FFF2-40B4-BE49-F238E27FC236}">
                <a16:creationId xmlns:a16="http://schemas.microsoft.com/office/drawing/2014/main" id="{84828398-16BE-F489-F37C-F6F53E4E5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4225" y="5834063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6160" name="Text Box 80">
            <a:extLst>
              <a:ext uri="{FF2B5EF4-FFF2-40B4-BE49-F238E27FC236}">
                <a16:creationId xmlns:a16="http://schemas.microsoft.com/office/drawing/2014/main" id="{92E419DB-1C6C-D9A5-2289-A2BF9D049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1525" y="6202363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46161" name="Text Box 81">
            <a:extLst>
              <a:ext uri="{FF2B5EF4-FFF2-40B4-BE49-F238E27FC236}">
                <a16:creationId xmlns:a16="http://schemas.microsoft.com/office/drawing/2014/main" id="{C2224403-91D1-395C-C450-D968F8733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3325" y="6027738"/>
            <a:ext cx="120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= 0.125</a:t>
            </a:r>
          </a:p>
        </p:txBody>
      </p:sp>
      <p:sp>
        <p:nvSpPr>
          <p:cNvPr id="46162" name="Line 82">
            <a:extLst>
              <a:ext uri="{FF2B5EF4-FFF2-40B4-BE49-F238E27FC236}">
                <a16:creationId xmlns:a16="http://schemas.microsoft.com/office/drawing/2014/main" id="{36FE657C-5229-594A-BE1A-9F374192A00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73900" y="6245225"/>
            <a:ext cx="50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163" name="Line 83">
            <a:extLst>
              <a:ext uri="{FF2B5EF4-FFF2-40B4-BE49-F238E27FC236}">
                <a16:creationId xmlns:a16="http://schemas.microsoft.com/office/drawing/2014/main" id="{AFCF0B5F-2BFE-966F-31D8-1975323B2CC4}"/>
              </a:ext>
            </a:extLst>
          </p:cNvPr>
          <p:cNvSpPr>
            <a:spLocks noChangeShapeType="1"/>
          </p:cNvSpPr>
          <p:nvPr/>
        </p:nvSpPr>
        <p:spPr bwMode="auto">
          <a:xfrm>
            <a:off x="8712200" y="3060700"/>
            <a:ext cx="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164" name="Line 84">
            <a:extLst>
              <a:ext uri="{FF2B5EF4-FFF2-40B4-BE49-F238E27FC236}">
                <a16:creationId xmlns:a16="http://schemas.microsoft.com/office/drawing/2014/main" id="{475CEC2B-394F-1799-527C-2DA396C583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060700"/>
            <a:ext cx="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165" name="Line 85">
            <a:extLst>
              <a:ext uri="{FF2B5EF4-FFF2-40B4-BE49-F238E27FC236}">
                <a16:creationId xmlns:a16="http://schemas.microsoft.com/office/drawing/2014/main" id="{71CC7C91-6E17-03C3-9768-EBB496DC551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1100" y="3035300"/>
            <a:ext cx="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46169" name="Picture 89" descr="bag_of_money_mc">
            <a:extLst>
              <a:ext uri="{FF2B5EF4-FFF2-40B4-BE49-F238E27FC236}">
                <a16:creationId xmlns:a16="http://schemas.microsoft.com/office/drawing/2014/main" id="{A05DF2B1-9847-0093-3172-D8DC81444C2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5663" y="3759200"/>
            <a:ext cx="5238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70" name="Picture 90" descr="bag_of_money_mc">
            <a:extLst>
              <a:ext uri="{FF2B5EF4-FFF2-40B4-BE49-F238E27FC236}">
                <a16:creationId xmlns:a16="http://schemas.microsoft.com/office/drawing/2014/main" id="{E39D628F-B1F2-5AB1-BAAE-EC567A006E8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163" y="4597400"/>
            <a:ext cx="5238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71" name="Text Box 91">
            <a:extLst>
              <a:ext uri="{FF2B5EF4-FFF2-40B4-BE49-F238E27FC236}">
                <a16:creationId xmlns:a16="http://schemas.microsoft.com/office/drawing/2014/main" id="{3E43C898-DD2C-81BA-90C2-A08C75A46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8375" y="4351338"/>
            <a:ext cx="588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P =</a:t>
            </a:r>
          </a:p>
        </p:txBody>
      </p:sp>
      <p:sp>
        <p:nvSpPr>
          <p:cNvPr id="46172" name="Text Box 92">
            <a:extLst>
              <a:ext uri="{FF2B5EF4-FFF2-40B4-BE49-F238E27FC236}">
                <a16:creationId xmlns:a16="http://schemas.microsoft.com/office/drawing/2014/main" id="{5C6810B6-392C-B8E7-B132-0F18508A5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0875" y="5272088"/>
            <a:ext cx="8048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P(E) =</a:t>
            </a:r>
          </a:p>
        </p:txBody>
      </p:sp>
      <p:sp>
        <p:nvSpPr>
          <p:cNvPr id="46173" name="Text Box 93">
            <a:extLst>
              <a:ext uri="{FF2B5EF4-FFF2-40B4-BE49-F238E27FC236}">
                <a16:creationId xmlns:a16="http://schemas.microsoft.com/office/drawing/2014/main" id="{6D44EA1E-07E8-F88D-8481-1E21C73A8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125" y="6049963"/>
            <a:ext cx="765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P(1) =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4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46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46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46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46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6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6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4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46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46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46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46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4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2000"/>
                                        <p:tgtEl>
                                          <p:spTgt spid="4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0" dur="80"/>
                                        <p:tgtEl>
                                          <p:spTgt spid="46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1" dur="80"/>
                                        <p:tgtEl>
                                          <p:spTgt spid="46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80"/>
                                        <p:tgtEl>
                                          <p:spTgt spid="46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4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45" grpId="0"/>
      <p:bldP spid="46146" grpId="0"/>
      <p:bldP spid="46147" grpId="0"/>
      <p:bldP spid="46149" grpId="0"/>
      <p:bldP spid="46151" grpId="0"/>
      <p:bldP spid="46152" grpId="0"/>
      <p:bldP spid="46155" grpId="0"/>
      <p:bldP spid="46156" grpId="0"/>
      <p:bldP spid="46157" grpId="0"/>
      <p:bldP spid="46159" grpId="0"/>
      <p:bldP spid="46160" grpId="0"/>
      <p:bldP spid="46161" grpId="0"/>
      <p:bldP spid="46171" grpId="0"/>
      <p:bldP spid="46172" grpId="0"/>
      <p:bldP spid="461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18">
            <a:extLst>
              <a:ext uri="{FF2B5EF4-FFF2-40B4-BE49-F238E27FC236}">
                <a16:creationId xmlns:a16="http://schemas.microsoft.com/office/drawing/2014/main" id="{28C2094C-E53B-08F6-1B6E-2780994063E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58B1773-0109-48B5-9B3D-8DF84B731E79}" type="datetime5">
              <a:rPr lang="en-GB" sz="1200"/>
              <a:pPr>
                <a:defRPr/>
              </a:pPr>
              <a:t>4-Jul-26</a:t>
            </a:fld>
            <a:endParaRPr lang="en-GB" sz="1200"/>
          </a:p>
        </p:txBody>
      </p:sp>
      <p:sp>
        <p:nvSpPr>
          <p:cNvPr id="61" name="Rectangle 19">
            <a:extLst>
              <a:ext uri="{FF2B5EF4-FFF2-40B4-BE49-F238E27FC236}">
                <a16:creationId xmlns:a16="http://schemas.microsoft.com/office/drawing/2014/main" id="{87BC5D37-0C9B-2E2A-EF08-B75B5CB8A3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z="1200" dirty="0"/>
              <a:t>Created by Mr Lafferty Maths Dept</a:t>
            </a: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4F6DAFB0-3719-96E3-2C68-3DF1505D554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482725" y="538163"/>
            <a:ext cx="5256213" cy="1063625"/>
          </a:xfrm>
        </p:spPr>
        <p:txBody>
          <a:bodyPr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Probability</a:t>
            </a:r>
            <a:br>
              <a:rPr lang="en-GB" sz="3200" dirty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Likelihood Line</a:t>
            </a:r>
          </a:p>
        </p:txBody>
      </p:sp>
      <p:pic>
        <p:nvPicPr>
          <p:cNvPr id="16389" name="Picture 3" descr="scottishflag">
            <a:extLst>
              <a:ext uri="{FF2B5EF4-FFF2-40B4-BE49-F238E27FC236}">
                <a16:creationId xmlns:a16="http://schemas.microsoft.com/office/drawing/2014/main" id="{8C51DE3A-416C-8703-4662-CBA65FA651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Text Box 5">
            <a:extLst>
              <a:ext uri="{FF2B5EF4-FFF2-40B4-BE49-F238E27FC236}">
                <a16:creationId xmlns:a16="http://schemas.microsoft.com/office/drawing/2014/main" id="{D7B58D44-D7E3-C7E6-0E48-59D7FA7944F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grpSp>
        <p:nvGrpSpPr>
          <p:cNvPr id="16391" name="Group 6">
            <a:extLst>
              <a:ext uri="{FF2B5EF4-FFF2-40B4-BE49-F238E27FC236}">
                <a16:creationId xmlns:a16="http://schemas.microsoft.com/office/drawing/2014/main" id="{B75D8C75-A947-4E17-897B-DAAA17BFE407}"/>
              </a:ext>
            </a:extLst>
          </p:cNvPr>
          <p:cNvGrpSpPr>
            <a:grpSpLocks/>
          </p:cNvGrpSpPr>
          <p:nvPr/>
        </p:nvGrpSpPr>
        <p:grpSpPr bwMode="auto">
          <a:xfrm>
            <a:off x="1365250" y="2573338"/>
            <a:ext cx="7518400" cy="855662"/>
            <a:chOff x="676" y="1629"/>
            <a:chExt cx="4736" cy="539"/>
          </a:xfrm>
        </p:grpSpPr>
        <p:sp>
          <p:nvSpPr>
            <p:cNvPr id="16428" name="Line 7">
              <a:extLst>
                <a:ext uri="{FF2B5EF4-FFF2-40B4-BE49-F238E27FC236}">
                  <a16:creationId xmlns:a16="http://schemas.microsoft.com/office/drawing/2014/main" id="{1B8D856E-5EC3-0A44-24DB-FE49B3953C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162"/>
              <a:ext cx="454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29" name="Line 8">
              <a:extLst>
                <a:ext uri="{FF2B5EF4-FFF2-40B4-BE49-F238E27FC236}">
                  <a16:creationId xmlns:a16="http://schemas.microsoft.com/office/drawing/2014/main" id="{862FB2E9-29D0-50F8-E85E-42F5FE4608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9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30" name="Line 9">
              <a:extLst>
                <a:ext uri="{FF2B5EF4-FFF2-40B4-BE49-F238E27FC236}">
                  <a16:creationId xmlns:a16="http://schemas.microsoft.com/office/drawing/2014/main" id="{8A08BB49-948D-C57E-6288-C93F136488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40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31" name="Line 10">
              <a:extLst>
                <a:ext uri="{FF2B5EF4-FFF2-40B4-BE49-F238E27FC236}">
                  <a16:creationId xmlns:a16="http://schemas.microsoft.com/office/drawing/2014/main" id="{82A232FA-C9D2-4CAD-FC00-0A9AE38A1E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32" name="Line 11">
              <a:extLst>
                <a:ext uri="{FF2B5EF4-FFF2-40B4-BE49-F238E27FC236}">
                  <a16:creationId xmlns:a16="http://schemas.microsoft.com/office/drawing/2014/main" id="{6405B940-7DB4-C712-BCE5-0E2DDD2172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33" name="Line 12">
              <a:extLst>
                <a:ext uri="{FF2B5EF4-FFF2-40B4-BE49-F238E27FC236}">
                  <a16:creationId xmlns:a16="http://schemas.microsoft.com/office/drawing/2014/main" id="{1800DF7B-BA71-C93B-1E45-CE02AA972D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8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34" name="Line 13">
              <a:extLst>
                <a:ext uri="{FF2B5EF4-FFF2-40B4-BE49-F238E27FC236}">
                  <a16:creationId xmlns:a16="http://schemas.microsoft.com/office/drawing/2014/main" id="{3DFC743C-7499-272A-74E9-DB7E207E62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35" name="Line 14">
              <a:extLst>
                <a:ext uri="{FF2B5EF4-FFF2-40B4-BE49-F238E27FC236}">
                  <a16:creationId xmlns:a16="http://schemas.microsoft.com/office/drawing/2014/main" id="{35316C57-9532-DEF9-5283-BECA1BB681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2" y="1952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36" name="Line 15">
              <a:extLst>
                <a:ext uri="{FF2B5EF4-FFF2-40B4-BE49-F238E27FC236}">
                  <a16:creationId xmlns:a16="http://schemas.microsoft.com/office/drawing/2014/main" id="{FFD38F38-FE07-9528-661F-BF7B5FCF95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37" name="Line 16">
              <a:extLst>
                <a:ext uri="{FF2B5EF4-FFF2-40B4-BE49-F238E27FC236}">
                  <a16:creationId xmlns:a16="http://schemas.microsoft.com/office/drawing/2014/main" id="{8602C273-8952-8C22-C474-03E4D4CF72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62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38" name="Line 17">
              <a:extLst>
                <a:ext uri="{FF2B5EF4-FFF2-40B4-BE49-F238E27FC236}">
                  <a16:creationId xmlns:a16="http://schemas.microsoft.com/office/drawing/2014/main" id="{C683C9B9-598A-4A8F-BC2D-F82B22FA81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39" name="Line 18">
              <a:extLst>
                <a:ext uri="{FF2B5EF4-FFF2-40B4-BE49-F238E27FC236}">
                  <a16:creationId xmlns:a16="http://schemas.microsoft.com/office/drawing/2014/main" id="{4277FB9C-3098-9279-E0F2-452D63E64D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40" name="Text Box 19">
              <a:extLst>
                <a:ext uri="{FF2B5EF4-FFF2-40B4-BE49-F238E27FC236}">
                  <a16:creationId xmlns:a16="http://schemas.microsoft.com/office/drawing/2014/main" id="{A10E41FF-AC10-7BA2-EF4C-E45CFCC26F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0" y="1629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16441" name="Text Box 20">
              <a:extLst>
                <a:ext uri="{FF2B5EF4-FFF2-40B4-BE49-F238E27FC236}">
                  <a16:creationId xmlns:a16="http://schemas.microsoft.com/office/drawing/2014/main" id="{C6E5BAA9-89D8-C9E4-E523-B10EAA2F8F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1629"/>
              <a:ext cx="3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latin typeface="Comic Sans MS" panose="030F0702030302020204" pitchFamily="66" charset="0"/>
                </a:rPr>
                <a:t>0.5</a:t>
              </a:r>
            </a:p>
          </p:txBody>
        </p:sp>
        <p:sp>
          <p:nvSpPr>
            <p:cNvPr id="16442" name="Text Box 21">
              <a:extLst>
                <a:ext uri="{FF2B5EF4-FFF2-40B4-BE49-F238E27FC236}">
                  <a16:creationId xmlns:a16="http://schemas.microsoft.com/office/drawing/2014/main" id="{5EC7CE99-4B91-2A4C-7EC3-D5B4115388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6" y="1629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latin typeface="Comic Sans MS" panose="030F0702030302020204" pitchFamily="66" charset="0"/>
                </a:rPr>
                <a:t>0</a:t>
              </a:r>
            </a:p>
          </p:txBody>
        </p:sp>
      </p:grpSp>
      <p:sp>
        <p:nvSpPr>
          <p:cNvPr id="16392" name="Text Box 22">
            <a:extLst>
              <a:ext uri="{FF2B5EF4-FFF2-40B4-BE49-F238E27FC236}">
                <a16:creationId xmlns:a16="http://schemas.microsoft.com/office/drawing/2014/main" id="{3C5113D8-FA98-E17A-1FD6-95DE3703E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8800" y="3457575"/>
            <a:ext cx="965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Certain</a:t>
            </a:r>
          </a:p>
        </p:txBody>
      </p:sp>
      <p:sp>
        <p:nvSpPr>
          <p:cNvPr id="16393" name="Text Box 23">
            <a:extLst>
              <a:ext uri="{FF2B5EF4-FFF2-40B4-BE49-F238E27FC236}">
                <a16:creationId xmlns:a16="http://schemas.microsoft.com/office/drawing/2014/main" id="{DB28013C-E6FC-F70E-C5B8-24B1EB894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6625" y="3457575"/>
            <a:ext cx="79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Evens</a:t>
            </a:r>
          </a:p>
        </p:txBody>
      </p:sp>
      <p:sp>
        <p:nvSpPr>
          <p:cNvPr id="16394" name="Text Box 24">
            <a:extLst>
              <a:ext uri="{FF2B5EF4-FFF2-40B4-BE49-F238E27FC236}">
                <a16:creationId xmlns:a16="http://schemas.microsoft.com/office/drawing/2014/main" id="{68E3EA48-502A-AE85-D394-8ABBE1D66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3457575"/>
            <a:ext cx="1338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Impossible</a:t>
            </a:r>
          </a:p>
        </p:txBody>
      </p:sp>
      <p:sp>
        <p:nvSpPr>
          <p:cNvPr id="16395" name="Text Box 25">
            <a:extLst>
              <a:ext uri="{FF2B5EF4-FFF2-40B4-BE49-F238E27FC236}">
                <a16:creationId xmlns:a16="http://schemas.microsoft.com/office/drawing/2014/main" id="{23823164-A44C-BF7A-0664-D30FE126F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4488" y="3597275"/>
            <a:ext cx="11287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latin typeface="Comic Sans MS" panose="030F0702030302020204" pitchFamily="66" charset="0"/>
              </a:rPr>
              <a:t>Not very</a:t>
            </a:r>
          </a:p>
          <a:p>
            <a:pPr algn="ctr" eaLnBrk="1" hangingPunct="1"/>
            <a:r>
              <a:rPr lang="en-GB" altLang="en-US">
                <a:latin typeface="Comic Sans MS" panose="030F0702030302020204" pitchFamily="66" charset="0"/>
              </a:rPr>
              <a:t>likely</a:t>
            </a:r>
          </a:p>
        </p:txBody>
      </p:sp>
      <p:sp>
        <p:nvSpPr>
          <p:cNvPr id="16396" name="Text Box 26">
            <a:extLst>
              <a:ext uri="{FF2B5EF4-FFF2-40B4-BE49-F238E27FC236}">
                <a16:creationId xmlns:a16="http://schemas.microsoft.com/office/drawing/2014/main" id="{44A7D9D9-C015-5EBC-AED1-D61DB93B8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3" y="3597275"/>
            <a:ext cx="739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latin typeface="Comic Sans MS" panose="030F0702030302020204" pitchFamily="66" charset="0"/>
              </a:rPr>
              <a:t>Very</a:t>
            </a:r>
          </a:p>
          <a:p>
            <a:pPr algn="ctr" eaLnBrk="1" hangingPunct="1"/>
            <a:r>
              <a:rPr lang="en-GB" altLang="en-US">
                <a:latin typeface="Comic Sans MS" panose="030F0702030302020204" pitchFamily="66" charset="0"/>
              </a:rPr>
              <a:t>likely</a:t>
            </a:r>
          </a:p>
        </p:txBody>
      </p:sp>
      <p:pic>
        <p:nvPicPr>
          <p:cNvPr id="16397" name="Picture 32" descr="Men Disabled 001">
            <a:extLst>
              <a:ext uri="{FF2B5EF4-FFF2-40B4-BE49-F238E27FC236}">
                <a16:creationId xmlns:a16="http://schemas.microsoft.com/office/drawing/2014/main" id="{11C869E2-7D8C-9F57-7173-FEEDAB208E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0" y="401638"/>
            <a:ext cx="2222500" cy="2122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37" name="Text Box 33">
            <a:extLst>
              <a:ext uri="{FF2B5EF4-FFF2-40B4-BE49-F238E27FC236}">
                <a16:creationId xmlns:a16="http://schemas.microsoft.com/office/drawing/2014/main" id="{0BB558A5-3F9B-6D7D-8820-606E0E0B7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7425" y="4422775"/>
            <a:ext cx="5040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Q. What is the chance of picking a red card ?</a:t>
            </a:r>
          </a:p>
        </p:txBody>
      </p:sp>
      <p:sp>
        <p:nvSpPr>
          <p:cNvPr id="47138" name="Text Box 34">
            <a:extLst>
              <a:ext uri="{FF2B5EF4-FFF2-40B4-BE49-F238E27FC236}">
                <a16:creationId xmlns:a16="http://schemas.microsoft.com/office/drawing/2014/main" id="{E10DB351-4246-2E8C-3970-7CDC07D2B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5159375"/>
            <a:ext cx="49911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Q. What is the chance of picking a diamond ?</a:t>
            </a:r>
          </a:p>
        </p:txBody>
      </p:sp>
      <p:sp>
        <p:nvSpPr>
          <p:cNvPr id="47139" name="Text Box 35">
            <a:extLst>
              <a:ext uri="{FF2B5EF4-FFF2-40B4-BE49-F238E27FC236}">
                <a16:creationId xmlns:a16="http://schemas.microsoft.com/office/drawing/2014/main" id="{31DFC564-CD74-C4AD-7341-F4A0E9D52E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5756275"/>
            <a:ext cx="42973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Q. What is the chance of picking ace ?</a:t>
            </a:r>
          </a:p>
        </p:txBody>
      </p:sp>
      <p:sp>
        <p:nvSpPr>
          <p:cNvPr id="47140" name="Text Box 36">
            <a:extLst>
              <a:ext uri="{FF2B5EF4-FFF2-40B4-BE49-F238E27FC236}">
                <a16:creationId xmlns:a16="http://schemas.microsoft.com/office/drawing/2014/main" id="{655D3271-88DB-A185-9003-711ABB853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6325" y="4579938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52</a:t>
            </a:r>
          </a:p>
        </p:txBody>
      </p:sp>
      <p:sp>
        <p:nvSpPr>
          <p:cNvPr id="47141" name="Text Box 37">
            <a:extLst>
              <a:ext uri="{FF2B5EF4-FFF2-40B4-BE49-F238E27FC236}">
                <a16:creationId xmlns:a16="http://schemas.microsoft.com/office/drawing/2014/main" id="{6008CF37-E950-A015-F026-AE2DDB16F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3725" y="4364038"/>
            <a:ext cx="877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= 0.5</a:t>
            </a:r>
          </a:p>
        </p:txBody>
      </p:sp>
      <p:sp>
        <p:nvSpPr>
          <p:cNvPr id="47142" name="Line 38">
            <a:extLst>
              <a:ext uri="{FF2B5EF4-FFF2-40B4-BE49-F238E27FC236}">
                <a16:creationId xmlns:a16="http://schemas.microsoft.com/office/drawing/2014/main" id="{64798A57-DC3E-57F1-BF76-1DEF02E639A3}"/>
              </a:ext>
            </a:extLst>
          </p:cNvPr>
          <p:cNvSpPr>
            <a:spLocks noChangeShapeType="1"/>
          </p:cNvSpPr>
          <p:nvPr/>
        </p:nvSpPr>
        <p:spPr bwMode="auto">
          <a:xfrm>
            <a:off x="7429500" y="4572000"/>
            <a:ext cx="50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143" name="Text Box 39">
            <a:extLst>
              <a:ext uri="{FF2B5EF4-FFF2-40B4-BE49-F238E27FC236}">
                <a16:creationId xmlns:a16="http://schemas.microsoft.com/office/drawing/2014/main" id="{590B6A9A-B307-6809-369E-677E89874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3925" y="5037138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47144" name="Text Box 40">
            <a:extLst>
              <a:ext uri="{FF2B5EF4-FFF2-40B4-BE49-F238E27FC236}">
                <a16:creationId xmlns:a16="http://schemas.microsoft.com/office/drawing/2014/main" id="{322CE29D-5978-1332-0235-5B4D6B9D9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3925" y="5443538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52</a:t>
            </a:r>
          </a:p>
        </p:txBody>
      </p:sp>
      <p:sp>
        <p:nvSpPr>
          <p:cNvPr id="47145" name="Text Box 41">
            <a:extLst>
              <a:ext uri="{FF2B5EF4-FFF2-40B4-BE49-F238E27FC236}">
                <a16:creationId xmlns:a16="http://schemas.microsoft.com/office/drawing/2014/main" id="{77BF1067-C58C-7EE3-2794-1AB80D5A1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7825" y="5240338"/>
            <a:ext cx="1063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= 0.25</a:t>
            </a:r>
          </a:p>
        </p:txBody>
      </p:sp>
      <p:sp>
        <p:nvSpPr>
          <p:cNvPr id="47146" name="Line 42">
            <a:extLst>
              <a:ext uri="{FF2B5EF4-FFF2-40B4-BE49-F238E27FC236}">
                <a16:creationId xmlns:a16="http://schemas.microsoft.com/office/drawing/2014/main" id="{51612303-A42C-49A9-05A9-665B6146F4D1}"/>
              </a:ext>
            </a:extLst>
          </p:cNvPr>
          <p:cNvSpPr>
            <a:spLocks noChangeShapeType="1"/>
          </p:cNvSpPr>
          <p:nvPr/>
        </p:nvSpPr>
        <p:spPr bwMode="auto">
          <a:xfrm>
            <a:off x="7264400" y="5448300"/>
            <a:ext cx="50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147" name="Text Box 43">
            <a:extLst>
              <a:ext uri="{FF2B5EF4-FFF2-40B4-BE49-F238E27FC236}">
                <a16:creationId xmlns:a16="http://schemas.microsoft.com/office/drawing/2014/main" id="{8CFB4216-266F-3C13-F3A1-8509AE2AF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5672138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47148" name="Text Box 44">
            <a:extLst>
              <a:ext uri="{FF2B5EF4-FFF2-40B4-BE49-F238E27FC236}">
                <a16:creationId xmlns:a16="http://schemas.microsoft.com/office/drawing/2014/main" id="{C4D0EDCA-2ECC-03B8-BA11-33197963F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3325" y="6053138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52</a:t>
            </a:r>
          </a:p>
        </p:txBody>
      </p:sp>
      <p:sp>
        <p:nvSpPr>
          <p:cNvPr id="47149" name="Text Box 45">
            <a:extLst>
              <a:ext uri="{FF2B5EF4-FFF2-40B4-BE49-F238E27FC236}">
                <a16:creationId xmlns:a16="http://schemas.microsoft.com/office/drawing/2014/main" id="{FFCC7F7D-BE36-316F-6C24-232BF6DB8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25" y="5875338"/>
            <a:ext cx="1063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= 0.08</a:t>
            </a:r>
          </a:p>
        </p:txBody>
      </p:sp>
      <p:sp>
        <p:nvSpPr>
          <p:cNvPr id="47150" name="Line 46">
            <a:extLst>
              <a:ext uri="{FF2B5EF4-FFF2-40B4-BE49-F238E27FC236}">
                <a16:creationId xmlns:a16="http://schemas.microsoft.com/office/drawing/2014/main" id="{646170C9-B36A-9827-A94B-13E7C9F8BEB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1900" y="6083300"/>
            <a:ext cx="50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152" name="Text Box 48">
            <a:extLst>
              <a:ext uri="{FF2B5EF4-FFF2-40B4-BE49-F238E27FC236}">
                <a16:creationId xmlns:a16="http://schemas.microsoft.com/office/drawing/2014/main" id="{71734BF8-1E3E-0C03-8402-1DE2EAFA9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3625" y="4148138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26</a:t>
            </a:r>
          </a:p>
        </p:txBody>
      </p:sp>
      <p:sp>
        <p:nvSpPr>
          <p:cNvPr id="47153" name="Line 49">
            <a:extLst>
              <a:ext uri="{FF2B5EF4-FFF2-40B4-BE49-F238E27FC236}">
                <a16:creationId xmlns:a16="http://schemas.microsoft.com/office/drawing/2014/main" id="{337022E6-11B4-1515-9C1A-6405BEE4A9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060700"/>
            <a:ext cx="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154" name="Line 50">
            <a:extLst>
              <a:ext uri="{FF2B5EF4-FFF2-40B4-BE49-F238E27FC236}">
                <a16:creationId xmlns:a16="http://schemas.microsoft.com/office/drawing/2014/main" id="{7B3F8094-046B-1963-96F8-3904EF72F6A1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7400" y="3060700"/>
            <a:ext cx="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155" name="Line 51">
            <a:extLst>
              <a:ext uri="{FF2B5EF4-FFF2-40B4-BE49-F238E27FC236}">
                <a16:creationId xmlns:a16="http://schemas.microsoft.com/office/drawing/2014/main" id="{5C6B51AD-98E6-AB98-7D55-6B098C26905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82800" y="3048000"/>
            <a:ext cx="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6" name="Text Box 52">
            <a:extLst>
              <a:ext uri="{FF2B5EF4-FFF2-40B4-BE49-F238E27FC236}">
                <a16:creationId xmlns:a16="http://schemas.microsoft.com/office/drawing/2014/main" id="{18D3D996-19EA-3C98-94C0-A3B750533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2759075"/>
            <a:ext cx="4841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0.1</a:t>
            </a:r>
          </a:p>
        </p:txBody>
      </p:sp>
      <p:sp>
        <p:nvSpPr>
          <p:cNvPr id="16417" name="Text Box 53">
            <a:extLst>
              <a:ext uri="{FF2B5EF4-FFF2-40B4-BE49-F238E27FC236}">
                <a16:creationId xmlns:a16="http://schemas.microsoft.com/office/drawing/2014/main" id="{010B3D48-EBE9-F093-0FE9-31D8E19D2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3825" y="2759075"/>
            <a:ext cx="520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0.2</a:t>
            </a:r>
          </a:p>
        </p:txBody>
      </p:sp>
      <p:sp>
        <p:nvSpPr>
          <p:cNvPr id="16418" name="Text Box 54">
            <a:extLst>
              <a:ext uri="{FF2B5EF4-FFF2-40B4-BE49-F238E27FC236}">
                <a16:creationId xmlns:a16="http://schemas.microsoft.com/office/drawing/2014/main" id="{CC6407F9-0BD9-4619-AB6C-20AA5BB53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825" y="2759075"/>
            <a:ext cx="520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0.3</a:t>
            </a:r>
          </a:p>
        </p:txBody>
      </p:sp>
      <p:sp>
        <p:nvSpPr>
          <p:cNvPr id="16419" name="Text Box 55">
            <a:extLst>
              <a:ext uri="{FF2B5EF4-FFF2-40B4-BE49-F238E27FC236}">
                <a16:creationId xmlns:a16="http://schemas.microsoft.com/office/drawing/2014/main" id="{35CF6DE4-2962-6EE5-50F1-BA9940646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8925" y="2759075"/>
            <a:ext cx="520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0.4</a:t>
            </a:r>
          </a:p>
        </p:txBody>
      </p:sp>
      <p:sp>
        <p:nvSpPr>
          <p:cNvPr id="16420" name="Text Box 56">
            <a:extLst>
              <a:ext uri="{FF2B5EF4-FFF2-40B4-BE49-F238E27FC236}">
                <a16:creationId xmlns:a16="http://schemas.microsoft.com/office/drawing/2014/main" id="{3419EBB7-660E-B933-6E6D-AF6E956B6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759075"/>
            <a:ext cx="520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0.6</a:t>
            </a:r>
          </a:p>
        </p:txBody>
      </p:sp>
      <p:sp>
        <p:nvSpPr>
          <p:cNvPr id="16421" name="Text Box 57">
            <a:extLst>
              <a:ext uri="{FF2B5EF4-FFF2-40B4-BE49-F238E27FC236}">
                <a16:creationId xmlns:a16="http://schemas.microsoft.com/office/drawing/2014/main" id="{196B65C8-9A49-A2BA-0A54-41FFEE8768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6025" y="2759075"/>
            <a:ext cx="520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0.7</a:t>
            </a:r>
          </a:p>
        </p:txBody>
      </p:sp>
      <p:sp>
        <p:nvSpPr>
          <p:cNvPr id="16422" name="Text Box 58">
            <a:extLst>
              <a:ext uri="{FF2B5EF4-FFF2-40B4-BE49-F238E27FC236}">
                <a16:creationId xmlns:a16="http://schemas.microsoft.com/office/drawing/2014/main" id="{F59626EA-2232-4F5D-C66B-2FA93D8F7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2759075"/>
            <a:ext cx="520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0.8</a:t>
            </a:r>
          </a:p>
        </p:txBody>
      </p:sp>
      <p:sp>
        <p:nvSpPr>
          <p:cNvPr id="16423" name="Text Box 59">
            <a:extLst>
              <a:ext uri="{FF2B5EF4-FFF2-40B4-BE49-F238E27FC236}">
                <a16:creationId xmlns:a16="http://schemas.microsoft.com/office/drawing/2014/main" id="{846E77B4-5498-72B6-D7A7-1EDD08E42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5725" y="2759075"/>
            <a:ext cx="520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0.9</a:t>
            </a:r>
          </a:p>
        </p:txBody>
      </p:sp>
      <p:sp>
        <p:nvSpPr>
          <p:cNvPr id="47164" name="Text Box 60">
            <a:extLst>
              <a:ext uri="{FF2B5EF4-FFF2-40B4-BE49-F238E27FC236}">
                <a16:creationId xmlns:a16="http://schemas.microsoft.com/office/drawing/2014/main" id="{8FEB0D6E-A308-9E05-16D3-98F49B06A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3475" y="4389438"/>
            <a:ext cx="1136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P (Red) =</a:t>
            </a:r>
          </a:p>
        </p:txBody>
      </p:sp>
      <p:sp>
        <p:nvSpPr>
          <p:cNvPr id="47165" name="Text Box 61">
            <a:extLst>
              <a:ext uri="{FF2B5EF4-FFF2-40B4-BE49-F238E27FC236}">
                <a16:creationId xmlns:a16="http://schemas.microsoft.com/office/drawing/2014/main" id="{C90BB3BF-7EBF-55AB-B4B0-048B38028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7925" y="5243513"/>
            <a:ext cx="896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P (D) =</a:t>
            </a:r>
          </a:p>
        </p:txBody>
      </p:sp>
      <p:sp>
        <p:nvSpPr>
          <p:cNvPr id="47166" name="Text Box 62">
            <a:extLst>
              <a:ext uri="{FF2B5EF4-FFF2-40B4-BE49-F238E27FC236}">
                <a16:creationId xmlns:a16="http://schemas.microsoft.com/office/drawing/2014/main" id="{D32553AF-E1CB-5A4B-F10A-2CAB4C786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0325" y="5849938"/>
            <a:ext cx="1143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P (Ace) =</a:t>
            </a:r>
          </a:p>
        </p:txBody>
      </p:sp>
      <p:sp>
        <p:nvSpPr>
          <p:cNvPr id="16427" name="Text Box 63">
            <a:extLst>
              <a:ext uri="{FF2B5EF4-FFF2-40B4-BE49-F238E27FC236}">
                <a16:creationId xmlns:a16="http://schemas.microsoft.com/office/drawing/2014/main" id="{F7E0D3C2-1147-0B01-7721-C22C22C65E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6325" y="1808163"/>
            <a:ext cx="4029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66"/>
                </a:solidFill>
                <a:latin typeface="Comic Sans MS" panose="030F0702030302020204" pitchFamily="66" charset="0"/>
              </a:rPr>
              <a:t>52 cards in a pack of cards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7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7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7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7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7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7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7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47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47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47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47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7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7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7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7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47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47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47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47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7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7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7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7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4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37" grpId="0"/>
      <p:bldP spid="47138" grpId="0"/>
      <p:bldP spid="47139" grpId="0"/>
      <p:bldP spid="47140" grpId="0"/>
      <p:bldP spid="47141" grpId="0"/>
      <p:bldP spid="47143" grpId="0"/>
      <p:bldP spid="47144" grpId="0"/>
      <p:bldP spid="47145" grpId="0"/>
      <p:bldP spid="47147" grpId="0"/>
      <p:bldP spid="47148" grpId="0"/>
      <p:bldP spid="47149" grpId="0"/>
      <p:bldP spid="47152" grpId="0"/>
      <p:bldP spid="47164" grpId="0"/>
      <p:bldP spid="47165" grpId="0"/>
      <p:bldP spid="471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A283D9BB-93FE-F00B-91F4-00D3CEAB12E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F840DE-CAD2-4150-9771-F3DF50B8026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CEC84FE4-AE8F-42F1-3ABA-D9162BBB9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761BC7C8-AD41-D628-AC90-CA05224DB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omic Sans MS" panose="030F0702030302020204" pitchFamily="66" charset="0"/>
            </a:endParaRPr>
          </a:p>
        </p:txBody>
      </p:sp>
      <p:sp>
        <p:nvSpPr>
          <p:cNvPr id="17413" name="Text Box 3">
            <a:extLst>
              <a:ext uri="{FF2B5EF4-FFF2-40B4-BE49-F238E27FC236}">
                <a16:creationId xmlns:a16="http://schemas.microsoft.com/office/drawing/2014/main" id="{441B54CA-E717-E9D2-5C62-ED2536D4E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TJ N4 Lifeskills</a:t>
            </a: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Exercise 1</a:t>
            </a: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Ch33 (page 261)</a:t>
            </a:r>
          </a:p>
        </p:txBody>
      </p:sp>
      <p:pic>
        <p:nvPicPr>
          <p:cNvPr id="17414" name="Picture 4" descr="ag00463_">
            <a:extLst>
              <a:ext uri="{FF2B5EF4-FFF2-40B4-BE49-F238E27FC236}">
                <a16:creationId xmlns:a16="http://schemas.microsoft.com/office/drawing/2014/main" id="{191FA38A-FA98-EFC2-D04F-8ED8A42A3DA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5" descr="scottishflag">
            <a:extLst>
              <a:ext uri="{FF2B5EF4-FFF2-40B4-BE49-F238E27FC236}">
                <a16:creationId xmlns:a16="http://schemas.microsoft.com/office/drawing/2014/main" id="{E86B438B-C3D6-32BE-207B-02B3CD43250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836613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6" descr="Office Objects 0572">
            <a:extLst>
              <a:ext uri="{FF2B5EF4-FFF2-40B4-BE49-F238E27FC236}">
                <a16:creationId xmlns:a16="http://schemas.microsoft.com/office/drawing/2014/main" id="{11A569FD-3615-42B8-A0A7-C5577D865C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7" name="Text Box 7">
            <a:extLst>
              <a:ext uri="{FF2B5EF4-FFF2-40B4-BE49-F238E27FC236}">
                <a16:creationId xmlns:a16="http://schemas.microsoft.com/office/drawing/2014/main" id="{A1C119ED-BAFD-0429-B0C0-8E99DFAA5E1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04A845A3-A03B-A095-1742-9E5435C8A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54013"/>
            <a:ext cx="5338762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Probability 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39BB76C3-BA4F-E35B-19A2-0D32F0BB88B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4" name="Cloud 13">
              <a:extLst>
                <a:ext uri="{FF2B5EF4-FFF2-40B4-BE49-F238E27FC236}">
                  <a16:creationId xmlns:a16="http://schemas.microsoft.com/office/drawing/2014/main" id="{997D1F06-AD2A-4FC6-0799-72FDE97ABC9C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5" name="Picture 14" descr="TICK.jpg">
              <a:extLst>
                <a:ext uri="{FF2B5EF4-FFF2-40B4-BE49-F238E27FC236}">
                  <a16:creationId xmlns:a16="http://schemas.microsoft.com/office/drawing/2014/main" id="{66CDC2EA-A303-A0EC-B4F6-287BD34C8CAE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6" name="Rounded Rectangle 15">
            <a:hlinkClick r:id="rId6"/>
            <a:extLst>
              <a:ext uri="{FF2B5EF4-FFF2-40B4-BE49-F238E27FC236}">
                <a16:creationId xmlns:a16="http://schemas.microsoft.com/office/drawing/2014/main" id="{7CF3D3D5-3EEA-34C9-61E7-6218CB8E8A98}"/>
              </a:ext>
            </a:extLst>
          </p:cNvPr>
          <p:cNvSpPr/>
          <p:nvPr/>
        </p:nvSpPr>
        <p:spPr>
          <a:xfrm>
            <a:off x="3657600" y="5049838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>
            <a:extLst>
              <a:ext uri="{FF2B5EF4-FFF2-40B4-BE49-F238E27FC236}">
                <a16:creationId xmlns:a16="http://schemas.microsoft.com/office/drawing/2014/main" id="{08815EE2-0FDB-E04F-B2B2-44E807E2C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9012238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blinds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msoA1C51">
            <a:extLst>
              <a:ext uri="{FF2B5EF4-FFF2-40B4-BE49-F238E27FC236}">
                <a16:creationId xmlns:a16="http://schemas.microsoft.com/office/drawing/2014/main" id="{BC2AB2D6-2BF8-8BE6-7509-169A1795E2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23" t="7672" r="23888" b="81010"/>
          <a:stretch>
            <a:fillRect/>
          </a:stretch>
        </p:blipFill>
        <p:spPr bwMode="auto">
          <a:xfrm>
            <a:off x="0" y="0"/>
            <a:ext cx="8940800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blinds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msoDFE7B">
            <a:extLst>
              <a:ext uri="{FF2B5EF4-FFF2-40B4-BE49-F238E27FC236}">
                <a16:creationId xmlns:a16="http://schemas.microsoft.com/office/drawing/2014/main" id="{45B6B967-5328-9558-C16F-CBE1F2D40C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6" t="8823" r="18881" b="60101"/>
          <a:stretch>
            <a:fillRect/>
          </a:stretch>
        </p:blipFill>
        <p:spPr bwMode="auto">
          <a:xfrm>
            <a:off x="0" y="0"/>
            <a:ext cx="8285163" cy="507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2" descr="msoDFE7B">
            <a:extLst>
              <a:ext uri="{FF2B5EF4-FFF2-40B4-BE49-F238E27FC236}">
                <a16:creationId xmlns:a16="http://schemas.microsoft.com/office/drawing/2014/main" id="{87585168-F97D-D6A7-7133-8465728C3A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8" t="51292" r="18881" b="41304"/>
          <a:stretch>
            <a:fillRect/>
          </a:stretch>
        </p:blipFill>
        <p:spPr bwMode="auto">
          <a:xfrm>
            <a:off x="214313" y="5143500"/>
            <a:ext cx="8529637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blinds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>
            <a:extLst>
              <a:ext uri="{FF2B5EF4-FFF2-40B4-BE49-F238E27FC236}">
                <a16:creationId xmlns:a16="http://schemas.microsoft.com/office/drawing/2014/main" id="{A5849CE4-2C03-0807-DDFC-BCCD2CFA4630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57200"/>
            <a:ext cx="8401050" cy="5614988"/>
            <a:chOff x="720" y="720"/>
            <a:chExt cx="10440" cy="5760"/>
          </a:xfrm>
        </p:grpSpPr>
        <p:pic>
          <p:nvPicPr>
            <p:cNvPr id="21507" name="Picture 3">
              <a:extLst>
                <a:ext uri="{FF2B5EF4-FFF2-40B4-BE49-F238E27FC236}">
                  <a16:creationId xmlns:a16="http://schemas.microsoft.com/office/drawing/2014/main" id="{08622AA4-0F0F-7977-F692-C210B44F7E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700"/>
            <a:stretch>
              <a:fillRect/>
            </a:stretch>
          </p:blipFill>
          <p:spPr bwMode="auto">
            <a:xfrm>
              <a:off x="720" y="720"/>
              <a:ext cx="10262" cy="3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08" name="Picture 4">
              <a:extLst>
                <a:ext uri="{FF2B5EF4-FFF2-40B4-BE49-F238E27FC236}">
                  <a16:creationId xmlns:a16="http://schemas.microsoft.com/office/drawing/2014/main" id="{FEC0E015-0ADC-F216-8FF1-CAE52F5B13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0" y="4500"/>
              <a:ext cx="9900" cy="1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blinds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>
            <a:extLst>
              <a:ext uri="{FF2B5EF4-FFF2-40B4-BE49-F238E27FC236}">
                <a16:creationId xmlns:a16="http://schemas.microsoft.com/office/drawing/2014/main" id="{3E0B5F6D-DE10-BC3B-364F-C0876D146A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2" r="26340" b="76663"/>
          <a:stretch>
            <a:fillRect/>
          </a:stretch>
        </p:blipFill>
        <p:spPr bwMode="auto">
          <a:xfrm>
            <a:off x="142875" y="100013"/>
            <a:ext cx="7643813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2">
            <a:extLst>
              <a:ext uri="{FF2B5EF4-FFF2-40B4-BE49-F238E27FC236}">
                <a16:creationId xmlns:a16="http://schemas.microsoft.com/office/drawing/2014/main" id="{3141838C-C5B8-1091-78B7-BDFE4644C1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1" t="64250" r="970" b="9821"/>
          <a:stretch>
            <a:fillRect/>
          </a:stretch>
        </p:blipFill>
        <p:spPr bwMode="auto">
          <a:xfrm>
            <a:off x="212725" y="3571875"/>
            <a:ext cx="89312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blinds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msoB641C">
            <a:extLst>
              <a:ext uri="{FF2B5EF4-FFF2-40B4-BE49-F238E27FC236}">
                <a16:creationId xmlns:a16="http://schemas.microsoft.com/office/drawing/2014/main" id="{220CDA47-4DD9-853B-8F7A-9CC5C8DBF4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68" t="9044" r="18295" b="66141"/>
          <a:stretch>
            <a:fillRect/>
          </a:stretch>
        </p:blipFill>
        <p:spPr bwMode="auto">
          <a:xfrm>
            <a:off x="214313" y="0"/>
            <a:ext cx="8278812" cy="407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2" descr="msoB641C">
            <a:extLst>
              <a:ext uri="{FF2B5EF4-FFF2-40B4-BE49-F238E27FC236}">
                <a16:creationId xmlns:a16="http://schemas.microsoft.com/office/drawing/2014/main" id="{B16F3D65-6876-A5B4-B0F7-1C87A3C9B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88" t="46985" r="18295" b="43805"/>
          <a:stretch>
            <a:fillRect/>
          </a:stretch>
        </p:blipFill>
        <p:spPr bwMode="auto">
          <a:xfrm>
            <a:off x="642938" y="4429125"/>
            <a:ext cx="8161337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blinds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701463C">
            <a:extLst>
              <a:ext uri="{FF2B5EF4-FFF2-40B4-BE49-F238E27FC236}">
                <a16:creationId xmlns:a16="http://schemas.microsoft.com/office/drawing/2014/main" id="{53C3CA05-4A0A-58EA-8A29-EF2197FA29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3" b="57452"/>
          <a:stretch>
            <a:fillRect/>
          </a:stretch>
        </p:blipFill>
        <p:spPr bwMode="auto">
          <a:xfrm>
            <a:off x="82550" y="0"/>
            <a:ext cx="8956675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2" descr="701463C">
            <a:extLst>
              <a:ext uri="{FF2B5EF4-FFF2-40B4-BE49-F238E27FC236}">
                <a16:creationId xmlns:a16="http://schemas.microsoft.com/office/drawing/2014/main" id="{D70AE4B7-2E7C-482F-E682-F656DD6B68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473" r="2393" b="13979"/>
          <a:stretch>
            <a:fillRect/>
          </a:stretch>
        </p:blipFill>
        <p:spPr bwMode="auto">
          <a:xfrm>
            <a:off x="187325" y="3929063"/>
            <a:ext cx="8956675" cy="150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292A9DE6-1DC8-280C-7E3F-863744E7138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5DF0888-B10E-41C7-8805-A2B787FD59C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4B6A2E1C-5BAD-A596-E3F0-2E49B8671A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25954" name="Rectangle 2">
            <a:extLst>
              <a:ext uri="{FF2B5EF4-FFF2-40B4-BE49-F238E27FC236}">
                <a16:creationId xmlns:a16="http://schemas.microsoft.com/office/drawing/2014/main" id="{25D0D83A-D855-E923-35C3-347E92B049F2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344613" y="374650"/>
            <a:ext cx="55832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9221" name="Picture 3" descr="scottishflag">
            <a:extLst>
              <a:ext uri="{FF2B5EF4-FFF2-40B4-BE49-F238E27FC236}">
                <a16:creationId xmlns:a16="http://schemas.microsoft.com/office/drawing/2014/main" id="{4D0ED11D-8322-B6E7-0AAE-6FAFDBB883A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 Box 4">
            <a:extLst>
              <a:ext uri="{FF2B5EF4-FFF2-40B4-BE49-F238E27FC236}">
                <a16:creationId xmlns:a16="http://schemas.microsoft.com/office/drawing/2014/main" id="{04F03186-87E3-95BA-951D-D7AC231E594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pic>
        <p:nvPicPr>
          <p:cNvPr id="9223" name="Picture 10" descr="Office Objects 0572">
            <a:extLst>
              <a:ext uri="{FF2B5EF4-FFF2-40B4-BE49-F238E27FC236}">
                <a16:creationId xmlns:a16="http://schemas.microsoft.com/office/drawing/2014/main" id="{06D4B63B-E3E0-94AB-98AF-2F490B7A8C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 descr="msoA4BBD">
            <a:extLst>
              <a:ext uri="{FF2B5EF4-FFF2-40B4-BE49-F238E27FC236}">
                <a16:creationId xmlns:a16="http://schemas.microsoft.com/office/drawing/2014/main" id="{BAD6AFA6-2516-EF8C-24F4-8CBB8AA16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8838" r="2615" b="91959"/>
          <a:stretch>
            <a:fillRect/>
          </a:stretch>
        </p:blipFill>
        <p:spPr bwMode="auto">
          <a:xfrm>
            <a:off x="973138" y="2289175"/>
            <a:ext cx="7980362" cy="1114425"/>
          </a:xfrm>
          <a:prstGeom prst="rect">
            <a:avLst/>
          </a:prstGeom>
          <a:noFill/>
          <a:ln w="381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1FAC5764-13B0-F4F1-055D-5392D27D607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58B1773-0109-48B5-9B3D-8DF84B731E79}" type="datetime5">
              <a:rPr lang="en-GB" sz="1200"/>
              <a:pPr>
                <a:defRPr/>
              </a:pPr>
              <a:t>4-Jul-26</a:t>
            </a:fld>
            <a:endParaRPr lang="en-GB" sz="1200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D3407BF6-85E4-A7DF-A7EB-F5AA1AF5A5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z="1200" dirty="0"/>
              <a:t>Created by Mr Lafferty Maths Dept</a:t>
            </a: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DF56AC15-8B3C-98DC-83BA-5CEE6C09665D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49413" y="525463"/>
            <a:ext cx="5256212" cy="695325"/>
          </a:xfrm>
        </p:spPr>
        <p:txBody>
          <a:bodyPr/>
          <a:lstStyle/>
          <a:p>
            <a:pPr algn="ctr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Probability</a:t>
            </a:r>
          </a:p>
        </p:txBody>
      </p:sp>
      <p:pic>
        <p:nvPicPr>
          <p:cNvPr id="10245" name="Picture 3" descr="scottishflag">
            <a:extLst>
              <a:ext uri="{FF2B5EF4-FFF2-40B4-BE49-F238E27FC236}">
                <a16:creationId xmlns:a16="http://schemas.microsoft.com/office/drawing/2014/main" id="{4EFBA302-7296-20B0-C9B3-ED4B997A7A9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67310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5" descr="Office Objects 0572">
            <a:extLst>
              <a:ext uri="{FF2B5EF4-FFF2-40B4-BE49-F238E27FC236}">
                <a16:creationId xmlns:a16="http://schemas.microsoft.com/office/drawing/2014/main" id="{5F6CA4E0-38A9-F88C-E34C-7DF1CFECD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Rectangle 6">
            <a:extLst>
              <a:ext uri="{FF2B5EF4-FFF2-40B4-BE49-F238E27FC236}">
                <a16:creationId xmlns:a16="http://schemas.microsoft.com/office/drawing/2014/main" id="{A56755F3-98D9-1685-CCE4-B7EED4BA0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Learning Intention</a:t>
            </a:r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7A80DCED-A16E-805F-0830-A4E1F4AF2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Success Criteria</a:t>
            </a:r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3BDE6688-898D-A31B-BCC3-3B27EF0FA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Understand the probability line. </a:t>
            </a:r>
            <a:endParaRPr lang="en-GB" sz="36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0250" name="Line 9">
            <a:extLst>
              <a:ext uri="{FF2B5EF4-FFF2-40B4-BE49-F238E27FC236}">
                <a16:creationId xmlns:a16="http://schemas.microsoft.com/office/drawing/2014/main" id="{9704722A-8C27-3A75-E743-5CCF25A057D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4" name="Rectangle 10">
            <a:extLst>
              <a:ext uri="{FF2B5EF4-FFF2-40B4-BE49-F238E27FC236}">
                <a16:creationId xmlns:a16="http://schemas.microsoft.com/office/drawing/2014/main" id="{11BE6824-366F-663F-5CA8-5752127B7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To understand probability in terms of the number line.</a:t>
            </a:r>
          </a:p>
        </p:txBody>
      </p:sp>
      <p:sp>
        <p:nvSpPr>
          <p:cNvPr id="6155" name="Rectangle 11">
            <a:extLst>
              <a:ext uri="{FF2B5EF4-FFF2-40B4-BE49-F238E27FC236}">
                <a16:creationId xmlns:a16="http://schemas.microsoft.com/office/drawing/2014/main" id="{00C40389-0F5C-A9FB-061D-483AF9E85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4175" y="4351338"/>
            <a:ext cx="3679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Calculate simply probabilities.</a:t>
            </a:r>
          </a:p>
        </p:txBody>
      </p:sp>
      <p:sp>
        <p:nvSpPr>
          <p:cNvPr id="10253" name="Text Box 13">
            <a:extLst>
              <a:ext uri="{FF2B5EF4-FFF2-40B4-BE49-F238E27FC236}">
                <a16:creationId xmlns:a16="http://schemas.microsoft.com/office/drawing/2014/main" id="{A429E126-AF18-3C7A-4ABF-20218558886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/>
      <p:bldP spid="6154" grpId="0"/>
      <p:bldP spid="61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18">
            <a:extLst>
              <a:ext uri="{FF2B5EF4-FFF2-40B4-BE49-F238E27FC236}">
                <a16:creationId xmlns:a16="http://schemas.microsoft.com/office/drawing/2014/main" id="{45BD1F8C-A9D4-82E6-84A3-658EA4E5E93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58B1773-0109-48B5-9B3D-8DF84B731E79}" type="datetime5">
              <a:rPr lang="en-GB" sz="1200"/>
              <a:pPr>
                <a:defRPr/>
              </a:pPr>
              <a:t>4-Jul-26</a:t>
            </a:fld>
            <a:endParaRPr lang="en-GB" sz="1200"/>
          </a:p>
        </p:txBody>
      </p:sp>
      <p:sp>
        <p:nvSpPr>
          <p:cNvPr id="36" name="Rectangle 19">
            <a:extLst>
              <a:ext uri="{FF2B5EF4-FFF2-40B4-BE49-F238E27FC236}">
                <a16:creationId xmlns:a16="http://schemas.microsoft.com/office/drawing/2014/main" id="{F5AD8563-D44A-1B29-FC71-A5665EEB0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z="1200" dirty="0"/>
              <a:t>Created by Mr Lafferty Maths Dept</a:t>
            </a:r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C654412E-EE86-42C7-D167-166399EAA86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06550" y="455613"/>
            <a:ext cx="5256213" cy="1063625"/>
          </a:xfrm>
        </p:spPr>
        <p:txBody>
          <a:bodyPr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Probability</a:t>
            </a:r>
            <a:br>
              <a:rPr lang="en-GB" sz="3200" dirty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Likelihood Line</a:t>
            </a:r>
          </a:p>
        </p:txBody>
      </p:sp>
      <p:pic>
        <p:nvPicPr>
          <p:cNvPr id="11269" name="Picture 3" descr="scottishflag">
            <a:extLst>
              <a:ext uri="{FF2B5EF4-FFF2-40B4-BE49-F238E27FC236}">
                <a16:creationId xmlns:a16="http://schemas.microsoft.com/office/drawing/2014/main" id="{8A45A85E-B1A2-E6E1-24BD-31CA81BD139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4" descr="Office Objects 0572">
            <a:extLst>
              <a:ext uri="{FF2B5EF4-FFF2-40B4-BE49-F238E27FC236}">
                <a16:creationId xmlns:a16="http://schemas.microsoft.com/office/drawing/2014/main" id="{928C42A6-7963-FD96-5DBD-4BA150FCD2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Text Box 11">
            <a:extLst>
              <a:ext uri="{FF2B5EF4-FFF2-40B4-BE49-F238E27FC236}">
                <a16:creationId xmlns:a16="http://schemas.microsoft.com/office/drawing/2014/main" id="{1EF123A9-EAE9-46BA-A4D0-278EC01D220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grpSp>
        <p:nvGrpSpPr>
          <p:cNvPr id="11272" name="Group 29">
            <a:extLst>
              <a:ext uri="{FF2B5EF4-FFF2-40B4-BE49-F238E27FC236}">
                <a16:creationId xmlns:a16="http://schemas.microsoft.com/office/drawing/2014/main" id="{6559CC5F-CAC5-C3FA-2A4C-F7CE8074078B}"/>
              </a:ext>
            </a:extLst>
          </p:cNvPr>
          <p:cNvGrpSpPr>
            <a:grpSpLocks/>
          </p:cNvGrpSpPr>
          <p:nvPr/>
        </p:nvGrpSpPr>
        <p:grpSpPr bwMode="auto">
          <a:xfrm>
            <a:off x="1365250" y="2573338"/>
            <a:ext cx="7518400" cy="855662"/>
            <a:chOff x="676" y="1629"/>
            <a:chExt cx="4736" cy="539"/>
          </a:xfrm>
        </p:grpSpPr>
        <p:sp>
          <p:nvSpPr>
            <p:cNvPr id="11283" name="Line 12">
              <a:extLst>
                <a:ext uri="{FF2B5EF4-FFF2-40B4-BE49-F238E27FC236}">
                  <a16:creationId xmlns:a16="http://schemas.microsoft.com/office/drawing/2014/main" id="{E5E4F467-46C2-3F72-3933-D7F6EBDF8A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162"/>
              <a:ext cx="454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84" name="Line 13">
              <a:extLst>
                <a:ext uri="{FF2B5EF4-FFF2-40B4-BE49-F238E27FC236}">
                  <a16:creationId xmlns:a16="http://schemas.microsoft.com/office/drawing/2014/main" id="{B649FEB0-C129-2C4B-E090-3AB28E9DFF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9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85" name="Line 15">
              <a:extLst>
                <a:ext uri="{FF2B5EF4-FFF2-40B4-BE49-F238E27FC236}">
                  <a16:creationId xmlns:a16="http://schemas.microsoft.com/office/drawing/2014/main" id="{00D20665-C747-3003-F00B-2D68A4A840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40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86" name="Line 16">
              <a:extLst>
                <a:ext uri="{FF2B5EF4-FFF2-40B4-BE49-F238E27FC236}">
                  <a16:creationId xmlns:a16="http://schemas.microsoft.com/office/drawing/2014/main" id="{61F5ACC1-E185-5295-AE51-5ACE7E0547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87" name="Line 17">
              <a:extLst>
                <a:ext uri="{FF2B5EF4-FFF2-40B4-BE49-F238E27FC236}">
                  <a16:creationId xmlns:a16="http://schemas.microsoft.com/office/drawing/2014/main" id="{BB57E46C-4DB6-37FD-EB2F-715B9F9F26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88" name="Line 18">
              <a:extLst>
                <a:ext uri="{FF2B5EF4-FFF2-40B4-BE49-F238E27FC236}">
                  <a16:creationId xmlns:a16="http://schemas.microsoft.com/office/drawing/2014/main" id="{44BBDFEA-33DD-A1E3-FD64-E7E821DF37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8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89" name="Line 19">
              <a:extLst>
                <a:ext uri="{FF2B5EF4-FFF2-40B4-BE49-F238E27FC236}">
                  <a16:creationId xmlns:a16="http://schemas.microsoft.com/office/drawing/2014/main" id="{1059C2EA-B079-B7E1-98F8-8046FBE4C1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0" name="Line 20">
              <a:extLst>
                <a:ext uri="{FF2B5EF4-FFF2-40B4-BE49-F238E27FC236}">
                  <a16:creationId xmlns:a16="http://schemas.microsoft.com/office/drawing/2014/main" id="{731937B7-B84A-952E-5D1B-990037AE9B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2" y="1952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1" name="Line 21">
              <a:extLst>
                <a:ext uri="{FF2B5EF4-FFF2-40B4-BE49-F238E27FC236}">
                  <a16:creationId xmlns:a16="http://schemas.microsoft.com/office/drawing/2014/main" id="{073CD9E2-3AA5-6E48-D719-5B4C2AE4E2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2" name="Line 22">
              <a:extLst>
                <a:ext uri="{FF2B5EF4-FFF2-40B4-BE49-F238E27FC236}">
                  <a16:creationId xmlns:a16="http://schemas.microsoft.com/office/drawing/2014/main" id="{85DAD68F-0583-4208-D7FA-627CFA0A09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62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3" name="Line 23">
              <a:extLst>
                <a:ext uri="{FF2B5EF4-FFF2-40B4-BE49-F238E27FC236}">
                  <a16:creationId xmlns:a16="http://schemas.microsoft.com/office/drawing/2014/main" id="{8A458EA9-760A-CD91-705F-3A81AFAD6D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4" name="Line 24">
              <a:extLst>
                <a:ext uri="{FF2B5EF4-FFF2-40B4-BE49-F238E27FC236}">
                  <a16:creationId xmlns:a16="http://schemas.microsoft.com/office/drawing/2014/main" id="{AE8604E1-1E90-A140-888B-DDFC89F862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5" name="Text Box 26">
              <a:extLst>
                <a:ext uri="{FF2B5EF4-FFF2-40B4-BE49-F238E27FC236}">
                  <a16:creationId xmlns:a16="http://schemas.microsoft.com/office/drawing/2014/main" id="{2951B116-31D5-61D2-8FD8-FF0686E67D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0" y="1629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11296" name="Text Box 27">
              <a:extLst>
                <a:ext uri="{FF2B5EF4-FFF2-40B4-BE49-F238E27FC236}">
                  <a16:creationId xmlns:a16="http://schemas.microsoft.com/office/drawing/2014/main" id="{A3D596B7-559F-B9BF-C4F4-5FD050F8E4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1629"/>
              <a:ext cx="3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latin typeface="Comic Sans MS" panose="030F0702030302020204" pitchFamily="66" charset="0"/>
                </a:rPr>
                <a:t>0.5</a:t>
              </a:r>
            </a:p>
          </p:txBody>
        </p:sp>
        <p:sp>
          <p:nvSpPr>
            <p:cNvPr id="11297" name="Text Box 28">
              <a:extLst>
                <a:ext uri="{FF2B5EF4-FFF2-40B4-BE49-F238E27FC236}">
                  <a16:creationId xmlns:a16="http://schemas.microsoft.com/office/drawing/2014/main" id="{05254514-1ABC-D7B7-F02B-DF9A6EA86B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6" y="1629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latin typeface="Comic Sans MS" panose="030F0702030302020204" pitchFamily="66" charset="0"/>
                </a:rPr>
                <a:t>0</a:t>
              </a:r>
            </a:p>
          </p:txBody>
        </p:sp>
      </p:grpSp>
      <p:sp>
        <p:nvSpPr>
          <p:cNvPr id="42014" name="Text Box 30">
            <a:extLst>
              <a:ext uri="{FF2B5EF4-FFF2-40B4-BE49-F238E27FC236}">
                <a16:creationId xmlns:a16="http://schemas.microsoft.com/office/drawing/2014/main" id="{ECC72DDA-C2EE-D6A7-7552-563692857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8800" y="3457575"/>
            <a:ext cx="965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Certain</a:t>
            </a:r>
          </a:p>
        </p:txBody>
      </p:sp>
      <p:sp>
        <p:nvSpPr>
          <p:cNvPr id="42015" name="Text Box 31">
            <a:extLst>
              <a:ext uri="{FF2B5EF4-FFF2-40B4-BE49-F238E27FC236}">
                <a16:creationId xmlns:a16="http://schemas.microsoft.com/office/drawing/2014/main" id="{4A9C2E8D-7641-F9E7-5E69-54A24D5F2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6625" y="3457575"/>
            <a:ext cx="79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Evens</a:t>
            </a:r>
          </a:p>
        </p:txBody>
      </p:sp>
      <p:sp>
        <p:nvSpPr>
          <p:cNvPr id="42016" name="Text Box 32">
            <a:extLst>
              <a:ext uri="{FF2B5EF4-FFF2-40B4-BE49-F238E27FC236}">
                <a16:creationId xmlns:a16="http://schemas.microsoft.com/office/drawing/2014/main" id="{C60AF27C-E08E-1133-3A83-1CD7B46FE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3457575"/>
            <a:ext cx="1338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Impossible</a:t>
            </a:r>
          </a:p>
        </p:txBody>
      </p:sp>
      <p:sp>
        <p:nvSpPr>
          <p:cNvPr id="42017" name="Text Box 33">
            <a:extLst>
              <a:ext uri="{FF2B5EF4-FFF2-40B4-BE49-F238E27FC236}">
                <a16:creationId xmlns:a16="http://schemas.microsoft.com/office/drawing/2014/main" id="{597F863F-40F1-7361-4165-74EDBB91C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4488" y="3597275"/>
            <a:ext cx="11287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latin typeface="Comic Sans MS" panose="030F0702030302020204" pitchFamily="66" charset="0"/>
              </a:rPr>
              <a:t>Not very</a:t>
            </a:r>
          </a:p>
          <a:p>
            <a:pPr algn="ctr" eaLnBrk="1" hangingPunct="1"/>
            <a:r>
              <a:rPr lang="en-GB" altLang="en-US">
                <a:latin typeface="Comic Sans MS" panose="030F0702030302020204" pitchFamily="66" charset="0"/>
              </a:rPr>
              <a:t>likely</a:t>
            </a:r>
          </a:p>
        </p:txBody>
      </p:sp>
      <p:sp>
        <p:nvSpPr>
          <p:cNvPr id="42018" name="Text Box 34">
            <a:extLst>
              <a:ext uri="{FF2B5EF4-FFF2-40B4-BE49-F238E27FC236}">
                <a16:creationId xmlns:a16="http://schemas.microsoft.com/office/drawing/2014/main" id="{A36B8D9A-E763-C3AF-0416-3AA5DC37B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3" y="3597275"/>
            <a:ext cx="739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latin typeface="Comic Sans MS" panose="030F0702030302020204" pitchFamily="66" charset="0"/>
              </a:rPr>
              <a:t>Very</a:t>
            </a:r>
          </a:p>
          <a:p>
            <a:pPr algn="ctr" eaLnBrk="1" hangingPunct="1"/>
            <a:r>
              <a:rPr lang="en-GB" altLang="en-US">
                <a:latin typeface="Comic Sans MS" panose="030F0702030302020204" pitchFamily="66" charset="0"/>
              </a:rPr>
              <a:t>likely</a:t>
            </a:r>
          </a:p>
        </p:txBody>
      </p:sp>
      <p:sp>
        <p:nvSpPr>
          <p:cNvPr id="42019" name="Text Box 35">
            <a:extLst>
              <a:ext uri="{FF2B5EF4-FFF2-40B4-BE49-F238E27FC236}">
                <a16:creationId xmlns:a16="http://schemas.microsoft.com/office/drawing/2014/main" id="{907D86FA-3C07-7279-28A1-F5FA79DC4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1963" y="5418138"/>
            <a:ext cx="1460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Winning the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Lottery</a:t>
            </a:r>
          </a:p>
        </p:txBody>
      </p:sp>
      <p:sp>
        <p:nvSpPr>
          <p:cNvPr id="42020" name="Text Box 36">
            <a:extLst>
              <a:ext uri="{FF2B5EF4-FFF2-40B4-BE49-F238E27FC236}">
                <a16:creationId xmlns:a16="http://schemas.microsoft.com/office/drawing/2014/main" id="{F1E4287D-021D-E784-64F1-EC1D638FD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2725" y="5418138"/>
            <a:ext cx="10890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School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Holidays</a:t>
            </a:r>
          </a:p>
        </p:txBody>
      </p:sp>
      <p:sp>
        <p:nvSpPr>
          <p:cNvPr id="42021" name="Text Box 37">
            <a:extLst>
              <a:ext uri="{FF2B5EF4-FFF2-40B4-BE49-F238E27FC236}">
                <a16:creationId xmlns:a16="http://schemas.microsoft.com/office/drawing/2014/main" id="{206D538E-E98C-036D-C03D-C4BA22338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5418138"/>
            <a:ext cx="12620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Baby Born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A Boy </a:t>
            </a:r>
          </a:p>
        </p:txBody>
      </p:sp>
      <p:sp>
        <p:nvSpPr>
          <p:cNvPr id="42022" name="Text Box 38">
            <a:extLst>
              <a:ext uri="{FF2B5EF4-FFF2-40B4-BE49-F238E27FC236}">
                <a16:creationId xmlns:a16="http://schemas.microsoft.com/office/drawing/2014/main" id="{9B3CE3E7-B52D-31F7-2337-6354983BD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5280025"/>
            <a:ext cx="13716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Seeing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a butterfly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In July</a:t>
            </a:r>
          </a:p>
        </p:txBody>
      </p:sp>
      <p:sp>
        <p:nvSpPr>
          <p:cNvPr id="42023" name="Text Box 39">
            <a:extLst>
              <a:ext uri="{FF2B5EF4-FFF2-40B4-BE49-F238E27FC236}">
                <a16:creationId xmlns:a16="http://schemas.microsoft.com/office/drawing/2014/main" id="{CB93368B-48C4-30D2-C1DD-DCBC9104A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5575" y="5422900"/>
            <a:ext cx="1022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Go back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in time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2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2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2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2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2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2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2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2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59166 -0.1444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420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83" y="-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96296E-6 L 0.58472 -0.15555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420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236" y="-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5.92593E-6 L -0.175 -0.13705 " pathEditMode="relative" ptsTypes="AA">
                                      <p:cBhvr>
                                        <p:cTn id="72" dur="20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44444E-6 L -0.18194 -0.1463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420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97" y="-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96296E-6 L -0.72083 -0.15556 " pathEditMode="relative" ptsTypes="AA">
                                      <p:cBhvr>
                                        <p:cTn id="80" dur="2000" fill="hold"/>
                                        <p:tgtEl>
                                          <p:spTgt spid="420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14" grpId="0"/>
      <p:bldP spid="42015" grpId="0"/>
      <p:bldP spid="42016" grpId="0"/>
      <p:bldP spid="42017" grpId="0"/>
      <p:bldP spid="42018" grpId="0"/>
      <p:bldP spid="42019" grpId="0"/>
      <p:bldP spid="42019" grpId="1"/>
      <p:bldP spid="42020" grpId="0"/>
      <p:bldP spid="42020" grpId="1"/>
      <p:bldP spid="42021" grpId="0"/>
      <p:bldP spid="42021" grpId="1"/>
      <p:bldP spid="42022" grpId="0"/>
      <p:bldP spid="42022" grpId="1"/>
      <p:bldP spid="42023" grpId="0"/>
      <p:bldP spid="4202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18">
            <a:extLst>
              <a:ext uri="{FF2B5EF4-FFF2-40B4-BE49-F238E27FC236}">
                <a16:creationId xmlns:a16="http://schemas.microsoft.com/office/drawing/2014/main" id="{A1263113-E25E-CB9C-A613-F4CB5CDFDA2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58B1773-0109-48B5-9B3D-8DF84B731E79}" type="datetime5">
              <a:rPr lang="en-GB" sz="1200"/>
              <a:pPr>
                <a:defRPr/>
              </a:pPr>
              <a:t>4-Jul-26</a:t>
            </a:fld>
            <a:endParaRPr lang="en-GB" sz="1200"/>
          </a:p>
        </p:txBody>
      </p:sp>
      <p:sp>
        <p:nvSpPr>
          <p:cNvPr id="36" name="Rectangle 19">
            <a:extLst>
              <a:ext uri="{FF2B5EF4-FFF2-40B4-BE49-F238E27FC236}">
                <a16:creationId xmlns:a16="http://schemas.microsoft.com/office/drawing/2014/main" id="{012E26E8-63FE-5FBD-DDAC-2D4C810A4F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z="1200" dirty="0"/>
              <a:t>Created by Mr Lafferty Maths Dept</a:t>
            </a: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68D5FBCF-5BC9-12B0-74C9-44FD1151BAEF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593850" y="441325"/>
            <a:ext cx="5256213" cy="1063625"/>
          </a:xfrm>
        </p:spPr>
        <p:txBody>
          <a:bodyPr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Probability</a:t>
            </a:r>
            <a:br>
              <a:rPr lang="en-GB" sz="3200" dirty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Likelihood Line</a:t>
            </a:r>
          </a:p>
        </p:txBody>
      </p:sp>
      <p:pic>
        <p:nvPicPr>
          <p:cNvPr id="12293" name="Picture 3" descr="scottishflag">
            <a:extLst>
              <a:ext uri="{FF2B5EF4-FFF2-40B4-BE49-F238E27FC236}">
                <a16:creationId xmlns:a16="http://schemas.microsoft.com/office/drawing/2014/main" id="{D8CD6196-CE84-DDB9-947B-6E315AF21C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4" descr="Office Objects 0572">
            <a:extLst>
              <a:ext uri="{FF2B5EF4-FFF2-40B4-BE49-F238E27FC236}">
                <a16:creationId xmlns:a16="http://schemas.microsoft.com/office/drawing/2014/main" id="{362C537B-04CF-FBA9-1FF8-ED85E98768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Text Box 5">
            <a:extLst>
              <a:ext uri="{FF2B5EF4-FFF2-40B4-BE49-F238E27FC236}">
                <a16:creationId xmlns:a16="http://schemas.microsoft.com/office/drawing/2014/main" id="{0F071FF7-4920-A494-D6F9-117FEE224E0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grpSp>
        <p:nvGrpSpPr>
          <p:cNvPr id="12296" name="Group 6">
            <a:extLst>
              <a:ext uri="{FF2B5EF4-FFF2-40B4-BE49-F238E27FC236}">
                <a16:creationId xmlns:a16="http://schemas.microsoft.com/office/drawing/2014/main" id="{A288F046-D99A-69C2-F686-EB8ADBE0E1D2}"/>
              </a:ext>
            </a:extLst>
          </p:cNvPr>
          <p:cNvGrpSpPr>
            <a:grpSpLocks/>
          </p:cNvGrpSpPr>
          <p:nvPr/>
        </p:nvGrpSpPr>
        <p:grpSpPr bwMode="auto">
          <a:xfrm>
            <a:off x="1365250" y="2573338"/>
            <a:ext cx="7518400" cy="855662"/>
            <a:chOff x="676" y="1629"/>
            <a:chExt cx="4736" cy="539"/>
          </a:xfrm>
        </p:grpSpPr>
        <p:sp>
          <p:nvSpPr>
            <p:cNvPr id="12307" name="Line 7">
              <a:extLst>
                <a:ext uri="{FF2B5EF4-FFF2-40B4-BE49-F238E27FC236}">
                  <a16:creationId xmlns:a16="http://schemas.microsoft.com/office/drawing/2014/main" id="{0579342C-0C7F-8B81-BDC3-CFDA97987F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162"/>
              <a:ext cx="454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08" name="Line 8">
              <a:extLst>
                <a:ext uri="{FF2B5EF4-FFF2-40B4-BE49-F238E27FC236}">
                  <a16:creationId xmlns:a16="http://schemas.microsoft.com/office/drawing/2014/main" id="{464A6B7D-5802-9A47-85CB-B48B9A03BB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9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09" name="Line 9">
              <a:extLst>
                <a:ext uri="{FF2B5EF4-FFF2-40B4-BE49-F238E27FC236}">
                  <a16:creationId xmlns:a16="http://schemas.microsoft.com/office/drawing/2014/main" id="{894B4AE0-F03A-E0D8-B58D-F934BB2776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40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10" name="Line 10">
              <a:extLst>
                <a:ext uri="{FF2B5EF4-FFF2-40B4-BE49-F238E27FC236}">
                  <a16:creationId xmlns:a16="http://schemas.microsoft.com/office/drawing/2014/main" id="{C326583D-4738-0FF1-30FA-BF596FBAA9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11" name="Line 11">
              <a:extLst>
                <a:ext uri="{FF2B5EF4-FFF2-40B4-BE49-F238E27FC236}">
                  <a16:creationId xmlns:a16="http://schemas.microsoft.com/office/drawing/2014/main" id="{876B40FF-7067-DF0A-5505-364E9867CD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12" name="Line 12">
              <a:extLst>
                <a:ext uri="{FF2B5EF4-FFF2-40B4-BE49-F238E27FC236}">
                  <a16:creationId xmlns:a16="http://schemas.microsoft.com/office/drawing/2014/main" id="{1E704B16-78D4-F347-936B-A13492DB26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8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13" name="Line 13">
              <a:extLst>
                <a:ext uri="{FF2B5EF4-FFF2-40B4-BE49-F238E27FC236}">
                  <a16:creationId xmlns:a16="http://schemas.microsoft.com/office/drawing/2014/main" id="{3E8994AE-98A3-EEFF-8C2A-06846FD74A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14" name="Line 14">
              <a:extLst>
                <a:ext uri="{FF2B5EF4-FFF2-40B4-BE49-F238E27FC236}">
                  <a16:creationId xmlns:a16="http://schemas.microsoft.com/office/drawing/2014/main" id="{32BA6C0D-573E-8F85-AE7C-79643A3412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2" y="1952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15" name="Line 15">
              <a:extLst>
                <a:ext uri="{FF2B5EF4-FFF2-40B4-BE49-F238E27FC236}">
                  <a16:creationId xmlns:a16="http://schemas.microsoft.com/office/drawing/2014/main" id="{3EDD5F5C-8F3E-A201-859D-3AF543CD74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16" name="Line 16">
              <a:extLst>
                <a:ext uri="{FF2B5EF4-FFF2-40B4-BE49-F238E27FC236}">
                  <a16:creationId xmlns:a16="http://schemas.microsoft.com/office/drawing/2014/main" id="{7A5D2359-995B-DF9D-EF93-C87C4FCC11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62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17" name="Line 17">
              <a:extLst>
                <a:ext uri="{FF2B5EF4-FFF2-40B4-BE49-F238E27FC236}">
                  <a16:creationId xmlns:a16="http://schemas.microsoft.com/office/drawing/2014/main" id="{AA8680D1-6F96-A3B0-B66D-BB904AB4A7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18" name="Line 18">
              <a:extLst>
                <a:ext uri="{FF2B5EF4-FFF2-40B4-BE49-F238E27FC236}">
                  <a16:creationId xmlns:a16="http://schemas.microsoft.com/office/drawing/2014/main" id="{4A003B91-AE24-A671-65BE-DC319F4FD2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19" name="Text Box 19">
              <a:extLst>
                <a:ext uri="{FF2B5EF4-FFF2-40B4-BE49-F238E27FC236}">
                  <a16:creationId xmlns:a16="http://schemas.microsoft.com/office/drawing/2014/main" id="{14B61606-1977-A311-EB7C-979D797536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0" y="1629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12320" name="Text Box 20">
              <a:extLst>
                <a:ext uri="{FF2B5EF4-FFF2-40B4-BE49-F238E27FC236}">
                  <a16:creationId xmlns:a16="http://schemas.microsoft.com/office/drawing/2014/main" id="{C080D21A-2266-9E77-295B-34366F5DC1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1629"/>
              <a:ext cx="3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latin typeface="Comic Sans MS" panose="030F0702030302020204" pitchFamily="66" charset="0"/>
                </a:rPr>
                <a:t>0.5</a:t>
              </a:r>
            </a:p>
          </p:txBody>
        </p:sp>
        <p:sp>
          <p:nvSpPr>
            <p:cNvPr id="12321" name="Text Box 21">
              <a:extLst>
                <a:ext uri="{FF2B5EF4-FFF2-40B4-BE49-F238E27FC236}">
                  <a16:creationId xmlns:a16="http://schemas.microsoft.com/office/drawing/2014/main" id="{EDD8D54F-13B8-2EBD-1EF9-B918C4C1F4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6" y="1629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latin typeface="Comic Sans MS" panose="030F0702030302020204" pitchFamily="66" charset="0"/>
                </a:rPr>
                <a:t>0</a:t>
              </a:r>
            </a:p>
          </p:txBody>
        </p:sp>
      </p:grpSp>
      <p:sp>
        <p:nvSpPr>
          <p:cNvPr id="12297" name="Text Box 22">
            <a:extLst>
              <a:ext uri="{FF2B5EF4-FFF2-40B4-BE49-F238E27FC236}">
                <a16:creationId xmlns:a16="http://schemas.microsoft.com/office/drawing/2014/main" id="{61662899-AC7D-AC98-D2E9-529B45914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8800" y="3457575"/>
            <a:ext cx="965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Certain</a:t>
            </a:r>
          </a:p>
        </p:txBody>
      </p:sp>
      <p:sp>
        <p:nvSpPr>
          <p:cNvPr id="12298" name="Text Box 23">
            <a:extLst>
              <a:ext uri="{FF2B5EF4-FFF2-40B4-BE49-F238E27FC236}">
                <a16:creationId xmlns:a16="http://schemas.microsoft.com/office/drawing/2014/main" id="{FE6A6060-9F14-B495-35B1-2A88AC286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6625" y="3457575"/>
            <a:ext cx="79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Evens</a:t>
            </a:r>
          </a:p>
        </p:txBody>
      </p:sp>
      <p:sp>
        <p:nvSpPr>
          <p:cNvPr id="12299" name="Text Box 24">
            <a:extLst>
              <a:ext uri="{FF2B5EF4-FFF2-40B4-BE49-F238E27FC236}">
                <a16:creationId xmlns:a16="http://schemas.microsoft.com/office/drawing/2014/main" id="{1E5BBE81-D9AA-DEE1-D80E-56B069842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3457575"/>
            <a:ext cx="1338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Impossible</a:t>
            </a:r>
          </a:p>
        </p:txBody>
      </p:sp>
      <p:sp>
        <p:nvSpPr>
          <p:cNvPr id="12300" name="Text Box 25">
            <a:extLst>
              <a:ext uri="{FF2B5EF4-FFF2-40B4-BE49-F238E27FC236}">
                <a16:creationId xmlns:a16="http://schemas.microsoft.com/office/drawing/2014/main" id="{EA0EA600-C279-68FB-B198-824E5A9A0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4488" y="3597275"/>
            <a:ext cx="11287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latin typeface="Comic Sans MS" panose="030F0702030302020204" pitchFamily="66" charset="0"/>
              </a:rPr>
              <a:t>Not very</a:t>
            </a:r>
          </a:p>
          <a:p>
            <a:pPr algn="ctr" eaLnBrk="1" hangingPunct="1"/>
            <a:r>
              <a:rPr lang="en-GB" altLang="en-US">
                <a:latin typeface="Comic Sans MS" panose="030F0702030302020204" pitchFamily="66" charset="0"/>
              </a:rPr>
              <a:t>likely</a:t>
            </a:r>
          </a:p>
        </p:txBody>
      </p:sp>
      <p:sp>
        <p:nvSpPr>
          <p:cNvPr id="12301" name="Text Box 26">
            <a:extLst>
              <a:ext uri="{FF2B5EF4-FFF2-40B4-BE49-F238E27FC236}">
                <a16:creationId xmlns:a16="http://schemas.microsoft.com/office/drawing/2014/main" id="{3CFEDFF5-6D5A-D5FC-20F9-3493EFCE0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3" y="3597275"/>
            <a:ext cx="739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latin typeface="Comic Sans MS" panose="030F0702030302020204" pitchFamily="66" charset="0"/>
              </a:rPr>
              <a:t>Very</a:t>
            </a:r>
          </a:p>
          <a:p>
            <a:pPr algn="ctr" eaLnBrk="1" hangingPunct="1"/>
            <a:r>
              <a:rPr lang="en-GB" altLang="en-US">
                <a:latin typeface="Comic Sans MS" panose="030F0702030302020204" pitchFamily="66" charset="0"/>
              </a:rPr>
              <a:t>likely</a:t>
            </a:r>
          </a:p>
        </p:txBody>
      </p:sp>
      <p:sp>
        <p:nvSpPr>
          <p:cNvPr id="43035" name="Text Box 27">
            <a:extLst>
              <a:ext uri="{FF2B5EF4-FFF2-40B4-BE49-F238E27FC236}">
                <a16:creationId xmlns:a16="http://schemas.microsoft.com/office/drawing/2014/main" id="{3B5EBF6B-BD4E-E502-4E02-E57B8E0E6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3200" y="5418138"/>
            <a:ext cx="1990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Everyone getting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100 % in test</a:t>
            </a:r>
          </a:p>
        </p:txBody>
      </p:sp>
      <p:sp>
        <p:nvSpPr>
          <p:cNvPr id="43036" name="Text Box 28">
            <a:extLst>
              <a:ext uri="{FF2B5EF4-FFF2-40B4-BE49-F238E27FC236}">
                <a16:creationId xmlns:a16="http://schemas.microsoft.com/office/drawing/2014/main" id="{F468064B-4BBA-7C50-1D28-D6C6D0547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1913" y="5418138"/>
            <a:ext cx="13922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Homework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Every week</a:t>
            </a:r>
          </a:p>
        </p:txBody>
      </p:sp>
      <p:sp>
        <p:nvSpPr>
          <p:cNvPr id="43037" name="Text Box 29">
            <a:extLst>
              <a:ext uri="{FF2B5EF4-FFF2-40B4-BE49-F238E27FC236}">
                <a16:creationId xmlns:a16="http://schemas.microsoft.com/office/drawing/2014/main" id="{376CBBEC-7F7D-EAD9-81EA-B7E75DC0EE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600" y="5418138"/>
            <a:ext cx="13573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Toss a coin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That land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Heads</a:t>
            </a:r>
          </a:p>
        </p:txBody>
      </p:sp>
      <p:sp>
        <p:nvSpPr>
          <p:cNvPr id="43038" name="Text Box 30">
            <a:extLst>
              <a:ext uri="{FF2B5EF4-FFF2-40B4-BE49-F238E27FC236}">
                <a16:creationId xmlns:a16="http://schemas.microsoft.com/office/drawing/2014/main" id="{88A321E0-2031-82B2-078A-96AC6B00E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" y="5280025"/>
            <a:ext cx="17414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It will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Snow in winter</a:t>
            </a:r>
          </a:p>
        </p:txBody>
      </p:sp>
      <p:sp>
        <p:nvSpPr>
          <p:cNvPr id="43039" name="Text Box 31">
            <a:extLst>
              <a:ext uri="{FF2B5EF4-FFF2-40B4-BE49-F238E27FC236}">
                <a16:creationId xmlns:a16="http://schemas.microsoft.com/office/drawing/2014/main" id="{F1614CED-E8BF-843A-D3D5-C1A277BE7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9188" y="5422900"/>
            <a:ext cx="163988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Going without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Food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for a year.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59166 -0.1444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430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83" y="-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44444E-6 L 0.56806 -0.16297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430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03" y="-8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5.92593E-6 L -0.175 -0.13705 " pathEditMode="relative" ptsTypes="AA">
                                      <p:cBhvr>
                                        <p:cTn id="31" dur="2000" fill="hold"/>
                                        <p:tgtEl>
                                          <p:spTgt spid="430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44444E-6 L -0.18194 -0.1463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430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97" y="-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96296E-6 L -0.72083 -0.15556 " pathEditMode="relative" ptsTypes="AA">
                                      <p:cBhvr>
                                        <p:cTn id="39" dur="2000" fill="hold"/>
                                        <p:tgtEl>
                                          <p:spTgt spid="430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5" grpId="0"/>
      <p:bldP spid="43035" grpId="1"/>
      <p:bldP spid="43036" grpId="0"/>
      <p:bldP spid="43036" grpId="1"/>
      <p:bldP spid="43037" grpId="0"/>
      <p:bldP spid="43037" grpId="1"/>
      <p:bldP spid="43038" grpId="0"/>
      <p:bldP spid="43038" grpId="1"/>
      <p:bldP spid="43039" grpId="0"/>
      <p:bldP spid="4303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AF712A61-DEDF-27B5-DE5C-0A5DCCB795B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F840DE-CAD2-4150-9771-F3DF50B8026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93CB66FA-A158-7832-8F50-0EB54B910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E9000D70-E52E-C7BB-4C02-2583A97F0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omic Sans MS" panose="030F0702030302020204" pitchFamily="66" charset="0"/>
            </a:endParaRPr>
          </a:p>
        </p:txBody>
      </p:sp>
      <p:sp>
        <p:nvSpPr>
          <p:cNvPr id="13317" name="Text Box 3">
            <a:extLst>
              <a:ext uri="{FF2B5EF4-FFF2-40B4-BE49-F238E27FC236}">
                <a16:creationId xmlns:a16="http://schemas.microsoft.com/office/drawing/2014/main" id="{A9A9A18E-0DBB-F337-3E48-58193DAC6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GB" altLang="en-US" sz="4000">
              <a:latin typeface="Comic Sans MS" panose="030F0702030302020204" pitchFamily="66" charset="0"/>
            </a:endParaRP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No Exercise</a:t>
            </a: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Revision !</a:t>
            </a:r>
          </a:p>
          <a:p>
            <a:pPr algn="ctr" eaLnBrk="1" hangingPunct="1"/>
            <a:endParaRPr lang="en-GB" altLang="en-US" sz="4000">
              <a:latin typeface="Comic Sans MS" panose="030F0702030302020204" pitchFamily="66" charset="0"/>
            </a:endParaRPr>
          </a:p>
        </p:txBody>
      </p:sp>
      <p:pic>
        <p:nvPicPr>
          <p:cNvPr id="13318" name="Picture 4" descr="ag00463_">
            <a:extLst>
              <a:ext uri="{FF2B5EF4-FFF2-40B4-BE49-F238E27FC236}">
                <a16:creationId xmlns:a16="http://schemas.microsoft.com/office/drawing/2014/main" id="{31D6A126-AF00-C13E-EAE4-0E932E82F08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5" descr="scottishflag">
            <a:extLst>
              <a:ext uri="{FF2B5EF4-FFF2-40B4-BE49-F238E27FC236}">
                <a16:creationId xmlns:a16="http://schemas.microsoft.com/office/drawing/2014/main" id="{DA2E5D7B-E7DA-324B-AAE1-BFFFE2E2F87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836613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6" descr="Office Objects 0572">
            <a:extLst>
              <a:ext uri="{FF2B5EF4-FFF2-40B4-BE49-F238E27FC236}">
                <a16:creationId xmlns:a16="http://schemas.microsoft.com/office/drawing/2014/main" id="{E5960E1D-D388-DD3F-F6EA-E68B3A9DB8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Text Box 7">
            <a:extLst>
              <a:ext uri="{FF2B5EF4-FFF2-40B4-BE49-F238E27FC236}">
                <a16:creationId xmlns:a16="http://schemas.microsoft.com/office/drawing/2014/main" id="{6215668B-13B4-CD15-8239-D058B7A06D7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670F1685-4B95-66D5-D04E-2AB7390ED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54013"/>
            <a:ext cx="5338762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Probability 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8">
            <a:extLst>
              <a:ext uri="{FF2B5EF4-FFF2-40B4-BE49-F238E27FC236}">
                <a16:creationId xmlns:a16="http://schemas.microsoft.com/office/drawing/2014/main" id="{50235D73-CD4E-F686-138D-5915AD3C35C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20774AC-6410-48B0-86BF-06D582504FA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DCA36D20-5318-835B-FE61-858B69393F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F225BEBA-68D9-1016-A016-3A6F9558279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55788" y="374650"/>
            <a:ext cx="51816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14341" name="Picture 3" descr="scottishflag">
            <a:extLst>
              <a:ext uri="{FF2B5EF4-FFF2-40B4-BE49-F238E27FC236}">
                <a16:creationId xmlns:a16="http://schemas.microsoft.com/office/drawing/2014/main" id="{9265FB4F-D069-EFF3-8D25-4C746297EDE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Text Box 4">
            <a:extLst>
              <a:ext uri="{FF2B5EF4-FFF2-40B4-BE49-F238E27FC236}">
                <a16:creationId xmlns:a16="http://schemas.microsoft.com/office/drawing/2014/main" id="{F4F1D4B4-15E8-53B5-E817-F45E88533A9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14343" name="Text Box 6">
            <a:extLst>
              <a:ext uri="{FF2B5EF4-FFF2-40B4-BE49-F238E27FC236}">
                <a16:creationId xmlns:a16="http://schemas.microsoft.com/office/drawing/2014/main" id="{34023873-B9A9-3379-7063-F08467EDB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3650" y="2179638"/>
            <a:ext cx="4100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CC"/>
                </a:solidFill>
                <a:latin typeface="Comic Sans MS" panose="030F0702030302020204" pitchFamily="66" charset="0"/>
              </a:rPr>
              <a:t>Q1.	Calculate 7 – 5 </a:t>
            </a:r>
            <a:r>
              <a:rPr lang="en-GB" altLang="en-US" sz="2000">
                <a:solidFill>
                  <a:srgbClr val="FFFFCC"/>
                </a:solidFill>
                <a:latin typeface="Comic Sans MS" panose="030F0702030302020204" pitchFamily="66" charset="0"/>
              </a:rPr>
              <a:t>x </a:t>
            </a:r>
            <a:r>
              <a:rPr lang="en-GB" altLang="en-US" sz="2800">
                <a:solidFill>
                  <a:srgbClr val="FFFFCC"/>
                </a:solidFill>
                <a:latin typeface="Comic Sans MS" panose="030F0702030302020204" pitchFamily="66" charset="0"/>
              </a:rPr>
              <a:t>2</a:t>
            </a:r>
          </a:p>
        </p:txBody>
      </p:sp>
      <p:pic>
        <p:nvPicPr>
          <p:cNvPr id="14344" name="Picture 10" descr="Office Objects 0572">
            <a:extLst>
              <a:ext uri="{FF2B5EF4-FFF2-40B4-BE49-F238E27FC236}">
                <a16:creationId xmlns:a16="http://schemas.microsoft.com/office/drawing/2014/main" id="{A52ACB92-43D9-0999-4EF7-264A3ED7D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Text Box 6">
            <a:extLst>
              <a:ext uri="{FF2B5EF4-FFF2-40B4-BE49-F238E27FC236}">
                <a16:creationId xmlns:a16="http://schemas.microsoft.com/office/drawing/2014/main" id="{8A29DF51-D997-BD4A-1CF1-0DA7C3AD0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3650" y="3268663"/>
            <a:ext cx="47466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CC"/>
                </a:solidFill>
                <a:latin typeface="Comic Sans MS" panose="030F0702030302020204" pitchFamily="66" charset="0"/>
              </a:rPr>
              <a:t>Q2.	Calculate 7 </a:t>
            </a:r>
            <a:r>
              <a:rPr lang="en-GB" altLang="en-US" sz="2000">
                <a:solidFill>
                  <a:srgbClr val="FFFFCC"/>
                </a:solidFill>
                <a:latin typeface="Comic Sans MS" panose="030F0702030302020204" pitchFamily="66" charset="0"/>
              </a:rPr>
              <a:t>x</a:t>
            </a:r>
            <a:r>
              <a:rPr lang="en-GB" altLang="en-US" sz="2800">
                <a:solidFill>
                  <a:srgbClr val="FFFFCC"/>
                </a:solidFill>
                <a:latin typeface="Comic Sans MS" panose="030F0702030302020204" pitchFamily="66" charset="0"/>
              </a:rPr>
              <a:t> 5 – 5 </a:t>
            </a:r>
            <a:r>
              <a:rPr lang="en-GB" altLang="en-US" sz="2000">
                <a:solidFill>
                  <a:srgbClr val="FFFFCC"/>
                </a:solidFill>
                <a:latin typeface="Comic Sans MS" panose="030F0702030302020204" pitchFamily="66" charset="0"/>
              </a:rPr>
              <a:t>x </a:t>
            </a:r>
            <a:r>
              <a:rPr lang="en-GB" altLang="en-US" sz="2800">
                <a:solidFill>
                  <a:srgbClr val="FFFFCC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4346" name="Text Box 6">
            <a:extLst>
              <a:ext uri="{FF2B5EF4-FFF2-40B4-BE49-F238E27FC236}">
                <a16:creationId xmlns:a16="http://schemas.microsoft.com/office/drawing/2014/main" id="{AAD0E441-638B-A6E1-34F9-F235AF10C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3650" y="4356100"/>
            <a:ext cx="46482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CC"/>
                </a:solidFill>
                <a:latin typeface="Comic Sans MS" panose="030F0702030302020204" pitchFamily="66" charset="0"/>
              </a:rPr>
              <a:t>Q3.	Calculate 7</a:t>
            </a:r>
            <a:r>
              <a:rPr lang="en-GB" altLang="en-US" sz="2800" baseline="30000">
                <a:solidFill>
                  <a:srgbClr val="FFFFCC"/>
                </a:solidFill>
                <a:latin typeface="Comic Sans MS" panose="030F0702030302020204" pitchFamily="66" charset="0"/>
              </a:rPr>
              <a:t>2</a:t>
            </a:r>
            <a:r>
              <a:rPr lang="en-GB" altLang="en-US" sz="2800">
                <a:solidFill>
                  <a:srgbClr val="FFFFCC"/>
                </a:solidFill>
                <a:latin typeface="Comic Sans MS" panose="030F0702030302020204" pitchFamily="66" charset="0"/>
              </a:rPr>
              <a:t>  – 5</a:t>
            </a:r>
            <a:r>
              <a:rPr lang="en-GB" altLang="en-US" sz="2800" baseline="30000">
                <a:solidFill>
                  <a:srgbClr val="FFFFCC"/>
                </a:solidFill>
                <a:latin typeface="Comic Sans MS" panose="030F0702030302020204" pitchFamily="66" charset="0"/>
              </a:rPr>
              <a:t>2</a:t>
            </a:r>
            <a:r>
              <a:rPr lang="en-GB" altLang="en-US" sz="2800">
                <a:solidFill>
                  <a:srgbClr val="FFFFCC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sz="2000">
                <a:solidFill>
                  <a:srgbClr val="FFFFCC"/>
                </a:solidFill>
                <a:latin typeface="Comic Sans MS" panose="030F0702030302020204" pitchFamily="66" charset="0"/>
              </a:rPr>
              <a:t>x </a:t>
            </a:r>
            <a:r>
              <a:rPr lang="en-GB" altLang="en-US" sz="2800">
                <a:solidFill>
                  <a:srgbClr val="FFFFCC"/>
                </a:solidFill>
                <a:latin typeface="Comic Sans MS" panose="030F0702030302020204" pitchFamily="66" charset="0"/>
              </a:rPr>
              <a:t>2</a:t>
            </a:r>
          </a:p>
        </p:txBody>
      </p:sp>
    </p:spTree>
  </p:cSld>
  <p:clrMapOvr>
    <a:masterClrMapping/>
  </p:clrMapOvr>
  <p:transition>
    <p:blinds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F3216807-418B-02AE-E51A-6B85B449A43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58B1773-0109-48B5-9B3D-8DF84B731E79}" type="datetime5">
              <a:rPr lang="en-GB" sz="1200"/>
              <a:pPr>
                <a:defRPr/>
              </a:pPr>
              <a:t>4-Jul-26</a:t>
            </a:fld>
            <a:endParaRPr lang="en-GB" sz="1200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DFDAEAA9-0040-D4A6-9977-2B9D5DBD57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z="1200" dirty="0"/>
              <a:t>Created by Mr Lafferty Maths Dept</a:t>
            </a: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E9F74B3B-8392-99B1-6FE3-615DEE79DF8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939925" y="525463"/>
            <a:ext cx="5256213" cy="695325"/>
          </a:xfrm>
        </p:spPr>
        <p:txBody>
          <a:bodyPr/>
          <a:lstStyle/>
          <a:p>
            <a:pPr algn="ctr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Probability</a:t>
            </a:r>
          </a:p>
        </p:txBody>
      </p:sp>
      <p:pic>
        <p:nvPicPr>
          <p:cNvPr id="15365" name="Picture 3" descr="scottishflag">
            <a:extLst>
              <a:ext uri="{FF2B5EF4-FFF2-40B4-BE49-F238E27FC236}">
                <a16:creationId xmlns:a16="http://schemas.microsoft.com/office/drawing/2014/main" id="{769A85A0-350A-8AF5-C83B-F94FC09A5A0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646113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5" descr="Office Objects 0572">
            <a:extLst>
              <a:ext uri="{FF2B5EF4-FFF2-40B4-BE49-F238E27FC236}">
                <a16:creationId xmlns:a16="http://schemas.microsoft.com/office/drawing/2014/main" id="{AE78869B-E1E7-F769-7EFF-235FA3D997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Rectangle 6">
            <a:extLst>
              <a:ext uri="{FF2B5EF4-FFF2-40B4-BE49-F238E27FC236}">
                <a16:creationId xmlns:a16="http://schemas.microsoft.com/office/drawing/2014/main" id="{35D889AA-A4A2-FCCD-E359-314B8065E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Learning Intention</a:t>
            </a:r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AF8BED7-0312-7402-DCEC-F27DD429D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Success Criteria</a:t>
            </a:r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DD96D792-52AB-5603-1C94-1779B7090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3313" y="3025775"/>
            <a:ext cx="42306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Be able to calculate simply probabilities.</a:t>
            </a:r>
            <a:endParaRPr lang="en-GB" sz="36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5370" name="Line 9">
            <a:extLst>
              <a:ext uri="{FF2B5EF4-FFF2-40B4-BE49-F238E27FC236}">
                <a16:creationId xmlns:a16="http://schemas.microsoft.com/office/drawing/2014/main" id="{20B1A2CB-0C5F-957B-DF13-F8BE4843B57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4" name="Rectangle 10">
            <a:extLst>
              <a:ext uri="{FF2B5EF4-FFF2-40B4-BE49-F238E27FC236}">
                <a16:creationId xmlns:a16="http://schemas.microsoft.com/office/drawing/2014/main" id="{41CA6222-1A1D-CEFD-F219-85A7D3FC6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We are learning to calculate simple probabilities.</a:t>
            </a:r>
          </a:p>
        </p:txBody>
      </p:sp>
      <p:sp>
        <p:nvSpPr>
          <p:cNvPr id="15372" name="Text Box 13">
            <a:extLst>
              <a:ext uri="{FF2B5EF4-FFF2-40B4-BE49-F238E27FC236}">
                <a16:creationId xmlns:a16="http://schemas.microsoft.com/office/drawing/2014/main" id="{10D028B6-A41B-2E55-E6C0-26FBCBE9A1A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/>
      <p:bldP spid="61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8">
            <a:extLst>
              <a:ext uri="{FF2B5EF4-FFF2-40B4-BE49-F238E27FC236}">
                <a16:creationId xmlns:a16="http://schemas.microsoft.com/office/drawing/2014/main" id="{CAA32AA2-82C9-9B56-0572-20604A51E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950" y="3927475"/>
            <a:ext cx="6057900" cy="1143000"/>
          </a:xfrm>
          <a:prstGeom prst="rect">
            <a:avLst/>
          </a:prstGeom>
          <a:solidFill>
            <a:srgbClr val="6666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omic Sans MS" panose="030F0702030302020204" pitchFamily="66" charset="0"/>
            </a:endParaRPr>
          </a:p>
        </p:txBody>
      </p:sp>
      <p:sp>
        <p:nvSpPr>
          <p:cNvPr id="15" name="Rectangle 18">
            <a:extLst>
              <a:ext uri="{FF2B5EF4-FFF2-40B4-BE49-F238E27FC236}">
                <a16:creationId xmlns:a16="http://schemas.microsoft.com/office/drawing/2014/main" id="{AE528A5D-493B-8E2F-E8A8-13CB25ED98F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58B1773-0109-48B5-9B3D-8DF84B731E79}" type="datetime5">
              <a:rPr lang="en-GB" sz="1200"/>
              <a:pPr>
                <a:defRPr/>
              </a:pPr>
              <a:t>4-Jul-26</a:t>
            </a:fld>
            <a:endParaRPr lang="en-GB" sz="1200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48DB57A2-F381-092E-6103-FD87AC8D94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z="1200" dirty="0"/>
              <a:t>Created by Mr Lafferty Maths Dept</a:t>
            </a: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B7367310-7815-E72F-9D8D-92971D3DA2F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55788" y="547688"/>
            <a:ext cx="5256212" cy="850900"/>
          </a:xfrm>
        </p:spPr>
        <p:txBody>
          <a:bodyPr/>
          <a:lstStyle/>
          <a:p>
            <a:pPr algn="ctr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Probability</a:t>
            </a:r>
          </a:p>
        </p:txBody>
      </p:sp>
      <p:pic>
        <p:nvPicPr>
          <p:cNvPr id="1031" name="Picture 3" descr="scottishflag">
            <a:extLst>
              <a:ext uri="{FF2B5EF4-FFF2-40B4-BE49-F238E27FC236}">
                <a16:creationId xmlns:a16="http://schemas.microsoft.com/office/drawing/2014/main" id="{21DF0B74-87CE-7B78-7126-4B6BDF90F16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4" descr="Office Objects 0572">
            <a:extLst>
              <a:ext uri="{FF2B5EF4-FFF2-40B4-BE49-F238E27FC236}">
                <a16:creationId xmlns:a16="http://schemas.microsoft.com/office/drawing/2014/main" id="{50ADACA2-9AD2-5F08-7137-2D8E759515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5">
            <a:extLst>
              <a:ext uri="{FF2B5EF4-FFF2-40B4-BE49-F238E27FC236}">
                <a16:creationId xmlns:a16="http://schemas.microsoft.com/office/drawing/2014/main" id="{A4B97692-FABD-D1CB-F1F5-453BFB49AF1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1034" name="Text Box 35">
            <a:extLst>
              <a:ext uri="{FF2B5EF4-FFF2-40B4-BE49-F238E27FC236}">
                <a16:creationId xmlns:a16="http://schemas.microsoft.com/office/drawing/2014/main" id="{56208C08-67EC-A4CE-14BB-214B22779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975" y="3224213"/>
            <a:ext cx="375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To work out a probability</a:t>
            </a:r>
          </a:p>
        </p:txBody>
      </p:sp>
      <p:sp>
        <p:nvSpPr>
          <p:cNvPr id="1035" name="Text Box 36">
            <a:extLst>
              <a:ext uri="{FF2B5EF4-FFF2-40B4-BE49-F238E27FC236}">
                <a16:creationId xmlns:a16="http://schemas.microsoft.com/office/drawing/2014/main" id="{08CBF626-99A5-0FBA-3495-75BC619CE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4268788"/>
            <a:ext cx="1123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  <a:latin typeface="Comic Sans MS" panose="030F0702030302020204" pitchFamily="66" charset="0"/>
              </a:rPr>
              <a:t>P(A) = </a:t>
            </a:r>
          </a:p>
        </p:txBody>
      </p:sp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9DFD9B7A-3535-E46B-E9A4-ED25BD0FBA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7375" y="4121150"/>
          <a:ext cx="5016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16240" imgH="812520" progId="Equation.DSMT4">
                  <p:embed/>
                </p:oleObj>
              </mc:Choice>
              <mc:Fallback>
                <p:oleObj name="Equation" r:id="rId4" imgW="5016240" imgH="8125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7375" y="4121150"/>
                        <a:ext cx="50165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Text Box 39">
            <a:extLst>
              <a:ext uri="{FF2B5EF4-FFF2-40B4-BE49-F238E27FC236}">
                <a16:creationId xmlns:a16="http://schemas.microsoft.com/office/drawing/2014/main" id="{04104390-5027-F8D5-637A-31BA4D937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025" y="5621338"/>
            <a:ext cx="6164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Probability is ALWAYS in the range 0 to 1</a:t>
            </a:r>
          </a:p>
        </p:txBody>
      </p:sp>
      <p:sp>
        <p:nvSpPr>
          <p:cNvPr id="1037" name="TextBox 16">
            <a:extLst>
              <a:ext uri="{FF2B5EF4-FFF2-40B4-BE49-F238E27FC236}">
                <a16:creationId xmlns:a16="http://schemas.microsoft.com/office/drawing/2014/main" id="{749E90D1-40B4-6F27-6EDE-428BC13AE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263" y="1989138"/>
            <a:ext cx="6985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We can normally attach a value </a:t>
            </a:r>
          </a:p>
          <a:p>
            <a:pPr algn="ctr" eaLnBrk="1" hangingPunct="1"/>
            <a:r>
              <a:rPr lang="en-GB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to the probability of an event happening.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Maths_starter</Template>
  <TotalTime>822</TotalTime>
  <Words>562</Words>
  <Application>Microsoft Office PowerPoint</Application>
  <PresentationFormat>On-screen Show (4:3)</PresentationFormat>
  <Paragraphs>195</Paragraphs>
  <Slides>19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Tahoma</vt:lpstr>
      <vt:lpstr>Wingdings</vt:lpstr>
      <vt:lpstr>Times New Roman</vt:lpstr>
      <vt:lpstr>Calibri</vt:lpstr>
      <vt:lpstr>Comic Sans MS</vt:lpstr>
      <vt:lpstr>1_Shimmer</vt:lpstr>
      <vt:lpstr>Office Theme</vt:lpstr>
      <vt:lpstr>MathType 5.0 Equation</vt:lpstr>
      <vt:lpstr>Probability</vt:lpstr>
      <vt:lpstr>Starter Questions</vt:lpstr>
      <vt:lpstr>Probability</vt:lpstr>
      <vt:lpstr>Probability Likelihood Line</vt:lpstr>
      <vt:lpstr>Probability Likelihood Line</vt:lpstr>
      <vt:lpstr>PowerPoint Presentation</vt:lpstr>
      <vt:lpstr>Starter Questions</vt:lpstr>
      <vt:lpstr>Probability</vt:lpstr>
      <vt:lpstr>Probability</vt:lpstr>
      <vt:lpstr>Probability Number Likelihood Line</vt:lpstr>
      <vt:lpstr>Probability Likelihood 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MrLafferty</dc:creator>
  <cp:lastModifiedBy>Andrew Moulden</cp:lastModifiedBy>
  <cp:revision>151</cp:revision>
  <dcterms:created xsi:type="dcterms:W3CDTF">2003-11-18T18:37:33Z</dcterms:created>
  <dcterms:modified xsi:type="dcterms:W3CDTF">2026-07-04T18:58:13Z</dcterms:modified>
</cp:coreProperties>
</file>