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69" r:id="rId2"/>
    <p:sldMasterId id="2147483887" r:id="rId3"/>
  </p:sldMasterIdLst>
  <p:notesMasterIdLst>
    <p:notesMasterId r:id="rId52"/>
  </p:notesMasterIdLst>
  <p:sldIdLst>
    <p:sldId id="272" r:id="rId4"/>
    <p:sldId id="273" r:id="rId5"/>
    <p:sldId id="274" r:id="rId6"/>
    <p:sldId id="275" r:id="rId7"/>
    <p:sldId id="276" r:id="rId8"/>
    <p:sldId id="277" r:id="rId9"/>
    <p:sldId id="279" r:id="rId10"/>
    <p:sldId id="280" r:id="rId11"/>
    <p:sldId id="310" r:id="rId12"/>
    <p:sldId id="311" r:id="rId13"/>
    <p:sldId id="289" r:id="rId14"/>
    <p:sldId id="290" r:id="rId15"/>
    <p:sldId id="314" r:id="rId16"/>
    <p:sldId id="315" r:id="rId17"/>
    <p:sldId id="312" r:id="rId18"/>
    <p:sldId id="313" r:id="rId19"/>
    <p:sldId id="292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257" r:id="rId32"/>
    <p:sldId id="327" r:id="rId33"/>
    <p:sldId id="328" r:id="rId34"/>
    <p:sldId id="329" r:id="rId35"/>
    <p:sldId id="330" r:id="rId36"/>
    <p:sldId id="259" r:id="rId37"/>
    <p:sldId id="270" r:id="rId38"/>
    <p:sldId id="308" r:id="rId39"/>
    <p:sldId id="287" r:id="rId40"/>
    <p:sldId id="309" r:id="rId41"/>
    <p:sldId id="269" r:id="rId42"/>
    <p:sldId id="336" r:id="rId43"/>
    <p:sldId id="337" r:id="rId44"/>
    <p:sldId id="335" r:id="rId45"/>
    <p:sldId id="338" r:id="rId46"/>
    <p:sldId id="339" r:id="rId47"/>
    <p:sldId id="331" r:id="rId48"/>
    <p:sldId id="332" r:id="rId49"/>
    <p:sldId id="333" r:id="rId50"/>
    <p:sldId id="334" r:id="rId5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00"/>
    <a:srgbClr val="CC3300"/>
    <a:srgbClr val="9900FF"/>
    <a:srgbClr val="FF33CC"/>
    <a:srgbClr val="96969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97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715D435C-7649-BFD6-5868-5EF3FF509EF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A54CC41E-F85C-494C-CEEE-77B5910D32A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44" name="Rectangle 4">
            <a:extLst>
              <a:ext uri="{FF2B5EF4-FFF2-40B4-BE49-F238E27FC236}">
                <a16:creationId xmlns:a16="http://schemas.microsoft.com/office/drawing/2014/main" id="{E71409E7-194D-B352-D96F-AFB057BCB2E7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3" name="Rectangle 5">
            <a:extLst>
              <a:ext uri="{FF2B5EF4-FFF2-40B4-BE49-F238E27FC236}">
                <a16:creationId xmlns:a16="http://schemas.microsoft.com/office/drawing/2014/main" id="{0C754D9D-20F8-BBA8-AF30-4501FC75F5F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8134" name="Rectangle 6">
            <a:extLst>
              <a:ext uri="{FF2B5EF4-FFF2-40B4-BE49-F238E27FC236}">
                <a16:creationId xmlns:a16="http://schemas.microsoft.com/office/drawing/2014/main" id="{F6C9CE18-A5FE-6B18-298C-3F1F66F985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135" name="Rectangle 7">
            <a:extLst>
              <a:ext uri="{FF2B5EF4-FFF2-40B4-BE49-F238E27FC236}">
                <a16:creationId xmlns:a16="http://schemas.microsoft.com/office/drawing/2014/main" id="{4D22E73F-8CB1-684D-CB55-C2B352370A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D16A52A1-CFA8-427E-A6D2-FF4B52D84FF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8924CBF8-C666-1A84-ADA7-C8C8CE1A51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ECABAFE1-099F-3336-58D1-7F56143DF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68FE1266-BABA-737A-498B-2116C0AAB4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4B117BFF-1094-47B2-AF3F-6ED5913A8689}" type="slidenum">
              <a:rPr lang="en-GB" altLang="en-US">
                <a:latin typeface="Arial" panose="020B0604020202020204" pitchFamily="34" charset="0"/>
              </a:rPr>
              <a:pPr eaLnBrk="1" hangingPunct="1"/>
              <a:t>45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>
            <a:extLst>
              <a:ext uri="{FF2B5EF4-FFF2-40B4-BE49-F238E27FC236}">
                <a16:creationId xmlns:a16="http://schemas.microsoft.com/office/drawing/2014/main" id="{E69C318F-5BD7-2E58-AFBE-532EB9E876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>
            <a:extLst>
              <a:ext uri="{FF2B5EF4-FFF2-40B4-BE49-F238E27FC236}">
                <a16:creationId xmlns:a16="http://schemas.microsoft.com/office/drawing/2014/main" id="{64222590-A043-25B4-4B44-3CB34DC76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20195BE2-A48D-488A-A564-1428308AA8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3A9090FB-5542-44C8-89AE-1F4298182E71}" type="slidenum">
              <a:rPr lang="en-GB" altLang="en-US">
                <a:latin typeface="Arial" panose="020B0604020202020204" pitchFamily="34" charset="0"/>
              </a:rPr>
              <a:pPr eaLnBrk="1" hangingPunct="1"/>
              <a:t>46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BBD0638F-B02B-921B-E73E-4790CD2B73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E807974D-994E-BBE8-9FDE-628EAAC69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6C2D211E-BC7D-ECC1-C7AE-F1C3332173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15FA88D6-62D9-4578-BC6A-E5DE2AA0341D}" type="slidenum">
              <a:rPr lang="en-GB" altLang="en-US">
                <a:latin typeface="Arial" panose="020B0604020202020204" pitchFamily="34" charset="0"/>
              </a:rPr>
              <a:pPr eaLnBrk="1" hangingPunct="1"/>
              <a:t>47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>
            <a:extLst>
              <a:ext uri="{FF2B5EF4-FFF2-40B4-BE49-F238E27FC236}">
                <a16:creationId xmlns:a16="http://schemas.microsoft.com/office/drawing/2014/main" id="{874FAF96-36C8-B818-38B9-D880B51BAF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>
            <a:extLst>
              <a:ext uri="{FF2B5EF4-FFF2-40B4-BE49-F238E27FC236}">
                <a16:creationId xmlns:a16="http://schemas.microsoft.com/office/drawing/2014/main" id="{DCC1F527-24B3-6ED9-C899-CD34E016C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5540" name="Slide Number Placeholder 3">
            <a:extLst>
              <a:ext uri="{FF2B5EF4-FFF2-40B4-BE49-F238E27FC236}">
                <a16:creationId xmlns:a16="http://schemas.microsoft.com/office/drawing/2014/main" id="{472CBBAB-1C6C-F4C5-5668-54795B0F2B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8B6A689E-4CC7-4F6E-B892-9095808FD3A6}" type="slidenum">
              <a:rPr lang="en-GB" altLang="en-US">
                <a:latin typeface="Arial" panose="020B0604020202020204" pitchFamily="34" charset="0"/>
              </a:rPr>
              <a:pPr eaLnBrk="1" hangingPunct="1"/>
              <a:t>48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F82E243-FD34-AE66-A061-C497537D7438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C68DC881-B318-334D-7915-AF389F88C2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4" name="Freeform 4">
                <a:extLst>
                  <a:ext uri="{FF2B5EF4-FFF2-40B4-BE49-F238E27FC236}">
                    <a16:creationId xmlns:a16="http://schemas.microsoft.com/office/drawing/2014/main" id="{236C2297-D583-B513-0490-BC3D2F07A2B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5B7BE3DA-1882-3DD3-5F7F-7CCA20B7E8F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552E7406-F5F2-DD86-1543-6C546950531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50315539-83E2-9CCC-6C0F-5ADFE71BF31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DEE2C266-64BB-B76E-683A-FEC66991FEC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grpSp>
          <p:nvGrpSpPr>
            <p:cNvPr id="7" name="Group 9">
              <a:extLst>
                <a:ext uri="{FF2B5EF4-FFF2-40B4-BE49-F238E27FC236}">
                  <a16:creationId xmlns:a16="http://schemas.microsoft.com/office/drawing/2014/main" id="{0868D159-A5F1-C25E-EF53-09A6FFC061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8" name="Freeform 10">
                <a:extLst>
                  <a:ext uri="{FF2B5EF4-FFF2-40B4-BE49-F238E27FC236}">
                    <a16:creationId xmlns:a16="http://schemas.microsoft.com/office/drawing/2014/main" id="{454CCDD4-E29B-9F8D-685A-E6DF14CEE85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" name="Freeform 11">
                <a:extLst>
                  <a:ext uri="{FF2B5EF4-FFF2-40B4-BE49-F238E27FC236}">
                    <a16:creationId xmlns:a16="http://schemas.microsoft.com/office/drawing/2014/main" id="{658A355F-3284-A4F0-C11D-EB002AA31B7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" name="Freeform 12">
                <a:extLst>
                  <a:ext uri="{FF2B5EF4-FFF2-40B4-BE49-F238E27FC236}">
                    <a16:creationId xmlns:a16="http://schemas.microsoft.com/office/drawing/2014/main" id="{71C9478B-7290-53EB-B08B-4D50284C48F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2BFA7741-44FE-F9E8-571F-B275A6AFFE5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EF60CEC8-5502-7972-F117-EF7576FAFE8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" name="Freeform 15">
                <a:extLst>
                  <a:ext uri="{FF2B5EF4-FFF2-40B4-BE49-F238E27FC236}">
                    <a16:creationId xmlns:a16="http://schemas.microsoft.com/office/drawing/2014/main" id="{556CE9D2-417E-D5A2-877B-8C614810C08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sp>
        <p:nvSpPr>
          <p:cNvPr id="16" name="TextBox 13">
            <a:extLst>
              <a:ext uri="{FF2B5EF4-FFF2-40B4-BE49-F238E27FC236}">
                <a16:creationId xmlns:a16="http://schemas.microsoft.com/office/drawing/2014/main" id="{4283E46B-BF42-ED50-717B-57B5AC2C89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200" y="1498600"/>
            <a:ext cx="7905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600" dirty="0">
                <a:solidFill>
                  <a:srgbClr val="FFFF00"/>
                </a:solidFill>
              </a:rPr>
              <a:t>N4 LS</a:t>
            </a:r>
          </a:p>
        </p:txBody>
      </p:sp>
      <p:sp>
        <p:nvSpPr>
          <p:cNvPr id="513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397000" y="457200"/>
            <a:ext cx="7086600" cy="838200"/>
          </a:xfrm>
        </p:spPr>
        <p:txBody>
          <a:bodyPr anchor="b"/>
          <a:lstStyle>
            <a:lvl1pPr>
              <a:defRPr>
                <a:latin typeface="Comic Sans MS" pitchFamily="66" charset="0"/>
              </a:defRPr>
            </a:lvl1pPr>
          </a:lstStyle>
          <a:p>
            <a:r>
              <a:rPr lang="en-GB" dirty="0"/>
              <a:t>Click to edit Master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AD24E9E6-7F0C-7C60-6429-4FE6ACCB306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B613E-5FAB-48DB-BFD4-410B093CA7A3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68775FA4-266B-E26F-2ED3-D79B96ECA3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86940AAF-570A-D77E-754C-4082BBB25E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1827D22C-7AEA-4E70-8B70-2492703A8C3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045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22DC9C9B-E8DB-3D16-EF7F-C0EF08B92D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36324-1378-4A48-8A03-B2BB906777D8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5A13F927-BBC5-B92D-3E83-73B8FAFEAF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34E6C6D1-42A0-592F-1753-CDE84C9699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5DCD04-91B7-4001-9CDB-F6C45F35E2F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079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D4601DDB-0CB2-A04F-7C7F-F88A4200CC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5804E-670A-4625-AA76-F7D8CE8349A5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739F73D6-BCF5-8E8B-F663-B79EE92FC3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6D508DAE-436F-268D-A325-35DE0E19D0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F51A6A-445C-4CBF-BA7B-621C2B0CE89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8714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233EA-FBE0-3D05-AD26-30B25FE57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6F432-B174-4225-99A2-64C105580922}" type="datetimeFigureOut">
              <a:rPr lang="en-US"/>
              <a:pPr>
                <a:defRPr/>
              </a:pPr>
              <a:t>7/4/2026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5B9FC-404E-9DCB-1B94-2437FB94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78221-932F-B5B2-8B3E-34264A8BE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9A644-D0CA-47D5-A129-2D4FC523CA6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7872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2576C3B-7333-4378-EED5-1014949D2195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FD0A3A85-9914-B8EE-064A-656F08C909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4" name="Freeform 4">
                <a:extLst>
                  <a:ext uri="{FF2B5EF4-FFF2-40B4-BE49-F238E27FC236}">
                    <a16:creationId xmlns:a16="http://schemas.microsoft.com/office/drawing/2014/main" id="{3AB25E1F-E10E-30E3-EE67-4BE9FB99985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E9349B32-5D3F-6F5C-2C7F-AD56F1804A6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AC22E57B-D16E-F2FE-5100-296C58E7049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DE24CC80-A86A-BBEA-2417-CF7BDD0227B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21FB9DF5-F719-B1EF-01A8-7BF86451C82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grpSp>
          <p:nvGrpSpPr>
            <p:cNvPr id="7" name="Group 9">
              <a:extLst>
                <a:ext uri="{FF2B5EF4-FFF2-40B4-BE49-F238E27FC236}">
                  <a16:creationId xmlns:a16="http://schemas.microsoft.com/office/drawing/2014/main" id="{9EB9D5F3-0477-D4B0-6B15-CDA535518F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8" name="Freeform 10">
                <a:extLst>
                  <a:ext uri="{FF2B5EF4-FFF2-40B4-BE49-F238E27FC236}">
                    <a16:creationId xmlns:a16="http://schemas.microsoft.com/office/drawing/2014/main" id="{2A8424C4-DAC1-2D64-6B2D-A029F79E7ED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" name="Freeform 11">
                <a:extLst>
                  <a:ext uri="{FF2B5EF4-FFF2-40B4-BE49-F238E27FC236}">
                    <a16:creationId xmlns:a16="http://schemas.microsoft.com/office/drawing/2014/main" id="{E024228E-5CEB-F13C-B675-F5A22A0DEF7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" name="Freeform 12">
                <a:extLst>
                  <a:ext uri="{FF2B5EF4-FFF2-40B4-BE49-F238E27FC236}">
                    <a16:creationId xmlns:a16="http://schemas.microsoft.com/office/drawing/2014/main" id="{8FA527D5-0265-7F14-AFD4-B58824BE277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D05C498B-0755-63E0-5DCD-628DAD9BB0F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4CF36483-CE58-5472-1F41-D84805C0C5C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" name="Freeform 15">
                <a:extLst>
                  <a:ext uri="{FF2B5EF4-FFF2-40B4-BE49-F238E27FC236}">
                    <a16:creationId xmlns:a16="http://schemas.microsoft.com/office/drawing/2014/main" id="{3572EFA3-F150-AC87-0DF3-FC9B4BE6782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sp>
        <p:nvSpPr>
          <p:cNvPr id="16" name="TextBox 13">
            <a:extLst>
              <a:ext uri="{FF2B5EF4-FFF2-40B4-BE49-F238E27FC236}">
                <a16:creationId xmlns:a16="http://schemas.microsoft.com/office/drawing/2014/main" id="{CA609ACC-4D55-6847-4FFD-A3B4B846A71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200" y="1498600"/>
            <a:ext cx="7905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600" dirty="0">
                <a:solidFill>
                  <a:srgbClr val="FFFF00"/>
                </a:solidFill>
              </a:rPr>
              <a:t>N4 LS</a:t>
            </a:r>
          </a:p>
        </p:txBody>
      </p:sp>
      <p:sp>
        <p:nvSpPr>
          <p:cNvPr id="513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397000" y="457200"/>
            <a:ext cx="7086600" cy="838200"/>
          </a:xfrm>
        </p:spPr>
        <p:txBody>
          <a:bodyPr anchor="b"/>
          <a:lstStyle>
            <a:lvl1pPr>
              <a:defRPr>
                <a:latin typeface="Comic Sans MS" pitchFamily="66" charset="0"/>
              </a:defRPr>
            </a:lvl1pPr>
          </a:lstStyle>
          <a:p>
            <a:r>
              <a:rPr lang="en-GB" dirty="0"/>
              <a:t>Click to edit Master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B251582D-4007-B153-A565-FC58B5B2B71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CF36F-3B4B-485F-B6F8-FC740120206B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EECC466D-14F5-ADB1-05F9-1D9BE8981F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AD3E6724-A1D6-4C67-3AEC-A8F3D26F56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3E67F786-F5A4-42DE-AB4D-7F5A27B32E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80765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9F96F45-6E9B-C1E9-621D-DC7C30BAE2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/>
          <a:lstStyle>
            <a:lvl1pPr>
              <a:defRPr/>
            </a:lvl1pPr>
          </a:lstStyle>
          <a:p>
            <a:fld id="{7B0A257A-B46E-4BA8-9BCE-695F524A061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2959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3048D89-3233-E08F-2677-761B7B99BE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/>
          <a:lstStyle>
            <a:lvl1pPr>
              <a:defRPr/>
            </a:lvl1pPr>
          </a:lstStyle>
          <a:p>
            <a:fld id="{59E30FA9-8824-44F8-BAC8-7E859E10B8A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0823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242BE28-5E7C-A09B-048E-0E81A5C896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/>
          <a:lstStyle>
            <a:lvl1pPr>
              <a:defRPr/>
            </a:lvl1pPr>
          </a:lstStyle>
          <a:p>
            <a:fld id="{F917D903-A3B4-4C02-B43A-A894B875487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1850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4CC43FE-1035-B5DD-9604-1DCB293B05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/>
          <a:lstStyle>
            <a:lvl1pPr>
              <a:defRPr/>
            </a:lvl1pPr>
          </a:lstStyle>
          <a:p>
            <a:fld id="{30509B32-72D0-4FDC-9E2B-4F80AF46DA8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3306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27B27-D107-5CC0-6FCB-94F3114EFB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D5D785-0DB1-0B93-80B8-D634D04D95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0D6CDF-47AF-B3F8-DF3C-AB165E090A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F3EA6-29EB-4FE1-9037-CC5E9599BE6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4408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2E4D172-A140-935F-AF83-1D7F4B7F06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E21B278-2B84-7663-02B5-13D8B0797D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3835405-A755-9164-9968-735CDF9100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D8A08-63CD-4DDC-BF50-01A5D5EACFB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1563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0FF518B1-10FB-2C20-2D8D-99D7AD6FDD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16238-67AB-4CCA-BCD7-FA43EF22AF0F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8E5FAAC1-C46C-C268-6815-709C1A1755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A17A25A8-A266-CDB9-8DC3-F77FE464DA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63FE5E-DEE7-40FB-B760-2B1C1FA705F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14979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D779A75B-61E6-6F17-7512-4481B228AB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F9F4E-A683-427A-899E-B40D5FF02DD9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931DDD9E-DF53-B09C-CB62-BA48E871B7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0462B921-3131-3E04-768C-8FA6BA2BFC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434E6D-7494-4169-8BB9-EF9C40904E9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6023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75747908-8C01-058C-CD14-1F6EC03586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F8422-97FD-489A-8402-AC51EFA3A155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641E7FE0-EF5A-BDE4-2F94-49E4A7043B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0833C5B8-472A-FA44-391D-2A66D2B41F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28494E-8C14-4C08-B1AC-0A1B58E737F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27219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909E4FB6-0EE1-7CFC-3FF7-443AA53CDF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0E264-2A77-4130-B326-7364118AF4A8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4262E055-9188-7C56-ACFE-5DE27230FB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893E78A6-8101-94CF-E4D8-6EDB5B9396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755861-25CC-4612-9406-5030333DE50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9714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698F5F75-251A-75C5-AE53-93634D4B70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22091-F2B4-4E5B-B712-672861AD5C9A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1DF6F3D1-A680-018B-BB26-1E03B30FEB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582E4975-E8AA-F8F3-F3B4-DCA4D54FEF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33DB6-3B8C-46A7-A6A0-5EBDB47A74B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24302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6E9AB348-C2C5-8546-5091-1013D3C8EE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1868D-8075-4CF2-B48B-12223C06BF26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FC284F20-37FA-8F81-CC27-BFE8755527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AB787CF7-2079-5A3F-BBCE-5F28B14219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571894-EF8A-415F-A36F-6EA10FF002F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3052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98AE4479-2442-1AD1-402C-B604E75462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79ADB-E437-48AE-B015-036D68081B4E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A9DC314E-154B-1F1F-A8F2-A84969F1AD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A94C8F87-9F30-3DB2-7460-2846144CA1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3BE6B9-E211-417D-B549-A73A83BF9E4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5462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B0336F1B-AB21-08B2-9E0D-AA4FAB37D6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5F76A-B71B-4853-8CF2-445435654113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8039826C-C072-48A7-E99B-8B1727EA1A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E846E064-0B94-40AE-B6AC-094ABDA0B0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BC44E-F128-4BE2-B967-7CF0A4F99A3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0099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>
            <a:extLst>
              <a:ext uri="{FF2B5EF4-FFF2-40B4-BE49-F238E27FC236}">
                <a16:creationId xmlns:a16="http://schemas.microsoft.com/office/drawing/2014/main" id="{C22C2AC3-2AA0-3F5B-A1ED-77FC8E5EE39D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4099" name="Freeform 3">
              <a:extLst>
                <a:ext uri="{FF2B5EF4-FFF2-40B4-BE49-F238E27FC236}">
                  <a16:creationId xmlns:a16="http://schemas.microsoft.com/office/drawing/2014/main" id="{50F8EC43-D77A-8CA9-857B-AE9ACC2F67B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100" name="Freeform 4">
              <a:extLst>
                <a:ext uri="{FF2B5EF4-FFF2-40B4-BE49-F238E27FC236}">
                  <a16:creationId xmlns:a16="http://schemas.microsoft.com/office/drawing/2014/main" id="{1156FD82-35A7-B289-692F-0CAE0BD0AE9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grpSp>
          <p:nvGrpSpPr>
            <p:cNvPr id="15369" name="Group 5">
              <a:extLst>
                <a:ext uri="{FF2B5EF4-FFF2-40B4-BE49-F238E27FC236}">
                  <a16:creationId xmlns:a16="http://schemas.microsoft.com/office/drawing/2014/main" id="{1F098E8D-ACEB-E94C-D6A4-FE23199AD9E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4102" name="Freeform 6">
                <a:extLst>
                  <a:ext uri="{FF2B5EF4-FFF2-40B4-BE49-F238E27FC236}">
                    <a16:creationId xmlns:a16="http://schemas.microsoft.com/office/drawing/2014/main" id="{CAADD231-E40D-D66E-6671-3607DFC7BB3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03" name="Freeform 7">
                <a:extLst>
                  <a:ext uri="{FF2B5EF4-FFF2-40B4-BE49-F238E27FC236}">
                    <a16:creationId xmlns:a16="http://schemas.microsoft.com/office/drawing/2014/main" id="{EA7E4FAF-1D25-89CF-4E5D-9C79F57D994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04" name="Freeform 8">
                <a:extLst>
                  <a:ext uri="{FF2B5EF4-FFF2-40B4-BE49-F238E27FC236}">
                    <a16:creationId xmlns:a16="http://schemas.microsoft.com/office/drawing/2014/main" id="{8C0C6A90-E46A-A1E7-2001-A32801235B1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05" name="Freeform 9">
                <a:extLst>
                  <a:ext uri="{FF2B5EF4-FFF2-40B4-BE49-F238E27FC236}">
                    <a16:creationId xmlns:a16="http://schemas.microsoft.com/office/drawing/2014/main" id="{DE6C663F-EF54-F2B3-2926-364A1B71C69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06" name="Freeform 10">
                <a:extLst>
                  <a:ext uri="{FF2B5EF4-FFF2-40B4-BE49-F238E27FC236}">
                    <a16:creationId xmlns:a16="http://schemas.microsoft.com/office/drawing/2014/main" id="{25679C51-597D-49C9-D68D-4E29762ADAA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07" name="Freeform 11">
                <a:extLst>
                  <a:ext uri="{FF2B5EF4-FFF2-40B4-BE49-F238E27FC236}">
                    <a16:creationId xmlns:a16="http://schemas.microsoft.com/office/drawing/2014/main" id="{707C9049-0750-2D2F-6E54-A0F828AE50F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08" name="Freeform 12">
                <a:extLst>
                  <a:ext uri="{FF2B5EF4-FFF2-40B4-BE49-F238E27FC236}">
                    <a16:creationId xmlns:a16="http://schemas.microsoft.com/office/drawing/2014/main" id="{193A1AB6-F655-5593-E310-A805F251C6D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09" name="Freeform 13">
                <a:extLst>
                  <a:ext uri="{FF2B5EF4-FFF2-40B4-BE49-F238E27FC236}">
                    <a16:creationId xmlns:a16="http://schemas.microsoft.com/office/drawing/2014/main" id="{1523BF15-A8BA-13B9-916B-E768157E109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10" name="Freeform 14">
                <a:extLst>
                  <a:ext uri="{FF2B5EF4-FFF2-40B4-BE49-F238E27FC236}">
                    <a16:creationId xmlns:a16="http://schemas.microsoft.com/office/drawing/2014/main" id="{79D7CD80-BC38-0598-8843-A266BA97CD5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sp>
        <p:nvSpPr>
          <p:cNvPr id="4111" name="Rectangle 15">
            <a:extLst>
              <a:ext uri="{FF2B5EF4-FFF2-40B4-BE49-F238E27FC236}">
                <a16:creationId xmlns:a16="http://schemas.microsoft.com/office/drawing/2014/main" id="{DC6A24E5-ADB0-847A-9B7A-980821155B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</a:t>
            </a:r>
          </a:p>
        </p:txBody>
      </p:sp>
      <p:sp>
        <p:nvSpPr>
          <p:cNvPr id="4113" name="Rectangle 17">
            <a:extLst>
              <a:ext uri="{FF2B5EF4-FFF2-40B4-BE49-F238E27FC236}">
                <a16:creationId xmlns:a16="http://schemas.microsoft.com/office/drawing/2014/main" id="{98A4C848-8B2A-32D6-2EC8-77A3AD10608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49C87D5-D5C1-4EB1-9703-B51B295231F3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4114" name="Rectangle 18">
            <a:extLst>
              <a:ext uri="{FF2B5EF4-FFF2-40B4-BE49-F238E27FC236}">
                <a16:creationId xmlns:a16="http://schemas.microsoft.com/office/drawing/2014/main" id="{0DCB9A4E-A469-BDED-03CF-1D5593AFD7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4115" name="Rectangle 19">
            <a:extLst>
              <a:ext uri="{FF2B5EF4-FFF2-40B4-BE49-F238E27FC236}">
                <a16:creationId xmlns:a16="http://schemas.microsoft.com/office/drawing/2014/main" id="{454421A7-751F-74B6-295C-8F321FE1365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7C15DDA-7F57-4986-9C28-C561F2D2C6B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7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>
            <a:extLst>
              <a:ext uri="{FF2B5EF4-FFF2-40B4-BE49-F238E27FC236}">
                <a16:creationId xmlns:a16="http://schemas.microsoft.com/office/drawing/2014/main" id="{4EF16D9E-264A-CC8E-7F19-7B212D1EE91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6387" name="Text Placeholder 2">
            <a:extLst>
              <a:ext uri="{FF2B5EF4-FFF2-40B4-BE49-F238E27FC236}">
                <a16:creationId xmlns:a16="http://schemas.microsoft.com/office/drawing/2014/main" id="{492A789C-F51D-9311-3515-7B2D3813BA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43943-0623-E6E9-FC02-9B2800B94B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96F432-B174-4225-99A2-64C105580922}" type="datetimeFigureOut">
              <a:rPr lang="en-US"/>
              <a:pPr>
                <a:defRPr/>
              </a:pPr>
              <a:t>7/4/2026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33E2C-6C65-CF8B-80F9-953C700981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86118-139B-F680-76BD-8988D5DFDA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3C3889D-0EA0-4C4E-89D8-7E64E87FE13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8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>
            <a:extLst>
              <a:ext uri="{FF2B5EF4-FFF2-40B4-BE49-F238E27FC236}">
                <a16:creationId xmlns:a16="http://schemas.microsoft.com/office/drawing/2014/main" id="{732E8C6D-685D-41B1-1C50-23BA0A9CDF1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7411" name="Text Placeholder 2">
            <a:extLst>
              <a:ext uri="{FF2B5EF4-FFF2-40B4-BE49-F238E27FC236}">
                <a16:creationId xmlns:a16="http://schemas.microsoft.com/office/drawing/2014/main" id="{24AF645B-CC92-9DDF-8BFC-1AD2B7F1E7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FC6CB-7CA6-7ED7-FEC4-D0A73078E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0000"/>
                </a:solidFill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E4BDE39F-A7E6-4573-80EA-49F2AC20BD6D}" type="datetime5">
              <a:rPr lang="en-US"/>
              <a:pPr>
                <a:defRPr/>
              </a:pPr>
              <a:t>4-Jul-26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9C002-1E37-DDED-6782-733C62A1B5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6F8E3-9F45-FDF8-D5CB-D85290D340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3958B1E-FCF3-4770-A3AE-404E5082B8A7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7BCC0D-9F4F-97C2-318D-8C76EC3DC038}"/>
              </a:ext>
            </a:extLst>
          </p:cNvPr>
          <p:cNvSpPr txBox="1"/>
          <p:nvPr userDrawn="1"/>
        </p:nvSpPr>
        <p:spPr>
          <a:xfrm>
            <a:off x="4859338" y="260350"/>
            <a:ext cx="2928937" cy="785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St Ninian’s High School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900" dirty="0"/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Mathematics Department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C6A789-53CE-89D1-33F9-0479354687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/>
          <a:srcRect l="12344" t="20573" r="64062" b="42057"/>
          <a:stretch>
            <a:fillRect/>
          </a:stretch>
        </p:blipFill>
        <p:spPr bwMode="auto">
          <a:xfrm>
            <a:off x="7885113" y="188913"/>
            <a:ext cx="833437" cy="792162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  <a:miter lim="800000"/>
            <a:headEnd/>
            <a:tailEnd type="none" w="med" len="med"/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1AA83F-6B1A-7809-EF94-94EA76D598C3}"/>
              </a:ext>
            </a:extLst>
          </p:cNvPr>
          <p:cNvSpPr txBox="1"/>
          <p:nvPr userDrawn="1"/>
        </p:nvSpPr>
        <p:spPr>
          <a:xfrm>
            <a:off x="3419475" y="6577013"/>
            <a:ext cx="25923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 dirty="0">
                <a:cs typeface="Arial" charset="0"/>
              </a:rPr>
              <a:t>N4 Lifeskills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image" Target="../media/image2.gif"/><Relationship Id="rId7" Type="http://schemas.openxmlformats.org/officeDocument/2006/relationships/slide" Target="slide3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12.xml"/><Relationship Id="rId4" Type="http://schemas.openxmlformats.org/officeDocument/2006/relationships/image" Target="../media/image3.png"/><Relationship Id="rId9" Type="http://schemas.openxmlformats.org/officeDocument/2006/relationships/slide" Target="slide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ggbtu.be/mkTB0cSmO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7.wmf"/><Relationship Id="rId7" Type="http://schemas.openxmlformats.org/officeDocument/2006/relationships/image" Target="../media/image3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wmf"/><Relationship Id="rId9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11.wmf"/><Relationship Id="rId7" Type="http://schemas.openxmlformats.org/officeDocument/2006/relationships/image" Target="../media/image14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.gif"/><Relationship Id="rId5" Type="http://schemas.openxmlformats.org/officeDocument/2006/relationships/image" Target="../media/image13.wmf"/><Relationship Id="rId10" Type="http://schemas.openxmlformats.org/officeDocument/2006/relationships/image" Target="../media/image3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scienceworld.wolfram.com/biography/photo-credits.html#Archimede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image" Target="../media/image2.gif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12" Type="http://schemas.openxmlformats.org/officeDocument/2006/relationships/image" Target="../media/image3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emf"/><Relationship Id="rId11" Type="http://schemas.openxmlformats.org/officeDocument/2006/relationships/image" Target="../media/image30.emf"/><Relationship Id="rId5" Type="http://schemas.openxmlformats.org/officeDocument/2006/relationships/image" Target="../media/image24.emf"/><Relationship Id="rId10" Type="http://schemas.openxmlformats.org/officeDocument/2006/relationships/image" Target="../media/image29.emf"/><Relationship Id="rId4" Type="http://schemas.openxmlformats.org/officeDocument/2006/relationships/image" Target="../media/image23.emf"/><Relationship Id="rId9" Type="http://schemas.openxmlformats.org/officeDocument/2006/relationships/image" Target="../media/image28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1.wmf"/><Relationship Id="rId7" Type="http://schemas.openxmlformats.org/officeDocument/2006/relationships/image" Target="../media/image33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32.wmf"/><Relationship Id="rId10" Type="http://schemas.openxmlformats.org/officeDocument/2006/relationships/image" Target="../media/image2.gi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3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0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38.wmf"/><Relationship Id="rId18" Type="http://schemas.openxmlformats.org/officeDocument/2006/relationships/image" Target="../media/image3.png"/><Relationship Id="rId3" Type="http://schemas.openxmlformats.org/officeDocument/2006/relationships/image" Target="../media/image35.wmf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25.bin"/><Relationship Id="rId17" Type="http://schemas.openxmlformats.org/officeDocument/2006/relationships/image" Target="../media/image40.wmf"/><Relationship Id="rId2" Type="http://schemas.openxmlformats.org/officeDocument/2006/relationships/oleObject" Target="../embeddings/oleObject20.bin"/><Relationship Id="rId16" Type="http://schemas.openxmlformats.org/officeDocument/2006/relationships/oleObject" Target="../embeddings/oleObject27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37.wmf"/><Relationship Id="rId5" Type="http://schemas.openxmlformats.org/officeDocument/2006/relationships/image" Target="../media/image14.wmf"/><Relationship Id="rId15" Type="http://schemas.openxmlformats.org/officeDocument/2006/relationships/image" Target="../media/image39.w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36.wmf"/><Relationship Id="rId14" Type="http://schemas.openxmlformats.org/officeDocument/2006/relationships/oleObject" Target="../embeddings/oleObject26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3.png"/><Relationship Id="rId7" Type="http://schemas.openxmlformats.org/officeDocument/2006/relationships/image" Target="../media/image4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7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47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oleObject" Target="../embeddings/oleObject30.bin"/><Relationship Id="rId7" Type="http://schemas.openxmlformats.org/officeDocument/2006/relationships/image" Target="../media/image57.wmf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59.wmf"/><Relationship Id="rId5" Type="http://schemas.openxmlformats.org/officeDocument/2006/relationships/oleObject" Target="../embeddings/oleObject31.bin"/><Relationship Id="rId10" Type="http://schemas.openxmlformats.org/officeDocument/2006/relationships/oleObject" Target="../embeddings/oleObject34.bin"/><Relationship Id="rId4" Type="http://schemas.openxmlformats.org/officeDocument/2006/relationships/image" Target="../media/image56.wmf"/><Relationship Id="rId9" Type="http://schemas.openxmlformats.org/officeDocument/2006/relationships/image" Target="../media/image58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64.wmf"/><Relationship Id="rId18" Type="http://schemas.openxmlformats.org/officeDocument/2006/relationships/image" Target="../media/image67.png"/><Relationship Id="rId3" Type="http://schemas.openxmlformats.org/officeDocument/2006/relationships/oleObject" Target="../embeddings/oleObject35.bin"/><Relationship Id="rId7" Type="http://schemas.openxmlformats.org/officeDocument/2006/relationships/image" Target="../media/image61.wmf"/><Relationship Id="rId12" Type="http://schemas.openxmlformats.org/officeDocument/2006/relationships/oleObject" Target="../embeddings/oleObject40.bin"/><Relationship Id="rId17" Type="http://schemas.openxmlformats.org/officeDocument/2006/relationships/image" Target="../media/image66.wmf"/><Relationship Id="rId2" Type="http://schemas.openxmlformats.org/officeDocument/2006/relationships/notesSlide" Target="../notesSlides/notesSlide2.xml"/><Relationship Id="rId16" Type="http://schemas.openxmlformats.org/officeDocument/2006/relationships/oleObject" Target="../embeddings/oleObject42.bin"/><Relationship Id="rId20" Type="http://schemas.openxmlformats.org/officeDocument/2006/relationships/image" Target="../media/image68.wmf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63.wmf"/><Relationship Id="rId5" Type="http://schemas.openxmlformats.org/officeDocument/2006/relationships/oleObject" Target="../embeddings/oleObject36.bin"/><Relationship Id="rId15" Type="http://schemas.openxmlformats.org/officeDocument/2006/relationships/image" Target="../media/image65.wmf"/><Relationship Id="rId10" Type="http://schemas.openxmlformats.org/officeDocument/2006/relationships/oleObject" Target="../embeddings/oleObject39.bin"/><Relationship Id="rId19" Type="http://schemas.openxmlformats.org/officeDocument/2006/relationships/oleObject" Target="../embeddings/oleObject43.bin"/><Relationship Id="rId4" Type="http://schemas.openxmlformats.org/officeDocument/2006/relationships/image" Target="../media/image56.wmf"/><Relationship Id="rId9" Type="http://schemas.openxmlformats.org/officeDocument/2006/relationships/image" Target="../media/image62.wmf"/><Relationship Id="rId14" Type="http://schemas.openxmlformats.org/officeDocument/2006/relationships/oleObject" Target="../embeddings/oleObject41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oleObject" Target="../embeddings/oleObject48.bin"/><Relationship Id="rId18" Type="http://schemas.openxmlformats.org/officeDocument/2006/relationships/image" Target="../media/image76.wmf"/><Relationship Id="rId3" Type="http://schemas.openxmlformats.org/officeDocument/2006/relationships/image" Target="../media/image69.png"/><Relationship Id="rId7" Type="http://schemas.openxmlformats.org/officeDocument/2006/relationships/image" Target="../media/image70.png"/><Relationship Id="rId12" Type="http://schemas.openxmlformats.org/officeDocument/2006/relationships/image" Target="../media/image73.wmf"/><Relationship Id="rId17" Type="http://schemas.openxmlformats.org/officeDocument/2006/relationships/oleObject" Target="../embeddings/oleObject50.bin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5.wmf"/><Relationship Id="rId1" Type="http://schemas.openxmlformats.org/officeDocument/2006/relationships/slideLayout" Target="../slideLayouts/slideLayout16.xml"/><Relationship Id="rId6" Type="http://schemas.openxmlformats.org/officeDocument/2006/relationships/oleObject" Target="../embeddings/oleObject45.bin"/><Relationship Id="rId11" Type="http://schemas.openxmlformats.org/officeDocument/2006/relationships/oleObject" Target="../embeddings/oleObject47.bin"/><Relationship Id="rId5" Type="http://schemas.openxmlformats.org/officeDocument/2006/relationships/image" Target="../media/image56.wmf"/><Relationship Id="rId15" Type="http://schemas.openxmlformats.org/officeDocument/2006/relationships/oleObject" Target="../embeddings/oleObject49.bin"/><Relationship Id="rId10" Type="http://schemas.openxmlformats.org/officeDocument/2006/relationships/image" Target="../media/image72.wmf"/><Relationship Id="rId4" Type="http://schemas.openxmlformats.org/officeDocument/2006/relationships/oleObject" Target="../embeddings/oleObject44.bin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74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oleObject" Target="../embeddings/oleObject51.bin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7.png"/><Relationship Id="rId5" Type="http://schemas.openxmlformats.org/officeDocument/2006/relationships/oleObject" Target="../embeddings/oleObject52.bin"/><Relationship Id="rId4" Type="http://schemas.openxmlformats.org/officeDocument/2006/relationships/image" Target="../media/image56.wmf"/><Relationship Id="rId9" Type="http://schemas.openxmlformats.org/officeDocument/2006/relationships/image" Target="../media/image7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ggbtu.be/mkTB0cSmO" TargetMode="Externa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ggbtu.be/mkTB0cSm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6">
            <a:extLst>
              <a:ext uri="{FF2B5EF4-FFF2-40B4-BE49-F238E27FC236}">
                <a16:creationId xmlns:a16="http://schemas.microsoft.com/office/drawing/2014/main" id="{B50AF106-400C-363B-76E0-73FA8BE1C1D0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GB">
                <a:solidFill>
                  <a:srgbClr val="FFFF00"/>
                </a:solidFill>
              </a:rPr>
              <a:t> Perimeter</a:t>
            </a: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C5EC0133-C31F-E570-C900-10184B23877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EB81AA9-6575-4D4B-B8F7-E14D496230DA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18A98136-583E-BB25-4F36-D45363ADE5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26629" name="Text Box 3">
            <a:extLst>
              <a:ext uri="{FF2B5EF4-FFF2-40B4-BE49-F238E27FC236}">
                <a16:creationId xmlns:a16="http://schemas.microsoft.com/office/drawing/2014/main" id="{5F77C3E1-171C-DD01-54EC-69D344289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6738" y="1974850"/>
            <a:ext cx="1776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 b="1">
                <a:solidFill>
                  <a:srgbClr val="F9F911"/>
                </a:solidFill>
                <a:cs typeface="Arial" panose="020B0604020202020204" pitchFamily="34" charset="0"/>
              </a:rPr>
              <a:t>Perimeters</a:t>
            </a:r>
          </a:p>
        </p:txBody>
      </p:sp>
      <p:sp>
        <p:nvSpPr>
          <p:cNvPr id="26630" name="AutoShape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137516FE-5175-F825-4FC3-FCE6A5964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1400" y="2011363"/>
            <a:ext cx="444500" cy="414337"/>
          </a:xfrm>
          <a:prstGeom prst="actionButtonForwardNex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6631" name="Picture 7" descr="scottishflag">
            <a:extLst>
              <a:ext uri="{FF2B5EF4-FFF2-40B4-BE49-F238E27FC236}">
                <a16:creationId xmlns:a16="http://schemas.microsoft.com/office/drawing/2014/main" id="{D65282E2-D1FD-0AD0-2966-A08098EA5A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 Box 8">
            <a:extLst>
              <a:ext uri="{FF2B5EF4-FFF2-40B4-BE49-F238E27FC236}">
                <a16:creationId xmlns:a16="http://schemas.microsoft.com/office/drawing/2014/main" id="{C89D7AB4-C895-9F12-4904-E13E9B37662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cs typeface="Arial" panose="020B0604020202020204" pitchFamily="34" charset="0"/>
              </a:rPr>
              <a:t>www.mathsrevision.com</a:t>
            </a:r>
          </a:p>
        </p:txBody>
      </p:sp>
      <p:pic>
        <p:nvPicPr>
          <p:cNvPr id="26633" name="Picture 9" descr="Office Objects 0572">
            <a:extLst>
              <a:ext uri="{FF2B5EF4-FFF2-40B4-BE49-F238E27FC236}">
                <a16:creationId xmlns:a16="http://schemas.microsoft.com/office/drawing/2014/main" id="{DAB1CA3F-3A49-9DB8-2DF1-1A5542E10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227013"/>
            <a:ext cx="144462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Text Box 10">
            <a:extLst>
              <a:ext uri="{FF2B5EF4-FFF2-40B4-BE49-F238E27FC236}">
                <a16:creationId xmlns:a16="http://schemas.microsoft.com/office/drawing/2014/main" id="{A9673D2A-4042-43CE-D54E-65E2666F7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6738" y="2597150"/>
            <a:ext cx="2690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 b="1">
                <a:solidFill>
                  <a:srgbClr val="F9F911"/>
                </a:solidFill>
                <a:cs typeface="Arial" panose="020B0604020202020204" pitchFamily="34" charset="0"/>
              </a:rPr>
              <a:t>Parts of a Circle</a:t>
            </a:r>
          </a:p>
        </p:txBody>
      </p:sp>
      <p:sp>
        <p:nvSpPr>
          <p:cNvPr id="26635" name="Text Box 11">
            <a:extLst>
              <a:ext uri="{FF2B5EF4-FFF2-40B4-BE49-F238E27FC236}">
                <a16:creationId xmlns:a16="http://schemas.microsoft.com/office/drawing/2014/main" id="{BAE7C3CC-6B38-CEE6-E3F1-44BB8D493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6738" y="3841750"/>
            <a:ext cx="4037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 b="1">
                <a:solidFill>
                  <a:srgbClr val="F9F911"/>
                </a:solidFill>
                <a:cs typeface="Arial" panose="020B0604020202020204" pitchFamily="34" charset="0"/>
              </a:rPr>
              <a:t>Circumference of a Circle</a:t>
            </a:r>
          </a:p>
        </p:txBody>
      </p:sp>
      <p:sp>
        <p:nvSpPr>
          <p:cNvPr id="26636" name="AutoShape 1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72899A5B-B69C-B5BD-D672-E027BE847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1400" y="2633663"/>
            <a:ext cx="444500" cy="414337"/>
          </a:xfrm>
          <a:prstGeom prst="actionButtonForwardNex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7" name="AutoShape 13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C3B70C68-66D1-EAE3-4770-EE6BE5BF0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1400" y="3878263"/>
            <a:ext cx="444500" cy="414337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8" name="Text Box 14">
            <a:extLst>
              <a:ext uri="{FF2B5EF4-FFF2-40B4-BE49-F238E27FC236}">
                <a16:creationId xmlns:a16="http://schemas.microsoft.com/office/drawing/2014/main" id="{3B2155C9-84CD-972F-C5B8-D69D065E1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6738" y="4464050"/>
            <a:ext cx="526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 b="1">
                <a:solidFill>
                  <a:srgbClr val="F9F911"/>
                </a:solidFill>
                <a:cs typeface="Arial" panose="020B0604020202020204" pitchFamily="34" charset="0"/>
              </a:rPr>
              <a:t>The Perimeter a Composite Shape</a:t>
            </a:r>
          </a:p>
        </p:txBody>
      </p:sp>
      <p:sp>
        <p:nvSpPr>
          <p:cNvPr id="26639" name="AutoShape 16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BA988DE3-4806-D999-7A3C-B39E97DD7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1400" y="4500563"/>
            <a:ext cx="444500" cy="414337"/>
          </a:xfrm>
          <a:prstGeom prst="actionButtonForwardNext">
            <a:avLst/>
          </a:prstGeom>
          <a:solidFill>
            <a:srgbClr val="99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40" name="Text Box 15">
            <a:extLst>
              <a:ext uri="{FF2B5EF4-FFF2-40B4-BE49-F238E27FC236}">
                <a16:creationId xmlns:a16="http://schemas.microsoft.com/office/drawing/2014/main" id="{8AD8CB89-DBF2-266D-B64E-F8CB8CC5C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6738" y="5353050"/>
            <a:ext cx="3409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 b="1">
                <a:solidFill>
                  <a:srgbClr val="F9F911"/>
                </a:solidFill>
                <a:cs typeface="Arial" panose="020B0604020202020204" pitchFamily="34" charset="0"/>
              </a:rPr>
              <a:t>Exam Type Questions</a:t>
            </a:r>
          </a:p>
        </p:txBody>
      </p:sp>
      <p:sp>
        <p:nvSpPr>
          <p:cNvPr id="26641" name="AutoShape 17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C4CA2FAD-7772-8171-2D02-2ADC6D034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1400" y="5389563"/>
            <a:ext cx="444500" cy="414337"/>
          </a:xfrm>
          <a:prstGeom prst="actionButtonForwardNex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42" name="Text Box 10">
            <a:extLst>
              <a:ext uri="{FF2B5EF4-FFF2-40B4-BE49-F238E27FC236}">
                <a16:creationId xmlns:a16="http://schemas.microsoft.com/office/drawing/2014/main" id="{5F71D11A-5758-F4A3-1AC0-1797268DD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6738" y="3219450"/>
            <a:ext cx="2105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 b="1">
                <a:solidFill>
                  <a:srgbClr val="F9F911"/>
                </a:solidFill>
                <a:cs typeface="Arial" panose="020B0604020202020204" pitchFamily="34" charset="0"/>
              </a:rPr>
              <a:t>Investigation</a:t>
            </a:r>
          </a:p>
        </p:txBody>
      </p:sp>
      <p:sp>
        <p:nvSpPr>
          <p:cNvPr id="26643" name="AutoShape 12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58F409B4-FD4A-DED9-5672-3B0A0BF81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1400" y="3255963"/>
            <a:ext cx="444500" cy="414337"/>
          </a:xfrm>
          <a:prstGeom prst="actionButtonForwardNex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1">
            <a:extLst>
              <a:ext uri="{FF2B5EF4-FFF2-40B4-BE49-F238E27FC236}">
                <a16:creationId xmlns:a16="http://schemas.microsoft.com/office/drawing/2014/main" id="{2ED63983-68E5-5B24-7967-6297CB3F9C8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99F60B1-0827-44EC-B153-8725C55AE9D2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23" name="Footer Placeholder 2">
            <a:extLst>
              <a:ext uri="{FF2B5EF4-FFF2-40B4-BE49-F238E27FC236}">
                <a16:creationId xmlns:a16="http://schemas.microsoft.com/office/drawing/2014/main" id="{ED13FC69-6B74-1A09-D188-3D9E6989D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34820" name="Text Box 6">
            <a:extLst>
              <a:ext uri="{FF2B5EF4-FFF2-40B4-BE49-F238E27FC236}">
                <a16:creationId xmlns:a16="http://schemas.microsoft.com/office/drawing/2014/main" id="{A0E14EC8-83D6-8358-18BA-D7D99C784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200" y="1874838"/>
            <a:ext cx="8178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2FC22"/>
                </a:solidFill>
              </a:rPr>
              <a:t>Calculate the missing length if the perimeter is 80cm.</a:t>
            </a:r>
            <a:endParaRPr lang="en-US" altLang="en-US" sz="2400">
              <a:solidFill>
                <a:srgbClr val="F2FC22"/>
              </a:solidFill>
            </a:endParaRPr>
          </a:p>
        </p:txBody>
      </p:sp>
      <p:sp>
        <p:nvSpPr>
          <p:cNvPr id="33807" name="Rectangle 15">
            <a:extLst>
              <a:ext uri="{FF2B5EF4-FFF2-40B4-BE49-F238E27FC236}">
                <a16:creationId xmlns:a16="http://schemas.microsoft.com/office/drawing/2014/main" id="{78E488AC-085E-3E16-7E88-9DE16B356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5" y="374650"/>
            <a:ext cx="5141913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Perimeter</a:t>
            </a:r>
          </a:p>
        </p:txBody>
      </p:sp>
      <p:pic>
        <p:nvPicPr>
          <p:cNvPr id="34822" name="Picture 16" descr="scottishflag">
            <a:extLst>
              <a:ext uri="{FF2B5EF4-FFF2-40B4-BE49-F238E27FC236}">
                <a16:creationId xmlns:a16="http://schemas.microsoft.com/office/drawing/2014/main" id="{73C6D44F-0986-E6BF-9FCC-4B7C47B4C9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663575"/>
            <a:ext cx="647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 Box 17">
            <a:extLst>
              <a:ext uri="{FF2B5EF4-FFF2-40B4-BE49-F238E27FC236}">
                <a16:creationId xmlns:a16="http://schemas.microsoft.com/office/drawing/2014/main" id="{4635CF15-586A-07AC-A282-3D6B6505191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cs typeface="Arial" panose="020B0604020202020204" pitchFamily="34" charset="0"/>
              </a:rPr>
              <a:t>www.mathsrevision.com</a:t>
            </a:r>
          </a:p>
        </p:txBody>
      </p:sp>
      <p:pic>
        <p:nvPicPr>
          <p:cNvPr id="34824" name="Picture 18" descr="Office Objects 0572">
            <a:extLst>
              <a:ext uri="{FF2B5EF4-FFF2-40B4-BE49-F238E27FC236}">
                <a16:creationId xmlns:a16="http://schemas.microsoft.com/office/drawing/2014/main" id="{815118E2-9841-E8BB-AECD-0E32A7DF0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227013"/>
            <a:ext cx="144462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>
            <a:hlinkClick r:id="rId4"/>
            <a:extLst>
              <a:ext uri="{FF2B5EF4-FFF2-40B4-BE49-F238E27FC236}">
                <a16:creationId xmlns:a16="http://schemas.microsoft.com/office/drawing/2014/main" id="{A8EF4CA2-1755-E6B6-89F1-A7DE33CE61C9}"/>
              </a:ext>
            </a:extLst>
          </p:cNvPr>
          <p:cNvSpPr/>
          <p:nvPr/>
        </p:nvSpPr>
        <p:spPr>
          <a:xfrm>
            <a:off x="7150100" y="5816600"/>
            <a:ext cx="1841500" cy="863600"/>
          </a:xfrm>
          <a:prstGeom prst="roundRect">
            <a:avLst/>
          </a:prstGeom>
          <a:solidFill>
            <a:schemeClr val="tx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>
                <a:latin typeface="Comic Sans MS" pitchFamily="66" charset="0"/>
              </a:rPr>
              <a:t>Demo</a:t>
            </a:r>
          </a:p>
        </p:txBody>
      </p:sp>
      <p:sp>
        <p:nvSpPr>
          <p:cNvPr id="34826" name="TextBox 26">
            <a:extLst>
              <a:ext uri="{FF2B5EF4-FFF2-40B4-BE49-F238E27FC236}">
                <a16:creationId xmlns:a16="http://schemas.microsoft.com/office/drawing/2014/main" id="{3CC70AB8-9923-C283-1553-2DBFB1FE0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0" y="3987800"/>
            <a:ext cx="957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/>
              <a:t>28cm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DF491C-D18D-DC58-BB28-D11D4C91F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0600" y="2984500"/>
            <a:ext cx="2751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28 + 28 = 56cm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FF525A1-B41E-1BC3-66EA-FCC5B4052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657600"/>
            <a:ext cx="2727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80 - 56 = 24cm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1C8BA9-085A-B2D8-D3AE-B5BF2290F406}"/>
              </a:ext>
            </a:extLst>
          </p:cNvPr>
          <p:cNvSpPr/>
          <p:nvPr/>
        </p:nvSpPr>
        <p:spPr>
          <a:xfrm>
            <a:off x="7277100" y="3098800"/>
            <a:ext cx="1397000" cy="2095500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4830" name="TextBox 17">
            <a:extLst>
              <a:ext uri="{FF2B5EF4-FFF2-40B4-BE49-F238E27FC236}">
                <a16:creationId xmlns:a16="http://schemas.microsoft.com/office/drawing/2014/main" id="{741470A9-CB83-0B67-F9C1-D9969A015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7800" y="2476500"/>
            <a:ext cx="371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/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D6E47C-4C3D-F336-1B84-38DBDF1E4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0" y="4419600"/>
            <a:ext cx="2473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24 ÷ 2 = 12cm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E5BA4C19-5D61-B9D8-D141-A5AF85BC23B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3706F4C-B70B-4FCD-BEA7-3BD46EB4FB76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06AC4D58-FDEB-6C12-D56B-00747B006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24EEEEA6-5045-9A0F-0384-0FE3E3B17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783138"/>
            <a:ext cx="5727700" cy="857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5" name="Text Box 3">
            <a:extLst>
              <a:ext uri="{FF2B5EF4-FFF2-40B4-BE49-F238E27FC236}">
                <a16:creationId xmlns:a16="http://schemas.microsoft.com/office/drawing/2014/main" id="{0F6812F0-7E8A-5874-A8D4-731C91ABE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675" y="2220913"/>
            <a:ext cx="5310188" cy="2554287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 sz="4000">
                <a:cs typeface="Arial" panose="020B0604020202020204" pitchFamily="34" charset="0"/>
              </a:rPr>
              <a:t>Now Try </a:t>
            </a:r>
          </a:p>
          <a:p>
            <a:pPr algn="ctr" eaLnBrk="1" hangingPunct="1"/>
            <a:r>
              <a:rPr lang="en-GB" altLang="en-US" sz="4000">
                <a:cs typeface="Arial" panose="020B0604020202020204" pitchFamily="34" charset="0"/>
              </a:rPr>
              <a:t>TJ N4 Lifeskills</a:t>
            </a:r>
          </a:p>
          <a:p>
            <a:pPr algn="ctr" eaLnBrk="1" hangingPunct="1"/>
            <a:r>
              <a:rPr lang="en-GB" altLang="en-US" sz="4000">
                <a:cs typeface="Arial" panose="020B0604020202020204" pitchFamily="34" charset="0"/>
              </a:rPr>
              <a:t>Exercise 1</a:t>
            </a:r>
          </a:p>
          <a:p>
            <a:pPr algn="ctr" eaLnBrk="1" hangingPunct="1"/>
            <a:r>
              <a:rPr lang="en-GB" altLang="en-US" sz="4000">
                <a:cs typeface="Arial" panose="020B0604020202020204" pitchFamily="34" charset="0"/>
              </a:rPr>
              <a:t>Ch14 (page 111)</a:t>
            </a:r>
          </a:p>
        </p:txBody>
      </p:sp>
      <p:pic>
        <p:nvPicPr>
          <p:cNvPr id="35846" name="Picture 4" descr="ag00463_">
            <a:extLst>
              <a:ext uri="{FF2B5EF4-FFF2-40B4-BE49-F238E27FC236}">
                <a16:creationId xmlns:a16="http://schemas.microsoft.com/office/drawing/2014/main" id="{DFCBD1A2-DA91-E028-7FFD-E461ED873D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05911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5" descr="scottishflag">
            <a:extLst>
              <a:ext uri="{FF2B5EF4-FFF2-40B4-BE49-F238E27FC236}">
                <a16:creationId xmlns:a16="http://schemas.microsoft.com/office/drawing/2014/main" id="{4D08FDC0-7193-B525-AA2F-2BFEAA8965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6" descr="Office Objects 0572">
            <a:extLst>
              <a:ext uri="{FF2B5EF4-FFF2-40B4-BE49-F238E27FC236}">
                <a16:creationId xmlns:a16="http://schemas.microsoft.com/office/drawing/2014/main" id="{FCF8052F-9236-6312-A79D-507FDF033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9" name="Text Box 7">
            <a:extLst>
              <a:ext uri="{FF2B5EF4-FFF2-40B4-BE49-F238E27FC236}">
                <a16:creationId xmlns:a16="http://schemas.microsoft.com/office/drawing/2014/main" id="{0AC5B8FC-9B37-B29C-2470-C1D16370F66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cs typeface="Arial" panose="020B0604020202020204" pitchFamily="34" charset="0"/>
              </a:rPr>
              <a:t>www.mathsrevision.com</a:t>
            </a:r>
          </a:p>
        </p:txBody>
      </p:sp>
      <p:sp>
        <p:nvSpPr>
          <p:cNvPr id="43016" name="Rectangle 8">
            <a:extLst>
              <a:ext uri="{FF2B5EF4-FFF2-40B4-BE49-F238E27FC236}">
                <a16:creationId xmlns:a16="http://schemas.microsoft.com/office/drawing/2014/main" id="{B7DE5761-CFFE-C2A9-F677-6DB385DF6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338" y="742950"/>
            <a:ext cx="52562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Perimeter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764587CD-9F43-A971-0CF1-9D0D04F19026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solidFill>
                  <a:srgbClr val="FFFF00"/>
                </a:solidFill>
              </a:rPr>
              <a:t>Starter Questions</a:t>
            </a:r>
          </a:p>
        </p:txBody>
      </p:sp>
      <p:sp>
        <p:nvSpPr>
          <p:cNvPr id="18" name="Date Placeholder 4">
            <a:extLst>
              <a:ext uri="{FF2B5EF4-FFF2-40B4-BE49-F238E27FC236}">
                <a16:creationId xmlns:a16="http://schemas.microsoft.com/office/drawing/2014/main" id="{20B22B96-103C-04E5-6858-3DA91D49800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FC32B82-8761-47B9-945F-062B913F3F7E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9" name="Footer Placeholder 5">
            <a:extLst>
              <a:ext uri="{FF2B5EF4-FFF2-40B4-BE49-F238E27FC236}">
                <a16:creationId xmlns:a16="http://schemas.microsoft.com/office/drawing/2014/main" id="{76F303E7-8FBE-50BE-7CD7-C06C7AFEC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graphicFrame>
        <p:nvGraphicFramePr>
          <p:cNvPr id="2050" name="Object 3">
            <a:extLst>
              <a:ext uri="{FF2B5EF4-FFF2-40B4-BE49-F238E27FC236}">
                <a16:creationId xmlns:a16="http://schemas.microsoft.com/office/drawing/2014/main" id="{E6D7C180-987B-F6AC-F660-436F95FC4657}"/>
              </a:ext>
            </a:extLst>
          </p:cNvPr>
          <p:cNvGraphicFramePr>
            <a:graphicFrameLocks noChangeAspect="1"/>
          </p:cNvGraphicFramePr>
          <p:nvPr>
            <p:ph sz="half" idx="4294967295"/>
          </p:nvPr>
        </p:nvGraphicFramePr>
        <p:xfrm>
          <a:off x="2819400" y="2563813"/>
          <a:ext cx="20923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12520" imgH="177480" progId="Equation.DSMT4">
                  <p:embed/>
                </p:oleObj>
              </mc:Choice>
              <mc:Fallback>
                <p:oleObj name="Equation" r:id="rId2" imgW="812520" imgH="177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563813"/>
                        <a:ext cx="209232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16">
            <a:extLst>
              <a:ext uri="{FF2B5EF4-FFF2-40B4-BE49-F238E27FC236}">
                <a16:creationId xmlns:a16="http://schemas.microsoft.com/office/drawing/2014/main" id="{A8271AEC-FA04-5621-E463-7E986FC818F5}"/>
              </a:ext>
            </a:extLst>
          </p:cNvPr>
          <p:cNvGraphicFramePr>
            <a:graphicFrameLocks noChangeAspect="1"/>
          </p:cNvGraphicFramePr>
          <p:nvPr>
            <p:ph sz="half" idx="4294967295"/>
          </p:nvPr>
        </p:nvGraphicFramePr>
        <p:xfrm>
          <a:off x="2247900" y="5592763"/>
          <a:ext cx="229235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15920" imgH="203040" progId="Equation.DSMT4">
                  <p:embed/>
                </p:oleObj>
              </mc:Choice>
              <mc:Fallback>
                <p:oleObj name="Equation" r:id="rId4" imgW="1015920" imgH="2030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7900" y="5592763"/>
                        <a:ext cx="2292350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6" name="Picture 4" descr="scottishflag">
            <a:extLst>
              <a:ext uri="{FF2B5EF4-FFF2-40B4-BE49-F238E27FC236}">
                <a16:creationId xmlns:a16="http://schemas.microsoft.com/office/drawing/2014/main" id="{8EAE5A8D-24DB-C8BC-7F30-5F0F251876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58102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 Box 5">
            <a:extLst>
              <a:ext uri="{FF2B5EF4-FFF2-40B4-BE49-F238E27FC236}">
                <a16:creationId xmlns:a16="http://schemas.microsoft.com/office/drawing/2014/main" id="{E9129191-23CE-2590-E65A-AD1A813D8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5225" y="1944688"/>
            <a:ext cx="4614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chemeClr val="hlink"/>
                </a:solidFill>
              </a:rPr>
              <a:t>Q1.	Solve the equation below</a:t>
            </a:r>
          </a:p>
        </p:txBody>
      </p:sp>
      <p:sp>
        <p:nvSpPr>
          <p:cNvPr id="2058" name="Text Box 6">
            <a:extLst>
              <a:ext uri="{FF2B5EF4-FFF2-40B4-BE49-F238E27FC236}">
                <a16:creationId xmlns:a16="http://schemas.microsoft.com/office/drawing/2014/main" id="{471FC90C-63CA-0DAF-EB88-5158ADB74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5225" y="3027363"/>
            <a:ext cx="436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chemeClr val="hlink"/>
                </a:solidFill>
              </a:rPr>
              <a:t>Q2.	Find the missing angles</a:t>
            </a:r>
          </a:p>
        </p:txBody>
      </p:sp>
      <p:sp>
        <p:nvSpPr>
          <p:cNvPr id="2059" name="Text Box 7">
            <a:extLst>
              <a:ext uri="{FF2B5EF4-FFF2-40B4-BE49-F238E27FC236}">
                <a16:creationId xmlns:a16="http://schemas.microsoft.com/office/drawing/2014/main" id="{F26EF0E7-4591-EDE0-BE88-58A1403E0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5225" y="4110038"/>
            <a:ext cx="6637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chemeClr val="hlink"/>
                </a:solidFill>
              </a:rPr>
              <a:t>Q3.	Find the average of the numbers below</a:t>
            </a:r>
          </a:p>
        </p:txBody>
      </p:sp>
      <p:sp>
        <p:nvSpPr>
          <p:cNvPr id="2060" name="Text Box 8">
            <a:extLst>
              <a:ext uri="{FF2B5EF4-FFF2-40B4-BE49-F238E27FC236}">
                <a16:creationId xmlns:a16="http://schemas.microsoft.com/office/drawing/2014/main" id="{CBF4AA95-39F9-D47E-048B-C0D48E118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5225" y="5053013"/>
            <a:ext cx="4668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chemeClr val="hlink"/>
                </a:solidFill>
              </a:rPr>
              <a:t>Q4.	Which is the better deal</a:t>
            </a:r>
          </a:p>
        </p:txBody>
      </p:sp>
      <p:sp>
        <p:nvSpPr>
          <p:cNvPr id="2061" name="AutoShape 9">
            <a:extLst>
              <a:ext uri="{FF2B5EF4-FFF2-40B4-BE49-F238E27FC236}">
                <a16:creationId xmlns:a16="http://schemas.microsoft.com/office/drawing/2014/main" id="{EE51AA08-6749-C8E9-D87D-88B941171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100" y="2146300"/>
            <a:ext cx="1885950" cy="142875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2" name="Rectangle 10">
            <a:extLst>
              <a:ext uri="{FF2B5EF4-FFF2-40B4-BE49-F238E27FC236}">
                <a16:creationId xmlns:a16="http://schemas.microsoft.com/office/drawing/2014/main" id="{CB548A37-FB67-2392-FB32-ECFC7C8F2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9275" y="3441700"/>
            <a:ext cx="133350" cy="136525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3" name="Line 11">
            <a:extLst>
              <a:ext uri="{FF2B5EF4-FFF2-40B4-BE49-F238E27FC236}">
                <a16:creationId xmlns:a16="http://schemas.microsoft.com/office/drawing/2014/main" id="{DB64FD08-8C6E-2E41-AF56-CA708E07D7E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2275" y="3032125"/>
            <a:ext cx="257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64" name="Line 12">
            <a:extLst>
              <a:ext uri="{FF2B5EF4-FFF2-40B4-BE49-F238E27FC236}">
                <a16:creationId xmlns:a16="http://schemas.microsoft.com/office/drawing/2014/main" id="{246BE8B3-D22B-2A52-AEDA-061CCD22458A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7550150" y="3581401"/>
            <a:ext cx="257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65" name="Text Box 13">
            <a:extLst>
              <a:ext uri="{FF2B5EF4-FFF2-40B4-BE49-F238E27FC236}">
                <a16:creationId xmlns:a16="http://schemas.microsoft.com/office/drawing/2014/main" id="{547DF613-F8DC-3318-2F42-3E0B99558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750" y="23495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bg2"/>
                </a:solidFill>
              </a:rPr>
              <a:t>a</a:t>
            </a:r>
            <a:r>
              <a:rPr lang="en-GB" altLang="en-US" baseline="60000">
                <a:solidFill>
                  <a:schemeClr val="bg2"/>
                </a:solidFill>
              </a:rPr>
              <a:t>o</a:t>
            </a:r>
            <a:endParaRPr lang="en-GB" altLang="en-US">
              <a:solidFill>
                <a:schemeClr val="bg2"/>
              </a:solidFill>
            </a:endParaRPr>
          </a:p>
        </p:txBody>
      </p:sp>
      <p:sp>
        <p:nvSpPr>
          <p:cNvPr id="2066" name="Text Box 14">
            <a:extLst>
              <a:ext uri="{FF2B5EF4-FFF2-40B4-BE49-F238E27FC236}">
                <a16:creationId xmlns:a16="http://schemas.microsoft.com/office/drawing/2014/main" id="{75066C6B-2BBE-4614-2246-8F08F4DEC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9100" y="3232150"/>
            <a:ext cx="3984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bg2"/>
                </a:solidFill>
              </a:rPr>
              <a:t>b</a:t>
            </a:r>
            <a:r>
              <a:rPr lang="en-GB" altLang="en-US" baseline="60000">
                <a:solidFill>
                  <a:schemeClr val="bg2"/>
                </a:solidFill>
              </a:rPr>
              <a:t>o</a:t>
            </a:r>
            <a:endParaRPr lang="en-GB" altLang="en-US">
              <a:solidFill>
                <a:schemeClr val="bg2"/>
              </a:solidFill>
            </a:endParaRPr>
          </a:p>
        </p:txBody>
      </p:sp>
      <p:sp>
        <p:nvSpPr>
          <p:cNvPr id="2067" name="Text Box 15">
            <a:extLst>
              <a:ext uri="{FF2B5EF4-FFF2-40B4-BE49-F238E27FC236}">
                <a16:creationId xmlns:a16="http://schemas.microsoft.com/office/drawing/2014/main" id="{D28B985C-D3E0-851F-1642-0AC327481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6575" y="4537075"/>
            <a:ext cx="1189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/>
              <a:t>2,5,6,7</a:t>
            </a:r>
          </a:p>
        </p:txBody>
      </p:sp>
      <p:pic>
        <p:nvPicPr>
          <p:cNvPr id="2068" name="Picture 21" descr="Office Objects 0572">
            <a:extLst>
              <a:ext uri="{FF2B5EF4-FFF2-40B4-BE49-F238E27FC236}">
                <a16:creationId xmlns:a16="http://schemas.microsoft.com/office/drawing/2014/main" id="{7A59E27F-CB09-E578-AE6C-DB3398DC8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9" name="Text Box 4">
            <a:extLst>
              <a:ext uri="{FF2B5EF4-FFF2-40B4-BE49-F238E27FC236}">
                <a16:creationId xmlns:a16="http://schemas.microsoft.com/office/drawing/2014/main" id="{8EF45627-F5B6-C8D2-7FBE-57DF433D06A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graphicFrame>
        <p:nvGraphicFramePr>
          <p:cNvPr id="2052" name="Object 4">
            <a:extLst>
              <a:ext uri="{FF2B5EF4-FFF2-40B4-BE49-F238E27FC236}">
                <a16:creationId xmlns:a16="http://schemas.microsoft.com/office/drawing/2014/main" id="{72F25522-95C1-2472-FF5D-EAEE928C96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80113" y="5592763"/>
          <a:ext cx="226377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02960" imgH="203040" progId="Equation.DSMT4">
                  <p:embed/>
                </p:oleObj>
              </mc:Choice>
              <mc:Fallback>
                <p:oleObj name="Equation" r:id="rId8" imgW="100296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0113" y="5592763"/>
                        <a:ext cx="2263775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0" name="TextBox 23">
            <a:extLst>
              <a:ext uri="{FF2B5EF4-FFF2-40B4-BE49-F238E27FC236}">
                <a16:creationId xmlns:a16="http://schemas.microsoft.com/office/drawing/2014/main" id="{CE2C8802-958A-5CAD-2D38-0A6DF97BD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8400" y="5651500"/>
            <a:ext cx="417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or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8">
            <a:extLst>
              <a:ext uri="{FF2B5EF4-FFF2-40B4-BE49-F238E27FC236}">
                <a16:creationId xmlns:a16="http://schemas.microsoft.com/office/drawing/2014/main" id="{BB9E6F82-A2C3-924E-E1EE-115C07710F6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38911FE-9278-4F66-8A3C-29C0EABC965A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3" name="Rectangle 19">
            <a:extLst>
              <a:ext uri="{FF2B5EF4-FFF2-40B4-BE49-F238E27FC236}">
                <a16:creationId xmlns:a16="http://schemas.microsoft.com/office/drawing/2014/main" id="{84930C88-6BA6-37CB-BD0A-2C38BEB05A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pic>
        <p:nvPicPr>
          <p:cNvPr id="36868" name="Picture 2" descr="scottishflag">
            <a:extLst>
              <a:ext uri="{FF2B5EF4-FFF2-40B4-BE49-F238E27FC236}">
                <a16:creationId xmlns:a16="http://schemas.microsoft.com/office/drawing/2014/main" id="{BADAC789-79CD-5665-0C64-3EA1FB3685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 Box 3">
            <a:extLst>
              <a:ext uri="{FF2B5EF4-FFF2-40B4-BE49-F238E27FC236}">
                <a16:creationId xmlns:a16="http://schemas.microsoft.com/office/drawing/2014/main" id="{477D67C1-2D5C-4972-5BC4-982438A6D01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cs typeface="Arial" panose="020B0604020202020204" pitchFamily="34" charset="0"/>
              </a:rPr>
              <a:t>www.mathsrevision.com</a:t>
            </a:r>
          </a:p>
        </p:txBody>
      </p:sp>
      <p:pic>
        <p:nvPicPr>
          <p:cNvPr id="36870" name="Picture 4" descr="Office Objects 0572">
            <a:extLst>
              <a:ext uri="{FF2B5EF4-FFF2-40B4-BE49-F238E27FC236}">
                <a16:creationId xmlns:a16="http://schemas.microsoft.com/office/drawing/2014/main" id="{94207C0C-A7F1-B343-989C-3A51F689C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5">
            <a:extLst>
              <a:ext uri="{FF2B5EF4-FFF2-40B4-BE49-F238E27FC236}">
                <a16:creationId xmlns:a16="http://schemas.microsoft.com/office/drawing/2014/main" id="{FD5948F7-F6C2-3270-BC58-725728B3D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Learning Intention</a:t>
            </a: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1634CC4B-83B6-ED97-DB16-A66CFD759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Success Criteria</a:t>
            </a:r>
          </a:p>
        </p:txBody>
      </p:sp>
      <p:sp>
        <p:nvSpPr>
          <p:cNvPr id="27655" name="Text Box 7">
            <a:extLst>
              <a:ext uri="{FF2B5EF4-FFF2-40B4-BE49-F238E27FC236}">
                <a16:creationId xmlns:a16="http://schemas.microsoft.com/office/drawing/2014/main" id="{647AAF75-1329-99BB-27BC-E2E821E14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025775"/>
            <a:ext cx="38338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lvl="1" eaLnBrk="1" hangingPunct="1">
              <a:buFontTx/>
              <a:buAutoNum type="arabicPeriod"/>
            </a:pPr>
            <a:r>
              <a:rPr lang="en-GB" altLang="en-US">
                <a:cs typeface="Arial" panose="020B0604020202020204" pitchFamily="34" charset="0"/>
              </a:rPr>
              <a:t>Recognise the main parts of a circle.</a:t>
            </a:r>
            <a:endParaRPr lang="en-GB" altLang="en-US" sz="360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36874" name="Line 8">
            <a:extLst>
              <a:ext uri="{FF2B5EF4-FFF2-40B4-BE49-F238E27FC236}">
                <a16:creationId xmlns:a16="http://schemas.microsoft.com/office/drawing/2014/main" id="{42C4EC81-AB81-07D1-BCC0-6DB00FE81E4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7" name="Rectangle 9">
            <a:extLst>
              <a:ext uri="{FF2B5EF4-FFF2-40B4-BE49-F238E27FC236}">
                <a16:creationId xmlns:a16="http://schemas.microsoft.com/office/drawing/2014/main" id="{2D495A48-9C52-7F74-4D7F-D474ACF1E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" y="3044825"/>
            <a:ext cx="388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lvl="1" eaLnBrk="1" hangingPunct="1"/>
            <a:r>
              <a:rPr lang="en-GB" altLang="en-US">
                <a:solidFill>
                  <a:srgbClr val="FFFF00"/>
                </a:solidFill>
                <a:cs typeface="Arial" panose="020B0604020202020204" pitchFamily="34" charset="0"/>
              </a:rPr>
              <a:t>1. 	</a:t>
            </a:r>
            <a:r>
              <a:rPr lang="en-GB" altLang="en-US">
                <a:solidFill>
                  <a:srgbClr val="FFFF00"/>
                </a:solidFill>
              </a:rPr>
              <a:t>We are learning </a:t>
            </a:r>
            <a:r>
              <a:rPr lang="en-GB" altLang="en-US">
                <a:solidFill>
                  <a:srgbClr val="FFFF00"/>
                </a:solidFill>
                <a:cs typeface="Arial" panose="020B0604020202020204" pitchFamily="34" charset="0"/>
              </a:rPr>
              <a:t>the main parts of a circle.</a:t>
            </a:r>
          </a:p>
        </p:txBody>
      </p:sp>
      <p:sp>
        <p:nvSpPr>
          <p:cNvPr id="27658" name="Rectangle 10">
            <a:extLst>
              <a:ext uri="{FF2B5EF4-FFF2-40B4-BE49-F238E27FC236}">
                <a16:creationId xmlns:a16="http://schemas.microsoft.com/office/drawing/2014/main" id="{409CB985-00A3-6E91-06A3-9528F8D2A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2275" y="4275138"/>
            <a:ext cx="33607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cs typeface="Arial" panose="020B0604020202020204" pitchFamily="34" charset="0"/>
              </a:rPr>
              <a:t>2.  Calculate the circumference , diameter and radius for a circle using formulae.</a:t>
            </a:r>
          </a:p>
        </p:txBody>
      </p:sp>
      <p:sp>
        <p:nvSpPr>
          <p:cNvPr id="27659" name="Rectangle 11">
            <a:extLst>
              <a:ext uri="{FF2B5EF4-FFF2-40B4-BE49-F238E27FC236}">
                <a16:creationId xmlns:a16="http://schemas.microsoft.com/office/drawing/2014/main" id="{057E5A7C-5727-839B-C121-2B90D6EA9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338" y="742950"/>
            <a:ext cx="52562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Perimeter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  <p:bldP spid="27657" grpId="0"/>
      <p:bldP spid="276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1">
            <a:extLst>
              <a:ext uri="{FF2B5EF4-FFF2-40B4-BE49-F238E27FC236}">
                <a16:creationId xmlns:a16="http://schemas.microsoft.com/office/drawing/2014/main" id="{1DCA42A2-86D9-1917-E00C-9F63DF1627F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809BBF1-D3E9-4CEF-9C08-A73B243F2D5D}" type="datetime2">
              <a:rPr lang="en-GB"/>
              <a:pPr>
                <a:defRPr/>
              </a:pPr>
              <a:t>Saturday, 04 July 2026</a:t>
            </a:fld>
            <a:endParaRPr lang="en-GB"/>
          </a:p>
        </p:txBody>
      </p:sp>
      <p:sp>
        <p:nvSpPr>
          <p:cNvPr id="30" name="Footer Placeholder 2">
            <a:extLst>
              <a:ext uri="{FF2B5EF4-FFF2-40B4-BE49-F238E27FC236}">
                <a16:creationId xmlns:a16="http://schemas.microsoft.com/office/drawing/2014/main" id="{CB3C6054-4AD5-F716-4854-546CE3F30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</a:t>
            </a:r>
          </a:p>
        </p:txBody>
      </p:sp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6930B3C8-B87C-C5B8-2355-3F13F1C0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C05EF487-9A1B-440B-9A74-EAF2EAC96901}" type="slidenum">
              <a:rPr lang="en-GB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14</a:t>
            </a:fld>
            <a:endParaRPr lang="en-GB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7893" name="Text Box 2">
            <a:extLst>
              <a:ext uri="{FF2B5EF4-FFF2-40B4-BE49-F238E27FC236}">
                <a16:creationId xmlns:a16="http://schemas.microsoft.com/office/drawing/2014/main" id="{02C28B25-F08A-A349-4465-14BF31E70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254000"/>
            <a:ext cx="45735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600">
                <a:solidFill>
                  <a:srgbClr val="000000"/>
                </a:solidFill>
              </a:rPr>
              <a:t>Parts of the Circle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5C0AD4C9-9325-A3FF-AB6D-417A1CA07664}"/>
              </a:ext>
            </a:extLst>
          </p:cNvPr>
          <p:cNvGrpSpPr>
            <a:grpSpLocks/>
          </p:cNvGrpSpPr>
          <p:nvPr/>
        </p:nvGrpSpPr>
        <p:grpSpPr bwMode="auto">
          <a:xfrm>
            <a:off x="758825" y="1133475"/>
            <a:ext cx="2695575" cy="1314450"/>
            <a:chOff x="358" y="817"/>
            <a:chExt cx="1698" cy="828"/>
          </a:xfrm>
        </p:grpSpPr>
        <p:sp>
          <p:nvSpPr>
            <p:cNvPr id="37917" name="Line 4">
              <a:extLst>
                <a:ext uri="{FF2B5EF4-FFF2-40B4-BE49-F238E27FC236}">
                  <a16:creationId xmlns:a16="http://schemas.microsoft.com/office/drawing/2014/main" id="{17915EBB-1F60-2721-F67E-8ECE22B86A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1" y="1089"/>
              <a:ext cx="500" cy="55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18" name="Text Box 5">
              <a:extLst>
                <a:ext uri="{FF2B5EF4-FFF2-40B4-BE49-F238E27FC236}">
                  <a16:creationId xmlns:a16="http://schemas.microsoft.com/office/drawing/2014/main" id="{CD07A974-E8B2-E379-3A3F-DDD7B79A24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" y="817"/>
              <a:ext cx="169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800"/>
                <a:t>Circumference</a:t>
              </a:r>
            </a:p>
          </p:txBody>
        </p:sp>
      </p:grpSp>
      <p:sp>
        <p:nvSpPr>
          <p:cNvPr id="15367" name="Line 6">
            <a:extLst>
              <a:ext uri="{FF2B5EF4-FFF2-40B4-BE49-F238E27FC236}">
                <a16:creationId xmlns:a16="http://schemas.microsoft.com/office/drawing/2014/main" id="{D6D52F32-C0B4-ABF6-82EA-EBB0A4D7647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9663" y="3467100"/>
            <a:ext cx="3470275" cy="0"/>
          </a:xfrm>
          <a:prstGeom prst="lin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7896" name="Line 7">
            <a:extLst>
              <a:ext uri="{FF2B5EF4-FFF2-40B4-BE49-F238E27FC236}">
                <a16:creationId xmlns:a16="http://schemas.microsoft.com/office/drawing/2014/main" id="{2C066EC5-9B9A-1CC5-243A-CB3FF26ECA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14800" y="2241550"/>
            <a:ext cx="1216025" cy="12001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37897" name="Group 8">
            <a:extLst>
              <a:ext uri="{FF2B5EF4-FFF2-40B4-BE49-F238E27FC236}">
                <a16:creationId xmlns:a16="http://schemas.microsoft.com/office/drawing/2014/main" id="{0F2E6BB8-A7BB-B3E8-5E1B-D593E7D1B334}"/>
              </a:ext>
            </a:extLst>
          </p:cNvPr>
          <p:cNvGrpSpPr>
            <a:grpSpLocks/>
          </p:cNvGrpSpPr>
          <p:nvPr/>
        </p:nvGrpSpPr>
        <p:grpSpPr bwMode="auto">
          <a:xfrm>
            <a:off x="2379663" y="1712913"/>
            <a:ext cx="3470275" cy="3522662"/>
            <a:chOff x="344" y="725"/>
            <a:chExt cx="1872" cy="1872"/>
          </a:xfrm>
        </p:grpSpPr>
        <p:sp>
          <p:nvSpPr>
            <p:cNvPr id="37915" name="Oval 9">
              <a:extLst>
                <a:ext uri="{FF2B5EF4-FFF2-40B4-BE49-F238E27FC236}">
                  <a16:creationId xmlns:a16="http://schemas.microsoft.com/office/drawing/2014/main" id="{4FB4E4AB-4127-9FDA-711A-466EF90C7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" y="725"/>
              <a:ext cx="1872" cy="187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916" name="Oval 10">
              <a:extLst>
                <a:ext uri="{FF2B5EF4-FFF2-40B4-BE49-F238E27FC236}">
                  <a16:creationId xmlns:a16="http://schemas.microsoft.com/office/drawing/2014/main" id="{96B5738B-3918-6527-0305-E78B21662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1632"/>
              <a:ext cx="48" cy="4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7898" name="Text Box 11">
            <a:extLst>
              <a:ext uri="{FF2B5EF4-FFF2-40B4-BE49-F238E27FC236}">
                <a16:creationId xmlns:a16="http://schemas.microsoft.com/office/drawing/2014/main" id="{A29EEED2-0762-7E3E-9069-1BA749372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0488" y="3052763"/>
            <a:ext cx="346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1600"/>
              <a:t>O</a:t>
            </a:r>
          </a:p>
        </p:txBody>
      </p:sp>
      <p:sp>
        <p:nvSpPr>
          <p:cNvPr id="37899" name="Text Box 12">
            <a:extLst>
              <a:ext uri="{FF2B5EF4-FFF2-40B4-BE49-F238E27FC236}">
                <a16:creationId xmlns:a16="http://schemas.microsoft.com/office/drawing/2014/main" id="{AF2C331D-D4FA-61A4-26B7-7F8FCA544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711575"/>
            <a:ext cx="2292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O = centre of circle</a:t>
            </a:r>
          </a:p>
        </p:txBody>
      </p:sp>
      <p:grpSp>
        <p:nvGrpSpPr>
          <p:cNvPr id="4" name="Group 13">
            <a:extLst>
              <a:ext uri="{FF2B5EF4-FFF2-40B4-BE49-F238E27FC236}">
                <a16:creationId xmlns:a16="http://schemas.microsoft.com/office/drawing/2014/main" id="{9977C7D4-7720-CAEE-5531-F41B39293C37}"/>
              </a:ext>
            </a:extLst>
          </p:cNvPr>
          <p:cNvGrpSpPr>
            <a:grpSpLocks/>
          </p:cNvGrpSpPr>
          <p:nvPr/>
        </p:nvGrpSpPr>
        <p:grpSpPr bwMode="auto">
          <a:xfrm>
            <a:off x="4684713" y="1041400"/>
            <a:ext cx="4459287" cy="2201863"/>
            <a:chOff x="2951" y="656"/>
            <a:chExt cx="2809" cy="1387"/>
          </a:xfrm>
        </p:grpSpPr>
        <p:sp>
          <p:nvSpPr>
            <p:cNvPr id="37910" name="AutoShape 14">
              <a:extLst>
                <a:ext uri="{FF2B5EF4-FFF2-40B4-BE49-F238E27FC236}">
                  <a16:creationId xmlns:a16="http://schemas.microsoft.com/office/drawing/2014/main" id="{90092D77-C7AD-75E8-30C5-5F548B240A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1" y="656"/>
              <a:ext cx="2659" cy="737"/>
            </a:xfrm>
            <a:prstGeom prst="cloudCallout">
              <a:avLst>
                <a:gd name="adj1" fmla="val -9949"/>
                <a:gd name="adj2" fmla="val 9844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endParaRPr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37911" name="Text Box 15">
              <a:extLst>
                <a:ext uri="{FF2B5EF4-FFF2-40B4-BE49-F238E27FC236}">
                  <a16:creationId xmlns:a16="http://schemas.microsoft.com/office/drawing/2014/main" id="{A8B60913-BBE1-B7A2-B88C-3AE9C36DA2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2" y="770"/>
              <a:ext cx="2044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r>
                <a:rPr lang="en-GB" altLang="en-US"/>
                <a:t>The </a:t>
              </a:r>
              <a:r>
                <a:rPr lang="en-GB" altLang="en-US">
                  <a:solidFill>
                    <a:srgbClr val="FF0000"/>
                  </a:solidFill>
                </a:rPr>
                <a:t>radius</a:t>
              </a:r>
              <a:r>
                <a:rPr lang="en-GB" altLang="en-US"/>
                <a:t> is measured from</a:t>
              </a:r>
            </a:p>
            <a:p>
              <a:pPr algn="ctr" eaLnBrk="1" hangingPunct="1"/>
              <a:r>
                <a:rPr lang="en-GB" altLang="en-US"/>
                <a:t>the centre of the circle </a:t>
              </a:r>
            </a:p>
            <a:p>
              <a:pPr algn="ctr" eaLnBrk="1" hangingPunct="1"/>
              <a:r>
                <a:rPr lang="en-GB" altLang="en-US"/>
                <a:t>to the edge.</a:t>
              </a:r>
            </a:p>
          </p:txBody>
        </p:sp>
        <p:grpSp>
          <p:nvGrpSpPr>
            <p:cNvPr id="37912" name="Group 16">
              <a:extLst>
                <a:ext uri="{FF2B5EF4-FFF2-40B4-BE49-F238E27FC236}">
                  <a16:creationId xmlns:a16="http://schemas.microsoft.com/office/drawing/2014/main" id="{4995FA42-1FF2-355F-4DC0-B32BE2BA2E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51" y="1716"/>
              <a:ext cx="1719" cy="327"/>
              <a:chOff x="1880" y="935"/>
              <a:chExt cx="1040" cy="276"/>
            </a:xfrm>
          </p:grpSpPr>
          <p:sp>
            <p:nvSpPr>
              <p:cNvPr id="37913" name="Text Box 17">
                <a:extLst>
                  <a:ext uri="{FF2B5EF4-FFF2-40B4-BE49-F238E27FC236}">
                    <a16:creationId xmlns:a16="http://schemas.microsoft.com/office/drawing/2014/main" id="{0639DFBC-08F4-8168-14D9-4B7B89D4EA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5" y="935"/>
                <a:ext cx="515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sz="2800">
                    <a:solidFill>
                      <a:srgbClr val="FF0000"/>
                    </a:solidFill>
                  </a:rPr>
                  <a:t>radius</a:t>
                </a:r>
              </a:p>
            </p:txBody>
          </p:sp>
          <p:sp>
            <p:nvSpPr>
              <p:cNvPr id="37914" name="Line 18">
                <a:extLst>
                  <a:ext uri="{FF2B5EF4-FFF2-40B4-BE49-F238E27FC236}">
                    <a16:creationId xmlns:a16="http://schemas.microsoft.com/office/drawing/2014/main" id="{2E0EBF5B-171D-0DAA-F6FF-B114BBCB32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80" y="1060"/>
                <a:ext cx="40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6" name="Group 19">
            <a:extLst>
              <a:ext uri="{FF2B5EF4-FFF2-40B4-BE49-F238E27FC236}">
                <a16:creationId xmlns:a16="http://schemas.microsoft.com/office/drawing/2014/main" id="{8319E9E9-7BDD-12D1-F503-736CD7E3DE65}"/>
              </a:ext>
            </a:extLst>
          </p:cNvPr>
          <p:cNvGrpSpPr>
            <a:grpSpLocks/>
          </p:cNvGrpSpPr>
          <p:nvPr/>
        </p:nvGrpSpPr>
        <p:grpSpPr bwMode="auto">
          <a:xfrm>
            <a:off x="2452688" y="3589338"/>
            <a:ext cx="6691312" cy="2652712"/>
            <a:chOff x="1545" y="2261"/>
            <a:chExt cx="4215" cy="1671"/>
          </a:xfrm>
        </p:grpSpPr>
        <p:grpSp>
          <p:nvGrpSpPr>
            <p:cNvPr id="37904" name="Group 20">
              <a:extLst>
                <a:ext uri="{FF2B5EF4-FFF2-40B4-BE49-F238E27FC236}">
                  <a16:creationId xmlns:a16="http://schemas.microsoft.com/office/drawing/2014/main" id="{78B92319-D304-6B3C-F9EC-642B072DE7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45" y="2261"/>
              <a:ext cx="2089" cy="327"/>
              <a:chOff x="1545" y="2261"/>
              <a:chExt cx="2089" cy="327"/>
            </a:xfrm>
          </p:grpSpPr>
          <p:sp>
            <p:nvSpPr>
              <p:cNvPr id="37908" name="Line 21">
                <a:extLst>
                  <a:ext uri="{FF2B5EF4-FFF2-40B4-BE49-F238E27FC236}">
                    <a16:creationId xmlns:a16="http://schemas.microsoft.com/office/drawing/2014/main" id="{9D776744-6BB0-F138-54DA-3CAFEF1B58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45" y="2277"/>
                <a:ext cx="208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82" name="Text Box 22">
                <a:extLst>
                  <a:ext uri="{FF2B5EF4-FFF2-40B4-BE49-F238E27FC236}">
                    <a16:creationId xmlns:a16="http://schemas.microsoft.com/office/drawing/2014/main" id="{A7E3C248-6465-F124-B4C3-D527740266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56" y="2261"/>
                <a:ext cx="109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8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diameter</a:t>
                </a:r>
              </a:p>
            </p:txBody>
          </p:sp>
        </p:grpSp>
        <p:grpSp>
          <p:nvGrpSpPr>
            <p:cNvPr id="37905" name="Group 23">
              <a:extLst>
                <a:ext uri="{FF2B5EF4-FFF2-40B4-BE49-F238E27FC236}">
                  <a16:creationId xmlns:a16="http://schemas.microsoft.com/office/drawing/2014/main" id="{C3555F45-3E1B-2EF3-D007-239D9DEE71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05" y="2897"/>
              <a:ext cx="2955" cy="1035"/>
              <a:chOff x="2805" y="2897"/>
              <a:chExt cx="2955" cy="1035"/>
            </a:xfrm>
          </p:grpSpPr>
          <p:sp>
            <p:nvSpPr>
              <p:cNvPr id="15379" name="Text Box 24">
                <a:extLst>
                  <a:ext uri="{FF2B5EF4-FFF2-40B4-BE49-F238E27FC236}">
                    <a16:creationId xmlns:a16="http://schemas.microsoft.com/office/drawing/2014/main" id="{8B55394F-34D1-99B7-AEE7-A53655BDD4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10" y="3005"/>
                <a:ext cx="2850" cy="5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GB" dirty="0"/>
                  <a:t>The </a:t>
                </a:r>
                <a:r>
                  <a:rPr lang="en-GB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diameter</a:t>
                </a:r>
                <a:r>
                  <a:rPr lang="en-GB" dirty="0"/>
                  <a:t> is measured </a:t>
                </a:r>
              </a:p>
              <a:p>
                <a:pPr algn="ctr">
                  <a:defRPr/>
                </a:pPr>
                <a:r>
                  <a:rPr lang="en-GB" dirty="0"/>
                  <a:t>from one edge to the other </a:t>
                </a:r>
              </a:p>
              <a:p>
                <a:pPr algn="ctr">
                  <a:defRPr/>
                </a:pPr>
                <a:r>
                  <a:rPr lang="en-GB" dirty="0"/>
                  <a:t>passing through the centre of the circle.</a:t>
                </a:r>
              </a:p>
            </p:txBody>
          </p:sp>
          <p:sp>
            <p:nvSpPr>
              <p:cNvPr id="37907" name="AutoShape 25">
                <a:extLst>
                  <a:ext uri="{FF2B5EF4-FFF2-40B4-BE49-F238E27FC236}">
                    <a16:creationId xmlns:a16="http://schemas.microsoft.com/office/drawing/2014/main" id="{E4091008-9C3D-2BC8-CFA5-B0F3FF5A8C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5" y="2897"/>
                <a:ext cx="2955" cy="1035"/>
              </a:xfrm>
              <a:prstGeom prst="wedgeEllipseCallout">
                <a:avLst>
                  <a:gd name="adj1" fmla="val -48546"/>
                  <a:gd name="adj2" fmla="val -80917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</p:grpSp>
      </p:grpSp>
      <p:pic>
        <p:nvPicPr>
          <p:cNvPr id="37902" name="Picture 26" descr="scottishflag">
            <a:extLst>
              <a:ext uri="{FF2B5EF4-FFF2-40B4-BE49-F238E27FC236}">
                <a16:creationId xmlns:a16="http://schemas.microsoft.com/office/drawing/2014/main" id="{40002D73-3B8D-5C3A-1647-16E9ABF2E4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3587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3" name="Text Box 27">
            <a:extLst>
              <a:ext uri="{FF2B5EF4-FFF2-40B4-BE49-F238E27FC236}">
                <a16:creationId xmlns:a16="http://schemas.microsoft.com/office/drawing/2014/main" id="{E76BAFA6-BBF1-1FEF-4EAE-DD960FBD657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000000"/>
                </a:solidFill>
              </a:rPr>
              <a:t>www.mathsrevision.com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8">
            <a:extLst>
              <a:ext uri="{FF2B5EF4-FFF2-40B4-BE49-F238E27FC236}">
                <a16:creationId xmlns:a16="http://schemas.microsoft.com/office/drawing/2014/main" id="{6A4F7A7E-5314-C815-BC6F-EBC6E31B3B65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D0E093D-9C63-411E-914E-C7EA473B73ED}" type="datetime2">
              <a:rPr lang="en-GB"/>
              <a:pPr>
                <a:defRPr/>
              </a:pPr>
              <a:t>Saturday, 04 July 2026</a:t>
            </a:fld>
            <a:endParaRPr lang="en-GB"/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91A4B58E-DB64-04A1-8DAF-0AD060D391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</a:t>
            </a: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A7E502B8-D2CF-D14B-D6F6-0A3CC27B00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29F6C032-7CE4-4834-8CD3-24A67265D4A0}" type="slidenum">
              <a:rPr lang="en-GB" altLang="en-US">
                <a:solidFill>
                  <a:srgbClr val="FFFF00"/>
                </a:solidFill>
              </a:rPr>
              <a:pPr eaLnBrk="1" hangingPunct="1"/>
              <a:t>15</a:t>
            </a:fld>
            <a:endParaRPr lang="en-GB" altLang="en-US">
              <a:solidFill>
                <a:srgbClr val="FFFF00"/>
              </a:solidFill>
            </a:endParaRPr>
          </a:p>
        </p:txBody>
      </p:sp>
      <p:sp>
        <p:nvSpPr>
          <p:cNvPr id="41986" name="Line 2">
            <a:extLst>
              <a:ext uri="{FF2B5EF4-FFF2-40B4-BE49-F238E27FC236}">
                <a16:creationId xmlns:a16="http://schemas.microsoft.com/office/drawing/2014/main" id="{E5C149E6-4FFC-13B4-6A13-7B82AEAD3C9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3650" y="4200525"/>
            <a:ext cx="274161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987" name="Line 3">
            <a:extLst>
              <a:ext uri="{FF2B5EF4-FFF2-40B4-BE49-F238E27FC236}">
                <a16:creationId xmlns:a16="http://schemas.microsoft.com/office/drawing/2014/main" id="{3E7D9983-9049-FDD3-EA20-24FBA19E73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10013" y="3232150"/>
            <a:ext cx="987425" cy="9509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082" name="Picture 4" descr="scottishflag">
            <a:extLst>
              <a:ext uri="{FF2B5EF4-FFF2-40B4-BE49-F238E27FC236}">
                <a16:creationId xmlns:a16="http://schemas.microsoft.com/office/drawing/2014/main" id="{B859F46B-7948-E51B-C6B8-C3B861891B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79450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Text Box 7">
            <a:extLst>
              <a:ext uri="{FF2B5EF4-FFF2-40B4-BE49-F238E27FC236}">
                <a16:creationId xmlns:a16="http://schemas.microsoft.com/office/drawing/2014/main" id="{532A061F-16C6-9161-115D-895FEAD9E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138" y="2119313"/>
            <a:ext cx="47101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3200"/>
              <a:t>Main parts of the circle</a:t>
            </a:r>
          </a:p>
        </p:txBody>
      </p:sp>
      <p:sp>
        <p:nvSpPr>
          <p:cNvPr id="3084" name="Oval 8">
            <a:extLst>
              <a:ext uri="{FF2B5EF4-FFF2-40B4-BE49-F238E27FC236}">
                <a16:creationId xmlns:a16="http://schemas.microsoft.com/office/drawing/2014/main" id="{3970D77A-C0D8-9459-713D-9C9F7856A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6513" y="4137025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94" name="Rectangle 10">
            <a:extLst>
              <a:ext uri="{FF2B5EF4-FFF2-40B4-BE49-F238E27FC236}">
                <a16:creationId xmlns:a16="http://schemas.microsoft.com/office/drawing/2014/main" id="{6FE7EA17-3800-E1D3-FD90-59E732869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41338"/>
            <a:ext cx="6580188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Main part of a Circle</a:t>
            </a:r>
          </a:p>
        </p:txBody>
      </p:sp>
      <p:sp>
        <p:nvSpPr>
          <p:cNvPr id="3086" name="Oval 11">
            <a:extLst>
              <a:ext uri="{FF2B5EF4-FFF2-40B4-BE49-F238E27FC236}">
                <a16:creationId xmlns:a16="http://schemas.microsoft.com/office/drawing/2014/main" id="{501D0626-50E5-314C-955C-4C22D7DFB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5238" y="2816225"/>
            <a:ext cx="2741612" cy="2690813"/>
          </a:xfrm>
          <a:prstGeom prst="ellipse">
            <a:avLst/>
          </a:prstGeom>
          <a:noFill/>
          <a:ln w="381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" name="Group 49">
            <a:extLst>
              <a:ext uri="{FF2B5EF4-FFF2-40B4-BE49-F238E27FC236}">
                <a16:creationId xmlns:a16="http://schemas.microsoft.com/office/drawing/2014/main" id="{930C6694-E93D-EAA9-FFB7-0F276D58AD69}"/>
              </a:ext>
            </a:extLst>
          </p:cNvPr>
          <p:cNvGrpSpPr>
            <a:grpSpLocks/>
          </p:cNvGrpSpPr>
          <p:nvPr/>
        </p:nvGrpSpPr>
        <p:grpSpPr bwMode="auto">
          <a:xfrm>
            <a:off x="6589713" y="1460500"/>
            <a:ext cx="2554287" cy="2732088"/>
            <a:chOff x="4151" y="1373"/>
            <a:chExt cx="1448" cy="1268"/>
          </a:xfrm>
        </p:grpSpPr>
        <p:sp>
          <p:nvSpPr>
            <p:cNvPr id="3097" name="AutoShape 27">
              <a:extLst>
                <a:ext uri="{FF2B5EF4-FFF2-40B4-BE49-F238E27FC236}">
                  <a16:creationId xmlns:a16="http://schemas.microsoft.com/office/drawing/2014/main" id="{6C8FB4AB-9688-C46D-E942-D05C03233F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" y="1373"/>
              <a:ext cx="1448" cy="1268"/>
            </a:xfrm>
            <a:prstGeom prst="cloudCallout">
              <a:avLst>
                <a:gd name="adj1" fmla="val -133741"/>
                <a:gd name="adj2" fmla="val 265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098" name="Text Box 28">
              <a:extLst>
                <a:ext uri="{FF2B5EF4-FFF2-40B4-BE49-F238E27FC236}">
                  <a16:creationId xmlns:a16="http://schemas.microsoft.com/office/drawing/2014/main" id="{B87FC57F-FBA1-133F-0DE2-3B91BAEB1D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7" y="1676"/>
              <a:ext cx="850" cy="27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 sz="3200">
                  <a:solidFill>
                    <a:srgbClr val="FF0000"/>
                  </a:solidFill>
                </a:rPr>
                <a:t>radius</a:t>
              </a:r>
            </a:p>
          </p:txBody>
        </p:sp>
      </p:grpSp>
      <p:sp>
        <p:nvSpPr>
          <p:cNvPr id="3088" name="Text Box 34">
            <a:extLst>
              <a:ext uri="{FF2B5EF4-FFF2-40B4-BE49-F238E27FC236}">
                <a16:creationId xmlns:a16="http://schemas.microsoft.com/office/drawing/2014/main" id="{DD55D0A6-9602-39DA-6B8B-D7C9F3F69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4900" y="3830638"/>
            <a:ext cx="346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O</a:t>
            </a:r>
          </a:p>
        </p:txBody>
      </p:sp>
      <p:grpSp>
        <p:nvGrpSpPr>
          <p:cNvPr id="3" name="Group 51">
            <a:extLst>
              <a:ext uri="{FF2B5EF4-FFF2-40B4-BE49-F238E27FC236}">
                <a16:creationId xmlns:a16="http://schemas.microsoft.com/office/drawing/2014/main" id="{73E43E3B-02EC-1218-78E5-7873FD095B41}"/>
              </a:ext>
            </a:extLst>
          </p:cNvPr>
          <p:cNvGrpSpPr>
            <a:grpSpLocks/>
          </p:cNvGrpSpPr>
          <p:nvPr/>
        </p:nvGrpSpPr>
        <p:grpSpPr bwMode="auto">
          <a:xfrm>
            <a:off x="860425" y="5016500"/>
            <a:ext cx="2244725" cy="1228725"/>
            <a:chOff x="542" y="3160"/>
            <a:chExt cx="1414" cy="774"/>
          </a:xfrm>
        </p:grpSpPr>
        <p:sp>
          <p:nvSpPr>
            <p:cNvPr id="3095" name="Text Box 30">
              <a:extLst>
                <a:ext uri="{FF2B5EF4-FFF2-40B4-BE49-F238E27FC236}">
                  <a16:creationId xmlns:a16="http://schemas.microsoft.com/office/drawing/2014/main" id="{593822BE-DE35-26C2-1E2F-5D20DBE768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9" y="3299"/>
              <a:ext cx="121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 sz="2000"/>
                <a:t>Circumference</a:t>
              </a:r>
            </a:p>
          </p:txBody>
        </p:sp>
        <p:sp>
          <p:nvSpPr>
            <p:cNvPr id="3096" name="AutoShape 29">
              <a:extLst>
                <a:ext uri="{FF2B5EF4-FFF2-40B4-BE49-F238E27FC236}">
                  <a16:creationId xmlns:a16="http://schemas.microsoft.com/office/drawing/2014/main" id="{CA5885F5-9D96-0CD3-432C-F9C6924625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" y="3160"/>
              <a:ext cx="1414" cy="774"/>
            </a:xfrm>
            <a:prstGeom prst="cloudCallout">
              <a:avLst>
                <a:gd name="adj1" fmla="val 23481"/>
                <a:gd name="adj2" fmla="val -94056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</p:grpSp>
      <p:grpSp>
        <p:nvGrpSpPr>
          <p:cNvPr id="4" name="Group 50">
            <a:extLst>
              <a:ext uri="{FF2B5EF4-FFF2-40B4-BE49-F238E27FC236}">
                <a16:creationId xmlns:a16="http://schemas.microsoft.com/office/drawing/2014/main" id="{4132A8C0-C349-3D07-DBF5-D8FB689E8683}"/>
              </a:ext>
            </a:extLst>
          </p:cNvPr>
          <p:cNvGrpSpPr>
            <a:grpSpLocks/>
          </p:cNvGrpSpPr>
          <p:nvPr/>
        </p:nvGrpSpPr>
        <p:grpSpPr bwMode="auto">
          <a:xfrm>
            <a:off x="6119813" y="4670425"/>
            <a:ext cx="2298700" cy="1524000"/>
            <a:chOff x="3855" y="2942"/>
            <a:chExt cx="1448" cy="960"/>
          </a:xfrm>
        </p:grpSpPr>
        <p:sp>
          <p:nvSpPr>
            <p:cNvPr id="3093" name="AutoShape 24">
              <a:extLst>
                <a:ext uri="{FF2B5EF4-FFF2-40B4-BE49-F238E27FC236}">
                  <a16:creationId xmlns:a16="http://schemas.microsoft.com/office/drawing/2014/main" id="{2CA8B198-B9BC-56F5-E87D-CEEF7DA1F6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5" y="2942"/>
              <a:ext cx="1448" cy="960"/>
            </a:xfrm>
            <a:prstGeom prst="cloudCallout">
              <a:avLst>
                <a:gd name="adj1" fmla="val -134875"/>
                <a:gd name="adj2" fmla="val -7625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094" name="Text Box 25">
              <a:extLst>
                <a:ext uri="{FF2B5EF4-FFF2-40B4-BE49-F238E27FC236}">
                  <a16:creationId xmlns:a16="http://schemas.microsoft.com/office/drawing/2014/main" id="{925EADCB-1E10-B7E9-A365-974ECD560F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9" y="3166"/>
              <a:ext cx="122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 sz="3200">
                  <a:solidFill>
                    <a:srgbClr val="FFFF00"/>
                  </a:solidFill>
                </a:rPr>
                <a:t>Diameter</a:t>
              </a:r>
            </a:p>
          </p:txBody>
        </p:sp>
      </p:grpSp>
      <p:graphicFrame>
        <p:nvGraphicFramePr>
          <p:cNvPr id="42029" name="Object 45">
            <a:extLst>
              <a:ext uri="{FF2B5EF4-FFF2-40B4-BE49-F238E27FC236}">
                <a16:creationId xmlns:a16="http://schemas.microsoft.com/office/drawing/2014/main" id="{F7E90A98-2B28-EF0D-48E2-C688D03B4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24638" y="5530850"/>
          <a:ext cx="11430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07960" imgH="190440" progId="Equation.DSMT4">
                  <p:embed/>
                </p:oleObj>
              </mc:Choice>
              <mc:Fallback>
                <p:oleObj name="Equation" r:id="rId3" imgW="507960" imgH="19044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4638" y="5530850"/>
                        <a:ext cx="1143000" cy="428625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31" name="Object 47">
            <a:extLst>
              <a:ext uri="{FF2B5EF4-FFF2-40B4-BE49-F238E27FC236}">
                <a16:creationId xmlns:a16="http://schemas.microsoft.com/office/drawing/2014/main" id="{7F4E3CEA-A217-879E-5725-E136AD4926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31050" y="2787650"/>
          <a:ext cx="122872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45760" imgH="393480" progId="Equation.DSMT4">
                  <p:embed/>
                </p:oleObj>
              </mc:Choice>
              <mc:Fallback>
                <p:oleObj name="Equation" r:id="rId5" imgW="545760" imgH="39348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1050" y="2787650"/>
                        <a:ext cx="1228725" cy="8858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36" name="Object 52">
            <a:extLst>
              <a:ext uri="{FF2B5EF4-FFF2-40B4-BE49-F238E27FC236}">
                <a16:creationId xmlns:a16="http://schemas.microsoft.com/office/drawing/2014/main" id="{D84C7719-2A82-4B9E-A24B-77D947A7DC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11275" y="5624513"/>
          <a:ext cx="12287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45760" imgH="190440" progId="Equation.DSMT4">
                  <p:embed/>
                </p:oleObj>
              </mc:Choice>
              <mc:Fallback>
                <p:oleObj name="Equation" r:id="rId7" imgW="545760" imgH="190440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275" y="5624513"/>
                        <a:ext cx="1228725" cy="4286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1" name="Text Box 3">
            <a:extLst>
              <a:ext uri="{FF2B5EF4-FFF2-40B4-BE49-F238E27FC236}">
                <a16:creationId xmlns:a16="http://schemas.microsoft.com/office/drawing/2014/main" id="{BD5FEA75-1EA7-4AC2-2DC2-C4182C32143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cs typeface="Arial" panose="020B0604020202020204" pitchFamily="34" charset="0"/>
              </a:rPr>
              <a:t>www.mathsrevision.com</a:t>
            </a:r>
          </a:p>
        </p:txBody>
      </p:sp>
      <p:pic>
        <p:nvPicPr>
          <p:cNvPr id="3092" name="Picture 19" descr="Office Objects 0572">
            <a:extLst>
              <a:ext uri="{FF2B5EF4-FFF2-40B4-BE49-F238E27FC236}">
                <a16:creationId xmlns:a16="http://schemas.microsoft.com/office/drawing/2014/main" id="{73C4B79B-1A27-4071-32C4-AB624B44E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8">
            <a:extLst>
              <a:ext uri="{FF2B5EF4-FFF2-40B4-BE49-F238E27FC236}">
                <a16:creationId xmlns:a16="http://schemas.microsoft.com/office/drawing/2014/main" id="{F18D44E2-EB9B-F469-4FA4-E95121BEF68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F662C49-C79C-4E77-919C-5EDFBF0BC9EF}" type="datetime2">
              <a:rPr lang="en-GB"/>
              <a:pPr>
                <a:defRPr/>
              </a:pPr>
              <a:t>Saturday, 04 July 2026</a:t>
            </a:fld>
            <a:endParaRPr lang="en-GB"/>
          </a:p>
        </p:txBody>
      </p:sp>
      <p:sp>
        <p:nvSpPr>
          <p:cNvPr id="18" name="Rectangle 19">
            <a:extLst>
              <a:ext uri="{FF2B5EF4-FFF2-40B4-BE49-F238E27FC236}">
                <a16:creationId xmlns:a16="http://schemas.microsoft.com/office/drawing/2014/main" id="{2FA43696-E2D6-9A27-BB64-E515032C35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</a:t>
            </a:r>
          </a:p>
        </p:txBody>
      </p:sp>
      <p:sp>
        <p:nvSpPr>
          <p:cNvPr id="19" name="Rectangle 20">
            <a:extLst>
              <a:ext uri="{FF2B5EF4-FFF2-40B4-BE49-F238E27FC236}">
                <a16:creationId xmlns:a16="http://schemas.microsoft.com/office/drawing/2014/main" id="{56C0F19C-3DB1-9540-D53A-AE89537B01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1788EBB7-91E8-4E32-8272-8A4767216A6A}" type="slidenum">
              <a:rPr lang="en-GB" altLang="en-US">
                <a:solidFill>
                  <a:srgbClr val="FFFF00"/>
                </a:solidFill>
              </a:rPr>
              <a:pPr eaLnBrk="1" hangingPunct="1"/>
              <a:t>16</a:t>
            </a:fld>
            <a:endParaRPr lang="en-GB" altLang="en-US">
              <a:solidFill>
                <a:srgbClr val="FFFF00"/>
              </a:solidFill>
            </a:endParaRPr>
          </a:p>
        </p:txBody>
      </p:sp>
      <p:sp>
        <p:nvSpPr>
          <p:cNvPr id="4105" name="Line 13">
            <a:extLst>
              <a:ext uri="{FF2B5EF4-FFF2-40B4-BE49-F238E27FC236}">
                <a16:creationId xmlns:a16="http://schemas.microsoft.com/office/drawing/2014/main" id="{0D9F87BB-5073-D08E-F1D9-0A5CEC57EC58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9913" y="2873375"/>
            <a:ext cx="714375" cy="5127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6" name="Line 6">
            <a:extLst>
              <a:ext uri="{FF2B5EF4-FFF2-40B4-BE49-F238E27FC236}">
                <a16:creationId xmlns:a16="http://schemas.microsoft.com/office/drawing/2014/main" id="{3FDEC7CD-8ABB-26E9-6F31-2A2F94C1FF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28825" y="3013075"/>
            <a:ext cx="1724025" cy="15335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61CC048C-AAB0-4968-33B7-8AFEC4E11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541338"/>
            <a:ext cx="5208588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Main part of a Circle</a:t>
            </a:r>
          </a:p>
        </p:txBody>
      </p:sp>
      <p:sp>
        <p:nvSpPr>
          <p:cNvPr id="4108" name="Oval 4">
            <a:extLst>
              <a:ext uri="{FF2B5EF4-FFF2-40B4-BE49-F238E27FC236}">
                <a16:creationId xmlns:a16="http://schemas.microsoft.com/office/drawing/2014/main" id="{6EA0BCA2-CE08-C02C-B0CB-2E7CA1DBD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6563" y="2595563"/>
            <a:ext cx="2351087" cy="231616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9" name="Oval 5">
            <a:extLst>
              <a:ext uri="{FF2B5EF4-FFF2-40B4-BE49-F238E27FC236}">
                <a16:creationId xmlns:a16="http://schemas.microsoft.com/office/drawing/2014/main" id="{5A811114-74F8-3184-7A0C-8C7F60FD3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6388" y="3727450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10" name="Text Box 7">
            <a:extLst>
              <a:ext uri="{FF2B5EF4-FFF2-40B4-BE49-F238E27FC236}">
                <a16:creationId xmlns:a16="http://schemas.microsoft.com/office/drawing/2014/main" id="{70F9C297-5FD1-FF37-B20F-04F9CA9F8904}"/>
              </a:ext>
            </a:extLst>
          </p:cNvPr>
          <p:cNvSpPr txBox="1">
            <a:spLocks noChangeArrowheads="1"/>
          </p:cNvSpPr>
          <p:nvPr/>
        </p:nvSpPr>
        <p:spPr bwMode="auto">
          <a:xfrm rot="-2691200">
            <a:off x="2576513" y="3717925"/>
            <a:ext cx="10302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/>
              <a:t>10cm</a:t>
            </a:r>
          </a:p>
        </p:txBody>
      </p:sp>
      <p:sp>
        <p:nvSpPr>
          <p:cNvPr id="4111" name="Line 9">
            <a:extLst>
              <a:ext uri="{FF2B5EF4-FFF2-40B4-BE49-F238E27FC236}">
                <a16:creationId xmlns:a16="http://schemas.microsoft.com/office/drawing/2014/main" id="{2C9C662E-63F8-084C-6427-5D75506C173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4038" y="3008313"/>
            <a:ext cx="641350" cy="438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diamond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2" name="Oval 10">
            <a:extLst>
              <a:ext uri="{FF2B5EF4-FFF2-40B4-BE49-F238E27FC236}">
                <a16:creationId xmlns:a16="http://schemas.microsoft.com/office/drawing/2014/main" id="{49DA516F-981C-F986-6692-29805B790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5288" y="2481263"/>
            <a:ext cx="1784350" cy="17843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13" name="Oval 11">
            <a:extLst>
              <a:ext uri="{FF2B5EF4-FFF2-40B4-BE49-F238E27FC236}">
                <a16:creationId xmlns:a16="http://schemas.microsoft.com/office/drawing/2014/main" id="{C562EB93-A022-7805-C6F9-AA4B14A7A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7775" y="3351213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14" name="Text Box 12">
            <a:extLst>
              <a:ext uri="{FF2B5EF4-FFF2-40B4-BE49-F238E27FC236}">
                <a16:creationId xmlns:a16="http://schemas.microsoft.com/office/drawing/2014/main" id="{2C357881-7811-CD88-6A24-A5C57C319581}"/>
              </a:ext>
            </a:extLst>
          </p:cNvPr>
          <p:cNvSpPr txBox="1">
            <a:spLocks noChangeArrowheads="1"/>
          </p:cNvSpPr>
          <p:nvPr/>
        </p:nvSpPr>
        <p:spPr bwMode="auto">
          <a:xfrm rot="2321828">
            <a:off x="5827713" y="2770188"/>
            <a:ext cx="768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/>
              <a:t>2cm</a:t>
            </a:r>
          </a:p>
        </p:txBody>
      </p:sp>
      <p:graphicFrame>
        <p:nvGraphicFramePr>
          <p:cNvPr id="51215" name="Object 15">
            <a:extLst>
              <a:ext uri="{FF2B5EF4-FFF2-40B4-BE49-F238E27FC236}">
                <a16:creationId xmlns:a16="http://schemas.microsoft.com/office/drawing/2014/main" id="{7646068A-E950-6576-9673-9C614F0C19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52525" y="5078413"/>
          <a:ext cx="122872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45760" imgH="393480" progId="Equation.DSMT4">
                  <p:embed/>
                </p:oleObj>
              </mc:Choice>
              <mc:Fallback>
                <p:oleObj name="Equation" r:id="rId2" imgW="545760" imgH="3934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525" y="5078413"/>
                        <a:ext cx="1228725" cy="8858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6" name="Object 16">
            <a:extLst>
              <a:ext uri="{FF2B5EF4-FFF2-40B4-BE49-F238E27FC236}">
                <a16:creationId xmlns:a16="http://schemas.microsoft.com/office/drawing/2014/main" id="{879F0434-464F-A4A5-F88C-8E353A3FA6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74925" y="5310188"/>
          <a:ext cx="13430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96880" imgH="177480" progId="Equation.DSMT4">
                  <p:embed/>
                </p:oleObj>
              </mc:Choice>
              <mc:Fallback>
                <p:oleObj name="Equation" r:id="rId4" imgW="596880" imgH="1774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4925" y="5310188"/>
                        <a:ext cx="1343025" cy="4000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7" name="Object 17">
            <a:extLst>
              <a:ext uri="{FF2B5EF4-FFF2-40B4-BE49-F238E27FC236}">
                <a16:creationId xmlns:a16="http://schemas.microsoft.com/office/drawing/2014/main" id="{C429CFF9-A5D2-6A8E-7892-B0BFBF7612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78463" y="4686300"/>
          <a:ext cx="11430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07960" imgH="190440" progId="Equation.DSMT4">
                  <p:embed/>
                </p:oleObj>
              </mc:Choice>
              <mc:Fallback>
                <p:oleObj name="Equation" r:id="rId6" imgW="507960" imgH="19044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8463" y="4686300"/>
                        <a:ext cx="11430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8" name="Object 18">
            <a:extLst>
              <a:ext uri="{FF2B5EF4-FFF2-40B4-BE49-F238E27FC236}">
                <a16:creationId xmlns:a16="http://schemas.microsoft.com/office/drawing/2014/main" id="{6500806C-F233-B919-C1E4-05D96A93F1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29425" y="4675188"/>
          <a:ext cx="14001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22080" imgH="190440" progId="Equation.DSMT4">
                  <p:embed/>
                </p:oleObj>
              </mc:Choice>
              <mc:Fallback>
                <p:oleObj name="Equation" r:id="rId8" imgW="622080" imgH="19044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9425" y="4675188"/>
                        <a:ext cx="140017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15" name="Picture 19" descr="Office Objects 0572">
            <a:extLst>
              <a:ext uri="{FF2B5EF4-FFF2-40B4-BE49-F238E27FC236}">
                <a16:creationId xmlns:a16="http://schemas.microsoft.com/office/drawing/2014/main" id="{BC40101B-CDEF-B5DC-0FF0-503D185D0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6" name="Text Box 3">
            <a:extLst>
              <a:ext uri="{FF2B5EF4-FFF2-40B4-BE49-F238E27FC236}">
                <a16:creationId xmlns:a16="http://schemas.microsoft.com/office/drawing/2014/main" id="{EFA8EC80-6FCF-7405-AFAE-DF35D8CB2B0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cs typeface="Arial" panose="020B0604020202020204" pitchFamily="34" charset="0"/>
              </a:rPr>
              <a:t>www.mathsrevision.com</a:t>
            </a:r>
          </a:p>
        </p:txBody>
      </p:sp>
      <p:pic>
        <p:nvPicPr>
          <p:cNvPr id="4117" name="Picture 4" descr="scottishflag">
            <a:extLst>
              <a:ext uri="{FF2B5EF4-FFF2-40B4-BE49-F238E27FC236}">
                <a16:creationId xmlns:a16="http://schemas.microsoft.com/office/drawing/2014/main" id="{92FBD7C4-6981-CAB7-01FD-B5F208A5F0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79450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C95A1DE9-7D9F-48A2-7FC8-33CBEC55CF1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25CC57F-ADB2-490A-A533-23C26D77BB51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8022C97A-8E27-FC95-059C-295EDE0A4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DC39B348-1CC9-4517-066A-B9865AE31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783138"/>
            <a:ext cx="5727700" cy="857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17" name="Text Box 3">
            <a:extLst>
              <a:ext uri="{FF2B5EF4-FFF2-40B4-BE49-F238E27FC236}">
                <a16:creationId xmlns:a16="http://schemas.microsoft.com/office/drawing/2014/main" id="{AB0483B8-EE19-DA0B-4DF2-44FFE909A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675" y="2220913"/>
            <a:ext cx="5310188" cy="2554287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 sz="4000">
                <a:cs typeface="Arial" panose="020B0604020202020204" pitchFamily="34" charset="0"/>
              </a:rPr>
              <a:t>Now Try </a:t>
            </a:r>
          </a:p>
          <a:p>
            <a:pPr algn="ctr" eaLnBrk="1" hangingPunct="1"/>
            <a:r>
              <a:rPr lang="en-GB" altLang="en-US" sz="4000">
                <a:cs typeface="Arial" panose="020B0604020202020204" pitchFamily="34" charset="0"/>
              </a:rPr>
              <a:t>TJ N4 Lifeskills</a:t>
            </a:r>
          </a:p>
          <a:p>
            <a:pPr algn="ctr" eaLnBrk="1" hangingPunct="1"/>
            <a:r>
              <a:rPr lang="en-GB" altLang="en-US" sz="4000">
                <a:cs typeface="Arial" panose="020B0604020202020204" pitchFamily="34" charset="0"/>
              </a:rPr>
              <a:t>Exercise 2</a:t>
            </a:r>
          </a:p>
          <a:p>
            <a:pPr algn="ctr" eaLnBrk="1" hangingPunct="1"/>
            <a:r>
              <a:rPr lang="en-GB" altLang="en-US" sz="4000">
                <a:cs typeface="Arial" panose="020B0604020202020204" pitchFamily="34" charset="0"/>
              </a:rPr>
              <a:t>Ch14 (page 113)</a:t>
            </a:r>
          </a:p>
        </p:txBody>
      </p:sp>
      <p:pic>
        <p:nvPicPr>
          <p:cNvPr id="38918" name="Picture 4" descr="ag00463_">
            <a:extLst>
              <a:ext uri="{FF2B5EF4-FFF2-40B4-BE49-F238E27FC236}">
                <a16:creationId xmlns:a16="http://schemas.microsoft.com/office/drawing/2014/main" id="{BCEE4EEE-A1A4-FCD7-2865-CE994D0D61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05911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5" descr="scottishflag">
            <a:extLst>
              <a:ext uri="{FF2B5EF4-FFF2-40B4-BE49-F238E27FC236}">
                <a16:creationId xmlns:a16="http://schemas.microsoft.com/office/drawing/2014/main" id="{9C5B79BF-9D23-512E-29E5-9EB5F2F80C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6" descr="Office Objects 0572">
            <a:extLst>
              <a:ext uri="{FF2B5EF4-FFF2-40B4-BE49-F238E27FC236}">
                <a16:creationId xmlns:a16="http://schemas.microsoft.com/office/drawing/2014/main" id="{E50D9293-F071-4676-4790-249AAACAA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1" name="Text Box 7">
            <a:extLst>
              <a:ext uri="{FF2B5EF4-FFF2-40B4-BE49-F238E27FC236}">
                <a16:creationId xmlns:a16="http://schemas.microsoft.com/office/drawing/2014/main" id="{5B3804C1-77E5-60A6-BD2C-E78682B98F3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cs typeface="Arial" panose="020B0604020202020204" pitchFamily="34" charset="0"/>
              </a:rPr>
              <a:t>www.mathsrevision.com</a:t>
            </a:r>
          </a:p>
        </p:txBody>
      </p:sp>
      <p:sp>
        <p:nvSpPr>
          <p:cNvPr id="46090" name="Rectangle 10">
            <a:extLst>
              <a:ext uri="{FF2B5EF4-FFF2-40B4-BE49-F238E27FC236}">
                <a16:creationId xmlns:a16="http://schemas.microsoft.com/office/drawing/2014/main" id="{90829334-0DB5-B1BF-7B44-7F0825926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552450"/>
            <a:ext cx="56372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Parts of a Circle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FF9985E0-2CC5-49B7-477C-F697EF1175B2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>
                <a:solidFill>
                  <a:schemeClr val="accent1"/>
                </a:solidFill>
              </a:rPr>
              <a:t>Starter Questions</a:t>
            </a:r>
            <a:r>
              <a:rPr lang="en-GB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C032421D-3D08-6BD9-2774-EDDDD6670BE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5BD9194-6AA3-420F-AD1E-E478C5F6C87D}" type="datetime2">
              <a:rPr lang="en-GB"/>
              <a:pPr>
                <a:defRPr/>
              </a:pPr>
              <a:t>Saturday, 04 July 2026</a:t>
            </a:fld>
            <a:endParaRPr lang="en-GB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C384353D-D6E6-A4B6-9CEB-EA16A708B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98BAACD5-70EC-0274-2041-5A6DD072E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2694152A-51BA-4BFC-A556-93A4BC0EC441}" type="slidenum">
              <a:rPr lang="en-GB" altLang="en-US">
                <a:solidFill>
                  <a:srgbClr val="FFFF00"/>
                </a:solidFill>
              </a:rPr>
              <a:pPr eaLnBrk="1" hangingPunct="1"/>
              <a:t>18</a:t>
            </a:fld>
            <a:endParaRPr lang="en-GB" altLang="en-US">
              <a:solidFill>
                <a:srgbClr val="FFFF00"/>
              </a:solidFill>
            </a:endParaRPr>
          </a:p>
        </p:txBody>
      </p:sp>
      <p:graphicFrame>
        <p:nvGraphicFramePr>
          <p:cNvPr id="5122" name="Object 12">
            <a:extLst>
              <a:ext uri="{FF2B5EF4-FFF2-40B4-BE49-F238E27FC236}">
                <a16:creationId xmlns:a16="http://schemas.microsoft.com/office/drawing/2014/main" id="{FCA7E990-5F91-0D94-68BD-EA64AE36CFED}"/>
              </a:ext>
            </a:extLst>
          </p:cNvPr>
          <p:cNvGraphicFramePr>
            <a:graphicFrameLocks noChangeAspect="1"/>
          </p:cNvGraphicFramePr>
          <p:nvPr>
            <p:ph idx="4294967295"/>
          </p:nvPr>
        </p:nvGraphicFramePr>
        <p:xfrm>
          <a:off x="1154113" y="2105025"/>
          <a:ext cx="7989887" cy="289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419360" imgH="1600200" progId="Equation.DSMT4">
                  <p:embed/>
                </p:oleObj>
              </mc:Choice>
              <mc:Fallback>
                <p:oleObj name="Equation" r:id="rId2" imgW="4419360" imgH="1600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2105025"/>
                        <a:ext cx="7989887" cy="289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Rectangle 3">
            <a:extLst>
              <a:ext uri="{FF2B5EF4-FFF2-40B4-BE49-F238E27FC236}">
                <a16:creationId xmlns:a16="http://schemas.microsoft.com/office/drawing/2014/main" id="{84FC7546-2D09-B73A-9B22-1C7532C39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29125" y="2419350"/>
            <a:ext cx="184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br>
              <a:rPr lang="en-GB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52228" name="AutoShape 4">
            <a:extLst>
              <a:ext uri="{FF2B5EF4-FFF2-40B4-BE49-F238E27FC236}">
                <a16:creationId xmlns:a16="http://schemas.microsoft.com/office/drawing/2014/main" id="{BAF11D17-54AE-61E0-1046-E58716A48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0675" y="265113"/>
            <a:ext cx="425450" cy="3683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2229" name="AutoShape 5">
            <a:extLst>
              <a:ext uri="{FF2B5EF4-FFF2-40B4-BE49-F238E27FC236}">
                <a16:creationId xmlns:a16="http://schemas.microsoft.com/office/drawing/2014/main" id="{646F2642-9F14-7AF5-59CC-BFD378180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9588" y="385763"/>
            <a:ext cx="425450" cy="3683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2230" name="AutoShape 6">
            <a:extLst>
              <a:ext uri="{FF2B5EF4-FFF2-40B4-BE49-F238E27FC236}">
                <a16:creationId xmlns:a16="http://schemas.microsoft.com/office/drawing/2014/main" id="{69EC3D2F-3AF2-15F9-3015-34328F868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4125" y="1493838"/>
            <a:ext cx="425450" cy="3683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2231" name="AutoShape 7">
            <a:extLst>
              <a:ext uri="{FF2B5EF4-FFF2-40B4-BE49-F238E27FC236}">
                <a16:creationId xmlns:a16="http://schemas.microsoft.com/office/drawing/2014/main" id="{BB32BDE4-275B-13CF-B5A2-D102ACA12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0288" y="1428750"/>
            <a:ext cx="425450" cy="3683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2232" name="AutoShape 8">
            <a:extLst>
              <a:ext uri="{FF2B5EF4-FFF2-40B4-BE49-F238E27FC236}">
                <a16:creationId xmlns:a16="http://schemas.microsoft.com/office/drawing/2014/main" id="{D55CFBB4-0BA6-00C4-B02A-9321F74A8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8025" y="1365250"/>
            <a:ext cx="425450" cy="3683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2233" name="AutoShape 9">
            <a:extLst>
              <a:ext uri="{FF2B5EF4-FFF2-40B4-BE49-F238E27FC236}">
                <a16:creationId xmlns:a16="http://schemas.microsoft.com/office/drawing/2014/main" id="{B7CF5A0B-2102-260B-805F-9B6D3BB5E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9913" y="369888"/>
            <a:ext cx="425450" cy="3683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2234" name="AutoShape 10">
            <a:extLst>
              <a:ext uri="{FF2B5EF4-FFF2-40B4-BE49-F238E27FC236}">
                <a16:creationId xmlns:a16="http://schemas.microsoft.com/office/drawing/2014/main" id="{277A77BE-0CF3-CCCE-36B1-0B092829C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388" y="1049338"/>
            <a:ext cx="338137" cy="249237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2235" name="AutoShape 11">
            <a:extLst>
              <a:ext uri="{FF2B5EF4-FFF2-40B4-BE49-F238E27FC236}">
                <a16:creationId xmlns:a16="http://schemas.microsoft.com/office/drawing/2014/main" id="{C8D221CC-5B43-7C5C-4811-2C3563294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4500" y="1322388"/>
            <a:ext cx="338138" cy="249237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2237" name="AutoShape 13">
            <a:extLst>
              <a:ext uri="{FF2B5EF4-FFF2-40B4-BE49-F238E27FC236}">
                <a16:creationId xmlns:a16="http://schemas.microsoft.com/office/drawing/2014/main" id="{6B3930D5-4278-710B-519F-2AB473BD7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5725" y="3376613"/>
            <a:ext cx="2724150" cy="2838450"/>
          </a:xfrm>
          <a:prstGeom prst="star5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5137" name="Text Box 14">
            <a:extLst>
              <a:ext uri="{FF2B5EF4-FFF2-40B4-BE49-F238E27FC236}">
                <a16:creationId xmlns:a16="http://schemas.microsoft.com/office/drawing/2014/main" id="{7E1AC36B-0A26-A328-CEA6-B7261F3BE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2725" y="3902075"/>
            <a:ext cx="763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/>
              <a:t>5cm</a:t>
            </a:r>
          </a:p>
        </p:txBody>
      </p:sp>
      <p:sp>
        <p:nvSpPr>
          <p:cNvPr id="5138" name="Line 15">
            <a:extLst>
              <a:ext uri="{FF2B5EF4-FFF2-40B4-BE49-F238E27FC236}">
                <a16:creationId xmlns:a16="http://schemas.microsoft.com/office/drawing/2014/main" id="{B324FA74-F3E1-EA16-C823-F7AE1E4F9ED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45250" y="4370388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5139" name="Picture 16" descr="Office Objects 0572">
            <a:extLst>
              <a:ext uri="{FF2B5EF4-FFF2-40B4-BE49-F238E27FC236}">
                <a16:creationId xmlns:a16="http://schemas.microsoft.com/office/drawing/2014/main" id="{2BCD695F-6895-6931-A3B0-79477CDA4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17" descr="scottishflag">
            <a:extLst>
              <a:ext uri="{FF2B5EF4-FFF2-40B4-BE49-F238E27FC236}">
                <a16:creationId xmlns:a16="http://schemas.microsoft.com/office/drawing/2014/main" id="{4C0C8B63-E7C4-F251-A4EB-410E8552CC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725488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1" name="Text Box 18">
            <a:extLst>
              <a:ext uri="{FF2B5EF4-FFF2-40B4-BE49-F238E27FC236}">
                <a16:creationId xmlns:a16="http://schemas.microsoft.com/office/drawing/2014/main" id="{4877D227-65D2-F4F8-A926-B700E34C463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ED60FAF5-F197-E22E-8665-27B4D957AE70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GB" dirty="0">
                <a:solidFill>
                  <a:schemeClr val="accent1"/>
                </a:solidFill>
              </a:rPr>
              <a:t>Circles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11F688C8-BD4E-12C3-CDCB-12639248095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DDCDE09-19A8-42E3-A5AD-F0E5608B0BFC}" type="datetime2">
              <a:rPr lang="en-GB"/>
              <a:pPr>
                <a:defRPr/>
              </a:pPr>
              <a:t>Saturday, 04 July 2026</a:t>
            </a:fld>
            <a:endParaRPr lang="en-GB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DA8DEC1E-D64E-218E-3ACD-74EB93060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2FA8B4E9-997E-C35F-A7BF-4B6C2DD4E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38CDFBE3-FD24-4D64-9414-9C636E2D3CE6}" type="slidenum">
              <a:rPr lang="en-GB" altLang="en-US">
                <a:solidFill>
                  <a:srgbClr val="FFFF00"/>
                </a:solidFill>
              </a:rPr>
              <a:pPr eaLnBrk="1" hangingPunct="1"/>
              <a:t>19</a:t>
            </a:fld>
            <a:endParaRPr lang="en-GB" altLang="en-US">
              <a:solidFill>
                <a:srgbClr val="FFFF00"/>
              </a:solidFill>
            </a:endParaRPr>
          </a:p>
        </p:txBody>
      </p:sp>
      <p:sp>
        <p:nvSpPr>
          <p:cNvPr id="39942" name="Rectangle 3">
            <a:extLst>
              <a:ext uri="{FF2B5EF4-FFF2-40B4-BE49-F238E27FC236}">
                <a16:creationId xmlns:a16="http://schemas.microsoft.com/office/drawing/2014/main" id="{271F4855-CE2D-ABA4-9E42-28B69CF3C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29125" y="2419350"/>
            <a:ext cx="184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br>
              <a:rPr lang="en-GB" alt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53253" name="Rectangle 5">
            <a:extLst>
              <a:ext uri="{FF2B5EF4-FFF2-40B4-BE49-F238E27FC236}">
                <a16:creationId xmlns:a16="http://schemas.microsoft.com/office/drawing/2014/main" id="{1E063C73-B619-5C8D-D565-7236C30BC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575" y="3121025"/>
            <a:ext cx="7340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4800">
                <a:solidFill>
                  <a:srgbClr val="FFFF00"/>
                </a:solidFill>
              </a:rPr>
              <a:t>Archimedes of Syracuse</a:t>
            </a:r>
            <a:r>
              <a:rPr lang="en-GB" altLang="en-US" sz="4800"/>
              <a:t> </a:t>
            </a:r>
          </a:p>
        </p:txBody>
      </p:sp>
      <p:sp>
        <p:nvSpPr>
          <p:cNvPr id="53254" name="AutoShape 6">
            <a:extLst>
              <a:ext uri="{FF2B5EF4-FFF2-40B4-BE49-F238E27FC236}">
                <a16:creationId xmlns:a16="http://schemas.microsoft.com/office/drawing/2014/main" id="{DE0D16F1-5E0B-07C9-4A48-49E58C47E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0675" y="265113"/>
            <a:ext cx="425450" cy="3683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3255" name="AutoShape 7">
            <a:extLst>
              <a:ext uri="{FF2B5EF4-FFF2-40B4-BE49-F238E27FC236}">
                <a16:creationId xmlns:a16="http://schemas.microsoft.com/office/drawing/2014/main" id="{C4E8ADC9-9374-E08D-86C6-FA026EA00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9588" y="385763"/>
            <a:ext cx="425450" cy="3683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3256" name="AutoShape 8">
            <a:extLst>
              <a:ext uri="{FF2B5EF4-FFF2-40B4-BE49-F238E27FC236}">
                <a16:creationId xmlns:a16="http://schemas.microsoft.com/office/drawing/2014/main" id="{470A8ED3-19A3-7353-2EC0-C0EDFEF30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4125" y="1493838"/>
            <a:ext cx="425450" cy="3683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3257" name="AutoShape 9">
            <a:extLst>
              <a:ext uri="{FF2B5EF4-FFF2-40B4-BE49-F238E27FC236}">
                <a16:creationId xmlns:a16="http://schemas.microsoft.com/office/drawing/2014/main" id="{E0F4A879-9705-EB6B-879C-3A264224D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0288" y="1428750"/>
            <a:ext cx="425450" cy="3683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3258" name="AutoShape 10">
            <a:extLst>
              <a:ext uri="{FF2B5EF4-FFF2-40B4-BE49-F238E27FC236}">
                <a16:creationId xmlns:a16="http://schemas.microsoft.com/office/drawing/2014/main" id="{E07326EC-0AF8-34EA-312D-BAB4FEDA3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8025" y="1365250"/>
            <a:ext cx="425450" cy="3683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3259" name="AutoShape 11">
            <a:extLst>
              <a:ext uri="{FF2B5EF4-FFF2-40B4-BE49-F238E27FC236}">
                <a16:creationId xmlns:a16="http://schemas.microsoft.com/office/drawing/2014/main" id="{94437BD8-FE74-67D7-212C-D080C1E40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9913" y="369888"/>
            <a:ext cx="425450" cy="3683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3260" name="AutoShape 12">
            <a:extLst>
              <a:ext uri="{FF2B5EF4-FFF2-40B4-BE49-F238E27FC236}">
                <a16:creationId xmlns:a16="http://schemas.microsoft.com/office/drawing/2014/main" id="{7BE9582F-4DA2-829B-2334-6821898FC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388" y="1049338"/>
            <a:ext cx="338137" cy="249237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3261" name="AutoShape 13">
            <a:extLst>
              <a:ext uri="{FF2B5EF4-FFF2-40B4-BE49-F238E27FC236}">
                <a16:creationId xmlns:a16="http://schemas.microsoft.com/office/drawing/2014/main" id="{04BFE43D-DC4D-89EB-4724-09A3530BC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4500" y="1322388"/>
            <a:ext cx="338138" cy="249237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pic>
        <p:nvPicPr>
          <p:cNvPr id="39952" name="Picture 14" descr="Office Objects 0572">
            <a:extLst>
              <a:ext uri="{FF2B5EF4-FFF2-40B4-BE49-F238E27FC236}">
                <a16:creationId xmlns:a16="http://schemas.microsoft.com/office/drawing/2014/main" id="{8E690D60-B757-91DC-5AD4-941F579FA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3" name="Picture 15" descr="scottishflag">
            <a:extLst>
              <a:ext uri="{FF2B5EF4-FFF2-40B4-BE49-F238E27FC236}">
                <a16:creationId xmlns:a16="http://schemas.microsoft.com/office/drawing/2014/main" id="{E9641B66-A38E-3E1B-4552-C2A61DEE62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725488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4" name="Text Box 16">
            <a:extLst>
              <a:ext uri="{FF2B5EF4-FFF2-40B4-BE49-F238E27FC236}">
                <a16:creationId xmlns:a16="http://schemas.microsoft.com/office/drawing/2014/main" id="{B848A90E-EA24-0DDC-60A4-2FC290D6FC3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EA1FDB09-C764-890A-D2BA-64A15296F0DA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GB">
                <a:solidFill>
                  <a:srgbClr val="F2FC22"/>
                </a:solidFill>
              </a:rPr>
              <a:t>Starter Questions</a:t>
            </a:r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66859077-2A7B-39D9-3ECE-0D120D4B257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474C090-DFFA-4159-8AED-21711F676D3A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11AC69FD-C152-CDA0-FBF8-71337FA7EF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pic>
        <p:nvPicPr>
          <p:cNvPr id="1030" name="Picture 3" descr="scottishflag">
            <a:extLst>
              <a:ext uri="{FF2B5EF4-FFF2-40B4-BE49-F238E27FC236}">
                <a16:creationId xmlns:a16="http://schemas.microsoft.com/office/drawing/2014/main" id="{867C17FD-802F-0C20-669D-031A955741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4">
            <a:extLst>
              <a:ext uri="{FF2B5EF4-FFF2-40B4-BE49-F238E27FC236}">
                <a16:creationId xmlns:a16="http://schemas.microsoft.com/office/drawing/2014/main" id="{39DB8EDD-DA1E-9022-3519-2DACB77F940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cs typeface="Arial" panose="020B0604020202020204" pitchFamily="34" charset="0"/>
              </a:rPr>
              <a:t>www.mathsrevision.com</a:t>
            </a:r>
          </a:p>
        </p:txBody>
      </p:sp>
      <p:pic>
        <p:nvPicPr>
          <p:cNvPr id="1032" name="Picture 5" descr="Office Objects 0572">
            <a:extLst>
              <a:ext uri="{FF2B5EF4-FFF2-40B4-BE49-F238E27FC236}">
                <a16:creationId xmlns:a16="http://schemas.microsoft.com/office/drawing/2014/main" id="{FDF4C01F-68F1-7E97-8F6B-853C5239F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227013"/>
            <a:ext cx="144462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6">
            <a:extLst>
              <a:ext uri="{FF2B5EF4-FFF2-40B4-BE49-F238E27FC236}">
                <a16:creationId xmlns:a16="http://schemas.microsoft.com/office/drawing/2014/main" id="{4370C2CD-B468-8C30-94A8-07EA9B368A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1913" y="1946275"/>
          <a:ext cx="6802437" cy="421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076640" imgH="3263760" progId="Equation.DSMT4">
                  <p:embed/>
                </p:oleObj>
              </mc:Choice>
              <mc:Fallback>
                <p:oleObj name="Equation" r:id="rId4" imgW="4076640" imgH="32637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946275"/>
                        <a:ext cx="6802437" cy="421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A1B51AF9-B9E7-52FC-C045-0213153F3FA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755049A-5247-49E7-A1FD-B862FA6DAAE0}" type="datetime2">
              <a:rPr lang="en-GB"/>
              <a:pPr>
                <a:defRPr/>
              </a:pPr>
              <a:t>Saturday, 04 July 2026</a:t>
            </a:fld>
            <a:endParaRPr lang="en-GB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D99AEAB5-A003-AEE0-9CBE-844FB6D0E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2049D04-EF01-02F7-46F8-ED465E04E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BD8BB387-881F-42D6-8D7B-9C9896FC9326}" type="slidenum">
              <a:rPr lang="en-GB" altLang="en-US">
                <a:solidFill>
                  <a:srgbClr val="FFFF00"/>
                </a:solidFill>
              </a:rPr>
              <a:pPr eaLnBrk="1" hangingPunct="1"/>
              <a:t>20</a:t>
            </a:fld>
            <a:endParaRPr lang="en-GB" altLang="en-US">
              <a:solidFill>
                <a:srgbClr val="FFFF00"/>
              </a:solidFill>
            </a:endParaRPr>
          </a:p>
        </p:txBody>
      </p:sp>
      <p:grpSp>
        <p:nvGrpSpPr>
          <p:cNvPr id="40965" name="Group 2">
            <a:extLst>
              <a:ext uri="{FF2B5EF4-FFF2-40B4-BE49-F238E27FC236}">
                <a16:creationId xmlns:a16="http://schemas.microsoft.com/office/drawing/2014/main" id="{6C1E0299-586F-3F54-FBF2-3710434D2A10}"/>
              </a:ext>
            </a:extLst>
          </p:cNvPr>
          <p:cNvGrpSpPr>
            <a:grpSpLocks/>
          </p:cNvGrpSpPr>
          <p:nvPr/>
        </p:nvGrpSpPr>
        <p:grpSpPr bwMode="auto">
          <a:xfrm>
            <a:off x="4619625" y="4003675"/>
            <a:ext cx="2154238" cy="1946275"/>
            <a:chOff x="2294" y="985"/>
            <a:chExt cx="1357" cy="1226"/>
          </a:xfrm>
        </p:grpSpPr>
        <p:sp>
          <p:nvSpPr>
            <p:cNvPr id="40974" name="Rectangle 3">
              <a:extLst>
                <a:ext uri="{FF2B5EF4-FFF2-40B4-BE49-F238E27FC236}">
                  <a16:creationId xmlns:a16="http://schemas.microsoft.com/office/drawing/2014/main" id="{CF03A582-884C-FE5E-8276-C91C4A7F73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4" y="985"/>
              <a:ext cx="1357" cy="122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40975" name="Picture 4" descr="Archimedes">
              <a:hlinkClick r:id="rId2"/>
              <a:extLst>
                <a:ext uri="{FF2B5EF4-FFF2-40B4-BE49-F238E27FC236}">
                  <a16:creationId xmlns:a16="http://schemas.microsoft.com/office/drawing/2014/main" id="{379AD636-E9D8-D7A6-5EF4-EAE8A6CE7A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3" y="1019"/>
              <a:ext cx="1296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66" name="Rectangle 5">
            <a:extLst>
              <a:ext uri="{FF2B5EF4-FFF2-40B4-BE49-F238E27FC236}">
                <a16:creationId xmlns:a16="http://schemas.microsoft.com/office/drawing/2014/main" id="{2F9DDFA5-FD61-95FF-04BA-B741513A4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29125" y="2962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67" name="Rectangle 6">
            <a:extLst>
              <a:ext uri="{FF2B5EF4-FFF2-40B4-BE49-F238E27FC236}">
                <a16:creationId xmlns:a16="http://schemas.microsoft.com/office/drawing/2014/main" id="{7525D875-3559-263F-3806-D73359BB6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29125" y="2962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68" name="Rectangle 7">
            <a:extLst>
              <a:ext uri="{FF2B5EF4-FFF2-40B4-BE49-F238E27FC236}">
                <a16:creationId xmlns:a16="http://schemas.microsoft.com/office/drawing/2014/main" id="{31193643-C78A-5F25-35EF-A710601B0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113" y="1481138"/>
            <a:ext cx="7927975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>
                <a:cs typeface="Times New Roman" panose="02020603050405020304" pitchFamily="18" charset="0"/>
              </a:rPr>
              <a:t>The Greek mathematician Archimedes of Syracuse (287- 212 BC) </a:t>
            </a:r>
          </a:p>
          <a:p>
            <a:pPr algn="ctr" eaLnBrk="1" hangingPunct="1"/>
            <a:r>
              <a:rPr lang="en-GB" altLang="en-US">
                <a:cs typeface="Times New Roman" panose="02020603050405020304" pitchFamily="18" charset="0"/>
              </a:rPr>
              <a:t>who flourished in Sicily is generally considered to be the greatest </a:t>
            </a:r>
          </a:p>
          <a:p>
            <a:pPr algn="ctr" eaLnBrk="1" hangingPunct="1"/>
            <a:r>
              <a:rPr lang="en-GB" altLang="en-US">
                <a:cs typeface="Times New Roman" panose="02020603050405020304" pitchFamily="18" charset="0"/>
              </a:rPr>
              <a:t>mathematician of ancient times. He is credited with determining the </a:t>
            </a:r>
          </a:p>
          <a:p>
            <a:pPr algn="ctr" eaLnBrk="1" hangingPunct="1"/>
            <a:r>
              <a:rPr lang="en-GB" altLang="en-US">
                <a:cs typeface="Times New Roman" panose="02020603050405020304" pitchFamily="18" charset="0"/>
              </a:rPr>
              <a:t>relationship between the diameter and the circumference of a circle. </a:t>
            </a:r>
          </a:p>
          <a:p>
            <a:pPr algn="ctr" eaLnBrk="1" hangingPunct="1"/>
            <a:r>
              <a:rPr lang="en-GB" altLang="en-US">
                <a:cs typeface="Times New Roman" panose="02020603050405020304" pitchFamily="18" charset="0"/>
              </a:rPr>
              <a:t>This was first recorded by </a:t>
            </a:r>
            <a:r>
              <a:rPr lang="en-GB" altLang="en-US"/>
              <a:t>Archimedes </a:t>
            </a:r>
            <a:r>
              <a:rPr lang="en-GB" altLang="en-US">
                <a:cs typeface="Times New Roman" panose="02020603050405020304" pitchFamily="18" charset="0"/>
              </a:rPr>
              <a:t>in the book </a:t>
            </a:r>
          </a:p>
          <a:p>
            <a:pPr algn="ctr" eaLnBrk="1" hangingPunct="1"/>
            <a:r>
              <a:rPr lang="en-GB" altLang="en-US">
                <a:cs typeface="Times New Roman" panose="02020603050405020304" pitchFamily="18" charset="0"/>
              </a:rPr>
              <a:t>Measurement of a Circle (225 BC). </a:t>
            </a:r>
          </a:p>
          <a:p>
            <a:pPr algn="ctr" eaLnBrk="1" hangingPunct="1"/>
            <a:r>
              <a:rPr lang="en-GB" altLang="en-US">
                <a:cs typeface="Times New Roman" panose="02020603050405020304" pitchFamily="18" charset="0"/>
              </a:rPr>
              <a:t>In this investigation we are going to attempt to follow Archimedes steps</a:t>
            </a:r>
          </a:p>
          <a:p>
            <a:pPr algn="ctr" eaLnBrk="1" hangingPunct="1"/>
            <a:r>
              <a:rPr lang="en-GB" altLang="en-US">
                <a:cs typeface="Times New Roman" panose="02020603050405020304" pitchFamily="18" charset="0"/>
              </a:rPr>
              <a:t>and arrive at the equation for determining the circumference for </a:t>
            </a:r>
          </a:p>
          <a:p>
            <a:pPr algn="ctr" eaLnBrk="1" hangingPunct="1"/>
            <a:r>
              <a:rPr lang="en-GB" altLang="en-US">
                <a:cs typeface="Times New Roman" panose="02020603050405020304" pitchFamily="18" charset="0"/>
              </a:rPr>
              <a:t>any given circle.</a:t>
            </a:r>
          </a:p>
        </p:txBody>
      </p:sp>
      <p:sp>
        <p:nvSpPr>
          <p:cNvPr id="54280" name="Text Box 8">
            <a:extLst>
              <a:ext uri="{FF2B5EF4-FFF2-40B4-BE49-F238E27FC236}">
                <a16:creationId xmlns:a16="http://schemas.microsoft.com/office/drawing/2014/main" id="{68AFB460-9F69-B0C3-F19E-8AB128124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0475" y="514350"/>
            <a:ext cx="4000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History of Circles</a:t>
            </a:r>
          </a:p>
        </p:txBody>
      </p:sp>
      <p:sp>
        <p:nvSpPr>
          <p:cNvPr id="54281" name="Text Box 9">
            <a:extLst>
              <a:ext uri="{FF2B5EF4-FFF2-40B4-BE49-F238E27FC236}">
                <a16:creationId xmlns:a16="http://schemas.microsoft.com/office/drawing/2014/main" id="{AC243CBD-6611-B272-9260-F52D6935A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0688" y="963613"/>
            <a:ext cx="22336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75 years old</a:t>
            </a:r>
          </a:p>
        </p:txBody>
      </p:sp>
      <p:sp>
        <p:nvSpPr>
          <p:cNvPr id="54282" name="Text Box 10">
            <a:extLst>
              <a:ext uri="{FF2B5EF4-FFF2-40B4-BE49-F238E27FC236}">
                <a16:creationId xmlns:a16="http://schemas.microsoft.com/office/drawing/2014/main" id="{32879DF2-01B0-786B-606D-E1D3BC723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763" y="5141913"/>
            <a:ext cx="2828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22931 years old</a:t>
            </a:r>
          </a:p>
        </p:txBody>
      </p:sp>
      <p:pic>
        <p:nvPicPr>
          <p:cNvPr id="40972" name="Picture 11" descr="scottishflag">
            <a:extLst>
              <a:ext uri="{FF2B5EF4-FFF2-40B4-BE49-F238E27FC236}">
                <a16:creationId xmlns:a16="http://schemas.microsoft.com/office/drawing/2014/main" id="{16BA797E-EF70-3215-2EE3-83140CBEBF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725488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3" name="Text Box 12">
            <a:extLst>
              <a:ext uri="{FF2B5EF4-FFF2-40B4-BE49-F238E27FC236}">
                <a16:creationId xmlns:a16="http://schemas.microsoft.com/office/drawing/2014/main" id="{A5F99FB3-CD91-25D8-12CD-3C794CD805D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1" grpId="0"/>
      <p:bldP spid="5428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1">
            <a:extLst>
              <a:ext uri="{FF2B5EF4-FFF2-40B4-BE49-F238E27FC236}">
                <a16:creationId xmlns:a16="http://schemas.microsoft.com/office/drawing/2014/main" id="{4F40794E-217F-13C6-9E3E-38700DA80B9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809BBF1-D3E9-4CEF-9C08-A73B243F2D5D}" type="datetime2">
              <a:rPr lang="en-GB"/>
              <a:pPr>
                <a:defRPr/>
              </a:pPr>
              <a:t>Saturday, 04 July 2026</a:t>
            </a:fld>
            <a:endParaRPr lang="en-GB"/>
          </a:p>
        </p:txBody>
      </p:sp>
      <p:sp>
        <p:nvSpPr>
          <p:cNvPr id="30" name="Footer Placeholder 2">
            <a:extLst>
              <a:ext uri="{FF2B5EF4-FFF2-40B4-BE49-F238E27FC236}">
                <a16:creationId xmlns:a16="http://schemas.microsoft.com/office/drawing/2014/main" id="{3D51B3F9-FE6C-0EA6-0706-1CF7E43E9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</a:t>
            </a:r>
          </a:p>
        </p:txBody>
      </p:sp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E8335921-3E3D-899E-57FA-7C296727A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890EE42C-C644-42E7-BD13-2EFC542160A9}" type="slidenum">
              <a:rPr lang="en-GB" altLang="en-US">
                <a:solidFill>
                  <a:srgbClr val="FFFF00"/>
                </a:solidFill>
              </a:rPr>
              <a:pPr eaLnBrk="1" hangingPunct="1"/>
              <a:t>21</a:t>
            </a:fld>
            <a:endParaRPr lang="en-GB" altLang="en-US">
              <a:solidFill>
                <a:srgbClr val="FFFF00"/>
              </a:solidFill>
            </a:endParaRPr>
          </a:p>
        </p:txBody>
      </p:sp>
      <p:sp>
        <p:nvSpPr>
          <p:cNvPr id="55298" name="Text Box 2">
            <a:extLst>
              <a:ext uri="{FF2B5EF4-FFF2-40B4-BE49-F238E27FC236}">
                <a16:creationId xmlns:a16="http://schemas.microsoft.com/office/drawing/2014/main" id="{FD75241A-C207-6F51-2C33-304DD17C1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254000"/>
            <a:ext cx="45735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Parts of the Circle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0A71B87F-ECC9-2B71-D141-0C749247B7D8}"/>
              </a:ext>
            </a:extLst>
          </p:cNvPr>
          <p:cNvGrpSpPr>
            <a:grpSpLocks/>
          </p:cNvGrpSpPr>
          <p:nvPr/>
        </p:nvGrpSpPr>
        <p:grpSpPr bwMode="auto">
          <a:xfrm>
            <a:off x="758825" y="1133475"/>
            <a:ext cx="2695575" cy="1314450"/>
            <a:chOff x="358" y="817"/>
            <a:chExt cx="1698" cy="828"/>
          </a:xfrm>
        </p:grpSpPr>
        <p:sp>
          <p:nvSpPr>
            <p:cNvPr id="42013" name="Line 4">
              <a:extLst>
                <a:ext uri="{FF2B5EF4-FFF2-40B4-BE49-F238E27FC236}">
                  <a16:creationId xmlns:a16="http://schemas.microsoft.com/office/drawing/2014/main" id="{E475BDE5-8314-31B1-328A-4DDC3BA24A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1" y="1089"/>
              <a:ext cx="500" cy="55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4" name="Text Box 5">
              <a:extLst>
                <a:ext uri="{FF2B5EF4-FFF2-40B4-BE49-F238E27FC236}">
                  <a16:creationId xmlns:a16="http://schemas.microsoft.com/office/drawing/2014/main" id="{D13C71F2-0D09-1780-E63C-C670F92A72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" y="817"/>
              <a:ext cx="169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2800"/>
                <a:t>Circumference</a:t>
              </a:r>
            </a:p>
          </p:txBody>
        </p:sp>
      </p:grpSp>
      <p:sp>
        <p:nvSpPr>
          <p:cNvPr id="41991" name="Line 6">
            <a:extLst>
              <a:ext uri="{FF2B5EF4-FFF2-40B4-BE49-F238E27FC236}">
                <a16:creationId xmlns:a16="http://schemas.microsoft.com/office/drawing/2014/main" id="{3ABBA197-13E8-B5FB-6EF9-8C309C8B9B72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9663" y="3467100"/>
            <a:ext cx="347027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992" name="Line 7">
            <a:extLst>
              <a:ext uri="{FF2B5EF4-FFF2-40B4-BE49-F238E27FC236}">
                <a16:creationId xmlns:a16="http://schemas.microsoft.com/office/drawing/2014/main" id="{83707666-855A-9539-5C35-AD1EAE8196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14800" y="2241550"/>
            <a:ext cx="1216025" cy="12001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41993" name="Group 8">
            <a:extLst>
              <a:ext uri="{FF2B5EF4-FFF2-40B4-BE49-F238E27FC236}">
                <a16:creationId xmlns:a16="http://schemas.microsoft.com/office/drawing/2014/main" id="{60DDB9F0-6086-E816-A4F9-EAE9FADD4A4B}"/>
              </a:ext>
            </a:extLst>
          </p:cNvPr>
          <p:cNvGrpSpPr>
            <a:grpSpLocks/>
          </p:cNvGrpSpPr>
          <p:nvPr/>
        </p:nvGrpSpPr>
        <p:grpSpPr bwMode="auto">
          <a:xfrm>
            <a:off x="2379663" y="1712913"/>
            <a:ext cx="3470275" cy="3522662"/>
            <a:chOff x="344" y="725"/>
            <a:chExt cx="1872" cy="1872"/>
          </a:xfrm>
        </p:grpSpPr>
        <p:sp>
          <p:nvSpPr>
            <p:cNvPr id="42011" name="Oval 9">
              <a:extLst>
                <a:ext uri="{FF2B5EF4-FFF2-40B4-BE49-F238E27FC236}">
                  <a16:creationId xmlns:a16="http://schemas.microsoft.com/office/drawing/2014/main" id="{E321F345-9D4B-3F7F-EF5A-32BD24B88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" y="725"/>
              <a:ext cx="1872" cy="187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012" name="Oval 10">
              <a:extLst>
                <a:ext uri="{FF2B5EF4-FFF2-40B4-BE49-F238E27FC236}">
                  <a16:creationId xmlns:a16="http://schemas.microsoft.com/office/drawing/2014/main" id="{E9A17BF6-A554-311D-CD6D-F6272CB21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1632"/>
              <a:ext cx="48" cy="4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41994" name="Text Box 11">
            <a:extLst>
              <a:ext uri="{FF2B5EF4-FFF2-40B4-BE49-F238E27FC236}">
                <a16:creationId xmlns:a16="http://schemas.microsoft.com/office/drawing/2014/main" id="{7E7499E1-3A55-8716-EBB4-A05946B8F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0488" y="3052763"/>
            <a:ext cx="346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1600"/>
              <a:t>O</a:t>
            </a:r>
          </a:p>
        </p:txBody>
      </p:sp>
      <p:sp>
        <p:nvSpPr>
          <p:cNvPr id="41995" name="Text Box 12">
            <a:extLst>
              <a:ext uri="{FF2B5EF4-FFF2-40B4-BE49-F238E27FC236}">
                <a16:creationId xmlns:a16="http://schemas.microsoft.com/office/drawing/2014/main" id="{3F9B1B92-8B9A-CED1-45F5-8F9331342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711575"/>
            <a:ext cx="2292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O = centre of circle</a:t>
            </a:r>
          </a:p>
        </p:txBody>
      </p:sp>
      <p:grpSp>
        <p:nvGrpSpPr>
          <p:cNvPr id="4" name="Group 13">
            <a:extLst>
              <a:ext uri="{FF2B5EF4-FFF2-40B4-BE49-F238E27FC236}">
                <a16:creationId xmlns:a16="http://schemas.microsoft.com/office/drawing/2014/main" id="{F9E0F5C9-6E4A-3F02-6956-A61B2C8294CC}"/>
              </a:ext>
            </a:extLst>
          </p:cNvPr>
          <p:cNvGrpSpPr>
            <a:grpSpLocks/>
          </p:cNvGrpSpPr>
          <p:nvPr/>
        </p:nvGrpSpPr>
        <p:grpSpPr bwMode="auto">
          <a:xfrm>
            <a:off x="4684713" y="1041400"/>
            <a:ext cx="4459287" cy="2201863"/>
            <a:chOff x="2951" y="656"/>
            <a:chExt cx="2809" cy="1387"/>
          </a:xfrm>
        </p:grpSpPr>
        <p:sp>
          <p:nvSpPr>
            <p:cNvPr id="42006" name="AutoShape 14">
              <a:extLst>
                <a:ext uri="{FF2B5EF4-FFF2-40B4-BE49-F238E27FC236}">
                  <a16:creationId xmlns:a16="http://schemas.microsoft.com/office/drawing/2014/main" id="{6B76B081-5120-351E-1C4F-E9FF52DC3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1" y="656"/>
              <a:ext cx="2659" cy="737"/>
            </a:xfrm>
            <a:prstGeom prst="cloudCallout">
              <a:avLst>
                <a:gd name="adj1" fmla="val -9949"/>
                <a:gd name="adj2" fmla="val 9844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endParaRPr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42007" name="Text Box 15">
              <a:extLst>
                <a:ext uri="{FF2B5EF4-FFF2-40B4-BE49-F238E27FC236}">
                  <a16:creationId xmlns:a16="http://schemas.microsoft.com/office/drawing/2014/main" id="{91152D38-C631-DE03-4438-A03A31FBDE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2" y="770"/>
              <a:ext cx="2044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r>
                <a:rPr lang="en-GB" altLang="en-US"/>
                <a:t>The </a:t>
              </a:r>
              <a:r>
                <a:rPr lang="en-GB" altLang="en-US">
                  <a:solidFill>
                    <a:srgbClr val="FF0000"/>
                  </a:solidFill>
                </a:rPr>
                <a:t>radius</a:t>
              </a:r>
              <a:r>
                <a:rPr lang="en-GB" altLang="en-US"/>
                <a:t> is measured from</a:t>
              </a:r>
            </a:p>
            <a:p>
              <a:pPr algn="ctr" eaLnBrk="1" hangingPunct="1"/>
              <a:r>
                <a:rPr lang="en-GB" altLang="en-US"/>
                <a:t>the centre of the circle </a:t>
              </a:r>
            </a:p>
            <a:p>
              <a:pPr algn="ctr" eaLnBrk="1" hangingPunct="1"/>
              <a:r>
                <a:rPr lang="en-GB" altLang="en-US"/>
                <a:t>to the edge.</a:t>
              </a:r>
            </a:p>
          </p:txBody>
        </p:sp>
        <p:grpSp>
          <p:nvGrpSpPr>
            <p:cNvPr id="42008" name="Group 16">
              <a:extLst>
                <a:ext uri="{FF2B5EF4-FFF2-40B4-BE49-F238E27FC236}">
                  <a16:creationId xmlns:a16="http://schemas.microsoft.com/office/drawing/2014/main" id="{AC19598B-F3F9-A78C-3268-C2AC01E97D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51" y="1716"/>
              <a:ext cx="1719" cy="327"/>
              <a:chOff x="1880" y="935"/>
              <a:chExt cx="1040" cy="276"/>
            </a:xfrm>
          </p:grpSpPr>
          <p:sp>
            <p:nvSpPr>
              <p:cNvPr id="42009" name="Text Box 17">
                <a:extLst>
                  <a:ext uri="{FF2B5EF4-FFF2-40B4-BE49-F238E27FC236}">
                    <a16:creationId xmlns:a16="http://schemas.microsoft.com/office/drawing/2014/main" id="{0247F407-A340-93DF-5C5C-101234BFB7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5" y="935"/>
                <a:ext cx="515" cy="27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sz="2800">
                    <a:solidFill>
                      <a:srgbClr val="FF0000"/>
                    </a:solidFill>
                  </a:rPr>
                  <a:t>radius</a:t>
                </a:r>
              </a:p>
            </p:txBody>
          </p:sp>
          <p:sp>
            <p:nvSpPr>
              <p:cNvPr id="42010" name="Line 18">
                <a:extLst>
                  <a:ext uri="{FF2B5EF4-FFF2-40B4-BE49-F238E27FC236}">
                    <a16:creationId xmlns:a16="http://schemas.microsoft.com/office/drawing/2014/main" id="{8025128E-DB91-EC60-7A5A-E22557F4AA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80" y="1060"/>
                <a:ext cx="40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6" name="Group 19">
            <a:extLst>
              <a:ext uri="{FF2B5EF4-FFF2-40B4-BE49-F238E27FC236}">
                <a16:creationId xmlns:a16="http://schemas.microsoft.com/office/drawing/2014/main" id="{6B3928A4-E64F-0E42-42F8-21E2748FEF32}"/>
              </a:ext>
            </a:extLst>
          </p:cNvPr>
          <p:cNvGrpSpPr>
            <a:grpSpLocks/>
          </p:cNvGrpSpPr>
          <p:nvPr/>
        </p:nvGrpSpPr>
        <p:grpSpPr bwMode="auto">
          <a:xfrm>
            <a:off x="2452688" y="3589338"/>
            <a:ext cx="6691312" cy="2652712"/>
            <a:chOff x="1545" y="2261"/>
            <a:chExt cx="4215" cy="1671"/>
          </a:xfrm>
        </p:grpSpPr>
        <p:grpSp>
          <p:nvGrpSpPr>
            <p:cNvPr id="42000" name="Group 20">
              <a:extLst>
                <a:ext uri="{FF2B5EF4-FFF2-40B4-BE49-F238E27FC236}">
                  <a16:creationId xmlns:a16="http://schemas.microsoft.com/office/drawing/2014/main" id="{DB351DD5-6C16-AE0F-33BE-CD68A645D4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45" y="2261"/>
              <a:ext cx="2089" cy="327"/>
              <a:chOff x="1545" y="2261"/>
              <a:chExt cx="2089" cy="327"/>
            </a:xfrm>
          </p:grpSpPr>
          <p:sp>
            <p:nvSpPr>
              <p:cNvPr id="42004" name="Line 21">
                <a:extLst>
                  <a:ext uri="{FF2B5EF4-FFF2-40B4-BE49-F238E27FC236}">
                    <a16:creationId xmlns:a16="http://schemas.microsoft.com/office/drawing/2014/main" id="{50D2786E-088C-CF0D-A7B5-2EF4B3519C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45" y="2277"/>
                <a:ext cx="208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005" name="Text Box 22">
                <a:extLst>
                  <a:ext uri="{FF2B5EF4-FFF2-40B4-BE49-F238E27FC236}">
                    <a16:creationId xmlns:a16="http://schemas.microsoft.com/office/drawing/2014/main" id="{1737FA43-B4AE-6D5F-B120-0F7F891D41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56" y="2261"/>
                <a:ext cx="109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2800">
                    <a:solidFill>
                      <a:srgbClr val="FFFF00"/>
                    </a:solidFill>
                  </a:rPr>
                  <a:t>diameter</a:t>
                </a:r>
              </a:p>
            </p:txBody>
          </p:sp>
        </p:grpSp>
        <p:grpSp>
          <p:nvGrpSpPr>
            <p:cNvPr id="42001" name="Group 23">
              <a:extLst>
                <a:ext uri="{FF2B5EF4-FFF2-40B4-BE49-F238E27FC236}">
                  <a16:creationId xmlns:a16="http://schemas.microsoft.com/office/drawing/2014/main" id="{C303AC9D-D9F4-2FFB-0BA1-5386BFA10D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05" y="2897"/>
              <a:ext cx="2955" cy="1035"/>
              <a:chOff x="2805" y="2897"/>
              <a:chExt cx="2955" cy="1035"/>
            </a:xfrm>
          </p:grpSpPr>
          <p:sp>
            <p:nvSpPr>
              <p:cNvPr id="42002" name="Text Box 24">
                <a:extLst>
                  <a:ext uri="{FF2B5EF4-FFF2-40B4-BE49-F238E27FC236}">
                    <a16:creationId xmlns:a16="http://schemas.microsoft.com/office/drawing/2014/main" id="{B8094174-BD87-498C-20D3-A5EF0410BB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10" y="3005"/>
                <a:ext cx="2850" cy="5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r>
                  <a:rPr lang="en-GB" altLang="en-US"/>
                  <a:t>The </a:t>
                </a:r>
                <a:r>
                  <a:rPr lang="en-GB" altLang="en-US">
                    <a:solidFill>
                      <a:srgbClr val="FFFF00"/>
                    </a:solidFill>
                  </a:rPr>
                  <a:t>diameter</a:t>
                </a:r>
                <a:r>
                  <a:rPr lang="en-GB" altLang="en-US"/>
                  <a:t> is measured </a:t>
                </a:r>
              </a:p>
              <a:p>
                <a:pPr algn="ctr" eaLnBrk="1" hangingPunct="1"/>
                <a:r>
                  <a:rPr lang="en-GB" altLang="en-US"/>
                  <a:t>from one edge to the other </a:t>
                </a:r>
              </a:p>
              <a:p>
                <a:pPr algn="ctr" eaLnBrk="1" hangingPunct="1"/>
                <a:r>
                  <a:rPr lang="en-GB" altLang="en-US"/>
                  <a:t>passing through the centre of the circle.</a:t>
                </a:r>
              </a:p>
            </p:txBody>
          </p:sp>
          <p:sp>
            <p:nvSpPr>
              <p:cNvPr id="42003" name="AutoShape 25">
                <a:extLst>
                  <a:ext uri="{FF2B5EF4-FFF2-40B4-BE49-F238E27FC236}">
                    <a16:creationId xmlns:a16="http://schemas.microsoft.com/office/drawing/2014/main" id="{CB1BE4F3-3ACD-8794-B6F1-D8C0F76A1B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5" y="2897"/>
                <a:ext cx="2955" cy="1035"/>
              </a:xfrm>
              <a:prstGeom prst="wedgeEllipseCallout">
                <a:avLst>
                  <a:gd name="adj1" fmla="val -48546"/>
                  <a:gd name="adj2" fmla="val -80917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</p:grpSp>
      </p:grpSp>
      <p:pic>
        <p:nvPicPr>
          <p:cNvPr id="41998" name="Picture 26" descr="scottishflag">
            <a:extLst>
              <a:ext uri="{FF2B5EF4-FFF2-40B4-BE49-F238E27FC236}">
                <a16:creationId xmlns:a16="http://schemas.microsoft.com/office/drawing/2014/main" id="{7CCD7AF2-46EC-BCFD-1E80-C88DEE5381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9" name="Text Box 27">
            <a:extLst>
              <a:ext uri="{FF2B5EF4-FFF2-40B4-BE49-F238E27FC236}">
                <a16:creationId xmlns:a16="http://schemas.microsoft.com/office/drawing/2014/main" id="{9AF38F9C-4D03-05BF-D700-C7881CB1417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91541A2F-57C8-3FE3-A747-8031D7E238A3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GB" sz="3600">
                <a:solidFill>
                  <a:srgbClr val="FFFF00"/>
                </a:solidFill>
              </a:rPr>
              <a:t>Circle Investigation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B1DB47D-4887-745D-A98D-8479079534E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7F78C71-00EE-4A20-AC82-BD7445E54E3D}" type="datetime2">
              <a:rPr lang="en-GB"/>
              <a:pPr>
                <a:defRPr/>
              </a:pPr>
              <a:t>Saturday, 04 July 2026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E91B6C1-C0DE-01A1-6868-E9D1B8B98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13CC0A0-691F-496D-5E67-EE31CEB2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CAA2209A-D959-4A22-9E23-AD83882113CD}" type="slidenum">
              <a:rPr lang="en-GB" altLang="en-US">
                <a:solidFill>
                  <a:srgbClr val="FFFF00"/>
                </a:solidFill>
              </a:rPr>
              <a:pPr eaLnBrk="1" hangingPunct="1"/>
              <a:t>22</a:t>
            </a:fld>
            <a:endParaRPr lang="en-GB" altLang="en-US">
              <a:solidFill>
                <a:srgbClr val="FFFF00"/>
              </a:solidFill>
            </a:endParaRPr>
          </a:p>
        </p:txBody>
      </p:sp>
      <p:sp>
        <p:nvSpPr>
          <p:cNvPr id="43014" name="Text Box 3">
            <a:extLst>
              <a:ext uri="{FF2B5EF4-FFF2-40B4-BE49-F238E27FC236}">
                <a16:creationId xmlns:a16="http://schemas.microsoft.com/office/drawing/2014/main" id="{57EE9D50-D8CD-8D24-612F-477668C3B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100" y="1966913"/>
            <a:ext cx="67373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buFontTx/>
              <a:buBlip>
                <a:blip r:embed="rId2"/>
              </a:buBlip>
            </a:pPr>
            <a:r>
              <a:rPr lang="en-GB" altLang="en-US" sz="2400">
                <a:solidFill>
                  <a:srgbClr val="FFFF00"/>
                </a:solidFill>
              </a:rPr>
              <a:t>Construct a table shown below to enable us</a:t>
            </a:r>
          </a:p>
          <a:p>
            <a:pPr eaLnBrk="1" hangingPunct="1"/>
            <a:r>
              <a:rPr lang="en-GB" altLang="en-US" sz="2400">
                <a:solidFill>
                  <a:srgbClr val="FFFF00"/>
                </a:solidFill>
              </a:rPr>
              <a:t>	to record our results.</a:t>
            </a:r>
          </a:p>
        </p:txBody>
      </p:sp>
      <p:pic>
        <p:nvPicPr>
          <p:cNvPr id="43015" name="Picture 4">
            <a:extLst>
              <a:ext uri="{FF2B5EF4-FFF2-40B4-BE49-F238E27FC236}">
                <a16:creationId xmlns:a16="http://schemas.microsoft.com/office/drawing/2014/main" id="{DEE4BB86-CBCF-B12E-E28F-C12C7C917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2943225"/>
            <a:ext cx="7867650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5" descr="Office Objects 0572">
            <a:extLst>
              <a:ext uri="{FF2B5EF4-FFF2-40B4-BE49-F238E27FC236}">
                <a16:creationId xmlns:a16="http://schemas.microsoft.com/office/drawing/2014/main" id="{0FCCE5C9-7B9A-070B-233D-E0DE553C8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6" descr="scottishflag">
            <a:extLst>
              <a:ext uri="{FF2B5EF4-FFF2-40B4-BE49-F238E27FC236}">
                <a16:creationId xmlns:a16="http://schemas.microsoft.com/office/drawing/2014/main" id="{EA7E9DEB-6A5D-AF7B-1B0A-1D0B58BD1D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8" name="Text Box 7">
            <a:extLst>
              <a:ext uri="{FF2B5EF4-FFF2-40B4-BE49-F238E27FC236}">
                <a16:creationId xmlns:a16="http://schemas.microsoft.com/office/drawing/2014/main" id="{03EB26CC-FF37-23C0-F708-D929FD191F5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AA4178F3-05B7-25AB-BB33-8E73CE5B4EA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4101F21-836E-4DE1-95D0-DA72F077974E}" type="datetime2">
              <a:rPr lang="en-GB"/>
              <a:pPr>
                <a:defRPr/>
              </a:pPr>
              <a:t>Saturday, 04 July 2026</a:t>
            </a:fld>
            <a:endParaRPr lang="en-GB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D39B291F-8B27-FB6E-949A-DAF14AABB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</a:t>
            </a:r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00AB02B2-A30F-5162-CBCD-5554FACC5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35CB2C92-AD93-47B0-94CA-798F41797DD6}" type="slidenum">
              <a:rPr lang="en-GB" altLang="en-US">
                <a:solidFill>
                  <a:srgbClr val="FFFF00"/>
                </a:solidFill>
              </a:rPr>
              <a:pPr eaLnBrk="1" hangingPunct="1"/>
              <a:t>23</a:t>
            </a:fld>
            <a:endParaRPr lang="en-GB" altLang="en-US">
              <a:solidFill>
                <a:srgbClr val="FFFF00"/>
              </a:solidFill>
            </a:endParaRPr>
          </a:p>
        </p:txBody>
      </p:sp>
      <p:sp>
        <p:nvSpPr>
          <p:cNvPr id="57346" name="Text Box 2">
            <a:extLst>
              <a:ext uri="{FF2B5EF4-FFF2-40B4-BE49-F238E27FC236}">
                <a16:creationId xmlns:a16="http://schemas.microsoft.com/office/drawing/2014/main" id="{FB548D3B-B9E9-DB55-BAD8-AE73416F3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2788" y="366713"/>
            <a:ext cx="54276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Investigation of the Circle</a:t>
            </a:r>
          </a:p>
        </p:txBody>
      </p:sp>
      <p:sp>
        <p:nvSpPr>
          <p:cNvPr id="57347" name="Text Box 3">
            <a:extLst>
              <a:ext uri="{FF2B5EF4-FFF2-40B4-BE49-F238E27FC236}">
                <a16:creationId xmlns:a16="http://schemas.microsoft.com/office/drawing/2014/main" id="{7E04E421-0F97-CD31-EE25-5A672E7AF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1263" y="2720975"/>
            <a:ext cx="7932737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 sz="2400"/>
              <a:t>To find a relationship between</a:t>
            </a:r>
          </a:p>
          <a:p>
            <a:pPr algn="ctr" eaLnBrk="1" hangingPunct="1"/>
            <a:r>
              <a:rPr lang="en-GB" altLang="en-US" sz="2400"/>
              <a:t> </a:t>
            </a:r>
          </a:p>
          <a:p>
            <a:pPr algn="ctr" eaLnBrk="1" hangingPunct="1"/>
            <a:r>
              <a:rPr lang="en-GB" altLang="en-US" sz="2400"/>
              <a:t>the </a:t>
            </a:r>
            <a:r>
              <a:rPr lang="en-GB" altLang="en-US" sz="2800">
                <a:solidFill>
                  <a:srgbClr val="FFFF00"/>
                </a:solidFill>
              </a:rPr>
              <a:t>diameter</a:t>
            </a:r>
            <a:r>
              <a:rPr lang="en-GB" altLang="en-US" sz="2400"/>
              <a:t> and </a:t>
            </a:r>
            <a:r>
              <a:rPr lang="en-GB" altLang="en-US" sz="2800"/>
              <a:t>circumference</a:t>
            </a:r>
            <a:r>
              <a:rPr lang="en-GB" altLang="en-US" sz="2400"/>
              <a:t> of a given circle.</a:t>
            </a:r>
          </a:p>
        </p:txBody>
      </p:sp>
      <p:sp>
        <p:nvSpPr>
          <p:cNvPr id="57348" name="Text Box 4">
            <a:extLst>
              <a:ext uri="{FF2B5EF4-FFF2-40B4-BE49-F238E27FC236}">
                <a16:creationId xmlns:a16="http://schemas.microsoft.com/office/drawing/2014/main" id="{62BBBDBE-02B9-28C7-5959-342FF6884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8463" y="5083175"/>
            <a:ext cx="55514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 sz="2800"/>
              <a:t>How can we measure </a:t>
            </a:r>
          </a:p>
          <a:p>
            <a:pPr algn="ctr" eaLnBrk="1" hangingPunct="1"/>
            <a:r>
              <a:rPr lang="en-GB" altLang="en-US" sz="2800"/>
              <a:t>the </a:t>
            </a:r>
            <a:r>
              <a:rPr lang="en-GB" altLang="en-US" sz="2800">
                <a:solidFill>
                  <a:srgbClr val="FFFF00"/>
                </a:solidFill>
              </a:rPr>
              <a:t>diameter</a:t>
            </a:r>
            <a:r>
              <a:rPr lang="en-GB" altLang="en-US" sz="2800"/>
              <a:t> and circumference</a:t>
            </a:r>
          </a:p>
        </p:txBody>
      </p:sp>
      <p:grpSp>
        <p:nvGrpSpPr>
          <p:cNvPr id="44040" name="Group 5">
            <a:extLst>
              <a:ext uri="{FF2B5EF4-FFF2-40B4-BE49-F238E27FC236}">
                <a16:creationId xmlns:a16="http://schemas.microsoft.com/office/drawing/2014/main" id="{F49C933A-0ECA-14AE-DD3D-AA45C81DB0BA}"/>
              </a:ext>
            </a:extLst>
          </p:cNvPr>
          <p:cNvGrpSpPr>
            <a:grpSpLocks/>
          </p:cNvGrpSpPr>
          <p:nvPr/>
        </p:nvGrpSpPr>
        <p:grpSpPr bwMode="auto">
          <a:xfrm>
            <a:off x="909638" y="1644650"/>
            <a:ext cx="1830387" cy="1852613"/>
            <a:chOff x="113" y="281"/>
            <a:chExt cx="1153" cy="1167"/>
          </a:xfrm>
        </p:grpSpPr>
        <p:sp>
          <p:nvSpPr>
            <p:cNvPr id="44046" name="Line 6">
              <a:extLst>
                <a:ext uri="{FF2B5EF4-FFF2-40B4-BE49-F238E27FC236}">
                  <a16:creationId xmlns:a16="http://schemas.microsoft.com/office/drawing/2014/main" id="{A1576CFA-7062-6A39-C83C-BB294BFB2A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5" y="444"/>
              <a:ext cx="420" cy="42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047" name="Line 7">
              <a:extLst>
                <a:ext uri="{FF2B5EF4-FFF2-40B4-BE49-F238E27FC236}">
                  <a16:creationId xmlns:a16="http://schemas.microsoft.com/office/drawing/2014/main" id="{31BA5D4E-B4EE-F1D2-1CA0-38AC821F69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" y="862"/>
              <a:ext cx="115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048" name="Oval 8">
              <a:extLst>
                <a:ext uri="{FF2B5EF4-FFF2-40B4-BE49-F238E27FC236}">
                  <a16:creationId xmlns:a16="http://schemas.microsoft.com/office/drawing/2014/main" id="{BBE32D6E-BABA-663C-6B8E-D14FF32459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" y="281"/>
              <a:ext cx="1153" cy="116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049" name="Oval 9">
              <a:extLst>
                <a:ext uri="{FF2B5EF4-FFF2-40B4-BE49-F238E27FC236}">
                  <a16:creationId xmlns:a16="http://schemas.microsoft.com/office/drawing/2014/main" id="{81821261-11D1-3CCE-F879-DAC591DFC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" y="846"/>
              <a:ext cx="29" cy="3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050" name="Line 10">
              <a:extLst>
                <a:ext uri="{FF2B5EF4-FFF2-40B4-BE49-F238E27FC236}">
                  <a16:creationId xmlns:a16="http://schemas.microsoft.com/office/drawing/2014/main" id="{DF04B882-01AA-84FA-F9EE-93E7EC2371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" y="911"/>
              <a:ext cx="110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051" name="Text Box 11">
              <a:extLst>
                <a:ext uri="{FF2B5EF4-FFF2-40B4-BE49-F238E27FC236}">
                  <a16:creationId xmlns:a16="http://schemas.microsoft.com/office/drawing/2014/main" id="{6277BB4D-1E5B-881B-1105-3B6AF47749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" y="644"/>
              <a:ext cx="21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 sz="1600"/>
                <a:t>O</a:t>
              </a:r>
            </a:p>
          </p:txBody>
        </p:sp>
      </p:grpSp>
      <p:sp>
        <p:nvSpPr>
          <p:cNvPr id="44041" name="Rectangle 12">
            <a:extLst>
              <a:ext uri="{FF2B5EF4-FFF2-40B4-BE49-F238E27FC236}">
                <a16:creationId xmlns:a16="http://schemas.microsoft.com/office/drawing/2014/main" id="{3BAC1889-75F1-8EA9-3113-501CF9601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3975" y="1447800"/>
            <a:ext cx="3971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3600" u="sng"/>
              <a:t>Our Investigation</a:t>
            </a:r>
          </a:p>
        </p:txBody>
      </p:sp>
      <p:sp>
        <p:nvSpPr>
          <p:cNvPr id="57357" name="Rectangle 13">
            <a:extLst>
              <a:ext uri="{FF2B5EF4-FFF2-40B4-BE49-F238E27FC236}">
                <a16:creationId xmlns:a16="http://schemas.microsoft.com/office/drawing/2014/main" id="{E56F2521-22F8-2384-A9A5-5A4AD9A95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5638" y="4157663"/>
            <a:ext cx="2495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3600"/>
              <a:t>Question ?</a:t>
            </a:r>
          </a:p>
        </p:txBody>
      </p:sp>
      <p:pic>
        <p:nvPicPr>
          <p:cNvPr id="44043" name="Picture 14" descr="Office Objects 0572">
            <a:extLst>
              <a:ext uri="{FF2B5EF4-FFF2-40B4-BE49-F238E27FC236}">
                <a16:creationId xmlns:a16="http://schemas.microsoft.com/office/drawing/2014/main" id="{24F9DCD0-C9AA-1C44-71E0-7121666F4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4" name="Picture 15" descr="scottishflag">
            <a:extLst>
              <a:ext uri="{FF2B5EF4-FFF2-40B4-BE49-F238E27FC236}">
                <a16:creationId xmlns:a16="http://schemas.microsoft.com/office/drawing/2014/main" id="{DD313DF1-963B-ECC4-1636-C07E28D7C3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5" name="Text Box 16">
            <a:extLst>
              <a:ext uri="{FF2B5EF4-FFF2-40B4-BE49-F238E27FC236}">
                <a16:creationId xmlns:a16="http://schemas.microsoft.com/office/drawing/2014/main" id="{2C9AF455-8C98-8362-B0D1-25C29E0FB4A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autoUpdateAnimBg="0"/>
      <p:bldP spid="57348" grpId="0" autoUpdateAnimBg="0"/>
      <p:bldP spid="5735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83727151-CE5C-BE1D-677C-871DCAF8327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7024C5B-4AA4-4256-9A92-F45130FFD377}" type="datetime2">
              <a:rPr lang="en-GB"/>
              <a:pPr>
                <a:defRPr/>
              </a:pPr>
              <a:t>Saturday, 04 July 2026</a:t>
            </a:fld>
            <a:endParaRPr lang="en-GB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75E295FA-C972-BD5E-851B-077F94B2A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E82A175E-A6B8-2489-E0CA-7959DB4A3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8A5BC14F-8872-4497-A31B-B38BB7BCF524}" type="slidenum">
              <a:rPr lang="en-GB" altLang="en-US">
                <a:solidFill>
                  <a:srgbClr val="FFFF00"/>
                </a:solidFill>
              </a:rPr>
              <a:pPr eaLnBrk="1" hangingPunct="1"/>
              <a:t>24</a:t>
            </a:fld>
            <a:endParaRPr lang="en-GB" altLang="en-US">
              <a:solidFill>
                <a:srgbClr val="FFFF00"/>
              </a:solidFill>
            </a:endParaRPr>
          </a:p>
        </p:txBody>
      </p:sp>
      <p:sp>
        <p:nvSpPr>
          <p:cNvPr id="58370" name="Text Box 2">
            <a:extLst>
              <a:ext uri="{FF2B5EF4-FFF2-40B4-BE49-F238E27FC236}">
                <a16:creationId xmlns:a16="http://schemas.microsoft.com/office/drawing/2014/main" id="{D8A7C9E6-E9EC-9BF4-220B-596CFC815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76250"/>
            <a:ext cx="83121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Measuring the Diameter </a:t>
            </a:r>
          </a:p>
          <a:p>
            <a:pPr algn="ctr">
              <a:spcBef>
                <a:spcPct val="50000"/>
              </a:spcBef>
              <a:defRPr/>
            </a:pPr>
            <a:r>
              <a:rPr lang="en-GB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a circle</a:t>
            </a:r>
          </a:p>
        </p:txBody>
      </p:sp>
      <p:sp>
        <p:nvSpPr>
          <p:cNvPr id="45062" name="Oval 3">
            <a:extLst>
              <a:ext uri="{FF2B5EF4-FFF2-40B4-BE49-F238E27FC236}">
                <a16:creationId xmlns:a16="http://schemas.microsoft.com/office/drawing/2014/main" id="{53BEB7EF-9980-7BE0-4446-ABDC52F21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1200" y="1711325"/>
            <a:ext cx="1906588" cy="17526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3" name="Text Box 4">
            <a:extLst>
              <a:ext uri="{FF2B5EF4-FFF2-40B4-BE49-F238E27FC236}">
                <a16:creationId xmlns:a16="http://schemas.microsoft.com/office/drawing/2014/main" id="{9A7BC817-577B-C9A0-E531-AB5A9B6CD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25" y="3987800"/>
            <a:ext cx="7005638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 sz="2800"/>
              <a:t>The </a:t>
            </a:r>
            <a:r>
              <a:rPr lang="en-GB" altLang="en-US" sz="2800">
                <a:solidFill>
                  <a:srgbClr val="FFFF00"/>
                </a:solidFill>
              </a:rPr>
              <a:t>diameter</a:t>
            </a:r>
            <a:r>
              <a:rPr lang="en-GB" altLang="en-US" sz="2800"/>
              <a:t> is the largest distance </a:t>
            </a:r>
          </a:p>
          <a:p>
            <a:pPr algn="ctr" eaLnBrk="1" hangingPunct="1"/>
            <a:r>
              <a:rPr lang="en-GB" altLang="en-US" sz="2800"/>
              <a:t>between one side of a circle to the other</a:t>
            </a:r>
          </a:p>
          <a:p>
            <a:pPr algn="ctr" eaLnBrk="1" hangingPunct="1"/>
            <a:r>
              <a:rPr lang="en-GB" altLang="en-US" sz="2800"/>
              <a:t> passing through the centre O.</a:t>
            </a:r>
          </a:p>
        </p:txBody>
      </p:sp>
      <p:sp>
        <p:nvSpPr>
          <p:cNvPr id="45064" name="Text Box 5">
            <a:extLst>
              <a:ext uri="{FF2B5EF4-FFF2-40B4-BE49-F238E27FC236}">
                <a16:creationId xmlns:a16="http://schemas.microsoft.com/office/drawing/2014/main" id="{8B548456-5CCC-BEF4-AD23-73BA20CB7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2236788"/>
            <a:ext cx="387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000"/>
              <a:t>O</a:t>
            </a:r>
          </a:p>
        </p:txBody>
      </p:sp>
      <p:sp>
        <p:nvSpPr>
          <p:cNvPr id="45065" name="Oval 6">
            <a:extLst>
              <a:ext uri="{FF2B5EF4-FFF2-40B4-BE49-F238E27FC236}">
                <a16:creationId xmlns:a16="http://schemas.microsoft.com/office/drawing/2014/main" id="{42FE5CCA-6F8A-3C20-9A55-C11E5DB2A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5600" y="2578100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45066" name="Group 7">
            <a:extLst>
              <a:ext uri="{FF2B5EF4-FFF2-40B4-BE49-F238E27FC236}">
                <a16:creationId xmlns:a16="http://schemas.microsoft.com/office/drawing/2014/main" id="{9A8722A8-779F-A779-922B-1CFD8017A5D9}"/>
              </a:ext>
            </a:extLst>
          </p:cNvPr>
          <p:cNvGrpSpPr>
            <a:grpSpLocks/>
          </p:cNvGrpSpPr>
          <p:nvPr/>
        </p:nvGrpSpPr>
        <p:grpSpPr bwMode="auto">
          <a:xfrm>
            <a:off x="1036638" y="2173288"/>
            <a:ext cx="1830387" cy="1852612"/>
            <a:chOff x="113" y="281"/>
            <a:chExt cx="1153" cy="1167"/>
          </a:xfrm>
        </p:grpSpPr>
        <p:sp>
          <p:nvSpPr>
            <p:cNvPr id="45073" name="Line 8">
              <a:extLst>
                <a:ext uri="{FF2B5EF4-FFF2-40B4-BE49-F238E27FC236}">
                  <a16:creationId xmlns:a16="http://schemas.microsoft.com/office/drawing/2014/main" id="{C2595345-817C-411A-A671-046F01A0A0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5" y="444"/>
              <a:ext cx="420" cy="42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074" name="Line 9">
              <a:extLst>
                <a:ext uri="{FF2B5EF4-FFF2-40B4-BE49-F238E27FC236}">
                  <a16:creationId xmlns:a16="http://schemas.microsoft.com/office/drawing/2014/main" id="{27449ED3-E133-D02D-F07A-8694BE7A70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" y="862"/>
              <a:ext cx="115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075" name="Oval 10">
              <a:extLst>
                <a:ext uri="{FF2B5EF4-FFF2-40B4-BE49-F238E27FC236}">
                  <a16:creationId xmlns:a16="http://schemas.microsoft.com/office/drawing/2014/main" id="{332F5C67-25C0-4475-1ED7-73AD9BF5F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" y="281"/>
              <a:ext cx="1153" cy="116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76" name="Oval 11">
              <a:extLst>
                <a:ext uri="{FF2B5EF4-FFF2-40B4-BE49-F238E27FC236}">
                  <a16:creationId xmlns:a16="http://schemas.microsoft.com/office/drawing/2014/main" id="{F82ABB36-A81E-AB46-34CD-56E53642F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" y="846"/>
              <a:ext cx="29" cy="3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77" name="Line 12">
              <a:extLst>
                <a:ext uri="{FF2B5EF4-FFF2-40B4-BE49-F238E27FC236}">
                  <a16:creationId xmlns:a16="http://schemas.microsoft.com/office/drawing/2014/main" id="{FA456CE4-D2BE-F8C0-2726-86A7D90CDC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" y="911"/>
              <a:ext cx="110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078" name="Text Box 13">
              <a:extLst>
                <a:ext uri="{FF2B5EF4-FFF2-40B4-BE49-F238E27FC236}">
                  <a16:creationId xmlns:a16="http://schemas.microsoft.com/office/drawing/2014/main" id="{B8E2ACD0-6EDB-5543-8CA5-5DD4D34F20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" y="644"/>
              <a:ext cx="21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 sz="1600"/>
                <a:t>O</a:t>
              </a:r>
            </a:p>
          </p:txBody>
        </p:sp>
      </p:grpSp>
      <p:grpSp>
        <p:nvGrpSpPr>
          <p:cNvPr id="3" name="Group 14">
            <a:extLst>
              <a:ext uri="{FF2B5EF4-FFF2-40B4-BE49-F238E27FC236}">
                <a16:creationId xmlns:a16="http://schemas.microsoft.com/office/drawing/2014/main" id="{A1EB93BB-D755-EB55-B23D-22079CB9178D}"/>
              </a:ext>
            </a:extLst>
          </p:cNvPr>
          <p:cNvGrpSpPr>
            <a:grpSpLocks/>
          </p:cNvGrpSpPr>
          <p:nvPr/>
        </p:nvGrpSpPr>
        <p:grpSpPr bwMode="auto">
          <a:xfrm>
            <a:off x="3270250" y="2576513"/>
            <a:ext cx="4322763" cy="957262"/>
            <a:chOff x="2060" y="1623"/>
            <a:chExt cx="2723" cy="603"/>
          </a:xfrm>
        </p:grpSpPr>
        <p:sp>
          <p:nvSpPr>
            <p:cNvPr id="45071" name="Text Box 15">
              <a:extLst>
                <a:ext uri="{FF2B5EF4-FFF2-40B4-BE49-F238E27FC236}">
                  <a16:creationId xmlns:a16="http://schemas.microsoft.com/office/drawing/2014/main" id="{34290E22-2E27-59AA-C1B6-34DA681E40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4" y="1623"/>
              <a:ext cx="11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 sz="2400"/>
                <a:t>Use a ruler</a:t>
              </a:r>
            </a:p>
          </p:txBody>
        </p:sp>
        <p:pic>
          <p:nvPicPr>
            <p:cNvPr id="45072" name="Picture 16">
              <a:extLst>
                <a:ext uri="{FF2B5EF4-FFF2-40B4-BE49-F238E27FC236}">
                  <a16:creationId xmlns:a16="http://schemas.microsoft.com/office/drawing/2014/main" id="{FA96707F-2DD7-0FD6-AA16-A8F8F277D9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4" t="5710" r="39000" b="8797"/>
            <a:stretch>
              <a:fillRect/>
            </a:stretch>
          </p:blipFill>
          <p:spPr bwMode="auto">
            <a:xfrm>
              <a:off x="2060" y="1672"/>
              <a:ext cx="1560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5068" name="Picture 17" descr="Office Objects 0572">
            <a:extLst>
              <a:ext uri="{FF2B5EF4-FFF2-40B4-BE49-F238E27FC236}">
                <a16:creationId xmlns:a16="http://schemas.microsoft.com/office/drawing/2014/main" id="{B665D847-B03B-EE04-3064-8893A42CA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9" name="Picture 18" descr="scottishflag">
            <a:extLst>
              <a:ext uri="{FF2B5EF4-FFF2-40B4-BE49-F238E27FC236}">
                <a16:creationId xmlns:a16="http://schemas.microsoft.com/office/drawing/2014/main" id="{5744D584-F266-40A3-D852-D48B8457C9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0" name="Text Box 19">
            <a:extLst>
              <a:ext uri="{FF2B5EF4-FFF2-40B4-BE49-F238E27FC236}">
                <a16:creationId xmlns:a16="http://schemas.microsoft.com/office/drawing/2014/main" id="{54D2AA57-D917-1371-C120-C4D2C6425CB4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D33032A9-DE7E-3176-7562-EB57AFC8CB2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337E6E3-3121-41C9-A71B-733A9DAF53BA}" type="datetime2">
              <a:rPr lang="en-GB"/>
              <a:pPr>
                <a:defRPr/>
              </a:pPr>
              <a:t>Saturday, 04 July 2026</a:t>
            </a:fld>
            <a:endParaRPr lang="en-GB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EB9E8446-7621-22CD-BA9B-F2D78696E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A5D6AAAD-056F-FB59-E361-CA810E4BD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7A5A11A4-B347-4CAC-BE49-F2FFD6610BC8}" type="slidenum">
              <a:rPr lang="en-GB" altLang="en-US">
                <a:solidFill>
                  <a:srgbClr val="FFFF00"/>
                </a:solidFill>
              </a:rPr>
              <a:pPr eaLnBrk="1" hangingPunct="1"/>
              <a:t>25</a:t>
            </a:fld>
            <a:endParaRPr lang="en-GB" altLang="en-US">
              <a:solidFill>
                <a:srgbClr val="FFFF00"/>
              </a:solidFill>
            </a:endParaRPr>
          </a:p>
        </p:txBody>
      </p:sp>
      <p:sp>
        <p:nvSpPr>
          <p:cNvPr id="59394" name="Text Box 2">
            <a:extLst>
              <a:ext uri="{FF2B5EF4-FFF2-40B4-BE49-F238E27FC236}">
                <a16:creationId xmlns:a16="http://schemas.microsoft.com/office/drawing/2014/main" id="{484090E8-9390-9595-46F3-980C55132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76250"/>
            <a:ext cx="81835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Measuring the Circumference </a:t>
            </a:r>
          </a:p>
          <a:p>
            <a:pPr algn="ctr"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a circle</a:t>
            </a:r>
          </a:p>
        </p:txBody>
      </p:sp>
      <p:sp>
        <p:nvSpPr>
          <p:cNvPr id="46086" name="Oval 3">
            <a:extLst>
              <a:ext uri="{FF2B5EF4-FFF2-40B4-BE49-F238E27FC236}">
                <a16:creationId xmlns:a16="http://schemas.microsoft.com/office/drawing/2014/main" id="{8B724249-3DD7-4360-E2DB-2EB524D4D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1200" y="1711325"/>
            <a:ext cx="1906588" cy="1752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87A13C2F-ED56-E1DA-1B2F-9991C54EAAC7}"/>
              </a:ext>
            </a:extLst>
          </p:cNvPr>
          <p:cNvGrpSpPr>
            <a:grpSpLocks/>
          </p:cNvGrpSpPr>
          <p:nvPr/>
        </p:nvGrpSpPr>
        <p:grpSpPr bwMode="auto">
          <a:xfrm>
            <a:off x="5516563" y="1889125"/>
            <a:ext cx="3621087" cy="1144588"/>
            <a:chOff x="3475" y="1190"/>
            <a:chExt cx="2281" cy="721"/>
          </a:xfrm>
        </p:grpSpPr>
        <p:sp>
          <p:nvSpPr>
            <p:cNvPr id="46102" name="Freeform 5">
              <a:extLst>
                <a:ext uri="{FF2B5EF4-FFF2-40B4-BE49-F238E27FC236}">
                  <a16:creationId xmlns:a16="http://schemas.microsoft.com/office/drawing/2014/main" id="{68129531-E390-5611-BE7D-6518F7D21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5" y="1190"/>
              <a:ext cx="264" cy="670"/>
            </a:xfrm>
            <a:custGeom>
              <a:avLst/>
              <a:gdLst>
                <a:gd name="T0" fmla="*/ 163 w 264"/>
                <a:gd name="T1" fmla="*/ 0 h 670"/>
                <a:gd name="T2" fmla="*/ 220 w 264"/>
                <a:gd name="T3" fmla="*/ 32 h 670"/>
                <a:gd name="T4" fmla="*/ 238 w 264"/>
                <a:gd name="T5" fmla="*/ 44 h 670"/>
                <a:gd name="T6" fmla="*/ 220 w 264"/>
                <a:gd name="T7" fmla="*/ 113 h 670"/>
                <a:gd name="T8" fmla="*/ 151 w 264"/>
                <a:gd name="T9" fmla="*/ 182 h 670"/>
                <a:gd name="T10" fmla="*/ 113 w 264"/>
                <a:gd name="T11" fmla="*/ 219 h 670"/>
                <a:gd name="T12" fmla="*/ 107 w 264"/>
                <a:gd name="T13" fmla="*/ 238 h 670"/>
                <a:gd name="T14" fmla="*/ 207 w 264"/>
                <a:gd name="T15" fmla="*/ 269 h 670"/>
                <a:gd name="T16" fmla="*/ 213 w 264"/>
                <a:gd name="T17" fmla="*/ 320 h 670"/>
                <a:gd name="T18" fmla="*/ 63 w 264"/>
                <a:gd name="T19" fmla="*/ 482 h 670"/>
                <a:gd name="T20" fmla="*/ 38 w 264"/>
                <a:gd name="T21" fmla="*/ 520 h 670"/>
                <a:gd name="T22" fmla="*/ 0 w 264"/>
                <a:gd name="T23" fmla="*/ 595 h 670"/>
                <a:gd name="T24" fmla="*/ 57 w 264"/>
                <a:gd name="T25" fmla="*/ 639 h 670"/>
                <a:gd name="T26" fmla="*/ 107 w 264"/>
                <a:gd name="T27" fmla="*/ 658 h 670"/>
                <a:gd name="T28" fmla="*/ 126 w 264"/>
                <a:gd name="T29" fmla="*/ 670 h 6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4"/>
                <a:gd name="T46" fmla="*/ 0 h 670"/>
                <a:gd name="T47" fmla="*/ 264 w 264"/>
                <a:gd name="T48" fmla="*/ 670 h 67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4" h="670">
                  <a:moveTo>
                    <a:pt x="163" y="0"/>
                  </a:moveTo>
                  <a:cubicBezTo>
                    <a:pt x="196" y="12"/>
                    <a:pt x="177" y="3"/>
                    <a:pt x="220" y="32"/>
                  </a:cubicBezTo>
                  <a:cubicBezTo>
                    <a:pt x="226" y="36"/>
                    <a:pt x="238" y="44"/>
                    <a:pt x="238" y="44"/>
                  </a:cubicBezTo>
                  <a:cubicBezTo>
                    <a:pt x="250" y="77"/>
                    <a:pt x="264" y="98"/>
                    <a:pt x="220" y="113"/>
                  </a:cubicBezTo>
                  <a:cubicBezTo>
                    <a:pt x="197" y="140"/>
                    <a:pt x="177" y="159"/>
                    <a:pt x="151" y="182"/>
                  </a:cubicBezTo>
                  <a:cubicBezTo>
                    <a:pt x="138" y="194"/>
                    <a:pt x="113" y="219"/>
                    <a:pt x="113" y="219"/>
                  </a:cubicBezTo>
                  <a:cubicBezTo>
                    <a:pt x="111" y="225"/>
                    <a:pt x="104" y="232"/>
                    <a:pt x="107" y="238"/>
                  </a:cubicBezTo>
                  <a:cubicBezTo>
                    <a:pt x="118" y="256"/>
                    <a:pt x="189" y="263"/>
                    <a:pt x="207" y="269"/>
                  </a:cubicBezTo>
                  <a:cubicBezTo>
                    <a:pt x="209" y="286"/>
                    <a:pt x="213" y="303"/>
                    <a:pt x="213" y="320"/>
                  </a:cubicBezTo>
                  <a:cubicBezTo>
                    <a:pt x="213" y="403"/>
                    <a:pt x="109" y="432"/>
                    <a:pt x="63" y="482"/>
                  </a:cubicBezTo>
                  <a:cubicBezTo>
                    <a:pt x="53" y="493"/>
                    <a:pt x="45" y="507"/>
                    <a:pt x="38" y="520"/>
                  </a:cubicBezTo>
                  <a:cubicBezTo>
                    <a:pt x="24" y="544"/>
                    <a:pt x="0" y="595"/>
                    <a:pt x="0" y="595"/>
                  </a:cubicBezTo>
                  <a:cubicBezTo>
                    <a:pt x="15" y="618"/>
                    <a:pt x="31" y="628"/>
                    <a:pt x="57" y="639"/>
                  </a:cubicBezTo>
                  <a:cubicBezTo>
                    <a:pt x="73" y="646"/>
                    <a:pt x="92" y="648"/>
                    <a:pt x="107" y="658"/>
                  </a:cubicBezTo>
                  <a:cubicBezTo>
                    <a:pt x="113" y="662"/>
                    <a:pt x="126" y="670"/>
                    <a:pt x="126" y="670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103" name="Text Box 6">
              <a:extLst>
                <a:ext uri="{FF2B5EF4-FFF2-40B4-BE49-F238E27FC236}">
                  <a16:creationId xmlns:a16="http://schemas.microsoft.com/office/drawing/2014/main" id="{85ECC7FB-1783-165D-72EB-E64F9E0A1A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4" y="1623"/>
              <a:ext cx="20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 sz="2400"/>
                <a:t>Flexible tape measure</a:t>
              </a:r>
            </a:p>
          </p:txBody>
        </p:sp>
      </p:grpSp>
      <p:sp>
        <p:nvSpPr>
          <p:cNvPr id="46088" name="Oval 7">
            <a:extLst>
              <a:ext uri="{FF2B5EF4-FFF2-40B4-BE49-F238E27FC236}">
                <a16:creationId xmlns:a16="http://schemas.microsoft.com/office/drawing/2014/main" id="{DFF103A6-F7BE-C6DF-4D6A-F7172F8E8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1200" y="1720850"/>
            <a:ext cx="1917700" cy="173990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E8387A32-BDC8-5AFB-8827-1BC5156C3B58}"/>
              </a:ext>
            </a:extLst>
          </p:cNvPr>
          <p:cNvGrpSpPr>
            <a:grpSpLocks/>
          </p:cNvGrpSpPr>
          <p:nvPr/>
        </p:nvGrpSpPr>
        <p:grpSpPr bwMode="auto">
          <a:xfrm>
            <a:off x="2195513" y="3938588"/>
            <a:ext cx="7113587" cy="1263650"/>
            <a:chOff x="280" y="2481"/>
            <a:chExt cx="4481" cy="796"/>
          </a:xfrm>
        </p:grpSpPr>
        <p:sp>
          <p:nvSpPr>
            <p:cNvPr id="46100" name="Text Box 9">
              <a:extLst>
                <a:ext uri="{FF2B5EF4-FFF2-40B4-BE49-F238E27FC236}">
                  <a16:creationId xmlns:a16="http://schemas.microsoft.com/office/drawing/2014/main" id="{7CA23A5C-0086-8A0D-9D70-BC25AF1213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" y="2481"/>
              <a:ext cx="448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 sz="2400"/>
                <a:t>Take a tape measure and put it round the circle  </a:t>
              </a:r>
            </a:p>
          </p:txBody>
        </p:sp>
        <p:sp>
          <p:nvSpPr>
            <p:cNvPr id="46101" name="Text Box 10">
              <a:extLst>
                <a:ext uri="{FF2B5EF4-FFF2-40B4-BE49-F238E27FC236}">
                  <a16:creationId xmlns:a16="http://schemas.microsoft.com/office/drawing/2014/main" id="{233FC428-DBF7-E7EF-92DA-CF19BB1A5B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" y="2989"/>
              <a:ext cx="25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 sz="2400"/>
                <a:t>Read off the measurement</a:t>
              </a:r>
            </a:p>
          </p:txBody>
        </p:sp>
      </p:grpSp>
      <p:grpSp>
        <p:nvGrpSpPr>
          <p:cNvPr id="46090" name="Group 18">
            <a:extLst>
              <a:ext uri="{FF2B5EF4-FFF2-40B4-BE49-F238E27FC236}">
                <a16:creationId xmlns:a16="http://schemas.microsoft.com/office/drawing/2014/main" id="{6FBA4F42-A1B3-F46B-7ACF-3005FFC8F8FC}"/>
              </a:ext>
            </a:extLst>
          </p:cNvPr>
          <p:cNvGrpSpPr>
            <a:grpSpLocks/>
          </p:cNvGrpSpPr>
          <p:nvPr/>
        </p:nvGrpSpPr>
        <p:grpSpPr bwMode="auto">
          <a:xfrm>
            <a:off x="1012825" y="1985963"/>
            <a:ext cx="1843088" cy="1852612"/>
            <a:chOff x="92" y="712"/>
            <a:chExt cx="1161" cy="1167"/>
          </a:xfrm>
        </p:grpSpPr>
        <p:sp>
          <p:nvSpPr>
            <p:cNvPr id="46094" name="Line 11">
              <a:extLst>
                <a:ext uri="{FF2B5EF4-FFF2-40B4-BE49-F238E27FC236}">
                  <a16:creationId xmlns:a16="http://schemas.microsoft.com/office/drawing/2014/main" id="{EF07EA78-AAE4-EFE0-4D50-93E704937E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" y="1300"/>
              <a:ext cx="115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095" name="Line 12">
              <a:extLst>
                <a:ext uri="{FF2B5EF4-FFF2-40B4-BE49-F238E27FC236}">
                  <a16:creationId xmlns:a16="http://schemas.microsoft.com/office/drawing/2014/main" id="{D919011D-AF74-0FB2-F278-8C1FD0BC3E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7" y="886"/>
              <a:ext cx="403" cy="41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096" name="Oval 13">
              <a:extLst>
                <a:ext uri="{FF2B5EF4-FFF2-40B4-BE49-F238E27FC236}">
                  <a16:creationId xmlns:a16="http://schemas.microsoft.com/office/drawing/2014/main" id="{ADC96E3C-3DB5-477F-DC8B-30A5D8D00B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" y="712"/>
              <a:ext cx="1153" cy="1167"/>
            </a:xfrm>
            <a:prstGeom prst="ellips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097" name="Oval 14">
              <a:extLst>
                <a:ext uri="{FF2B5EF4-FFF2-40B4-BE49-F238E27FC236}">
                  <a16:creationId xmlns:a16="http://schemas.microsoft.com/office/drawing/2014/main" id="{AA12A129-200C-685A-6A1F-2ECEC78FE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1284"/>
              <a:ext cx="29" cy="3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098" name="Line 15">
              <a:extLst>
                <a:ext uri="{FF2B5EF4-FFF2-40B4-BE49-F238E27FC236}">
                  <a16:creationId xmlns:a16="http://schemas.microsoft.com/office/drawing/2014/main" id="{04217F1D-4158-A57A-7C9B-F78F8D389F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" y="1349"/>
              <a:ext cx="110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099" name="Text Box 16">
              <a:extLst>
                <a:ext uri="{FF2B5EF4-FFF2-40B4-BE49-F238E27FC236}">
                  <a16:creationId xmlns:a16="http://schemas.microsoft.com/office/drawing/2014/main" id="{DD56D5AB-5E43-2D4D-4080-CABD91C879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" y="1082"/>
              <a:ext cx="21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 sz="1600"/>
                <a:t>O</a:t>
              </a:r>
            </a:p>
          </p:txBody>
        </p:sp>
      </p:grpSp>
      <p:pic>
        <p:nvPicPr>
          <p:cNvPr id="46091" name="Picture 17" descr="Office Objects 0572">
            <a:extLst>
              <a:ext uri="{FF2B5EF4-FFF2-40B4-BE49-F238E27FC236}">
                <a16:creationId xmlns:a16="http://schemas.microsoft.com/office/drawing/2014/main" id="{11A99B94-72B4-3654-0CBC-2C304DE9A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2" name="Picture 19" descr="scottishflag">
            <a:extLst>
              <a:ext uri="{FF2B5EF4-FFF2-40B4-BE49-F238E27FC236}">
                <a16:creationId xmlns:a16="http://schemas.microsoft.com/office/drawing/2014/main" id="{84A127C0-131A-5AC5-8B7A-86B12E5719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3" name="Text Box 20">
            <a:extLst>
              <a:ext uri="{FF2B5EF4-FFF2-40B4-BE49-F238E27FC236}">
                <a16:creationId xmlns:a16="http://schemas.microsoft.com/office/drawing/2014/main" id="{BD574B2F-27E7-9A85-567F-78E548CD212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CCE32173-8F79-0FE9-74CD-62D3053EC1D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59AA90C-FFD2-484A-98C4-453D6E012E6C}" type="datetime2">
              <a:rPr lang="en-GB"/>
              <a:pPr>
                <a:defRPr/>
              </a:pPr>
              <a:t>Saturday, 04 July 2026</a:t>
            </a:fld>
            <a:endParaRPr lang="en-GB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67E8048-3371-8C07-1D98-36C66EF37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771E0307-B50E-46A8-12A7-C3475550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7B1FBF33-8A84-42A6-9478-0906DFFD3243}" type="slidenum">
              <a:rPr lang="en-GB" altLang="en-US">
                <a:solidFill>
                  <a:srgbClr val="FFFF00"/>
                </a:solidFill>
              </a:rPr>
              <a:pPr eaLnBrk="1" hangingPunct="1"/>
              <a:t>26</a:t>
            </a:fld>
            <a:endParaRPr lang="en-GB" altLang="en-US">
              <a:solidFill>
                <a:srgbClr val="FFFF00"/>
              </a:solidFill>
            </a:endParaRPr>
          </a:p>
        </p:txBody>
      </p:sp>
      <p:sp>
        <p:nvSpPr>
          <p:cNvPr id="60418" name="Text Box 2">
            <a:extLst>
              <a:ext uri="{FF2B5EF4-FFF2-40B4-BE49-F238E27FC236}">
                <a16:creationId xmlns:a16="http://schemas.microsoft.com/office/drawing/2014/main" id="{CEAA52B0-633A-40BD-D11C-89CF97DAE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75" y="476250"/>
            <a:ext cx="78597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Measuring the Circumference of a circle</a:t>
            </a:r>
          </a:p>
        </p:txBody>
      </p:sp>
      <p:sp>
        <p:nvSpPr>
          <p:cNvPr id="47110" name="Line 3">
            <a:extLst>
              <a:ext uri="{FF2B5EF4-FFF2-40B4-BE49-F238E27FC236}">
                <a16:creationId xmlns:a16="http://schemas.microsoft.com/office/drawing/2014/main" id="{964D8590-5E00-F3DE-A61D-6BDD11A5F28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12925" y="2093913"/>
            <a:ext cx="3557588" cy="9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111" name="Text Box 4">
            <a:extLst>
              <a:ext uri="{FF2B5EF4-FFF2-40B4-BE49-F238E27FC236}">
                <a16:creationId xmlns:a16="http://schemas.microsoft.com/office/drawing/2014/main" id="{FAB55F81-121A-890B-664B-8BCBD36A0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488" y="1538288"/>
            <a:ext cx="3833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/>
              <a:t>Roll along an even surface</a:t>
            </a:r>
          </a:p>
        </p:txBody>
      </p:sp>
      <p:sp>
        <p:nvSpPr>
          <p:cNvPr id="60421" name="Text Box 5">
            <a:extLst>
              <a:ext uri="{FF2B5EF4-FFF2-40B4-BE49-F238E27FC236}">
                <a16:creationId xmlns:a16="http://schemas.microsoft.com/office/drawing/2014/main" id="{F802F030-48B6-2123-6FA5-651853A53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900" y="4824413"/>
            <a:ext cx="7554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 sz="2000"/>
              <a:t>One complete rotation equals the length of the circumference</a:t>
            </a:r>
          </a:p>
        </p:txBody>
      </p:sp>
      <p:sp>
        <p:nvSpPr>
          <p:cNvPr id="60422" name="Text Box 6">
            <a:extLst>
              <a:ext uri="{FF2B5EF4-FFF2-40B4-BE49-F238E27FC236}">
                <a16:creationId xmlns:a16="http://schemas.microsoft.com/office/drawing/2014/main" id="{599418B9-77DD-5450-F370-C4DBAF7ED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1913" y="5670550"/>
            <a:ext cx="3514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FFFF00"/>
                </a:solidFill>
              </a:rPr>
              <a:t>Be careful to avoid slip!</a:t>
            </a:r>
          </a:p>
        </p:txBody>
      </p:sp>
      <p:sp>
        <p:nvSpPr>
          <p:cNvPr id="60423" name="Line 7">
            <a:extLst>
              <a:ext uri="{FF2B5EF4-FFF2-40B4-BE49-F238E27FC236}">
                <a16:creationId xmlns:a16="http://schemas.microsoft.com/office/drawing/2014/main" id="{33E4513D-6F5F-28CF-4834-0409D66764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49675" y="4227513"/>
            <a:ext cx="2297113" cy="1587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45AF99D2-2846-E81C-668B-5E5323D36939}"/>
              </a:ext>
            </a:extLst>
          </p:cNvPr>
          <p:cNvGrpSpPr>
            <a:grpSpLocks/>
          </p:cNvGrpSpPr>
          <p:nvPr/>
        </p:nvGrpSpPr>
        <p:grpSpPr bwMode="auto">
          <a:xfrm>
            <a:off x="3059113" y="2182813"/>
            <a:ext cx="1368425" cy="1392237"/>
            <a:chOff x="476" y="1253"/>
            <a:chExt cx="862" cy="816"/>
          </a:xfrm>
        </p:grpSpPr>
        <p:sp>
          <p:nvSpPr>
            <p:cNvPr id="47124" name="Oval 9">
              <a:extLst>
                <a:ext uri="{FF2B5EF4-FFF2-40B4-BE49-F238E27FC236}">
                  <a16:creationId xmlns:a16="http://schemas.microsoft.com/office/drawing/2014/main" id="{CF59021F-2C96-B9DF-E883-AEFE0B675D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1253"/>
              <a:ext cx="862" cy="816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125" name="Line 10">
              <a:extLst>
                <a:ext uri="{FF2B5EF4-FFF2-40B4-BE49-F238E27FC236}">
                  <a16:creationId xmlns:a16="http://schemas.microsoft.com/office/drawing/2014/main" id="{B33B3382-E64D-46CC-A521-55DA40F44C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7" y="1882"/>
              <a:ext cx="0" cy="18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oup 11">
            <a:extLst>
              <a:ext uri="{FF2B5EF4-FFF2-40B4-BE49-F238E27FC236}">
                <a16:creationId xmlns:a16="http://schemas.microsoft.com/office/drawing/2014/main" id="{F7C1ADE5-F2E5-D05F-20C2-0323C5F1B0E5}"/>
              </a:ext>
            </a:extLst>
          </p:cNvPr>
          <p:cNvGrpSpPr>
            <a:grpSpLocks/>
          </p:cNvGrpSpPr>
          <p:nvPr/>
        </p:nvGrpSpPr>
        <p:grpSpPr bwMode="auto">
          <a:xfrm>
            <a:off x="1731963" y="3552825"/>
            <a:ext cx="2003425" cy="682625"/>
            <a:chOff x="700" y="2084"/>
            <a:chExt cx="1262" cy="430"/>
          </a:xfrm>
        </p:grpSpPr>
        <p:sp>
          <p:nvSpPr>
            <p:cNvPr id="47122" name="Text Box 12">
              <a:extLst>
                <a:ext uri="{FF2B5EF4-FFF2-40B4-BE49-F238E27FC236}">
                  <a16:creationId xmlns:a16="http://schemas.microsoft.com/office/drawing/2014/main" id="{8E55978D-60F3-3542-B88C-B1B5FF6F19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0" y="2263"/>
              <a:ext cx="119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r>
                <a:rPr lang="en-GB" altLang="en-US"/>
                <a:t>Starting point</a:t>
              </a:r>
            </a:p>
          </p:txBody>
        </p:sp>
        <p:sp>
          <p:nvSpPr>
            <p:cNvPr id="47123" name="Line 13">
              <a:extLst>
                <a:ext uri="{FF2B5EF4-FFF2-40B4-BE49-F238E27FC236}">
                  <a16:creationId xmlns:a16="http://schemas.microsoft.com/office/drawing/2014/main" id="{22EE41E2-5E7E-D1B4-F7CC-01A5476314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7" y="2084"/>
              <a:ext cx="5" cy="43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14">
            <a:extLst>
              <a:ext uri="{FF2B5EF4-FFF2-40B4-BE49-F238E27FC236}">
                <a16:creationId xmlns:a16="http://schemas.microsoft.com/office/drawing/2014/main" id="{282FA7DB-4284-677C-19C2-1BA75189149E}"/>
              </a:ext>
            </a:extLst>
          </p:cNvPr>
          <p:cNvGrpSpPr>
            <a:grpSpLocks/>
          </p:cNvGrpSpPr>
          <p:nvPr/>
        </p:nvGrpSpPr>
        <p:grpSpPr bwMode="auto">
          <a:xfrm>
            <a:off x="6022975" y="3565525"/>
            <a:ext cx="906463" cy="674688"/>
            <a:chOff x="3423" y="2092"/>
            <a:chExt cx="571" cy="425"/>
          </a:xfrm>
        </p:grpSpPr>
        <p:sp>
          <p:nvSpPr>
            <p:cNvPr id="47120" name="Text Box 15">
              <a:extLst>
                <a:ext uri="{FF2B5EF4-FFF2-40B4-BE49-F238E27FC236}">
                  <a16:creationId xmlns:a16="http://schemas.microsoft.com/office/drawing/2014/main" id="{4F493D5C-A428-E96D-1F89-03B8C3347E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2" y="2113"/>
              <a:ext cx="45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r>
                <a:rPr lang="en-GB" altLang="en-US"/>
                <a:t>End </a:t>
              </a:r>
            </a:p>
            <a:p>
              <a:pPr algn="ctr" eaLnBrk="1" hangingPunct="1"/>
              <a:r>
                <a:rPr lang="en-GB" altLang="en-US"/>
                <a:t>point</a:t>
              </a:r>
            </a:p>
          </p:txBody>
        </p:sp>
        <p:sp>
          <p:nvSpPr>
            <p:cNvPr id="47121" name="Line 16">
              <a:extLst>
                <a:ext uri="{FF2B5EF4-FFF2-40B4-BE49-F238E27FC236}">
                  <a16:creationId xmlns:a16="http://schemas.microsoft.com/office/drawing/2014/main" id="{FFC1BD17-4E1B-5E74-466D-2C63A21013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23" y="2092"/>
              <a:ext cx="0" cy="4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47118" name="Picture 17" descr="scottishflag">
            <a:extLst>
              <a:ext uri="{FF2B5EF4-FFF2-40B4-BE49-F238E27FC236}">
                <a16:creationId xmlns:a16="http://schemas.microsoft.com/office/drawing/2014/main" id="{9843AE65-E15A-3DD6-4DBB-6825A10649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778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9" name="Text Box 18">
            <a:extLst>
              <a:ext uri="{FF2B5EF4-FFF2-40B4-BE49-F238E27FC236}">
                <a16:creationId xmlns:a16="http://schemas.microsoft.com/office/drawing/2014/main" id="{2690D235-6F54-9EEA-6883-8D75EA8FF53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/>
      <p:bldP spid="604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22818469-AACC-0206-4D15-2C9B281554FE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GB" sz="3600">
                <a:solidFill>
                  <a:srgbClr val="FFFF00"/>
                </a:solidFill>
              </a:rPr>
              <a:t>Circle Investigation</a:t>
            </a:r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793C377B-3DE8-A836-6DE6-3577E991701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36C6F04-FC4D-4E7F-B3C3-B27E89285800}" type="datetime2">
              <a:rPr lang="en-GB"/>
              <a:pPr>
                <a:defRPr/>
              </a:pPr>
              <a:t>Saturday, 04 July 2026</a:t>
            </a:fld>
            <a:endParaRPr lang="en-GB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7DFFFF79-3AC0-6595-767B-A1E255CAD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</a:t>
            </a:r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1278E729-9A93-B9CE-E501-46D53B4FB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AFEBE8D4-8E35-40BC-B9AB-9B356F4E3607}" type="slidenum">
              <a:rPr lang="en-GB" altLang="en-US">
                <a:solidFill>
                  <a:srgbClr val="FFFF00"/>
                </a:solidFill>
              </a:rPr>
              <a:pPr eaLnBrk="1" hangingPunct="1"/>
              <a:t>27</a:t>
            </a:fld>
            <a:endParaRPr lang="en-GB" altLang="en-US">
              <a:solidFill>
                <a:srgbClr val="FFFF00"/>
              </a:solidFill>
            </a:endParaRPr>
          </a:p>
        </p:txBody>
      </p:sp>
      <p:pic>
        <p:nvPicPr>
          <p:cNvPr id="61443" name="Picture 3">
            <a:extLst>
              <a:ext uri="{FF2B5EF4-FFF2-40B4-BE49-F238E27FC236}">
                <a16:creationId xmlns:a16="http://schemas.microsoft.com/office/drawing/2014/main" id="{975C9485-011B-A1D7-4FF3-4B2C29934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2089150"/>
            <a:ext cx="770890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4">
            <a:extLst>
              <a:ext uri="{FF2B5EF4-FFF2-40B4-BE49-F238E27FC236}">
                <a16:creationId xmlns:a16="http://schemas.microsoft.com/office/drawing/2014/main" id="{86E3B1BE-8F6A-CFDF-3FBE-6AB04B0B1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2089150"/>
            <a:ext cx="76517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5">
            <a:extLst>
              <a:ext uri="{FF2B5EF4-FFF2-40B4-BE49-F238E27FC236}">
                <a16:creationId xmlns:a16="http://schemas.microsoft.com/office/drawing/2014/main" id="{4CA6172C-B6C0-3961-30E1-1A25F3171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2089150"/>
            <a:ext cx="7708900" cy="294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6">
            <a:extLst>
              <a:ext uri="{FF2B5EF4-FFF2-40B4-BE49-F238E27FC236}">
                <a16:creationId xmlns:a16="http://schemas.microsoft.com/office/drawing/2014/main" id="{AE225A65-248C-EA69-836D-5E68E52A7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2089150"/>
            <a:ext cx="7793038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7">
            <a:extLst>
              <a:ext uri="{FF2B5EF4-FFF2-40B4-BE49-F238E27FC236}">
                <a16:creationId xmlns:a16="http://schemas.microsoft.com/office/drawing/2014/main" id="{9626C536-9660-C0AA-3A96-B98FF510D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2089150"/>
            <a:ext cx="7815263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8" name="Picture 8">
            <a:extLst>
              <a:ext uri="{FF2B5EF4-FFF2-40B4-BE49-F238E27FC236}">
                <a16:creationId xmlns:a16="http://schemas.microsoft.com/office/drawing/2014/main" id="{D3204DA9-96DA-5485-44D7-0981468E0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2089150"/>
            <a:ext cx="7777163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9" name="Picture 9">
            <a:extLst>
              <a:ext uri="{FF2B5EF4-FFF2-40B4-BE49-F238E27FC236}">
                <a16:creationId xmlns:a16="http://schemas.microsoft.com/office/drawing/2014/main" id="{D359E7F5-F561-81F7-ABAC-325B1CDA7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2089150"/>
            <a:ext cx="7758113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0" name="Picture 10">
            <a:extLst>
              <a:ext uri="{FF2B5EF4-FFF2-40B4-BE49-F238E27FC236}">
                <a16:creationId xmlns:a16="http://schemas.microsoft.com/office/drawing/2014/main" id="{0E4FF640-D436-5675-882C-470800F3C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2089150"/>
            <a:ext cx="7754938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1" name="Picture 11">
            <a:extLst>
              <a:ext uri="{FF2B5EF4-FFF2-40B4-BE49-F238E27FC236}">
                <a16:creationId xmlns:a16="http://schemas.microsoft.com/office/drawing/2014/main" id="{5A20A457-0099-358D-9EFC-671352B97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2089150"/>
            <a:ext cx="775811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2" name="Picture 12">
            <a:extLst>
              <a:ext uri="{FF2B5EF4-FFF2-40B4-BE49-F238E27FC236}">
                <a16:creationId xmlns:a16="http://schemas.microsoft.com/office/drawing/2014/main" id="{5B5CDD66-DFCF-209D-21EF-7F57E3059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089150"/>
            <a:ext cx="7788275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4" name="Picture 13" descr="Office Objects 0572">
            <a:extLst>
              <a:ext uri="{FF2B5EF4-FFF2-40B4-BE49-F238E27FC236}">
                <a16:creationId xmlns:a16="http://schemas.microsoft.com/office/drawing/2014/main" id="{AD1EE00D-16DD-C305-BE71-63CDE6AAB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5" name="Picture 14" descr="scottishflag">
            <a:extLst>
              <a:ext uri="{FF2B5EF4-FFF2-40B4-BE49-F238E27FC236}">
                <a16:creationId xmlns:a16="http://schemas.microsoft.com/office/drawing/2014/main" id="{9E2CC55E-FDF7-B4C2-16DA-DB289F317A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768350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6" name="Text Box 15">
            <a:extLst>
              <a:ext uri="{FF2B5EF4-FFF2-40B4-BE49-F238E27FC236}">
                <a16:creationId xmlns:a16="http://schemas.microsoft.com/office/drawing/2014/main" id="{EF1A0302-E01B-4E4C-5024-7D3FCB3DB02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EAB7DCD7-0886-054C-FB2D-90FCCDDC7C95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GB" sz="3600">
                <a:solidFill>
                  <a:srgbClr val="FFFF00"/>
                </a:solidFill>
              </a:rPr>
              <a:t>Circle Investigation</a:t>
            </a:r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98FE1CE2-53A5-7D84-8970-DF5A26A7682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13FE242-EC50-4BBF-B310-B6F643BF2988}" type="datetime2">
              <a:rPr lang="en-GB"/>
              <a:pPr>
                <a:defRPr/>
              </a:pPr>
              <a:t>Saturday, 04 July 2026</a:t>
            </a:fld>
            <a:endParaRPr lang="en-GB"/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9FCFEDEE-5594-0DC0-DF21-B3DC8A190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314641B5-44A1-3CB3-6156-F507E81A7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E16824BC-543D-4183-98C7-373A55259F4B}" type="slidenum">
              <a:rPr lang="en-GB" altLang="en-US">
                <a:solidFill>
                  <a:srgbClr val="FFFF00"/>
                </a:solidFill>
              </a:rPr>
              <a:pPr eaLnBrk="1" hangingPunct="1"/>
              <a:t>28</a:t>
            </a:fld>
            <a:endParaRPr lang="en-GB" altLang="en-US">
              <a:solidFill>
                <a:srgbClr val="FFFF00"/>
              </a:solidFill>
            </a:endParaRPr>
          </a:p>
        </p:txBody>
      </p:sp>
      <p:graphicFrame>
        <p:nvGraphicFramePr>
          <p:cNvPr id="62468" name="Object 4">
            <a:extLst>
              <a:ext uri="{FF2B5EF4-FFF2-40B4-BE49-F238E27FC236}">
                <a16:creationId xmlns:a16="http://schemas.microsoft.com/office/drawing/2014/main" id="{E0AD4DF0-1FBA-0A9E-990F-A8B324DDB5DF}"/>
              </a:ext>
            </a:extLst>
          </p:cNvPr>
          <p:cNvGraphicFramePr>
            <a:graphicFrameLocks noChangeAspect="1"/>
          </p:cNvGraphicFramePr>
          <p:nvPr>
            <p:ph sz="quarter" idx="4294967295"/>
          </p:nvPr>
        </p:nvGraphicFramePr>
        <p:xfrm>
          <a:off x="3009900" y="4333875"/>
          <a:ext cx="167005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20560" imgH="177480" progId="Equation.DSMT4">
                  <p:embed/>
                </p:oleObj>
              </mc:Choice>
              <mc:Fallback>
                <p:oleObj name="Equation" r:id="rId2" imgW="520560" imgH="177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4333875"/>
                        <a:ext cx="1670050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9" name="Object 5">
            <a:extLst>
              <a:ext uri="{FF2B5EF4-FFF2-40B4-BE49-F238E27FC236}">
                <a16:creationId xmlns:a16="http://schemas.microsoft.com/office/drawing/2014/main" id="{05A5355A-B346-2C8A-1386-21BCE296C526}"/>
              </a:ext>
            </a:extLst>
          </p:cNvPr>
          <p:cNvGraphicFramePr>
            <a:graphicFrameLocks noChangeAspect="1"/>
          </p:cNvGraphicFramePr>
          <p:nvPr>
            <p:ph sz="quarter" idx="4294967295"/>
          </p:nvPr>
        </p:nvGraphicFramePr>
        <p:xfrm>
          <a:off x="5854700" y="4575175"/>
          <a:ext cx="328930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18960" imgH="203040" progId="Equation.DSMT4">
                  <p:embed/>
                </p:oleObj>
              </mc:Choice>
              <mc:Fallback>
                <p:oleObj name="Equation" r:id="rId4" imgW="121896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4700" y="4575175"/>
                        <a:ext cx="3289300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0" name="Object 6">
            <a:extLst>
              <a:ext uri="{FF2B5EF4-FFF2-40B4-BE49-F238E27FC236}">
                <a16:creationId xmlns:a16="http://schemas.microsoft.com/office/drawing/2014/main" id="{DC7D10A3-A163-B2FD-032C-A682CECB4E84}"/>
              </a:ext>
            </a:extLst>
          </p:cNvPr>
          <p:cNvGraphicFramePr>
            <a:graphicFrameLocks noChangeAspect="1"/>
          </p:cNvGraphicFramePr>
          <p:nvPr>
            <p:ph sz="quarter" idx="4294967295"/>
          </p:nvPr>
        </p:nvGraphicFramePr>
        <p:xfrm>
          <a:off x="7108825" y="5221288"/>
          <a:ext cx="203517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177480" progId="Equation.DSMT4">
                  <p:embed/>
                </p:oleObj>
              </mc:Choice>
              <mc:Fallback>
                <p:oleObj name="Equation" r:id="rId6" imgW="914400" imgH="177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8825" y="5221288"/>
                        <a:ext cx="2035175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Text Box 3">
            <a:extLst>
              <a:ext uri="{FF2B5EF4-FFF2-40B4-BE49-F238E27FC236}">
                <a16:creationId xmlns:a16="http://schemas.microsoft.com/office/drawing/2014/main" id="{57B6F63E-2909-5D8F-2AE5-DD8CC1D1E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038" y="1958975"/>
            <a:ext cx="70040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179388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lvl="1" eaLnBrk="1" hangingPunct="1">
              <a:buFontTx/>
              <a:buBlip>
                <a:blip r:embed="rId8"/>
              </a:buBlip>
            </a:pPr>
            <a:r>
              <a:rPr lang="en-GB" altLang="en-US" sz="2000">
                <a:latin typeface="Arial" panose="020B0604020202020204" pitchFamily="34" charset="0"/>
              </a:rPr>
              <a:t>  	</a:t>
            </a:r>
            <a:r>
              <a:rPr lang="en-GB" altLang="en-US" sz="2000">
                <a:solidFill>
                  <a:srgbClr val="FFFF00"/>
                </a:solidFill>
              </a:rPr>
              <a:t>Using your results write down, in your own words, </a:t>
            </a:r>
          </a:p>
          <a:p>
            <a:pPr lvl="1" eaLnBrk="1" hangingPunct="1"/>
            <a:r>
              <a:rPr lang="en-GB" altLang="en-US" sz="2000">
                <a:solidFill>
                  <a:srgbClr val="FFFF00"/>
                </a:solidFill>
              </a:rPr>
              <a:t>	an approximate relationship between the </a:t>
            </a:r>
          </a:p>
          <a:p>
            <a:pPr lvl="1" eaLnBrk="1" hangingPunct="1"/>
            <a:r>
              <a:rPr lang="en-GB" altLang="en-US" sz="2000">
                <a:solidFill>
                  <a:srgbClr val="FFFF00"/>
                </a:solidFill>
              </a:rPr>
              <a:t>	</a:t>
            </a:r>
            <a:r>
              <a:rPr lang="en-GB" altLang="en-US" sz="2000">
                <a:solidFill>
                  <a:srgbClr val="FFFFFF"/>
                </a:solidFill>
              </a:rPr>
              <a:t>circumference</a:t>
            </a:r>
            <a:r>
              <a:rPr lang="en-GB" altLang="en-US" sz="2000">
                <a:solidFill>
                  <a:srgbClr val="FFFF00"/>
                </a:solidFill>
              </a:rPr>
              <a:t> and diameter for a given circle.</a:t>
            </a:r>
          </a:p>
        </p:txBody>
      </p:sp>
      <p:sp>
        <p:nvSpPr>
          <p:cNvPr id="62471" name="Text Box 7">
            <a:extLst>
              <a:ext uri="{FF2B5EF4-FFF2-40B4-BE49-F238E27FC236}">
                <a16:creationId xmlns:a16="http://schemas.microsoft.com/office/drawing/2014/main" id="{09FE9C16-0C37-3026-82B6-1AEE83177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25" y="3024188"/>
            <a:ext cx="75866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000"/>
              <a:t>“Circumference approximately equals three and bit diameters”</a:t>
            </a:r>
          </a:p>
          <a:p>
            <a:pPr eaLnBrk="1" hangingPunct="1"/>
            <a:r>
              <a:rPr lang="en-GB" altLang="en-US" sz="2000"/>
              <a:t>Actual value is 3.14 which we write as </a:t>
            </a:r>
            <a:r>
              <a:rPr lang="en-GB" altLang="en-US" sz="2400">
                <a:solidFill>
                  <a:srgbClr val="FFFF00"/>
                </a:solidFill>
                <a:sym typeface="Times New Roman Special G2"/>
              </a:rPr>
              <a:t></a:t>
            </a:r>
          </a:p>
        </p:txBody>
      </p:sp>
      <p:sp>
        <p:nvSpPr>
          <p:cNvPr id="62474" name="AutoShape 10">
            <a:extLst>
              <a:ext uri="{FF2B5EF4-FFF2-40B4-BE49-F238E27FC236}">
                <a16:creationId xmlns:a16="http://schemas.microsoft.com/office/drawing/2014/main" id="{4332C7BF-8308-7BFA-9B79-FEF685895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6838" y="3630613"/>
            <a:ext cx="2146300" cy="850900"/>
          </a:xfrm>
          <a:prstGeom prst="cloudCallout">
            <a:avLst>
              <a:gd name="adj1" fmla="val -65236"/>
              <a:gd name="adj2" fmla="val -4458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000000"/>
                </a:solidFill>
              </a:rPr>
              <a:t>Pronounced “Pi”</a:t>
            </a:r>
          </a:p>
        </p:txBody>
      </p:sp>
      <p:pic>
        <p:nvPicPr>
          <p:cNvPr id="6156" name="Picture 11" descr="Office Objects 0572">
            <a:extLst>
              <a:ext uri="{FF2B5EF4-FFF2-40B4-BE49-F238E27FC236}">
                <a16:creationId xmlns:a16="http://schemas.microsoft.com/office/drawing/2014/main" id="{4F805F3B-B274-434F-44D4-EB4159A15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2" descr="scottishflag">
            <a:extLst>
              <a:ext uri="{FF2B5EF4-FFF2-40B4-BE49-F238E27FC236}">
                <a16:creationId xmlns:a16="http://schemas.microsoft.com/office/drawing/2014/main" id="{84443B2A-1B54-BF35-8DCC-F5B0AD6D3B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8" name="Text Box 13">
            <a:extLst>
              <a:ext uri="{FF2B5EF4-FFF2-40B4-BE49-F238E27FC236}">
                <a16:creationId xmlns:a16="http://schemas.microsoft.com/office/drawing/2014/main" id="{75DB82C9-39D7-82E6-8FAD-6EE27F977F9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ACA5DE-5B70-7C77-3426-70D8695B3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3900" y="5626100"/>
            <a:ext cx="1489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l-GR" altLang="en-US" sz="2800" i="1">
                <a:cs typeface="Arial" panose="020B0604020202020204" pitchFamily="34" charset="0"/>
              </a:rPr>
              <a:t>π</a:t>
            </a:r>
            <a:r>
              <a:rPr lang="en-GB" altLang="en-US" sz="2400"/>
              <a:t> = C ÷ 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1" grpId="0"/>
      <p:bldP spid="62474" grpId="0" animBg="1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53CE8C0-451C-0138-8460-77BA2E781543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GB" sz="4000">
                <a:solidFill>
                  <a:srgbClr val="FFFF00"/>
                </a:solidFill>
              </a:rPr>
              <a:t>Starter Questions</a:t>
            </a: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E031B525-AF54-5182-FE4F-4904E5FF0A05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4B561FC-473C-471A-8269-B008E8CF3CA1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304D0354-D0DE-E5E5-002C-81A648C62C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pic>
        <p:nvPicPr>
          <p:cNvPr id="7174" name="Picture 3" descr="scottishflag">
            <a:extLst>
              <a:ext uri="{FF2B5EF4-FFF2-40B4-BE49-F238E27FC236}">
                <a16:creationId xmlns:a16="http://schemas.microsoft.com/office/drawing/2014/main" id="{8B409F2E-069B-109B-DF2F-1DE37C95BF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4">
            <a:extLst>
              <a:ext uri="{FF2B5EF4-FFF2-40B4-BE49-F238E27FC236}">
                <a16:creationId xmlns:a16="http://schemas.microsoft.com/office/drawing/2014/main" id="{0B4FBABB-DAF1-40B8-AC8E-DEB2EF9B108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7176" name="Text Box 8">
            <a:extLst>
              <a:ext uri="{FF2B5EF4-FFF2-40B4-BE49-F238E27FC236}">
                <a16:creationId xmlns:a16="http://schemas.microsoft.com/office/drawing/2014/main" id="{186686C3-9ADF-68ED-8594-C23B09574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013" y="4165600"/>
            <a:ext cx="480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chemeClr val="hlink"/>
                </a:solidFill>
              </a:rPr>
              <a:t>Q3.	Convert 23metres to 	</a:t>
            </a:r>
          </a:p>
          <a:p>
            <a:pPr eaLnBrk="1" hangingPunct="1"/>
            <a:r>
              <a:rPr lang="en-GB" altLang="en-US" sz="2400">
                <a:solidFill>
                  <a:schemeClr val="hlink"/>
                </a:solidFill>
              </a:rPr>
              <a:t>	(a) cm 	(b)	mm</a:t>
            </a:r>
          </a:p>
        </p:txBody>
      </p:sp>
      <p:sp>
        <p:nvSpPr>
          <p:cNvPr id="7177" name="Text Box 10">
            <a:extLst>
              <a:ext uri="{FF2B5EF4-FFF2-40B4-BE49-F238E27FC236}">
                <a16:creationId xmlns:a16="http://schemas.microsoft.com/office/drawing/2014/main" id="{C8E835AD-DB5A-787A-C396-2D5DA0C79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413" y="2973388"/>
            <a:ext cx="719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chemeClr val="hlink"/>
                </a:solidFill>
              </a:rPr>
              <a:t>Q2.</a:t>
            </a:r>
          </a:p>
        </p:txBody>
      </p:sp>
      <p:sp>
        <p:nvSpPr>
          <p:cNvPr id="7178" name="Text Box 11">
            <a:extLst>
              <a:ext uri="{FF2B5EF4-FFF2-40B4-BE49-F238E27FC236}">
                <a16:creationId xmlns:a16="http://schemas.microsoft.com/office/drawing/2014/main" id="{990FCB1B-DF72-49A6-6A0A-C171A2AB5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413" y="2117725"/>
            <a:ext cx="7478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chemeClr val="hlink"/>
                </a:solidFill>
              </a:rPr>
              <a:t>Q1.	What is the time difference 09:28 and 11:55</a:t>
            </a:r>
          </a:p>
        </p:txBody>
      </p:sp>
      <p:graphicFrame>
        <p:nvGraphicFramePr>
          <p:cNvPr id="2" name="Object 13">
            <a:extLst>
              <a:ext uri="{FF2B5EF4-FFF2-40B4-BE49-F238E27FC236}">
                <a16:creationId xmlns:a16="http://schemas.microsoft.com/office/drawing/2014/main" id="{A5F5F5DE-6AFB-883D-26FD-8F5A165F63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39938" y="3025775"/>
          <a:ext cx="654050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60360" imgH="457200" progId="Equation.DSMT4">
                  <p:embed/>
                </p:oleObj>
              </mc:Choice>
              <mc:Fallback>
                <p:oleObj name="Equation" r:id="rId3" imgW="3060360" imgH="4572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9938" y="3025775"/>
                        <a:ext cx="6540500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9" name="Text Box 15">
            <a:extLst>
              <a:ext uri="{FF2B5EF4-FFF2-40B4-BE49-F238E27FC236}">
                <a16:creationId xmlns:a16="http://schemas.microsoft.com/office/drawing/2014/main" id="{BD03B2E3-B910-7E11-1E0F-BE918055B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313" y="5330825"/>
            <a:ext cx="61118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chemeClr val="hlink"/>
                </a:solidFill>
              </a:rPr>
              <a:t>Q4.	The answer to the question is 180. </a:t>
            </a:r>
          </a:p>
          <a:p>
            <a:pPr eaLnBrk="1" hangingPunct="1"/>
            <a:r>
              <a:rPr lang="en-GB" altLang="en-US" sz="2400">
                <a:solidFill>
                  <a:schemeClr val="hlink"/>
                </a:solidFill>
              </a:rPr>
              <a:t>	What is the question.</a:t>
            </a:r>
          </a:p>
        </p:txBody>
      </p:sp>
      <p:pic>
        <p:nvPicPr>
          <p:cNvPr id="7180" name="Picture 16" descr="Office Objects 0572">
            <a:extLst>
              <a:ext uri="{FF2B5EF4-FFF2-40B4-BE49-F238E27FC236}">
                <a16:creationId xmlns:a16="http://schemas.microsoft.com/office/drawing/2014/main" id="{64989677-DC2B-098F-02B8-2E080D551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8">
            <a:extLst>
              <a:ext uri="{FF2B5EF4-FFF2-40B4-BE49-F238E27FC236}">
                <a16:creationId xmlns:a16="http://schemas.microsoft.com/office/drawing/2014/main" id="{06CC8B0D-1876-8978-479F-DAF3AE61FA9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38911FE-9278-4F66-8A3C-29C0EABC965A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3" name="Rectangle 19">
            <a:extLst>
              <a:ext uri="{FF2B5EF4-FFF2-40B4-BE49-F238E27FC236}">
                <a16:creationId xmlns:a16="http://schemas.microsoft.com/office/drawing/2014/main" id="{5628A409-289E-4FEE-27C7-4D76AD1258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pic>
        <p:nvPicPr>
          <p:cNvPr id="27652" name="Picture 2" descr="scottishflag">
            <a:extLst>
              <a:ext uri="{FF2B5EF4-FFF2-40B4-BE49-F238E27FC236}">
                <a16:creationId xmlns:a16="http://schemas.microsoft.com/office/drawing/2014/main" id="{23E2B671-2DAB-1B07-2CE8-AC4F0DA497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3">
            <a:extLst>
              <a:ext uri="{FF2B5EF4-FFF2-40B4-BE49-F238E27FC236}">
                <a16:creationId xmlns:a16="http://schemas.microsoft.com/office/drawing/2014/main" id="{920336C9-4FA1-23DB-D4C1-B62877DD2F9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cs typeface="Arial" panose="020B0604020202020204" pitchFamily="34" charset="0"/>
              </a:rPr>
              <a:t>www.mathsrevision.com</a:t>
            </a:r>
          </a:p>
        </p:txBody>
      </p:sp>
      <p:pic>
        <p:nvPicPr>
          <p:cNvPr id="27654" name="Picture 4" descr="Office Objects 0572">
            <a:extLst>
              <a:ext uri="{FF2B5EF4-FFF2-40B4-BE49-F238E27FC236}">
                <a16:creationId xmlns:a16="http://schemas.microsoft.com/office/drawing/2014/main" id="{9BAA1A1E-E3D3-C3D8-9210-0F05D24C3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5">
            <a:extLst>
              <a:ext uri="{FF2B5EF4-FFF2-40B4-BE49-F238E27FC236}">
                <a16:creationId xmlns:a16="http://schemas.microsoft.com/office/drawing/2014/main" id="{7A06A52D-CC03-64D9-6CA3-C9CE7936D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Learning Intention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6A23195-1700-1EEC-22A0-651D70257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Success Criteria</a:t>
            </a:r>
          </a:p>
        </p:txBody>
      </p:sp>
      <p:sp>
        <p:nvSpPr>
          <p:cNvPr id="27655" name="Text Box 7">
            <a:extLst>
              <a:ext uri="{FF2B5EF4-FFF2-40B4-BE49-F238E27FC236}">
                <a16:creationId xmlns:a16="http://schemas.microsoft.com/office/drawing/2014/main" id="{5AD9EF5E-86DE-DEDF-54EE-EA11F9114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025775"/>
            <a:ext cx="38338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lvl="1" eaLnBrk="1" hangingPunct="1">
              <a:buFontTx/>
              <a:buAutoNum type="arabicPeriod"/>
            </a:pPr>
            <a:r>
              <a:rPr lang="en-GB" altLang="en-US">
                <a:cs typeface="Arial" panose="020B0604020202020204" pitchFamily="34" charset="0"/>
              </a:rPr>
              <a:t>Understand the term perimeter of a shape.</a:t>
            </a:r>
            <a:endParaRPr lang="en-GB" altLang="en-US" sz="360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27658" name="Line 8">
            <a:extLst>
              <a:ext uri="{FF2B5EF4-FFF2-40B4-BE49-F238E27FC236}">
                <a16:creationId xmlns:a16="http://schemas.microsoft.com/office/drawing/2014/main" id="{EA67D9AE-1FDC-273D-4154-CD20280BD5AF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7" name="Rectangle 9">
            <a:extLst>
              <a:ext uri="{FF2B5EF4-FFF2-40B4-BE49-F238E27FC236}">
                <a16:creationId xmlns:a16="http://schemas.microsoft.com/office/drawing/2014/main" id="{46BFD819-EF2E-5452-CFF4-D4E5916E7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" y="3044825"/>
            <a:ext cx="3886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lvl="1" eaLnBrk="1" hangingPunct="1"/>
            <a:r>
              <a:rPr lang="en-GB" altLang="en-US">
                <a:solidFill>
                  <a:srgbClr val="FFFF00"/>
                </a:solidFill>
                <a:cs typeface="Arial" panose="020B0604020202020204" pitchFamily="34" charset="0"/>
              </a:rPr>
              <a:t>1. 	</a:t>
            </a:r>
            <a:r>
              <a:rPr lang="en-GB" altLang="en-US">
                <a:solidFill>
                  <a:srgbClr val="FFFF00"/>
                </a:solidFill>
              </a:rPr>
              <a:t>We are learning </a:t>
            </a:r>
            <a:r>
              <a:rPr lang="en-GB" altLang="en-US">
                <a:solidFill>
                  <a:srgbClr val="FFFF00"/>
                </a:solidFill>
                <a:cs typeface="Arial" panose="020B0604020202020204" pitchFamily="34" charset="0"/>
              </a:rPr>
              <a:t>the term 	perimeter of a shape.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73A05650-374A-3190-CD9D-3A5302B9C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2275" y="4275138"/>
            <a:ext cx="33607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cs typeface="Arial" panose="020B0604020202020204" pitchFamily="34" charset="0"/>
              </a:rPr>
              <a:t>2.  Calculate the perimeter of a shape.</a:t>
            </a:r>
          </a:p>
        </p:txBody>
      </p:sp>
      <p:sp>
        <p:nvSpPr>
          <p:cNvPr id="27659" name="Rectangle 11">
            <a:extLst>
              <a:ext uri="{FF2B5EF4-FFF2-40B4-BE49-F238E27FC236}">
                <a16:creationId xmlns:a16="http://schemas.microsoft.com/office/drawing/2014/main" id="{6BA5E23F-B730-48EF-345A-2E0A0BD55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338" y="742950"/>
            <a:ext cx="52562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Perimeter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  <p:bldP spid="27657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8">
            <a:extLst>
              <a:ext uri="{FF2B5EF4-FFF2-40B4-BE49-F238E27FC236}">
                <a16:creationId xmlns:a16="http://schemas.microsoft.com/office/drawing/2014/main" id="{20696A9A-9A26-3B40-E790-7A60653078F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C88EDA0-2A14-45FC-B357-D7FE739E6727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4C359910-E0F0-91FA-C2C3-BB554CE133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pic>
        <p:nvPicPr>
          <p:cNvPr id="49156" name="Picture 4" descr="Office Objects 0572">
            <a:extLst>
              <a:ext uri="{FF2B5EF4-FFF2-40B4-BE49-F238E27FC236}">
                <a16:creationId xmlns:a16="http://schemas.microsoft.com/office/drawing/2014/main" id="{3E77A465-A813-DDB4-2DE5-B678CB20A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57" name="Rectangle 5">
            <a:extLst>
              <a:ext uri="{FF2B5EF4-FFF2-40B4-BE49-F238E27FC236}">
                <a16:creationId xmlns:a16="http://schemas.microsoft.com/office/drawing/2014/main" id="{8C150E42-F4F8-5BBA-91E7-CDC82927B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Learning Intention</a:t>
            </a:r>
          </a:p>
        </p:txBody>
      </p:sp>
      <p:sp>
        <p:nvSpPr>
          <p:cNvPr id="177158" name="Rectangle 6">
            <a:extLst>
              <a:ext uri="{FF2B5EF4-FFF2-40B4-BE49-F238E27FC236}">
                <a16:creationId xmlns:a16="http://schemas.microsoft.com/office/drawing/2014/main" id="{B2EFCC6A-A43E-FA6D-AFB3-6AB9590E8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u="sng">
                <a:effectLst>
                  <a:outerShdw blurRad="38100" dist="38100" dir="2700000" algn="tl">
                    <a:srgbClr val="000000"/>
                  </a:outerShdw>
                </a:effectLst>
              </a:rPr>
              <a:t>Success Criteria</a:t>
            </a:r>
          </a:p>
        </p:txBody>
      </p:sp>
      <p:sp>
        <p:nvSpPr>
          <p:cNvPr id="177159" name="Text Box 7">
            <a:extLst>
              <a:ext uri="{FF2B5EF4-FFF2-40B4-BE49-F238E27FC236}">
                <a16:creationId xmlns:a16="http://schemas.microsoft.com/office/drawing/2014/main" id="{CAC978AA-F86E-198E-E612-F9C2D8699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025775"/>
            <a:ext cx="411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buFontTx/>
              <a:buAutoNum type="arabicPeriod"/>
              <a:defRPr/>
            </a:pPr>
            <a:r>
              <a:rPr lang="en-GB">
                <a:effectLst>
                  <a:outerShdw blurRad="38100" dist="38100" dir="2700000" algn="tl">
                    <a:srgbClr val="000000"/>
                  </a:outerShdw>
                </a:effectLst>
              </a:rPr>
              <a:t>Recall knowledge of circles so far.</a:t>
            </a:r>
            <a:endParaRPr lang="en-GB" sz="3600">
              <a:solidFill>
                <a:srgbClr val="FFFF00"/>
              </a:solidFill>
            </a:endParaRPr>
          </a:p>
        </p:txBody>
      </p:sp>
      <p:sp>
        <p:nvSpPr>
          <p:cNvPr id="49160" name="Line 8">
            <a:extLst>
              <a:ext uri="{FF2B5EF4-FFF2-40B4-BE49-F238E27FC236}">
                <a16:creationId xmlns:a16="http://schemas.microsoft.com/office/drawing/2014/main" id="{0441C82C-4F58-3E41-A8A0-2268537CFE7F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7161" name="Rectangle 9">
            <a:extLst>
              <a:ext uri="{FF2B5EF4-FFF2-40B4-BE49-F238E27FC236}">
                <a16:creationId xmlns:a16="http://schemas.microsoft.com/office/drawing/2014/main" id="{65DFDD98-26F3-1A4F-28F8-46A62A88D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" y="3044825"/>
            <a:ext cx="38528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lvl="1" eaLnBrk="1" hangingPunct="1"/>
            <a:r>
              <a:rPr lang="en-GB" altLang="en-US">
                <a:solidFill>
                  <a:srgbClr val="FFFF00"/>
                </a:solidFill>
              </a:rPr>
              <a:t>1.   We are learning to calculate the circumference </a:t>
            </a:r>
            <a:r>
              <a:rPr lang="en-GB" altLang="en-US" sz="1100"/>
              <a:t>(perimeter) </a:t>
            </a:r>
            <a:r>
              <a:rPr lang="en-GB" altLang="en-US">
                <a:solidFill>
                  <a:srgbClr val="FFFF00"/>
                </a:solidFill>
              </a:rPr>
              <a:t>of a circle.</a:t>
            </a:r>
          </a:p>
        </p:txBody>
      </p:sp>
      <p:sp>
        <p:nvSpPr>
          <p:cNvPr id="177162" name="Rectangle 10">
            <a:extLst>
              <a:ext uri="{FF2B5EF4-FFF2-40B4-BE49-F238E27FC236}">
                <a16:creationId xmlns:a16="http://schemas.microsoft.com/office/drawing/2014/main" id="{7A65A7AA-6B04-BA70-9B9B-84CB29B23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138" y="520700"/>
            <a:ext cx="52562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Circumference</a:t>
            </a:r>
          </a:p>
        </p:txBody>
      </p:sp>
      <p:sp>
        <p:nvSpPr>
          <p:cNvPr id="177164" name="Text Box 12">
            <a:extLst>
              <a:ext uri="{FF2B5EF4-FFF2-40B4-BE49-F238E27FC236}">
                <a16:creationId xmlns:a16="http://schemas.microsoft.com/office/drawing/2014/main" id="{3B3E9C37-ED23-3DBE-AE64-A26DA0114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756025"/>
            <a:ext cx="4114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defRPr/>
            </a:pP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2.	Apply knowledge so calculate the circumference for a circle showing appropriate working.</a:t>
            </a:r>
            <a:endParaRPr lang="en-GB" sz="3600" dirty="0">
              <a:solidFill>
                <a:srgbClr val="FFFF00"/>
              </a:solidFill>
            </a:endParaRPr>
          </a:p>
        </p:txBody>
      </p:sp>
      <p:sp>
        <p:nvSpPr>
          <p:cNvPr id="49164" name="Text Box 29">
            <a:extLst>
              <a:ext uri="{FF2B5EF4-FFF2-40B4-BE49-F238E27FC236}">
                <a16:creationId xmlns:a16="http://schemas.microsoft.com/office/drawing/2014/main" id="{AFE08938-DDFA-76A6-A735-BC18AEAEDEA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9" grpId="0"/>
      <p:bldP spid="177161" grpId="0"/>
      <p:bldP spid="17716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8">
            <a:extLst>
              <a:ext uri="{FF2B5EF4-FFF2-40B4-BE49-F238E27FC236}">
                <a16:creationId xmlns:a16="http://schemas.microsoft.com/office/drawing/2014/main" id="{4313231E-2FDC-14A8-E806-4737B851AB6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D3C96B8-C977-4B60-9651-3D4496E179A9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26" name="Rectangle 19">
            <a:extLst>
              <a:ext uri="{FF2B5EF4-FFF2-40B4-BE49-F238E27FC236}">
                <a16:creationId xmlns:a16="http://schemas.microsoft.com/office/drawing/2014/main" id="{1DD900DC-C823-5565-5146-8E83101716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pic>
        <p:nvPicPr>
          <p:cNvPr id="8199" name="Picture 4" descr="Office Objects 0572">
            <a:extLst>
              <a:ext uri="{FF2B5EF4-FFF2-40B4-BE49-F238E27FC236}">
                <a16:creationId xmlns:a16="http://schemas.microsoft.com/office/drawing/2014/main" id="{7960BB1E-F1B3-0E4A-B726-D7B6109AA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9">
            <a:extLst>
              <a:ext uri="{FF2B5EF4-FFF2-40B4-BE49-F238E27FC236}">
                <a16:creationId xmlns:a16="http://schemas.microsoft.com/office/drawing/2014/main" id="{584227D2-C871-9223-C5FB-A10F9A064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0538" y="604838"/>
            <a:ext cx="4803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3600">
                <a:solidFill>
                  <a:srgbClr val="FFFF00"/>
                </a:solidFill>
              </a:rPr>
              <a:t>Main Parts of a Circle</a:t>
            </a:r>
          </a:p>
        </p:txBody>
      </p:sp>
      <p:sp>
        <p:nvSpPr>
          <p:cNvPr id="234507" name="Line 11">
            <a:extLst>
              <a:ext uri="{FF2B5EF4-FFF2-40B4-BE49-F238E27FC236}">
                <a16:creationId xmlns:a16="http://schemas.microsoft.com/office/drawing/2014/main" id="{6A08BE24-FAF4-C2CB-B03C-BC0770CB1C8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3650" y="4200525"/>
            <a:ext cx="274161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4508" name="Line 12">
            <a:extLst>
              <a:ext uri="{FF2B5EF4-FFF2-40B4-BE49-F238E27FC236}">
                <a16:creationId xmlns:a16="http://schemas.microsoft.com/office/drawing/2014/main" id="{C8A3A154-8CEA-412C-6247-92C520497E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10013" y="3232150"/>
            <a:ext cx="987425" cy="950913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03" name="Text Box 13">
            <a:extLst>
              <a:ext uri="{FF2B5EF4-FFF2-40B4-BE49-F238E27FC236}">
                <a16:creationId xmlns:a16="http://schemas.microsoft.com/office/drawing/2014/main" id="{4A7B7F4E-46F2-FE71-875A-45C88B34A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138" y="2119313"/>
            <a:ext cx="47101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3200"/>
              <a:t>Main parts of the circle</a:t>
            </a:r>
          </a:p>
        </p:txBody>
      </p:sp>
      <p:sp>
        <p:nvSpPr>
          <p:cNvPr id="8204" name="Oval 14">
            <a:extLst>
              <a:ext uri="{FF2B5EF4-FFF2-40B4-BE49-F238E27FC236}">
                <a16:creationId xmlns:a16="http://schemas.microsoft.com/office/drawing/2014/main" id="{4AE5A7C5-218F-271C-0B47-5AA3023A5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6513" y="4137025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5" name="Oval 15">
            <a:extLst>
              <a:ext uri="{FF2B5EF4-FFF2-40B4-BE49-F238E27FC236}">
                <a16:creationId xmlns:a16="http://schemas.microsoft.com/office/drawing/2014/main" id="{3F795EA7-3618-47EC-408D-0609D1E37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5238" y="2816225"/>
            <a:ext cx="2741612" cy="2690813"/>
          </a:xfrm>
          <a:prstGeom prst="ellipse">
            <a:avLst/>
          </a:prstGeom>
          <a:noFill/>
          <a:ln w="38100" cap="rnd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CB611055-6ED0-AF43-79E6-1919807371F2}"/>
              </a:ext>
            </a:extLst>
          </p:cNvPr>
          <p:cNvGrpSpPr>
            <a:grpSpLocks/>
          </p:cNvGrpSpPr>
          <p:nvPr/>
        </p:nvGrpSpPr>
        <p:grpSpPr bwMode="auto">
          <a:xfrm>
            <a:off x="6589713" y="2179638"/>
            <a:ext cx="2298700" cy="2012950"/>
            <a:chOff x="4151" y="1373"/>
            <a:chExt cx="1448" cy="1268"/>
          </a:xfrm>
          <a:solidFill>
            <a:srgbClr val="00FFFF"/>
          </a:solidFill>
        </p:grpSpPr>
        <p:sp>
          <p:nvSpPr>
            <p:cNvPr id="2073" name="AutoShape 17">
              <a:extLst>
                <a:ext uri="{FF2B5EF4-FFF2-40B4-BE49-F238E27FC236}">
                  <a16:creationId xmlns:a16="http://schemas.microsoft.com/office/drawing/2014/main" id="{626FCEAE-7691-C7B1-554D-C649964F36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" y="1373"/>
              <a:ext cx="1448" cy="1268"/>
            </a:xfrm>
            <a:prstGeom prst="cloudCallout">
              <a:avLst>
                <a:gd name="adj1" fmla="val -132458"/>
                <a:gd name="adj2" fmla="val 16088"/>
              </a:avLst>
            </a:prstGeom>
            <a:grpFill/>
            <a:ln w="9525">
              <a:solidFill>
                <a:srgbClr val="080808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2074" name="Text Box 18">
              <a:extLst>
                <a:ext uri="{FF2B5EF4-FFF2-40B4-BE49-F238E27FC236}">
                  <a16:creationId xmlns:a16="http://schemas.microsoft.com/office/drawing/2014/main" id="{15FC04DF-E165-0CE2-382D-8436B40FDA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" y="1512"/>
              <a:ext cx="850" cy="3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200">
                  <a:solidFill>
                    <a:srgbClr val="FF0000"/>
                  </a:solidFill>
                </a:rPr>
                <a:t>radius</a:t>
              </a:r>
            </a:p>
          </p:txBody>
        </p:sp>
      </p:grpSp>
      <p:sp>
        <p:nvSpPr>
          <p:cNvPr id="8207" name="Text Box 19">
            <a:extLst>
              <a:ext uri="{FF2B5EF4-FFF2-40B4-BE49-F238E27FC236}">
                <a16:creationId xmlns:a16="http://schemas.microsoft.com/office/drawing/2014/main" id="{0FBC1DAB-A3BB-BF5C-EFF6-AE6B36F99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4900" y="3830638"/>
            <a:ext cx="346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latin typeface="Tahoma" panose="020B0604030504040204" pitchFamily="34" charset="0"/>
              </a:rPr>
              <a:t>O</a:t>
            </a:r>
          </a:p>
        </p:txBody>
      </p:sp>
      <p:grpSp>
        <p:nvGrpSpPr>
          <p:cNvPr id="3" name="Group 20">
            <a:extLst>
              <a:ext uri="{FF2B5EF4-FFF2-40B4-BE49-F238E27FC236}">
                <a16:creationId xmlns:a16="http://schemas.microsoft.com/office/drawing/2014/main" id="{E6EBAFF4-C07C-AA86-A3A0-60104384F0BC}"/>
              </a:ext>
            </a:extLst>
          </p:cNvPr>
          <p:cNvGrpSpPr>
            <a:grpSpLocks/>
          </p:cNvGrpSpPr>
          <p:nvPr/>
        </p:nvGrpSpPr>
        <p:grpSpPr bwMode="auto">
          <a:xfrm>
            <a:off x="860425" y="5016500"/>
            <a:ext cx="2244725" cy="1228725"/>
            <a:chOff x="542" y="3160"/>
            <a:chExt cx="1414" cy="774"/>
          </a:xfrm>
        </p:grpSpPr>
        <p:sp>
          <p:nvSpPr>
            <p:cNvPr id="8211" name="AutoShape 22">
              <a:extLst>
                <a:ext uri="{FF2B5EF4-FFF2-40B4-BE49-F238E27FC236}">
                  <a16:creationId xmlns:a16="http://schemas.microsoft.com/office/drawing/2014/main" id="{5BF24237-E38F-5720-BF08-068122348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" y="3160"/>
              <a:ext cx="1414" cy="774"/>
            </a:xfrm>
            <a:prstGeom prst="cloudCallout">
              <a:avLst>
                <a:gd name="adj1" fmla="val 23481"/>
                <a:gd name="adj2" fmla="val -94056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endParaRPr lang="en-US" altLang="en-US">
                <a:latin typeface="Tahoma" panose="020B0604030504040204" pitchFamily="34" charset="0"/>
              </a:endParaRPr>
            </a:p>
          </p:txBody>
        </p:sp>
        <p:sp>
          <p:nvSpPr>
            <p:cNvPr id="8212" name="Text Box 21">
              <a:extLst>
                <a:ext uri="{FF2B5EF4-FFF2-40B4-BE49-F238E27FC236}">
                  <a16:creationId xmlns:a16="http://schemas.microsoft.com/office/drawing/2014/main" id="{CC6E8E1C-6683-0D01-B3D8-1FE1D1F537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9" y="3299"/>
              <a:ext cx="121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00FF"/>
                  </a:solidFill>
                </a:rPr>
                <a:t>Circumference</a:t>
              </a:r>
            </a:p>
          </p:txBody>
        </p:sp>
      </p:grpSp>
      <p:grpSp>
        <p:nvGrpSpPr>
          <p:cNvPr id="4" name="Group 23">
            <a:extLst>
              <a:ext uri="{FF2B5EF4-FFF2-40B4-BE49-F238E27FC236}">
                <a16:creationId xmlns:a16="http://schemas.microsoft.com/office/drawing/2014/main" id="{DE27BFEC-66F7-1C30-22C6-0122AA2C573D}"/>
              </a:ext>
            </a:extLst>
          </p:cNvPr>
          <p:cNvGrpSpPr>
            <a:grpSpLocks/>
          </p:cNvGrpSpPr>
          <p:nvPr/>
        </p:nvGrpSpPr>
        <p:grpSpPr bwMode="auto">
          <a:xfrm>
            <a:off x="6119813" y="4670425"/>
            <a:ext cx="2298700" cy="1524000"/>
            <a:chOff x="3855" y="2942"/>
            <a:chExt cx="1448" cy="960"/>
          </a:xfrm>
          <a:solidFill>
            <a:srgbClr val="080808"/>
          </a:solidFill>
        </p:grpSpPr>
        <p:sp>
          <p:nvSpPr>
            <p:cNvPr id="2069" name="AutoShape 24">
              <a:extLst>
                <a:ext uri="{FF2B5EF4-FFF2-40B4-BE49-F238E27FC236}">
                  <a16:creationId xmlns:a16="http://schemas.microsoft.com/office/drawing/2014/main" id="{0F7613FF-D92F-3970-C65C-7CEECEC4CD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5" y="2942"/>
              <a:ext cx="1448" cy="960"/>
            </a:xfrm>
            <a:prstGeom prst="cloudCallout">
              <a:avLst>
                <a:gd name="adj1" fmla="val -134875"/>
                <a:gd name="adj2" fmla="val -7625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latin typeface="Tahoma" pitchFamily="34" charset="0"/>
              </a:endParaRPr>
            </a:p>
          </p:txBody>
        </p:sp>
        <p:sp>
          <p:nvSpPr>
            <p:cNvPr id="2070" name="Text Box 25">
              <a:extLst>
                <a:ext uri="{FF2B5EF4-FFF2-40B4-BE49-F238E27FC236}">
                  <a16:creationId xmlns:a16="http://schemas.microsoft.com/office/drawing/2014/main" id="{1AA78EAB-7A3E-FD72-7B45-E5A90D5B5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9" y="3166"/>
              <a:ext cx="1227" cy="3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200">
                  <a:solidFill>
                    <a:srgbClr val="FFFF00"/>
                  </a:solidFill>
                </a:rPr>
                <a:t>Diameter</a:t>
              </a:r>
            </a:p>
          </p:txBody>
        </p:sp>
      </p:grpSp>
      <p:graphicFrame>
        <p:nvGraphicFramePr>
          <p:cNvPr id="234522" name="Object 26">
            <a:extLst>
              <a:ext uri="{FF2B5EF4-FFF2-40B4-BE49-F238E27FC236}">
                <a16:creationId xmlns:a16="http://schemas.microsoft.com/office/drawing/2014/main" id="{528D0F8B-1F67-083B-5885-CC78D6F629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24638" y="5530850"/>
          <a:ext cx="11430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07960" imgH="190440" progId="Equation.DSMT4">
                  <p:embed/>
                </p:oleObj>
              </mc:Choice>
              <mc:Fallback>
                <p:oleObj name="Equation" r:id="rId3" imgW="507960" imgH="19044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4638" y="5530850"/>
                        <a:ext cx="11430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523" name="Object 27">
            <a:extLst>
              <a:ext uri="{FF2B5EF4-FFF2-40B4-BE49-F238E27FC236}">
                <a16:creationId xmlns:a16="http://schemas.microsoft.com/office/drawing/2014/main" id="{C4B2B21D-0DE0-ACD8-D377-AC45833577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97700" y="2963863"/>
          <a:ext cx="122872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45760" imgH="393480" progId="Equation.DSMT4">
                  <p:embed/>
                </p:oleObj>
              </mc:Choice>
              <mc:Fallback>
                <p:oleObj name="Equation" r:id="rId5" imgW="545760" imgH="39348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7700" y="2963863"/>
                        <a:ext cx="1228725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524" name="Object 28">
            <a:extLst>
              <a:ext uri="{FF2B5EF4-FFF2-40B4-BE49-F238E27FC236}">
                <a16:creationId xmlns:a16="http://schemas.microsoft.com/office/drawing/2014/main" id="{AE2DE021-971A-A573-6FF5-90066E680F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11275" y="5624513"/>
          <a:ext cx="12287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45760" imgH="190440" progId="Equation.DSMT4">
                  <p:embed/>
                </p:oleObj>
              </mc:Choice>
              <mc:Fallback>
                <p:oleObj name="Equation" r:id="rId7" imgW="545760" imgH="19044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275" y="5624513"/>
                        <a:ext cx="122872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0" name="Text Box 29">
            <a:extLst>
              <a:ext uri="{FF2B5EF4-FFF2-40B4-BE49-F238E27FC236}">
                <a16:creationId xmlns:a16="http://schemas.microsoft.com/office/drawing/2014/main" id="{1489B05A-9F82-4D0F-5096-BC739DB3F07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34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34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8">
            <a:extLst>
              <a:ext uri="{FF2B5EF4-FFF2-40B4-BE49-F238E27FC236}">
                <a16:creationId xmlns:a16="http://schemas.microsoft.com/office/drawing/2014/main" id="{0C632DB1-53B1-E96C-66E1-980FD37F297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FE92C52-F27B-49D9-ABCD-247CA7D2A39D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69B70A11-332C-8368-1C9E-5AAC0A2015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9228" name="Line 2">
            <a:extLst>
              <a:ext uri="{FF2B5EF4-FFF2-40B4-BE49-F238E27FC236}">
                <a16:creationId xmlns:a16="http://schemas.microsoft.com/office/drawing/2014/main" id="{7DE750A1-D459-30A5-3E08-F9F8C0D9884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9913" y="2873375"/>
            <a:ext cx="714375" cy="512763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29" name="Line 3">
            <a:extLst>
              <a:ext uri="{FF2B5EF4-FFF2-40B4-BE49-F238E27FC236}">
                <a16:creationId xmlns:a16="http://schemas.microsoft.com/office/drawing/2014/main" id="{8693E6BD-F196-A9B3-05F3-52358F40FC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28825" y="3013075"/>
            <a:ext cx="1724025" cy="15335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524" name="Rectangle 4">
            <a:extLst>
              <a:ext uri="{FF2B5EF4-FFF2-40B4-BE49-F238E27FC236}">
                <a16:creationId xmlns:a16="http://schemas.microsoft.com/office/drawing/2014/main" id="{325CEA9D-8D8F-A94A-DE1C-8163F81E5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735013"/>
            <a:ext cx="5278437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Calculating the Circumference</a:t>
            </a:r>
          </a:p>
        </p:txBody>
      </p:sp>
      <p:sp>
        <p:nvSpPr>
          <p:cNvPr id="9231" name="Oval 5">
            <a:extLst>
              <a:ext uri="{FF2B5EF4-FFF2-40B4-BE49-F238E27FC236}">
                <a16:creationId xmlns:a16="http://schemas.microsoft.com/office/drawing/2014/main" id="{80A43278-6976-A89B-C528-1D9FA8B76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6563" y="2595563"/>
            <a:ext cx="2351087" cy="2316162"/>
          </a:xfrm>
          <a:prstGeom prst="ellips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solidFill>
                <a:srgbClr val="FFC000"/>
              </a:solidFill>
            </a:endParaRPr>
          </a:p>
        </p:txBody>
      </p:sp>
      <p:sp>
        <p:nvSpPr>
          <p:cNvPr id="9232" name="Oval 6">
            <a:extLst>
              <a:ext uri="{FF2B5EF4-FFF2-40B4-BE49-F238E27FC236}">
                <a16:creationId xmlns:a16="http://schemas.microsoft.com/office/drawing/2014/main" id="{965EC045-6A70-26A1-7E2F-B995732D3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6388" y="3727450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33" name="Text Box 7">
            <a:extLst>
              <a:ext uri="{FF2B5EF4-FFF2-40B4-BE49-F238E27FC236}">
                <a16:creationId xmlns:a16="http://schemas.microsoft.com/office/drawing/2014/main" id="{D4E20155-CC62-3A9E-322A-24F643D8C0DC}"/>
              </a:ext>
            </a:extLst>
          </p:cNvPr>
          <p:cNvSpPr txBox="1">
            <a:spLocks noChangeArrowheads="1"/>
          </p:cNvSpPr>
          <p:nvPr/>
        </p:nvSpPr>
        <p:spPr bwMode="auto">
          <a:xfrm rot="-2691200">
            <a:off x="2730500" y="3795713"/>
            <a:ext cx="7223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10cm</a:t>
            </a:r>
          </a:p>
        </p:txBody>
      </p:sp>
      <p:sp>
        <p:nvSpPr>
          <p:cNvPr id="9234" name="Line 8">
            <a:extLst>
              <a:ext uri="{FF2B5EF4-FFF2-40B4-BE49-F238E27FC236}">
                <a16:creationId xmlns:a16="http://schemas.microsoft.com/office/drawing/2014/main" id="{96E4536D-DB26-F4DD-6E88-3F13F355BD5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7850" y="2986088"/>
            <a:ext cx="617538" cy="460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diamond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35" name="Oval 9">
            <a:extLst>
              <a:ext uri="{FF2B5EF4-FFF2-40B4-BE49-F238E27FC236}">
                <a16:creationId xmlns:a16="http://schemas.microsoft.com/office/drawing/2014/main" id="{685635B6-E892-1423-3E81-728EDCEC7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5288" y="2481263"/>
            <a:ext cx="1784350" cy="1784350"/>
          </a:xfrm>
          <a:prstGeom prst="ellips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36" name="Oval 10">
            <a:extLst>
              <a:ext uri="{FF2B5EF4-FFF2-40B4-BE49-F238E27FC236}">
                <a16:creationId xmlns:a16="http://schemas.microsoft.com/office/drawing/2014/main" id="{4E581430-EF97-9559-5C0F-F50159470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7775" y="3351213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37" name="Text Box 11">
            <a:extLst>
              <a:ext uri="{FF2B5EF4-FFF2-40B4-BE49-F238E27FC236}">
                <a16:creationId xmlns:a16="http://schemas.microsoft.com/office/drawing/2014/main" id="{7E4A6825-F702-1AA8-63A3-6AD07CDC040D}"/>
              </a:ext>
            </a:extLst>
          </p:cNvPr>
          <p:cNvSpPr txBox="1">
            <a:spLocks noChangeArrowheads="1"/>
          </p:cNvSpPr>
          <p:nvPr/>
        </p:nvSpPr>
        <p:spPr bwMode="auto">
          <a:xfrm rot="2321828">
            <a:off x="5902325" y="2862263"/>
            <a:ext cx="619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2cm</a:t>
            </a:r>
          </a:p>
        </p:txBody>
      </p:sp>
      <p:graphicFrame>
        <p:nvGraphicFramePr>
          <p:cNvPr id="235532" name="Object 12">
            <a:extLst>
              <a:ext uri="{FF2B5EF4-FFF2-40B4-BE49-F238E27FC236}">
                <a16:creationId xmlns:a16="http://schemas.microsoft.com/office/drawing/2014/main" id="{8BD0F7E4-4E14-D222-B3B4-A8400BB583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7500" y="5000625"/>
          <a:ext cx="171608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72840" imgH="190440" progId="Equation.DSMT4">
                  <p:embed/>
                </p:oleObj>
              </mc:Choice>
              <mc:Fallback>
                <p:oleObj name="Equation" r:id="rId2" imgW="672840" imgH="1904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0" y="5000625"/>
                        <a:ext cx="1716088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34" name="Object 14">
            <a:extLst>
              <a:ext uri="{FF2B5EF4-FFF2-40B4-BE49-F238E27FC236}">
                <a16:creationId xmlns:a16="http://schemas.microsoft.com/office/drawing/2014/main" id="{FA358766-145D-1BD1-05EB-9D0396F25C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68975" y="4546600"/>
          <a:ext cx="11430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07960" imgH="190440" progId="Equation.DSMT4">
                  <p:embed/>
                </p:oleObj>
              </mc:Choice>
              <mc:Fallback>
                <p:oleObj name="Equation" r:id="rId4" imgW="507960" imgH="1904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8975" y="4546600"/>
                        <a:ext cx="11430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35" name="Object 15">
            <a:extLst>
              <a:ext uri="{FF2B5EF4-FFF2-40B4-BE49-F238E27FC236}">
                <a16:creationId xmlns:a16="http://schemas.microsoft.com/office/drawing/2014/main" id="{43B9CDA8-5169-A20C-2578-519BB1E163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94550" y="4524375"/>
          <a:ext cx="14001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22080" imgH="190440" progId="Equation.DSMT4">
                  <p:embed/>
                </p:oleObj>
              </mc:Choice>
              <mc:Fallback>
                <p:oleObj name="Equation" r:id="rId6" imgW="622080" imgH="1904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4550" y="4524375"/>
                        <a:ext cx="140017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8" name="Text Box 16">
            <a:extLst>
              <a:ext uri="{FF2B5EF4-FFF2-40B4-BE49-F238E27FC236}">
                <a16:creationId xmlns:a16="http://schemas.microsoft.com/office/drawing/2014/main" id="{6D1A6B7E-CAEA-1B4C-3549-A9D4B4ADE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025" y="1820863"/>
            <a:ext cx="82613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 u="sng"/>
              <a:t>Example</a:t>
            </a:r>
            <a:r>
              <a:rPr lang="en-GB" altLang="en-US" sz="2400"/>
              <a:t> : Find the length of the circumference </a:t>
            </a:r>
            <a:r>
              <a:rPr lang="en-GB" altLang="en-US" sz="1600">
                <a:solidFill>
                  <a:srgbClr val="FFFF00"/>
                </a:solidFill>
              </a:rPr>
              <a:t>(Perimeter) </a:t>
            </a:r>
            <a:endParaRPr lang="en-GB" altLang="en-US" sz="2400">
              <a:solidFill>
                <a:srgbClr val="FFFF00"/>
              </a:solidFill>
            </a:endParaRPr>
          </a:p>
          <a:p>
            <a:pPr eaLnBrk="1" hangingPunct="1"/>
            <a:r>
              <a:rPr lang="en-GB" altLang="en-US" sz="2400"/>
              <a:t>                of each circle</a:t>
            </a:r>
            <a:endParaRPr lang="en-GB" altLang="en-US" sz="2400" u="sng"/>
          </a:p>
        </p:txBody>
      </p:sp>
      <p:graphicFrame>
        <p:nvGraphicFramePr>
          <p:cNvPr id="235537" name="Object 17">
            <a:extLst>
              <a:ext uri="{FF2B5EF4-FFF2-40B4-BE49-F238E27FC236}">
                <a16:creationId xmlns:a16="http://schemas.microsoft.com/office/drawing/2014/main" id="{897655A5-C367-6578-5C6D-66CAD5F2D3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45163" y="5205413"/>
          <a:ext cx="1755775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72840" imgH="190440" progId="Equation.DSMT4">
                  <p:embed/>
                </p:oleObj>
              </mc:Choice>
              <mc:Fallback>
                <p:oleObj name="Equation" r:id="rId8" imgW="672840" imgH="19044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5163" y="5205413"/>
                        <a:ext cx="1755775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38" name="Object 18">
            <a:extLst>
              <a:ext uri="{FF2B5EF4-FFF2-40B4-BE49-F238E27FC236}">
                <a16:creationId xmlns:a16="http://schemas.microsoft.com/office/drawing/2014/main" id="{3EFB0B8D-C48C-374D-CB3C-675BB663FC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52800" y="5013325"/>
          <a:ext cx="115093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31640" imgH="177480" progId="Equation.DSMT4">
                  <p:embed/>
                </p:oleObj>
              </mc:Choice>
              <mc:Fallback>
                <p:oleObj name="Equation" r:id="rId10" imgW="431640" imgH="1774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013325"/>
                        <a:ext cx="1150938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39" name="Object 19">
            <a:extLst>
              <a:ext uri="{FF2B5EF4-FFF2-40B4-BE49-F238E27FC236}">
                <a16:creationId xmlns:a16="http://schemas.microsoft.com/office/drawing/2014/main" id="{9F7BFCE5-57CE-9C51-581B-90119DB772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33588" y="5616575"/>
          <a:ext cx="170338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60240" imgH="190440" progId="Equation.DSMT4">
                  <p:embed/>
                </p:oleObj>
              </mc:Choice>
              <mc:Fallback>
                <p:oleObj name="Equation" r:id="rId12" imgW="660240" imgH="19044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3588" y="5616575"/>
                        <a:ext cx="1703387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40" name="Object 20">
            <a:extLst>
              <a:ext uri="{FF2B5EF4-FFF2-40B4-BE49-F238E27FC236}">
                <a16:creationId xmlns:a16="http://schemas.microsoft.com/office/drawing/2014/main" id="{066B31AF-F100-B0E1-6456-BB3B88EDCB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12050" y="5221288"/>
          <a:ext cx="96202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80880" imgH="190440" progId="Equation.DSMT4">
                  <p:embed/>
                </p:oleObj>
              </mc:Choice>
              <mc:Fallback>
                <p:oleObj name="Equation" r:id="rId14" imgW="380880" imgH="19044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2050" y="5221288"/>
                        <a:ext cx="962025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41" name="Object 21">
            <a:extLst>
              <a:ext uri="{FF2B5EF4-FFF2-40B4-BE49-F238E27FC236}">
                <a16:creationId xmlns:a16="http://schemas.microsoft.com/office/drawing/2014/main" id="{2C7DB11E-1A82-FBE5-B33F-2815D68C23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4425" y="5805488"/>
          <a:ext cx="1760538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49160" imgH="177480" progId="Equation.DSMT4">
                  <p:embed/>
                </p:oleObj>
              </mc:Choice>
              <mc:Fallback>
                <p:oleObj name="Equation" r:id="rId16" imgW="749160" imgH="17748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4425" y="5805488"/>
                        <a:ext cx="1760538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39" name="Picture 24" descr="Office Objects 0572">
            <a:extLst>
              <a:ext uri="{FF2B5EF4-FFF2-40B4-BE49-F238E27FC236}">
                <a16:creationId xmlns:a16="http://schemas.microsoft.com/office/drawing/2014/main" id="{FA97D992-F0A6-9D95-0EF7-5CA153B44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0" name="Text Box 29">
            <a:extLst>
              <a:ext uri="{FF2B5EF4-FFF2-40B4-BE49-F238E27FC236}">
                <a16:creationId xmlns:a16="http://schemas.microsoft.com/office/drawing/2014/main" id="{78A16B86-68B4-92D5-8725-0B97C5BABDD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B064FD3-0AE5-55AF-EB76-6629214680DD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736600" y="457200"/>
            <a:ext cx="7086600" cy="838200"/>
          </a:xfrm>
        </p:spPr>
        <p:txBody>
          <a:bodyPr/>
          <a:lstStyle/>
          <a:p>
            <a:pPr algn="ctr">
              <a:defRPr/>
            </a:pPr>
            <a:r>
              <a:rPr lang="en-GB" dirty="0">
                <a:solidFill>
                  <a:srgbClr val="FFFF00"/>
                </a:solidFill>
              </a:rPr>
              <a:t>Real – Life Circles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BD1CD-2889-A194-EB86-A90150F427F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37D6F23-F86D-4869-A2EE-C4BAAF600898}" type="datetime5">
              <a:rPr lang="en-GB" smtClean="0"/>
              <a:pPr>
                <a:defRPr/>
              </a:pPr>
              <a:t>4-Jul-26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8BD49-C18D-1D2D-B804-97E40C9C7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50181" name="Text Box 29">
            <a:extLst>
              <a:ext uri="{FF2B5EF4-FFF2-40B4-BE49-F238E27FC236}">
                <a16:creationId xmlns:a16="http://schemas.microsoft.com/office/drawing/2014/main" id="{FD1C2E8E-FD16-B613-A387-47A654485EC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50182" name="Picture 30" descr="scottishflag">
            <a:extLst>
              <a:ext uri="{FF2B5EF4-FFF2-40B4-BE49-F238E27FC236}">
                <a16:creationId xmlns:a16="http://schemas.microsoft.com/office/drawing/2014/main" id="{2CD1082A-3C57-B549-D477-8F62258D84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24" descr="Office Objects 0572">
            <a:extLst>
              <a:ext uri="{FF2B5EF4-FFF2-40B4-BE49-F238E27FC236}">
                <a16:creationId xmlns:a16="http://schemas.microsoft.com/office/drawing/2014/main" id="{5F62828A-C8DC-A8FF-B956-DBCEDA989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8" name="Picture 2" descr="http://tse1.mm.bing.net/th?&amp;id=OIP.Mdb440291ae75bed5ea6899fedf54cb80o0&amp;w=197&amp;h=196&amp;c=0&amp;pid=1.9&amp;rs=0&amp;p=0">
            <a:extLst>
              <a:ext uri="{FF2B5EF4-FFF2-40B4-BE49-F238E27FC236}">
                <a16:creationId xmlns:a16="http://schemas.microsoft.com/office/drawing/2014/main" id="{E6D97B57-A388-1FE1-E47B-9E23CA3FB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68413" y="1979612"/>
            <a:ext cx="1876425" cy="18669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300" name="Picture 4" descr="http://tse1.mm.bing.net/th?&amp;id=OIP.M3da2f03ff281d0fcf077e91f8c847779H0&amp;w=165&amp;h=159&amp;c=0&amp;pid=1.9&amp;rs=0&amp;p=0">
            <a:extLst>
              <a:ext uri="{FF2B5EF4-FFF2-40B4-BE49-F238E27FC236}">
                <a16:creationId xmlns:a16="http://schemas.microsoft.com/office/drawing/2014/main" id="{754CBB14-978F-2A8F-3563-A50181588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95688" y="1940878"/>
            <a:ext cx="1903412" cy="18341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5302" name="Picture 6" descr="http://tse1.mm.bing.net/th?&amp;id=OIP.M5542768b01da017bdece6c5a7664b695o0&amp;w=198&amp;h=195&amp;c=0&amp;pid=1.9&amp;rs=0&amp;p=0">
            <a:extLst>
              <a:ext uri="{FF2B5EF4-FFF2-40B4-BE49-F238E27FC236}">
                <a16:creationId xmlns:a16="http://schemas.microsoft.com/office/drawing/2014/main" id="{F9D5BA36-A1B8-758E-2659-28ACE82D2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30913" y="1916112"/>
            <a:ext cx="1885950" cy="18573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5306" name="Picture 10" descr="http://tse1.mm.bing.net/th?&amp;id=OIP.Mf9281d4516ebf1e8449cb520b614eb13H0&amp;w=299&amp;h=164&amp;c=0&amp;pid=1.9&amp;rs=0&amp;p=0">
            <a:extLst>
              <a:ext uri="{FF2B5EF4-FFF2-40B4-BE49-F238E27FC236}">
                <a16:creationId xmlns:a16="http://schemas.microsoft.com/office/drawing/2014/main" id="{5920E5A0-921E-71F3-2D30-7162EC3D6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19188" y="4244975"/>
            <a:ext cx="2847975" cy="1562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5310" name="Picture 14" descr="http://tse1.mm.bing.net/th?&amp;id=OIP.M0bda15d5b20405d75b7dc4b3dc49325co0&amp;w=300&amp;h=225&amp;c=0&amp;pid=1.9&amp;rs=0&amp;p=0">
            <a:extLst>
              <a:ext uri="{FF2B5EF4-FFF2-40B4-BE49-F238E27FC236}">
                <a16:creationId xmlns:a16="http://schemas.microsoft.com/office/drawing/2014/main" id="{2F6BA6AD-1DED-EA9F-08E3-098306AB0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60975" y="3975100"/>
            <a:ext cx="2857500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5312" name="Picture 16" descr="http://tse1.mm.bing.net/th?&amp;id=OIP.M1793c745ea945ae2961cd217bb4ba86eo0&amp;w=300&amp;h=299&amp;c=0&amp;pid=1.9&amp;rs=0&amp;p=0">
            <a:extLst>
              <a:ext uri="{FF2B5EF4-FFF2-40B4-BE49-F238E27FC236}">
                <a16:creationId xmlns:a16="http://schemas.microsoft.com/office/drawing/2014/main" id="{7635AB2A-B810-6C82-820B-14EB44EE2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05238" y="4186237"/>
            <a:ext cx="1533875" cy="15287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8">
            <a:extLst>
              <a:ext uri="{FF2B5EF4-FFF2-40B4-BE49-F238E27FC236}">
                <a16:creationId xmlns:a16="http://schemas.microsoft.com/office/drawing/2014/main" id="{6A597B05-FE09-D27D-E437-8F89063A0E0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A6022D7-EA1D-4F4A-B9A9-AAEAE676BC0B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FE179B12-36F7-9AD9-6057-2321119116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51204" name="Text Box 29">
            <a:extLst>
              <a:ext uri="{FF2B5EF4-FFF2-40B4-BE49-F238E27FC236}">
                <a16:creationId xmlns:a16="http://schemas.microsoft.com/office/drawing/2014/main" id="{8986255C-39C7-E733-2372-9CFA2C446C4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51205" name="Picture 30" descr="scottishflag">
            <a:extLst>
              <a:ext uri="{FF2B5EF4-FFF2-40B4-BE49-F238E27FC236}">
                <a16:creationId xmlns:a16="http://schemas.microsoft.com/office/drawing/2014/main" id="{1E56E9E9-91FB-86B5-FCFB-9F452DDB4E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47" descr="Office Objects 0572">
            <a:extLst>
              <a:ext uri="{FF2B5EF4-FFF2-40B4-BE49-F238E27FC236}">
                <a16:creationId xmlns:a16="http://schemas.microsoft.com/office/drawing/2014/main" id="{55669215-BC9A-7746-354F-4E0D2C9E0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64" name="Text Box 48">
            <a:extLst>
              <a:ext uri="{FF2B5EF4-FFF2-40B4-BE49-F238E27FC236}">
                <a16:creationId xmlns:a16="http://schemas.microsoft.com/office/drawing/2014/main" id="{92C3E40D-09B2-D487-ACE8-CAA1A9FD5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1425" y="677863"/>
            <a:ext cx="6708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Circumference of a Circle</a:t>
            </a:r>
          </a:p>
        </p:txBody>
      </p:sp>
      <p:sp>
        <p:nvSpPr>
          <p:cNvPr id="51208" name="Rectangle 50">
            <a:extLst>
              <a:ext uri="{FF2B5EF4-FFF2-40B4-BE49-F238E27FC236}">
                <a16:creationId xmlns:a16="http://schemas.microsoft.com/office/drawing/2014/main" id="{8CF241CC-E589-8C20-8D43-BFCAE3FDD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783138"/>
            <a:ext cx="5727700" cy="857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9" name="Text Box 51">
            <a:extLst>
              <a:ext uri="{FF2B5EF4-FFF2-40B4-BE49-F238E27FC236}">
                <a16:creationId xmlns:a16="http://schemas.microsoft.com/office/drawing/2014/main" id="{8DE41CF8-A165-3A7D-FBE0-119CF4AF2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675" y="2220913"/>
            <a:ext cx="5310188" cy="2554287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 sz="4000">
                <a:cs typeface="Arial" panose="020B0604020202020204" pitchFamily="34" charset="0"/>
              </a:rPr>
              <a:t>Now Try </a:t>
            </a:r>
          </a:p>
          <a:p>
            <a:pPr algn="ctr" eaLnBrk="1" hangingPunct="1"/>
            <a:r>
              <a:rPr lang="en-GB" altLang="en-US" sz="4000">
                <a:cs typeface="Arial" panose="020B0604020202020204" pitchFamily="34" charset="0"/>
              </a:rPr>
              <a:t>TJ N4 Lifeskills</a:t>
            </a:r>
          </a:p>
          <a:p>
            <a:pPr algn="ctr" eaLnBrk="1" hangingPunct="1"/>
            <a:r>
              <a:rPr lang="en-GB" altLang="en-US" sz="4000">
                <a:cs typeface="Arial" panose="020B0604020202020204" pitchFamily="34" charset="0"/>
              </a:rPr>
              <a:t>Exercise 3</a:t>
            </a:r>
          </a:p>
          <a:p>
            <a:pPr algn="ctr" eaLnBrk="1" hangingPunct="1"/>
            <a:r>
              <a:rPr lang="en-GB" altLang="en-US" sz="4000">
                <a:cs typeface="Arial" panose="020B0604020202020204" pitchFamily="34" charset="0"/>
              </a:rPr>
              <a:t>Ch14 (page 115)</a:t>
            </a:r>
          </a:p>
        </p:txBody>
      </p:sp>
      <p:pic>
        <p:nvPicPr>
          <p:cNvPr id="51210" name="Picture 52" descr="ag00463_">
            <a:extLst>
              <a:ext uri="{FF2B5EF4-FFF2-40B4-BE49-F238E27FC236}">
                <a16:creationId xmlns:a16="http://schemas.microsoft.com/office/drawing/2014/main" id="{9209C2D2-C65C-234C-941E-1CCCAB2AD3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05911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68A9C427-56D9-A917-D1EF-E26A671F07D1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GB" sz="4000">
                <a:solidFill>
                  <a:srgbClr val="FFFF00"/>
                </a:solidFill>
              </a:rPr>
              <a:t>Starter Questions</a:t>
            </a: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C3CA1404-F50F-A7CE-FF22-624D0A9CA74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1B6AB9C-ABBF-4922-96F9-EC0430C7A3E6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23AB20DA-599C-C4B7-A96D-90AA216C63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pic>
        <p:nvPicPr>
          <p:cNvPr id="10247" name="Picture 3" descr="scottishflag">
            <a:extLst>
              <a:ext uri="{FF2B5EF4-FFF2-40B4-BE49-F238E27FC236}">
                <a16:creationId xmlns:a16="http://schemas.microsoft.com/office/drawing/2014/main" id="{0BC8578C-373D-EDCD-B2C4-214F41D981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 Box 4">
            <a:extLst>
              <a:ext uri="{FF2B5EF4-FFF2-40B4-BE49-F238E27FC236}">
                <a16:creationId xmlns:a16="http://schemas.microsoft.com/office/drawing/2014/main" id="{661A221B-8522-42AC-3C07-57D2D9860D34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graphicFrame>
        <p:nvGraphicFramePr>
          <p:cNvPr id="10242" name="Object 5">
            <a:extLst>
              <a:ext uri="{FF2B5EF4-FFF2-40B4-BE49-F238E27FC236}">
                <a16:creationId xmlns:a16="http://schemas.microsoft.com/office/drawing/2014/main" id="{51A978C2-FD86-9E9F-B27A-BC328DD816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02000" y="2073275"/>
          <a:ext cx="250190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85720" imgH="393480" progId="Equation.DSMT4">
                  <p:embed/>
                </p:oleObj>
              </mc:Choice>
              <mc:Fallback>
                <p:oleObj name="Equation" r:id="rId3" imgW="148572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0" y="2073275"/>
                        <a:ext cx="2501900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Text Box 6">
            <a:extLst>
              <a:ext uri="{FF2B5EF4-FFF2-40B4-BE49-F238E27FC236}">
                <a16:creationId xmlns:a16="http://schemas.microsoft.com/office/drawing/2014/main" id="{3617580B-2A06-7227-E803-2F15FC71D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413" y="2139950"/>
            <a:ext cx="2185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chemeClr val="hlink"/>
                </a:solidFill>
              </a:rPr>
              <a:t>Q1.	Why is </a:t>
            </a:r>
          </a:p>
        </p:txBody>
      </p:sp>
      <p:sp>
        <p:nvSpPr>
          <p:cNvPr id="10250" name="Text Box 7">
            <a:extLst>
              <a:ext uri="{FF2B5EF4-FFF2-40B4-BE49-F238E27FC236}">
                <a16:creationId xmlns:a16="http://schemas.microsoft.com/office/drawing/2014/main" id="{76267A23-B12E-E6C6-460C-F3426D7C5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013" y="4432300"/>
            <a:ext cx="480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chemeClr val="hlink"/>
                </a:solidFill>
              </a:rPr>
              <a:t>Q4.	Convert 45.1 metres to 	</a:t>
            </a:r>
          </a:p>
          <a:p>
            <a:pPr eaLnBrk="1" hangingPunct="1"/>
            <a:r>
              <a:rPr lang="en-GB" altLang="en-US" sz="2400">
                <a:solidFill>
                  <a:schemeClr val="hlink"/>
                </a:solidFill>
              </a:rPr>
              <a:t>	(a) cm 	(b)	mm</a:t>
            </a:r>
          </a:p>
        </p:txBody>
      </p:sp>
      <p:sp>
        <p:nvSpPr>
          <p:cNvPr id="10251" name="Text Box 8">
            <a:extLst>
              <a:ext uri="{FF2B5EF4-FFF2-40B4-BE49-F238E27FC236}">
                <a16:creationId xmlns:a16="http://schemas.microsoft.com/office/drawing/2014/main" id="{B431F864-E47E-5F83-ABAE-BE48406E9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413" y="3697288"/>
            <a:ext cx="712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chemeClr val="hlink"/>
                </a:solidFill>
              </a:rPr>
              <a:t>Q3.</a:t>
            </a:r>
          </a:p>
        </p:txBody>
      </p:sp>
      <p:sp>
        <p:nvSpPr>
          <p:cNvPr id="10252" name="Text Box 9">
            <a:extLst>
              <a:ext uri="{FF2B5EF4-FFF2-40B4-BE49-F238E27FC236}">
                <a16:creationId xmlns:a16="http://schemas.microsoft.com/office/drawing/2014/main" id="{85289FA7-ABEF-D74F-69F4-93A3F6745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413" y="2879725"/>
            <a:ext cx="7527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chemeClr val="hlink"/>
                </a:solidFill>
              </a:rPr>
              <a:t>Q2.	What is the time difference 07:54 and 13:36</a:t>
            </a:r>
          </a:p>
        </p:txBody>
      </p:sp>
      <p:graphicFrame>
        <p:nvGraphicFramePr>
          <p:cNvPr id="10243" name="Object 10">
            <a:extLst>
              <a:ext uri="{FF2B5EF4-FFF2-40B4-BE49-F238E27FC236}">
                <a16:creationId xmlns:a16="http://schemas.microsoft.com/office/drawing/2014/main" id="{7829C36F-35DE-C98F-9A22-C313534E47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6588" y="3690938"/>
          <a:ext cx="3201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98320" imgH="190440" progId="Equation.DSMT4">
                  <p:embed/>
                </p:oleObj>
              </mc:Choice>
              <mc:Fallback>
                <p:oleObj name="Equation" r:id="rId5" imgW="1498320" imgH="1904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588" y="3690938"/>
                        <a:ext cx="3201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" name="Text Box 11">
            <a:extLst>
              <a:ext uri="{FF2B5EF4-FFF2-40B4-BE49-F238E27FC236}">
                <a16:creationId xmlns:a16="http://schemas.microsoft.com/office/drawing/2014/main" id="{EE6006C9-F9B0-041B-50AF-1114D7AF5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313" y="5330825"/>
            <a:ext cx="6162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chemeClr val="hlink"/>
                </a:solidFill>
              </a:rPr>
              <a:t>Q5.	The answer to the question is 90. </a:t>
            </a:r>
          </a:p>
          <a:p>
            <a:pPr eaLnBrk="1" hangingPunct="1"/>
            <a:r>
              <a:rPr lang="en-GB" altLang="en-US" sz="2400">
                <a:solidFill>
                  <a:schemeClr val="hlink"/>
                </a:solidFill>
              </a:rPr>
              <a:t>	What is the question.</a:t>
            </a:r>
          </a:p>
        </p:txBody>
      </p:sp>
      <p:pic>
        <p:nvPicPr>
          <p:cNvPr id="10254" name="Picture 12" descr="Office Objects 0572">
            <a:extLst>
              <a:ext uri="{FF2B5EF4-FFF2-40B4-BE49-F238E27FC236}">
                <a16:creationId xmlns:a16="http://schemas.microsoft.com/office/drawing/2014/main" id="{47A406FB-D343-F87D-C4E8-ED61EFEAB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0" descr="scottishflag">
            <a:extLst>
              <a:ext uri="{FF2B5EF4-FFF2-40B4-BE49-F238E27FC236}">
                <a16:creationId xmlns:a16="http://schemas.microsoft.com/office/drawing/2014/main" id="{DA7D61EA-5D8D-27FB-679E-9F81DEC7C6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64" name="Text Box 48">
            <a:extLst>
              <a:ext uri="{FF2B5EF4-FFF2-40B4-BE49-F238E27FC236}">
                <a16:creationId xmlns:a16="http://schemas.microsoft.com/office/drawing/2014/main" id="{CE2F5320-54AB-F48B-E7EE-EC7140CAC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5" y="677863"/>
            <a:ext cx="53371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Composite Perimeter</a:t>
            </a:r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6FE21614-E061-D4A3-DC8F-A76C5527E66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A6022D7-EA1D-4F4A-B9A9-AAEAE676BC0B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3CDFA918-6FAD-8588-6152-199E38D56B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52230" name="Text Box 29">
            <a:extLst>
              <a:ext uri="{FF2B5EF4-FFF2-40B4-BE49-F238E27FC236}">
                <a16:creationId xmlns:a16="http://schemas.microsoft.com/office/drawing/2014/main" id="{446AFA69-B7F5-DE12-DC25-C6C56C2BA9F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52231" name="Picture 47" descr="Office Objects 0572">
            <a:extLst>
              <a:ext uri="{FF2B5EF4-FFF2-40B4-BE49-F238E27FC236}">
                <a16:creationId xmlns:a16="http://schemas.microsoft.com/office/drawing/2014/main" id="{5D5DE4FE-C974-49BB-0DF7-204CC7773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2" name="TextBox 12">
            <a:extLst>
              <a:ext uri="{FF2B5EF4-FFF2-40B4-BE49-F238E27FC236}">
                <a16:creationId xmlns:a16="http://schemas.microsoft.com/office/drawing/2014/main" id="{491AF204-80D6-C24D-06B6-B0B672EFC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1981200"/>
            <a:ext cx="706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 sz="2800"/>
              <a:t>Some desks are arranged in certain ways.</a:t>
            </a:r>
          </a:p>
        </p:txBody>
      </p:sp>
      <p:grpSp>
        <p:nvGrpSpPr>
          <p:cNvPr id="52233" name="Group 21">
            <a:extLst>
              <a:ext uri="{FF2B5EF4-FFF2-40B4-BE49-F238E27FC236}">
                <a16:creationId xmlns:a16="http://schemas.microsoft.com/office/drawing/2014/main" id="{2E6DB5D8-629B-D7E9-7FBD-809805A363BE}"/>
              </a:ext>
            </a:extLst>
          </p:cNvPr>
          <p:cNvGrpSpPr>
            <a:grpSpLocks/>
          </p:cNvGrpSpPr>
          <p:nvPr/>
        </p:nvGrpSpPr>
        <p:grpSpPr bwMode="auto">
          <a:xfrm>
            <a:off x="1193800" y="3403600"/>
            <a:ext cx="1460500" cy="2139950"/>
            <a:chOff x="1676400" y="3416300"/>
            <a:chExt cx="1460500" cy="213995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B4CA8FB-4EE5-E17D-0D68-26EC6489132D}"/>
                </a:ext>
              </a:extLst>
            </p:cNvPr>
            <p:cNvSpPr/>
            <p:nvPr/>
          </p:nvSpPr>
          <p:spPr>
            <a:xfrm>
              <a:off x="1676400" y="3416300"/>
              <a:ext cx="723900" cy="7112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06B12DF-CD3A-E063-910B-68BCDCD41D47}"/>
                </a:ext>
              </a:extLst>
            </p:cNvPr>
            <p:cNvSpPr/>
            <p:nvPr/>
          </p:nvSpPr>
          <p:spPr>
            <a:xfrm>
              <a:off x="2413000" y="4132263"/>
              <a:ext cx="723900" cy="7112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5BB5DAC-F71C-6706-316A-BC2B12A41C37}"/>
                </a:ext>
              </a:extLst>
            </p:cNvPr>
            <p:cNvSpPr/>
            <p:nvPr/>
          </p:nvSpPr>
          <p:spPr>
            <a:xfrm>
              <a:off x="1676400" y="4132263"/>
              <a:ext cx="723900" cy="7112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80BA4CE-075F-069D-28E4-04A2A7D01053}"/>
                </a:ext>
              </a:extLst>
            </p:cNvPr>
            <p:cNvSpPr/>
            <p:nvPr/>
          </p:nvSpPr>
          <p:spPr>
            <a:xfrm>
              <a:off x="1676400" y="4845050"/>
              <a:ext cx="723900" cy="7112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52234" name="Group 22">
            <a:extLst>
              <a:ext uri="{FF2B5EF4-FFF2-40B4-BE49-F238E27FC236}">
                <a16:creationId xmlns:a16="http://schemas.microsoft.com/office/drawing/2014/main" id="{E566C866-036D-3445-2B94-2D3D51AAAACA}"/>
              </a:ext>
            </a:extLst>
          </p:cNvPr>
          <p:cNvGrpSpPr>
            <a:grpSpLocks/>
          </p:cNvGrpSpPr>
          <p:nvPr/>
        </p:nvGrpSpPr>
        <p:grpSpPr bwMode="auto">
          <a:xfrm>
            <a:off x="3111500" y="3416300"/>
            <a:ext cx="1460500" cy="2144713"/>
            <a:chOff x="4597400" y="3568700"/>
            <a:chExt cx="1460500" cy="214550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8232D09-04CF-BEC9-A3C1-8C0B781E7195}"/>
                </a:ext>
              </a:extLst>
            </p:cNvPr>
            <p:cNvSpPr/>
            <p:nvPr/>
          </p:nvSpPr>
          <p:spPr>
            <a:xfrm>
              <a:off x="4597400" y="3568700"/>
              <a:ext cx="723900" cy="71146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A60967D-DCAE-DF68-8771-494A070A89A7}"/>
                </a:ext>
              </a:extLst>
            </p:cNvPr>
            <p:cNvSpPr/>
            <p:nvPr/>
          </p:nvSpPr>
          <p:spPr>
            <a:xfrm>
              <a:off x="5334000" y="5002743"/>
              <a:ext cx="723900" cy="71146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7E983D8-4A12-12E2-2CCC-07B4DB80E0E7}"/>
                </a:ext>
              </a:extLst>
            </p:cNvPr>
            <p:cNvSpPr/>
            <p:nvPr/>
          </p:nvSpPr>
          <p:spPr>
            <a:xfrm>
              <a:off x="4597400" y="4284928"/>
              <a:ext cx="723900" cy="71146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03132DE-5B24-BAB4-E3E1-88CC3C68997C}"/>
                </a:ext>
              </a:extLst>
            </p:cNvPr>
            <p:cNvSpPr/>
            <p:nvPr/>
          </p:nvSpPr>
          <p:spPr>
            <a:xfrm>
              <a:off x="4597400" y="5002743"/>
              <a:ext cx="723900" cy="71146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52235" name="Group 29">
            <a:extLst>
              <a:ext uri="{FF2B5EF4-FFF2-40B4-BE49-F238E27FC236}">
                <a16:creationId xmlns:a16="http://schemas.microsoft.com/office/drawing/2014/main" id="{A2EB8600-8693-01BF-5A81-4BC09AF82795}"/>
              </a:ext>
            </a:extLst>
          </p:cNvPr>
          <p:cNvGrpSpPr>
            <a:grpSpLocks/>
          </p:cNvGrpSpPr>
          <p:nvPr/>
        </p:nvGrpSpPr>
        <p:grpSpPr bwMode="auto">
          <a:xfrm>
            <a:off x="5041900" y="3416300"/>
            <a:ext cx="1460500" cy="2132013"/>
            <a:chOff x="6743700" y="3441700"/>
            <a:chExt cx="1460500" cy="213280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6B54DF4-971B-8AD2-1B43-AA4DA8F16B87}"/>
                </a:ext>
              </a:extLst>
            </p:cNvPr>
            <p:cNvSpPr/>
            <p:nvPr/>
          </p:nvSpPr>
          <p:spPr>
            <a:xfrm>
              <a:off x="7480300" y="3441700"/>
              <a:ext cx="723900" cy="711465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97172FA-6836-67F4-D099-F28D90206036}"/>
                </a:ext>
              </a:extLst>
            </p:cNvPr>
            <p:cNvSpPr/>
            <p:nvPr/>
          </p:nvSpPr>
          <p:spPr>
            <a:xfrm>
              <a:off x="7480300" y="4863041"/>
              <a:ext cx="723900" cy="711465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52BF0A2-48BD-62CD-D931-5DAC371D5CA8}"/>
                </a:ext>
              </a:extLst>
            </p:cNvPr>
            <p:cNvSpPr/>
            <p:nvPr/>
          </p:nvSpPr>
          <p:spPr>
            <a:xfrm>
              <a:off x="6743700" y="4153165"/>
              <a:ext cx="723900" cy="70987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4A1D7F9-4AC0-0BB4-57E4-716AD97D5CEC}"/>
                </a:ext>
              </a:extLst>
            </p:cNvPr>
            <p:cNvSpPr/>
            <p:nvPr/>
          </p:nvSpPr>
          <p:spPr>
            <a:xfrm>
              <a:off x="6743700" y="4863041"/>
              <a:ext cx="723900" cy="711465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266465C-7E45-AD90-9473-4E8DB010F0A4}"/>
                </a:ext>
              </a:extLst>
            </p:cNvPr>
            <p:cNvSpPr/>
            <p:nvPr/>
          </p:nvSpPr>
          <p:spPr>
            <a:xfrm>
              <a:off x="6743700" y="3441700"/>
              <a:ext cx="723900" cy="711465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37" name="Cloud 36">
            <a:extLst>
              <a:ext uri="{FF2B5EF4-FFF2-40B4-BE49-F238E27FC236}">
                <a16:creationId xmlns:a16="http://schemas.microsoft.com/office/drawing/2014/main" id="{A0ECC17C-CE9D-F6A0-BCB3-D4AD4876DD32}"/>
              </a:ext>
            </a:extLst>
          </p:cNvPr>
          <p:cNvSpPr/>
          <p:nvPr/>
        </p:nvSpPr>
        <p:spPr>
          <a:xfrm>
            <a:off x="4826000" y="190500"/>
            <a:ext cx="4318000" cy="1612900"/>
          </a:xfrm>
          <a:prstGeom prst="cloud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000000"/>
                </a:solidFill>
                <a:latin typeface="Comic Sans MS" pitchFamily="66" charset="0"/>
              </a:rPr>
              <a:t>Find the perimeter of each arrangement.</a:t>
            </a:r>
          </a:p>
        </p:txBody>
      </p:sp>
      <p:grpSp>
        <p:nvGrpSpPr>
          <p:cNvPr id="52237" name="Group 40">
            <a:extLst>
              <a:ext uri="{FF2B5EF4-FFF2-40B4-BE49-F238E27FC236}">
                <a16:creationId xmlns:a16="http://schemas.microsoft.com/office/drawing/2014/main" id="{87C513FD-35A7-29A9-6234-17764F3592E3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16300"/>
            <a:ext cx="1416050" cy="2165350"/>
            <a:chOff x="7353696" y="3415904"/>
            <a:chExt cx="1415654" cy="216535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0715778-7E75-DF8D-D352-4067059908C4}"/>
                </a:ext>
              </a:extLst>
            </p:cNvPr>
            <p:cNvSpPr/>
            <p:nvPr/>
          </p:nvSpPr>
          <p:spPr>
            <a:xfrm rot="5400000">
              <a:off x="8051899" y="3422353"/>
              <a:ext cx="723900" cy="71100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DEBBF9F-5315-FE3A-BA49-1495791A1439}"/>
                </a:ext>
              </a:extLst>
            </p:cNvPr>
            <p:cNvSpPr/>
            <p:nvPr/>
          </p:nvSpPr>
          <p:spPr>
            <a:xfrm rot="5400000">
              <a:off x="7347247" y="4863803"/>
              <a:ext cx="723900" cy="71100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E8109D3-5149-B2DE-9B68-74303D88A1FE}"/>
                </a:ext>
              </a:extLst>
            </p:cNvPr>
            <p:cNvSpPr/>
            <p:nvPr/>
          </p:nvSpPr>
          <p:spPr>
            <a:xfrm rot="5400000">
              <a:off x="8051899" y="4143078"/>
              <a:ext cx="723900" cy="71100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9AF7BD1-8F84-3593-AAF6-F250AE4B5A5A}"/>
                </a:ext>
              </a:extLst>
            </p:cNvPr>
            <p:cNvSpPr/>
            <p:nvPr/>
          </p:nvSpPr>
          <p:spPr>
            <a:xfrm rot="5400000">
              <a:off x="7347247" y="4146253"/>
              <a:ext cx="723900" cy="71100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43D144B-A361-B39F-6FCC-AE695A42DEE9}"/>
                </a:ext>
              </a:extLst>
            </p:cNvPr>
            <p:cNvSpPr/>
            <p:nvPr/>
          </p:nvSpPr>
          <p:spPr>
            <a:xfrm rot="5400000">
              <a:off x="8051899" y="4863803"/>
              <a:ext cx="723900" cy="71100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52238" name="TextBox 40">
            <a:extLst>
              <a:ext uri="{FF2B5EF4-FFF2-40B4-BE49-F238E27FC236}">
                <a16:creationId xmlns:a16="http://schemas.microsoft.com/office/drawing/2014/main" id="{00E7AD42-AFF7-E24E-B969-50C310EBE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2654300"/>
            <a:ext cx="8267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/>
              <a:t>Each desk is square shaped and has length 60cm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ate Placeholder 1">
            <a:extLst>
              <a:ext uri="{FF2B5EF4-FFF2-40B4-BE49-F238E27FC236}">
                <a16:creationId xmlns:a16="http://schemas.microsoft.com/office/drawing/2014/main" id="{7B25099B-CA8C-1E0C-18F2-737F2D44470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8875226-493A-4BBF-BEEE-56BA0F6B7F6E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33" name="Footer Placeholder 2">
            <a:extLst>
              <a:ext uri="{FF2B5EF4-FFF2-40B4-BE49-F238E27FC236}">
                <a16:creationId xmlns:a16="http://schemas.microsoft.com/office/drawing/2014/main" id="{D7CEE921-E5D9-29D5-3947-0610873FF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40962" name="Text Box 2">
            <a:extLst>
              <a:ext uri="{FF2B5EF4-FFF2-40B4-BE49-F238E27FC236}">
                <a16:creationId xmlns:a16="http://schemas.microsoft.com/office/drawing/2014/main" id="{41BB2CF9-255C-7F9C-1D33-4604A7624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8838" y="1925638"/>
            <a:ext cx="57451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dirty="0">
                <a:solidFill>
                  <a:srgbClr val="F2FC2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Below is a drawing of the school building. Calculate the perimeter.</a:t>
            </a:r>
            <a:endParaRPr lang="en-US" sz="2800" dirty="0">
              <a:solidFill>
                <a:srgbClr val="F2FC2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A12322F5-A920-42C5-9D5C-D7F0B94B1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5" y="374650"/>
            <a:ext cx="5141913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Perimeter</a:t>
            </a:r>
          </a:p>
        </p:txBody>
      </p:sp>
      <p:pic>
        <p:nvPicPr>
          <p:cNvPr id="53254" name="Picture 4" descr="scottishflag">
            <a:extLst>
              <a:ext uri="{FF2B5EF4-FFF2-40B4-BE49-F238E27FC236}">
                <a16:creationId xmlns:a16="http://schemas.microsoft.com/office/drawing/2014/main" id="{804663E9-73B8-28FA-8D69-EE50EBBE72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5" name="Text Box 5">
            <a:extLst>
              <a:ext uri="{FF2B5EF4-FFF2-40B4-BE49-F238E27FC236}">
                <a16:creationId xmlns:a16="http://schemas.microsoft.com/office/drawing/2014/main" id="{1D81B82A-D804-0BC1-2C2C-B54DAEB386C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cs typeface="Arial" panose="020B0604020202020204" pitchFamily="34" charset="0"/>
              </a:rPr>
              <a:t>www.mathsrevision.com</a:t>
            </a:r>
          </a:p>
        </p:txBody>
      </p:sp>
      <p:pic>
        <p:nvPicPr>
          <p:cNvPr id="53256" name="Picture 6" descr="Office Objects 0572">
            <a:extLst>
              <a:ext uri="{FF2B5EF4-FFF2-40B4-BE49-F238E27FC236}">
                <a16:creationId xmlns:a16="http://schemas.microsoft.com/office/drawing/2014/main" id="{12884510-4ECE-8B01-FB7D-0D086BC7C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227013"/>
            <a:ext cx="144462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7" name="Text Box 7">
            <a:extLst>
              <a:ext uri="{FF2B5EF4-FFF2-40B4-BE49-F238E27FC236}">
                <a16:creationId xmlns:a16="http://schemas.microsoft.com/office/drawing/2014/main" id="{D8E6805F-0AA6-C840-A4A3-66399C12F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75" y="1882775"/>
            <a:ext cx="16954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3200" u="sng"/>
              <a:t>Problem</a:t>
            </a:r>
          </a:p>
        </p:txBody>
      </p:sp>
      <p:grpSp>
        <p:nvGrpSpPr>
          <p:cNvPr id="53258" name="Group 8">
            <a:extLst>
              <a:ext uri="{FF2B5EF4-FFF2-40B4-BE49-F238E27FC236}">
                <a16:creationId xmlns:a16="http://schemas.microsoft.com/office/drawing/2014/main" id="{6E71DA1A-6B9D-91C6-903C-0AFCDF2D196E}"/>
              </a:ext>
            </a:extLst>
          </p:cNvPr>
          <p:cNvGrpSpPr>
            <a:grpSpLocks/>
          </p:cNvGrpSpPr>
          <p:nvPr/>
        </p:nvGrpSpPr>
        <p:grpSpPr bwMode="auto">
          <a:xfrm>
            <a:off x="815975" y="2397125"/>
            <a:ext cx="4933950" cy="3230563"/>
            <a:chOff x="514" y="1510"/>
            <a:chExt cx="3108" cy="2035"/>
          </a:xfrm>
        </p:grpSpPr>
        <p:grpSp>
          <p:nvGrpSpPr>
            <p:cNvPr id="53265" name="Group 9">
              <a:extLst>
                <a:ext uri="{FF2B5EF4-FFF2-40B4-BE49-F238E27FC236}">
                  <a16:creationId xmlns:a16="http://schemas.microsoft.com/office/drawing/2014/main" id="{9F224265-AF58-D018-E9F1-6D4B720358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7" y="1899"/>
              <a:ext cx="1877" cy="1260"/>
              <a:chOff x="1663" y="1609"/>
              <a:chExt cx="1877" cy="1260"/>
            </a:xfrm>
          </p:grpSpPr>
          <p:sp>
            <p:nvSpPr>
              <p:cNvPr id="53279" name="Rectangle 10">
                <a:extLst>
                  <a:ext uri="{FF2B5EF4-FFF2-40B4-BE49-F238E27FC236}">
                    <a16:creationId xmlns:a16="http://schemas.microsoft.com/office/drawing/2014/main" id="{6BEE5FE9-8C89-F70C-19FC-2802B66EC9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0" y="2250"/>
                <a:ext cx="1260" cy="618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3280" name="Rectangle 11">
                <a:extLst>
                  <a:ext uri="{FF2B5EF4-FFF2-40B4-BE49-F238E27FC236}">
                    <a16:creationId xmlns:a16="http://schemas.microsoft.com/office/drawing/2014/main" id="{8B81AB39-C4E1-28B0-A1F3-9218C88AF4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342" y="1930"/>
                <a:ext cx="1260" cy="618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53266" name="Line 12">
              <a:extLst>
                <a:ext uri="{FF2B5EF4-FFF2-40B4-BE49-F238E27FC236}">
                  <a16:creationId xmlns:a16="http://schemas.microsoft.com/office/drawing/2014/main" id="{3BF90C3B-49BC-B178-CCCC-BECAFAB990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0" y="2492"/>
              <a:ext cx="124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267" name="Line 13">
              <a:extLst>
                <a:ext uri="{FF2B5EF4-FFF2-40B4-BE49-F238E27FC236}">
                  <a16:creationId xmlns:a16="http://schemas.microsoft.com/office/drawing/2014/main" id="{AEE2F3CD-8430-AC07-2C42-A4244664618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765" y="2857"/>
              <a:ext cx="60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268" name="Line 14">
              <a:extLst>
                <a:ext uri="{FF2B5EF4-FFF2-40B4-BE49-F238E27FC236}">
                  <a16:creationId xmlns:a16="http://schemas.microsoft.com/office/drawing/2014/main" id="{066D13B7-4AEB-93C7-7BAD-0841585A85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0" y="1838"/>
              <a:ext cx="58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269" name="Line 15">
              <a:extLst>
                <a:ext uri="{FF2B5EF4-FFF2-40B4-BE49-F238E27FC236}">
                  <a16:creationId xmlns:a16="http://schemas.microsoft.com/office/drawing/2014/main" id="{84BC27C3-A545-557D-06D9-0D61AB80E84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00" y="2526"/>
              <a:ext cx="12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270" name="Text Box 16">
              <a:extLst>
                <a:ext uri="{FF2B5EF4-FFF2-40B4-BE49-F238E27FC236}">
                  <a16:creationId xmlns:a16="http://schemas.microsoft.com/office/drawing/2014/main" id="{F414A5AA-F71D-F877-286E-46E71D5F09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8" y="2682"/>
              <a:ext cx="49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 sz="2800"/>
                <a:t>4 m</a:t>
              </a:r>
            </a:p>
          </p:txBody>
        </p:sp>
        <p:sp>
          <p:nvSpPr>
            <p:cNvPr id="53271" name="Text Box 17">
              <a:extLst>
                <a:ext uri="{FF2B5EF4-FFF2-40B4-BE49-F238E27FC236}">
                  <a16:creationId xmlns:a16="http://schemas.microsoft.com/office/drawing/2014/main" id="{53D6CD3B-8515-5283-7CEA-C0F8AC1398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4" y="2194"/>
              <a:ext cx="49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 sz="2800"/>
                <a:t>9 m</a:t>
              </a:r>
            </a:p>
          </p:txBody>
        </p:sp>
        <p:sp>
          <p:nvSpPr>
            <p:cNvPr id="53272" name="Text Box 18">
              <a:extLst>
                <a:ext uri="{FF2B5EF4-FFF2-40B4-BE49-F238E27FC236}">
                  <a16:creationId xmlns:a16="http://schemas.microsoft.com/office/drawing/2014/main" id="{F4827FDE-592F-CB2B-CD93-BF90DE00D1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" y="2380"/>
              <a:ext cx="49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 sz="2800"/>
                <a:t>8 m</a:t>
              </a:r>
            </a:p>
          </p:txBody>
        </p:sp>
        <p:sp>
          <p:nvSpPr>
            <p:cNvPr id="53273" name="Text Box 19">
              <a:extLst>
                <a:ext uri="{FF2B5EF4-FFF2-40B4-BE49-F238E27FC236}">
                  <a16:creationId xmlns:a16="http://schemas.microsoft.com/office/drawing/2014/main" id="{69DB6C7F-26FE-1E5C-7A60-55E5D2736C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8" y="1510"/>
              <a:ext cx="48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 sz="2800" i="1"/>
                <a:t>x</a:t>
              </a:r>
              <a:r>
                <a:rPr lang="en-GB" altLang="en-US" sz="2800"/>
                <a:t> m</a:t>
              </a:r>
            </a:p>
          </p:txBody>
        </p:sp>
        <p:sp>
          <p:nvSpPr>
            <p:cNvPr id="53274" name="Line 20">
              <a:extLst>
                <a:ext uri="{FF2B5EF4-FFF2-40B4-BE49-F238E27FC236}">
                  <a16:creationId xmlns:a16="http://schemas.microsoft.com/office/drawing/2014/main" id="{11F39DA9-29A1-3105-7F36-A282DC83BD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4" y="3252"/>
              <a:ext cx="183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275" name="Text Box 21">
              <a:extLst>
                <a:ext uri="{FF2B5EF4-FFF2-40B4-BE49-F238E27FC236}">
                  <a16:creationId xmlns:a16="http://schemas.microsoft.com/office/drawing/2014/main" id="{02F98020-390D-EBAD-ACE3-7F5DE8DECE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8" y="3218"/>
              <a:ext cx="59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 sz="2800"/>
                <a:t>12 m</a:t>
              </a:r>
            </a:p>
          </p:txBody>
        </p:sp>
        <p:sp>
          <p:nvSpPr>
            <p:cNvPr id="53276" name="Line 22">
              <a:extLst>
                <a:ext uri="{FF2B5EF4-FFF2-40B4-BE49-F238E27FC236}">
                  <a16:creationId xmlns:a16="http://schemas.microsoft.com/office/drawing/2014/main" id="{7EBC4857-85D1-ABD6-810B-7232D3F3A3D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529" y="2173"/>
              <a:ext cx="51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277" name="Text Box 23">
              <a:extLst>
                <a:ext uri="{FF2B5EF4-FFF2-40B4-BE49-F238E27FC236}">
                  <a16:creationId xmlns:a16="http://schemas.microsoft.com/office/drawing/2014/main" id="{5402CF79-35BB-7054-58DD-1A9C0F84FC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8" y="1986"/>
              <a:ext cx="49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 sz="2800"/>
                <a:t>4 m</a:t>
              </a:r>
            </a:p>
          </p:txBody>
        </p:sp>
        <p:sp>
          <p:nvSpPr>
            <p:cNvPr id="53278" name="Line 24">
              <a:extLst>
                <a:ext uri="{FF2B5EF4-FFF2-40B4-BE49-F238E27FC236}">
                  <a16:creationId xmlns:a16="http://schemas.microsoft.com/office/drawing/2014/main" id="{81C5EA34-03B4-F699-0A11-AA738BF18B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44" y="2544"/>
              <a:ext cx="57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0985" name="Text Box 25">
            <a:extLst>
              <a:ext uri="{FF2B5EF4-FFF2-40B4-BE49-F238E27FC236}">
                <a16:creationId xmlns:a16="http://schemas.microsoft.com/office/drawing/2014/main" id="{A31367AB-2917-032B-849B-0C80DF7DD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5325" y="3098800"/>
            <a:ext cx="2994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 i="1">
                <a:solidFill>
                  <a:srgbClr val="F2FC2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GB" sz="3200">
                <a:solidFill>
                  <a:srgbClr val="F2FC2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12 – 9 =3 m</a:t>
            </a:r>
          </a:p>
        </p:txBody>
      </p:sp>
      <p:grpSp>
        <p:nvGrpSpPr>
          <p:cNvPr id="4" name="Group 26">
            <a:extLst>
              <a:ext uri="{FF2B5EF4-FFF2-40B4-BE49-F238E27FC236}">
                <a16:creationId xmlns:a16="http://schemas.microsoft.com/office/drawing/2014/main" id="{6848858C-0370-61D7-99CA-01B7A4E8A0AE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4584700"/>
            <a:ext cx="4267200" cy="2273300"/>
            <a:chOff x="3072" y="2888"/>
            <a:chExt cx="2688" cy="1432"/>
          </a:xfrm>
        </p:grpSpPr>
        <p:sp>
          <p:nvSpPr>
            <p:cNvPr id="53263" name="AutoShape 27">
              <a:extLst>
                <a:ext uri="{FF2B5EF4-FFF2-40B4-BE49-F238E27FC236}">
                  <a16:creationId xmlns:a16="http://schemas.microsoft.com/office/drawing/2014/main" id="{9993A184-EB78-F1FB-77C1-EE6715896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2888"/>
              <a:ext cx="2688" cy="1432"/>
            </a:xfrm>
            <a:prstGeom prst="cloudCallout">
              <a:avLst>
                <a:gd name="adj1" fmla="val -70199"/>
                <a:gd name="adj2" fmla="val -16412"/>
              </a:avLst>
            </a:prstGeom>
            <a:solidFill>
              <a:srgbClr val="96969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endParaRPr lang="en-US" altLang="en-US" sz="3200"/>
            </a:p>
          </p:txBody>
        </p:sp>
        <p:sp>
          <p:nvSpPr>
            <p:cNvPr id="40988" name="Text Box 28">
              <a:extLst>
                <a:ext uri="{FF2B5EF4-FFF2-40B4-BE49-F238E27FC236}">
                  <a16:creationId xmlns:a16="http://schemas.microsoft.com/office/drawing/2014/main" id="{26314BEB-AE01-6FD2-B3DB-B926B7C20E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8" y="3039"/>
              <a:ext cx="130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200">
                  <a:solidFill>
                    <a:srgbClr val="F2FC2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Perimeter</a:t>
              </a:r>
            </a:p>
          </p:txBody>
        </p:sp>
      </p:grpSp>
      <p:sp>
        <p:nvSpPr>
          <p:cNvPr id="40989" name="Text Box 29">
            <a:extLst>
              <a:ext uri="{FF2B5EF4-FFF2-40B4-BE49-F238E27FC236}">
                <a16:creationId xmlns:a16="http://schemas.microsoft.com/office/drawing/2014/main" id="{79457723-42DE-1805-3F92-CA848FE7A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381625"/>
            <a:ext cx="3857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>
                <a:solidFill>
                  <a:srgbClr val="F2FC2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12 + 8 + 3 + 4 + 9 + 4</a:t>
            </a:r>
          </a:p>
        </p:txBody>
      </p:sp>
      <p:sp>
        <p:nvSpPr>
          <p:cNvPr id="40990" name="Rectangle 30">
            <a:extLst>
              <a:ext uri="{FF2B5EF4-FFF2-40B4-BE49-F238E27FC236}">
                <a16:creationId xmlns:a16="http://schemas.microsoft.com/office/drawing/2014/main" id="{3CC46455-5280-4DE5-04B0-3230CD159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9525" y="5981700"/>
            <a:ext cx="1289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>
                <a:solidFill>
                  <a:srgbClr val="F2FC2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40 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0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5" grpId="0"/>
      <p:bldP spid="40989" grpId="0"/>
      <p:bldP spid="4099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70">
            <a:extLst>
              <a:ext uri="{FF2B5EF4-FFF2-40B4-BE49-F238E27FC236}">
                <a16:creationId xmlns:a16="http://schemas.microsoft.com/office/drawing/2014/main" id="{69AF0B19-976E-47E2-7545-46C7652BF1A1}"/>
              </a:ext>
            </a:extLst>
          </p:cNvPr>
          <p:cNvSpPr/>
          <p:nvPr/>
        </p:nvSpPr>
        <p:spPr>
          <a:xfrm>
            <a:off x="857250" y="2066925"/>
            <a:ext cx="4286250" cy="3219450"/>
          </a:xfrm>
          <a:custGeom>
            <a:avLst/>
            <a:gdLst>
              <a:gd name="connsiteX0" fmla="*/ 0 w 4286250"/>
              <a:gd name="connsiteY0" fmla="*/ 0 h 3219450"/>
              <a:gd name="connsiteX1" fmla="*/ 0 w 4286250"/>
              <a:gd name="connsiteY1" fmla="*/ 0 h 3219450"/>
              <a:gd name="connsiteX2" fmla="*/ 2857500 w 4286250"/>
              <a:gd name="connsiteY2" fmla="*/ 0 h 3219450"/>
              <a:gd name="connsiteX3" fmla="*/ 2857500 w 4286250"/>
              <a:gd name="connsiteY3" fmla="*/ 1066800 h 3219450"/>
              <a:gd name="connsiteX4" fmla="*/ 4286250 w 4286250"/>
              <a:gd name="connsiteY4" fmla="*/ 1076325 h 3219450"/>
              <a:gd name="connsiteX5" fmla="*/ 4286250 w 4286250"/>
              <a:gd name="connsiteY5" fmla="*/ 3219450 h 3219450"/>
              <a:gd name="connsiteX6" fmla="*/ 0 w 4286250"/>
              <a:gd name="connsiteY6" fmla="*/ 3219450 h 3219450"/>
              <a:gd name="connsiteX7" fmla="*/ 0 w 4286250"/>
              <a:gd name="connsiteY7" fmla="*/ 0 h 32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86250" h="3219450">
                <a:moveTo>
                  <a:pt x="0" y="0"/>
                </a:moveTo>
                <a:lnTo>
                  <a:pt x="0" y="0"/>
                </a:lnTo>
                <a:lnTo>
                  <a:pt x="2857500" y="0"/>
                </a:lnTo>
                <a:lnTo>
                  <a:pt x="2857500" y="1066800"/>
                </a:lnTo>
                <a:lnTo>
                  <a:pt x="4286250" y="1076325"/>
                </a:lnTo>
                <a:lnTo>
                  <a:pt x="4286250" y="3219450"/>
                </a:lnTo>
                <a:lnTo>
                  <a:pt x="0" y="321945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4275" name="TextBox 28">
            <a:extLst>
              <a:ext uri="{FF2B5EF4-FFF2-40B4-BE49-F238E27FC236}">
                <a16:creationId xmlns:a16="http://schemas.microsoft.com/office/drawing/2014/main" id="{029F07D5-36CF-D348-2482-FA7936E5C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3500438"/>
            <a:ext cx="901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000000"/>
                </a:solidFill>
                <a:cs typeface="Arial" panose="020B0604020202020204" pitchFamily="34" charset="0"/>
              </a:rPr>
              <a:t>4.5m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B06F6C8-8103-363B-3063-557CEB2CED62}"/>
              </a:ext>
            </a:extLst>
          </p:cNvPr>
          <p:cNvCxnSpPr>
            <a:stCxn id="71" idx="6"/>
          </p:cNvCxnSpPr>
          <p:nvPr/>
        </p:nvCxnSpPr>
        <p:spPr>
          <a:xfrm>
            <a:off x="857250" y="5286375"/>
            <a:ext cx="4306888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D9AFF3-73FF-3D75-5B29-8F8740E26288}"/>
              </a:ext>
            </a:extLst>
          </p:cNvPr>
          <p:cNvCxnSpPr/>
          <p:nvPr/>
        </p:nvCxnSpPr>
        <p:spPr>
          <a:xfrm rot="5400000" flipH="1" flipV="1">
            <a:off x="-750094" y="3679032"/>
            <a:ext cx="3216275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BD6C1E8-B667-40CD-7FEB-013B0EE5217F}"/>
              </a:ext>
            </a:extLst>
          </p:cNvPr>
          <p:cNvCxnSpPr>
            <a:stCxn id="71" idx="0"/>
          </p:cNvCxnSpPr>
          <p:nvPr/>
        </p:nvCxnSpPr>
        <p:spPr>
          <a:xfrm>
            <a:off x="857250" y="2066925"/>
            <a:ext cx="2876550" cy="63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133604B-D795-B2CB-C059-E4D18720A625}"/>
              </a:ext>
            </a:extLst>
          </p:cNvPr>
          <p:cNvCxnSpPr/>
          <p:nvPr/>
        </p:nvCxnSpPr>
        <p:spPr>
          <a:xfrm rot="5400000">
            <a:off x="3179763" y="2616200"/>
            <a:ext cx="1071562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4E8E5C6-C540-3018-22BE-49D69BA17C17}"/>
              </a:ext>
            </a:extLst>
          </p:cNvPr>
          <p:cNvCxnSpPr/>
          <p:nvPr/>
        </p:nvCxnSpPr>
        <p:spPr>
          <a:xfrm>
            <a:off x="3714750" y="3143250"/>
            <a:ext cx="1430338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6D4605F-D28D-292A-CFB4-D18A54C50CFC}"/>
              </a:ext>
            </a:extLst>
          </p:cNvPr>
          <p:cNvCxnSpPr>
            <a:endCxn id="71" idx="5"/>
          </p:cNvCxnSpPr>
          <p:nvPr/>
        </p:nvCxnSpPr>
        <p:spPr>
          <a:xfrm rot="16200000" flipH="1">
            <a:off x="4053682" y="4196556"/>
            <a:ext cx="2171700" cy="79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282" name="TextBox 27">
            <a:extLst>
              <a:ext uri="{FF2B5EF4-FFF2-40B4-BE49-F238E27FC236}">
                <a16:creationId xmlns:a16="http://schemas.microsoft.com/office/drawing/2014/main" id="{D5AFEB85-C7B2-1E49-D922-6160337EE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313" y="5357813"/>
            <a:ext cx="847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000000"/>
                </a:solidFill>
                <a:cs typeface="Arial" panose="020B0604020202020204" pitchFamily="34" charset="0"/>
              </a:rPr>
              <a:t>6m</a:t>
            </a:r>
          </a:p>
        </p:txBody>
      </p:sp>
      <p:sp>
        <p:nvSpPr>
          <p:cNvPr id="54283" name="TextBox 29">
            <a:extLst>
              <a:ext uri="{FF2B5EF4-FFF2-40B4-BE49-F238E27FC236}">
                <a16:creationId xmlns:a16="http://schemas.microsoft.com/office/drawing/2014/main" id="{CD4A241B-53B6-6785-CBCF-3875F9DC9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1643063"/>
            <a:ext cx="7000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000000"/>
                </a:solidFill>
                <a:cs typeface="Arial" panose="020B0604020202020204" pitchFamily="34" charset="0"/>
              </a:rPr>
              <a:t>4m</a:t>
            </a:r>
          </a:p>
        </p:txBody>
      </p:sp>
      <p:sp>
        <p:nvSpPr>
          <p:cNvPr id="54284" name="TextBox 30">
            <a:extLst>
              <a:ext uri="{FF2B5EF4-FFF2-40B4-BE49-F238E27FC236}">
                <a16:creationId xmlns:a16="http://schemas.microsoft.com/office/drawing/2014/main" id="{7FDA5719-BC9F-2992-EAD1-F4FF80C6A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2357438"/>
            <a:ext cx="1001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000000"/>
                </a:solidFill>
                <a:cs typeface="Arial" panose="020B0604020202020204" pitchFamily="34" charset="0"/>
              </a:rPr>
              <a:t>1.5m</a:t>
            </a:r>
          </a:p>
        </p:txBody>
      </p:sp>
      <p:sp>
        <p:nvSpPr>
          <p:cNvPr id="54285" name="TextBox 31">
            <a:extLst>
              <a:ext uri="{FF2B5EF4-FFF2-40B4-BE49-F238E27FC236}">
                <a16:creationId xmlns:a16="http://schemas.microsoft.com/office/drawing/2014/main" id="{0F2E3FBA-97B2-C4E8-22DE-39419AD95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2773363"/>
            <a:ext cx="788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000000"/>
                </a:solidFill>
                <a:cs typeface="Arial" panose="020B0604020202020204" pitchFamily="34" charset="0"/>
              </a:rPr>
              <a:t>2m</a:t>
            </a:r>
          </a:p>
        </p:txBody>
      </p:sp>
      <p:sp>
        <p:nvSpPr>
          <p:cNvPr id="54286" name="TextBox 32">
            <a:extLst>
              <a:ext uri="{FF2B5EF4-FFF2-40B4-BE49-F238E27FC236}">
                <a16:creationId xmlns:a16="http://schemas.microsoft.com/office/drawing/2014/main" id="{54CDAD5E-6A42-65E2-6AA6-C83A3168A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0" y="3987800"/>
            <a:ext cx="652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000000"/>
                </a:solidFill>
                <a:cs typeface="Arial" panose="020B0604020202020204" pitchFamily="34" charset="0"/>
              </a:rPr>
              <a:t>3m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B84B2D5-DA68-695C-7A89-1907D8E87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8575" y="1700213"/>
            <a:ext cx="5305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000">
                <a:solidFill>
                  <a:srgbClr val="FF0000"/>
                </a:solidFill>
                <a:cs typeface="Arial" panose="020B0604020202020204" pitchFamily="34" charset="0"/>
              </a:rPr>
              <a:t>Perimeter = 6 + 3 + 2 + 1.5 + 4 + 4.5  =  21m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BCBD746-D12A-A8DD-5484-0E705F49E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5763" y="2155825"/>
            <a:ext cx="3346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  <a:cs typeface="Arial" panose="020B0604020202020204" pitchFamily="34" charset="0"/>
              </a:rPr>
              <a:t>Number of 1 metre grips = 21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C41AC2E-2DF0-7196-50F3-807A56933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5763" y="2622550"/>
            <a:ext cx="369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  <a:cs typeface="Arial" panose="020B0604020202020204" pitchFamily="34" charset="0"/>
              </a:rPr>
              <a:t>No of packs = 21 </a:t>
            </a:r>
            <a:r>
              <a:rPr lang="en-GB" altLang="en-US" sz="2000">
                <a:solidFill>
                  <a:srgbClr val="000000"/>
                </a:solidFill>
                <a:cs typeface="Arial" panose="020B0604020202020204" pitchFamily="34" charset="0"/>
              </a:rPr>
              <a:t>÷</a:t>
            </a:r>
            <a:r>
              <a:rPr lang="en-GB" altLang="en-US">
                <a:solidFill>
                  <a:srgbClr val="000000"/>
                </a:solidFill>
                <a:cs typeface="Arial" panose="020B0604020202020204" pitchFamily="34" charset="0"/>
              </a:rPr>
              <a:t> 5  = 4.2 packs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351E1A8-6535-3B27-D58D-0D93668D8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5763" y="3089275"/>
            <a:ext cx="2276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  <a:cs typeface="Arial" panose="020B0604020202020204" pitchFamily="34" charset="0"/>
              </a:rPr>
              <a:t>So we need 5 packs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CE9918A-1C75-64AE-DB65-8A57E2DA2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5763" y="3556000"/>
            <a:ext cx="3198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  <a:cs typeface="Arial" panose="020B0604020202020204" pitchFamily="34" charset="0"/>
              </a:rPr>
              <a:t>Cost = 5 x £ 4.50 =  </a:t>
            </a:r>
            <a:r>
              <a:rPr lang="en-GB" altLang="en-US">
                <a:solidFill>
                  <a:srgbClr val="FF0000"/>
                </a:solidFill>
                <a:cs typeface="Arial" panose="020B0604020202020204" pitchFamily="34" charset="0"/>
              </a:rPr>
              <a:t>£22.50</a:t>
            </a:r>
          </a:p>
        </p:txBody>
      </p:sp>
      <p:sp>
        <p:nvSpPr>
          <p:cNvPr id="54292" name="TextBox 75">
            <a:extLst>
              <a:ext uri="{FF2B5EF4-FFF2-40B4-BE49-F238E27FC236}">
                <a16:creationId xmlns:a16="http://schemas.microsoft.com/office/drawing/2014/main" id="{4DE1574D-4508-50AF-768E-70C1CB083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5645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rgbClr val="000000"/>
                </a:solidFill>
                <a:cs typeface="Arial" panose="020B0604020202020204" pitchFamily="34" charset="0"/>
              </a:rPr>
              <a:t>Carpet grip comes in packets of five 1 metre lengths.</a:t>
            </a:r>
          </a:p>
          <a:p>
            <a:pPr eaLnBrk="1" hangingPunct="1"/>
            <a:r>
              <a:rPr lang="en-GB" altLang="en-US" sz="2400">
                <a:solidFill>
                  <a:srgbClr val="000000"/>
                </a:solidFill>
                <a:cs typeface="Arial" panose="020B0604020202020204" pitchFamily="34" charset="0"/>
              </a:rPr>
              <a:t>How much will it cost to put carpet grip round this shape ?</a:t>
            </a:r>
            <a:endParaRPr lang="en-GB" altLang="en-US" sz="24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ED49704-2646-4180-5ADF-B9B9630BE3D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1187A33-88E8-4CA0-A058-4A579FBE337C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79F93A0-BE3E-04FA-C2ED-F3FDA44E0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pic>
        <p:nvPicPr>
          <p:cNvPr id="55300" name="Picture 4" descr="Office Objects 0572">
            <a:extLst>
              <a:ext uri="{FF2B5EF4-FFF2-40B4-BE49-F238E27FC236}">
                <a16:creationId xmlns:a16="http://schemas.microsoft.com/office/drawing/2014/main" id="{8ADA1C44-7775-F91C-856B-136B3D727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Rectangle 8">
            <a:extLst>
              <a:ext uri="{FF2B5EF4-FFF2-40B4-BE49-F238E27FC236}">
                <a16:creationId xmlns:a16="http://schemas.microsoft.com/office/drawing/2014/main" id="{72938C21-1640-BFEE-D0F8-E160E3065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552450"/>
            <a:ext cx="52562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Composite Perimeter</a:t>
            </a:r>
          </a:p>
        </p:txBody>
      </p:sp>
      <p:pic>
        <p:nvPicPr>
          <p:cNvPr id="55302" name="Picture 9" descr="scottishflag">
            <a:extLst>
              <a:ext uri="{FF2B5EF4-FFF2-40B4-BE49-F238E27FC236}">
                <a16:creationId xmlns:a16="http://schemas.microsoft.com/office/drawing/2014/main" id="{5C44BD2B-90EC-3629-07A8-A48CFC56FB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3" name="Text Box 11">
            <a:extLst>
              <a:ext uri="{FF2B5EF4-FFF2-40B4-BE49-F238E27FC236}">
                <a16:creationId xmlns:a16="http://schemas.microsoft.com/office/drawing/2014/main" id="{9EBAE1DE-F891-7BB0-B53E-76D0507EC7D4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55304" name="Rectangle 12">
            <a:extLst>
              <a:ext uri="{FF2B5EF4-FFF2-40B4-BE49-F238E27FC236}">
                <a16:creationId xmlns:a16="http://schemas.microsoft.com/office/drawing/2014/main" id="{5CFB3E8C-CF6F-C364-F11A-83EDBB3C6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783138"/>
            <a:ext cx="5727700" cy="857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05" name="Text Box 13">
            <a:extLst>
              <a:ext uri="{FF2B5EF4-FFF2-40B4-BE49-F238E27FC236}">
                <a16:creationId xmlns:a16="http://schemas.microsoft.com/office/drawing/2014/main" id="{B7F19FA2-C44B-31EB-92C0-925B006AC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675" y="2220913"/>
            <a:ext cx="5310188" cy="2554287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 sz="4000">
                <a:cs typeface="Arial" panose="020B0604020202020204" pitchFamily="34" charset="0"/>
              </a:rPr>
              <a:t>Now Try </a:t>
            </a:r>
          </a:p>
          <a:p>
            <a:pPr algn="ctr" eaLnBrk="1" hangingPunct="1"/>
            <a:r>
              <a:rPr lang="en-GB" altLang="en-US" sz="4000">
                <a:cs typeface="Arial" panose="020B0604020202020204" pitchFamily="34" charset="0"/>
              </a:rPr>
              <a:t>TJ N4 Lifeskills</a:t>
            </a:r>
          </a:p>
          <a:p>
            <a:pPr algn="ctr" eaLnBrk="1" hangingPunct="1"/>
            <a:r>
              <a:rPr lang="en-GB" altLang="en-US" sz="4000">
                <a:cs typeface="Arial" panose="020B0604020202020204" pitchFamily="34" charset="0"/>
              </a:rPr>
              <a:t>Exercise 4</a:t>
            </a:r>
          </a:p>
          <a:p>
            <a:pPr algn="ctr" eaLnBrk="1" hangingPunct="1"/>
            <a:r>
              <a:rPr lang="en-GB" altLang="en-US" sz="4000">
                <a:cs typeface="Arial" panose="020B0604020202020204" pitchFamily="34" charset="0"/>
              </a:rPr>
              <a:t>Ch14 (page 118)</a:t>
            </a:r>
          </a:p>
        </p:txBody>
      </p:sp>
      <p:pic>
        <p:nvPicPr>
          <p:cNvPr id="55306" name="Picture 14" descr="ag00463_">
            <a:extLst>
              <a:ext uri="{FF2B5EF4-FFF2-40B4-BE49-F238E27FC236}">
                <a16:creationId xmlns:a16="http://schemas.microsoft.com/office/drawing/2014/main" id="{4F4102AB-DCD3-5E89-EFC1-ABFFFBCBD1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05911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3FBCAF80-52AD-D7F4-B3C7-F02158619AE1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7FA5E42A-3BA8-0A22-CB8D-665C7FE06FA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52BF833-C980-4716-81CD-0FAC39BA4E97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D4E96AB6-1A8E-7063-5C03-74CD0BA06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28674" name="Oval 2">
            <a:extLst>
              <a:ext uri="{FF2B5EF4-FFF2-40B4-BE49-F238E27FC236}">
                <a16:creationId xmlns:a16="http://schemas.microsoft.com/office/drawing/2014/main" id="{15903722-80D6-3330-322E-0CD70D02C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23850" cy="333375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1FAB3E3-BF73-E51F-D52D-1822F2429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5" y="374650"/>
            <a:ext cx="521335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4400" b="1">
                <a:solidFill>
                  <a:srgbClr val="F2FC2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Perimeter</a:t>
            </a:r>
          </a:p>
        </p:txBody>
      </p:sp>
      <p:pic>
        <p:nvPicPr>
          <p:cNvPr id="28679" name="Picture 4" descr="scottishflag">
            <a:extLst>
              <a:ext uri="{FF2B5EF4-FFF2-40B4-BE49-F238E27FC236}">
                <a16:creationId xmlns:a16="http://schemas.microsoft.com/office/drawing/2014/main" id="{4DBFFFC0-58B5-9C9C-9E10-CF1605499E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Text Box 5">
            <a:extLst>
              <a:ext uri="{FF2B5EF4-FFF2-40B4-BE49-F238E27FC236}">
                <a16:creationId xmlns:a16="http://schemas.microsoft.com/office/drawing/2014/main" id="{92A33799-75B7-0F22-AEBC-F6C238A9F44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cs typeface="Arial" panose="020B0604020202020204" pitchFamily="34" charset="0"/>
              </a:rPr>
              <a:t>www.mathsrevision.com</a:t>
            </a:r>
          </a:p>
        </p:txBody>
      </p:sp>
      <p:pic>
        <p:nvPicPr>
          <p:cNvPr id="28681" name="Picture 6" descr="Office Objects 0572">
            <a:extLst>
              <a:ext uri="{FF2B5EF4-FFF2-40B4-BE49-F238E27FC236}">
                <a16:creationId xmlns:a16="http://schemas.microsoft.com/office/drawing/2014/main" id="{1745C884-4DCB-CFEA-6E75-990CD86D6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227013"/>
            <a:ext cx="144462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2" name="Text Box 7">
            <a:extLst>
              <a:ext uri="{FF2B5EF4-FFF2-40B4-BE49-F238E27FC236}">
                <a16:creationId xmlns:a16="http://schemas.microsoft.com/office/drawing/2014/main" id="{E3434B1A-CF8E-ABF9-473B-F12F88AE8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7388" y="2924175"/>
            <a:ext cx="54657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 sz="4400"/>
              <a:t>What is perimeter ?</a:t>
            </a:r>
            <a:endParaRPr lang="en-GB" altLang="en-US" sz="4400">
              <a:solidFill>
                <a:srgbClr val="F2FC22"/>
              </a:solidFill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4853FC02-62F3-AA80-FD17-25142E9B7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4292600"/>
            <a:ext cx="602138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 sz="4000" u="sng">
                <a:solidFill>
                  <a:srgbClr val="F2FC22"/>
                </a:solidFill>
              </a:rPr>
              <a:t>Hint</a:t>
            </a:r>
            <a:r>
              <a:rPr lang="en-GB" altLang="en-US" sz="4000">
                <a:solidFill>
                  <a:srgbClr val="F2FC22"/>
                </a:solidFill>
              </a:rPr>
              <a:t> </a:t>
            </a:r>
          </a:p>
          <a:p>
            <a:pPr algn="ctr" eaLnBrk="1" hangingPunct="1"/>
            <a:r>
              <a:rPr lang="en-GB" altLang="en-US" sz="4000">
                <a:solidFill>
                  <a:srgbClr val="F2FC22"/>
                </a:solidFill>
              </a:rPr>
              <a:t>answer is on the screen 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4466E-6 L 0.95469 -1.84466E-6 L 0.95469 0.93643 L 1.66667E-6 0.93643 L 1.66667E-6 -1.84466E-6 Z " pathEditMode="relative" rAng="0" ptsTypes="FFFFF">
                                      <p:cBhvr>
                                        <p:cTn id="13" dur="5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743" y="46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6B930885">
            <a:extLst>
              <a:ext uri="{FF2B5EF4-FFF2-40B4-BE49-F238E27FC236}">
                <a16:creationId xmlns:a16="http://schemas.microsoft.com/office/drawing/2014/main" id="{616338F7-DAC9-CBF1-F065-771DBE5E1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8163" r="25055" b="54945"/>
          <a:stretch>
            <a:fillRect/>
          </a:stretch>
        </p:blipFill>
        <p:spPr bwMode="auto">
          <a:xfrm>
            <a:off x="395288" y="260350"/>
            <a:ext cx="737235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DB2D8CD9">
            <a:extLst>
              <a:ext uri="{FF2B5EF4-FFF2-40B4-BE49-F238E27FC236}">
                <a16:creationId xmlns:a16="http://schemas.microsoft.com/office/drawing/2014/main" id="{A43496C9-09AA-EFA0-0245-76E6E878B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7" t="9764" r="19966" b="58000"/>
          <a:stretch>
            <a:fillRect/>
          </a:stretch>
        </p:blipFill>
        <p:spPr bwMode="auto">
          <a:xfrm>
            <a:off x="323850" y="260350"/>
            <a:ext cx="7669213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>
            <a:extLst>
              <a:ext uri="{FF2B5EF4-FFF2-40B4-BE49-F238E27FC236}">
                <a16:creationId xmlns:a16="http://schemas.microsoft.com/office/drawing/2014/main" id="{A1C8F870-19CC-133C-186E-C8AF03EAD85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58" r="42661" b="2086"/>
          <a:stretch>
            <a:fillRect/>
          </a:stretch>
        </p:blipFill>
        <p:spPr>
          <a:xfrm>
            <a:off x="500063" y="4286250"/>
            <a:ext cx="5926137" cy="500063"/>
          </a:xfrm>
        </p:spPr>
      </p:pic>
      <p:pic>
        <p:nvPicPr>
          <p:cNvPr id="58371" name="Picture 6">
            <a:extLst>
              <a:ext uri="{FF2B5EF4-FFF2-40B4-BE49-F238E27FC236}">
                <a16:creationId xmlns:a16="http://schemas.microsoft.com/office/drawing/2014/main" id="{A0D5A36C-5DF2-E57C-AEE0-3D552ACCC0B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5286375"/>
            <a:ext cx="5432425" cy="928688"/>
          </a:xfrm>
        </p:spPr>
      </p:pic>
      <p:sp>
        <p:nvSpPr>
          <p:cNvPr id="58372" name="Text Box 9">
            <a:extLst>
              <a:ext uri="{FF2B5EF4-FFF2-40B4-BE49-F238E27FC236}">
                <a16:creationId xmlns:a16="http://schemas.microsoft.com/office/drawing/2014/main" id="{AF027441-B81C-C383-A14B-CCB150213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2725" y="4398963"/>
            <a:ext cx="10810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="1">
                <a:solidFill>
                  <a:srgbClr val="000000"/>
                </a:solidFill>
              </a:rPr>
              <a:t>2 KU</a:t>
            </a:r>
          </a:p>
        </p:txBody>
      </p:sp>
      <p:sp>
        <p:nvSpPr>
          <p:cNvPr id="58373" name="Text Box 10">
            <a:extLst>
              <a:ext uri="{FF2B5EF4-FFF2-40B4-BE49-F238E27FC236}">
                <a16:creationId xmlns:a16="http://schemas.microsoft.com/office/drawing/2014/main" id="{24565B88-3087-B623-CDF5-33E8262EB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3363" y="5786438"/>
            <a:ext cx="10810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="1">
                <a:solidFill>
                  <a:srgbClr val="000000"/>
                </a:solidFill>
              </a:rPr>
              <a:t>3 KU</a:t>
            </a:r>
          </a:p>
        </p:txBody>
      </p:sp>
      <p:pic>
        <p:nvPicPr>
          <p:cNvPr id="58374" name="Picture 4">
            <a:extLst>
              <a:ext uri="{FF2B5EF4-FFF2-40B4-BE49-F238E27FC236}">
                <a16:creationId xmlns:a16="http://schemas.microsoft.com/office/drawing/2014/main" id="{57118271-E059-7410-59A8-CF18746D6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1" t="22913" b="19707"/>
          <a:stretch>
            <a:fillRect/>
          </a:stretch>
        </p:blipFill>
        <p:spPr bwMode="auto">
          <a:xfrm>
            <a:off x="1071563" y="928688"/>
            <a:ext cx="7112000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4">
            <a:extLst>
              <a:ext uri="{FF2B5EF4-FFF2-40B4-BE49-F238E27FC236}">
                <a16:creationId xmlns:a16="http://schemas.microsoft.com/office/drawing/2014/main" id="{5E566EC3-09DF-AD35-C268-C43946179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12"/>
          <a:stretch>
            <a:fillRect/>
          </a:stretch>
        </p:blipFill>
        <p:spPr bwMode="auto">
          <a:xfrm>
            <a:off x="0" y="0"/>
            <a:ext cx="91440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>
            <a:extLst>
              <a:ext uri="{FF2B5EF4-FFF2-40B4-BE49-F238E27FC236}">
                <a16:creationId xmlns:a16="http://schemas.microsoft.com/office/drawing/2014/main" id="{2FCBFD33-B88A-2CCB-8D8B-853244310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6351587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3">
            <a:extLst>
              <a:ext uri="{FF2B5EF4-FFF2-40B4-BE49-F238E27FC236}">
                <a16:creationId xmlns:a16="http://schemas.microsoft.com/office/drawing/2014/main" id="{F785AE19-71F7-2117-831E-BE37499B8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5373688"/>
            <a:ext cx="450532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2">
            <a:extLst>
              <a:ext uri="{FF2B5EF4-FFF2-40B4-BE49-F238E27FC236}">
                <a16:creationId xmlns:a16="http://schemas.microsoft.com/office/drawing/2014/main" id="{D082DCDC-2D6E-D170-C009-4B495954EA60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188913"/>
            <a:ext cx="5759450" cy="5976937"/>
            <a:chOff x="2535" y="2775"/>
            <a:chExt cx="6045" cy="5745"/>
          </a:xfrm>
        </p:grpSpPr>
        <p:pic>
          <p:nvPicPr>
            <p:cNvPr id="60419" name="Picture 3" descr="27083D8A">
              <a:extLst>
                <a:ext uri="{FF2B5EF4-FFF2-40B4-BE49-F238E27FC236}">
                  <a16:creationId xmlns:a16="http://schemas.microsoft.com/office/drawing/2014/main" id="{3441567F-C27B-527C-3C06-2AF7CDDAA1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16" t="70941" r="48419" b="26353"/>
            <a:stretch>
              <a:fillRect/>
            </a:stretch>
          </p:blipFill>
          <p:spPr bwMode="auto">
            <a:xfrm>
              <a:off x="2580" y="8175"/>
              <a:ext cx="3720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20" name="Picture 4" descr="27083D8A">
              <a:extLst>
                <a:ext uri="{FF2B5EF4-FFF2-40B4-BE49-F238E27FC236}">
                  <a16:creationId xmlns:a16="http://schemas.microsoft.com/office/drawing/2014/main" id="{0E4F0108-AC6D-2961-0CC3-D70C1DBC11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85" t="8588" r="23460" b="49648"/>
            <a:stretch>
              <a:fillRect/>
            </a:stretch>
          </p:blipFill>
          <p:spPr bwMode="auto">
            <a:xfrm>
              <a:off x="2535" y="2775"/>
              <a:ext cx="6045" cy="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4A2481-CB77-2017-523B-A21E14961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53A2F33C-E8C4-4E81-8057-75B740ABAC41}" type="slidenum">
              <a:rPr lang="en-GB" altLang="en-US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/>
              <a:t>45</a:t>
            </a:fld>
            <a:endParaRPr lang="en-GB" alt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272" name="Date Placeholder 3">
            <a:extLst>
              <a:ext uri="{FF2B5EF4-FFF2-40B4-BE49-F238E27FC236}">
                <a16:creationId xmlns:a16="http://schemas.microsoft.com/office/drawing/2014/main" id="{776E9894-3DAC-C39F-44EF-ED63BCA2ECB5}"/>
              </a:ext>
            </a:extLst>
          </p:cNvPr>
          <p:cNvSpPr>
            <a:spLocks noGrp="1"/>
          </p:cNvSpPr>
          <p:nvPr>
            <p:ph type="dt" sz="quarter" idx="2"/>
          </p:nvPr>
        </p:nvSpPr>
        <p:spPr bwMode="auto">
          <a:xfrm>
            <a:off x="0" y="6492875"/>
            <a:ext cx="30718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5BC3C3D3-788A-4307-ADB8-67E4D00E821A}" type="datetime5">
              <a:rPr lang="en-US" altLang="en-US" sz="1800" smtClean="0">
                <a:solidFill>
                  <a:schemeClr val="bg1"/>
                </a:solidFill>
                <a:cs typeface="Arial" panose="020B0604020202020204" pitchFamily="34" charset="0"/>
              </a:rPr>
              <a:pPr eaLnBrk="1" hangingPunct="1"/>
              <a:t>4-Jul-26</a:t>
            </a:fld>
            <a:endParaRPr lang="en-GB" altLang="en-US" sz="1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1266" name="Object 2">
            <a:extLst>
              <a:ext uri="{FF2B5EF4-FFF2-40B4-BE49-F238E27FC236}">
                <a16:creationId xmlns:a16="http://schemas.microsoft.com/office/drawing/2014/main" id="{C2058676-E1CE-75E8-416C-77F4D00253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Rectangle 4">
            <a:extLst>
              <a:ext uri="{FF2B5EF4-FFF2-40B4-BE49-F238E27FC236}">
                <a16:creationId xmlns:a16="http://schemas.microsoft.com/office/drawing/2014/main" id="{2C2B7F06-B148-C726-7C40-5203750CA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1274" name="Rectangle 4">
            <a:extLst>
              <a:ext uri="{FF2B5EF4-FFF2-40B4-BE49-F238E27FC236}">
                <a16:creationId xmlns:a16="http://schemas.microsoft.com/office/drawing/2014/main" id="{C580D062-93F4-6C1D-1485-A61076D60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1275" name="Rectangle 4">
            <a:extLst>
              <a:ext uri="{FF2B5EF4-FFF2-40B4-BE49-F238E27FC236}">
                <a16:creationId xmlns:a16="http://schemas.microsoft.com/office/drawing/2014/main" id="{868F8232-4F86-409D-B11E-24F2A3271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1276" name="Rectangle 6">
            <a:extLst>
              <a:ext uri="{FF2B5EF4-FFF2-40B4-BE49-F238E27FC236}">
                <a16:creationId xmlns:a16="http://schemas.microsoft.com/office/drawing/2014/main" id="{122EA46A-89CB-A9A8-6E6E-CC2ED95E5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1277" name="Rectangle 8">
            <a:extLst>
              <a:ext uri="{FF2B5EF4-FFF2-40B4-BE49-F238E27FC236}">
                <a16:creationId xmlns:a16="http://schemas.microsoft.com/office/drawing/2014/main" id="{C50804CB-FB12-C033-C033-312752DD9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1278" name="Rectangle 8">
            <a:extLst>
              <a:ext uri="{FF2B5EF4-FFF2-40B4-BE49-F238E27FC236}">
                <a16:creationId xmlns:a16="http://schemas.microsoft.com/office/drawing/2014/main" id="{48974104-C141-B61E-D3A9-4260FF203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1279" name="Rectangle 4">
            <a:extLst>
              <a:ext uri="{FF2B5EF4-FFF2-40B4-BE49-F238E27FC236}">
                <a16:creationId xmlns:a16="http://schemas.microsoft.com/office/drawing/2014/main" id="{EA8E1845-A025-6455-93F8-1BE422EDB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0" name="Rectangle 7">
            <a:extLst>
              <a:ext uri="{FF2B5EF4-FFF2-40B4-BE49-F238E27FC236}">
                <a16:creationId xmlns:a16="http://schemas.microsoft.com/office/drawing/2014/main" id="{6D747481-E77C-708A-2641-9EE34D2A4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1" name="Rectangle 4">
            <a:extLst>
              <a:ext uri="{FF2B5EF4-FFF2-40B4-BE49-F238E27FC236}">
                <a16:creationId xmlns:a16="http://schemas.microsoft.com/office/drawing/2014/main" id="{2C57BCAA-57FB-CBC8-2065-120126777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2" name="Rectangle 8">
            <a:extLst>
              <a:ext uri="{FF2B5EF4-FFF2-40B4-BE49-F238E27FC236}">
                <a16:creationId xmlns:a16="http://schemas.microsoft.com/office/drawing/2014/main" id="{0BB9A116-38A3-F729-827C-BD20B2275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1267" name="Object 4">
            <a:extLst>
              <a:ext uri="{FF2B5EF4-FFF2-40B4-BE49-F238E27FC236}">
                <a16:creationId xmlns:a16="http://schemas.microsoft.com/office/drawing/2014/main" id="{D38C325E-9DC4-F62B-10CD-4507CF82F9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9175" y="3146425"/>
          <a:ext cx="26511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9175" y="3146425"/>
                        <a:ext cx="265113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3" name="Rectangle 11">
            <a:extLst>
              <a:ext uri="{FF2B5EF4-FFF2-40B4-BE49-F238E27FC236}">
                <a16:creationId xmlns:a16="http://schemas.microsoft.com/office/drawing/2014/main" id="{5579BEAC-B629-D7AB-504C-A30B07DFB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4" name="Rectangle 9">
            <a:extLst>
              <a:ext uri="{FF2B5EF4-FFF2-40B4-BE49-F238E27FC236}">
                <a16:creationId xmlns:a16="http://schemas.microsoft.com/office/drawing/2014/main" id="{A206E206-78D2-4608-265A-854CF5A84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5" name="Rectangle 16">
            <a:extLst>
              <a:ext uri="{FF2B5EF4-FFF2-40B4-BE49-F238E27FC236}">
                <a16:creationId xmlns:a16="http://schemas.microsoft.com/office/drawing/2014/main" id="{FA3C60C7-AED3-E743-FC0D-A248B3F35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6" name="Rectangle 13">
            <a:extLst>
              <a:ext uri="{FF2B5EF4-FFF2-40B4-BE49-F238E27FC236}">
                <a16:creationId xmlns:a16="http://schemas.microsoft.com/office/drawing/2014/main" id="{CA2FE688-B0C1-5861-E8D8-FE91B38DE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7" name="Rectangle 10">
            <a:extLst>
              <a:ext uri="{FF2B5EF4-FFF2-40B4-BE49-F238E27FC236}">
                <a16:creationId xmlns:a16="http://schemas.microsoft.com/office/drawing/2014/main" id="{8858DF82-8D65-8597-BB70-39209F642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8" name="Rectangle 9">
            <a:extLst>
              <a:ext uri="{FF2B5EF4-FFF2-40B4-BE49-F238E27FC236}">
                <a16:creationId xmlns:a16="http://schemas.microsoft.com/office/drawing/2014/main" id="{703D2D52-AD0A-F96C-F11A-723837D16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9" name="Rectangle 9">
            <a:extLst>
              <a:ext uri="{FF2B5EF4-FFF2-40B4-BE49-F238E27FC236}">
                <a16:creationId xmlns:a16="http://schemas.microsoft.com/office/drawing/2014/main" id="{2A694581-8C21-8E80-D594-CBDEC9A41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90" name="Rectangle 9">
            <a:extLst>
              <a:ext uri="{FF2B5EF4-FFF2-40B4-BE49-F238E27FC236}">
                <a16:creationId xmlns:a16="http://schemas.microsoft.com/office/drawing/2014/main" id="{9CBA4134-1F69-877E-A5E1-A8A9E0768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91" name="Rectangle 36">
            <a:extLst>
              <a:ext uri="{FF2B5EF4-FFF2-40B4-BE49-F238E27FC236}">
                <a16:creationId xmlns:a16="http://schemas.microsoft.com/office/drawing/2014/main" id="{71123F9C-A57E-C405-2FE9-B69DF4799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92" name="Rectangle 11">
            <a:extLst>
              <a:ext uri="{FF2B5EF4-FFF2-40B4-BE49-F238E27FC236}">
                <a16:creationId xmlns:a16="http://schemas.microsoft.com/office/drawing/2014/main" id="{F3FA989C-6CFA-366E-25A8-F3606DB81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93" name="Rectangle 13">
            <a:extLst>
              <a:ext uri="{FF2B5EF4-FFF2-40B4-BE49-F238E27FC236}">
                <a16:creationId xmlns:a16="http://schemas.microsoft.com/office/drawing/2014/main" id="{4654A76C-1299-7516-9DE4-81AB23719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94" name="Rectangle 9">
            <a:extLst>
              <a:ext uri="{FF2B5EF4-FFF2-40B4-BE49-F238E27FC236}">
                <a16:creationId xmlns:a16="http://schemas.microsoft.com/office/drawing/2014/main" id="{1D465215-B8F6-9811-400F-F005473E2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95" name="Rectangle 11">
            <a:extLst>
              <a:ext uri="{FF2B5EF4-FFF2-40B4-BE49-F238E27FC236}">
                <a16:creationId xmlns:a16="http://schemas.microsoft.com/office/drawing/2014/main" id="{BFC6CD26-F742-454E-9217-BA6D98C11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96" name="Rectangle 12">
            <a:extLst>
              <a:ext uri="{FF2B5EF4-FFF2-40B4-BE49-F238E27FC236}">
                <a16:creationId xmlns:a16="http://schemas.microsoft.com/office/drawing/2014/main" id="{6B937A37-5719-02B9-9E45-17210AE2D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38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1297" name="Rectangle 12">
            <a:extLst>
              <a:ext uri="{FF2B5EF4-FFF2-40B4-BE49-F238E27FC236}">
                <a16:creationId xmlns:a16="http://schemas.microsoft.com/office/drawing/2014/main" id="{05828956-2C08-4196-4EAA-758CB429D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98" name="Rectangle 15">
            <a:extLst>
              <a:ext uri="{FF2B5EF4-FFF2-40B4-BE49-F238E27FC236}">
                <a16:creationId xmlns:a16="http://schemas.microsoft.com/office/drawing/2014/main" id="{2F53E20F-5426-91B3-BAF2-0FAF87696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50" y="676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GB" altLang="en-US" sz="1200">
                <a:latin typeface="Bookman Old Style" panose="02050604050505020204" pitchFamily="18" charset="0"/>
                <a:cs typeface="Times New Roman" panose="02020603050405020304" pitchFamily="18" charset="0"/>
              </a:rPr>
              <a:t>.</a:t>
            </a:r>
            <a:endParaRPr lang="en-GB" altLang="en-US"/>
          </a:p>
        </p:txBody>
      </p:sp>
      <p:sp>
        <p:nvSpPr>
          <p:cNvPr id="11299" name="Rectangle 10">
            <a:extLst>
              <a:ext uri="{FF2B5EF4-FFF2-40B4-BE49-F238E27FC236}">
                <a16:creationId xmlns:a16="http://schemas.microsoft.com/office/drawing/2014/main" id="{EEBD8CA6-9904-9FFB-4A69-970F362CF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95D1F1B-6B32-74BF-D56C-875568034CFD}"/>
              </a:ext>
            </a:extLst>
          </p:cNvPr>
          <p:cNvSpPr/>
          <p:nvPr/>
        </p:nvSpPr>
        <p:spPr>
          <a:xfrm>
            <a:off x="5000625" y="1143000"/>
            <a:ext cx="71438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aphicFrame>
        <p:nvGraphicFramePr>
          <p:cNvPr id="47" name="Object 44">
            <a:extLst>
              <a:ext uri="{FF2B5EF4-FFF2-40B4-BE49-F238E27FC236}">
                <a16:creationId xmlns:a16="http://schemas.microsoft.com/office/drawing/2014/main" id="{405EDCD5-9D73-8862-CC7E-C4154BEA22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72063" y="1571625"/>
          <a:ext cx="3873500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58640" imgH="203040" progId="Equation.3">
                  <p:embed/>
                </p:oleObj>
              </mc:Choice>
              <mc:Fallback>
                <p:oleObj name="Equation" r:id="rId6" imgW="1358640" imgH="20304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3" y="1571625"/>
                        <a:ext cx="3873500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5" name="Object 45">
            <a:extLst>
              <a:ext uri="{FF2B5EF4-FFF2-40B4-BE49-F238E27FC236}">
                <a16:creationId xmlns:a16="http://schemas.microsoft.com/office/drawing/2014/main" id="{1C8C12F9-6DAB-4B8C-4917-B7B79EBF04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72113" y="2420938"/>
          <a:ext cx="3671887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90360" imgH="228600" progId="Equation.3">
                  <p:embed/>
                </p:oleObj>
              </mc:Choice>
              <mc:Fallback>
                <p:oleObj name="Equation" r:id="rId8" imgW="990360" imgH="22860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2113" y="2420938"/>
                        <a:ext cx="3671887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01" name="Rectangle 12">
            <a:extLst>
              <a:ext uri="{FF2B5EF4-FFF2-40B4-BE49-F238E27FC236}">
                <a16:creationId xmlns:a16="http://schemas.microsoft.com/office/drawing/2014/main" id="{114AD1C1-184B-AEF3-17BA-3B3FDA317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br>
              <a:rPr lang="en-GB" altLang="en-US"/>
            </a:br>
            <a:endParaRPr lang="en-GB" altLang="en-US"/>
          </a:p>
        </p:txBody>
      </p:sp>
      <p:graphicFrame>
        <p:nvGraphicFramePr>
          <p:cNvPr id="247822" name="Object 14">
            <a:extLst>
              <a:ext uri="{FF2B5EF4-FFF2-40B4-BE49-F238E27FC236}">
                <a16:creationId xmlns:a16="http://schemas.microsoft.com/office/drawing/2014/main" id="{9AAE2DDD-F90C-0E67-2110-88B262AEC5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29250" y="3714750"/>
          <a:ext cx="350043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91880" imgH="203040" progId="Equation.3">
                  <p:embed/>
                </p:oleObj>
              </mc:Choice>
              <mc:Fallback>
                <p:oleObj name="Equation" r:id="rId10" imgW="1091880" imgH="2030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0" y="3714750"/>
                        <a:ext cx="3500438" cy="6477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02" name="Rectangle 47">
            <a:extLst>
              <a:ext uri="{FF2B5EF4-FFF2-40B4-BE49-F238E27FC236}">
                <a16:creationId xmlns:a16="http://schemas.microsoft.com/office/drawing/2014/main" id="{16BFA16F-90A1-1EDE-EB47-4A692B60C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4438"/>
            <a:ext cx="478631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latin typeface="Bookman Old Style" panose="02050604050505020204" pitchFamily="18" charset="0"/>
              </a:rPr>
              <a:t>The diagram below shows the fan belt from a machine.</a:t>
            </a:r>
            <a:endParaRPr lang="en-GB" altLang="en-US" i="1">
              <a:latin typeface="Bookman Old Style" panose="02050604050505020204" pitchFamily="18" charset="0"/>
            </a:endParaRPr>
          </a:p>
          <a:p>
            <a:pPr eaLnBrk="1" hangingPunct="1"/>
            <a:r>
              <a:rPr lang="en-GB" altLang="en-US">
                <a:latin typeface="Bookman Old Style" panose="02050604050505020204" pitchFamily="18" charset="0"/>
              </a:rPr>
              <a:t>The fan belt passes around 2 wheels whose centres are 30 centimetres apart. </a:t>
            </a:r>
          </a:p>
          <a:p>
            <a:pPr eaLnBrk="1" hangingPunct="1"/>
            <a:r>
              <a:rPr lang="en-GB" altLang="en-US">
                <a:latin typeface="Bookman Old Style" panose="02050604050505020204" pitchFamily="18" charset="0"/>
              </a:rPr>
              <a:t>Each wheel is 8 centimetres in diameter.</a:t>
            </a:r>
          </a:p>
          <a:p>
            <a:pPr eaLnBrk="1" hangingPunct="1"/>
            <a:r>
              <a:rPr lang="en-GB" altLang="en-US">
                <a:latin typeface="Bookman Old Style" panose="02050604050505020204" pitchFamily="18" charset="0"/>
              </a:rPr>
              <a:t>Calculate the total length of the fan belt.</a:t>
            </a:r>
            <a:endParaRPr lang="en-GB" altLang="en-US" i="1">
              <a:latin typeface="Bookman Old Style" panose="02050604050505020204" pitchFamily="18" charset="0"/>
            </a:endParaRPr>
          </a:p>
          <a:p>
            <a:pPr eaLnBrk="1" hangingPunct="1"/>
            <a:endParaRPr lang="en-GB" altLang="en-US" i="1">
              <a:latin typeface="Bookman Old Style" panose="02050604050505020204" pitchFamily="18" charset="0"/>
            </a:endParaRPr>
          </a:p>
        </p:txBody>
      </p:sp>
      <p:pic>
        <p:nvPicPr>
          <p:cNvPr id="11303" name="Picture 8">
            <a:extLst>
              <a:ext uri="{FF2B5EF4-FFF2-40B4-BE49-F238E27FC236}">
                <a16:creationId xmlns:a16="http://schemas.microsoft.com/office/drawing/2014/main" id="{F67243A8-EA10-528C-855D-C81A2EB13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lum bright="-26000" contrast="7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1813"/>
            <a:ext cx="4962525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8">
            <a:extLst>
              <a:ext uri="{FF2B5EF4-FFF2-40B4-BE49-F238E27FC236}">
                <a16:creationId xmlns:a16="http://schemas.microsoft.com/office/drawing/2014/main" id="{0582B922-1D59-AF7C-042E-016D49655240}"/>
              </a:ext>
            </a:extLst>
          </p:cNvPr>
          <p:cNvGrpSpPr>
            <a:grpSpLocks/>
          </p:cNvGrpSpPr>
          <p:nvPr/>
        </p:nvGrpSpPr>
        <p:grpSpPr bwMode="auto">
          <a:xfrm>
            <a:off x="773113" y="3149600"/>
            <a:ext cx="2914650" cy="1941513"/>
            <a:chOff x="785786" y="4643446"/>
            <a:chExt cx="2914649" cy="1940968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0FF064E-5C03-E78A-2EDD-C0FBB7561E2C}"/>
                </a:ext>
              </a:extLst>
            </p:cNvPr>
            <p:cNvSpPr/>
            <p:nvPr/>
          </p:nvSpPr>
          <p:spPr>
            <a:xfrm>
              <a:off x="785786" y="5071951"/>
              <a:ext cx="2914649" cy="1285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11306" name="Group 53">
              <a:extLst>
                <a:ext uri="{FF2B5EF4-FFF2-40B4-BE49-F238E27FC236}">
                  <a16:creationId xmlns:a16="http://schemas.microsoft.com/office/drawing/2014/main" id="{EE22FA9D-9DF3-E97C-B1A2-8C1235ED02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4951" y="4643446"/>
              <a:ext cx="2845253" cy="369332"/>
              <a:chOff x="785786" y="3071810"/>
              <a:chExt cx="2928958" cy="369332"/>
            </a:xfrm>
          </p:grpSpPr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98717129-4AFF-FCAC-5E41-17B33558E5BD}"/>
                  </a:ext>
                </a:extLst>
              </p:cNvPr>
              <p:cNvCxnSpPr/>
              <p:nvPr/>
            </p:nvCxnSpPr>
            <p:spPr>
              <a:xfrm>
                <a:off x="785179" y="3357480"/>
                <a:ext cx="2930124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11" name="TextBox 51">
                <a:extLst>
                  <a:ext uri="{FF2B5EF4-FFF2-40B4-BE49-F238E27FC236}">
                    <a16:creationId xmlns:a16="http://schemas.microsoft.com/office/drawing/2014/main" id="{208458B6-6179-3960-B9B3-840A20E93D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57356" y="3071810"/>
                <a:ext cx="813043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r>
                  <a:rPr lang="en-GB" altLang="en-US"/>
                  <a:t>30 cm</a:t>
                </a:r>
              </a:p>
            </p:txBody>
          </p:sp>
        </p:grpSp>
        <p:grpSp>
          <p:nvGrpSpPr>
            <p:cNvPr id="11307" name="Group 54">
              <a:extLst>
                <a:ext uri="{FF2B5EF4-FFF2-40B4-BE49-F238E27FC236}">
                  <a16:creationId xmlns:a16="http://schemas.microsoft.com/office/drawing/2014/main" id="{EE8715AA-8A87-114C-D1C1-0974A20375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4951" y="6215082"/>
              <a:ext cx="2845253" cy="369332"/>
              <a:chOff x="785786" y="3071810"/>
              <a:chExt cx="2928958" cy="369332"/>
            </a:xfrm>
          </p:grpSpPr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91729E08-70C0-2497-19DB-7D00C64D0B06}"/>
                  </a:ext>
                </a:extLst>
              </p:cNvPr>
              <p:cNvCxnSpPr/>
              <p:nvPr/>
            </p:nvCxnSpPr>
            <p:spPr>
              <a:xfrm>
                <a:off x="785179" y="3357028"/>
                <a:ext cx="2930124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09" name="TextBox 56">
                <a:extLst>
                  <a:ext uri="{FF2B5EF4-FFF2-40B4-BE49-F238E27FC236}">
                    <a16:creationId xmlns:a16="http://schemas.microsoft.com/office/drawing/2014/main" id="{57EE1920-A296-D89F-ED2A-42FE2E938A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57356" y="3071810"/>
                <a:ext cx="813043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r>
                  <a:rPr lang="en-GB" altLang="en-US"/>
                  <a:t>30 cm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2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47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A15AA6-2F06-2E89-A897-C9C1BD2B1B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3AE2997E-DC3D-4F97-B9C5-948B8AF0AA9B}" type="slidenum">
              <a:rPr lang="en-GB" altLang="en-US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/>
              <a:t>46</a:t>
            </a:fld>
            <a:endParaRPr lang="en-GB" alt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300" name="Date Placeholder 3">
            <a:extLst>
              <a:ext uri="{FF2B5EF4-FFF2-40B4-BE49-F238E27FC236}">
                <a16:creationId xmlns:a16="http://schemas.microsoft.com/office/drawing/2014/main" id="{C63586F2-9CB1-7A5D-DAE6-94989530BF88}"/>
              </a:ext>
            </a:extLst>
          </p:cNvPr>
          <p:cNvSpPr>
            <a:spLocks noGrp="1"/>
          </p:cNvSpPr>
          <p:nvPr>
            <p:ph type="dt" sz="quarter" idx="2"/>
          </p:nvPr>
        </p:nvSpPr>
        <p:spPr bwMode="auto">
          <a:xfrm>
            <a:off x="0" y="6492875"/>
            <a:ext cx="30718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B3B1B200-DB1C-43AC-9098-A3E6248C3B1F}" type="datetime5">
              <a:rPr lang="en-US" altLang="en-US" sz="1800" smtClean="0">
                <a:solidFill>
                  <a:schemeClr val="bg1"/>
                </a:solidFill>
                <a:cs typeface="Arial" panose="020B0604020202020204" pitchFamily="34" charset="0"/>
              </a:rPr>
              <a:pPr eaLnBrk="1" hangingPunct="1"/>
              <a:t>4-Jul-26</a:t>
            </a:fld>
            <a:endParaRPr lang="en-GB" altLang="en-US" sz="1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2290" name="Object 2">
            <a:extLst>
              <a:ext uri="{FF2B5EF4-FFF2-40B4-BE49-F238E27FC236}">
                <a16:creationId xmlns:a16="http://schemas.microsoft.com/office/drawing/2014/main" id="{FD9BE36E-8E9C-7BA3-CFAE-2CD5AF7600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1" name="Rectangle 4">
            <a:extLst>
              <a:ext uri="{FF2B5EF4-FFF2-40B4-BE49-F238E27FC236}">
                <a16:creationId xmlns:a16="http://schemas.microsoft.com/office/drawing/2014/main" id="{8F17FA7C-A5F9-7442-77CC-27EB8F1EB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2302" name="Rectangle 4">
            <a:extLst>
              <a:ext uri="{FF2B5EF4-FFF2-40B4-BE49-F238E27FC236}">
                <a16:creationId xmlns:a16="http://schemas.microsoft.com/office/drawing/2014/main" id="{208E99AB-CA88-3D16-9C69-6B91A0F55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2303" name="Rectangle 4">
            <a:extLst>
              <a:ext uri="{FF2B5EF4-FFF2-40B4-BE49-F238E27FC236}">
                <a16:creationId xmlns:a16="http://schemas.microsoft.com/office/drawing/2014/main" id="{886475D6-084F-9F89-9902-4A4AF814E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2304" name="Rectangle 6">
            <a:extLst>
              <a:ext uri="{FF2B5EF4-FFF2-40B4-BE49-F238E27FC236}">
                <a16:creationId xmlns:a16="http://schemas.microsoft.com/office/drawing/2014/main" id="{8DC6F67D-1611-94F7-BE06-4840F500B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2305" name="Rectangle 8">
            <a:extLst>
              <a:ext uri="{FF2B5EF4-FFF2-40B4-BE49-F238E27FC236}">
                <a16:creationId xmlns:a16="http://schemas.microsoft.com/office/drawing/2014/main" id="{C7DA2D66-E4B4-802F-B97D-A92931F45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2306" name="Rectangle 8">
            <a:extLst>
              <a:ext uri="{FF2B5EF4-FFF2-40B4-BE49-F238E27FC236}">
                <a16:creationId xmlns:a16="http://schemas.microsoft.com/office/drawing/2014/main" id="{2EB0F901-7F1C-7B12-DB92-29FDDC2EB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2307" name="Rectangle 4">
            <a:extLst>
              <a:ext uri="{FF2B5EF4-FFF2-40B4-BE49-F238E27FC236}">
                <a16:creationId xmlns:a16="http://schemas.microsoft.com/office/drawing/2014/main" id="{2DFF79CF-68FD-D8A9-9BA2-9F0D9A18B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8" name="Rectangle 7">
            <a:extLst>
              <a:ext uri="{FF2B5EF4-FFF2-40B4-BE49-F238E27FC236}">
                <a16:creationId xmlns:a16="http://schemas.microsoft.com/office/drawing/2014/main" id="{DA00A2D9-DE06-CD68-6D2A-8CA480E13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9" name="Rectangle 4">
            <a:extLst>
              <a:ext uri="{FF2B5EF4-FFF2-40B4-BE49-F238E27FC236}">
                <a16:creationId xmlns:a16="http://schemas.microsoft.com/office/drawing/2014/main" id="{C0A637D0-B7CF-49B5-8B2D-B5B48AD19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10" name="Rectangle 8">
            <a:extLst>
              <a:ext uri="{FF2B5EF4-FFF2-40B4-BE49-F238E27FC236}">
                <a16:creationId xmlns:a16="http://schemas.microsoft.com/office/drawing/2014/main" id="{3662AEC7-3EB5-66F8-C60F-BF9A4C4E9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2291" name="Object 4">
            <a:extLst>
              <a:ext uri="{FF2B5EF4-FFF2-40B4-BE49-F238E27FC236}">
                <a16:creationId xmlns:a16="http://schemas.microsoft.com/office/drawing/2014/main" id="{A1DF1022-5660-29F6-5ABA-ADD91F58C8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9175" y="3146425"/>
          <a:ext cx="26511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9175" y="3146425"/>
                        <a:ext cx="265113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1" name="Rectangle 11">
            <a:extLst>
              <a:ext uri="{FF2B5EF4-FFF2-40B4-BE49-F238E27FC236}">
                <a16:creationId xmlns:a16="http://schemas.microsoft.com/office/drawing/2014/main" id="{AB88E8CF-FD3F-57FC-7E22-C1AD8C2E6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12" name="Rectangle 9">
            <a:extLst>
              <a:ext uri="{FF2B5EF4-FFF2-40B4-BE49-F238E27FC236}">
                <a16:creationId xmlns:a16="http://schemas.microsoft.com/office/drawing/2014/main" id="{25BBDC03-DEB6-C75A-925E-85D7E5F6A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13" name="Rectangle 16">
            <a:extLst>
              <a:ext uri="{FF2B5EF4-FFF2-40B4-BE49-F238E27FC236}">
                <a16:creationId xmlns:a16="http://schemas.microsoft.com/office/drawing/2014/main" id="{C80C3684-1514-F579-32E7-E5C52FCBA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14" name="Rectangle 13">
            <a:extLst>
              <a:ext uri="{FF2B5EF4-FFF2-40B4-BE49-F238E27FC236}">
                <a16:creationId xmlns:a16="http://schemas.microsoft.com/office/drawing/2014/main" id="{2AE279EC-3F3B-45AE-FB27-14041352D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15" name="Rectangle 10">
            <a:extLst>
              <a:ext uri="{FF2B5EF4-FFF2-40B4-BE49-F238E27FC236}">
                <a16:creationId xmlns:a16="http://schemas.microsoft.com/office/drawing/2014/main" id="{CB1354AF-16E7-5592-5DAC-4AA17EF2D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16" name="Rectangle 9">
            <a:extLst>
              <a:ext uri="{FF2B5EF4-FFF2-40B4-BE49-F238E27FC236}">
                <a16:creationId xmlns:a16="http://schemas.microsoft.com/office/drawing/2014/main" id="{4DABBC38-1D59-989C-DA3D-E920627C7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17" name="Rectangle 9">
            <a:extLst>
              <a:ext uri="{FF2B5EF4-FFF2-40B4-BE49-F238E27FC236}">
                <a16:creationId xmlns:a16="http://schemas.microsoft.com/office/drawing/2014/main" id="{14626CC7-542B-ABDE-0112-38A74FD0B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18" name="Rectangle 9">
            <a:extLst>
              <a:ext uri="{FF2B5EF4-FFF2-40B4-BE49-F238E27FC236}">
                <a16:creationId xmlns:a16="http://schemas.microsoft.com/office/drawing/2014/main" id="{8170177E-2182-2117-CDF3-428A841E7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19" name="Rectangle 36">
            <a:extLst>
              <a:ext uri="{FF2B5EF4-FFF2-40B4-BE49-F238E27FC236}">
                <a16:creationId xmlns:a16="http://schemas.microsoft.com/office/drawing/2014/main" id="{DC816701-2F9B-1FC0-05E4-26D7D7C55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20" name="Rectangle 11">
            <a:extLst>
              <a:ext uri="{FF2B5EF4-FFF2-40B4-BE49-F238E27FC236}">
                <a16:creationId xmlns:a16="http://schemas.microsoft.com/office/drawing/2014/main" id="{2CEE9D28-27B8-5BB1-6305-30006B144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21" name="Rectangle 13">
            <a:extLst>
              <a:ext uri="{FF2B5EF4-FFF2-40B4-BE49-F238E27FC236}">
                <a16:creationId xmlns:a16="http://schemas.microsoft.com/office/drawing/2014/main" id="{2EBE1103-FA7C-5F34-0A85-56BE6A279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22" name="Rectangle 9">
            <a:extLst>
              <a:ext uri="{FF2B5EF4-FFF2-40B4-BE49-F238E27FC236}">
                <a16:creationId xmlns:a16="http://schemas.microsoft.com/office/drawing/2014/main" id="{E2C74FA0-8B70-475B-BC1B-4DC779F65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23" name="Rectangle 11">
            <a:extLst>
              <a:ext uri="{FF2B5EF4-FFF2-40B4-BE49-F238E27FC236}">
                <a16:creationId xmlns:a16="http://schemas.microsoft.com/office/drawing/2014/main" id="{375871EA-9E2B-F5E9-897F-9593CF359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24" name="Rectangle 12">
            <a:extLst>
              <a:ext uri="{FF2B5EF4-FFF2-40B4-BE49-F238E27FC236}">
                <a16:creationId xmlns:a16="http://schemas.microsoft.com/office/drawing/2014/main" id="{512C3C3B-B450-2872-7EF8-44CBB2CD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38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2325" name="Rectangle 15">
            <a:extLst>
              <a:ext uri="{FF2B5EF4-FFF2-40B4-BE49-F238E27FC236}">
                <a16:creationId xmlns:a16="http://schemas.microsoft.com/office/drawing/2014/main" id="{3472FA9D-BDF1-2551-929C-C979FE467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50" y="676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GB" altLang="en-US" sz="1200">
                <a:latin typeface="Bookman Old Style" panose="02050604050505020204" pitchFamily="18" charset="0"/>
                <a:cs typeface="Times New Roman" panose="02020603050405020304" pitchFamily="18" charset="0"/>
              </a:rPr>
              <a:t>.</a:t>
            </a:r>
            <a:endParaRPr lang="en-GB" altLang="en-US"/>
          </a:p>
        </p:txBody>
      </p:sp>
      <p:sp>
        <p:nvSpPr>
          <p:cNvPr id="12326" name="Rectangle 10">
            <a:extLst>
              <a:ext uri="{FF2B5EF4-FFF2-40B4-BE49-F238E27FC236}">
                <a16:creationId xmlns:a16="http://schemas.microsoft.com/office/drawing/2014/main" id="{CD74902A-1E49-04D4-9DA8-A244DBFD7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7A2406E-C61C-C7C8-7154-C1F0AC13C2A1}"/>
              </a:ext>
            </a:extLst>
          </p:cNvPr>
          <p:cNvSpPr/>
          <p:nvPr/>
        </p:nvSpPr>
        <p:spPr>
          <a:xfrm>
            <a:off x="4572000" y="1214438"/>
            <a:ext cx="71438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aphicFrame>
        <p:nvGraphicFramePr>
          <p:cNvPr id="47" name="Object 44">
            <a:extLst>
              <a:ext uri="{FF2B5EF4-FFF2-40B4-BE49-F238E27FC236}">
                <a16:creationId xmlns:a16="http://schemas.microsoft.com/office/drawing/2014/main" id="{DB47DEDA-3D1C-DDC7-92C1-9F6D886B54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46650" y="1143000"/>
          <a:ext cx="3222625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30040" imgH="393480" progId="Equation.3">
                  <p:embed/>
                </p:oleObj>
              </mc:Choice>
              <mc:Fallback>
                <p:oleObj name="Equation" r:id="rId6" imgW="1130040" imgH="39348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6650" y="1143000"/>
                        <a:ext cx="3222625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5" name="Object 45">
            <a:extLst>
              <a:ext uri="{FF2B5EF4-FFF2-40B4-BE49-F238E27FC236}">
                <a16:creationId xmlns:a16="http://schemas.microsoft.com/office/drawing/2014/main" id="{B61D9C69-0D37-7548-0C03-659AD6AD01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62550" y="2205038"/>
          <a:ext cx="36512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60160" imgH="228600" progId="Equation.3">
                  <p:embed/>
                </p:oleObj>
              </mc:Choice>
              <mc:Fallback>
                <p:oleObj name="Equation" r:id="rId8" imgW="1460160" imgH="22860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2550" y="2205038"/>
                        <a:ext cx="3651250" cy="5715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6" name="Object 46">
            <a:extLst>
              <a:ext uri="{FF2B5EF4-FFF2-40B4-BE49-F238E27FC236}">
                <a16:creationId xmlns:a16="http://schemas.microsoft.com/office/drawing/2014/main" id="{D534892B-20A1-8BD7-D568-9A8E9106BA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3600" y="2928938"/>
          <a:ext cx="2074863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38080" imgH="177480" progId="Equation.3">
                  <p:embed/>
                </p:oleObj>
              </mc:Choice>
              <mc:Fallback>
                <p:oleObj name="Equation" r:id="rId10" imgW="838080" imgH="17748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928938"/>
                        <a:ext cx="2074863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7" name="Object 47">
            <a:extLst>
              <a:ext uri="{FF2B5EF4-FFF2-40B4-BE49-F238E27FC236}">
                <a16:creationId xmlns:a16="http://schemas.microsoft.com/office/drawing/2014/main" id="{69DCB6CD-C34B-5B8A-31F0-CDC0B87590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72063" y="4357688"/>
          <a:ext cx="3281362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66680" imgH="203040" progId="Equation.3">
                  <p:embed/>
                </p:oleObj>
              </mc:Choice>
              <mc:Fallback>
                <p:oleObj name="Equation" r:id="rId12" imgW="1066680" imgH="203040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3" y="4357688"/>
                        <a:ext cx="3281362" cy="6254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8" name="Object 48">
            <a:extLst>
              <a:ext uri="{FF2B5EF4-FFF2-40B4-BE49-F238E27FC236}">
                <a16:creationId xmlns:a16="http://schemas.microsoft.com/office/drawing/2014/main" id="{1DFF56A7-5F31-7C6A-11DD-E5975C438F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59475" y="5041900"/>
          <a:ext cx="2195513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72840" imgH="203040" progId="Equation.3">
                  <p:embed/>
                </p:oleObj>
              </mc:Choice>
              <mc:Fallback>
                <p:oleObj name="Equation" r:id="rId14" imgW="672840" imgH="203040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9475" y="5041900"/>
                        <a:ext cx="2195513" cy="6635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28" name="Rectangle 12">
            <a:extLst>
              <a:ext uri="{FF2B5EF4-FFF2-40B4-BE49-F238E27FC236}">
                <a16:creationId xmlns:a16="http://schemas.microsoft.com/office/drawing/2014/main" id="{1ECC5014-A58F-8CCC-BAF2-1ECDF2D50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br>
              <a:rPr lang="en-GB" altLang="en-US"/>
            </a:br>
            <a:endParaRPr lang="en-GB" altLang="en-US"/>
          </a:p>
        </p:txBody>
      </p:sp>
      <p:graphicFrame>
        <p:nvGraphicFramePr>
          <p:cNvPr id="247822" name="Object 14">
            <a:extLst>
              <a:ext uri="{FF2B5EF4-FFF2-40B4-BE49-F238E27FC236}">
                <a16:creationId xmlns:a16="http://schemas.microsoft.com/office/drawing/2014/main" id="{230DEB70-DC0D-CDF6-EC9C-2EA1863B69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57863" y="3602038"/>
          <a:ext cx="314325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69720" imgH="203040" progId="Equation.3">
                  <p:embed/>
                </p:oleObj>
              </mc:Choice>
              <mc:Fallback>
                <p:oleObj name="Equation" r:id="rId16" imgW="1269720" imgH="2030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7863" y="3602038"/>
                        <a:ext cx="3143250" cy="5016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29" name="Picture 10">
            <a:extLst>
              <a:ext uri="{FF2B5EF4-FFF2-40B4-BE49-F238E27FC236}">
                <a16:creationId xmlns:a16="http://schemas.microsoft.com/office/drawing/2014/main" id="{C6DBBAC5-D82B-FEA2-957F-64420C895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lum bright="-44000" contrast="76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04775"/>
            <a:ext cx="3629025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04716967-319B-BCBC-1917-B51C0B2EF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45720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latin typeface="Bookman Old Style" panose="02050604050505020204" pitchFamily="18" charset="0"/>
              </a:rPr>
              <a:t>A joiner is making tables for a new coffee shop.</a:t>
            </a:r>
          </a:p>
          <a:p>
            <a:pPr eaLnBrk="1" hangingPunct="1"/>
            <a:r>
              <a:rPr lang="en-GB" altLang="en-US">
                <a:latin typeface="Bookman Old Style" panose="02050604050505020204" pitchFamily="18" charset="0"/>
              </a:rPr>
              <a:t>The shape of the top of a table is a semi-circle as shown .   AB = 120 centimetres.</a:t>
            </a:r>
          </a:p>
          <a:p>
            <a:pPr eaLnBrk="1" hangingPunct="1"/>
            <a:r>
              <a:rPr lang="en-GB" altLang="en-US">
                <a:latin typeface="Bookman Old Style" panose="02050604050505020204" pitchFamily="18" charset="0"/>
              </a:rPr>
              <a:t>The top of the table is made of wood and a metal edge is to be fixed to its perimeter.</a:t>
            </a:r>
          </a:p>
          <a:p>
            <a:pPr eaLnBrk="1" hangingPunct="1"/>
            <a:r>
              <a:rPr lang="en-GB" altLang="en-US" i="1">
                <a:latin typeface="Bookman Old Style" panose="02050604050505020204" pitchFamily="18" charset="0"/>
              </a:rPr>
              <a:t>(a)   </a:t>
            </a:r>
            <a:r>
              <a:rPr lang="en-GB" altLang="en-US">
                <a:latin typeface="Bookman Old Style" panose="02050604050505020204" pitchFamily="18" charset="0"/>
              </a:rPr>
              <a:t>Calculate the total length of the metal edge.</a:t>
            </a:r>
          </a:p>
          <a:p>
            <a:pPr eaLnBrk="1" hangingPunct="1"/>
            <a:r>
              <a:rPr lang="en-GB" altLang="en-US" i="1">
                <a:latin typeface="Bookman Old Style" panose="02050604050505020204" pitchFamily="18" charset="0"/>
              </a:rPr>
              <a:t>(b</a:t>
            </a:r>
            <a:r>
              <a:rPr lang="en-GB" altLang="en-US" b="1" i="1">
                <a:latin typeface="Bookman Old Style" panose="02050604050505020204" pitchFamily="18" charset="0"/>
              </a:rPr>
              <a:t>)</a:t>
            </a:r>
            <a:r>
              <a:rPr lang="en-GB" altLang="en-US" i="1">
                <a:latin typeface="Bookman Old Style" panose="02050604050505020204" pitchFamily="18" charset="0"/>
              </a:rPr>
              <a:t>   </a:t>
            </a:r>
            <a:r>
              <a:rPr lang="en-GB" altLang="en-US">
                <a:latin typeface="Bookman Old Style" panose="02050604050505020204" pitchFamily="18" charset="0"/>
              </a:rPr>
              <a:t>The coffee shop needs 16 tables.</a:t>
            </a:r>
          </a:p>
          <a:p>
            <a:pPr eaLnBrk="1" hangingPunct="1"/>
            <a:r>
              <a:rPr lang="en-GB" altLang="en-US">
                <a:latin typeface="Bookman Old Style" panose="02050604050505020204" pitchFamily="18" charset="0"/>
              </a:rPr>
              <a:t>The joiner has 50 metres of the metal edge in the workshop. Will this be enough for all sixteen tables? Give a reason for your answer.</a:t>
            </a:r>
          </a:p>
        </p:txBody>
      </p:sp>
      <p:graphicFrame>
        <p:nvGraphicFramePr>
          <p:cNvPr id="2" name="Object 11">
            <a:extLst>
              <a:ext uri="{FF2B5EF4-FFF2-40B4-BE49-F238E27FC236}">
                <a16:creationId xmlns:a16="http://schemas.microsoft.com/office/drawing/2014/main" id="{131229AA-1951-8DAE-71A5-9DD65A6E3A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825" y="5805488"/>
          <a:ext cx="8658225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654280" imgH="203040" progId="Equation.3">
                  <p:embed/>
                </p:oleObj>
              </mc:Choice>
              <mc:Fallback>
                <p:oleObj name="Equation" r:id="rId19" imgW="2654280" imgH="2030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805488"/>
                        <a:ext cx="8658225" cy="6635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2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2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47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92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92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Picture 107">
            <a:extLst>
              <a:ext uri="{FF2B5EF4-FFF2-40B4-BE49-F238E27FC236}">
                <a16:creationId xmlns:a16="http://schemas.microsoft.com/office/drawing/2014/main" id="{E5BF96DF-916F-A0D5-B645-AC562E2E7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1071563"/>
            <a:ext cx="1246188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AB054D-D67C-59BF-72BC-E5C7EF0B5A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DF9E0AD6-644F-40FE-9BCA-42AA1E77EE3B}" type="slidenum">
              <a:rPr lang="en-GB" altLang="en-US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/>
              <a:t>47</a:t>
            </a:fld>
            <a:endParaRPr lang="en-GB" alt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323" name="Date Placeholder 3">
            <a:extLst>
              <a:ext uri="{FF2B5EF4-FFF2-40B4-BE49-F238E27FC236}">
                <a16:creationId xmlns:a16="http://schemas.microsoft.com/office/drawing/2014/main" id="{C2E740CF-79B4-DA02-3196-12068BDB93F0}"/>
              </a:ext>
            </a:extLst>
          </p:cNvPr>
          <p:cNvSpPr>
            <a:spLocks noGrp="1"/>
          </p:cNvSpPr>
          <p:nvPr>
            <p:ph type="dt" sz="quarter" idx="2"/>
          </p:nvPr>
        </p:nvSpPr>
        <p:spPr bwMode="auto">
          <a:xfrm>
            <a:off x="0" y="6492875"/>
            <a:ext cx="30718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59EC6307-BF58-443C-889E-50D7076445B6}" type="datetime5">
              <a:rPr lang="en-US" altLang="en-US" sz="1800" smtClean="0">
                <a:solidFill>
                  <a:schemeClr val="bg1"/>
                </a:solidFill>
                <a:cs typeface="Arial" panose="020B0604020202020204" pitchFamily="34" charset="0"/>
              </a:rPr>
              <a:pPr eaLnBrk="1" hangingPunct="1"/>
              <a:t>4-Jul-26</a:t>
            </a:fld>
            <a:endParaRPr lang="en-GB" altLang="en-US" sz="1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3314" name="Object 2">
            <a:extLst>
              <a:ext uri="{FF2B5EF4-FFF2-40B4-BE49-F238E27FC236}">
                <a16:creationId xmlns:a16="http://schemas.microsoft.com/office/drawing/2014/main" id="{9E2484A5-C2BC-5FAD-F216-1F9C074009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4" name="Rectangle 4">
            <a:extLst>
              <a:ext uri="{FF2B5EF4-FFF2-40B4-BE49-F238E27FC236}">
                <a16:creationId xmlns:a16="http://schemas.microsoft.com/office/drawing/2014/main" id="{FD060034-BF7B-96A1-AFB8-0499E4D0A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3325" name="Rectangle 4">
            <a:extLst>
              <a:ext uri="{FF2B5EF4-FFF2-40B4-BE49-F238E27FC236}">
                <a16:creationId xmlns:a16="http://schemas.microsoft.com/office/drawing/2014/main" id="{CEC61B68-FE89-3F31-BDAB-551D4518B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3326" name="Rectangle 4">
            <a:extLst>
              <a:ext uri="{FF2B5EF4-FFF2-40B4-BE49-F238E27FC236}">
                <a16:creationId xmlns:a16="http://schemas.microsoft.com/office/drawing/2014/main" id="{0AC9698C-B9C9-DC23-4F33-F36814FE0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3327" name="Rectangle 6">
            <a:extLst>
              <a:ext uri="{FF2B5EF4-FFF2-40B4-BE49-F238E27FC236}">
                <a16:creationId xmlns:a16="http://schemas.microsoft.com/office/drawing/2014/main" id="{7B324F86-5FFD-FBAA-F2D2-8C816AE01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3328" name="Rectangle 8">
            <a:extLst>
              <a:ext uri="{FF2B5EF4-FFF2-40B4-BE49-F238E27FC236}">
                <a16:creationId xmlns:a16="http://schemas.microsoft.com/office/drawing/2014/main" id="{4FEDB240-FB6C-910D-C98F-FA21181D6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3329" name="Rectangle 8">
            <a:extLst>
              <a:ext uri="{FF2B5EF4-FFF2-40B4-BE49-F238E27FC236}">
                <a16:creationId xmlns:a16="http://schemas.microsoft.com/office/drawing/2014/main" id="{966B8BD6-A669-CA56-6E14-C5C2D336A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3330" name="Rectangle 4">
            <a:extLst>
              <a:ext uri="{FF2B5EF4-FFF2-40B4-BE49-F238E27FC236}">
                <a16:creationId xmlns:a16="http://schemas.microsoft.com/office/drawing/2014/main" id="{C0C98141-3378-BA5C-ED36-46ACA870E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31" name="Rectangle 7">
            <a:extLst>
              <a:ext uri="{FF2B5EF4-FFF2-40B4-BE49-F238E27FC236}">
                <a16:creationId xmlns:a16="http://schemas.microsoft.com/office/drawing/2014/main" id="{40C9F7A7-407D-D623-383F-A56CC8D42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32" name="Rectangle 4">
            <a:extLst>
              <a:ext uri="{FF2B5EF4-FFF2-40B4-BE49-F238E27FC236}">
                <a16:creationId xmlns:a16="http://schemas.microsoft.com/office/drawing/2014/main" id="{E89D6EF2-E940-E125-92E6-390C6AA5A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33" name="Rectangle 8">
            <a:extLst>
              <a:ext uri="{FF2B5EF4-FFF2-40B4-BE49-F238E27FC236}">
                <a16:creationId xmlns:a16="http://schemas.microsoft.com/office/drawing/2014/main" id="{A694A0F3-4828-4B0A-FFC7-B2252F449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3315" name="Object 4">
            <a:extLst>
              <a:ext uri="{FF2B5EF4-FFF2-40B4-BE49-F238E27FC236}">
                <a16:creationId xmlns:a16="http://schemas.microsoft.com/office/drawing/2014/main" id="{57C206CA-4BCA-81E4-61D6-2CDC14F9F3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9175" y="3146425"/>
          <a:ext cx="26511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9175" y="3146425"/>
                        <a:ext cx="265113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4" name="Rectangle 11">
            <a:extLst>
              <a:ext uri="{FF2B5EF4-FFF2-40B4-BE49-F238E27FC236}">
                <a16:creationId xmlns:a16="http://schemas.microsoft.com/office/drawing/2014/main" id="{1F05FE20-46CD-5444-68AA-417900EB6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35" name="Rectangle 9">
            <a:extLst>
              <a:ext uri="{FF2B5EF4-FFF2-40B4-BE49-F238E27FC236}">
                <a16:creationId xmlns:a16="http://schemas.microsoft.com/office/drawing/2014/main" id="{00D5CBDA-5845-8485-B2CB-0E643C5E6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36" name="Rectangle 16">
            <a:extLst>
              <a:ext uri="{FF2B5EF4-FFF2-40B4-BE49-F238E27FC236}">
                <a16:creationId xmlns:a16="http://schemas.microsoft.com/office/drawing/2014/main" id="{66B7DFE5-1AB3-82F1-653D-6AA1B81EE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37" name="Rectangle 13">
            <a:extLst>
              <a:ext uri="{FF2B5EF4-FFF2-40B4-BE49-F238E27FC236}">
                <a16:creationId xmlns:a16="http://schemas.microsoft.com/office/drawing/2014/main" id="{12854026-0AE7-FED7-C4CD-92D4B8866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38" name="Rectangle 10">
            <a:extLst>
              <a:ext uri="{FF2B5EF4-FFF2-40B4-BE49-F238E27FC236}">
                <a16:creationId xmlns:a16="http://schemas.microsoft.com/office/drawing/2014/main" id="{98BAD5E6-CF78-DDAF-D275-9CBCC4725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39" name="Rectangle 9">
            <a:extLst>
              <a:ext uri="{FF2B5EF4-FFF2-40B4-BE49-F238E27FC236}">
                <a16:creationId xmlns:a16="http://schemas.microsoft.com/office/drawing/2014/main" id="{1304DD15-A526-EBFB-2E1D-5B3FA2FAD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40" name="Rectangle 9">
            <a:extLst>
              <a:ext uri="{FF2B5EF4-FFF2-40B4-BE49-F238E27FC236}">
                <a16:creationId xmlns:a16="http://schemas.microsoft.com/office/drawing/2014/main" id="{49E0E93F-8233-195C-371D-9A56E4CFC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41" name="Rectangle 9">
            <a:extLst>
              <a:ext uri="{FF2B5EF4-FFF2-40B4-BE49-F238E27FC236}">
                <a16:creationId xmlns:a16="http://schemas.microsoft.com/office/drawing/2014/main" id="{1F94C593-8850-BF59-653A-257AA1359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42" name="Rectangle 36">
            <a:extLst>
              <a:ext uri="{FF2B5EF4-FFF2-40B4-BE49-F238E27FC236}">
                <a16:creationId xmlns:a16="http://schemas.microsoft.com/office/drawing/2014/main" id="{8F179C0F-E4C6-2549-499D-8667FE890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43" name="Rectangle 11">
            <a:extLst>
              <a:ext uri="{FF2B5EF4-FFF2-40B4-BE49-F238E27FC236}">
                <a16:creationId xmlns:a16="http://schemas.microsoft.com/office/drawing/2014/main" id="{BB184894-C7AC-43C9-3E1D-ECD5A85B6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44" name="Rectangle 13">
            <a:extLst>
              <a:ext uri="{FF2B5EF4-FFF2-40B4-BE49-F238E27FC236}">
                <a16:creationId xmlns:a16="http://schemas.microsoft.com/office/drawing/2014/main" id="{7286CDD1-AEED-F749-C9BC-194AB2046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45" name="Rectangle 9">
            <a:extLst>
              <a:ext uri="{FF2B5EF4-FFF2-40B4-BE49-F238E27FC236}">
                <a16:creationId xmlns:a16="http://schemas.microsoft.com/office/drawing/2014/main" id="{AC4237D4-E49C-2D92-3DF7-43062FC5F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46" name="Rectangle 11">
            <a:extLst>
              <a:ext uri="{FF2B5EF4-FFF2-40B4-BE49-F238E27FC236}">
                <a16:creationId xmlns:a16="http://schemas.microsoft.com/office/drawing/2014/main" id="{7F74CC64-08A6-726C-C587-BF06A71F0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47" name="Rectangle 12">
            <a:extLst>
              <a:ext uri="{FF2B5EF4-FFF2-40B4-BE49-F238E27FC236}">
                <a16:creationId xmlns:a16="http://schemas.microsoft.com/office/drawing/2014/main" id="{DD5366EF-C5C1-1284-78B9-25D366769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38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3348" name="Rectangle 12">
            <a:extLst>
              <a:ext uri="{FF2B5EF4-FFF2-40B4-BE49-F238E27FC236}">
                <a16:creationId xmlns:a16="http://schemas.microsoft.com/office/drawing/2014/main" id="{D6BB72BB-84D2-690B-EA92-CA7A1475C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49" name="Rectangle 15">
            <a:extLst>
              <a:ext uri="{FF2B5EF4-FFF2-40B4-BE49-F238E27FC236}">
                <a16:creationId xmlns:a16="http://schemas.microsoft.com/office/drawing/2014/main" id="{1FB6BD7B-3DEA-FA26-B6EC-1E79D1FE5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50" y="676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GB" altLang="en-US" sz="1200">
                <a:latin typeface="Bookman Old Style" panose="02050604050505020204" pitchFamily="18" charset="0"/>
                <a:cs typeface="Times New Roman" panose="02020603050405020304" pitchFamily="18" charset="0"/>
              </a:rPr>
              <a:t>.</a:t>
            </a:r>
            <a:endParaRPr lang="en-GB" altLang="en-US"/>
          </a:p>
        </p:txBody>
      </p:sp>
      <p:sp>
        <p:nvSpPr>
          <p:cNvPr id="13350" name="Rectangle 10">
            <a:extLst>
              <a:ext uri="{FF2B5EF4-FFF2-40B4-BE49-F238E27FC236}">
                <a16:creationId xmlns:a16="http://schemas.microsoft.com/office/drawing/2014/main" id="{5EC63B1A-4016-2854-AC0C-0B0140738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51" name="Rectangle 13">
            <a:extLst>
              <a:ext uri="{FF2B5EF4-FFF2-40B4-BE49-F238E27FC236}">
                <a16:creationId xmlns:a16="http://schemas.microsoft.com/office/drawing/2014/main" id="{38B0A4F6-A947-5048-D16C-ED2DC7750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8845625-C596-4B1D-2A67-BA036889F953}"/>
              </a:ext>
            </a:extLst>
          </p:cNvPr>
          <p:cNvSpPr/>
          <p:nvPr/>
        </p:nvSpPr>
        <p:spPr>
          <a:xfrm>
            <a:off x="0" y="1214438"/>
            <a:ext cx="7072313" cy="1477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Bookman Old Style" pitchFamily="18" charset="0"/>
              </a:rPr>
              <a:t>A supermarket has a canopy over its entrance.</a:t>
            </a:r>
          </a:p>
          <a:p>
            <a:pPr>
              <a:defRPr/>
            </a:pPr>
            <a:r>
              <a:rPr lang="en-GB" dirty="0">
                <a:latin typeface="Bookman Old Style" pitchFamily="18" charset="0"/>
              </a:rPr>
              <a:t>The edge of the canopy has 6 semicircles as shown below.</a:t>
            </a:r>
          </a:p>
          <a:p>
            <a:pPr>
              <a:defRPr/>
            </a:pPr>
            <a:r>
              <a:rPr lang="en-GB" dirty="0">
                <a:latin typeface="Bookman Old Style" pitchFamily="18" charset="0"/>
              </a:rPr>
              <a:t>Each semicircle has a diameter of 4 metres.</a:t>
            </a:r>
          </a:p>
          <a:p>
            <a:pPr marL="342900" indent="-342900">
              <a:buFontTx/>
              <a:buAutoNum type="alphaLcParenBoth"/>
              <a:defRPr/>
            </a:pPr>
            <a:r>
              <a:rPr lang="en-GB" dirty="0">
                <a:latin typeface="Bookman Old Style" pitchFamily="18" charset="0"/>
              </a:rPr>
              <a:t>Find the length of the curved edge</a:t>
            </a:r>
          </a:p>
          <a:p>
            <a:pPr marL="342900" indent="-342900">
              <a:defRPr/>
            </a:pPr>
            <a:r>
              <a:rPr lang="en-GB" dirty="0">
                <a:latin typeface="Bookman Old Style" pitchFamily="18" charset="0"/>
              </a:rPr>
              <a:t>     of </a:t>
            </a:r>
            <a:r>
              <a:rPr lang="en-GB" b="1" dirty="0">
                <a:latin typeface="Bookman Old Style" pitchFamily="18" charset="0"/>
              </a:rPr>
              <a:t>one of the semicircles.</a:t>
            </a:r>
            <a:endParaRPr lang="en-GB" dirty="0">
              <a:latin typeface="Bookman Old Style" pitchFamily="18" charset="0"/>
            </a:endParaRPr>
          </a:p>
        </p:txBody>
      </p:sp>
      <p:sp>
        <p:nvSpPr>
          <p:cNvPr id="13353" name="Rectangle 80">
            <a:extLst>
              <a:ext uri="{FF2B5EF4-FFF2-40B4-BE49-F238E27FC236}">
                <a16:creationId xmlns:a16="http://schemas.microsoft.com/office/drawing/2014/main" id="{A2B9D167-90D7-9714-38C6-BF6FFC8A3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57500"/>
            <a:ext cx="4572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latin typeface="Bookman Old Style" panose="02050604050505020204" pitchFamily="18" charset="0"/>
              </a:rPr>
              <a:t>(</a:t>
            </a:r>
            <a:r>
              <a:rPr lang="en-GB" altLang="en-US" i="1">
                <a:latin typeface="Bookman Old Style" panose="02050604050505020204" pitchFamily="18" charset="0"/>
              </a:rPr>
              <a:t>b) </a:t>
            </a:r>
            <a:r>
              <a:rPr lang="en-GB" altLang="en-US">
                <a:latin typeface="Bookman Old Style" panose="02050604050505020204" pitchFamily="18" charset="0"/>
              </a:rPr>
              <a:t>Tony attaches fairy lights to the</a:t>
            </a:r>
          </a:p>
          <a:p>
            <a:pPr eaLnBrk="1" hangingPunct="1"/>
            <a:r>
              <a:rPr lang="en-GB" altLang="en-US">
                <a:latin typeface="Bookman Old Style" panose="02050604050505020204" pitchFamily="18" charset="0"/>
              </a:rPr>
              <a:t>     edge of the canopy.</a:t>
            </a:r>
          </a:p>
          <a:p>
            <a:pPr eaLnBrk="1" hangingPunct="1"/>
            <a:r>
              <a:rPr lang="en-GB" altLang="en-US">
                <a:latin typeface="Bookman Old Style" panose="02050604050505020204" pitchFamily="18" charset="0"/>
              </a:rPr>
              <a:t>He has 40 metres of fairy lights.</a:t>
            </a:r>
          </a:p>
          <a:p>
            <a:pPr eaLnBrk="1" hangingPunct="1"/>
            <a:r>
              <a:rPr lang="en-GB" altLang="en-US">
                <a:latin typeface="Bookman Old Style" panose="02050604050505020204" pitchFamily="18" charset="0"/>
              </a:rPr>
              <a:t>Is this enough for the whole canopy?</a:t>
            </a:r>
          </a:p>
          <a:p>
            <a:pPr eaLnBrk="1" hangingPunct="1"/>
            <a:r>
              <a:rPr lang="en-GB" altLang="en-US" b="1">
                <a:latin typeface="Bookman Old Style" panose="02050604050505020204" pitchFamily="18" charset="0"/>
              </a:rPr>
              <a:t>Give a reason for your answer.</a:t>
            </a:r>
            <a:endParaRPr lang="en-GB" altLang="en-US">
              <a:latin typeface="Bookman Old Style" panose="02050604050505020204" pitchFamily="18" charset="0"/>
            </a:endParaRPr>
          </a:p>
        </p:txBody>
      </p:sp>
      <p:pic>
        <p:nvPicPr>
          <p:cNvPr id="13354" name="Picture 108">
            <a:extLst>
              <a:ext uri="{FF2B5EF4-FFF2-40B4-BE49-F238E27FC236}">
                <a16:creationId xmlns:a16="http://schemas.microsoft.com/office/drawing/2014/main" id="{254FD200-5805-F033-8569-61AF52377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428875"/>
            <a:ext cx="43561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5" name="Picture 109">
            <a:extLst>
              <a:ext uri="{FF2B5EF4-FFF2-40B4-BE49-F238E27FC236}">
                <a16:creationId xmlns:a16="http://schemas.microsoft.com/office/drawing/2014/main" id="{853DD57B-2143-68A2-7805-4950CD1FB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571875"/>
            <a:ext cx="35909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7" name="Object 44">
            <a:extLst>
              <a:ext uri="{FF2B5EF4-FFF2-40B4-BE49-F238E27FC236}">
                <a16:creationId xmlns:a16="http://schemas.microsoft.com/office/drawing/2014/main" id="{60497DEC-A674-1202-F85D-ECCA3F74A0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365625"/>
          <a:ext cx="4356100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854000" imgH="393480" progId="Equation.3">
                  <p:embed/>
                </p:oleObj>
              </mc:Choice>
              <mc:Fallback>
                <p:oleObj name="Equation" r:id="rId9" imgW="1854000" imgH="39348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365625"/>
                        <a:ext cx="4356100" cy="9255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3">
            <a:extLst>
              <a:ext uri="{FF2B5EF4-FFF2-40B4-BE49-F238E27FC236}">
                <a16:creationId xmlns:a16="http://schemas.microsoft.com/office/drawing/2014/main" id="{8E167BAA-FF50-6091-6136-D89ED0C7A8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29125" y="4572000"/>
          <a:ext cx="1557338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45760" imgH="177480" progId="Equation.3">
                  <p:embed/>
                </p:oleObj>
              </mc:Choice>
              <mc:Fallback>
                <p:oleObj name="Equation" r:id="rId11" imgW="545760" imgH="17748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5" y="4572000"/>
                        <a:ext cx="1557338" cy="5064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6">
            <a:extLst>
              <a:ext uri="{FF2B5EF4-FFF2-40B4-BE49-F238E27FC236}">
                <a16:creationId xmlns:a16="http://schemas.microsoft.com/office/drawing/2014/main" id="{B4CFB27C-5FA7-1AE0-ED75-CE8540FA2D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5357813"/>
          <a:ext cx="2678113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939600" imgH="203040" progId="Equation.3">
                  <p:embed/>
                </p:oleObj>
              </mc:Choice>
              <mc:Fallback>
                <p:oleObj name="Equation" r:id="rId13" imgW="939600" imgH="203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357813"/>
                        <a:ext cx="2678113" cy="5810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5">
            <a:extLst>
              <a:ext uri="{FF2B5EF4-FFF2-40B4-BE49-F238E27FC236}">
                <a16:creationId xmlns:a16="http://schemas.microsoft.com/office/drawing/2014/main" id="{782E8732-E3B2-D8E5-4826-11F82D1B5F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28938" y="5357813"/>
          <a:ext cx="177323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22080" imgH="177480" progId="Equation.3">
                  <p:embed/>
                </p:oleObj>
              </mc:Choice>
              <mc:Fallback>
                <p:oleObj name="Equation" r:id="rId15" imgW="622080" imgH="17748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38" y="5357813"/>
                        <a:ext cx="1773237" cy="508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6">
            <a:extLst>
              <a:ext uri="{FF2B5EF4-FFF2-40B4-BE49-F238E27FC236}">
                <a16:creationId xmlns:a16="http://schemas.microsoft.com/office/drawing/2014/main" id="{4BE94DF3-00AB-803C-A8DB-63CF520072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43625" y="4786313"/>
          <a:ext cx="2714625" cy="123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952200" imgH="431640" progId="Equation.3">
                  <p:embed/>
                </p:oleObj>
              </mc:Choice>
              <mc:Fallback>
                <p:oleObj name="Equation" r:id="rId17" imgW="952200" imgH="43164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25" y="4786313"/>
                        <a:ext cx="2714625" cy="1233487"/>
                      </a:xfrm>
                      <a:prstGeom prst="rect">
                        <a:avLst/>
                      </a:prstGeom>
                      <a:solidFill>
                        <a:srgbClr val="CCFF33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EE1F62-5F6D-D06C-4E57-456218A7CF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700902B0-F0A6-4CA5-AE17-D14B3EF1D61C}" type="slidenum">
              <a:rPr lang="en-GB" altLang="en-US">
                <a:solidFill>
                  <a:schemeClr val="bg1"/>
                </a:solidFill>
                <a:latin typeface="Arial" panose="020B0604020202020204" pitchFamily="34" charset="0"/>
              </a:rPr>
              <a:pPr eaLnBrk="1" hangingPunct="1"/>
              <a:t>48</a:t>
            </a:fld>
            <a:endParaRPr lang="en-GB" altLang="en-US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342" name="Date Placeholder 3">
            <a:extLst>
              <a:ext uri="{FF2B5EF4-FFF2-40B4-BE49-F238E27FC236}">
                <a16:creationId xmlns:a16="http://schemas.microsoft.com/office/drawing/2014/main" id="{DE9058FA-95AB-DC1B-43FF-DA1C6E692B0A}"/>
              </a:ext>
            </a:extLst>
          </p:cNvPr>
          <p:cNvSpPr>
            <a:spLocks noGrp="1"/>
          </p:cNvSpPr>
          <p:nvPr>
            <p:ph type="dt" sz="quarter" idx="2"/>
          </p:nvPr>
        </p:nvSpPr>
        <p:spPr bwMode="auto">
          <a:xfrm>
            <a:off x="0" y="6492875"/>
            <a:ext cx="30718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52A2CD1E-7357-4458-815E-4804AB0F7F04}" type="datetime5">
              <a:rPr lang="en-US" altLang="en-US" sz="1800" smtClean="0">
                <a:solidFill>
                  <a:schemeClr val="bg1"/>
                </a:solidFill>
                <a:cs typeface="Arial" panose="020B0604020202020204" pitchFamily="34" charset="0"/>
              </a:rPr>
              <a:pPr eaLnBrk="1" hangingPunct="1"/>
              <a:t>4-Jul-26</a:t>
            </a:fld>
            <a:endParaRPr lang="en-GB" altLang="en-US" sz="1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4338" name="Object 2">
            <a:extLst>
              <a:ext uri="{FF2B5EF4-FFF2-40B4-BE49-F238E27FC236}">
                <a16:creationId xmlns:a16="http://schemas.microsoft.com/office/drawing/2014/main" id="{14F485FE-3D2D-B6AE-FDE4-9A5BDF8366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Rectangle 4">
            <a:extLst>
              <a:ext uri="{FF2B5EF4-FFF2-40B4-BE49-F238E27FC236}">
                <a16:creationId xmlns:a16="http://schemas.microsoft.com/office/drawing/2014/main" id="{79EB12F2-80DD-8F9D-BD1C-A6074B115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4344" name="Rectangle 4">
            <a:extLst>
              <a:ext uri="{FF2B5EF4-FFF2-40B4-BE49-F238E27FC236}">
                <a16:creationId xmlns:a16="http://schemas.microsoft.com/office/drawing/2014/main" id="{82FF1D19-ED92-2386-00C5-FF0F8AEC5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4345" name="Rectangle 4">
            <a:extLst>
              <a:ext uri="{FF2B5EF4-FFF2-40B4-BE49-F238E27FC236}">
                <a16:creationId xmlns:a16="http://schemas.microsoft.com/office/drawing/2014/main" id="{D8EF1E5B-AEA2-29FF-AF87-38971D5BE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4346" name="Rectangle 6">
            <a:extLst>
              <a:ext uri="{FF2B5EF4-FFF2-40B4-BE49-F238E27FC236}">
                <a16:creationId xmlns:a16="http://schemas.microsoft.com/office/drawing/2014/main" id="{3C0A929C-0D6F-7D1B-6A31-D9C46112F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4347" name="Rectangle 8">
            <a:extLst>
              <a:ext uri="{FF2B5EF4-FFF2-40B4-BE49-F238E27FC236}">
                <a16:creationId xmlns:a16="http://schemas.microsoft.com/office/drawing/2014/main" id="{57FCEAB4-A789-8E39-CDE1-DCC9FDA98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4348" name="Rectangle 8">
            <a:extLst>
              <a:ext uri="{FF2B5EF4-FFF2-40B4-BE49-F238E27FC236}">
                <a16:creationId xmlns:a16="http://schemas.microsoft.com/office/drawing/2014/main" id="{4CBF3935-EF9E-8BF2-9B11-5FF178F17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4349" name="Rectangle 4">
            <a:extLst>
              <a:ext uri="{FF2B5EF4-FFF2-40B4-BE49-F238E27FC236}">
                <a16:creationId xmlns:a16="http://schemas.microsoft.com/office/drawing/2014/main" id="{D3082502-FA2D-1390-D124-AFBCC65E6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0" name="Rectangle 7">
            <a:extLst>
              <a:ext uri="{FF2B5EF4-FFF2-40B4-BE49-F238E27FC236}">
                <a16:creationId xmlns:a16="http://schemas.microsoft.com/office/drawing/2014/main" id="{11B8FA7F-0508-EEA0-057B-7FCBA2744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1" name="Rectangle 4">
            <a:extLst>
              <a:ext uri="{FF2B5EF4-FFF2-40B4-BE49-F238E27FC236}">
                <a16:creationId xmlns:a16="http://schemas.microsoft.com/office/drawing/2014/main" id="{21EE937E-C92D-FEA9-2575-03DE2C975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2" name="Rectangle 8">
            <a:extLst>
              <a:ext uri="{FF2B5EF4-FFF2-40B4-BE49-F238E27FC236}">
                <a16:creationId xmlns:a16="http://schemas.microsoft.com/office/drawing/2014/main" id="{FD771EA6-A586-11E4-02D7-37E239B54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4339" name="Object 4">
            <a:extLst>
              <a:ext uri="{FF2B5EF4-FFF2-40B4-BE49-F238E27FC236}">
                <a16:creationId xmlns:a16="http://schemas.microsoft.com/office/drawing/2014/main" id="{B00C0315-281B-6D7F-716D-D6A67D7B57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9175" y="3146425"/>
          <a:ext cx="26511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9175" y="3146425"/>
                        <a:ext cx="265113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3" name="Rectangle 11">
            <a:extLst>
              <a:ext uri="{FF2B5EF4-FFF2-40B4-BE49-F238E27FC236}">
                <a16:creationId xmlns:a16="http://schemas.microsoft.com/office/drawing/2014/main" id="{CBCD97B2-B7C5-141C-539F-E8C3813F5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4" name="Rectangle 9">
            <a:extLst>
              <a:ext uri="{FF2B5EF4-FFF2-40B4-BE49-F238E27FC236}">
                <a16:creationId xmlns:a16="http://schemas.microsoft.com/office/drawing/2014/main" id="{399FE46D-350C-BF72-6718-74D61E9EC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5" name="Rectangle 16">
            <a:extLst>
              <a:ext uri="{FF2B5EF4-FFF2-40B4-BE49-F238E27FC236}">
                <a16:creationId xmlns:a16="http://schemas.microsoft.com/office/drawing/2014/main" id="{928A617F-203E-77D1-D6C6-B78957DEE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6" name="Rectangle 13">
            <a:extLst>
              <a:ext uri="{FF2B5EF4-FFF2-40B4-BE49-F238E27FC236}">
                <a16:creationId xmlns:a16="http://schemas.microsoft.com/office/drawing/2014/main" id="{AF587492-4082-3FA4-91D5-13290D4F1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D9F505C-F358-713A-501C-9057F0983009}"/>
              </a:ext>
            </a:extLst>
          </p:cNvPr>
          <p:cNvSpPr/>
          <p:nvPr/>
        </p:nvSpPr>
        <p:spPr>
          <a:xfrm>
            <a:off x="0" y="1857375"/>
            <a:ext cx="3286125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latin typeface="Bookman Old Style" pitchFamily="18" charset="0"/>
              </a:rPr>
              <a:t>The radius of each top is </a:t>
            </a:r>
          </a:p>
          <a:p>
            <a:pPr algn="ctr">
              <a:defRPr/>
            </a:pPr>
            <a:r>
              <a:rPr lang="en-GB" dirty="0">
                <a:latin typeface="Bookman Old Style" pitchFamily="18" charset="0"/>
              </a:rPr>
              <a:t>4 centimetres.</a:t>
            </a:r>
          </a:p>
          <a:p>
            <a:pPr algn="ctr">
              <a:defRPr/>
            </a:pPr>
            <a:r>
              <a:rPr lang="en-GB" dirty="0">
                <a:latin typeface="Bookman Old Style" pitchFamily="18" charset="0"/>
              </a:rPr>
              <a:t>The gap between each top is </a:t>
            </a:r>
          </a:p>
          <a:p>
            <a:pPr algn="ctr">
              <a:defRPr/>
            </a:pPr>
            <a:r>
              <a:rPr lang="en-GB" dirty="0">
                <a:latin typeface="Bookman Old Style" pitchFamily="18" charset="0"/>
              </a:rPr>
              <a:t>1 centimetre</a:t>
            </a:r>
            <a:r>
              <a:rPr lang="en-GB" sz="1400" dirty="0">
                <a:latin typeface="Bookman Old Style" pitchFamily="18" charset="0"/>
              </a:rPr>
              <a:t>.</a:t>
            </a:r>
            <a:endParaRPr lang="en-US" sz="2400" spc="5" dirty="0">
              <a:latin typeface="Bookman Old Style" pitchFamily="18" charset="0"/>
              <a:ea typeface="Calibri"/>
              <a:cs typeface="Times New Roman"/>
            </a:endParaRPr>
          </a:p>
        </p:txBody>
      </p:sp>
      <p:sp>
        <p:nvSpPr>
          <p:cNvPr id="14358" name="Rectangle 10">
            <a:extLst>
              <a:ext uri="{FF2B5EF4-FFF2-40B4-BE49-F238E27FC236}">
                <a16:creationId xmlns:a16="http://schemas.microsoft.com/office/drawing/2014/main" id="{2DA5EAB3-A178-3BE8-50BA-FE9806490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9" name="Rectangle 9">
            <a:extLst>
              <a:ext uri="{FF2B5EF4-FFF2-40B4-BE49-F238E27FC236}">
                <a16:creationId xmlns:a16="http://schemas.microsoft.com/office/drawing/2014/main" id="{8C4D871C-7C33-FBE4-E9F5-6BF8694B7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0" name="Rectangle 9">
            <a:extLst>
              <a:ext uri="{FF2B5EF4-FFF2-40B4-BE49-F238E27FC236}">
                <a16:creationId xmlns:a16="http://schemas.microsoft.com/office/drawing/2014/main" id="{7FC2A16A-B43A-65C0-8A4F-6F5F51BA2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1" name="Rectangle 9">
            <a:extLst>
              <a:ext uri="{FF2B5EF4-FFF2-40B4-BE49-F238E27FC236}">
                <a16:creationId xmlns:a16="http://schemas.microsoft.com/office/drawing/2014/main" id="{5360CEA8-6FD6-A3A6-F749-784B5C299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2" name="Rectangle 36">
            <a:extLst>
              <a:ext uri="{FF2B5EF4-FFF2-40B4-BE49-F238E27FC236}">
                <a16:creationId xmlns:a16="http://schemas.microsoft.com/office/drawing/2014/main" id="{6E8726EC-26E2-F80D-AFE3-062F41633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3" name="Rectangle 11">
            <a:extLst>
              <a:ext uri="{FF2B5EF4-FFF2-40B4-BE49-F238E27FC236}">
                <a16:creationId xmlns:a16="http://schemas.microsoft.com/office/drawing/2014/main" id="{4206CA94-6B7A-098F-3057-66BBFC856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4" name="Rectangle 13">
            <a:extLst>
              <a:ext uri="{FF2B5EF4-FFF2-40B4-BE49-F238E27FC236}">
                <a16:creationId xmlns:a16="http://schemas.microsoft.com/office/drawing/2014/main" id="{2140C0E3-ADC9-476F-EC51-CAD90AF00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5" name="Rectangle 9">
            <a:extLst>
              <a:ext uri="{FF2B5EF4-FFF2-40B4-BE49-F238E27FC236}">
                <a16:creationId xmlns:a16="http://schemas.microsoft.com/office/drawing/2014/main" id="{687BDE77-5BD0-F8A0-5B1E-4EE8305E4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6" name="Rectangle 11">
            <a:extLst>
              <a:ext uri="{FF2B5EF4-FFF2-40B4-BE49-F238E27FC236}">
                <a16:creationId xmlns:a16="http://schemas.microsoft.com/office/drawing/2014/main" id="{6750A6A1-2D55-C6D6-AD34-AC4788532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7" name="Rectangle 12">
            <a:extLst>
              <a:ext uri="{FF2B5EF4-FFF2-40B4-BE49-F238E27FC236}">
                <a16:creationId xmlns:a16="http://schemas.microsoft.com/office/drawing/2014/main" id="{9292ACE2-3B3D-3E9C-C474-14FA6A9A0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382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4368" name="Rectangle 12">
            <a:extLst>
              <a:ext uri="{FF2B5EF4-FFF2-40B4-BE49-F238E27FC236}">
                <a16:creationId xmlns:a16="http://schemas.microsoft.com/office/drawing/2014/main" id="{3D1D4E5E-EBB0-FF40-5F44-EA349DCB8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9" name="Rectangle 15">
            <a:extLst>
              <a:ext uri="{FF2B5EF4-FFF2-40B4-BE49-F238E27FC236}">
                <a16:creationId xmlns:a16="http://schemas.microsoft.com/office/drawing/2014/main" id="{FBC25DDF-3A9E-9352-075A-D626DAE45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50" y="676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GB" altLang="en-US" sz="1200">
                <a:latin typeface="Bookman Old Style" panose="02050604050505020204" pitchFamily="18" charset="0"/>
                <a:cs typeface="Times New Roman" panose="02020603050405020304" pitchFamily="18" charset="0"/>
              </a:rPr>
              <a:t>.</a:t>
            </a:r>
            <a:endParaRPr lang="en-GB" altLang="en-US"/>
          </a:p>
        </p:txBody>
      </p:sp>
      <p:sp>
        <p:nvSpPr>
          <p:cNvPr id="14370" name="Rectangle 10">
            <a:extLst>
              <a:ext uri="{FF2B5EF4-FFF2-40B4-BE49-F238E27FC236}">
                <a16:creationId xmlns:a16="http://schemas.microsoft.com/office/drawing/2014/main" id="{02454820-D280-63B2-C676-112847648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71" name="Rectangle 13">
            <a:extLst>
              <a:ext uri="{FF2B5EF4-FFF2-40B4-BE49-F238E27FC236}">
                <a16:creationId xmlns:a16="http://schemas.microsoft.com/office/drawing/2014/main" id="{74946FF2-5EAC-5EAA-85CE-228FE2472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72" name="Rectangle 76">
            <a:extLst>
              <a:ext uri="{FF2B5EF4-FFF2-40B4-BE49-F238E27FC236}">
                <a16:creationId xmlns:a16="http://schemas.microsoft.com/office/drawing/2014/main" id="{66B05322-BDD9-869F-7E1B-0676405A8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85875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1600">
                <a:latin typeface="Bookman Old Style" panose="02050604050505020204" pitchFamily="18" charset="0"/>
              </a:rPr>
              <a:t>Circular tops for yoghurt cartons are cut from a strip of metal foil as shown below.</a:t>
            </a:r>
          </a:p>
        </p:txBody>
      </p:sp>
      <p:pic>
        <p:nvPicPr>
          <p:cNvPr id="14373" name="Picture 105">
            <a:extLst>
              <a:ext uri="{FF2B5EF4-FFF2-40B4-BE49-F238E27FC236}">
                <a16:creationId xmlns:a16="http://schemas.microsoft.com/office/drawing/2014/main" id="{F42A432F-6184-50DE-466B-52B205519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643063"/>
            <a:ext cx="56673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4" name="Picture 106">
            <a:extLst>
              <a:ext uri="{FF2B5EF4-FFF2-40B4-BE49-F238E27FC236}">
                <a16:creationId xmlns:a16="http://schemas.microsoft.com/office/drawing/2014/main" id="{CD600084-9E4A-2CAD-9D74-2A3780216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3143250"/>
            <a:ext cx="40195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75" name="Rectangle 78">
            <a:extLst>
              <a:ext uri="{FF2B5EF4-FFF2-40B4-BE49-F238E27FC236}">
                <a16:creationId xmlns:a16="http://schemas.microsoft.com/office/drawing/2014/main" id="{EAD91FDC-9BD9-1A84-944F-707D8F184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43313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latin typeface="Bookman Old Style" panose="02050604050505020204" pitchFamily="18" charset="0"/>
              </a:rPr>
              <a:t>How many tops can be cut from a strip of foil 7 metres long?</a:t>
            </a:r>
          </a:p>
        </p:txBody>
      </p:sp>
      <p:grpSp>
        <p:nvGrpSpPr>
          <p:cNvPr id="2" name="Group 45">
            <a:extLst>
              <a:ext uri="{FF2B5EF4-FFF2-40B4-BE49-F238E27FC236}">
                <a16:creationId xmlns:a16="http://schemas.microsoft.com/office/drawing/2014/main" id="{37EB7638-4DF2-4F6A-E1B4-83FF3FD23B1F}"/>
              </a:ext>
            </a:extLst>
          </p:cNvPr>
          <p:cNvGrpSpPr>
            <a:grpSpLocks/>
          </p:cNvGrpSpPr>
          <p:nvPr/>
        </p:nvGrpSpPr>
        <p:grpSpPr bwMode="auto">
          <a:xfrm>
            <a:off x="3357563" y="1857375"/>
            <a:ext cx="1357312" cy="1652588"/>
            <a:chOff x="3357554" y="1857364"/>
            <a:chExt cx="1357322" cy="1652042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2ED9B7F-6ECD-E779-DDB4-808DD00DAA2A}"/>
                </a:ext>
              </a:extLst>
            </p:cNvPr>
            <p:cNvSpPr/>
            <p:nvPr/>
          </p:nvSpPr>
          <p:spPr>
            <a:xfrm>
              <a:off x="3357554" y="1857364"/>
              <a:ext cx="1285884" cy="1214037"/>
            </a:xfrm>
            <a:prstGeom prst="rect">
              <a:avLst/>
            </a:prstGeom>
            <a:solidFill>
              <a:schemeClr val="accent1">
                <a:alpha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7D427C7F-2A9F-564C-5649-94C473B05CEA}"/>
                </a:ext>
              </a:extLst>
            </p:cNvPr>
            <p:cNvCxnSpPr/>
            <p:nvPr/>
          </p:nvCxnSpPr>
          <p:spPr>
            <a:xfrm>
              <a:off x="3357554" y="3285642"/>
              <a:ext cx="1357322" cy="158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79" name="TextBox 44">
              <a:extLst>
                <a:ext uri="{FF2B5EF4-FFF2-40B4-BE49-F238E27FC236}">
                  <a16:creationId xmlns:a16="http://schemas.microsoft.com/office/drawing/2014/main" id="{C7FF77DD-3BF7-01E3-DEEE-E962F95DDB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4744" y="3142815"/>
              <a:ext cx="658817" cy="3665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>
                  <a:latin typeface="Bookman Old Style" panose="02050604050505020204" pitchFamily="18" charset="0"/>
                </a:rPr>
                <a:t>9cm</a:t>
              </a:r>
            </a:p>
          </p:txBody>
        </p:sp>
      </p:grpSp>
      <p:graphicFrame>
        <p:nvGraphicFramePr>
          <p:cNvPr id="3" name="Object 35">
            <a:extLst>
              <a:ext uri="{FF2B5EF4-FFF2-40B4-BE49-F238E27FC236}">
                <a16:creationId xmlns:a16="http://schemas.microsoft.com/office/drawing/2014/main" id="{22B38A13-C4F8-208E-F626-196C48CE62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7013" y="4643438"/>
          <a:ext cx="4818062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62040" imgH="393480" progId="Equation.3">
                  <p:embed/>
                </p:oleObj>
              </mc:Choice>
              <mc:Fallback>
                <p:oleObj name="Equation" r:id="rId8" imgW="1562040" imgH="39348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3" y="4643438"/>
                        <a:ext cx="4818062" cy="12144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>
            <a:extLst>
              <a:ext uri="{FF2B5EF4-FFF2-40B4-BE49-F238E27FC236}">
                <a16:creationId xmlns:a16="http://schemas.microsoft.com/office/drawing/2014/main" id="{0788A02A-A2E8-B98C-EEBE-C1D6177027A3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GB">
                <a:solidFill>
                  <a:srgbClr val="F2FC22"/>
                </a:solidFill>
              </a:rPr>
              <a:t>Perimeter</a:t>
            </a:r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94898D91-13EB-C050-C781-3A4B20E16EF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5759E72-193F-4D4F-8F76-614AE5A5DE1A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365F6E30-1ECF-7E01-E5C4-D9D9FF8FF0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19DF2B8-0D96-1BD7-9511-61CD7FDAF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3213100"/>
            <a:ext cx="3241675" cy="1657350"/>
          </a:xfrm>
          <a:prstGeom prst="rect">
            <a:avLst/>
          </a:prstGeom>
          <a:solidFill>
            <a:srgbClr val="EA4D3C"/>
          </a:solidFill>
          <a:ln w="1143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9699" name="Picture 3" descr="j0237413">
            <a:extLst>
              <a:ext uri="{FF2B5EF4-FFF2-40B4-BE49-F238E27FC236}">
                <a16:creationId xmlns:a16="http://schemas.microsoft.com/office/drawing/2014/main" id="{78A197F9-C611-7307-F1B4-CD80DE330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630363"/>
            <a:ext cx="1625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4">
            <a:extLst>
              <a:ext uri="{FF2B5EF4-FFF2-40B4-BE49-F238E27FC236}">
                <a16:creationId xmlns:a16="http://schemas.microsoft.com/office/drawing/2014/main" id="{821C2283-CC09-7BAA-92D1-D5E6B1E5A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5314950"/>
            <a:ext cx="43926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6000" dirty="0">
                <a:solidFill>
                  <a:srgbClr val="F2FC2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Perimeter</a:t>
            </a:r>
            <a:endParaRPr lang="en-US" sz="6000" dirty="0">
              <a:solidFill>
                <a:srgbClr val="F2FC2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9704" name="Picture 6" descr="scottishflag">
            <a:extLst>
              <a:ext uri="{FF2B5EF4-FFF2-40B4-BE49-F238E27FC236}">
                <a16:creationId xmlns:a16="http://schemas.microsoft.com/office/drawing/2014/main" id="{E1308C4B-EB2F-FCDA-CFB0-C5BCB886DD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Text Box 7">
            <a:extLst>
              <a:ext uri="{FF2B5EF4-FFF2-40B4-BE49-F238E27FC236}">
                <a16:creationId xmlns:a16="http://schemas.microsoft.com/office/drawing/2014/main" id="{5F5AD8C0-5D45-2CA7-66AE-986F149A1E6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cs typeface="Arial" panose="020B0604020202020204" pitchFamily="34" charset="0"/>
              </a:rPr>
              <a:t>www.mathsrevision.com</a:t>
            </a:r>
          </a:p>
        </p:txBody>
      </p:sp>
      <p:pic>
        <p:nvPicPr>
          <p:cNvPr id="29706" name="Picture 8" descr="Office Objects 0572">
            <a:extLst>
              <a:ext uri="{FF2B5EF4-FFF2-40B4-BE49-F238E27FC236}">
                <a16:creationId xmlns:a16="http://schemas.microsoft.com/office/drawing/2014/main" id="{BCF38D68-38F5-B60A-2406-D102FD23A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227013"/>
            <a:ext cx="144462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0.35208 -3.7037E-7 L 0.35208 0.25718 L -8.33333E-7 0.25718 L -8.33333E-7 -3.7037E-7 Z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04" y="128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3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73EB5EF-A792-9B3A-FEAC-DBC8BDDFC447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3ABC9880-0906-D609-72A2-4872ACB9767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FCC0229-5B11-4BA7-A2A7-CDF962ABC8F5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989FF0E9-807D-AFF0-7D75-6085202C1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30722" name="AutoShape 2">
            <a:extLst>
              <a:ext uri="{FF2B5EF4-FFF2-40B4-BE49-F238E27FC236}">
                <a16:creationId xmlns:a16="http://schemas.microsoft.com/office/drawing/2014/main" id="{21EA6B0D-CDCD-1F73-8F3B-F309CCA17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2060575"/>
            <a:ext cx="3744912" cy="2879725"/>
          </a:xfrm>
          <a:prstGeom prst="rtTriangle">
            <a:avLst/>
          </a:prstGeom>
          <a:solidFill>
            <a:srgbClr val="F630E8"/>
          </a:solidFill>
          <a:ln w="127000">
            <a:solidFill>
              <a:srgbClr val="F2FC2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0723" name="Picture 3" descr="j0237413">
            <a:extLst>
              <a:ext uri="{FF2B5EF4-FFF2-40B4-BE49-F238E27FC236}">
                <a16:creationId xmlns:a16="http://schemas.microsoft.com/office/drawing/2014/main" id="{58259782-8424-EAEB-B0BA-870B915A8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284538"/>
            <a:ext cx="17287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4">
            <a:extLst>
              <a:ext uri="{FF2B5EF4-FFF2-40B4-BE49-F238E27FC236}">
                <a16:creationId xmlns:a16="http://schemas.microsoft.com/office/drawing/2014/main" id="{AD26B122-1D16-493C-CCC5-B81F84767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5013325"/>
            <a:ext cx="43195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6000">
                <a:solidFill>
                  <a:srgbClr val="F2FC22"/>
                </a:solidFill>
              </a:rPr>
              <a:t>Perimeter</a:t>
            </a:r>
            <a:endParaRPr lang="en-US" altLang="en-US" sz="6000">
              <a:solidFill>
                <a:srgbClr val="F2FC22"/>
              </a:solidFill>
            </a:endParaRPr>
          </a:p>
        </p:txBody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8C809C9A-69B4-A206-13B4-1897F7AB1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5" y="374650"/>
            <a:ext cx="5357813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Perimeter</a:t>
            </a:r>
          </a:p>
        </p:txBody>
      </p:sp>
      <p:pic>
        <p:nvPicPr>
          <p:cNvPr id="30729" name="Picture 6" descr="scottishflag">
            <a:extLst>
              <a:ext uri="{FF2B5EF4-FFF2-40B4-BE49-F238E27FC236}">
                <a16:creationId xmlns:a16="http://schemas.microsoft.com/office/drawing/2014/main" id="{E99F706B-D39A-D5FE-8651-1283141954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0" name="Text Box 7">
            <a:extLst>
              <a:ext uri="{FF2B5EF4-FFF2-40B4-BE49-F238E27FC236}">
                <a16:creationId xmlns:a16="http://schemas.microsoft.com/office/drawing/2014/main" id="{9C2A4FD7-6589-58E5-085E-46ED9D5CDFC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cs typeface="Arial" panose="020B0604020202020204" pitchFamily="34" charset="0"/>
              </a:rPr>
              <a:t>www.mathsrevision.com</a:t>
            </a:r>
          </a:p>
        </p:txBody>
      </p:sp>
      <p:pic>
        <p:nvPicPr>
          <p:cNvPr id="30731" name="Picture 8" descr="Office Objects 0572">
            <a:extLst>
              <a:ext uri="{FF2B5EF4-FFF2-40B4-BE49-F238E27FC236}">
                <a16:creationId xmlns:a16="http://schemas.microsoft.com/office/drawing/2014/main" id="{E986DF0E-F9EA-6913-7366-E85CECA58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227013"/>
            <a:ext cx="144462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0509 L 3.61111E-6 -0.44036 L 0.40173 -0.00509 L 3.61111E-6 -0.00509 Z " pathEditMode="relative" rAng="0" ptsTypes="FFFF">
                                      <p:cBhvr>
                                        <p:cTn id="6" dur="3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87" y="-2177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emph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941CBD-A1AC-8DFD-565B-41B00B4EF316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7D60E47F-E61E-9C2E-33DD-35F83BAC9BC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1AAA076-9A04-4D0E-B33B-F350B4392D27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9B16DA00-B271-BE46-D5B8-6A7C69613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32770" name="Text Box 2">
            <a:extLst>
              <a:ext uri="{FF2B5EF4-FFF2-40B4-BE49-F238E27FC236}">
                <a16:creationId xmlns:a16="http://schemas.microsoft.com/office/drawing/2014/main" id="{68608DD0-4469-9F86-5046-4679B0F82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492375"/>
            <a:ext cx="72009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8800">
                <a:solidFill>
                  <a:srgbClr val="F2FC2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Perimeter</a:t>
            </a:r>
            <a:endParaRPr lang="en-GB" sz="1600">
              <a:solidFill>
                <a:srgbClr val="F2FC2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GB" sz="4400">
                <a:solidFill>
                  <a:srgbClr val="F2FC2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 the distance round the outside of a</a:t>
            </a:r>
            <a:r>
              <a:rPr lang="en-GB" sz="1600">
                <a:solidFill>
                  <a:srgbClr val="F2FC2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GB" sz="4400">
                <a:solidFill>
                  <a:srgbClr val="F2FC2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2D shape</a:t>
            </a:r>
            <a:endParaRPr lang="en-US" sz="4400">
              <a:solidFill>
                <a:srgbClr val="F2FC2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771" name="Oval 3">
            <a:extLst>
              <a:ext uri="{FF2B5EF4-FFF2-40B4-BE49-F238E27FC236}">
                <a16:creationId xmlns:a16="http://schemas.microsoft.com/office/drawing/2014/main" id="{004486C9-996F-1DE1-5100-20F4D697B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23850" cy="333375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139ECFB0-B53D-9E94-1774-826CF2C59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5" y="374650"/>
            <a:ext cx="528637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Perimeter</a:t>
            </a:r>
          </a:p>
        </p:txBody>
      </p:sp>
      <p:pic>
        <p:nvPicPr>
          <p:cNvPr id="31752" name="Picture 5" descr="scottishflag">
            <a:extLst>
              <a:ext uri="{FF2B5EF4-FFF2-40B4-BE49-F238E27FC236}">
                <a16:creationId xmlns:a16="http://schemas.microsoft.com/office/drawing/2014/main" id="{15314B2B-872D-9289-49FB-7F4BEE027C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Text Box 6">
            <a:extLst>
              <a:ext uri="{FF2B5EF4-FFF2-40B4-BE49-F238E27FC236}">
                <a16:creationId xmlns:a16="http://schemas.microsoft.com/office/drawing/2014/main" id="{AA07240B-59BC-8752-DBFB-39E1B5D5FB6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cs typeface="Arial" panose="020B0604020202020204" pitchFamily="34" charset="0"/>
              </a:rPr>
              <a:t>www.mathsrevision.com</a:t>
            </a:r>
          </a:p>
        </p:txBody>
      </p:sp>
      <p:pic>
        <p:nvPicPr>
          <p:cNvPr id="31754" name="Picture 7" descr="Office Objects 0572">
            <a:extLst>
              <a:ext uri="{FF2B5EF4-FFF2-40B4-BE49-F238E27FC236}">
                <a16:creationId xmlns:a16="http://schemas.microsoft.com/office/drawing/2014/main" id="{45F52F5A-815E-131E-1F84-14F88E84F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227013"/>
            <a:ext cx="144462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4466E-6 L 0.95469 -1.84466E-6 L 0.95469 0.93643 L 1.66667E-6 0.93643 L 1.66667E-6 -1.84466E-6 Z " pathEditMode="relative" rAng="0" ptsTypes="FFFFF">
                                      <p:cBhvr>
                                        <p:cTn id="6" dur="5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743" y="46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1">
            <a:extLst>
              <a:ext uri="{FF2B5EF4-FFF2-40B4-BE49-F238E27FC236}">
                <a16:creationId xmlns:a16="http://schemas.microsoft.com/office/drawing/2014/main" id="{4C190E3F-734C-9C9E-FB1B-6387DD16F30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99F60B1-0827-44EC-B153-8725C55AE9D2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23" name="Footer Placeholder 2">
            <a:extLst>
              <a:ext uri="{FF2B5EF4-FFF2-40B4-BE49-F238E27FC236}">
                <a16:creationId xmlns:a16="http://schemas.microsoft.com/office/drawing/2014/main" id="{0999C065-5E4A-0528-50BD-EBCF2E46A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32772" name="Text Box 2">
            <a:extLst>
              <a:ext uri="{FF2B5EF4-FFF2-40B4-BE49-F238E27FC236}">
                <a16:creationId xmlns:a16="http://schemas.microsoft.com/office/drawing/2014/main" id="{7CE951DD-C651-BD08-4743-34F37A0D8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2060575"/>
            <a:ext cx="2520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4400"/>
              <a:t>6cm</a:t>
            </a:r>
            <a:endParaRPr lang="en-US" altLang="en-US" sz="4400"/>
          </a:p>
        </p:txBody>
      </p:sp>
      <p:sp>
        <p:nvSpPr>
          <p:cNvPr id="32773" name="Rectangle 3">
            <a:extLst>
              <a:ext uri="{FF2B5EF4-FFF2-40B4-BE49-F238E27FC236}">
                <a16:creationId xmlns:a16="http://schemas.microsoft.com/office/drawing/2014/main" id="{F1F20008-3B62-1685-494B-8B973D892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2781300"/>
            <a:ext cx="3241675" cy="1657350"/>
          </a:xfrm>
          <a:prstGeom prst="rect">
            <a:avLst/>
          </a:prstGeom>
          <a:solidFill>
            <a:srgbClr val="EA4D3C"/>
          </a:solidFill>
          <a:ln w="1143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796" name="Line 4">
            <a:extLst>
              <a:ext uri="{FF2B5EF4-FFF2-40B4-BE49-F238E27FC236}">
                <a16:creationId xmlns:a16="http://schemas.microsoft.com/office/drawing/2014/main" id="{C17290AE-0342-28C5-F2F8-C35F256AA0E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6013" y="2722563"/>
            <a:ext cx="0" cy="17145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797" name="Line 5">
            <a:extLst>
              <a:ext uri="{FF2B5EF4-FFF2-40B4-BE49-F238E27FC236}">
                <a16:creationId xmlns:a16="http://schemas.microsoft.com/office/drawing/2014/main" id="{D117507E-D546-AE45-1A45-E17604CD8C0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4100" y="4432300"/>
            <a:ext cx="3302000" cy="4763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798" name="Text Box 6">
            <a:extLst>
              <a:ext uri="{FF2B5EF4-FFF2-40B4-BE49-F238E27FC236}">
                <a16:creationId xmlns:a16="http://schemas.microsoft.com/office/drawing/2014/main" id="{AE00E12F-46AC-03A2-DC7A-F2A6FD970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2205038"/>
            <a:ext cx="32400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>
                <a:solidFill>
                  <a:srgbClr val="F2FC2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Calculate the perimeter of the rectangle below.</a:t>
            </a:r>
            <a:endParaRPr lang="en-US" sz="2400">
              <a:solidFill>
                <a:srgbClr val="F2FC2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777" name="Text Box 7">
            <a:extLst>
              <a:ext uri="{FF2B5EF4-FFF2-40B4-BE49-F238E27FC236}">
                <a16:creationId xmlns:a16="http://schemas.microsoft.com/office/drawing/2014/main" id="{5D75A0C3-97BE-E818-AF6E-684F45C06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3141663"/>
            <a:ext cx="25923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4400"/>
              <a:t>3cm</a:t>
            </a:r>
            <a:endParaRPr lang="en-US" altLang="en-US" sz="4400"/>
          </a:p>
        </p:txBody>
      </p:sp>
      <p:sp>
        <p:nvSpPr>
          <p:cNvPr id="33800" name="Text Box 8">
            <a:extLst>
              <a:ext uri="{FF2B5EF4-FFF2-40B4-BE49-F238E27FC236}">
                <a16:creationId xmlns:a16="http://schemas.microsoft.com/office/drawing/2014/main" id="{D98783C4-7A08-833A-7BEC-E5166909E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5300663"/>
            <a:ext cx="34559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600"/>
              <a:t>Perimeter = </a:t>
            </a:r>
            <a:endParaRPr lang="en-US" altLang="en-US" sz="3600"/>
          </a:p>
        </p:txBody>
      </p:sp>
      <p:sp>
        <p:nvSpPr>
          <p:cNvPr id="33801" name="Text Box 9">
            <a:extLst>
              <a:ext uri="{FF2B5EF4-FFF2-40B4-BE49-F238E27FC236}">
                <a16:creationId xmlns:a16="http://schemas.microsoft.com/office/drawing/2014/main" id="{2468B3DC-4FCE-3C24-72A4-5D80F3FE1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5300663"/>
            <a:ext cx="18716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4400"/>
              <a:t>6 +</a:t>
            </a:r>
            <a:endParaRPr lang="en-US" altLang="en-US" sz="4400"/>
          </a:p>
        </p:txBody>
      </p:sp>
      <p:sp>
        <p:nvSpPr>
          <p:cNvPr id="33802" name="Text Box 10">
            <a:extLst>
              <a:ext uri="{FF2B5EF4-FFF2-40B4-BE49-F238E27FC236}">
                <a16:creationId xmlns:a16="http://schemas.microsoft.com/office/drawing/2014/main" id="{4F1BD48D-86B5-3DD9-EB90-76ACEC146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300663"/>
            <a:ext cx="129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4400"/>
              <a:t>3 +</a:t>
            </a:r>
            <a:endParaRPr lang="en-US" altLang="en-US" sz="4400"/>
          </a:p>
        </p:txBody>
      </p:sp>
      <p:sp>
        <p:nvSpPr>
          <p:cNvPr id="33803" name="Text Box 11">
            <a:extLst>
              <a:ext uri="{FF2B5EF4-FFF2-40B4-BE49-F238E27FC236}">
                <a16:creationId xmlns:a16="http://schemas.microsoft.com/office/drawing/2014/main" id="{F4A13F5B-42EF-ACAA-80B3-4E2E148CF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5300663"/>
            <a:ext cx="10080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4400"/>
              <a:t>6 +</a:t>
            </a:r>
            <a:endParaRPr lang="en-US" altLang="en-US" sz="4400"/>
          </a:p>
        </p:txBody>
      </p:sp>
      <p:sp>
        <p:nvSpPr>
          <p:cNvPr id="33804" name="Text Box 12">
            <a:extLst>
              <a:ext uri="{FF2B5EF4-FFF2-40B4-BE49-F238E27FC236}">
                <a16:creationId xmlns:a16="http://schemas.microsoft.com/office/drawing/2014/main" id="{1F1C93E6-5086-0BD4-13C3-310A1DC5B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5300663"/>
            <a:ext cx="9366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4400"/>
              <a:t>3</a:t>
            </a:r>
            <a:endParaRPr lang="en-US" altLang="en-US" sz="4400"/>
          </a:p>
        </p:txBody>
      </p:sp>
      <p:sp>
        <p:nvSpPr>
          <p:cNvPr id="33805" name="Text Box 13">
            <a:extLst>
              <a:ext uri="{FF2B5EF4-FFF2-40B4-BE49-F238E27FC236}">
                <a16:creationId xmlns:a16="http://schemas.microsoft.com/office/drawing/2014/main" id="{2BC4950C-19BF-A9E0-9A86-9E7BB671F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5373688"/>
            <a:ext cx="10080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4400"/>
              <a:t>=</a:t>
            </a:r>
            <a:endParaRPr lang="en-US" altLang="en-US" sz="4400"/>
          </a:p>
        </p:txBody>
      </p:sp>
      <p:sp>
        <p:nvSpPr>
          <p:cNvPr id="33806" name="Text Box 14">
            <a:extLst>
              <a:ext uri="{FF2B5EF4-FFF2-40B4-BE49-F238E27FC236}">
                <a16:creationId xmlns:a16="http://schemas.microsoft.com/office/drawing/2014/main" id="{6D3B86E0-22C9-1A09-CDB5-AAD78FA67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5300663"/>
            <a:ext cx="16922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4400"/>
              <a:t>18cm</a:t>
            </a:r>
            <a:endParaRPr lang="en-US" altLang="en-US" sz="4400"/>
          </a:p>
        </p:txBody>
      </p:sp>
      <p:sp>
        <p:nvSpPr>
          <p:cNvPr id="33807" name="Rectangle 15">
            <a:extLst>
              <a:ext uri="{FF2B5EF4-FFF2-40B4-BE49-F238E27FC236}">
                <a16:creationId xmlns:a16="http://schemas.microsoft.com/office/drawing/2014/main" id="{5D5B3379-EBE3-2B16-A7F3-EB99C6BCA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5" y="374650"/>
            <a:ext cx="5141913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Perimeter</a:t>
            </a:r>
          </a:p>
        </p:txBody>
      </p:sp>
      <p:pic>
        <p:nvPicPr>
          <p:cNvPr id="32786" name="Picture 16" descr="scottishflag">
            <a:extLst>
              <a:ext uri="{FF2B5EF4-FFF2-40B4-BE49-F238E27FC236}">
                <a16:creationId xmlns:a16="http://schemas.microsoft.com/office/drawing/2014/main" id="{34A1E814-5CC2-268C-B5E1-38135787F8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663575"/>
            <a:ext cx="647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7" name="Text Box 17">
            <a:extLst>
              <a:ext uri="{FF2B5EF4-FFF2-40B4-BE49-F238E27FC236}">
                <a16:creationId xmlns:a16="http://schemas.microsoft.com/office/drawing/2014/main" id="{5A37E4DC-2AFF-3861-2D47-2C8D8593DD8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cs typeface="Arial" panose="020B0604020202020204" pitchFamily="34" charset="0"/>
              </a:rPr>
              <a:t>www.mathsrevision.com</a:t>
            </a:r>
          </a:p>
        </p:txBody>
      </p:sp>
      <p:pic>
        <p:nvPicPr>
          <p:cNvPr id="32788" name="Picture 18" descr="Office Objects 0572">
            <a:extLst>
              <a:ext uri="{FF2B5EF4-FFF2-40B4-BE49-F238E27FC236}">
                <a16:creationId xmlns:a16="http://schemas.microsoft.com/office/drawing/2014/main" id="{747D57D2-DC54-A07F-EB19-5A95DC55D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227013"/>
            <a:ext cx="144462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1" name="Line 19">
            <a:extLst>
              <a:ext uri="{FF2B5EF4-FFF2-40B4-BE49-F238E27FC236}">
                <a16:creationId xmlns:a16="http://schemas.microsoft.com/office/drawing/2014/main" id="{A0DC9958-AB04-48DA-F3F9-971D6253A2C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5625" y="2781300"/>
            <a:ext cx="0" cy="1717675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12" name="Line 20">
            <a:extLst>
              <a:ext uri="{FF2B5EF4-FFF2-40B4-BE49-F238E27FC236}">
                <a16:creationId xmlns:a16="http://schemas.microsoft.com/office/drawing/2014/main" id="{840EFC92-A2F2-2DC2-E15C-2C4D42EF236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4100" y="2781300"/>
            <a:ext cx="3373438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3813" name="Picture 21" descr="j0237413">
            <a:extLst>
              <a:ext uri="{FF2B5EF4-FFF2-40B4-BE49-F238E27FC236}">
                <a16:creationId xmlns:a16="http://schemas.microsoft.com/office/drawing/2014/main" id="{6F1A44DD-64DD-7305-37CA-243BB2039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1198563"/>
            <a:ext cx="1625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>
            <a:hlinkClick r:id="rId5"/>
            <a:extLst>
              <a:ext uri="{FF2B5EF4-FFF2-40B4-BE49-F238E27FC236}">
                <a16:creationId xmlns:a16="http://schemas.microsoft.com/office/drawing/2014/main" id="{75E202E1-EC91-D153-1943-7D296100E996}"/>
              </a:ext>
            </a:extLst>
          </p:cNvPr>
          <p:cNvSpPr/>
          <p:nvPr/>
        </p:nvSpPr>
        <p:spPr>
          <a:xfrm>
            <a:off x="7099300" y="3962400"/>
            <a:ext cx="1841500" cy="863600"/>
          </a:xfrm>
          <a:prstGeom prst="roundRect">
            <a:avLst/>
          </a:prstGeom>
          <a:solidFill>
            <a:schemeClr val="tx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>
                <a:latin typeface="Comic Sans MS" pitchFamily="66" charset="0"/>
              </a:rPr>
              <a:t>Demo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-4.08229E-6 L 0.3599 0.005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99 0.00509 L 0.3599 0.2461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99 0.24619 L -0.00243 0.2461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24619 L -0.00243 0.00509 " pathEditMode="relative" ptsTypes="AA">
                                      <p:cBhvr>
                                        <p:cTn id="34" dur="20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/>
      <p:bldP spid="33801" grpId="0"/>
      <p:bldP spid="33802" grpId="0"/>
      <p:bldP spid="33803" grpId="0"/>
      <p:bldP spid="33804" grpId="0"/>
      <p:bldP spid="33805" grpId="0"/>
      <p:bldP spid="338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1">
            <a:extLst>
              <a:ext uri="{FF2B5EF4-FFF2-40B4-BE49-F238E27FC236}">
                <a16:creationId xmlns:a16="http://schemas.microsoft.com/office/drawing/2014/main" id="{AA350FB4-FB4F-8566-7132-8677B0B4663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99F60B1-0827-44EC-B153-8725C55AE9D2}" type="datetime5">
              <a:rPr lang="en-GB"/>
              <a:pPr>
                <a:defRPr/>
              </a:pPr>
              <a:t>4-Jul-26</a:t>
            </a:fld>
            <a:endParaRPr lang="en-GB"/>
          </a:p>
        </p:txBody>
      </p:sp>
      <p:sp>
        <p:nvSpPr>
          <p:cNvPr id="23" name="Footer Placeholder 2">
            <a:extLst>
              <a:ext uri="{FF2B5EF4-FFF2-40B4-BE49-F238E27FC236}">
                <a16:creationId xmlns:a16="http://schemas.microsoft.com/office/drawing/2014/main" id="{0CAB70C4-4412-E443-6ACE-C15FFE7B4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33796" name="Text Box 6">
            <a:extLst>
              <a:ext uri="{FF2B5EF4-FFF2-40B4-BE49-F238E27FC236}">
                <a16:creationId xmlns:a16="http://schemas.microsoft.com/office/drawing/2014/main" id="{6081E8C5-5596-FB30-B53F-B7D07389F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200" y="1874838"/>
            <a:ext cx="8178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2FC22"/>
                </a:solidFill>
              </a:rPr>
              <a:t>If the perimeter of the shape is 38m. 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400">
                <a:solidFill>
                  <a:srgbClr val="F2FC22"/>
                </a:solidFill>
              </a:rPr>
              <a:t>Calculate the missing length.</a:t>
            </a:r>
            <a:endParaRPr lang="en-US" altLang="en-US" sz="2400">
              <a:solidFill>
                <a:srgbClr val="F2FC22"/>
              </a:solidFill>
            </a:endParaRPr>
          </a:p>
        </p:txBody>
      </p:sp>
      <p:sp>
        <p:nvSpPr>
          <p:cNvPr id="33807" name="Rectangle 15">
            <a:extLst>
              <a:ext uri="{FF2B5EF4-FFF2-40B4-BE49-F238E27FC236}">
                <a16:creationId xmlns:a16="http://schemas.microsoft.com/office/drawing/2014/main" id="{47DC3EB5-1FF2-399F-F44C-788C93396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5" y="374650"/>
            <a:ext cx="5141913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Perimeter</a:t>
            </a:r>
          </a:p>
        </p:txBody>
      </p:sp>
      <p:pic>
        <p:nvPicPr>
          <p:cNvPr id="33798" name="Picture 16" descr="scottishflag">
            <a:extLst>
              <a:ext uri="{FF2B5EF4-FFF2-40B4-BE49-F238E27FC236}">
                <a16:creationId xmlns:a16="http://schemas.microsoft.com/office/drawing/2014/main" id="{9A71462F-24D3-E895-79AC-708A33C0D7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663575"/>
            <a:ext cx="647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Text Box 17">
            <a:extLst>
              <a:ext uri="{FF2B5EF4-FFF2-40B4-BE49-F238E27FC236}">
                <a16:creationId xmlns:a16="http://schemas.microsoft.com/office/drawing/2014/main" id="{4AD8F97A-8A0D-7477-596D-86F405B6509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cs typeface="Arial" panose="020B0604020202020204" pitchFamily="34" charset="0"/>
              </a:rPr>
              <a:t>www.mathsrevision.com</a:t>
            </a:r>
          </a:p>
        </p:txBody>
      </p:sp>
      <p:pic>
        <p:nvPicPr>
          <p:cNvPr id="33800" name="Picture 18" descr="Office Objects 0572">
            <a:extLst>
              <a:ext uri="{FF2B5EF4-FFF2-40B4-BE49-F238E27FC236}">
                <a16:creationId xmlns:a16="http://schemas.microsoft.com/office/drawing/2014/main" id="{083E5AC2-C9CF-0586-5D28-C199038C6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227013"/>
            <a:ext cx="144462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>
            <a:hlinkClick r:id="rId4"/>
            <a:extLst>
              <a:ext uri="{FF2B5EF4-FFF2-40B4-BE49-F238E27FC236}">
                <a16:creationId xmlns:a16="http://schemas.microsoft.com/office/drawing/2014/main" id="{04AF9EF2-C16E-6163-2A6A-1C4CD4CCF081}"/>
              </a:ext>
            </a:extLst>
          </p:cNvPr>
          <p:cNvSpPr/>
          <p:nvPr/>
        </p:nvSpPr>
        <p:spPr>
          <a:xfrm>
            <a:off x="7150100" y="5816600"/>
            <a:ext cx="1841500" cy="863600"/>
          </a:xfrm>
          <a:prstGeom prst="roundRect">
            <a:avLst/>
          </a:prstGeom>
          <a:solidFill>
            <a:schemeClr val="tx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>
                <a:latin typeface="Comic Sans MS" pitchFamily="66" charset="0"/>
              </a:rPr>
              <a:t>Demo</a:t>
            </a: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FEDC8E6C-20F6-FB8C-220C-98ED8A311AEF}"/>
              </a:ext>
            </a:extLst>
          </p:cNvPr>
          <p:cNvSpPr/>
          <p:nvPr/>
        </p:nvSpPr>
        <p:spPr>
          <a:xfrm>
            <a:off x="5461000" y="2730500"/>
            <a:ext cx="2705100" cy="1485900"/>
          </a:xfrm>
          <a:custGeom>
            <a:avLst/>
            <a:gdLst>
              <a:gd name="connsiteX0" fmla="*/ 0 w 2705100"/>
              <a:gd name="connsiteY0" fmla="*/ 850900 h 1485900"/>
              <a:gd name="connsiteX1" fmla="*/ 1968500 w 2705100"/>
              <a:gd name="connsiteY1" fmla="*/ 0 h 1485900"/>
              <a:gd name="connsiteX2" fmla="*/ 2705100 w 2705100"/>
              <a:gd name="connsiteY2" fmla="*/ 647700 h 1485900"/>
              <a:gd name="connsiteX3" fmla="*/ 2324100 w 2705100"/>
              <a:gd name="connsiteY3" fmla="*/ 1485900 h 1485900"/>
              <a:gd name="connsiteX4" fmla="*/ 0 w 2705100"/>
              <a:gd name="connsiteY4" fmla="*/ 850900 h 148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5100" h="1485900">
                <a:moveTo>
                  <a:pt x="0" y="850900"/>
                </a:moveTo>
                <a:lnTo>
                  <a:pt x="1968500" y="0"/>
                </a:lnTo>
                <a:lnTo>
                  <a:pt x="2705100" y="647700"/>
                </a:lnTo>
                <a:lnTo>
                  <a:pt x="2324100" y="1485900"/>
                </a:lnTo>
                <a:lnTo>
                  <a:pt x="0" y="850900"/>
                </a:lnTo>
                <a:close/>
              </a:path>
            </a:pathLst>
          </a:cu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3803" name="TextBox 26">
            <a:extLst>
              <a:ext uri="{FF2B5EF4-FFF2-40B4-BE49-F238E27FC236}">
                <a16:creationId xmlns:a16="http://schemas.microsoft.com/office/drawing/2014/main" id="{24C330E6-4CF5-4653-A93D-14B6294AB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1700" y="2616200"/>
            <a:ext cx="749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/>
              <a:t>10m</a:t>
            </a:r>
          </a:p>
        </p:txBody>
      </p:sp>
      <p:sp>
        <p:nvSpPr>
          <p:cNvPr id="33804" name="TextBox 27">
            <a:extLst>
              <a:ext uri="{FF2B5EF4-FFF2-40B4-BE49-F238E27FC236}">
                <a16:creationId xmlns:a16="http://schemas.microsoft.com/office/drawing/2014/main" id="{70DAC2B3-E4A0-3F72-F742-AED05DFAB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7800" y="2641600"/>
            <a:ext cx="611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/>
              <a:t>7m</a:t>
            </a:r>
          </a:p>
        </p:txBody>
      </p:sp>
      <p:sp>
        <p:nvSpPr>
          <p:cNvPr id="33805" name="TextBox 28">
            <a:extLst>
              <a:ext uri="{FF2B5EF4-FFF2-40B4-BE49-F238E27FC236}">
                <a16:creationId xmlns:a16="http://schemas.microsoft.com/office/drawing/2014/main" id="{B4C74599-8875-CDFA-36B1-B184C934F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4500" y="3657600"/>
            <a:ext cx="611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400"/>
              <a:t>8m</a:t>
            </a:r>
          </a:p>
        </p:txBody>
      </p:sp>
      <p:sp>
        <p:nvSpPr>
          <p:cNvPr id="33806" name="TextBox 29">
            <a:extLst>
              <a:ext uri="{FF2B5EF4-FFF2-40B4-BE49-F238E27FC236}">
                <a16:creationId xmlns:a16="http://schemas.microsoft.com/office/drawing/2014/main" id="{D584AA24-D25C-0DDE-A1C3-23F8883FC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0" y="4051300"/>
            <a:ext cx="400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3200"/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2771C78-AEEB-7D2C-52A8-9AE2E212B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300" y="3594100"/>
            <a:ext cx="2897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10 + 7 + 8 = 25m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5D3D2C-8061-7552-0B3B-E4A69D59F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300" y="4584700"/>
            <a:ext cx="2484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38 - 25 = 13m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theme/theme1.xml><?xml version="1.0" encoding="utf-8"?>
<a:theme xmlns:a="http://schemas.openxmlformats.org/drawingml/2006/main" name="1_Shimmer">
  <a:themeElements>
    <a:clrScheme name="1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1_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1159</TotalTime>
  <Words>1852</Words>
  <Application>Microsoft Office PowerPoint</Application>
  <PresentationFormat>On-screen Show (4:3)</PresentationFormat>
  <Paragraphs>423</Paragraphs>
  <Slides>48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62" baseType="lpstr">
      <vt:lpstr>Comic Sans MS</vt:lpstr>
      <vt:lpstr>Arial</vt:lpstr>
      <vt:lpstr>Tahoma</vt:lpstr>
      <vt:lpstr>Wingdings</vt:lpstr>
      <vt:lpstr>Calibri</vt:lpstr>
      <vt:lpstr>Verdana</vt:lpstr>
      <vt:lpstr>Times New Roman</vt:lpstr>
      <vt:lpstr>Times New Roman Special G2</vt:lpstr>
      <vt:lpstr>Bookman Old Style</vt:lpstr>
      <vt:lpstr>1_Shimmer</vt:lpstr>
      <vt:lpstr>Office Theme</vt:lpstr>
      <vt:lpstr>1_Office Theme</vt:lpstr>
      <vt:lpstr>MathType 5.0 Equation</vt:lpstr>
      <vt:lpstr>Microsoft Equation 3.0</vt:lpstr>
      <vt:lpstr> Perimeter</vt:lpstr>
      <vt:lpstr>Starter Questions</vt:lpstr>
      <vt:lpstr>PowerPoint Presentation</vt:lpstr>
      <vt:lpstr>PowerPoint Presentation</vt:lpstr>
      <vt:lpstr>Perimeter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Starter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Starter Questions </vt:lpstr>
      <vt:lpstr>Circles</vt:lpstr>
      <vt:lpstr>PowerPoint Presentation</vt:lpstr>
      <vt:lpstr>PowerPoint Presentation</vt:lpstr>
      <vt:lpstr>Circle Investigation</vt:lpstr>
      <vt:lpstr>PowerPoint Presentation</vt:lpstr>
      <vt:lpstr>PowerPoint Presentation</vt:lpstr>
      <vt:lpstr>PowerPoint Presentation</vt:lpstr>
      <vt:lpstr>PowerPoint Presentation</vt:lpstr>
      <vt:lpstr>Circle Investigation</vt:lpstr>
      <vt:lpstr>Circle Investigation</vt:lpstr>
      <vt:lpstr>Starter Questions</vt:lpstr>
      <vt:lpstr>PowerPoint Presentation</vt:lpstr>
      <vt:lpstr>PowerPoint Presentation</vt:lpstr>
      <vt:lpstr>PowerPoint Presentation</vt:lpstr>
      <vt:lpstr>Real – Life Circles</vt:lpstr>
      <vt:lpstr>PowerPoint Presentation</vt:lpstr>
      <vt:lpstr>Starter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Bernie Lafferty</dc:creator>
  <cp:lastModifiedBy>Andrew Moulden</cp:lastModifiedBy>
  <cp:revision>104</cp:revision>
  <dcterms:created xsi:type="dcterms:W3CDTF">2005-11-08T18:17:26Z</dcterms:created>
  <dcterms:modified xsi:type="dcterms:W3CDTF">2026-07-04T18:57:50Z</dcterms:modified>
</cp:coreProperties>
</file>