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76" r:id="rId2"/>
  </p:sldMasterIdLst>
  <p:notesMasterIdLst>
    <p:notesMasterId r:id="rId55"/>
  </p:notesMasterIdLst>
  <p:sldIdLst>
    <p:sldId id="298" r:id="rId3"/>
    <p:sldId id="345" r:id="rId4"/>
    <p:sldId id="379" r:id="rId5"/>
    <p:sldId id="363" r:id="rId6"/>
    <p:sldId id="364" r:id="rId7"/>
    <p:sldId id="377" r:id="rId8"/>
    <p:sldId id="434" r:id="rId9"/>
    <p:sldId id="435" r:id="rId10"/>
    <p:sldId id="378" r:id="rId11"/>
    <p:sldId id="369" r:id="rId12"/>
    <p:sldId id="380" r:id="rId13"/>
    <p:sldId id="381" r:id="rId14"/>
    <p:sldId id="382" r:id="rId15"/>
    <p:sldId id="383" r:id="rId16"/>
    <p:sldId id="433" r:id="rId17"/>
    <p:sldId id="392" r:id="rId18"/>
    <p:sldId id="394" r:id="rId19"/>
    <p:sldId id="397" r:id="rId20"/>
    <p:sldId id="431" r:id="rId21"/>
    <p:sldId id="399" r:id="rId22"/>
    <p:sldId id="400" r:id="rId23"/>
    <p:sldId id="403" r:id="rId24"/>
    <p:sldId id="401" r:id="rId25"/>
    <p:sldId id="404" r:id="rId26"/>
    <p:sldId id="405" r:id="rId27"/>
    <p:sldId id="410" r:id="rId28"/>
    <p:sldId id="407" r:id="rId29"/>
    <p:sldId id="412" r:id="rId30"/>
    <p:sldId id="409" r:id="rId31"/>
    <p:sldId id="414" r:id="rId32"/>
    <p:sldId id="415" r:id="rId33"/>
    <p:sldId id="416" r:id="rId34"/>
    <p:sldId id="413" r:id="rId35"/>
    <p:sldId id="420" r:id="rId36"/>
    <p:sldId id="421" r:id="rId37"/>
    <p:sldId id="422" r:id="rId38"/>
    <p:sldId id="430" r:id="rId39"/>
    <p:sldId id="423" r:id="rId40"/>
    <p:sldId id="424" r:id="rId41"/>
    <p:sldId id="425" r:id="rId42"/>
    <p:sldId id="428" r:id="rId43"/>
    <p:sldId id="429" r:id="rId44"/>
    <p:sldId id="427" r:id="rId45"/>
    <p:sldId id="437" r:id="rId46"/>
    <p:sldId id="440" r:id="rId47"/>
    <p:sldId id="441" r:id="rId48"/>
    <p:sldId id="442" r:id="rId49"/>
    <p:sldId id="443" r:id="rId50"/>
    <p:sldId id="444" r:id="rId51"/>
    <p:sldId id="436" r:id="rId52"/>
    <p:sldId id="438" r:id="rId53"/>
    <p:sldId id="439" r:id="rId5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FFCC"/>
    <a:srgbClr val="3333FF"/>
    <a:srgbClr val="FF0000"/>
    <a:srgbClr val="080808"/>
    <a:srgbClr val="006600"/>
    <a:srgbClr val="4D4D4D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47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429B0AD-BD3C-9262-6C69-A0CC2938AD1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14BEA6E0-8ECB-6513-079D-315434D6FFB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8372" name="Rectangle 4">
            <a:extLst>
              <a:ext uri="{FF2B5EF4-FFF2-40B4-BE49-F238E27FC236}">
                <a16:creationId xmlns:a16="http://schemas.microsoft.com/office/drawing/2014/main" id="{8819FB6D-83A2-C2F6-239F-0E247BCAEFB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DD5BF539-759C-A92C-1CB5-99811CF68D5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C39A4E09-2D6C-5939-632A-E1EF81F91FA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069BCDEA-7D1C-7763-3019-EDF9FDD1CA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97EA535D-58E5-44D9-A836-8514AD6D78F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8E05079-343E-2281-E733-452D1A6A481D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9ADEF373-7CDA-EFAF-0484-595534B2323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FE59B6B4-8D3C-782D-2662-FB84256FB28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5CD0E373-843D-F4ED-CB04-18E30DAEF18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C2B1125B-C620-DB31-CD12-C16324FCFBC7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BC1FB29D-94E7-3BE0-F78F-7D4BA5893B5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0A518766-D06A-C5E2-23AB-E8CF454FF35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1E35424C-ED0B-6DBD-9DE9-A202464763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9F215D2A-BE38-D4AA-8EC2-7E2F4960360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A2FCFD7F-3EA2-68AE-EBB0-4D42B0FD42D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1E70BE25-5BC3-4E50-566E-C099E5F3DCB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A0BF73D1-A6EA-F82F-4461-F3F95CE31D9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11B25253-C605-BDA4-2FE7-606FA2BFCAF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166BEB6F-6898-319C-92D9-BFC95AB790E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17CA4DEC-6139-B215-94BD-4DC23F4202CC}"/>
              </a:ext>
            </a:extLst>
          </p:cNvPr>
          <p:cNvSpPr txBox="1"/>
          <p:nvPr userDrawn="1"/>
        </p:nvSpPr>
        <p:spPr>
          <a:xfrm>
            <a:off x="103188" y="1481138"/>
            <a:ext cx="790575" cy="3381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 dirty="0">
                <a:solidFill>
                  <a:srgbClr val="FFFF00"/>
                </a:solidFill>
                <a:cs typeface="Arial" charset="0"/>
              </a:rPr>
              <a:t>N4 LS</a:t>
            </a: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218127C9-7B13-631C-5158-B9D31661547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96A29-CDCD-4688-85DE-8747F9E055C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0622A577-8C63-28A8-6A74-4D682E43A4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" name="Rectangle 20">
            <a:extLst>
              <a:ext uri="{FF2B5EF4-FFF2-40B4-BE49-F238E27FC236}">
                <a16:creationId xmlns:a16="http://schemas.microsoft.com/office/drawing/2014/main" id="{7862EF76-BCC3-1D5A-8E26-FD08C5D531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E26718D2-BD66-4EAA-9DA5-A2498768FA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5350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35372C48-EA0D-6A1B-FBC6-B85F50DC0F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6192A-BA70-42BF-A5F8-8C484C121A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C060C885-269B-B8D1-4C25-E521BD8A3B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2B4AD5FC-AB4D-5C7A-C502-D7B4E6F3F9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E431D9-1206-4781-9D96-BD5440E3300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5093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2F5ECE07-904F-A7DC-94F7-293DA28115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D4D86-FDC8-4B4D-A1CB-89C68C03871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4E11A27B-82EB-25FA-EF96-1EF80D54E6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56BEA06-0329-54F6-E67B-47E2232444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BF2139-3390-412E-A0D7-74052F2094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079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7054DF5-64B0-36AF-8B67-47B63B4E7C8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6507E2B8-9B01-7048-8805-EBC816FCD8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3CCEEFB6-BABB-F6A3-CB1A-9C0DDC8D7E6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D1B93682-C75B-2EFF-8DEB-337B5D94A6C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1ED75A09-AE40-DE7C-7016-AFB2A05D515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849A4C21-C8E6-2FD1-F8EC-CA38F2DDAA8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7C4AB541-0712-0368-C887-06002717086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C5E6898B-5BBE-B6CB-B9A2-4A75ECCD283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7BBC910B-585F-4855-E881-7B0667ECABD3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25C2554F-5662-5A0F-0AC1-E4428647B1E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6087BEAD-A843-15AE-ED9C-41ED17C2FA1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DB5D8D57-AF32-E4D0-8710-EF754453AD1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1682004A-252B-7204-1948-6EF9C7A844F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CCB57D89-E1E7-C865-E306-8595F05DEBD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6" name="Rectangle 18">
            <a:extLst>
              <a:ext uri="{FF2B5EF4-FFF2-40B4-BE49-F238E27FC236}">
                <a16:creationId xmlns:a16="http://schemas.microsoft.com/office/drawing/2014/main" id="{C0C9C979-0A42-2C65-0FB0-457C4E59191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C31C7-50CA-45EE-8B27-ED1C8BF2461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0EFE42FE-73E0-A138-76BE-8B63C44865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6F7374F1-63C1-B83C-2056-CE3C5DD882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D71E2762-5AA3-45DA-A5A6-146DCC7752C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7652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4C7DC-6345-F350-6CC9-D8E7706C2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B1E44-AD9A-45BD-BC54-A1042156076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E5EB8-C119-B761-5C72-D75E36E29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D727D-3844-C6BF-6DD7-DED98B077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ADBD7-D21B-4580-9CA7-C9C33208771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8985443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3FF5B-F52D-0737-BBE8-8AA09D4E0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25BC7-5464-40C3-9ABF-7794B1D3444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7D89B-3B8F-30B9-2079-B8843FB4F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B0A725-31DC-16FD-E726-E760EA628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A938F-0221-4F5F-9B1F-1F1FC70F769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8808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732B1-6407-2F91-5258-A1ADBAB1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D0D84-9FD9-4F7B-B0D6-552C9869716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18B49-19E8-9C6E-798D-9948915B7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62922-5891-DCB4-30C1-70D938EAA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8E7CF-F56D-4BB1-BF4D-8B0AB7093ED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0538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36E6B9E-3B3D-EB16-79C1-8D5924E5C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3D45A-0FEE-4EEE-8021-9627FCC8E6C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7106903-B76A-12E1-D293-79AB42C41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5BD8DF-DACB-AE63-4B36-1B353FFE4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67E83-79A0-403D-9E7A-84F5E261DD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73239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26DB295-50C9-277C-9338-F803DEBFD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316FD-F503-4979-A090-E1E325A9021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7154352-7ED0-7DC3-B298-A33DE068F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3011A9C-7E31-6F1E-D112-4E9E19F4B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C3997-53D4-4D9E-9EE9-A143F50D89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16150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8C798A7-5185-CCE9-FBAB-677F9389A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9CF68-341D-4FC4-906E-B3FC3AA43ED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51BDA18-D9EB-382F-5696-1860D2013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7237A24-28BA-ACDA-E3B3-9644521EE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1A2A45-C06F-489B-8A58-125BD4EE310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85748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94BF055-99A7-6AC0-96B3-134D1CEF1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D3A1D-C277-4A5A-90C3-93712C5C26E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B0F3198-0D4F-D0EF-0841-0CAF27C7A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3A7B84E-CD81-E4BA-4940-F193B033D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ECBBA-86C5-4741-A1A8-DA196012DF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076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EFA952AD-8F9E-39C4-A5D3-8FC9190AF7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0129C-9882-4BA3-9702-12D2C93F0FC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BC372ADC-902C-22AB-00C7-1713A28D56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0EC4A2ED-3791-1B2A-EE63-90D02B6C1E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20D8AA-CB0F-4A37-8090-D1D4B94CBB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28412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9EAEC95-F6BD-A91E-8C92-E2F4D8034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C1C6E-4A34-4B8F-96EE-7DE811C8634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75FED8F-21E9-08D4-27D0-4561981B8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FC05E95-9684-A644-F946-5706BDD6A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8FB22-5CE9-4A86-8671-4CC138A239B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63554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4188815-09DE-F79E-8B90-1721D6922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5E243-F665-4177-9432-CA3ED419844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188773C-58BE-0218-A726-4E67513B6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2802086-A4CF-842B-FB19-3362A5D40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0D3FD-3040-401A-9DEF-ECD9F93F19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98113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28220-ED4A-80BE-429B-D97E575DD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34389-6DC0-4533-9E85-9EB255DE9FB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B3054-C543-8F48-30FE-FBC8158F0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9623A-8C48-EB4F-A15D-87E5B3993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F6FA34-9173-4883-A72F-3C4C1A284B2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72593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0D317-BBD7-340E-792D-88D2F2252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35CB2-7CF4-48D7-AF5A-FBB67B6FC94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4A9D2-D3E9-D92C-130A-74AB01006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62C28-F649-0D16-856F-BE987F5F1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8EA97F-8C28-48BD-B8DC-17C223CEFEA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2979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>
            <a:extLst>
              <a:ext uri="{FF2B5EF4-FFF2-40B4-BE49-F238E27FC236}">
                <a16:creationId xmlns:a16="http://schemas.microsoft.com/office/drawing/2014/main" id="{0E92E10C-1D27-75AF-2B67-9E89C1ECCF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5D225-D9C0-4177-8D31-E3834568EB8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Rectangle 18">
            <a:extLst>
              <a:ext uri="{FF2B5EF4-FFF2-40B4-BE49-F238E27FC236}">
                <a16:creationId xmlns:a16="http://schemas.microsoft.com/office/drawing/2014/main" id="{DDB7FB74-CC2C-EC8F-875E-A2863979F8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F4CAD6E-A65D-03A3-C79E-E15298623D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60A127-CA18-4DCF-84A4-6C0C4BB24C8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0568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2C621D8F-F87B-CC25-01EC-0FC686FAB7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7B13A-DE0A-4A8F-8709-05C6256F174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2986C157-2E6B-2C51-F191-B248CE7195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FF260D72-2945-B319-B9A6-884B23D62B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284BC3-8023-4D06-993A-AF8B16B8CA4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813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6EBBB134-A234-0FD7-05C1-1D95822D67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81A23-E420-42E0-B18F-1F7EBB80D28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FDF38FAC-7153-307B-82A0-24D229A9F7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902AC9CA-249C-D7F9-BECA-5D5E086CE2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6C41BD-A8D3-40D8-AAA1-F9F98C8022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9446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1F21E86E-E20B-F0B4-0F70-472D9C2D3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EB447-988B-475E-8BD6-B7380236647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A5F674BA-9AD1-5E62-4041-BC91EA9D03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3BB6DD98-AD48-8CE8-B70A-5706029F93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C4A961-B4D7-4FE3-B1CA-7F37BB439E5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2977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>
            <a:extLst>
              <a:ext uri="{FF2B5EF4-FFF2-40B4-BE49-F238E27FC236}">
                <a16:creationId xmlns:a16="http://schemas.microsoft.com/office/drawing/2014/main" id="{C32F19E4-896F-8BD3-4EF9-3CA398BF40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0ECBF-E7EF-4930-862B-5AD7408DEE4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" name="Rectangle 18">
            <a:extLst>
              <a:ext uri="{FF2B5EF4-FFF2-40B4-BE49-F238E27FC236}">
                <a16:creationId xmlns:a16="http://schemas.microsoft.com/office/drawing/2014/main" id="{19C337CD-BA6F-8A19-3545-2A59841446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D154595D-681A-F4D7-A33D-3F8F0FD7C5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56FE63-CE91-4C4A-88C7-4EAA339DA9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140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102ED047-F8E3-90B6-F2DE-DEA568BA6A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8AD69-63C8-440E-AF7A-40BA32C2D4E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ED4B91BB-F5AD-CA93-8714-AF8AA1ECEC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DAFE57F6-5554-4862-D794-6BF8ECDF67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F90BBF-741B-4B6F-A5BC-A4BBB4B2141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4898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058B2D33-61D7-15DF-7CBC-6A75B605CE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86C82-D209-4D6E-9DEF-EC016439F28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6" name="Rectangle 18">
            <a:extLst>
              <a:ext uri="{FF2B5EF4-FFF2-40B4-BE49-F238E27FC236}">
                <a16:creationId xmlns:a16="http://schemas.microsoft.com/office/drawing/2014/main" id="{7752E0D1-3604-9456-5677-F47F0C4EC0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64EF12CB-9672-056F-CD62-28F225B11D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C5BF6B-57CB-4BDF-9328-19B6960D2FB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6861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B9350E38-D1E0-7A40-3079-F8994ED599A9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>
              <a:extLst>
                <a:ext uri="{FF2B5EF4-FFF2-40B4-BE49-F238E27FC236}">
                  <a16:creationId xmlns:a16="http://schemas.microsoft.com/office/drawing/2014/main" id="{B4A922E5-0B44-9790-40FC-0F1297C6A5A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18436" name="Freeform 4">
              <a:extLst>
                <a:ext uri="{FF2B5EF4-FFF2-40B4-BE49-F238E27FC236}">
                  <a16:creationId xmlns:a16="http://schemas.microsoft.com/office/drawing/2014/main" id="{86D6234B-6587-20BE-FC85-089E7E230AB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grpSp>
          <p:nvGrpSpPr>
            <p:cNvPr id="4106" name="Group 5">
              <a:extLst>
                <a:ext uri="{FF2B5EF4-FFF2-40B4-BE49-F238E27FC236}">
                  <a16:creationId xmlns:a16="http://schemas.microsoft.com/office/drawing/2014/main" id="{FB48910C-4E2F-A36B-1645-072BF9E57E7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>
                <a:extLst>
                  <a:ext uri="{FF2B5EF4-FFF2-40B4-BE49-F238E27FC236}">
                    <a16:creationId xmlns:a16="http://schemas.microsoft.com/office/drawing/2014/main" id="{FCFB5D26-4186-0E2E-D214-2C1044C8B00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39" name="Freeform 7">
                <a:extLst>
                  <a:ext uri="{FF2B5EF4-FFF2-40B4-BE49-F238E27FC236}">
                    <a16:creationId xmlns:a16="http://schemas.microsoft.com/office/drawing/2014/main" id="{E8CD51C9-C899-A7A7-AC28-038AE18EB599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0" name="Freeform 8">
                <a:extLst>
                  <a:ext uri="{FF2B5EF4-FFF2-40B4-BE49-F238E27FC236}">
                    <a16:creationId xmlns:a16="http://schemas.microsoft.com/office/drawing/2014/main" id="{2B917291-62E7-6810-9386-F66025A6C6CC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1" name="Freeform 9">
                <a:extLst>
                  <a:ext uri="{FF2B5EF4-FFF2-40B4-BE49-F238E27FC236}">
                    <a16:creationId xmlns:a16="http://schemas.microsoft.com/office/drawing/2014/main" id="{4275DDF0-7B0B-9A94-B10B-A5BAB494A70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2" name="Freeform 10">
                <a:extLst>
                  <a:ext uri="{FF2B5EF4-FFF2-40B4-BE49-F238E27FC236}">
                    <a16:creationId xmlns:a16="http://schemas.microsoft.com/office/drawing/2014/main" id="{22F07491-1061-81F2-3F69-F59E311D020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3" name="Freeform 11">
                <a:extLst>
                  <a:ext uri="{FF2B5EF4-FFF2-40B4-BE49-F238E27FC236}">
                    <a16:creationId xmlns:a16="http://schemas.microsoft.com/office/drawing/2014/main" id="{C179F59A-F611-E504-1E0F-042FFE6C1C1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4" name="Freeform 12">
                <a:extLst>
                  <a:ext uri="{FF2B5EF4-FFF2-40B4-BE49-F238E27FC236}">
                    <a16:creationId xmlns:a16="http://schemas.microsoft.com/office/drawing/2014/main" id="{A3BA2551-7882-B7F5-EBD3-35D471B8488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5" name="Freeform 13">
                <a:extLst>
                  <a:ext uri="{FF2B5EF4-FFF2-40B4-BE49-F238E27FC236}">
                    <a16:creationId xmlns:a16="http://schemas.microsoft.com/office/drawing/2014/main" id="{CCB5207B-B54A-E430-3C9A-A1D23A90DD9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8446" name="Freeform 14">
                <a:extLst>
                  <a:ext uri="{FF2B5EF4-FFF2-40B4-BE49-F238E27FC236}">
                    <a16:creationId xmlns:a16="http://schemas.microsoft.com/office/drawing/2014/main" id="{263DE6E2-9E27-5D1C-4591-A014F500716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>
            <a:extLst>
              <a:ext uri="{FF2B5EF4-FFF2-40B4-BE49-F238E27FC236}">
                <a16:creationId xmlns:a16="http://schemas.microsoft.com/office/drawing/2014/main" id="{DDBDEC5D-5C12-9F49-F280-61F44569EF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BC34C436-9CF4-7644-0447-381776DE03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8449" name="Rectangle 17">
            <a:extLst>
              <a:ext uri="{FF2B5EF4-FFF2-40B4-BE49-F238E27FC236}">
                <a16:creationId xmlns:a16="http://schemas.microsoft.com/office/drawing/2014/main" id="{F8A941AF-116B-1C9B-A5FE-D2DC7A26D4E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6B28892C-50A0-4E30-9D1E-2970EA2FAB3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8450" name="Rectangle 18">
            <a:extLst>
              <a:ext uri="{FF2B5EF4-FFF2-40B4-BE49-F238E27FC236}">
                <a16:creationId xmlns:a16="http://schemas.microsoft.com/office/drawing/2014/main" id="{40C9C14E-3D54-FEFB-D1FE-6D561424184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>
            <a:extLst>
              <a:ext uri="{FF2B5EF4-FFF2-40B4-BE49-F238E27FC236}">
                <a16:creationId xmlns:a16="http://schemas.microsoft.com/office/drawing/2014/main" id="{CB8B1A76-3B9A-79E9-2E8D-B39EEC9F688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9343BF7-4860-43CD-82BA-73C6B3587758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1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12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977130EC-BFEA-004D-CD6B-2E2DCFEFABF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2E66286D-CE49-7DDF-0BB2-7CFF9CF81B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30492-6428-1DD7-ED9C-51E669C03B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EF201705-8AB4-43E7-BC1E-47B7B56B6FF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FD08A-F85D-A7F4-776C-D337D1DDF9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EB25C-F83D-77D0-78FF-76E696DF48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BC118B0-6CF8-4B79-931C-7FB71993001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3" Type="http://schemas.openxmlformats.org/officeDocument/2006/relationships/slide" Target="slide10.xml"/><Relationship Id="rId7" Type="http://schemas.openxmlformats.org/officeDocument/2006/relationships/slide" Target="slide1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5.xml"/><Relationship Id="rId11" Type="http://schemas.openxmlformats.org/officeDocument/2006/relationships/slide" Target="slide44.xml"/><Relationship Id="rId5" Type="http://schemas.openxmlformats.org/officeDocument/2006/relationships/image" Target="../media/image2.png"/><Relationship Id="rId10" Type="http://schemas.openxmlformats.org/officeDocument/2006/relationships/slide" Target="slide37.xml"/><Relationship Id="rId4" Type="http://schemas.openxmlformats.org/officeDocument/2006/relationships/image" Target="../media/image1.gif"/><Relationship Id="rId9" Type="http://schemas.openxmlformats.org/officeDocument/2006/relationships/slide" Target="slide3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gi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>
            <a:extLst>
              <a:ext uri="{FF2B5EF4-FFF2-40B4-BE49-F238E27FC236}">
                <a16:creationId xmlns:a16="http://schemas.microsoft.com/office/drawing/2014/main" id="{0CDF7777-A692-8B83-DEFF-741B52AD734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DEA1B06-A05F-4053-8DF4-8B2869F6B8E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EA334478-1F4C-400E-E03C-44FB71E5E1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C0C9279F-2A04-3A56-2226-577A9A4BD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775" y="2365375"/>
            <a:ext cx="3478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Hourly Rates / Wages</a:t>
            </a:r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02D4E952-FFC6-EA4E-DD96-225EA4E64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775" y="2779713"/>
            <a:ext cx="3478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Wages / Hourly Rates</a:t>
            </a:r>
          </a:p>
        </p:txBody>
      </p:sp>
      <p:sp>
        <p:nvSpPr>
          <p:cNvPr id="8198" name="AutoShape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605312B-6F80-6DD1-34A1-BFBA68149B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2438400"/>
            <a:ext cx="404812" cy="309563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9" name="AutoShape 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79DDBBA-9D4F-8067-A93E-DF8A6E78A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2852738"/>
            <a:ext cx="404812" cy="309562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7592" name="Rectangle 8">
            <a:extLst>
              <a:ext uri="{FF2B5EF4-FFF2-40B4-BE49-F238E27FC236}">
                <a16:creationId xmlns:a16="http://schemas.microsoft.com/office/drawing/2014/main" id="{B2A9C1D1-ED0F-CD62-1B77-EBDF2CB916E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Income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8201" name="Picture 9" descr="scottishflag">
            <a:extLst>
              <a:ext uri="{FF2B5EF4-FFF2-40B4-BE49-F238E27FC236}">
                <a16:creationId xmlns:a16="http://schemas.microsoft.com/office/drawing/2014/main" id="{CD0124E1-63D5-24E5-E0D5-76AF92E7E1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2" name="Text Box 10">
            <a:extLst>
              <a:ext uri="{FF2B5EF4-FFF2-40B4-BE49-F238E27FC236}">
                <a16:creationId xmlns:a16="http://schemas.microsoft.com/office/drawing/2014/main" id="{8BD4FA7D-9AB5-4990-8B3D-7A56C9A1C94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8203" name="Picture 11" descr="Office Objects 0572">
            <a:extLst>
              <a:ext uri="{FF2B5EF4-FFF2-40B4-BE49-F238E27FC236}">
                <a16:creationId xmlns:a16="http://schemas.microsoft.com/office/drawing/2014/main" id="{AFFAD038-B624-124D-F767-37B80651C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4" name="Text Box 14">
            <a:extLst>
              <a:ext uri="{FF2B5EF4-FFF2-40B4-BE49-F238E27FC236}">
                <a16:creationId xmlns:a16="http://schemas.microsoft.com/office/drawing/2014/main" id="{50B60042-B668-67C4-856B-AF72013CF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775" y="3194050"/>
            <a:ext cx="39385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Weekly / Monthly Wages</a:t>
            </a:r>
          </a:p>
        </p:txBody>
      </p:sp>
      <p:sp>
        <p:nvSpPr>
          <p:cNvPr id="8205" name="AutoShape 15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D83DC8DA-2D2F-3FCB-1718-898E3A8F75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267075"/>
            <a:ext cx="404812" cy="309563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6" name="Text Box 25">
            <a:extLst>
              <a:ext uri="{FF2B5EF4-FFF2-40B4-BE49-F238E27FC236}">
                <a16:creationId xmlns:a16="http://schemas.microsoft.com/office/drawing/2014/main" id="{E6ECD082-D45B-EBBB-8A4C-AC6DC3FE7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775" y="3608388"/>
            <a:ext cx="1881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Wage Rises</a:t>
            </a:r>
          </a:p>
        </p:txBody>
      </p:sp>
      <p:sp>
        <p:nvSpPr>
          <p:cNvPr id="8207" name="Text Box 26">
            <a:extLst>
              <a:ext uri="{FF2B5EF4-FFF2-40B4-BE49-F238E27FC236}">
                <a16:creationId xmlns:a16="http://schemas.microsoft.com/office/drawing/2014/main" id="{5548796A-80AE-2AA0-5010-3A772F0B0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775" y="4022725"/>
            <a:ext cx="289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Commission Wages</a:t>
            </a:r>
          </a:p>
        </p:txBody>
      </p:sp>
      <p:sp>
        <p:nvSpPr>
          <p:cNvPr id="8208" name="AutoShape 27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26CF1DAF-8A1B-5736-9D6F-16F7472E7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3679825"/>
            <a:ext cx="404812" cy="309563"/>
          </a:xfrm>
          <a:prstGeom prst="actionButtonForwardNext">
            <a:avLst/>
          </a:prstGeom>
          <a:solidFill>
            <a:srgbClr val="4D4D4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9" name="AutoShape 28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2FDC8424-43A4-866F-31E2-2FDADB976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4094163"/>
            <a:ext cx="404812" cy="309562"/>
          </a:xfrm>
          <a:prstGeom prst="actionButtonForwardNex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10" name="Text Box 31">
            <a:extLst>
              <a:ext uri="{FF2B5EF4-FFF2-40B4-BE49-F238E27FC236}">
                <a16:creationId xmlns:a16="http://schemas.microsoft.com/office/drawing/2014/main" id="{BF89C638-CC91-19A4-E720-A590B514AA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775" y="4437063"/>
            <a:ext cx="2157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Overtime Pay</a:t>
            </a:r>
          </a:p>
        </p:txBody>
      </p:sp>
      <p:sp>
        <p:nvSpPr>
          <p:cNvPr id="8211" name="AutoShape 32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E79AFB3E-C1E9-442B-FF05-755305C0A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9913" y="4508500"/>
            <a:ext cx="404812" cy="309563"/>
          </a:xfrm>
          <a:prstGeom prst="actionButtonForwardNex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12" name="Text Box 39">
            <a:extLst>
              <a:ext uri="{FF2B5EF4-FFF2-40B4-BE49-F238E27FC236}">
                <a16:creationId xmlns:a16="http://schemas.microsoft.com/office/drawing/2014/main" id="{8C9942A9-0ECA-22CF-53EF-300D2F0F9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775" y="4851400"/>
            <a:ext cx="4759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Gross - Deductions = NET pay</a:t>
            </a:r>
          </a:p>
        </p:txBody>
      </p:sp>
      <p:sp>
        <p:nvSpPr>
          <p:cNvPr id="8213" name="AutoShape 40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47A33706-FDF4-A4A5-8814-0376AE1AD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4675" y="4922838"/>
            <a:ext cx="404813" cy="309562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14" name="Text Box 39">
            <a:extLst>
              <a:ext uri="{FF2B5EF4-FFF2-40B4-BE49-F238E27FC236}">
                <a16:creationId xmlns:a16="http://schemas.microsoft.com/office/drawing/2014/main" id="{D792750D-A985-A48C-9DA3-F882E0E00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1888" y="5481638"/>
            <a:ext cx="3409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b="1">
                <a:solidFill>
                  <a:srgbClr val="F9F911"/>
                </a:solidFill>
              </a:rPr>
              <a:t>Exam Type Questions</a:t>
            </a:r>
          </a:p>
        </p:txBody>
      </p:sp>
      <p:sp>
        <p:nvSpPr>
          <p:cNvPr id="8215" name="AutoShape 40">
            <a:hlinkClick r:id="rId11" action="ppaction://hlinksldjump" highlightClick="1"/>
            <a:extLst>
              <a:ext uri="{FF2B5EF4-FFF2-40B4-BE49-F238E27FC236}">
                <a16:creationId xmlns:a16="http://schemas.microsoft.com/office/drawing/2014/main" id="{FA39EAD3-0B7B-9C50-000B-EE64EAD06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5788" y="5553075"/>
            <a:ext cx="404812" cy="309563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420A6388-104E-92A8-D7B2-66612671423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BD59670-2DB6-4987-BF33-AA0215B2CD8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FE50626B-E7B2-6974-20EE-9DD5364131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55650" name="Rectangle 2">
            <a:extLst>
              <a:ext uri="{FF2B5EF4-FFF2-40B4-BE49-F238E27FC236}">
                <a16:creationId xmlns:a16="http://schemas.microsoft.com/office/drawing/2014/main" id="{53C94FBC-B80B-539A-B80F-0CF69A6DFF1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47101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16389" name="Picture 3" descr="scottishflag">
            <a:extLst>
              <a:ext uri="{FF2B5EF4-FFF2-40B4-BE49-F238E27FC236}">
                <a16:creationId xmlns:a16="http://schemas.microsoft.com/office/drawing/2014/main" id="{53454AF6-B0B3-5F84-8B24-96F05D622D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 Box 5">
            <a:extLst>
              <a:ext uri="{FF2B5EF4-FFF2-40B4-BE49-F238E27FC236}">
                <a16:creationId xmlns:a16="http://schemas.microsoft.com/office/drawing/2014/main" id="{8323D558-910D-4763-76CF-D65BED7AC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5" y="1974850"/>
            <a:ext cx="6202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Q1.   	Find the value of y when 2y + 6 = 24</a:t>
            </a:r>
          </a:p>
        </p:txBody>
      </p:sp>
      <p:sp>
        <p:nvSpPr>
          <p:cNvPr id="16391" name="Text Box 8">
            <a:extLst>
              <a:ext uri="{FF2B5EF4-FFF2-40B4-BE49-F238E27FC236}">
                <a16:creationId xmlns:a16="http://schemas.microsoft.com/office/drawing/2014/main" id="{E97E52BC-3705-2892-E989-2435B8872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325" y="2687638"/>
            <a:ext cx="4970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Q2.  	Find the two missing angles</a:t>
            </a:r>
          </a:p>
        </p:txBody>
      </p:sp>
      <p:sp>
        <p:nvSpPr>
          <p:cNvPr id="16392" name="Text Box 10">
            <a:extLst>
              <a:ext uri="{FF2B5EF4-FFF2-40B4-BE49-F238E27FC236}">
                <a16:creationId xmlns:a16="http://schemas.microsoft.com/office/drawing/2014/main" id="{5867454A-94B1-540C-4DBB-87B6A2F60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5" y="4257675"/>
            <a:ext cx="65627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Q3.	Find two numbers that add give 10 and</a:t>
            </a:r>
          </a:p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	divide to give 4.</a:t>
            </a:r>
          </a:p>
        </p:txBody>
      </p:sp>
      <p:pic>
        <p:nvPicPr>
          <p:cNvPr id="16393" name="Picture 11" descr="Office Objects 0572">
            <a:extLst>
              <a:ext uri="{FF2B5EF4-FFF2-40B4-BE49-F238E27FC236}">
                <a16:creationId xmlns:a16="http://schemas.microsoft.com/office/drawing/2014/main" id="{8508C962-5335-8355-0D21-8C7626C2C5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4" name="Text Box 12">
            <a:extLst>
              <a:ext uri="{FF2B5EF4-FFF2-40B4-BE49-F238E27FC236}">
                <a16:creationId xmlns:a16="http://schemas.microsoft.com/office/drawing/2014/main" id="{5D889BCC-6085-6C16-066F-F30D4F3BBAA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395" name="AutoShape 20">
            <a:extLst>
              <a:ext uri="{FF2B5EF4-FFF2-40B4-BE49-F238E27FC236}">
                <a16:creationId xmlns:a16="http://schemas.microsoft.com/office/drawing/2014/main" id="{CEC667EE-46A5-C9FB-F4FE-0E4C440C5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2705100"/>
            <a:ext cx="1133475" cy="981075"/>
          </a:xfrm>
          <a:prstGeom prst="rtTriangle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6" name="Rectangle 21">
            <a:extLst>
              <a:ext uri="{FF2B5EF4-FFF2-40B4-BE49-F238E27FC236}">
                <a16:creationId xmlns:a16="http://schemas.microsoft.com/office/drawing/2014/main" id="{92120495-F7D7-EC5E-2DF6-85801B9E0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3533775"/>
            <a:ext cx="133350" cy="142875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7" name="Line 22">
            <a:extLst>
              <a:ext uri="{FF2B5EF4-FFF2-40B4-BE49-F238E27FC236}">
                <a16:creationId xmlns:a16="http://schemas.microsoft.com/office/drawing/2014/main" id="{A043D5A6-ABF5-2FB4-8DEE-A69E70DB5E3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96100" y="3209925"/>
            <a:ext cx="276225" cy="9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8" name="Line 23">
            <a:extLst>
              <a:ext uri="{FF2B5EF4-FFF2-40B4-BE49-F238E27FC236}">
                <a16:creationId xmlns:a16="http://schemas.microsoft.com/office/drawing/2014/main" id="{1B831FFC-613A-F983-9A5A-E1860AE1A27B}"/>
              </a:ext>
            </a:extLst>
          </p:cNvPr>
          <p:cNvSpPr>
            <a:spLocks noChangeShapeType="1"/>
          </p:cNvSpPr>
          <p:nvPr/>
        </p:nvSpPr>
        <p:spPr bwMode="auto">
          <a:xfrm rot="5400000" flipV="1">
            <a:off x="7397750" y="3673475"/>
            <a:ext cx="276225" cy="9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B8BFAD3D-950F-C8FB-CA84-588400EF812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7E84FFB-E788-4650-AA18-9F3856D2262B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D0ACBBCA-1546-9DDB-52C9-A56B22E70C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7412" name="Picture 2" descr="Office Objects 0572">
            <a:extLst>
              <a:ext uri="{FF2B5EF4-FFF2-40B4-BE49-F238E27FC236}">
                <a16:creationId xmlns:a16="http://schemas.microsoft.com/office/drawing/2014/main" id="{D1A6A6DC-77EF-8F1E-00AF-DEFEEF5FD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6915" name="Rectangle 3">
            <a:extLst>
              <a:ext uri="{FF2B5EF4-FFF2-40B4-BE49-F238E27FC236}">
                <a16:creationId xmlns:a16="http://schemas.microsoft.com/office/drawing/2014/main" id="{FB6796D9-A296-00FB-0787-7A8690571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66916" name="Rectangle 4">
            <a:extLst>
              <a:ext uri="{FF2B5EF4-FFF2-40B4-BE49-F238E27FC236}">
                <a16:creationId xmlns:a16="http://schemas.microsoft.com/office/drawing/2014/main" id="{F246E574-4E4D-F972-E882-9954C457F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66917" name="Text Box 5">
            <a:extLst>
              <a:ext uri="{FF2B5EF4-FFF2-40B4-BE49-F238E27FC236}">
                <a16:creationId xmlns:a16="http://schemas.microsoft.com/office/drawing/2014/main" id="{C5070C44-1101-7CDD-5ED9-8353B06E4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1138" y="3025775"/>
            <a:ext cx="38528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the term hourly rate. </a:t>
            </a:r>
          </a:p>
        </p:txBody>
      </p:sp>
      <p:sp>
        <p:nvSpPr>
          <p:cNvPr id="17416" name="Line 6">
            <a:extLst>
              <a:ext uri="{FF2B5EF4-FFF2-40B4-BE49-F238E27FC236}">
                <a16:creationId xmlns:a16="http://schemas.microsoft.com/office/drawing/2014/main" id="{FC2DF9A7-A072-2E23-E433-9199ED4737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6919" name="Rectangle 7">
            <a:extLst>
              <a:ext uri="{FF2B5EF4-FFF2-40B4-BE49-F238E27FC236}">
                <a16:creationId xmlns:a16="http://schemas.microsoft.com/office/drawing/2014/main" id="{243105CD-BCB1-EFAE-7A76-E7B2D011E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to calculate hourly rates.</a:t>
            </a:r>
          </a:p>
        </p:txBody>
      </p:sp>
      <p:sp>
        <p:nvSpPr>
          <p:cNvPr id="166920" name="Rectangle 8">
            <a:extLst>
              <a:ext uri="{FF2B5EF4-FFF2-40B4-BE49-F238E27FC236}">
                <a16:creationId xmlns:a16="http://schemas.microsoft.com/office/drawing/2014/main" id="{FADC7918-0BC6-CA00-C166-BAEE9F497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4027488"/>
            <a:ext cx="3870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hourly rates given the wage and hours worked.</a:t>
            </a:r>
          </a:p>
        </p:txBody>
      </p:sp>
      <p:pic>
        <p:nvPicPr>
          <p:cNvPr id="17419" name="Picture 9" descr="scottishflag">
            <a:extLst>
              <a:ext uri="{FF2B5EF4-FFF2-40B4-BE49-F238E27FC236}">
                <a16:creationId xmlns:a16="http://schemas.microsoft.com/office/drawing/2014/main" id="{6CD51931-1997-C870-A66A-5225701A533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0" name="Text Box 10">
            <a:extLst>
              <a:ext uri="{FF2B5EF4-FFF2-40B4-BE49-F238E27FC236}">
                <a16:creationId xmlns:a16="http://schemas.microsoft.com/office/drawing/2014/main" id="{E123EBE9-7822-FB98-BAC8-F49D34ED3FE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6923" name="Rectangle 11">
            <a:extLst>
              <a:ext uri="{FF2B5EF4-FFF2-40B4-BE49-F238E27FC236}">
                <a16:creationId xmlns:a16="http://schemas.microsoft.com/office/drawing/2014/main" id="{40766890-5463-6DCB-E1A7-118B1A6D3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6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6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6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7" grpId="0"/>
      <p:bldP spid="166919" grpId="0"/>
      <p:bldP spid="1669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>
            <a:extLst>
              <a:ext uri="{FF2B5EF4-FFF2-40B4-BE49-F238E27FC236}">
                <a16:creationId xmlns:a16="http://schemas.microsoft.com/office/drawing/2014/main" id="{71608680-D6CC-2DA0-245B-E90D7B2365A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8DFC598-CBF6-4924-BD06-323D4B827B8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B301FB23-DAAD-4EC0-94DB-5BF843A74F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8436" name="Picture 2" descr="scottishflag">
            <a:extLst>
              <a:ext uri="{FF2B5EF4-FFF2-40B4-BE49-F238E27FC236}">
                <a16:creationId xmlns:a16="http://schemas.microsoft.com/office/drawing/2014/main" id="{7896A6FE-59C1-6FD1-8177-8B48DFF793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4" descr="Office Objects 0572">
            <a:extLst>
              <a:ext uri="{FF2B5EF4-FFF2-40B4-BE49-F238E27FC236}">
                <a16:creationId xmlns:a16="http://schemas.microsoft.com/office/drawing/2014/main" id="{1036D20F-377D-8633-4CD4-41BD393FBA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1" name="Rectangle 5">
            <a:extLst>
              <a:ext uri="{FF2B5EF4-FFF2-40B4-BE49-F238E27FC236}">
                <a16:creationId xmlns:a16="http://schemas.microsoft.com/office/drawing/2014/main" id="{3B1F3DB0-7F68-0F76-4A1D-4896F76D8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900" y="4354513"/>
            <a:ext cx="447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£200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Shruti" pitchFamily="2"/>
                <a:cs typeface="Arial" charset="0"/>
              </a:rPr>
              <a:t>÷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40 = £5.00</a:t>
            </a:r>
          </a:p>
        </p:txBody>
      </p:sp>
      <p:sp>
        <p:nvSpPr>
          <p:cNvPr id="167942" name="Rectangle 6">
            <a:extLst>
              <a:ext uri="{FF2B5EF4-FFF2-40B4-BE49-F238E27FC236}">
                <a16:creationId xmlns:a16="http://schemas.microsoft.com/office/drawing/2014/main" id="{FED1F46D-5802-43BE-F3B9-4205CE567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075" y="4354513"/>
            <a:ext cx="2487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Hourly rate is = </a:t>
            </a:r>
          </a:p>
        </p:txBody>
      </p:sp>
      <p:sp>
        <p:nvSpPr>
          <p:cNvPr id="18440" name="Text Box 7">
            <a:extLst>
              <a:ext uri="{FF2B5EF4-FFF2-40B4-BE49-F238E27FC236}">
                <a16:creationId xmlns:a16="http://schemas.microsoft.com/office/drawing/2014/main" id="{82FE5F52-B67D-38EE-361B-0B2AC34B882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8441" name="Text Box 8">
            <a:extLst>
              <a:ext uri="{FF2B5EF4-FFF2-40B4-BE49-F238E27FC236}">
                <a16:creationId xmlns:a16="http://schemas.microsoft.com/office/drawing/2014/main" id="{35884641-3AE4-4D31-A53E-82B2EBB22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116138"/>
            <a:ext cx="757713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Bill the gardener is paid £ 200 a week.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He works 40 hours a week. What is his hourly rate?</a:t>
            </a:r>
          </a:p>
        </p:txBody>
      </p:sp>
      <p:sp>
        <p:nvSpPr>
          <p:cNvPr id="167945" name="Rectangle 9">
            <a:extLst>
              <a:ext uri="{FF2B5EF4-FFF2-40B4-BE49-F238E27FC236}">
                <a16:creationId xmlns:a16="http://schemas.microsoft.com/office/drawing/2014/main" id="{DDA77D1D-1E41-3DEE-B413-8B9979434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41" grpId="0"/>
      <p:bldP spid="1679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0E6B51DA-C234-FF6D-95C2-0D775FD9BB6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BC9AED6-CA01-4072-A0F0-C530C5F3044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02916D1A-016A-993A-EB62-70552C7CFA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9460" name="Picture 2" descr="scottishflag">
            <a:extLst>
              <a:ext uri="{FF2B5EF4-FFF2-40B4-BE49-F238E27FC236}">
                <a16:creationId xmlns:a16="http://schemas.microsoft.com/office/drawing/2014/main" id="{B36E89A3-8F6A-FFD7-FF8E-CA074A21D6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4" descr="Office Objects 0572">
            <a:extLst>
              <a:ext uri="{FF2B5EF4-FFF2-40B4-BE49-F238E27FC236}">
                <a16:creationId xmlns:a16="http://schemas.microsoft.com/office/drawing/2014/main" id="{26E23316-3808-D0C3-F059-F87CAD6B52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8965" name="Rectangle 5">
            <a:extLst>
              <a:ext uri="{FF2B5EF4-FFF2-40B4-BE49-F238E27FC236}">
                <a16:creationId xmlns:a16="http://schemas.microsoft.com/office/drawing/2014/main" id="{C7C92A0D-9E2A-9899-EF68-DC64FF660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9538" y="4481513"/>
            <a:ext cx="4475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£153.60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Shruti" pitchFamily="2"/>
                <a:cs typeface="Arial" charset="0"/>
              </a:rPr>
              <a:t>÷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32 = £4.80</a:t>
            </a:r>
          </a:p>
        </p:txBody>
      </p:sp>
      <p:sp>
        <p:nvSpPr>
          <p:cNvPr id="168966" name="Rectangle 6">
            <a:extLst>
              <a:ext uri="{FF2B5EF4-FFF2-40B4-BE49-F238E27FC236}">
                <a16:creationId xmlns:a16="http://schemas.microsoft.com/office/drawing/2014/main" id="{C2AB69C2-F3F4-C2FF-92C1-B7E75331D9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075" y="4481513"/>
            <a:ext cx="131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Pay is = </a:t>
            </a:r>
          </a:p>
        </p:txBody>
      </p:sp>
      <p:sp>
        <p:nvSpPr>
          <p:cNvPr id="19464" name="Text Box 7">
            <a:extLst>
              <a:ext uri="{FF2B5EF4-FFF2-40B4-BE49-F238E27FC236}">
                <a16:creationId xmlns:a16="http://schemas.microsoft.com/office/drawing/2014/main" id="{BBF63706-4A22-5EBD-0AA3-1D691A4F812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465" name="Text Box 8">
            <a:extLst>
              <a:ext uri="{FF2B5EF4-FFF2-40B4-BE49-F238E27FC236}">
                <a16:creationId xmlns:a16="http://schemas.microsoft.com/office/drawing/2014/main" id="{10FC87DA-2852-17B7-C2F0-DBEBBAB11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890713"/>
            <a:ext cx="83534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Paul starts a new job and is promised a hourly rate of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£4.90. His wage for the week was £153.60 for 32 hours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Of work.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Was the employers promise true.</a:t>
            </a:r>
          </a:p>
        </p:txBody>
      </p:sp>
      <p:sp>
        <p:nvSpPr>
          <p:cNvPr id="168969" name="Rectangle 9">
            <a:extLst>
              <a:ext uri="{FF2B5EF4-FFF2-40B4-BE49-F238E27FC236}">
                <a16:creationId xmlns:a16="http://schemas.microsoft.com/office/drawing/2014/main" id="{8AA123ED-73B2-ACD2-AEA5-5D29EA931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168970" name="Text Box 10">
            <a:extLst>
              <a:ext uri="{FF2B5EF4-FFF2-40B4-BE49-F238E27FC236}">
                <a16:creationId xmlns:a16="http://schemas.microsoft.com/office/drawing/2014/main" id="{5D3F6426-8F10-0F74-7909-D770FBAFA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8088" y="5246688"/>
            <a:ext cx="13890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False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8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5" grpId="0"/>
      <p:bldP spid="168966" grpId="0"/>
      <p:bldP spid="16897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FC67F45F-6840-58C1-40BB-CA649BD793A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5990CE5-3033-4A11-9C7E-7B2131458BB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1F4D3F2-9F8E-4DE9-E17D-213409600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31574A07-200A-B5A5-7D89-C95F221A5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3868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85" name="Text Box 3">
            <a:extLst>
              <a:ext uri="{FF2B5EF4-FFF2-40B4-BE49-F238E27FC236}">
                <a16:creationId xmlns:a16="http://schemas.microsoft.com/office/drawing/2014/main" id="{58E7E9C7-B198-EB1A-2D3F-2400651DD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349500"/>
            <a:ext cx="5195888" cy="2365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N4 Lifeskills</a:t>
            </a:r>
          </a:p>
          <a:p>
            <a:pPr algn="ctr" eaLnBrk="1" hangingPunct="1"/>
            <a:r>
              <a:rPr lang="en-GB" altLang="en-US" sz="3600"/>
              <a:t>Exercise 2</a:t>
            </a:r>
          </a:p>
          <a:p>
            <a:pPr algn="ctr" eaLnBrk="1" hangingPunct="1"/>
            <a:r>
              <a:rPr lang="en-GB" altLang="en-US" sz="3600"/>
              <a:t>Ch25 (page 199)</a:t>
            </a:r>
          </a:p>
        </p:txBody>
      </p:sp>
      <p:pic>
        <p:nvPicPr>
          <p:cNvPr id="20486" name="Picture 4" descr="ag00463_">
            <a:extLst>
              <a:ext uri="{FF2B5EF4-FFF2-40B4-BE49-F238E27FC236}">
                <a16:creationId xmlns:a16="http://schemas.microsoft.com/office/drawing/2014/main" id="{DC4BC68C-945A-817D-77E0-2E20D70F835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5" descr="scottishflag">
            <a:extLst>
              <a:ext uri="{FF2B5EF4-FFF2-40B4-BE49-F238E27FC236}">
                <a16:creationId xmlns:a16="http://schemas.microsoft.com/office/drawing/2014/main" id="{84EE97C4-1005-D9CC-B27B-87DC660119D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6" descr="Office Objects 0572">
            <a:extLst>
              <a:ext uri="{FF2B5EF4-FFF2-40B4-BE49-F238E27FC236}">
                <a16:creationId xmlns:a16="http://schemas.microsoft.com/office/drawing/2014/main" id="{571A0367-76DF-02E3-9154-2C72D6EEFA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7" descr="scottishflag">
            <a:extLst>
              <a:ext uri="{FF2B5EF4-FFF2-40B4-BE49-F238E27FC236}">
                <a16:creationId xmlns:a16="http://schemas.microsoft.com/office/drawing/2014/main" id="{BF20389C-8803-29EB-CBBA-F2D58C88F45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0" name="Text Box 8">
            <a:extLst>
              <a:ext uri="{FF2B5EF4-FFF2-40B4-BE49-F238E27FC236}">
                <a16:creationId xmlns:a16="http://schemas.microsoft.com/office/drawing/2014/main" id="{487C2066-537F-CDD1-72AD-A0D83EB1114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9994" name="Rectangle 10">
            <a:extLst>
              <a:ext uri="{FF2B5EF4-FFF2-40B4-BE49-F238E27FC236}">
                <a16:creationId xmlns:a16="http://schemas.microsoft.com/office/drawing/2014/main" id="{B2E0DCA4-0F23-7D77-3E37-3D2791A823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0AE8A376-6BD4-C457-F75C-EC620C8AA88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3CE99F3-8FC7-4D20-871B-5560EAB7339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6663DA63-9EE7-C69F-A181-41E2F260B6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23234" name="Rectangle 2">
            <a:extLst>
              <a:ext uri="{FF2B5EF4-FFF2-40B4-BE49-F238E27FC236}">
                <a16:creationId xmlns:a16="http://schemas.microsoft.com/office/drawing/2014/main" id="{DA5A192B-BA6A-9A37-7E8F-DDD467F445D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054" name="Picture 3" descr="scottishflag">
            <a:extLst>
              <a:ext uri="{FF2B5EF4-FFF2-40B4-BE49-F238E27FC236}">
                <a16:creationId xmlns:a16="http://schemas.microsoft.com/office/drawing/2014/main" id="{C7A27F15-1080-E22A-E0C5-E53CD840FE5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4">
            <a:extLst>
              <a:ext uri="{FF2B5EF4-FFF2-40B4-BE49-F238E27FC236}">
                <a16:creationId xmlns:a16="http://schemas.microsoft.com/office/drawing/2014/main" id="{3E44D2D1-D502-1C54-9AAE-BA426249E55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graphicFrame>
        <p:nvGraphicFramePr>
          <p:cNvPr id="2050" name="Object 5">
            <a:extLst>
              <a:ext uri="{FF2B5EF4-FFF2-40B4-BE49-F238E27FC236}">
                <a16:creationId xmlns:a16="http://schemas.microsoft.com/office/drawing/2014/main" id="{012596ED-AE99-1D89-6011-263B893945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5063" y="2330450"/>
          <a:ext cx="6788150" cy="318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895480" imgH="1612800" progId="Equation.DSMT4">
                  <p:embed/>
                </p:oleObj>
              </mc:Choice>
              <mc:Fallback>
                <p:oleObj name="Equation" r:id="rId3" imgW="2895480" imgH="1612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3" y="2330450"/>
                        <a:ext cx="6788150" cy="3189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6" name="Picture 6" descr="Office Objects 0572">
            <a:extLst>
              <a:ext uri="{FF2B5EF4-FFF2-40B4-BE49-F238E27FC236}">
                <a16:creationId xmlns:a16="http://schemas.microsoft.com/office/drawing/2014/main" id="{4E4874FB-8095-69B1-2836-326B87CD63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C999C654-617F-BA07-2534-EBB305E7281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7CD429C-7587-4997-BE2B-9B06398C35B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BE22F3B8-CB5E-F4F6-B515-C5B6AD552F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1508" name="Picture 2" descr="Office Objects 0572">
            <a:extLst>
              <a:ext uri="{FF2B5EF4-FFF2-40B4-BE49-F238E27FC236}">
                <a16:creationId xmlns:a16="http://schemas.microsoft.com/office/drawing/2014/main" id="{ABC5ABC0-7FB4-FDF8-F9D8-A175255953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9203" name="Rectangle 3">
            <a:extLst>
              <a:ext uri="{FF2B5EF4-FFF2-40B4-BE49-F238E27FC236}">
                <a16:creationId xmlns:a16="http://schemas.microsoft.com/office/drawing/2014/main" id="{200A9659-C5A7-E4E9-D16C-68611F955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9204" name="Rectangle 4">
            <a:extLst>
              <a:ext uri="{FF2B5EF4-FFF2-40B4-BE49-F238E27FC236}">
                <a16:creationId xmlns:a16="http://schemas.microsoft.com/office/drawing/2014/main" id="{07EEFC04-997E-33E4-2236-081A14D30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1511" name="Line 6">
            <a:extLst>
              <a:ext uri="{FF2B5EF4-FFF2-40B4-BE49-F238E27FC236}">
                <a16:creationId xmlns:a16="http://schemas.microsoft.com/office/drawing/2014/main" id="{4D5A1C30-3578-A5DB-DAF8-392099667D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9207" name="Rectangle 7">
            <a:extLst>
              <a:ext uri="{FF2B5EF4-FFF2-40B4-BE49-F238E27FC236}">
                <a16:creationId xmlns:a16="http://schemas.microsoft.com/office/drawing/2014/main" id="{C5DAACA9-F37D-C331-36C5-2931C85CF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to calculate weekly and monthly wages from annual salary.</a:t>
            </a:r>
          </a:p>
        </p:txBody>
      </p:sp>
      <p:sp>
        <p:nvSpPr>
          <p:cNvPr id="179208" name="Rectangle 8">
            <a:extLst>
              <a:ext uri="{FF2B5EF4-FFF2-40B4-BE49-F238E27FC236}">
                <a16:creationId xmlns:a16="http://schemas.microsoft.com/office/drawing/2014/main" id="{DEF4D5CE-386F-856D-EBD4-FC6422A62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3101975"/>
            <a:ext cx="3870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Calculate weekly and monthly wages from annual salary.</a:t>
            </a:r>
          </a:p>
        </p:txBody>
      </p:sp>
      <p:pic>
        <p:nvPicPr>
          <p:cNvPr id="21514" name="Picture 9" descr="scottishflag">
            <a:extLst>
              <a:ext uri="{FF2B5EF4-FFF2-40B4-BE49-F238E27FC236}">
                <a16:creationId xmlns:a16="http://schemas.microsoft.com/office/drawing/2014/main" id="{EE4A6E5F-F9F8-894C-7AA2-9AA216E1867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5" name="Text Box 10">
            <a:extLst>
              <a:ext uri="{FF2B5EF4-FFF2-40B4-BE49-F238E27FC236}">
                <a16:creationId xmlns:a16="http://schemas.microsoft.com/office/drawing/2014/main" id="{FEC4DAE0-3B5C-2A0B-517E-7B24BBBA1B7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79211" name="Rectangle 11">
            <a:extLst>
              <a:ext uri="{FF2B5EF4-FFF2-40B4-BE49-F238E27FC236}">
                <a16:creationId xmlns:a16="http://schemas.microsoft.com/office/drawing/2014/main" id="{C9210E49-CF1D-92CC-7828-6E8BB7F4A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7" grpId="0"/>
      <p:bldP spid="17920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1EFD0A50-4077-96CD-F54D-4D39848729A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1373EC-04B1-4A63-884A-5DB556BBF5D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9A6D8885-E31A-C0AA-80AB-BD4DC1B772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2532" name="Picture 2" descr="scottishflag">
            <a:extLst>
              <a:ext uri="{FF2B5EF4-FFF2-40B4-BE49-F238E27FC236}">
                <a16:creationId xmlns:a16="http://schemas.microsoft.com/office/drawing/2014/main" id="{E1D3F633-460C-F498-2903-90DC8ED7073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4" descr="Office Objects 0572">
            <a:extLst>
              <a:ext uri="{FF2B5EF4-FFF2-40B4-BE49-F238E27FC236}">
                <a16:creationId xmlns:a16="http://schemas.microsoft.com/office/drawing/2014/main" id="{2039A017-DD9F-D1E4-D7BA-CC44161BB2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 Box 7">
            <a:extLst>
              <a:ext uri="{FF2B5EF4-FFF2-40B4-BE49-F238E27FC236}">
                <a16:creationId xmlns:a16="http://schemas.microsoft.com/office/drawing/2014/main" id="{E461208D-D76A-5BBD-09E1-DD9B1E165E4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2535" name="Text Box 8">
            <a:extLst>
              <a:ext uri="{FF2B5EF4-FFF2-40B4-BE49-F238E27FC236}">
                <a16:creationId xmlns:a16="http://schemas.microsoft.com/office/drawing/2014/main" id="{A04E32E8-A930-F910-F452-7E74CE8B3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116138"/>
            <a:ext cx="632777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William gets an annual salary of £ 30 000.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What is his monthly wage.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What is his weekly wage.</a:t>
            </a:r>
          </a:p>
        </p:txBody>
      </p:sp>
      <p:sp>
        <p:nvSpPr>
          <p:cNvPr id="181257" name="Rectangle 9">
            <a:extLst>
              <a:ext uri="{FF2B5EF4-FFF2-40B4-BE49-F238E27FC236}">
                <a16:creationId xmlns:a16="http://schemas.microsoft.com/office/drawing/2014/main" id="{8B2B1EA4-EC0F-28E2-86DB-1EC62A25B3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181258" name="Rectangle 10">
            <a:extLst>
              <a:ext uri="{FF2B5EF4-FFF2-40B4-BE49-F238E27FC236}">
                <a16:creationId xmlns:a16="http://schemas.microsoft.com/office/drawing/2014/main" id="{944CB5CD-307F-CECC-D85C-CA083F56C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7763" y="4344988"/>
            <a:ext cx="3990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£30 000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Shruti" pitchFamily="2"/>
                <a:cs typeface="Arial" charset="0"/>
              </a:rPr>
              <a:t>÷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12 = £ 2 500</a:t>
            </a:r>
          </a:p>
        </p:txBody>
      </p:sp>
      <p:sp>
        <p:nvSpPr>
          <p:cNvPr id="181260" name="Rectangle 12">
            <a:extLst>
              <a:ext uri="{FF2B5EF4-FFF2-40B4-BE49-F238E27FC236}">
                <a16:creationId xmlns:a16="http://schemas.microsoft.com/office/drawing/2014/main" id="{E0F9F417-A0E5-A55B-52F1-E0ABD9CCD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25" y="4354513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Monthly wage:</a:t>
            </a:r>
          </a:p>
        </p:txBody>
      </p:sp>
      <p:sp>
        <p:nvSpPr>
          <p:cNvPr id="181261" name="Rectangle 13">
            <a:extLst>
              <a:ext uri="{FF2B5EF4-FFF2-40B4-BE49-F238E27FC236}">
                <a16:creationId xmlns:a16="http://schemas.microsoft.com/office/drawing/2014/main" id="{28D875ED-5B74-6B98-DF81-A95C16343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763" y="5086350"/>
            <a:ext cx="220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Weekly wage :</a:t>
            </a:r>
          </a:p>
        </p:txBody>
      </p:sp>
      <p:sp>
        <p:nvSpPr>
          <p:cNvPr id="181262" name="Rectangle 14">
            <a:extLst>
              <a:ext uri="{FF2B5EF4-FFF2-40B4-BE49-F238E27FC236}">
                <a16:creationId xmlns:a16="http://schemas.microsoft.com/office/drawing/2014/main" id="{C38FA902-2F47-C486-633E-5F79E9CDC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7763" y="5076825"/>
            <a:ext cx="4033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£30 000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Shruti" pitchFamily="2"/>
                <a:cs typeface="Arial" charset="0"/>
              </a:rPr>
              <a:t>÷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52 = £ 576.92</a:t>
            </a:r>
          </a:p>
        </p:txBody>
      </p:sp>
      <p:sp>
        <p:nvSpPr>
          <p:cNvPr id="13" name="Cloud 12">
            <a:extLst>
              <a:ext uri="{FF2B5EF4-FFF2-40B4-BE49-F238E27FC236}">
                <a16:creationId xmlns:a16="http://schemas.microsoft.com/office/drawing/2014/main" id="{19D451D8-444D-7EC8-3BE0-F31455CBB069}"/>
              </a:ext>
            </a:extLst>
          </p:cNvPr>
          <p:cNvSpPr/>
          <p:nvPr/>
        </p:nvSpPr>
        <p:spPr>
          <a:xfrm>
            <a:off x="3868738" y="69850"/>
            <a:ext cx="5021262" cy="2195513"/>
          </a:xfrm>
          <a:prstGeom prst="cloud">
            <a:avLst/>
          </a:prstGeom>
          <a:solidFill>
            <a:srgbClr val="00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52 weeks in a year !</a:t>
            </a:r>
          </a:p>
          <a:p>
            <a:pPr algn="ctr">
              <a:defRPr/>
            </a:pPr>
            <a:endParaRPr lang="en-GB" dirty="0">
              <a:solidFill>
                <a:schemeClr val="bg1">
                  <a:lumMod val="50000"/>
                </a:schemeClr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12 months in a year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12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12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12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8" grpId="0"/>
      <p:bldP spid="181260" grpId="0"/>
      <p:bldP spid="181261" grpId="0"/>
      <p:bldP spid="181262" grpId="0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F267148E-4AC7-2E76-E835-2E5BB806C17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EF4FAC-78D3-47E7-B5D7-0F8F70CE5AE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FBD4A8BD-5C45-0474-964A-0E72FB3FF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id="{B25F06D5-60F0-0361-A588-09D661C2A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3868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57" name="Text Box 3">
            <a:extLst>
              <a:ext uri="{FF2B5EF4-FFF2-40B4-BE49-F238E27FC236}">
                <a16:creationId xmlns:a16="http://schemas.microsoft.com/office/drawing/2014/main" id="{624F909A-BFDD-9F35-FA40-78125B27A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349500"/>
            <a:ext cx="5195888" cy="2365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N4 Lifeskills</a:t>
            </a:r>
          </a:p>
          <a:p>
            <a:pPr algn="ctr" eaLnBrk="1" hangingPunct="1"/>
            <a:r>
              <a:rPr lang="en-GB" altLang="en-US" sz="3600"/>
              <a:t>Exercise 3</a:t>
            </a:r>
          </a:p>
          <a:p>
            <a:pPr algn="ctr" eaLnBrk="1" hangingPunct="1"/>
            <a:r>
              <a:rPr lang="en-GB" altLang="en-US" sz="3600"/>
              <a:t>Ch25 (page 200)</a:t>
            </a:r>
          </a:p>
        </p:txBody>
      </p:sp>
      <p:pic>
        <p:nvPicPr>
          <p:cNvPr id="23558" name="Picture 4" descr="ag00463_">
            <a:extLst>
              <a:ext uri="{FF2B5EF4-FFF2-40B4-BE49-F238E27FC236}">
                <a16:creationId xmlns:a16="http://schemas.microsoft.com/office/drawing/2014/main" id="{7D167826-20EF-3780-922E-2A049B647F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5" descr="scottishflag">
            <a:extLst>
              <a:ext uri="{FF2B5EF4-FFF2-40B4-BE49-F238E27FC236}">
                <a16:creationId xmlns:a16="http://schemas.microsoft.com/office/drawing/2014/main" id="{BAEDA24E-97C5-6E64-BC2D-ED4B0B9B0D7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6" descr="Office Objects 0572">
            <a:extLst>
              <a:ext uri="{FF2B5EF4-FFF2-40B4-BE49-F238E27FC236}">
                <a16:creationId xmlns:a16="http://schemas.microsoft.com/office/drawing/2014/main" id="{04B9BFA9-1804-98A4-F75E-DF8473D77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Picture 7" descr="scottishflag">
            <a:extLst>
              <a:ext uri="{FF2B5EF4-FFF2-40B4-BE49-F238E27FC236}">
                <a16:creationId xmlns:a16="http://schemas.microsoft.com/office/drawing/2014/main" id="{C5509AC8-523A-1F8A-181C-EFEFE459686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2" name="Text Box 8">
            <a:extLst>
              <a:ext uri="{FF2B5EF4-FFF2-40B4-BE49-F238E27FC236}">
                <a16:creationId xmlns:a16="http://schemas.microsoft.com/office/drawing/2014/main" id="{8585F99E-241D-CC23-E0E1-A9D183904B8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84330" name="Rectangle 10">
            <a:extLst>
              <a:ext uri="{FF2B5EF4-FFF2-40B4-BE49-F238E27FC236}">
                <a16:creationId xmlns:a16="http://schemas.microsoft.com/office/drawing/2014/main" id="{DF4C6C99-9C28-538B-5892-E4114B416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C7857879-F871-44BD-F229-78DB6B3F348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74B6B0D-649B-484A-9278-7F2609FC000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A16B61B6-FCAB-7281-E674-B632CA649B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21186" name="Rectangle 2">
            <a:extLst>
              <a:ext uri="{FF2B5EF4-FFF2-40B4-BE49-F238E27FC236}">
                <a16:creationId xmlns:a16="http://schemas.microsoft.com/office/drawing/2014/main" id="{89878F86-4E11-1657-4629-CB8B232DEEB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3078" name="Picture 3" descr="scottishflag">
            <a:extLst>
              <a:ext uri="{FF2B5EF4-FFF2-40B4-BE49-F238E27FC236}">
                <a16:creationId xmlns:a16="http://schemas.microsoft.com/office/drawing/2014/main" id="{A91E437A-9B71-3232-F1E0-E6A3DC5992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074" name="Object 4">
            <a:extLst>
              <a:ext uri="{FF2B5EF4-FFF2-40B4-BE49-F238E27FC236}">
                <a16:creationId xmlns:a16="http://schemas.microsoft.com/office/drawing/2014/main" id="{88F62260-A4F9-01CC-FCD8-EED5105BBA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5850" y="1897063"/>
          <a:ext cx="6348413" cy="417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101840" imgH="2590560" progId="Equation.DSMT4">
                  <p:embed/>
                </p:oleObj>
              </mc:Choice>
              <mc:Fallback>
                <p:oleObj name="Equation" r:id="rId3" imgW="4101840" imgH="259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1897063"/>
                        <a:ext cx="6348413" cy="417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9" name="Picture 5" descr="Office Objects 0572">
            <a:extLst>
              <a:ext uri="{FF2B5EF4-FFF2-40B4-BE49-F238E27FC236}">
                <a16:creationId xmlns:a16="http://schemas.microsoft.com/office/drawing/2014/main" id="{046BC741-D948-47F3-1956-B336AC715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Text Box 6">
            <a:extLst>
              <a:ext uri="{FF2B5EF4-FFF2-40B4-BE49-F238E27FC236}">
                <a16:creationId xmlns:a16="http://schemas.microsoft.com/office/drawing/2014/main" id="{CE066709-0486-CE5D-3511-400EEFF9533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F46567C6-A05C-6408-D644-A0745BD5715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00E94B-BC84-4E62-AF68-3CE590EE7BF5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6F6FDBA1-DDAF-DC7B-0641-7A1244B3AA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31074" name="Rectangle 2">
            <a:extLst>
              <a:ext uri="{FF2B5EF4-FFF2-40B4-BE49-F238E27FC236}">
                <a16:creationId xmlns:a16="http://schemas.microsoft.com/office/drawing/2014/main" id="{93BC4313-BCC0-499E-9EC2-9A628EBED7F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979613" y="333375"/>
            <a:ext cx="5113337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1030" name="Picture 3" descr="scottishflag">
            <a:extLst>
              <a:ext uri="{FF2B5EF4-FFF2-40B4-BE49-F238E27FC236}">
                <a16:creationId xmlns:a16="http://schemas.microsoft.com/office/drawing/2014/main" id="{CC9BB03C-F3D4-A44D-2DAC-16288EAE035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929D159F-FE24-7785-0C7C-C560429DCD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5375" y="1897063"/>
          <a:ext cx="6329363" cy="417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089240" imgH="2590560" progId="Equation.DSMT4">
                  <p:embed/>
                </p:oleObj>
              </mc:Choice>
              <mc:Fallback>
                <p:oleObj name="Equation" r:id="rId3" imgW="4089240" imgH="259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75" y="1897063"/>
                        <a:ext cx="6329363" cy="417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1" name="Picture 5" descr="Office Objects 0572">
            <a:extLst>
              <a:ext uri="{FF2B5EF4-FFF2-40B4-BE49-F238E27FC236}">
                <a16:creationId xmlns:a16="http://schemas.microsoft.com/office/drawing/2014/main" id="{1C368528-085D-4DF2-0C86-DAE13CFD8A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6">
            <a:extLst>
              <a:ext uri="{FF2B5EF4-FFF2-40B4-BE49-F238E27FC236}">
                <a16:creationId xmlns:a16="http://schemas.microsoft.com/office/drawing/2014/main" id="{0577A89B-D0ED-493D-6799-1796A0B73FD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5042CFF2-152D-BDD9-9558-B5A8CE3546A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370B8BB-9E59-4B10-9004-D05B3087FCC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1B86132A-B817-1435-6F19-131366614F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4580" name="Picture 2" descr="Office Objects 0572">
            <a:extLst>
              <a:ext uri="{FF2B5EF4-FFF2-40B4-BE49-F238E27FC236}">
                <a16:creationId xmlns:a16="http://schemas.microsoft.com/office/drawing/2014/main" id="{2BCB3A49-5258-7819-F995-293BD5F6D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6371" name="Rectangle 3">
            <a:extLst>
              <a:ext uri="{FF2B5EF4-FFF2-40B4-BE49-F238E27FC236}">
                <a16:creationId xmlns:a16="http://schemas.microsoft.com/office/drawing/2014/main" id="{A6EBE704-9585-7E5F-D078-54238058E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86372" name="Rectangle 4">
            <a:extLst>
              <a:ext uri="{FF2B5EF4-FFF2-40B4-BE49-F238E27FC236}">
                <a16:creationId xmlns:a16="http://schemas.microsoft.com/office/drawing/2014/main" id="{2D27B850-C9E7-CBF5-A626-AFA772CB9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4583" name="Line 5">
            <a:extLst>
              <a:ext uri="{FF2B5EF4-FFF2-40B4-BE49-F238E27FC236}">
                <a16:creationId xmlns:a16="http://schemas.microsoft.com/office/drawing/2014/main" id="{1ADB3DFB-116F-7E31-A77C-DB1DE4AE4A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86374" name="Rectangle 6">
            <a:extLst>
              <a:ext uri="{FF2B5EF4-FFF2-40B4-BE49-F238E27FC236}">
                <a16:creationId xmlns:a16="http://schemas.microsoft.com/office/drawing/2014/main" id="{BFA82720-66D7-05F3-3625-E977C861A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to calculate new wages after a wage rise.</a:t>
            </a:r>
          </a:p>
        </p:txBody>
      </p:sp>
      <p:sp>
        <p:nvSpPr>
          <p:cNvPr id="186375" name="Rectangle 7">
            <a:extLst>
              <a:ext uri="{FF2B5EF4-FFF2-40B4-BE49-F238E27FC236}">
                <a16:creationId xmlns:a16="http://schemas.microsoft.com/office/drawing/2014/main" id="{6A124BA9-E182-1648-0906-345DEAAB0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3101975"/>
            <a:ext cx="3870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Calculate a percentage rise.</a:t>
            </a:r>
          </a:p>
        </p:txBody>
      </p:sp>
      <p:pic>
        <p:nvPicPr>
          <p:cNvPr id="24586" name="Picture 8" descr="scottishflag">
            <a:extLst>
              <a:ext uri="{FF2B5EF4-FFF2-40B4-BE49-F238E27FC236}">
                <a16:creationId xmlns:a16="http://schemas.microsoft.com/office/drawing/2014/main" id="{C69791F8-A31C-0E41-523D-49D6E342099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7" name="Text Box 9">
            <a:extLst>
              <a:ext uri="{FF2B5EF4-FFF2-40B4-BE49-F238E27FC236}">
                <a16:creationId xmlns:a16="http://schemas.microsoft.com/office/drawing/2014/main" id="{64FA7832-C9CA-5958-1818-F250E80A9FC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86378" name="Rectangle 10">
            <a:extLst>
              <a:ext uri="{FF2B5EF4-FFF2-40B4-BE49-F238E27FC236}">
                <a16:creationId xmlns:a16="http://schemas.microsoft.com/office/drawing/2014/main" id="{11DD0EE3-D803-BD8E-1702-F2EBBD906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186379" name="Rectangle 11">
            <a:extLst>
              <a:ext uri="{FF2B5EF4-FFF2-40B4-BE49-F238E27FC236}">
                <a16:creationId xmlns:a16="http://schemas.microsoft.com/office/drawing/2014/main" id="{01DC7237-83F3-02E4-9C6E-6C4EFAC61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0663" y="3662363"/>
            <a:ext cx="3870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new wages after a percentage rise.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6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6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6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4" grpId="0"/>
      <p:bldP spid="186375" grpId="0"/>
      <p:bldP spid="18637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41122969-8713-F55D-CDA3-287963A9F9C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6CF4EB7-7A65-4DF0-91FF-65A80FF22B97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EFC39A02-A17B-7E1E-527A-1A729FEB2F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5604" name="Picture 2" descr="scottishflag">
            <a:extLst>
              <a:ext uri="{FF2B5EF4-FFF2-40B4-BE49-F238E27FC236}">
                <a16:creationId xmlns:a16="http://schemas.microsoft.com/office/drawing/2014/main" id="{25C130ED-C8B2-0086-4F8A-035C21271A7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4" descr="Office Objects 0572">
            <a:extLst>
              <a:ext uri="{FF2B5EF4-FFF2-40B4-BE49-F238E27FC236}">
                <a16:creationId xmlns:a16="http://schemas.microsoft.com/office/drawing/2014/main" id="{1B21D9AA-CE4B-3DCB-5DB6-EA88F6F88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 Box 5">
            <a:extLst>
              <a:ext uri="{FF2B5EF4-FFF2-40B4-BE49-F238E27FC236}">
                <a16:creationId xmlns:a16="http://schemas.microsoft.com/office/drawing/2014/main" id="{1D061AB9-05D0-F4AE-52DE-6B46C514D32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5607" name="Text Box 6">
            <a:extLst>
              <a:ext uri="{FF2B5EF4-FFF2-40B4-BE49-F238E27FC236}">
                <a16:creationId xmlns:a16="http://schemas.microsoft.com/office/drawing/2014/main" id="{1BD4F4B0-8C0D-D2E3-962D-D2BDBF78B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163" y="2071688"/>
            <a:ext cx="810895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Frances earned an annual salary of £ 20 000 last year.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She receives a 10% rise this year.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What is her new salary.</a:t>
            </a:r>
          </a:p>
        </p:txBody>
      </p:sp>
      <p:sp>
        <p:nvSpPr>
          <p:cNvPr id="187399" name="Rectangle 7">
            <a:extLst>
              <a:ext uri="{FF2B5EF4-FFF2-40B4-BE49-F238E27FC236}">
                <a16:creationId xmlns:a16="http://schemas.microsoft.com/office/drawing/2014/main" id="{5F7F6335-654D-9783-60C1-CECC28A48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187400" name="Rectangle 8">
            <a:extLst>
              <a:ext uri="{FF2B5EF4-FFF2-40B4-BE49-F238E27FC236}">
                <a16:creationId xmlns:a16="http://schemas.microsoft.com/office/drawing/2014/main" id="{940B0DEF-3DFB-EEE6-5247-1E47D5AA1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3150" y="4422775"/>
            <a:ext cx="5303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10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Shruti" pitchFamily="2"/>
                <a:cs typeface="Arial" charset="0"/>
              </a:rPr>
              <a:t>÷ 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100 x £20 000 = £ 2 000</a:t>
            </a:r>
          </a:p>
        </p:txBody>
      </p:sp>
      <p:sp>
        <p:nvSpPr>
          <p:cNvPr id="187401" name="Rectangle 9">
            <a:extLst>
              <a:ext uri="{FF2B5EF4-FFF2-40B4-BE49-F238E27FC236}">
                <a16:creationId xmlns:a16="http://schemas.microsoft.com/office/drawing/2014/main" id="{AAB38319-DF13-6E3B-5CF1-F525F77E6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25" y="4354513"/>
            <a:ext cx="957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Rise :</a:t>
            </a:r>
          </a:p>
        </p:txBody>
      </p:sp>
      <p:sp>
        <p:nvSpPr>
          <p:cNvPr id="187402" name="Rectangle 10">
            <a:extLst>
              <a:ext uri="{FF2B5EF4-FFF2-40B4-BE49-F238E27FC236}">
                <a16:creationId xmlns:a16="http://schemas.microsoft.com/office/drawing/2014/main" id="{CCA0F658-5E88-D46D-BAB6-B8E161080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763" y="5086350"/>
            <a:ext cx="1920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New salary :</a:t>
            </a:r>
          </a:p>
        </p:txBody>
      </p:sp>
      <p:sp>
        <p:nvSpPr>
          <p:cNvPr id="187403" name="Rectangle 11">
            <a:extLst>
              <a:ext uri="{FF2B5EF4-FFF2-40B4-BE49-F238E27FC236}">
                <a16:creationId xmlns:a16="http://schemas.microsoft.com/office/drawing/2014/main" id="{FD16AA65-D749-80DC-C12C-F8F2ACBAC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238" y="5110163"/>
            <a:ext cx="474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£20 000 + £2 000 = £ 22 000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400" grpId="0"/>
      <p:bldP spid="187401" grpId="0"/>
      <p:bldP spid="187402" grpId="0"/>
      <p:bldP spid="18740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6364D343-E533-0984-BA40-1FE953F9F62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437E69D-0ED0-4A07-AF6B-EE0AD6A5711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8DF28BE1-9FF1-E71A-BC81-386A3D421C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6628" name="Picture 2" descr="scottishflag">
            <a:extLst>
              <a:ext uri="{FF2B5EF4-FFF2-40B4-BE49-F238E27FC236}">
                <a16:creationId xmlns:a16="http://schemas.microsoft.com/office/drawing/2014/main" id="{AEBECDB1-8151-157C-49FF-6A2F0947E1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4" descr="Office Objects 0572">
            <a:extLst>
              <a:ext uri="{FF2B5EF4-FFF2-40B4-BE49-F238E27FC236}">
                <a16:creationId xmlns:a16="http://schemas.microsoft.com/office/drawing/2014/main" id="{932E2DC4-E54D-B3B6-D125-855578CEF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 Box 5">
            <a:extLst>
              <a:ext uri="{FF2B5EF4-FFF2-40B4-BE49-F238E27FC236}">
                <a16:creationId xmlns:a16="http://schemas.microsoft.com/office/drawing/2014/main" id="{D136778D-6812-AFBA-3F35-0719C55732B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6631" name="Text Box 6">
            <a:extLst>
              <a:ext uri="{FF2B5EF4-FFF2-40B4-BE49-F238E27FC236}">
                <a16:creationId xmlns:a16="http://schemas.microsoft.com/office/drawing/2014/main" id="{54AED073-4EEE-AEF6-BED9-806C3B2BC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163" y="2071688"/>
            <a:ext cx="7761287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Gerry earned an annual salary of £ 18 000 last year.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He receives a 4% rise this year.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What is his new salary.</a:t>
            </a:r>
          </a:p>
        </p:txBody>
      </p:sp>
      <p:sp>
        <p:nvSpPr>
          <p:cNvPr id="190471" name="Rectangle 7">
            <a:extLst>
              <a:ext uri="{FF2B5EF4-FFF2-40B4-BE49-F238E27FC236}">
                <a16:creationId xmlns:a16="http://schemas.microsoft.com/office/drawing/2014/main" id="{A87DA15B-9020-8F68-31CC-D81BB376C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190472" name="Rectangle 8">
            <a:extLst>
              <a:ext uri="{FF2B5EF4-FFF2-40B4-BE49-F238E27FC236}">
                <a16:creationId xmlns:a16="http://schemas.microsoft.com/office/drawing/2014/main" id="{F337B93C-CDED-BE89-A99F-2C1B8DDB9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3150" y="4422775"/>
            <a:ext cx="5303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Shruti" pitchFamily="2"/>
                <a:cs typeface="Arial" charset="0"/>
              </a:rPr>
              <a:t>÷ 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100 x £18 000 = £ 720</a:t>
            </a:r>
          </a:p>
        </p:txBody>
      </p:sp>
      <p:sp>
        <p:nvSpPr>
          <p:cNvPr id="190473" name="Rectangle 9">
            <a:extLst>
              <a:ext uri="{FF2B5EF4-FFF2-40B4-BE49-F238E27FC236}">
                <a16:creationId xmlns:a16="http://schemas.microsoft.com/office/drawing/2014/main" id="{737A69FB-E5D9-06CB-0EFD-2EDB06C1A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25" y="4354513"/>
            <a:ext cx="957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Rise :</a:t>
            </a:r>
          </a:p>
        </p:txBody>
      </p:sp>
      <p:sp>
        <p:nvSpPr>
          <p:cNvPr id="190474" name="Rectangle 10">
            <a:extLst>
              <a:ext uri="{FF2B5EF4-FFF2-40B4-BE49-F238E27FC236}">
                <a16:creationId xmlns:a16="http://schemas.microsoft.com/office/drawing/2014/main" id="{03E226DC-0A32-9CF4-D292-5789C39C3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763" y="5086350"/>
            <a:ext cx="1920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New salary :</a:t>
            </a:r>
          </a:p>
        </p:txBody>
      </p:sp>
      <p:sp>
        <p:nvSpPr>
          <p:cNvPr id="190475" name="Rectangle 11">
            <a:extLst>
              <a:ext uri="{FF2B5EF4-FFF2-40B4-BE49-F238E27FC236}">
                <a16:creationId xmlns:a16="http://schemas.microsoft.com/office/drawing/2014/main" id="{C96F8939-C536-9093-2208-576CA3AF7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238" y="5110163"/>
            <a:ext cx="4743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£18 000 + £720 = £ 18 720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04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04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04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04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904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904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904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72" grpId="0"/>
      <p:bldP spid="190473" grpId="0"/>
      <p:bldP spid="190474" grpId="0"/>
      <p:bldP spid="19047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5F932618-7F28-ED33-2D3B-2E76FB2692C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42A9017-6BBD-41DF-AE14-24451776DBB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B8B2E110-0622-98FE-BE6C-F01ADBBE9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7652" name="Rectangle 2">
            <a:extLst>
              <a:ext uri="{FF2B5EF4-FFF2-40B4-BE49-F238E27FC236}">
                <a16:creationId xmlns:a16="http://schemas.microsoft.com/office/drawing/2014/main" id="{48C046C9-DBD3-5DD3-87B5-FE6826AC23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3868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3" name="Text Box 3">
            <a:extLst>
              <a:ext uri="{FF2B5EF4-FFF2-40B4-BE49-F238E27FC236}">
                <a16:creationId xmlns:a16="http://schemas.microsoft.com/office/drawing/2014/main" id="{F17B3782-E337-D729-5792-5D92EEB5A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349500"/>
            <a:ext cx="5195888" cy="2365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N4 Lifeskills</a:t>
            </a:r>
          </a:p>
          <a:p>
            <a:pPr algn="ctr" eaLnBrk="1" hangingPunct="1"/>
            <a:r>
              <a:rPr lang="en-GB" altLang="en-US" sz="3600"/>
              <a:t>Exercise 4</a:t>
            </a:r>
          </a:p>
          <a:p>
            <a:pPr algn="ctr" eaLnBrk="1" hangingPunct="1"/>
            <a:r>
              <a:rPr lang="en-GB" altLang="en-US" sz="3600"/>
              <a:t>Ch25 (page 202)</a:t>
            </a:r>
          </a:p>
        </p:txBody>
      </p:sp>
      <p:pic>
        <p:nvPicPr>
          <p:cNvPr id="27654" name="Picture 4" descr="ag00463_">
            <a:extLst>
              <a:ext uri="{FF2B5EF4-FFF2-40B4-BE49-F238E27FC236}">
                <a16:creationId xmlns:a16="http://schemas.microsoft.com/office/drawing/2014/main" id="{A4105C57-F0ED-27C5-6E95-75D71096694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5" descr="scottishflag">
            <a:extLst>
              <a:ext uri="{FF2B5EF4-FFF2-40B4-BE49-F238E27FC236}">
                <a16:creationId xmlns:a16="http://schemas.microsoft.com/office/drawing/2014/main" id="{4DFCDD63-B091-EAA6-8882-21F81477580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6" descr="Office Objects 0572">
            <a:extLst>
              <a:ext uri="{FF2B5EF4-FFF2-40B4-BE49-F238E27FC236}">
                <a16:creationId xmlns:a16="http://schemas.microsoft.com/office/drawing/2014/main" id="{3D6AF6D5-AC93-1E17-0AE5-B3BB5AA86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7" name="Picture 7" descr="scottishflag">
            <a:extLst>
              <a:ext uri="{FF2B5EF4-FFF2-40B4-BE49-F238E27FC236}">
                <a16:creationId xmlns:a16="http://schemas.microsoft.com/office/drawing/2014/main" id="{99AD77D1-9337-CF5B-866D-C1CDCE6A67F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8" name="Text Box 8">
            <a:extLst>
              <a:ext uri="{FF2B5EF4-FFF2-40B4-BE49-F238E27FC236}">
                <a16:creationId xmlns:a16="http://schemas.microsoft.com/office/drawing/2014/main" id="{16636C0D-1288-C94F-EB56-F3E3B546A32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88426" name="Rectangle 10">
            <a:extLst>
              <a:ext uri="{FF2B5EF4-FFF2-40B4-BE49-F238E27FC236}">
                <a16:creationId xmlns:a16="http://schemas.microsoft.com/office/drawing/2014/main" id="{1E0A052C-8F49-5760-6871-2134125EB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E18177BD-FF2E-B330-2F84-4B6C346C776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CACC152-5255-489F-8D7E-2371E889042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16F8FE16-7221-DA4B-9CD3-7D4AE4C69D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91490" name="Rectangle 2">
            <a:extLst>
              <a:ext uri="{FF2B5EF4-FFF2-40B4-BE49-F238E27FC236}">
                <a16:creationId xmlns:a16="http://schemas.microsoft.com/office/drawing/2014/main" id="{72832EAB-3424-7541-D1CC-9A9C1ADD9C2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47101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28677" name="Picture 3" descr="scottishflag">
            <a:extLst>
              <a:ext uri="{FF2B5EF4-FFF2-40B4-BE49-F238E27FC236}">
                <a16:creationId xmlns:a16="http://schemas.microsoft.com/office/drawing/2014/main" id="{E801EAC0-3A5A-553B-AFDB-33D13FE1582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8" name="Text Box 4">
            <a:extLst>
              <a:ext uri="{FF2B5EF4-FFF2-40B4-BE49-F238E27FC236}">
                <a16:creationId xmlns:a16="http://schemas.microsoft.com/office/drawing/2014/main" id="{D6989C24-46C0-CB1C-7806-F046EF6CF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5" y="1974850"/>
            <a:ext cx="5984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Q1.   	How much should I get if I work</a:t>
            </a:r>
          </a:p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	30 hours at a rate of £5 per hour.</a:t>
            </a:r>
          </a:p>
        </p:txBody>
      </p:sp>
      <p:sp>
        <p:nvSpPr>
          <p:cNvPr id="28679" name="Text Box 5">
            <a:extLst>
              <a:ext uri="{FF2B5EF4-FFF2-40B4-BE49-F238E27FC236}">
                <a16:creationId xmlns:a16="http://schemas.microsoft.com/office/drawing/2014/main" id="{72A8219F-FFA1-8B37-A170-72CC593F3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263" y="4117975"/>
            <a:ext cx="2995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Q3. Find 25% of 50</a:t>
            </a:r>
          </a:p>
        </p:txBody>
      </p:sp>
      <p:sp>
        <p:nvSpPr>
          <p:cNvPr id="28680" name="Text Box 7">
            <a:extLst>
              <a:ext uri="{FF2B5EF4-FFF2-40B4-BE49-F238E27FC236}">
                <a16:creationId xmlns:a16="http://schemas.microsoft.com/office/drawing/2014/main" id="{993CA1D5-3AAA-6C52-0DFA-6D224F8A6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325" y="2954338"/>
            <a:ext cx="4016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Q2.  Find the missing angle</a:t>
            </a:r>
          </a:p>
        </p:txBody>
      </p:sp>
      <p:pic>
        <p:nvPicPr>
          <p:cNvPr id="28681" name="Picture 9" descr="Office Objects 0572">
            <a:extLst>
              <a:ext uri="{FF2B5EF4-FFF2-40B4-BE49-F238E27FC236}">
                <a16:creationId xmlns:a16="http://schemas.microsoft.com/office/drawing/2014/main" id="{BEE79137-00AF-A88D-51AB-55D64CEC4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2" name="Text Box 10">
            <a:extLst>
              <a:ext uri="{FF2B5EF4-FFF2-40B4-BE49-F238E27FC236}">
                <a16:creationId xmlns:a16="http://schemas.microsoft.com/office/drawing/2014/main" id="{0DA60FFE-ADD9-7010-0AB0-C2B525D83BF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8683" name="Line 15">
            <a:extLst>
              <a:ext uri="{FF2B5EF4-FFF2-40B4-BE49-F238E27FC236}">
                <a16:creationId xmlns:a16="http://schemas.microsoft.com/office/drawing/2014/main" id="{442BB166-326C-DA8D-B542-C2D0E8334A8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6225" y="3732213"/>
            <a:ext cx="21526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4" name="Line 16">
            <a:extLst>
              <a:ext uri="{FF2B5EF4-FFF2-40B4-BE49-F238E27FC236}">
                <a16:creationId xmlns:a16="http://schemas.microsoft.com/office/drawing/2014/main" id="{DBA73BB1-D50D-D62F-C93D-331A5C27E8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80325" y="2378075"/>
            <a:ext cx="850900" cy="1344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8685" name="Text Box 17">
            <a:extLst>
              <a:ext uri="{FF2B5EF4-FFF2-40B4-BE49-F238E27FC236}">
                <a16:creationId xmlns:a16="http://schemas.microsoft.com/office/drawing/2014/main" id="{40B11BE4-4DDB-295C-726F-98D6EB75A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0350" y="3267075"/>
            <a:ext cx="661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33</a:t>
            </a:r>
            <a:r>
              <a:rPr lang="en-GB" altLang="en-US" baseline="30000"/>
              <a:t>o</a:t>
            </a:r>
            <a:endParaRPr lang="en-GB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E9F122E4-CD68-BD00-038A-B00A25EB694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2F53AA3-CCE6-4168-890D-E8C21F3BD7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CAAD126B-F8F3-8D0B-8A68-ADB65F16B8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9700" name="Picture 2" descr="Office Objects 0572">
            <a:extLst>
              <a:ext uri="{FF2B5EF4-FFF2-40B4-BE49-F238E27FC236}">
                <a16:creationId xmlns:a16="http://schemas.microsoft.com/office/drawing/2014/main" id="{45874B85-F596-2894-E866-170A500021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2515" name="Rectangle 3">
            <a:extLst>
              <a:ext uri="{FF2B5EF4-FFF2-40B4-BE49-F238E27FC236}">
                <a16:creationId xmlns:a16="http://schemas.microsoft.com/office/drawing/2014/main" id="{3669FAFC-AB55-40F7-8CC8-3D72618A71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92516" name="Rectangle 4">
            <a:extLst>
              <a:ext uri="{FF2B5EF4-FFF2-40B4-BE49-F238E27FC236}">
                <a16:creationId xmlns:a16="http://schemas.microsoft.com/office/drawing/2014/main" id="{5D55839A-DEE2-E2BD-2919-EB53A21EE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9703" name="Line 5">
            <a:extLst>
              <a:ext uri="{FF2B5EF4-FFF2-40B4-BE49-F238E27FC236}">
                <a16:creationId xmlns:a16="http://schemas.microsoft.com/office/drawing/2014/main" id="{A223A83F-C6E6-7EAA-9825-13E014F40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2518" name="Rectangle 6">
            <a:extLst>
              <a:ext uri="{FF2B5EF4-FFF2-40B4-BE49-F238E27FC236}">
                <a16:creationId xmlns:a16="http://schemas.microsoft.com/office/drawing/2014/main" id="{AD961633-27D5-338E-2D2E-39244A01C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to calculate wages when commission is involved.</a:t>
            </a:r>
          </a:p>
        </p:txBody>
      </p:sp>
      <p:sp>
        <p:nvSpPr>
          <p:cNvPr id="192519" name="Rectangle 7">
            <a:extLst>
              <a:ext uri="{FF2B5EF4-FFF2-40B4-BE49-F238E27FC236}">
                <a16:creationId xmlns:a16="http://schemas.microsoft.com/office/drawing/2014/main" id="{2E7C9DC7-9D50-BF8B-CDA9-5A8F3F614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3101975"/>
            <a:ext cx="3870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the term commission.</a:t>
            </a:r>
          </a:p>
        </p:txBody>
      </p:sp>
      <p:pic>
        <p:nvPicPr>
          <p:cNvPr id="29706" name="Picture 8" descr="scottishflag">
            <a:extLst>
              <a:ext uri="{FF2B5EF4-FFF2-40B4-BE49-F238E27FC236}">
                <a16:creationId xmlns:a16="http://schemas.microsoft.com/office/drawing/2014/main" id="{3E79A62D-6022-00B5-6194-06FE2D21BD5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7" name="Text Box 9">
            <a:extLst>
              <a:ext uri="{FF2B5EF4-FFF2-40B4-BE49-F238E27FC236}">
                <a16:creationId xmlns:a16="http://schemas.microsoft.com/office/drawing/2014/main" id="{4CEBE199-462D-79B3-1D7C-DCBA504D66F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2522" name="Rectangle 10">
            <a:extLst>
              <a:ext uri="{FF2B5EF4-FFF2-40B4-BE49-F238E27FC236}">
                <a16:creationId xmlns:a16="http://schemas.microsoft.com/office/drawing/2014/main" id="{00BA0FEA-7EE3-7021-D81D-A42D8A74F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192523" name="Rectangle 11">
            <a:extLst>
              <a:ext uri="{FF2B5EF4-FFF2-40B4-BE49-F238E27FC236}">
                <a16:creationId xmlns:a16="http://schemas.microsoft.com/office/drawing/2014/main" id="{055B827E-D1AC-F08F-256A-7DB570C99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0663" y="3884613"/>
            <a:ext cx="3870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wages involving commission.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2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2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2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8" grpId="0"/>
      <p:bldP spid="192519" grpId="0"/>
      <p:bldP spid="19252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1A08D49C-78EF-DFB3-A0BF-DA851BF1A54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82FA58A-17F3-4FE3-B600-F9AEBFB5124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E2F1C00F-AA1D-5438-FC31-5FDAEE5DCE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0724" name="Picture 2" descr="scottishflag">
            <a:extLst>
              <a:ext uri="{FF2B5EF4-FFF2-40B4-BE49-F238E27FC236}">
                <a16:creationId xmlns:a16="http://schemas.microsoft.com/office/drawing/2014/main" id="{3FAA0B5A-FD9E-EB2D-9497-1DCA5A15D7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3" descr="Office Objects 0572">
            <a:extLst>
              <a:ext uri="{FF2B5EF4-FFF2-40B4-BE49-F238E27FC236}">
                <a16:creationId xmlns:a16="http://schemas.microsoft.com/office/drawing/2014/main" id="{03490B55-8CE9-A0E6-9594-ABF41F297B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7636" name="Text Box 4">
            <a:extLst>
              <a:ext uri="{FF2B5EF4-FFF2-40B4-BE49-F238E27FC236}">
                <a16:creationId xmlns:a16="http://schemas.microsoft.com/office/drawing/2014/main" id="{06947A8E-9011-EE2E-51CF-4DDC50D17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2005013"/>
            <a:ext cx="8208962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Commission : 	Money earned based on how much 			you sell. Usual expressed as a 				percentage.</a:t>
            </a:r>
          </a:p>
        </p:txBody>
      </p:sp>
      <p:sp>
        <p:nvSpPr>
          <p:cNvPr id="30727" name="Text Box 5">
            <a:extLst>
              <a:ext uri="{FF2B5EF4-FFF2-40B4-BE49-F238E27FC236}">
                <a16:creationId xmlns:a16="http://schemas.microsoft.com/office/drawing/2014/main" id="{E61BEFEA-4DE9-9578-268D-0F1A83BE6BF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7638" name="Rectangle 6">
            <a:extLst>
              <a:ext uri="{FF2B5EF4-FFF2-40B4-BE49-F238E27FC236}">
                <a16:creationId xmlns:a16="http://schemas.microsoft.com/office/drawing/2014/main" id="{ABF4198E-4356-D08A-1302-E8A46A935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197639" name="Text Box 7">
            <a:extLst>
              <a:ext uri="{FF2B5EF4-FFF2-40B4-BE49-F238E27FC236}">
                <a16:creationId xmlns:a16="http://schemas.microsoft.com/office/drawing/2014/main" id="{4496D109-1438-FA65-0E5C-89ACC7C2C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3025" y="3403600"/>
            <a:ext cx="570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Write some people who get commission</a:t>
            </a:r>
          </a:p>
        </p:txBody>
      </p:sp>
      <p:sp>
        <p:nvSpPr>
          <p:cNvPr id="197640" name="Text Box 8">
            <a:extLst>
              <a:ext uri="{FF2B5EF4-FFF2-40B4-BE49-F238E27FC236}">
                <a16:creationId xmlns:a16="http://schemas.microsoft.com/office/drawing/2014/main" id="{0E7F17DE-A6E5-CB42-1F09-4318BF18F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0613" y="4135438"/>
            <a:ext cx="2497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Car sales person</a:t>
            </a:r>
          </a:p>
        </p:txBody>
      </p:sp>
      <p:sp>
        <p:nvSpPr>
          <p:cNvPr id="197641" name="Text Box 9">
            <a:extLst>
              <a:ext uri="{FF2B5EF4-FFF2-40B4-BE49-F238E27FC236}">
                <a16:creationId xmlns:a16="http://schemas.microsoft.com/office/drawing/2014/main" id="{34A35E84-BBC9-ABAD-4A51-3DE266148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0" y="4675188"/>
            <a:ext cx="4046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Double glazing sales person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76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976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6" grpId="0"/>
      <p:bldP spid="197639" grpId="0"/>
      <p:bldP spid="197640" grpId="0"/>
      <p:bldP spid="19764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6A178803-4B9D-4EFD-70D9-3660E253737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F7EA3F5-16AA-4A97-B2AD-2BFDE360E7D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8077C883-F0C2-5A9D-B40C-D6BD1E69F0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1748" name="Picture 2" descr="scottishflag">
            <a:extLst>
              <a:ext uri="{FF2B5EF4-FFF2-40B4-BE49-F238E27FC236}">
                <a16:creationId xmlns:a16="http://schemas.microsoft.com/office/drawing/2014/main" id="{6D959E1C-D224-7F2B-C4A2-44A8855CFA5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4" descr="Office Objects 0572">
            <a:extLst>
              <a:ext uri="{FF2B5EF4-FFF2-40B4-BE49-F238E27FC236}">
                <a16:creationId xmlns:a16="http://schemas.microsoft.com/office/drawing/2014/main" id="{E89720BC-E181-D2F0-140A-9F81443A2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0" name="Text Box 5">
            <a:extLst>
              <a:ext uri="{FF2B5EF4-FFF2-40B4-BE49-F238E27FC236}">
                <a16:creationId xmlns:a16="http://schemas.microsoft.com/office/drawing/2014/main" id="{3E6F04B1-2C1C-F7BA-A5C9-6818B2C9242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1751" name="Text Box 6">
            <a:extLst>
              <a:ext uri="{FF2B5EF4-FFF2-40B4-BE49-F238E27FC236}">
                <a16:creationId xmlns:a16="http://schemas.microsoft.com/office/drawing/2014/main" id="{1816CF89-DCDB-4C02-30F8-940EBE721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163" y="2071688"/>
            <a:ext cx="817245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Ted sells car. He is paid a commission of 5% on any cars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he sells. Last week he sold £ 20 000 worth of cars.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How much commission was he paid ?</a:t>
            </a:r>
          </a:p>
        </p:txBody>
      </p:sp>
      <p:sp>
        <p:nvSpPr>
          <p:cNvPr id="194567" name="Rectangle 7">
            <a:extLst>
              <a:ext uri="{FF2B5EF4-FFF2-40B4-BE49-F238E27FC236}">
                <a16:creationId xmlns:a16="http://schemas.microsoft.com/office/drawing/2014/main" id="{CEFD29C4-D38F-F991-8971-F30FC76C3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194568" name="Rectangle 8">
            <a:extLst>
              <a:ext uri="{FF2B5EF4-FFF2-40B4-BE49-F238E27FC236}">
                <a16:creationId xmlns:a16="http://schemas.microsoft.com/office/drawing/2014/main" id="{EF5C115E-7CC8-9E68-B9D4-4BE004A4A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9913" y="4678363"/>
            <a:ext cx="53038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5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Shruti" pitchFamily="2"/>
                <a:cs typeface="Arial" charset="0"/>
              </a:rPr>
              <a:t>÷ 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100 x £20 000 = £ 1 000</a:t>
            </a:r>
          </a:p>
        </p:txBody>
      </p:sp>
      <p:sp>
        <p:nvSpPr>
          <p:cNvPr id="194569" name="Rectangle 9">
            <a:extLst>
              <a:ext uri="{FF2B5EF4-FFF2-40B4-BE49-F238E27FC236}">
                <a16:creationId xmlns:a16="http://schemas.microsoft.com/office/drawing/2014/main" id="{D876C1D5-97D5-EB08-F07B-5870C42EF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425" y="4621213"/>
            <a:ext cx="1970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Commission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45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8" grpId="0"/>
      <p:bldP spid="19456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8">
            <a:extLst>
              <a:ext uri="{FF2B5EF4-FFF2-40B4-BE49-F238E27FC236}">
                <a16:creationId xmlns:a16="http://schemas.microsoft.com/office/drawing/2014/main" id="{1604CE67-8F88-C5C9-C4BA-E5C4B3C8812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276D5F0-B510-4BD5-BF6C-F3A9C7FEB05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9A0E04E6-73EA-1396-2A1F-F6D61EA6D3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2772" name="Picture 2" descr="scottishflag">
            <a:extLst>
              <a:ext uri="{FF2B5EF4-FFF2-40B4-BE49-F238E27FC236}">
                <a16:creationId xmlns:a16="http://schemas.microsoft.com/office/drawing/2014/main" id="{0169BB73-00D5-16E8-9C65-441D4AD871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4" descr="Office Objects 0572">
            <a:extLst>
              <a:ext uri="{FF2B5EF4-FFF2-40B4-BE49-F238E27FC236}">
                <a16:creationId xmlns:a16="http://schemas.microsoft.com/office/drawing/2014/main" id="{B7EDB520-AAD4-0489-84C2-6404EB8EB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Text Box 5">
            <a:extLst>
              <a:ext uri="{FF2B5EF4-FFF2-40B4-BE49-F238E27FC236}">
                <a16:creationId xmlns:a16="http://schemas.microsoft.com/office/drawing/2014/main" id="{5C72DA2D-9618-12F4-4072-325FB1FFD79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2775" name="Text Box 6">
            <a:extLst>
              <a:ext uri="{FF2B5EF4-FFF2-40B4-BE49-F238E27FC236}">
                <a16:creationId xmlns:a16="http://schemas.microsoft.com/office/drawing/2014/main" id="{4CB235A0-2588-2332-7149-1A4BF0E80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163" y="2071688"/>
            <a:ext cx="84709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Henrik gets paid £60 for playing for his local football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team. He gets a bonus of £30 for every goal he scores.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If he scored a hat-trick in a game. How much was he paid.</a:t>
            </a:r>
          </a:p>
        </p:txBody>
      </p:sp>
      <p:sp>
        <p:nvSpPr>
          <p:cNvPr id="199687" name="Rectangle 7">
            <a:extLst>
              <a:ext uri="{FF2B5EF4-FFF2-40B4-BE49-F238E27FC236}">
                <a16:creationId xmlns:a16="http://schemas.microsoft.com/office/drawing/2014/main" id="{E2F59321-8235-FB18-1DE2-AFE3CB1066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199688" name="Rectangle 8">
            <a:extLst>
              <a:ext uri="{FF2B5EF4-FFF2-40B4-BE49-F238E27FC236}">
                <a16:creationId xmlns:a16="http://schemas.microsoft.com/office/drawing/2014/main" id="{7BA962E8-59CE-35DA-7185-89E4DD1CF7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675" y="4611688"/>
            <a:ext cx="5303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60 + 3 x 30 = 60 + 90 = £150</a:t>
            </a:r>
          </a:p>
        </p:txBody>
      </p:sp>
      <p:sp>
        <p:nvSpPr>
          <p:cNvPr id="199689" name="Rectangle 9">
            <a:extLst>
              <a:ext uri="{FF2B5EF4-FFF2-40B4-BE49-F238E27FC236}">
                <a16:creationId xmlns:a16="http://schemas.microsoft.com/office/drawing/2014/main" id="{F968BB8F-BE8A-3F61-CB05-A5C5600C3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425" y="4621213"/>
            <a:ext cx="9445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Paid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96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9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9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996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996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996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8" grpId="0"/>
      <p:bldP spid="19968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77B40E49-7432-7274-ACAD-176C3000EF1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593BB1B-EA3D-45A0-BE42-C2D517EA83E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99EF634D-C88F-912C-C39E-09A6667DB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D697FDC2-0AC4-EC0B-4FD1-EFE15E1AE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3868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7" name="Text Box 3">
            <a:extLst>
              <a:ext uri="{FF2B5EF4-FFF2-40B4-BE49-F238E27FC236}">
                <a16:creationId xmlns:a16="http://schemas.microsoft.com/office/drawing/2014/main" id="{F74891EA-52DB-8DF6-3037-CA787E714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349500"/>
            <a:ext cx="5195888" cy="2365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N4 Lifeskills</a:t>
            </a:r>
          </a:p>
          <a:p>
            <a:pPr algn="ctr" eaLnBrk="1" hangingPunct="1"/>
            <a:r>
              <a:rPr lang="en-GB" altLang="en-US" sz="3600"/>
              <a:t>Exercise 5</a:t>
            </a:r>
          </a:p>
          <a:p>
            <a:pPr algn="ctr" eaLnBrk="1" hangingPunct="1"/>
            <a:r>
              <a:rPr lang="en-GB" altLang="en-US" sz="3600"/>
              <a:t>Ch25 (page 203)</a:t>
            </a:r>
          </a:p>
        </p:txBody>
      </p:sp>
      <p:pic>
        <p:nvPicPr>
          <p:cNvPr id="33798" name="Picture 4" descr="ag00463_">
            <a:extLst>
              <a:ext uri="{FF2B5EF4-FFF2-40B4-BE49-F238E27FC236}">
                <a16:creationId xmlns:a16="http://schemas.microsoft.com/office/drawing/2014/main" id="{9A7A592D-3CC8-3973-B56A-8B298FD5E1B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5" descr="scottishflag">
            <a:extLst>
              <a:ext uri="{FF2B5EF4-FFF2-40B4-BE49-F238E27FC236}">
                <a16:creationId xmlns:a16="http://schemas.microsoft.com/office/drawing/2014/main" id="{1D69FE47-C475-A0D4-23BF-E17F35EFCBC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6" descr="Office Objects 0572">
            <a:extLst>
              <a:ext uri="{FF2B5EF4-FFF2-40B4-BE49-F238E27FC236}">
                <a16:creationId xmlns:a16="http://schemas.microsoft.com/office/drawing/2014/main" id="{8C3294DB-1A3D-BCC5-6933-DBB4A8722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1" name="Picture 7" descr="scottishflag">
            <a:extLst>
              <a:ext uri="{FF2B5EF4-FFF2-40B4-BE49-F238E27FC236}">
                <a16:creationId xmlns:a16="http://schemas.microsoft.com/office/drawing/2014/main" id="{B8A55B98-23D5-C4E4-246C-D86A6CBFC39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2" name="Text Box 8">
            <a:extLst>
              <a:ext uri="{FF2B5EF4-FFF2-40B4-BE49-F238E27FC236}">
                <a16:creationId xmlns:a16="http://schemas.microsoft.com/office/drawing/2014/main" id="{FF3C8A87-68D1-580D-1256-2014C5ED391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96617" name="Rectangle 9">
            <a:extLst>
              <a:ext uri="{FF2B5EF4-FFF2-40B4-BE49-F238E27FC236}">
                <a16:creationId xmlns:a16="http://schemas.microsoft.com/office/drawing/2014/main" id="{0C9BCF04-365C-2F09-C95D-35489D3EE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B5E0BD37-3318-6AD4-6DA3-0089538243A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7B0CB09-C836-46E5-8892-77D10093AC2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76129B7B-5D5E-BA5E-E859-9E223B5FEF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9220" name="Picture 2" descr="Office Objects 0572">
            <a:extLst>
              <a:ext uri="{FF2B5EF4-FFF2-40B4-BE49-F238E27FC236}">
                <a16:creationId xmlns:a16="http://schemas.microsoft.com/office/drawing/2014/main" id="{9A1C60B1-7C20-EBB0-FA1C-2AC00F91CF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891" name="Rectangle 3">
            <a:extLst>
              <a:ext uri="{FF2B5EF4-FFF2-40B4-BE49-F238E27FC236}">
                <a16:creationId xmlns:a16="http://schemas.microsoft.com/office/drawing/2014/main" id="{4DDF58E9-22A4-97A7-6BD4-2F9767D97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65892" name="Rectangle 4">
            <a:extLst>
              <a:ext uri="{FF2B5EF4-FFF2-40B4-BE49-F238E27FC236}">
                <a16:creationId xmlns:a16="http://schemas.microsoft.com/office/drawing/2014/main" id="{42086830-82CB-01DE-0E43-FD6A2FBDE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65893" name="Text Box 5">
            <a:extLst>
              <a:ext uri="{FF2B5EF4-FFF2-40B4-BE49-F238E27FC236}">
                <a16:creationId xmlns:a16="http://schemas.microsoft.com/office/drawing/2014/main" id="{3D64BE2D-B1ED-7441-C7F0-C77BAFF3A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1138" y="3025775"/>
            <a:ext cx="38528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the terms wage and salary. </a:t>
            </a:r>
          </a:p>
        </p:txBody>
      </p:sp>
      <p:sp>
        <p:nvSpPr>
          <p:cNvPr id="9224" name="Line 6">
            <a:extLst>
              <a:ext uri="{FF2B5EF4-FFF2-40B4-BE49-F238E27FC236}">
                <a16:creationId xmlns:a16="http://schemas.microsoft.com/office/drawing/2014/main" id="{A65E00AC-E56C-45BB-E0CC-B3493E4671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5895" name="Rectangle 7">
            <a:extLst>
              <a:ext uri="{FF2B5EF4-FFF2-40B4-BE49-F238E27FC236}">
                <a16:creationId xmlns:a16="http://schemas.microsoft.com/office/drawing/2014/main" id="{F98458B2-5231-D543-EC2A-2F3F269A4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to calculate wages.</a:t>
            </a:r>
          </a:p>
        </p:txBody>
      </p:sp>
      <p:sp>
        <p:nvSpPr>
          <p:cNvPr id="165896" name="Rectangle 8">
            <a:extLst>
              <a:ext uri="{FF2B5EF4-FFF2-40B4-BE49-F238E27FC236}">
                <a16:creationId xmlns:a16="http://schemas.microsoft.com/office/drawing/2014/main" id="{7211C7AE-6AB8-35A2-62A4-6F59D46C9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4027488"/>
            <a:ext cx="3870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wage / salary given hourly rate.</a:t>
            </a:r>
          </a:p>
        </p:txBody>
      </p:sp>
      <p:pic>
        <p:nvPicPr>
          <p:cNvPr id="9227" name="Picture 9" descr="scottishflag">
            <a:extLst>
              <a:ext uri="{FF2B5EF4-FFF2-40B4-BE49-F238E27FC236}">
                <a16:creationId xmlns:a16="http://schemas.microsoft.com/office/drawing/2014/main" id="{820C9EDC-CABE-236D-61C5-35A7EC2CAF4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8" name="Text Box 10">
            <a:extLst>
              <a:ext uri="{FF2B5EF4-FFF2-40B4-BE49-F238E27FC236}">
                <a16:creationId xmlns:a16="http://schemas.microsoft.com/office/drawing/2014/main" id="{F7C1E728-0A27-FEDC-A09B-844C3FE21C4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5899" name="Rectangle 11">
            <a:extLst>
              <a:ext uri="{FF2B5EF4-FFF2-40B4-BE49-F238E27FC236}">
                <a16:creationId xmlns:a16="http://schemas.microsoft.com/office/drawing/2014/main" id="{F805CDEE-2B11-84D8-D39D-5BA04567D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5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5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5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3" grpId="0"/>
      <p:bldP spid="165895" grpId="0"/>
      <p:bldP spid="16589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8A8D1504-D62B-CD95-6FF7-D5DBF1A8E48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2D4354-D39A-456C-BEE3-46ED14760DA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9F0D57E7-59B5-F1DD-46BF-283576763F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1730" name="Rectangle 2">
            <a:extLst>
              <a:ext uri="{FF2B5EF4-FFF2-40B4-BE49-F238E27FC236}">
                <a16:creationId xmlns:a16="http://schemas.microsoft.com/office/drawing/2014/main" id="{0FC777E5-9FCB-C561-39D8-BB46984724A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47101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pic>
        <p:nvPicPr>
          <p:cNvPr id="34821" name="Picture 3" descr="scottishflag">
            <a:extLst>
              <a:ext uri="{FF2B5EF4-FFF2-40B4-BE49-F238E27FC236}">
                <a16:creationId xmlns:a16="http://schemas.microsoft.com/office/drawing/2014/main" id="{395C6A18-02F2-FF35-CA2A-DE9C66B86DB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2" name="Text Box 4">
            <a:extLst>
              <a:ext uri="{FF2B5EF4-FFF2-40B4-BE49-F238E27FC236}">
                <a16:creationId xmlns:a16="http://schemas.microsoft.com/office/drawing/2014/main" id="{8D4A9076-1F3D-15F4-88AC-01B85ACA8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025" y="1974850"/>
            <a:ext cx="5359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Q1.   Find value of x when  x + 4 = 16</a:t>
            </a:r>
          </a:p>
        </p:txBody>
      </p:sp>
      <p:sp>
        <p:nvSpPr>
          <p:cNvPr id="34823" name="Text Box 5">
            <a:extLst>
              <a:ext uri="{FF2B5EF4-FFF2-40B4-BE49-F238E27FC236}">
                <a16:creationId xmlns:a16="http://schemas.microsoft.com/office/drawing/2014/main" id="{8C18861E-F7AD-9231-93D3-D91BCAC79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263" y="4551363"/>
            <a:ext cx="33131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Q3. Find  20 % of 150</a:t>
            </a:r>
          </a:p>
        </p:txBody>
      </p:sp>
      <p:sp>
        <p:nvSpPr>
          <p:cNvPr id="34824" name="Text Box 7">
            <a:extLst>
              <a:ext uri="{FF2B5EF4-FFF2-40B4-BE49-F238E27FC236}">
                <a16:creationId xmlns:a16="http://schemas.microsoft.com/office/drawing/2014/main" id="{CF2A73DD-C6AD-3214-5112-7AFCD04E0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325" y="3143250"/>
            <a:ext cx="4189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hlink"/>
                </a:solidFill>
              </a:rPr>
              <a:t>Q2.  Find two missing angles</a:t>
            </a:r>
          </a:p>
        </p:txBody>
      </p:sp>
      <p:pic>
        <p:nvPicPr>
          <p:cNvPr id="34825" name="Picture 9" descr="Office Objects 0572">
            <a:extLst>
              <a:ext uri="{FF2B5EF4-FFF2-40B4-BE49-F238E27FC236}">
                <a16:creationId xmlns:a16="http://schemas.microsoft.com/office/drawing/2014/main" id="{5E64EBC7-BBBB-0AC7-6A05-57A8988E5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6" name="Text Box 10">
            <a:extLst>
              <a:ext uri="{FF2B5EF4-FFF2-40B4-BE49-F238E27FC236}">
                <a16:creationId xmlns:a16="http://schemas.microsoft.com/office/drawing/2014/main" id="{9FA03859-8E14-2D36-BE15-4EDE8D8ABCC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4827" name="Text Box 11">
            <a:extLst>
              <a:ext uri="{FF2B5EF4-FFF2-40B4-BE49-F238E27FC236}">
                <a16:creationId xmlns:a16="http://schemas.microsoft.com/office/drawing/2014/main" id="{AC96DC60-CFFD-D874-4570-A5A606BC5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9038" y="3765550"/>
            <a:ext cx="661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32</a:t>
            </a:r>
            <a:r>
              <a:rPr lang="en-GB" altLang="en-US" baseline="30000"/>
              <a:t>o</a:t>
            </a:r>
            <a:endParaRPr lang="en-GB" altLang="en-US"/>
          </a:p>
        </p:txBody>
      </p:sp>
      <p:sp>
        <p:nvSpPr>
          <p:cNvPr id="34828" name="AutoShape 12">
            <a:extLst>
              <a:ext uri="{FF2B5EF4-FFF2-40B4-BE49-F238E27FC236}">
                <a16:creationId xmlns:a16="http://schemas.microsoft.com/office/drawing/2014/main" id="{30EF56E6-C5F8-5549-ABE7-855FD6982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7375" y="2489200"/>
            <a:ext cx="1316038" cy="1731963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29" name="Line 13">
            <a:extLst>
              <a:ext uri="{FF2B5EF4-FFF2-40B4-BE49-F238E27FC236}">
                <a16:creationId xmlns:a16="http://schemas.microsoft.com/office/drawing/2014/main" id="{F0E1515C-48C5-AFF8-1D65-24984A23AE8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75575" y="3317875"/>
            <a:ext cx="325438" cy="173038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30" name="Line 14">
            <a:extLst>
              <a:ext uri="{FF2B5EF4-FFF2-40B4-BE49-F238E27FC236}">
                <a16:creationId xmlns:a16="http://schemas.microsoft.com/office/drawing/2014/main" id="{3BDE3348-A682-0A82-0678-13D891E0359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5800" y="3314700"/>
            <a:ext cx="336550" cy="21907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3EE57BC1-9CCB-CC2F-CF7A-5E64BC9FF0E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EDEB259-3E76-414D-92CF-0C73D26A78F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B8B28821-68BA-8BB3-652E-1DCD0A8B55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5844" name="Picture 2" descr="Office Objects 0572">
            <a:extLst>
              <a:ext uri="{FF2B5EF4-FFF2-40B4-BE49-F238E27FC236}">
                <a16:creationId xmlns:a16="http://schemas.microsoft.com/office/drawing/2014/main" id="{0DA6498E-D918-7B02-1C70-05926F03F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2755" name="Rectangle 3">
            <a:extLst>
              <a:ext uri="{FF2B5EF4-FFF2-40B4-BE49-F238E27FC236}">
                <a16:creationId xmlns:a16="http://schemas.microsoft.com/office/drawing/2014/main" id="{2F9E3374-00CF-F7DC-D86C-C4099D4E6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02756" name="Rectangle 4">
            <a:extLst>
              <a:ext uri="{FF2B5EF4-FFF2-40B4-BE49-F238E27FC236}">
                <a16:creationId xmlns:a16="http://schemas.microsoft.com/office/drawing/2014/main" id="{5FDC15EF-8CB9-7562-9970-36A73C1A5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5847" name="Line 5">
            <a:extLst>
              <a:ext uri="{FF2B5EF4-FFF2-40B4-BE49-F238E27FC236}">
                <a16:creationId xmlns:a16="http://schemas.microsoft.com/office/drawing/2014/main" id="{692A329D-70F0-C47B-3D21-A25CA311B6B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2758" name="Rectangle 6">
            <a:extLst>
              <a:ext uri="{FF2B5EF4-FFF2-40B4-BE49-F238E27FC236}">
                <a16:creationId xmlns:a16="http://schemas.microsoft.com/office/drawing/2014/main" id="{4D7EC368-5AAC-03A9-C876-B4AB9EFDC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to calculate wages which include overtime / bonus rates.</a:t>
            </a:r>
          </a:p>
        </p:txBody>
      </p:sp>
      <p:sp>
        <p:nvSpPr>
          <p:cNvPr id="202759" name="Rectangle 7">
            <a:extLst>
              <a:ext uri="{FF2B5EF4-FFF2-40B4-BE49-F238E27FC236}">
                <a16:creationId xmlns:a16="http://schemas.microsoft.com/office/drawing/2014/main" id="{35BD927C-C689-12D5-FF81-EA2728637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3101975"/>
            <a:ext cx="387032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the terms overtime, ‘double time’ and ‘time and a half’ and bonus.</a:t>
            </a:r>
          </a:p>
        </p:txBody>
      </p:sp>
      <p:pic>
        <p:nvPicPr>
          <p:cNvPr id="35850" name="Picture 8" descr="scottishflag">
            <a:extLst>
              <a:ext uri="{FF2B5EF4-FFF2-40B4-BE49-F238E27FC236}">
                <a16:creationId xmlns:a16="http://schemas.microsoft.com/office/drawing/2014/main" id="{36038E58-E80E-9FC3-448E-0CC4DB86F28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51" name="Text Box 9">
            <a:extLst>
              <a:ext uri="{FF2B5EF4-FFF2-40B4-BE49-F238E27FC236}">
                <a16:creationId xmlns:a16="http://schemas.microsoft.com/office/drawing/2014/main" id="{713BFBC0-162C-AA97-6F0A-B4830E2DEB0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02762" name="Rectangle 10">
            <a:extLst>
              <a:ext uri="{FF2B5EF4-FFF2-40B4-BE49-F238E27FC236}">
                <a16:creationId xmlns:a16="http://schemas.microsoft.com/office/drawing/2014/main" id="{B19EA2FC-6EC5-501D-E986-01823DE2D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202763" name="Rectangle 11">
            <a:extLst>
              <a:ext uri="{FF2B5EF4-FFF2-40B4-BE49-F238E27FC236}">
                <a16:creationId xmlns:a16="http://schemas.microsoft.com/office/drawing/2014/main" id="{160D0086-BEAD-CFC4-1A51-ADA573EA2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0663" y="4284663"/>
            <a:ext cx="3870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wages with overtime.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2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2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2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8" grpId="0"/>
      <p:bldP spid="202759" grpId="0"/>
      <p:bldP spid="20276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376955B9-5424-A6F4-37FD-38EAE0AC8FA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A5C95FF-6AC1-42AA-90E7-5D8E84E23EB3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130811-8995-55A1-CF70-E327A9CAFB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6868" name="Picture 2" descr="scottishflag">
            <a:extLst>
              <a:ext uri="{FF2B5EF4-FFF2-40B4-BE49-F238E27FC236}">
                <a16:creationId xmlns:a16="http://schemas.microsoft.com/office/drawing/2014/main" id="{C2559C93-62C0-8EC2-ADB4-615EF9955AA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9" name="Picture 3" descr="Office Objects 0572">
            <a:extLst>
              <a:ext uri="{FF2B5EF4-FFF2-40B4-BE49-F238E27FC236}">
                <a16:creationId xmlns:a16="http://schemas.microsoft.com/office/drawing/2014/main" id="{A049044F-854C-717B-83E8-EBD4C2795E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3780" name="Text Box 4">
            <a:extLst>
              <a:ext uri="{FF2B5EF4-FFF2-40B4-BE49-F238E27FC236}">
                <a16:creationId xmlns:a16="http://schemas.microsoft.com/office/drawing/2014/main" id="{187EE891-C0F0-09CD-0E40-4EA9E0B59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2019300"/>
            <a:ext cx="82089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Overtime : 	When you do extra work above your basic 		hours.</a:t>
            </a:r>
          </a:p>
        </p:txBody>
      </p:sp>
      <p:sp>
        <p:nvSpPr>
          <p:cNvPr id="36871" name="Text Box 5">
            <a:extLst>
              <a:ext uri="{FF2B5EF4-FFF2-40B4-BE49-F238E27FC236}">
                <a16:creationId xmlns:a16="http://schemas.microsoft.com/office/drawing/2014/main" id="{2408749E-9329-B7D6-14B9-1294737E01E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03782" name="Rectangle 6">
            <a:extLst>
              <a:ext uri="{FF2B5EF4-FFF2-40B4-BE49-F238E27FC236}">
                <a16:creationId xmlns:a16="http://schemas.microsoft.com/office/drawing/2014/main" id="{45B92E90-BE01-106A-51B6-03EC5C98E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203783" name="Text Box 7">
            <a:extLst>
              <a:ext uri="{FF2B5EF4-FFF2-40B4-BE49-F238E27FC236}">
                <a16:creationId xmlns:a16="http://schemas.microsoft.com/office/drawing/2014/main" id="{16194116-4654-CEE0-1449-0942AB4DE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4975" y="3063875"/>
            <a:ext cx="6189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You get a better hourly rate for overtime.</a:t>
            </a:r>
          </a:p>
        </p:txBody>
      </p:sp>
      <p:sp>
        <p:nvSpPr>
          <p:cNvPr id="203784" name="Text Box 8">
            <a:extLst>
              <a:ext uri="{FF2B5EF4-FFF2-40B4-BE49-F238E27FC236}">
                <a16:creationId xmlns:a16="http://schemas.microsoft.com/office/drawing/2014/main" id="{420C67C2-6FD9-EB36-4747-57475AEB4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2563" y="3748088"/>
            <a:ext cx="681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Write down the two common rates of overtime</a:t>
            </a:r>
          </a:p>
        </p:txBody>
      </p:sp>
      <p:sp>
        <p:nvSpPr>
          <p:cNvPr id="203786" name="AutoShape 10">
            <a:extLst>
              <a:ext uri="{FF2B5EF4-FFF2-40B4-BE49-F238E27FC236}">
                <a16:creationId xmlns:a16="http://schemas.microsoft.com/office/drawing/2014/main" id="{B6E67B1D-423B-A22C-FE20-AE9EFF726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725" y="4397375"/>
            <a:ext cx="2971800" cy="1228725"/>
          </a:xfrm>
          <a:prstGeom prst="cloudCallout">
            <a:avLst>
              <a:gd name="adj1" fmla="val 61750"/>
              <a:gd name="adj2" fmla="val -66019"/>
            </a:avLst>
          </a:prstGeom>
          <a:solidFill>
            <a:schemeClr val="accent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GB">
                <a:solidFill>
                  <a:schemeClr val="bg1">
                    <a:lumMod val="50000"/>
                  </a:schemeClr>
                </a:solidFill>
                <a:cs typeface="Arial" charset="0"/>
              </a:rPr>
              <a:t>Double time (x2)</a:t>
            </a:r>
          </a:p>
        </p:txBody>
      </p:sp>
      <p:sp>
        <p:nvSpPr>
          <p:cNvPr id="203787" name="AutoShape 11">
            <a:extLst>
              <a:ext uri="{FF2B5EF4-FFF2-40B4-BE49-F238E27FC236}">
                <a16:creationId xmlns:a16="http://schemas.microsoft.com/office/drawing/2014/main" id="{DD0D65C4-9025-F37F-8123-195AE9342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7525" y="4413250"/>
            <a:ext cx="2971800" cy="1228725"/>
          </a:xfrm>
          <a:prstGeom prst="cloudCallout">
            <a:avLst>
              <a:gd name="adj1" fmla="val -77991"/>
              <a:gd name="adj2" fmla="val -70671"/>
            </a:avLst>
          </a:prstGeom>
          <a:solidFill>
            <a:schemeClr val="accent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cs typeface="Arial" charset="0"/>
              </a:rPr>
              <a:t>Time and a half (x1.5)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3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3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3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0" grpId="0"/>
      <p:bldP spid="203783" grpId="0"/>
      <p:bldP spid="203784" grpId="0"/>
      <p:bldP spid="203786" grpId="0" animBg="1"/>
      <p:bldP spid="20378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EC426801-42AB-A92C-08F7-6A434E8ECD2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CC958C3-3DD0-4485-8711-92898FC7061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BEFD4B29-1B11-2183-A9FE-44DFD301C8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7892" name="Picture 2" descr="scottishflag">
            <a:extLst>
              <a:ext uri="{FF2B5EF4-FFF2-40B4-BE49-F238E27FC236}">
                <a16:creationId xmlns:a16="http://schemas.microsoft.com/office/drawing/2014/main" id="{621870E3-945C-F9E5-71A6-181E3D1E46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4" descr="Office Objects 0572">
            <a:extLst>
              <a:ext uri="{FF2B5EF4-FFF2-40B4-BE49-F238E27FC236}">
                <a16:creationId xmlns:a16="http://schemas.microsoft.com/office/drawing/2014/main" id="{5BFFAFF3-A465-A306-C144-BB4870A4C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0709" name="Rectangle 5">
            <a:extLst>
              <a:ext uri="{FF2B5EF4-FFF2-40B4-BE49-F238E27FC236}">
                <a16:creationId xmlns:a16="http://schemas.microsoft.com/office/drawing/2014/main" id="{C3617AA9-CFB6-D888-6255-2841D8B7A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075" y="4354513"/>
            <a:ext cx="447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 x £6 x 2 = £48.00</a:t>
            </a:r>
          </a:p>
        </p:txBody>
      </p:sp>
      <p:sp>
        <p:nvSpPr>
          <p:cNvPr id="200710" name="Rectangle 6">
            <a:extLst>
              <a:ext uri="{FF2B5EF4-FFF2-40B4-BE49-F238E27FC236}">
                <a16:creationId xmlns:a16="http://schemas.microsoft.com/office/drawing/2014/main" id="{319DF0AD-B284-5A64-B49B-2F46E0AA67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400" y="4354513"/>
            <a:ext cx="3783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 hours Overtime is = </a:t>
            </a:r>
          </a:p>
        </p:txBody>
      </p:sp>
      <p:sp>
        <p:nvSpPr>
          <p:cNvPr id="37896" name="Text Box 7">
            <a:extLst>
              <a:ext uri="{FF2B5EF4-FFF2-40B4-BE49-F238E27FC236}">
                <a16:creationId xmlns:a16="http://schemas.microsoft.com/office/drawing/2014/main" id="{B58C82C4-5425-EAA9-4D38-83CDECAB330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7897" name="Text Box 8">
            <a:extLst>
              <a:ext uri="{FF2B5EF4-FFF2-40B4-BE49-F238E27FC236}">
                <a16:creationId xmlns:a16="http://schemas.microsoft.com/office/drawing/2014/main" id="{3111F40F-3D72-2EA9-814B-E4DC4803F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116138"/>
            <a:ext cx="6672262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Percy the painter works for £6.00 per hour.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His overtime rate is “Double time”.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What does he get paid for 4 hours overtime. </a:t>
            </a:r>
          </a:p>
        </p:txBody>
      </p:sp>
      <p:sp>
        <p:nvSpPr>
          <p:cNvPr id="200713" name="Rectangle 9">
            <a:extLst>
              <a:ext uri="{FF2B5EF4-FFF2-40B4-BE49-F238E27FC236}">
                <a16:creationId xmlns:a16="http://schemas.microsoft.com/office/drawing/2014/main" id="{627031C2-8D59-CB7B-A92E-35D687D73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pic>
        <p:nvPicPr>
          <p:cNvPr id="37899" name="Picture 10" descr="paint_stick_stirring_mw">
            <a:extLst>
              <a:ext uri="{FF2B5EF4-FFF2-40B4-BE49-F238E27FC236}">
                <a16:creationId xmlns:a16="http://schemas.microsoft.com/office/drawing/2014/main" id="{298EE731-268C-618E-667D-0D0773E9134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125" y="2930525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07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07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07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9" grpId="0"/>
      <p:bldP spid="20071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15F45DAA-213B-4D6C-7C2D-28D09CB0743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E19AD11-023C-40FC-A780-CAEA8D8A263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65FBC2F3-2468-A6B9-4DF7-711173CF79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8916" name="Picture 2" descr="scottishflag">
            <a:extLst>
              <a:ext uri="{FF2B5EF4-FFF2-40B4-BE49-F238E27FC236}">
                <a16:creationId xmlns:a16="http://schemas.microsoft.com/office/drawing/2014/main" id="{91FF31EB-9FB5-F8D4-BA0C-826C27E17C1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4" descr="Office Objects 0572">
            <a:extLst>
              <a:ext uri="{FF2B5EF4-FFF2-40B4-BE49-F238E27FC236}">
                <a16:creationId xmlns:a16="http://schemas.microsoft.com/office/drawing/2014/main" id="{A895AD3C-77E5-E357-D456-93CAE787E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877" name="Rectangle 5">
            <a:extLst>
              <a:ext uri="{FF2B5EF4-FFF2-40B4-BE49-F238E27FC236}">
                <a16:creationId xmlns:a16="http://schemas.microsoft.com/office/drawing/2014/main" id="{CD19605E-F133-176F-4142-00BD8F465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075" y="4376738"/>
            <a:ext cx="447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5 x £8 x 2 = £80.00</a:t>
            </a:r>
          </a:p>
        </p:txBody>
      </p:sp>
      <p:sp>
        <p:nvSpPr>
          <p:cNvPr id="207878" name="Rectangle 6">
            <a:extLst>
              <a:ext uri="{FF2B5EF4-FFF2-40B4-BE49-F238E27FC236}">
                <a16:creationId xmlns:a16="http://schemas.microsoft.com/office/drawing/2014/main" id="{44281F3C-CE78-709D-0A84-CDB3E1DCFB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400" y="4376738"/>
            <a:ext cx="3783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5 hours overtime is = </a:t>
            </a:r>
          </a:p>
        </p:txBody>
      </p:sp>
      <p:sp>
        <p:nvSpPr>
          <p:cNvPr id="38920" name="Text Box 7">
            <a:extLst>
              <a:ext uri="{FF2B5EF4-FFF2-40B4-BE49-F238E27FC236}">
                <a16:creationId xmlns:a16="http://schemas.microsoft.com/office/drawing/2014/main" id="{A315B390-06FB-17B7-E8F1-44EC6257602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8921" name="Text Box 8">
            <a:extLst>
              <a:ext uri="{FF2B5EF4-FFF2-40B4-BE49-F238E27FC236}">
                <a16:creationId xmlns:a16="http://schemas.microsoft.com/office/drawing/2014/main" id="{FE4559A6-F4EA-647F-C064-B2616A7F6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816100"/>
            <a:ext cx="81248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John the gardener works a basic 40 hours a week.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He does 5 hours overtime at </a:t>
            </a:r>
            <a:r>
              <a:rPr lang="en-GB" altLang="en-US"/>
              <a:t>‘double time’</a:t>
            </a:r>
            <a:r>
              <a:rPr lang="en-GB" altLang="en-US">
                <a:solidFill>
                  <a:srgbClr val="FFFF00"/>
                </a:solidFill>
              </a:rPr>
              <a:t> on Saturday.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His hourly rate is £8 per hour.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Work out his overtime pay and then his total pay.</a:t>
            </a:r>
          </a:p>
        </p:txBody>
      </p:sp>
      <p:sp>
        <p:nvSpPr>
          <p:cNvPr id="207881" name="Rectangle 9">
            <a:extLst>
              <a:ext uri="{FF2B5EF4-FFF2-40B4-BE49-F238E27FC236}">
                <a16:creationId xmlns:a16="http://schemas.microsoft.com/office/drawing/2014/main" id="{5A9EF5AA-4A2B-099F-F551-29C92A56A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207882" name="Rectangle 10">
            <a:extLst>
              <a:ext uri="{FF2B5EF4-FFF2-40B4-BE49-F238E27FC236}">
                <a16:creationId xmlns:a16="http://schemas.microsoft.com/office/drawing/2014/main" id="{78F0AC2A-10CF-2887-20E2-4B5DFB76F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9300" y="4964113"/>
            <a:ext cx="447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40 x £8  = £320.00</a:t>
            </a:r>
          </a:p>
        </p:txBody>
      </p:sp>
      <p:sp>
        <p:nvSpPr>
          <p:cNvPr id="207883" name="Rectangle 11">
            <a:extLst>
              <a:ext uri="{FF2B5EF4-FFF2-40B4-BE49-F238E27FC236}">
                <a16:creationId xmlns:a16="http://schemas.microsoft.com/office/drawing/2014/main" id="{69BA2914-5D03-BBE5-CDD5-85B99967B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488" y="4964113"/>
            <a:ext cx="3783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40 hours basic time is = </a:t>
            </a:r>
          </a:p>
        </p:txBody>
      </p:sp>
      <p:sp>
        <p:nvSpPr>
          <p:cNvPr id="207884" name="Rectangle 12">
            <a:extLst>
              <a:ext uri="{FF2B5EF4-FFF2-40B4-BE49-F238E27FC236}">
                <a16:creationId xmlns:a16="http://schemas.microsoft.com/office/drawing/2014/main" id="{8D79D13F-10F3-D294-0037-482195A3A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0725" y="5630863"/>
            <a:ext cx="614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Total pay is = £320 + £80 = £400</a:t>
            </a:r>
          </a:p>
        </p:txBody>
      </p:sp>
      <p:pic>
        <p:nvPicPr>
          <p:cNvPr id="38926" name="Picture 13" descr="weed_eater_sx">
            <a:extLst>
              <a:ext uri="{FF2B5EF4-FFF2-40B4-BE49-F238E27FC236}">
                <a16:creationId xmlns:a16="http://schemas.microsoft.com/office/drawing/2014/main" id="{678C944A-47A0-E1A4-075C-2B038109F1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4138" y="4527550"/>
            <a:ext cx="13081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78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78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78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78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7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7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7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078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078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078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7" grpId="0"/>
      <p:bldP spid="207878" grpId="0"/>
      <p:bldP spid="207882" grpId="0"/>
      <p:bldP spid="207883" grpId="0"/>
      <p:bldP spid="20788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15ABF952-596B-CD51-E2C3-ED50ADA740C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196F8CA-1AA8-4897-910C-492AB2FCF0C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AA3535CE-F254-7663-36CE-CFF27781CF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9940" name="Picture 2" descr="scottishflag">
            <a:extLst>
              <a:ext uri="{FF2B5EF4-FFF2-40B4-BE49-F238E27FC236}">
                <a16:creationId xmlns:a16="http://schemas.microsoft.com/office/drawing/2014/main" id="{88A59CB7-F131-0181-3AA7-8E7BE19C957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4" descr="Office Objects 0572">
            <a:extLst>
              <a:ext uri="{FF2B5EF4-FFF2-40B4-BE49-F238E27FC236}">
                <a16:creationId xmlns:a16="http://schemas.microsoft.com/office/drawing/2014/main" id="{D4D6B6B0-BB20-A3CD-7F02-2B7D135EC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901" name="Rectangle 5">
            <a:extLst>
              <a:ext uri="{FF2B5EF4-FFF2-40B4-BE49-F238E27FC236}">
                <a16:creationId xmlns:a16="http://schemas.microsoft.com/office/drawing/2014/main" id="{532AF591-90E5-A80F-D018-A439C81F6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3075" y="4376738"/>
            <a:ext cx="447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 x £6 x 1.5 = £36.00</a:t>
            </a:r>
          </a:p>
        </p:txBody>
      </p:sp>
      <p:sp>
        <p:nvSpPr>
          <p:cNvPr id="208902" name="Rectangle 6">
            <a:extLst>
              <a:ext uri="{FF2B5EF4-FFF2-40B4-BE49-F238E27FC236}">
                <a16:creationId xmlns:a16="http://schemas.microsoft.com/office/drawing/2014/main" id="{8376CEE6-1C0F-0DFF-2D16-552B95551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400" y="4376738"/>
            <a:ext cx="3783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4 hours overtime is = </a:t>
            </a:r>
          </a:p>
        </p:txBody>
      </p:sp>
      <p:sp>
        <p:nvSpPr>
          <p:cNvPr id="39944" name="Text Box 7">
            <a:extLst>
              <a:ext uri="{FF2B5EF4-FFF2-40B4-BE49-F238E27FC236}">
                <a16:creationId xmlns:a16="http://schemas.microsoft.com/office/drawing/2014/main" id="{D8101123-77F3-77E9-8D89-3BE10C0737C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39945" name="Text Box 8">
            <a:extLst>
              <a:ext uri="{FF2B5EF4-FFF2-40B4-BE49-F238E27FC236}">
                <a16:creationId xmlns:a16="http://schemas.microsoft.com/office/drawing/2014/main" id="{AC8698F0-9C27-147B-7AB7-29CAD16B6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816100"/>
            <a:ext cx="83153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Tim the shop assistance works a basic 30 hours a week.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He does 4 hours overtime at </a:t>
            </a:r>
            <a:r>
              <a:rPr lang="en-GB" altLang="en-US"/>
              <a:t>‘time and a half’</a:t>
            </a:r>
            <a:r>
              <a:rPr lang="en-GB" altLang="en-US">
                <a:solidFill>
                  <a:srgbClr val="FFFF00"/>
                </a:solidFill>
              </a:rPr>
              <a:t> on Sunday.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His hourly rate is £6 per hour.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Work out his overtime pay and then his total pay.</a:t>
            </a:r>
          </a:p>
        </p:txBody>
      </p:sp>
      <p:sp>
        <p:nvSpPr>
          <p:cNvPr id="208905" name="Rectangle 9">
            <a:extLst>
              <a:ext uri="{FF2B5EF4-FFF2-40B4-BE49-F238E27FC236}">
                <a16:creationId xmlns:a16="http://schemas.microsoft.com/office/drawing/2014/main" id="{1A3C4AF5-4742-E29D-4186-74B509219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208906" name="Rectangle 10">
            <a:extLst>
              <a:ext uri="{FF2B5EF4-FFF2-40B4-BE49-F238E27FC236}">
                <a16:creationId xmlns:a16="http://schemas.microsoft.com/office/drawing/2014/main" id="{67AA4490-1F19-49CD-961D-28B8760E9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9300" y="4964113"/>
            <a:ext cx="447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30 x £6  = £180.00</a:t>
            </a:r>
          </a:p>
        </p:txBody>
      </p:sp>
      <p:sp>
        <p:nvSpPr>
          <p:cNvPr id="208907" name="Rectangle 11">
            <a:extLst>
              <a:ext uri="{FF2B5EF4-FFF2-40B4-BE49-F238E27FC236}">
                <a16:creationId xmlns:a16="http://schemas.microsoft.com/office/drawing/2014/main" id="{84C53B72-C194-31E9-A899-BB2638B36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488" y="4964113"/>
            <a:ext cx="3783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30 hours basic time is = </a:t>
            </a:r>
          </a:p>
        </p:txBody>
      </p:sp>
      <p:sp>
        <p:nvSpPr>
          <p:cNvPr id="208908" name="Rectangle 12">
            <a:extLst>
              <a:ext uri="{FF2B5EF4-FFF2-40B4-BE49-F238E27FC236}">
                <a16:creationId xmlns:a16="http://schemas.microsoft.com/office/drawing/2014/main" id="{3A92E4D7-EFB5-AA65-0DCE-3D7C1A04E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0725" y="5630863"/>
            <a:ext cx="6149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Total pay is = £36 + £180 = £216.00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89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89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89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089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089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01" grpId="0"/>
      <p:bldP spid="208902" grpId="0"/>
      <p:bldP spid="208906" grpId="0"/>
      <p:bldP spid="208907" grpId="0"/>
      <p:bldP spid="20890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C044E635-50BA-3F36-9ECE-CB7EFC7D320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DCCB80F-7EDC-4B42-B58B-4AF9716EF0BC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EBE63819-573A-DA94-9B4A-215C24DD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0964" name="Rectangle 2">
            <a:extLst>
              <a:ext uri="{FF2B5EF4-FFF2-40B4-BE49-F238E27FC236}">
                <a16:creationId xmlns:a16="http://schemas.microsoft.com/office/drawing/2014/main" id="{A8B7CE82-67B0-6633-756B-55A998D4F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3868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65" name="Text Box 3">
            <a:extLst>
              <a:ext uri="{FF2B5EF4-FFF2-40B4-BE49-F238E27FC236}">
                <a16:creationId xmlns:a16="http://schemas.microsoft.com/office/drawing/2014/main" id="{6C4A2047-4A76-99E4-260F-EA18BAC49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349500"/>
            <a:ext cx="5195888" cy="2365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N4 Lifeskills</a:t>
            </a:r>
          </a:p>
          <a:p>
            <a:pPr algn="ctr" eaLnBrk="1" hangingPunct="1"/>
            <a:r>
              <a:rPr lang="en-GB" altLang="en-US" sz="3600"/>
              <a:t>Exercise 6</a:t>
            </a:r>
          </a:p>
          <a:p>
            <a:pPr algn="ctr" eaLnBrk="1" hangingPunct="1"/>
            <a:r>
              <a:rPr lang="en-GB" altLang="en-US" sz="3600"/>
              <a:t>Ch25 (page 204)</a:t>
            </a:r>
          </a:p>
        </p:txBody>
      </p:sp>
      <p:pic>
        <p:nvPicPr>
          <p:cNvPr id="40966" name="Picture 4" descr="ag00463_">
            <a:extLst>
              <a:ext uri="{FF2B5EF4-FFF2-40B4-BE49-F238E27FC236}">
                <a16:creationId xmlns:a16="http://schemas.microsoft.com/office/drawing/2014/main" id="{45833BA9-AE64-43C7-774E-92E760326C5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7" name="Picture 5" descr="scottishflag">
            <a:extLst>
              <a:ext uri="{FF2B5EF4-FFF2-40B4-BE49-F238E27FC236}">
                <a16:creationId xmlns:a16="http://schemas.microsoft.com/office/drawing/2014/main" id="{7692E643-D67B-E131-080B-01F4AAEC34C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6" descr="Office Objects 0572">
            <a:extLst>
              <a:ext uri="{FF2B5EF4-FFF2-40B4-BE49-F238E27FC236}">
                <a16:creationId xmlns:a16="http://schemas.microsoft.com/office/drawing/2014/main" id="{F09335A3-219B-7F39-A276-36E9F78798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9" name="Picture 7" descr="scottishflag">
            <a:extLst>
              <a:ext uri="{FF2B5EF4-FFF2-40B4-BE49-F238E27FC236}">
                <a16:creationId xmlns:a16="http://schemas.microsoft.com/office/drawing/2014/main" id="{9B7231B3-10AD-5D78-23F7-924B8BED99C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0" name="Text Box 8">
            <a:extLst>
              <a:ext uri="{FF2B5EF4-FFF2-40B4-BE49-F238E27FC236}">
                <a16:creationId xmlns:a16="http://schemas.microsoft.com/office/drawing/2014/main" id="{E1AD81D6-8B52-59C0-981B-3A5394BEFA4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09929" name="Rectangle 9">
            <a:extLst>
              <a:ext uri="{FF2B5EF4-FFF2-40B4-BE49-F238E27FC236}">
                <a16:creationId xmlns:a16="http://schemas.microsoft.com/office/drawing/2014/main" id="{2D5D9107-841F-995B-8CDB-21A5C4804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">
            <a:extLst>
              <a:ext uri="{FF2B5EF4-FFF2-40B4-BE49-F238E27FC236}">
                <a16:creationId xmlns:a16="http://schemas.microsoft.com/office/drawing/2014/main" id="{86BAFC29-441B-917A-92F3-1150AFC28B3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E384F5A-80B5-48EB-A3A4-5C7B4ADD054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7DDEADBB-23DA-6EEC-29BE-FBF632492B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20162" name="Rectangle 2">
            <a:extLst>
              <a:ext uri="{FF2B5EF4-FFF2-40B4-BE49-F238E27FC236}">
                <a16:creationId xmlns:a16="http://schemas.microsoft.com/office/drawing/2014/main" id="{2994E46C-7D9F-624C-9870-352AE266901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41989" name="Picture 3" descr="scottishflag">
            <a:extLst>
              <a:ext uri="{FF2B5EF4-FFF2-40B4-BE49-F238E27FC236}">
                <a16:creationId xmlns:a16="http://schemas.microsoft.com/office/drawing/2014/main" id="{0B1AF9EF-4061-7967-BDA7-17BF455078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Text Box 4">
            <a:extLst>
              <a:ext uri="{FF2B5EF4-FFF2-40B4-BE49-F238E27FC236}">
                <a16:creationId xmlns:a16="http://schemas.microsoft.com/office/drawing/2014/main" id="{DFA2667D-75C0-FDB4-0C61-4C01A874144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1991" name="Picture 5" descr="Office Objects 0572">
            <a:extLst>
              <a:ext uri="{FF2B5EF4-FFF2-40B4-BE49-F238E27FC236}">
                <a16:creationId xmlns:a16="http://schemas.microsoft.com/office/drawing/2014/main" id="{C3E81590-8544-8CC2-FB23-31C023DD9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2" name="Text Box 6">
            <a:extLst>
              <a:ext uri="{FF2B5EF4-FFF2-40B4-BE49-F238E27FC236}">
                <a16:creationId xmlns:a16="http://schemas.microsoft.com/office/drawing/2014/main" id="{73CB95B5-CE6A-47D8-9A34-F62553342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463" y="2154238"/>
            <a:ext cx="7918450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GB" altLang="en-US" sz="3200">
                <a:solidFill>
                  <a:srgbClr val="FFFF00"/>
                </a:solidFill>
              </a:rPr>
              <a:t>Two numbers add to give 12 and divide to 	give 3. Find the two numbers.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2. Two numbers subtract to give 5 and </a:t>
            </a: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     multiply to 24. Find the two numbers.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3200">
                <a:solidFill>
                  <a:srgbClr val="FFFF00"/>
                </a:solidFill>
              </a:rPr>
              <a:t>3. Make your own question up.</a:t>
            </a:r>
          </a:p>
          <a:p>
            <a:pPr eaLnBrk="1" hangingPunct="1"/>
            <a:endParaRPr lang="en-GB" altLang="en-US" sz="32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C026FF16-8B35-CF77-0111-04AF1C24031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F9EE02C-C8A8-441A-9B0A-852099C04116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07F344A9-8CCD-9AEE-CF34-27DD4522FE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3012" name="Picture 2" descr="Office Objects 0572">
            <a:extLst>
              <a:ext uri="{FF2B5EF4-FFF2-40B4-BE49-F238E27FC236}">
                <a16:creationId xmlns:a16="http://schemas.microsoft.com/office/drawing/2014/main" id="{DF5EB909-896B-EF78-E4F3-53149D821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947" name="Rectangle 3">
            <a:extLst>
              <a:ext uri="{FF2B5EF4-FFF2-40B4-BE49-F238E27FC236}">
                <a16:creationId xmlns:a16="http://schemas.microsoft.com/office/drawing/2014/main" id="{6E9500E8-3134-5609-8A8E-618B986C3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FB2D9F6C-8CE9-01EC-6505-8EE5889D84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3015" name="Line 5">
            <a:extLst>
              <a:ext uri="{FF2B5EF4-FFF2-40B4-BE49-F238E27FC236}">
                <a16:creationId xmlns:a16="http://schemas.microsoft.com/office/drawing/2014/main" id="{5DCCB39C-1B83-D01E-44B8-5C827DDA2F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0950" name="Rectangle 6">
            <a:extLst>
              <a:ext uri="{FF2B5EF4-FFF2-40B4-BE49-F238E27FC236}">
                <a16:creationId xmlns:a16="http://schemas.microsoft.com/office/drawing/2014/main" id="{75FABC92-E071-E494-5B02-D09C9E6AA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AutoNum type="arabicPeriod"/>
            </a:pPr>
            <a:r>
              <a:rPr lang="en-GB" altLang="en-US" sz="1800">
                <a:solidFill>
                  <a:srgbClr val="FFFF00"/>
                </a:solidFill>
              </a:rPr>
              <a:t>We are learning to calculate NET pay.</a:t>
            </a:r>
          </a:p>
        </p:txBody>
      </p:sp>
      <p:sp>
        <p:nvSpPr>
          <p:cNvPr id="210951" name="Rectangle 7">
            <a:extLst>
              <a:ext uri="{FF2B5EF4-FFF2-40B4-BE49-F238E27FC236}">
                <a16:creationId xmlns:a16="http://schemas.microsoft.com/office/drawing/2014/main" id="{241FAE8D-3B29-D9B4-5CD5-7CCDF2070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3101975"/>
            <a:ext cx="3870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Understand the terms Gross, Deductions and NET pay.</a:t>
            </a:r>
          </a:p>
        </p:txBody>
      </p:sp>
      <p:pic>
        <p:nvPicPr>
          <p:cNvPr id="43018" name="Picture 8" descr="scottishflag">
            <a:extLst>
              <a:ext uri="{FF2B5EF4-FFF2-40B4-BE49-F238E27FC236}">
                <a16:creationId xmlns:a16="http://schemas.microsoft.com/office/drawing/2014/main" id="{2AC27332-A764-745D-936A-A2D8A9315CC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9" name="Text Box 9">
            <a:extLst>
              <a:ext uri="{FF2B5EF4-FFF2-40B4-BE49-F238E27FC236}">
                <a16:creationId xmlns:a16="http://schemas.microsoft.com/office/drawing/2014/main" id="{71F9F66D-68D4-83A5-75EE-BB4BA7D26CC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10954" name="Rectangle 10">
            <a:extLst>
              <a:ext uri="{FF2B5EF4-FFF2-40B4-BE49-F238E27FC236}">
                <a16:creationId xmlns:a16="http://schemas.microsoft.com/office/drawing/2014/main" id="{A1CBABFE-FF6C-D757-F4F4-EDF375977F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210955" name="Rectangle 11">
            <a:extLst>
              <a:ext uri="{FF2B5EF4-FFF2-40B4-BE49-F238E27FC236}">
                <a16:creationId xmlns:a16="http://schemas.microsoft.com/office/drawing/2014/main" id="{9DBB84CF-9D01-AEE5-2DC8-766B3C946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0663" y="4284663"/>
            <a:ext cx="3870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Calculate NET pay.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0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0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0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50" grpId="0"/>
      <p:bldP spid="210951" grpId="0"/>
      <p:bldP spid="21095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3CAAB611-BAC9-3C9B-3B18-BBA12724B60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54ECD6B-6DBB-4D60-8BE5-4117F0C7F8C8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864C81D2-A14D-426E-B9DA-2EF9939CED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4036" name="Picture 2" descr="scottishflag">
            <a:extLst>
              <a:ext uri="{FF2B5EF4-FFF2-40B4-BE49-F238E27FC236}">
                <a16:creationId xmlns:a16="http://schemas.microsoft.com/office/drawing/2014/main" id="{F3FE67C1-7C35-08F3-25BB-F429F2144FD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3" descr="Office Objects 0572">
            <a:extLst>
              <a:ext uri="{FF2B5EF4-FFF2-40B4-BE49-F238E27FC236}">
                <a16:creationId xmlns:a16="http://schemas.microsoft.com/office/drawing/2014/main" id="{CE405CBA-20F3-0C3B-57E7-664CABF3B8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972" name="Text Box 4">
            <a:extLst>
              <a:ext uri="{FF2B5EF4-FFF2-40B4-BE49-F238E27FC236}">
                <a16:creationId xmlns:a16="http://schemas.microsoft.com/office/drawing/2014/main" id="{7E42CA4E-52DE-60DB-7B81-D598FF295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1947863"/>
            <a:ext cx="820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Gross Pay 	: 	What you are paid by the employer.</a:t>
            </a:r>
          </a:p>
        </p:txBody>
      </p:sp>
      <p:sp>
        <p:nvSpPr>
          <p:cNvPr id="44039" name="Text Box 5">
            <a:extLst>
              <a:ext uri="{FF2B5EF4-FFF2-40B4-BE49-F238E27FC236}">
                <a16:creationId xmlns:a16="http://schemas.microsoft.com/office/drawing/2014/main" id="{989EFD41-126F-0C30-64B3-CC25D21C128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11974" name="Rectangle 6">
            <a:extLst>
              <a:ext uri="{FF2B5EF4-FFF2-40B4-BE49-F238E27FC236}">
                <a16:creationId xmlns:a16="http://schemas.microsoft.com/office/drawing/2014/main" id="{74CF08EB-0D68-F3F9-D783-10BB72B5A6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211977" name="AutoShape 9">
            <a:extLst>
              <a:ext uri="{FF2B5EF4-FFF2-40B4-BE49-F238E27FC236}">
                <a16:creationId xmlns:a16="http://schemas.microsoft.com/office/drawing/2014/main" id="{92E2209B-5EF6-5F61-27F5-66CC32D67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900" y="4132263"/>
            <a:ext cx="1949450" cy="615950"/>
          </a:xfrm>
          <a:prstGeom prst="cloudCallout">
            <a:avLst>
              <a:gd name="adj1" fmla="val 110421"/>
              <a:gd name="adj2" fmla="val -60824"/>
            </a:avLst>
          </a:prstGeom>
          <a:solidFill>
            <a:schemeClr val="accent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GB">
                <a:solidFill>
                  <a:schemeClr val="bg1">
                    <a:lumMod val="50000"/>
                  </a:schemeClr>
                </a:solidFill>
                <a:cs typeface="Arial" charset="0"/>
              </a:rPr>
              <a:t>Tax</a:t>
            </a:r>
          </a:p>
        </p:txBody>
      </p:sp>
      <p:sp>
        <p:nvSpPr>
          <p:cNvPr id="211978" name="AutoShape 10">
            <a:extLst>
              <a:ext uri="{FF2B5EF4-FFF2-40B4-BE49-F238E27FC236}">
                <a16:creationId xmlns:a16="http://schemas.microsoft.com/office/drawing/2014/main" id="{AE732CF9-A4F2-37CD-D926-156139AD2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5775" y="4287838"/>
            <a:ext cx="2971800" cy="1228725"/>
          </a:xfrm>
          <a:prstGeom prst="cloudCallout">
            <a:avLst>
              <a:gd name="adj1" fmla="val -78366"/>
              <a:gd name="adj2" fmla="val -66278"/>
            </a:avLst>
          </a:prstGeom>
          <a:solidFill>
            <a:schemeClr val="accent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GB">
                <a:solidFill>
                  <a:schemeClr val="bg1">
                    <a:lumMod val="50000"/>
                  </a:schemeClr>
                </a:solidFill>
                <a:cs typeface="Arial" charset="0"/>
              </a:rPr>
              <a:t>National Insurance</a:t>
            </a:r>
          </a:p>
        </p:txBody>
      </p:sp>
      <p:sp>
        <p:nvSpPr>
          <p:cNvPr id="211979" name="Text Box 11">
            <a:extLst>
              <a:ext uri="{FF2B5EF4-FFF2-40B4-BE49-F238E27FC236}">
                <a16:creationId xmlns:a16="http://schemas.microsoft.com/office/drawing/2014/main" id="{188FA49B-F003-287D-FBE4-FC541C862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2465388"/>
            <a:ext cx="820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Deductions 	: 	Taken off your wages.</a:t>
            </a:r>
          </a:p>
        </p:txBody>
      </p:sp>
      <p:sp>
        <p:nvSpPr>
          <p:cNvPr id="211980" name="Text Box 12">
            <a:extLst>
              <a:ext uri="{FF2B5EF4-FFF2-40B4-BE49-F238E27FC236}">
                <a16:creationId xmlns:a16="http://schemas.microsoft.com/office/drawing/2014/main" id="{603EE9A7-9E15-7AC1-7716-9B6D3B1C6A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3024188"/>
            <a:ext cx="8208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Net Pay 	: 	Your take home pay.</a:t>
            </a:r>
          </a:p>
        </p:txBody>
      </p:sp>
      <p:sp>
        <p:nvSpPr>
          <p:cNvPr id="211981" name="AutoShape 13">
            <a:extLst>
              <a:ext uri="{FF2B5EF4-FFF2-40B4-BE49-F238E27FC236}">
                <a16:creationId xmlns:a16="http://schemas.microsoft.com/office/drawing/2014/main" id="{B5441138-8B4E-5C49-5210-E32F6722F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798513"/>
            <a:ext cx="2971800" cy="1228725"/>
          </a:xfrm>
          <a:prstGeom prst="cloudCallout">
            <a:avLst>
              <a:gd name="adj1" fmla="val -63463"/>
              <a:gd name="adj2" fmla="val 102069"/>
            </a:avLst>
          </a:prstGeom>
          <a:solidFill>
            <a:schemeClr val="accent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GB">
                <a:solidFill>
                  <a:schemeClr val="bg1">
                    <a:lumMod val="50000"/>
                  </a:schemeClr>
                </a:solidFill>
                <a:cs typeface="Arial" charset="0"/>
              </a:rPr>
              <a:t>Write down some </a:t>
            </a:r>
          </a:p>
        </p:txBody>
      </p:sp>
      <p:sp>
        <p:nvSpPr>
          <p:cNvPr id="211982" name="AutoShape 14">
            <a:extLst>
              <a:ext uri="{FF2B5EF4-FFF2-40B4-BE49-F238E27FC236}">
                <a16:creationId xmlns:a16="http://schemas.microsoft.com/office/drawing/2014/main" id="{64A4386D-E16B-2D7D-5010-F10CF7162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75" y="5148263"/>
            <a:ext cx="2027238" cy="636587"/>
          </a:xfrm>
          <a:prstGeom prst="cloudCallout">
            <a:avLst>
              <a:gd name="adj1" fmla="val 29954"/>
              <a:gd name="adj2" fmla="val -182667"/>
            </a:avLst>
          </a:prstGeom>
          <a:solidFill>
            <a:schemeClr val="accent1"/>
          </a:solidFill>
          <a:ln w="9525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GB">
                <a:solidFill>
                  <a:schemeClr val="bg1">
                    <a:lumMod val="50000"/>
                  </a:schemeClr>
                </a:solidFill>
                <a:cs typeface="Arial" charset="0"/>
              </a:rPr>
              <a:t>Pension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11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1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1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11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2119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1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2" grpId="0"/>
      <p:bldP spid="211977" grpId="0" animBg="1"/>
      <p:bldP spid="211978" grpId="0" animBg="1"/>
      <p:bldP spid="211979" grpId="0"/>
      <p:bldP spid="211980" grpId="0"/>
      <p:bldP spid="211981" grpId="0" animBg="1"/>
      <p:bldP spid="211981" grpId="1" animBg="1"/>
      <p:bldP spid="21198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8">
            <a:extLst>
              <a:ext uri="{FF2B5EF4-FFF2-40B4-BE49-F238E27FC236}">
                <a16:creationId xmlns:a16="http://schemas.microsoft.com/office/drawing/2014/main" id="{1EE82EA6-CD51-ACB0-96F0-8A656AF8A2A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A2DB012-0C9B-4A83-8E62-EDD61B4018F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2C328743-B08E-24E5-3B47-F82EC6DC8A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0244" name="Picture 3" descr="scottishflag">
            <a:extLst>
              <a:ext uri="{FF2B5EF4-FFF2-40B4-BE49-F238E27FC236}">
                <a16:creationId xmlns:a16="http://schemas.microsoft.com/office/drawing/2014/main" id="{D194D768-A3E0-B0DB-69D5-52007A4D1F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Office Objects 0572">
            <a:extLst>
              <a:ext uri="{FF2B5EF4-FFF2-40B4-BE49-F238E27FC236}">
                <a16:creationId xmlns:a16="http://schemas.microsoft.com/office/drawing/2014/main" id="{45387846-FB04-8284-A600-CBEC84F10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9510" name="Text Box 6">
            <a:extLst>
              <a:ext uri="{FF2B5EF4-FFF2-40B4-BE49-F238E27FC236}">
                <a16:creationId xmlns:a16="http://schemas.microsoft.com/office/drawing/2014/main" id="{5ECA8F8D-587C-CBEB-3A5F-FD9512A1C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138" y="2366963"/>
            <a:ext cx="83280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Wages / Salary : 	How much a person is paid to do a job.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	Can be measured weekly, monthly or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	annually.</a:t>
            </a:r>
          </a:p>
        </p:txBody>
      </p:sp>
      <p:sp>
        <p:nvSpPr>
          <p:cNvPr id="10247" name="Text Box 7">
            <a:extLst>
              <a:ext uri="{FF2B5EF4-FFF2-40B4-BE49-F238E27FC236}">
                <a16:creationId xmlns:a16="http://schemas.microsoft.com/office/drawing/2014/main" id="{15383784-2EB1-7F3C-8798-17E196C52A7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49513" name="Rectangle 9">
            <a:extLst>
              <a:ext uri="{FF2B5EF4-FFF2-40B4-BE49-F238E27FC236}">
                <a16:creationId xmlns:a16="http://schemas.microsoft.com/office/drawing/2014/main" id="{D7B0244F-7B4A-EE00-CC06-E5E4D9EAC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149514" name="Text Box 10">
            <a:extLst>
              <a:ext uri="{FF2B5EF4-FFF2-40B4-BE49-F238E27FC236}">
                <a16:creationId xmlns:a16="http://schemas.microsoft.com/office/drawing/2014/main" id="{47FF9D98-B0DB-3621-4F4D-4321B1295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" y="4524375"/>
            <a:ext cx="67960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Hourly rate : 	How much you get paid for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			an hours 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10" grpId="0"/>
      <p:bldP spid="14951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8">
            <a:extLst>
              <a:ext uri="{FF2B5EF4-FFF2-40B4-BE49-F238E27FC236}">
                <a16:creationId xmlns:a16="http://schemas.microsoft.com/office/drawing/2014/main" id="{93A2A3BE-31B5-11EF-659C-595168183A9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A422A46-040B-47C6-8447-DFC20174AC90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33" name="Rectangle 19">
            <a:extLst>
              <a:ext uri="{FF2B5EF4-FFF2-40B4-BE49-F238E27FC236}">
                <a16:creationId xmlns:a16="http://schemas.microsoft.com/office/drawing/2014/main" id="{ED0B25CA-A6D2-0BB7-4954-2D2FBDE2C6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5060" name="Picture 2" descr="scottishflag">
            <a:extLst>
              <a:ext uri="{FF2B5EF4-FFF2-40B4-BE49-F238E27FC236}">
                <a16:creationId xmlns:a16="http://schemas.microsoft.com/office/drawing/2014/main" id="{D315E26E-1E88-8C02-A9A3-3867CF7C6B1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1" name="Picture 4" descr="Office Objects 0572">
            <a:extLst>
              <a:ext uri="{FF2B5EF4-FFF2-40B4-BE49-F238E27FC236}">
                <a16:creationId xmlns:a16="http://schemas.microsoft.com/office/drawing/2014/main" id="{D542622A-D605-5F60-E909-E2DDD5A2A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2" name="Text Box 7">
            <a:extLst>
              <a:ext uri="{FF2B5EF4-FFF2-40B4-BE49-F238E27FC236}">
                <a16:creationId xmlns:a16="http://schemas.microsoft.com/office/drawing/2014/main" id="{341D6F51-4CE5-3BF2-32DA-629DD4C08EA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5063" name="Text Box 8">
            <a:extLst>
              <a:ext uri="{FF2B5EF4-FFF2-40B4-BE49-F238E27FC236}">
                <a16:creationId xmlns:a16="http://schemas.microsoft.com/office/drawing/2014/main" id="{A0AED3BC-05E2-FE45-D7E0-827D24377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830388"/>
            <a:ext cx="61944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Calculate the Net wage for the following :</a:t>
            </a:r>
          </a:p>
        </p:txBody>
      </p:sp>
      <p:sp>
        <p:nvSpPr>
          <p:cNvPr id="213001" name="Rectangle 9">
            <a:extLst>
              <a:ext uri="{FF2B5EF4-FFF2-40B4-BE49-F238E27FC236}">
                <a16:creationId xmlns:a16="http://schemas.microsoft.com/office/drawing/2014/main" id="{0C7544A4-65CE-B136-8443-7722545C5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graphicFrame>
        <p:nvGraphicFramePr>
          <p:cNvPr id="213044" name="Group 52">
            <a:extLst>
              <a:ext uri="{FF2B5EF4-FFF2-40B4-BE49-F238E27FC236}">
                <a16:creationId xmlns:a16="http://schemas.microsoft.com/office/drawing/2014/main" id="{80E099F2-0472-474F-DEDE-E720FF1F4F8A}"/>
              </a:ext>
            </a:extLst>
          </p:cNvPr>
          <p:cNvGraphicFramePr>
            <a:graphicFrameLocks noGrp="1"/>
          </p:cNvGraphicFramePr>
          <p:nvPr/>
        </p:nvGraphicFramePr>
        <p:xfrm>
          <a:off x="1533525" y="3225800"/>
          <a:ext cx="6096000" cy="2359025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Gross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Deductions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Net Wage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£15 550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£3 400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£13 025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£2 905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8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£22 430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omic Sans MS" pitchFamily="66" charset="0"/>
                        </a:rPr>
                        <a:t>£5 094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3045" name="Text Box 53">
            <a:extLst>
              <a:ext uri="{FF2B5EF4-FFF2-40B4-BE49-F238E27FC236}">
                <a16:creationId xmlns:a16="http://schemas.microsoft.com/office/drawing/2014/main" id="{4FA9E950-948C-62DC-4C19-E1B9B9306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6300" y="3856038"/>
            <a:ext cx="134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£12 150</a:t>
            </a:r>
          </a:p>
        </p:txBody>
      </p:sp>
      <p:sp>
        <p:nvSpPr>
          <p:cNvPr id="213046" name="Text Box 54">
            <a:extLst>
              <a:ext uri="{FF2B5EF4-FFF2-40B4-BE49-F238E27FC236}">
                <a16:creationId xmlns:a16="http://schemas.microsoft.com/office/drawing/2014/main" id="{C57C26D3-8387-210A-0B11-CA75166A23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6300" y="4443413"/>
            <a:ext cx="134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£10 120</a:t>
            </a:r>
          </a:p>
        </p:txBody>
      </p:sp>
      <p:sp>
        <p:nvSpPr>
          <p:cNvPr id="213047" name="Text Box 55">
            <a:extLst>
              <a:ext uri="{FF2B5EF4-FFF2-40B4-BE49-F238E27FC236}">
                <a16:creationId xmlns:a16="http://schemas.microsoft.com/office/drawing/2014/main" id="{BF729B95-B075-1520-07D1-A2622AA12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6300" y="5059363"/>
            <a:ext cx="1395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£17 336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30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30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30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30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30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30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30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30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30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045" grpId="0"/>
      <p:bldP spid="213046" grpId="0"/>
      <p:bldP spid="21304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351C7D58-A640-D9E9-43DF-461A8415643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0E47A9F-CAC7-4D56-A7DA-7E98F1B0388D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8DC9B066-67EC-36AA-953A-2472EB0A73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6084" name="Picture 253">
            <a:extLst>
              <a:ext uri="{FF2B5EF4-FFF2-40B4-BE49-F238E27FC236}">
                <a16:creationId xmlns:a16="http://schemas.microsoft.com/office/drawing/2014/main" id="{A5C6F720-2E39-31C9-866C-9A515AFD75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75" y="3448050"/>
            <a:ext cx="8251825" cy="134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5" name="Picture 2" descr="scottishflag">
            <a:extLst>
              <a:ext uri="{FF2B5EF4-FFF2-40B4-BE49-F238E27FC236}">
                <a16:creationId xmlns:a16="http://schemas.microsoft.com/office/drawing/2014/main" id="{45A46DA5-2382-34D2-7058-9ED9BEF994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6" name="Picture 3" descr="Office Objects 0572">
            <a:extLst>
              <a:ext uri="{FF2B5EF4-FFF2-40B4-BE49-F238E27FC236}">
                <a16:creationId xmlns:a16="http://schemas.microsoft.com/office/drawing/2014/main" id="{8554C2FB-A593-9B1D-6101-453D75E23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7" name="Text Box 4">
            <a:extLst>
              <a:ext uri="{FF2B5EF4-FFF2-40B4-BE49-F238E27FC236}">
                <a16:creationId xmlns:a16="http://schemas.microsoft.com/office/drawing/2014/main" id="{DC3D0E12-C8B7-6661-27D8-AFC30126D95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6088" name="Text Box 5">
            <a:extLst>
              <a:ext uri="{FF2B5EF4-FFF2-40B4-BE49-F238E27FC236}">
                <a16:creationId xmlns:a16="http://schemas.microsoft.com/office/drawing/2014/main" id="{FCE542C4-97EE-FE7E-E4C6-9007B7CB6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830388"/>
            <a:ext cx="5956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Calculate the Net wage for this payslip :</a:t>
            </a:r>
          </a:p>
        </p:txBody>
      </p:sp>
      <p:sp>
        <p:nvSpPr>
          <p:cNvPr id="218118" name="Rectangle 6">
            <a:extLst>
              <a:ext uri="{FF2B5EF4-FFF2-40B4-BE49-F238E27FC236}">
                <a16:creationId xmlns:a16="http://schemas.microsoft.com/office/drawing/2014/main" id="{223D3FB3-60D9-6BE5-50BC-5A2C69872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218192" name="Text Box 80">
            <a:extLst>
              <a:ext uri="{FF2B5EF4-FFF2-40B4-BE49-F238E27FC236}">
                <a16:creationId xmlns:a16="http://schemas.microsoft.com/office/drawing/2014/main" id="{ADA3F129-A0F2-3950-4002-CCCA4E1FA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3713" y="3776663"/>
            <a:ext cx="1025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704.00</a:t>
            </a:r>
          </a:p>
        </p:txBody>
      </p:sp>
      <p:sp>
        <p:nvSpPr>
          <p:cNvPr id="218193" name="Text Box 81">
            <a:extLst>
              <a:ext uri="{FF2B5EF4-FFF2-40B4-BE49-F238E27FC236}">
                <a16:creationId xmlns:a16="http://schemas.microsoft.com/office/drawing/2014/main" id="{32BC7374-40A5-E5CD-38D3-83C5E9DAB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5150" y="4103688"/>
            <a:ext cx="984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149.00</a:t>
            </a:r>
          </a:p>
        </p:txBody>
      </p:sp>
      <p:sp>
        <p:nvSpPr>
          <p:cNvPr id="218194" name="Text Box 82">
            <a:extLst>
              <a:ext uri="{FF2B5EF4-FFF2-40B4-BE49-F238E27FC236}">
                <a16:creationId xmlns:a16="http://schemas.microsoft.com/office/drawing/2014/main" id="{8ADE4D7C-BB45-9D55-C1DF-D34CA29F1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8638" y="4414838"/>
            <a:ext cx="1025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555.00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81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81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81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81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81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81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92" grpId="0"/>
      <p:bldP spid="218193" grpId="0"/>
      <p:bldP spid="21819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065059C3-91C2-21E1-A6D6-06B7C53E236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452C0D8-87E3-46E5-8404-B066BBA31CCE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88875827-A150-0F39-5BA0-1D2C07F794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7108" name="Picture 11">
            <a:extLst>
              <a:ext uri="{FF2B5EF4-FFF2-40B4-BE49-F238E27FC236}">
                <a16:creationId xmlns:a16="http://schemas.microsoft.com/office/drawing/2014/main" id="{78D3D1FF-4E45-7087-551F-C6FD6ABF4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913" y="3459163"/>
            <a:ext cx="8193087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Picture 2" descr="scottishflag">
            <a:extLst>
              <a:ext uri="{FF2B5EF4-FFF2-40B4-BE49-F238E27FC236}">
                <a16:creationId xmlns:a16="http://schemas.microsoft.com/office/drawing/2014/main" id="{5F74581A-5B11-2B05-CF41-7D44D60CB8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10" name="Picture 3" descr="Office Objects 0572">
            <a:extLst>
              <a:ext uri="{FF2B5EF4-FFF2-40B4-BE49-F238E27FC236}">
                <a16:creationId xmlns:a16="http://schemas.microsoft.com/office/drawing/2014/main" id="{6E9F9222-6A51-23E8-D932-4DEF736C4F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1" name="Text Box 4">
            <a:extLst>
              <a:ext uri="{FF2B5EF4-FFF2-40B4-BE49-F238E27FC236}">
                <a16:creationId xmlns:a16="http://schemas.microsoft.com/office/drawing/2014/main" id="{6BDA3F2F-6799-772E-2E5B-487767518BE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47112" name="Text Box 5">
            <a:extLst>
              <a:ext uri="{FF2B5EF4-FFF2-40B4-BE49-F238E27FC236}">
                <a16:creationId xmlns:a16="http://schemas.microsoft.com/office/drawing/2014/main" id="{32B626F6-6AF8-C7F0-ECB9-9FF9206C9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830388"/>
            <a:ext cx="5956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Calculate the Net wage for this payslip :</a:t>
            </a:r>
          </a:p>
        </p:txBody>
      </p:sp>
      <p:sp>
        <p:nvSpPr>
          <p:cNvPr id="219142" name="Rectangle 6">
            <a:extLst>
              <a:ext uri="{FF2B5EF4-FFF2-40B4-BE49-F238E27FC236}">
                <a16:creationId xmlns:a16="http://schemas.microsoft.com/office/drawing/2014/main" id="{BF2C120D-E7D4-64B5-D59D-22460A8CE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219144" name="Text Box 8">
            <a:extLst>
              <a:ext uri="{FF2B5EF4-FFF2-40B4-BE49-F238E27FC236}">
                <a16:creationId xmlns:a16="http://schemas.microsoft.com/office/drawing/2014/main" id="{7E29788C-3A70-9FFA-13A3-CD7A93097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3713" y="3776663"/>
            <a:ext cx="984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739.15</a:t>
            </a:r>
          </a:p>
        </p:txBody>
      </p:sp>
      <p:sp>
        <p:nvSpPr>
          <p:cNvPr id="219145" name="Text Box 9">
            <a:extLst>
              <a:ext uri="{FF2B5EF4-FFF2-40B4-BE49-F238E27FC236}">
                <a16:creationId xmlns:a16="http://schemas.microsoft.com/office/drawing/2014/main" id="{75E2DEB1-B61C-E07E-40B9-0C3A3F475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9588" y="4103688"/>
            <a:ext cx="1025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207.76</a:t>
            </a:r>
          </a:p>
        </p:txBody>
      </p:sp>
      <p:sp>
        <p:nvSpPr>
          <p:cNvPr id="219146" name="Text Box 10">
            <a:extLst>
              <a:ext uri="{FF2B5EF4-FFF2-40B4-BE49-F238E27FC236}">
                <a16:creationId xmlns:a16="http://schemas.microsoft.com/office/drawing/2014/main" id="{476D858F-7132-E36B-9B99-226A27505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8638" y="4414838"/>
            <a:ext cx="984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rgbClr val="FF0000"/>
                </a:solidFill>
              </a:rPr>
              <a:t>531.39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44" grpId="0"/>
      <p:bldP spid="219145" grpId="0"/>
      <p:bldP spid="21914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A70956DD-675B-6ED2-E711-07A4ABBF30F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FCE59EB-4B07-49B4-B68C-5CBD0102FAE1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1817C6A3-D2A7-6E82-4BCB-BD660E21D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id="{0D92A286-47E9-7851-9453-94E437098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3868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8133" name="Text Box 3">
            <a:extLst>
              <a:ext uri="{FF2B5EF4-FFF2-40B4-BE49-F238E27FC236}">
                <a16:creationId xmlns:a16="http://schemas.microsoft.com/office/drawing/2014/main" id="{4BB6DEEF-B1D5-F293-6F36-F51AC7C90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349500"/>
            <a:ext cx="5195888" cy="2365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N4 Lifeskills</a:t>
            </a:r>
          </a:p>
          <a:p>
            <a:pPr algn="ctr" eaLnBrk="1" hangingPunct="1"/>
            <a:r>
              <a:rPr lang="en-GB" altLang="en-US" sz="3600"/>
              <a:t>Exercise 7</a:t>
            </a:r>
          </a:p>
          <a:p>
            <a:pPr algn="ctr" eaLnBrk="1" hangingPunct="1"/>
            <a:r>
              <a:rPr lang="en-GB" altLang="en-US" sz="3600"/>
              <a:t>Ch25 (page 208)</a:t>
            </a:r>
          </a:p>
        </p:txBody>
      </p:sp>
      <p:pic>
        <p:nvPicPr>
          <p:cNvPr id="48134" name="Picture 4" descr="ag00463_">
            <a:extLst>
              <a:ext uri="{FF2B5EF4-FFF2-40B4-BE49-F238E27FC236}">
                <a16:creationId xmlns:a16="http://schemas.microsoft.com/office/drawing/2014/main" id="{F96DF39E-8A0F-4008-A838-899F026E71C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5" name="Picture 5" descr="scottishflag">
            <a:extLst>
              <a:ext uri="{FF2B5EF4-FFF2-40B4-BE49-F238E27FC236}">
                <a16:creationId xmlns:a16="http://schemas.microsoft.com/office/drawing/2014/main" id="{8DBA3164-A21E-A1BA-0046-C25F333E12E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6" name="Picture 6" descr="Office Objects 0572">
            <a:extLst>
              <a:ext uri="{FF2B5EF4-FFF2-40B4-BE49-F238E27FC236}">
                <a16:creationId xmlns:a16="http://schemas.microsoft.com/office/drawing/2014/main" id="{A6E4C427-AF0D-A030-DA65-711FE1B47A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7" name="Picture 7" descr="scottishflag">
            <a:extLst>
              <a:ext uri="{FF2B5EF4-FFF2-40B4-BE49-F238E27FC236}">
                <a16:creationId xmlns:a16="http://schemas.microsoft.com/office/drawing/2014/main" id="{663EEF73-2028-CF12-238E-31B980E90A2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8" name="Text Box 8">
            <a:extLst>
              <a:ext uri="{FF2B5EF4-FFF2-40B4-BE49-F238E27FC236}">
                <a16:creationId xmlns:a16="http://schemas.microsoft.com/office/drawing/2014/main" id="{E4DE8C95-1918-F0E1-DCBF-574E735552D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215049" name="Rectangle 9">
            <a:extLst>
              <a:ext uri="{FF2B5EF4-FFF2-40B4-BE49-F238E27FC236}">
                <a16:creationId xmlns:a16="http://schemas.microsoft.com/office/drawing/2014/main" id="{A8910BEF-1D4E-DA6D-58B8-F2EADE7E6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FB0232C2-4E47-BEA7-7000-F7FD9166A2A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4394200" cy="2101850"/>
            <a:chOff x="0" y="-1"/>
            <a:chExt cx="4394579" cy="2101755"/>
          </a:xfrm>
        </p:grpSpPr>
        <p:sp>
          <p:nvSpPr>
            <p:cNvPr id="13" name="Cloud 12">
              <a:extLst>
                <a:ext uri="{FF2B5EF4-FFF2-40B4-BE49-F238E27FC236}">
                  <a16:creationId xmlns:a16="http://schemas.microsoft.com/office/drawing/2014/main" id="{F39E9D11-02E5-432F-B6F9-A07D2E0BACFB}"/>
                </a:ext>
              </a:extLst>
            </p:cNvPr>
            <p:cNvSpPr/>
            <p:nvPr/>
          </p:nvSpPr>
          <p:spPr>
            <a:xfrm>
              <a:off x="0" y="-1"/>
              <a:ext cx="4394579" cy="2101755"/>
            </a:xfrm>
            <a:prstGeom prst="cloud">
              <a:avLst/>
            </a:prstGeom>
            <a:solidFill>
              <a:srgbClr val="FFFF00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dirty="0">
                  <a:solidFill>
                    <a:schemeClr val="bg1">
                      <a:lumMod val="50000"/>
                    </a:schemeClr>
                  </a:solidFill>
                  <a:latin typeface="Comic Sans MS" pitchFamily="66" charset="0"/>
                </a:rPr>
                <a:t>Have you updated your Learning Log ?</a:t>
              </a:r>
            </a:p>
            <a:p>
              <a:pPr algn="ctr">
                <a:defRPr/>
              </a:pPr>
              <a:endPara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pic>
          <p:nvPicPr>
            <p:cNvPr id="14" name="Picture 13" descr="TICK.jpg">
              <a:extLst>
                <a:ext uri="{FF2B5EF4-FFF2-40B4-BE49-F238E27FC236}">
                  <a16:creationId xmlns:a16="http://schemas.microsoft.com/office/drawing/2014/main" id="{4B253C68-6AC0-1EB6-B5F1-2F714716FDEA}"/>
                </a:ext>
              </a:extLst>
            </p:cNvPr>
            <p:cNvPicPr/>
            <p:nvPr/>
          </p:nvPicPr>
          <p:blipFill>
            <a:blip r:embed="rId5" cstate="print"/>
            <a:srcRect l="10860" t="11278" r="10913" b="11278"/>
            <a:stretch>
              <a:fillRect/>
            </a:stretch>
          </p:blipFill>
          <p:spPr>
            <a:xfrm>
              <a:off x="1829320" y="1163887"/>
              <a:ext cx="779393" cy="765717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E6105-3F08-9A7A-5928-7433CC5B5AC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BD1528-3B20-47D8-A03C-684709F971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CE76B-B6AF-514C-1812-D6EE0CE01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9156" name="Picture 4">
            <a:extLst>
              <a:ext uri="{FF2B5EF4-FFF2-40B4-BE49-F238E27FC236}">
                <a16:creationId xmlns:a16="http://schemas.microsoft.com/office/drawing/2014/main" id="{D0C22D02-9C9E-0B78-EBDC-5273E4A53EC5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67" r="21600" b="4553"/>
          <a:stretch>
            <a:fillRect/>
          </a:stretch>
        </p:blipFill>
        <p:spPr>
          <a:xfrm>
            <a:off x="0" y="3529013"/>
            <a:ext cx="7858125" cy="828675"/>
          </a:xfrm>
        </p:spPr>
      </p:pic>
      <p:pic>
        <p:nvPicPr>
          <p:cNvPr id="49157" name="Picture 6">
            <a:extLst>
              <a:ext uri="{FF2B5EF4-FFF2-40B4-BE49-F238E27FC236}">
                <a16:creationId xmlns:a16="http://schemas.microsoft.com/office/drawing/2014/main" id="{CAD265E0-AC45-E5C7-9AF7-E6D8AED408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4652963"/>
            <a:ext cx="9002713" cy="91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8" name="Text Box 9">
            <a:extLst>
              <a:ext uri="{FF2B5EF4-FFF2-40B4-BE49-F238E27FC236}">
                <a16:creationId xmlns:a16="http://schemas.microsoft.com/office/drawing/2014/main" id="{C394DAF1-6049-B473-0A07-287C65A53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5133975"/>
            <a:ext cx="1081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3 KU</a:t>
            </a:r>
          </a:p>
        </p:txBody>
      </p:sp>
      <p:sp>
        <p:nvSpPr>
          <p:cNvPr id="49159" name="Text Box 10">
            <a:extLst>
              <a:ext uri="{FF2B5EF4-FFF2-40B4-BE49-F238E27FC236}">
                <a16:creationId xmlns:a16="http://schemas.microsoft.com/office/drawing/2014/main" id="{80428BB6-7513-6D18-1C08-21A2F4E1B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0" y="4062413"/>
            <a:ext cx="10810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1 KU</a:t>
            </a:r>
          </a:p>
        </p:txBody>
      </p:sp>
      <p:pic>
        <p:nvPicPr>
          <p:cNvPr id="49160" name="Picture 4">
            <a:extLst>
              <a:ext uri="{FF2B5EF4-FFF2-40B4-BE49-F238E27FC236}">
                <a16:creationId xmlns:a16="http://schemas.microsoft.com/office/drawing/2014/main" id="{EB061443-4D13-7115-2CF7-A8BC2D249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795"/>
          <a:stretch>
            <a:fillRect/>
          </a:stretch>
        </p:blipFill>
        <p:spPr bwMode="auto">
          <a:xfrm>
            <a:off x="0" y="0"/>
            <a:ext cx="9144000" cy="121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1" name="Picture 4">
            <a:extLst>
              <a:ext uri="{FF2B5EF4-FFF2-40B4-BE49-F238E27FC236}">
                <a16:creationId xmlns:a16="http://schemas.microsoft.com/office/drawing/2014/main" id="{355A4E31-FD14-A4AB-03EC-DF90D7910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23" t="24747" r="14828" b="27824"/>
          <a:stretch>
            <a:fillRect/>
          </a:stretch>
        </p:blipFill>
        <p:spPr bwMode="auto">
          <a:xfrm>
            <a:off x="2143125" y="1143000"/>
            <a:ext cx="55784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C0D96-20F9-C02F-64C4-4A7AB3EC7E7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BD1528-3B20-47D8-A03C-684709F971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74AB1-11E1-8760-4BCD-CF0D8689B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0180" name="Picture 4">
            <a:extLst>
              <a:ext uri="{FF2B5EF4-FFF2-40B4-BE49-F238E27FC236}">
                <a16:creationId xmlns:a16="http://schemas.microsoft.com/office/drawing/2014/main" id="{9C108BC2-7DDA-63AA-C652-04B36A9B1396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26988" y="0"/>
            <a:ext cx="9036051" cy="6286500"/>
          </a:xfrm>
        </p:spPr>
      </p:pic>
      <p:sp>
        <p:nvSpPr>
          <p:cNvPr id="50181" name="Text Box 6">
            <a:extLst>
              <a:ext uri="{FF2B5EF4-FFF2-40B4-BE49-F238E27FC236}">
                <a16:creationId xmlns:a16="http://schemas.microsoft.com/office/drawing/2014/main" id="{29EA2925-3B93-8D3B-8319-E8BA6C727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5919788"/>
            <a:ext cx="10810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b="1">
                <a:solidFill>
                  <a:srgbClr val="000000"/>
                </a:solidFill>
              </a:rPr>
              <a:t>3 KU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8DE89-067A-AE3B-886C-7A4E5257C4AA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BD1528-3B20-47D8-A03C-684709F971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A3DD6-DA24-75EC-E958-DD3D25E87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1204" name="Picture 2" descr="6756599A">
            <a:extLst>
              <a:ext uri="{FF2B5EF4-FFF2-40B4-BE49-F238E27FC236}">
                <a16:creationId xmlns:a16="http://schemas.microsoft.com/office/drawing/2014/main" id="{515DB747-813E-E387-B643-5F7468CAEF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7" t="36891" r="58315" b="52277"/>
          <a:stretch>
            <a:fillRect/>
          </a:stretch>
        </p:blipFill>
        <p:spPr bwMode="auto">
          <a:xfrm>
            <a:off x="0" y="214313"/>
            <a:ext cx="738505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B18E6-7E25-D09E-2E75-D2C54B675D6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BD1528-3B20-47D8-A03C-684709F971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8713C-A110-65F7-31E6-D7C9439E2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2228" name="Picture 2">
            <a:extLst>
              <a:ext uri="{FF2B5EF4-FFF2-40B4-BE49-F238E27FC236}">
                <a16:creationId xmlns:a16="http://schemas.microsoft.com/office/drawing/2014/main" id="{D952C981-0B9F-602F-7B54-DB98255826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379413"/>
            <a:ext cx="8996363" cy="218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9FEC8-ADE6-0C25-99D0-EF1FAFB3937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BD1528-3B20-47D8-A03C-684709F971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097C8-06AD-52B0-92C5-49B9CA739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3252" name="Rectangle 40">
            <a:extLst>
              <a:ext uri="{FF2B5EF4-FFF2-40B4-BE49-F238E27FC236}">
                <a16:creationId xmlns:a16="http://schemas.microsoft.com/office/drawing/2014/main" id="{08EA0B9E-761E-3DC5-F5A0-E7BEAB7CC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25" y="239713"/>
            <a:ext cx="85471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Walter is a double glazing salesman.</a:t>
            </a:r>
            <a:endParaRPr lang="en-GB" altLang="en-US" i="1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Each month he earns £500 </a:t>
            </a:r>
            <a:r>
              <a:rPr lang="en-GB" altLang="en-US" b="1">
                <a:latin typeface="Bookman Old Style" panose="02050604050505020204" pitchFamily="18" charset="0"/>
              </a:rPr>
              <a:t>plus </a:t>
            </a:r>
            <a:r>
              <a:rPr lang="en-GB" altLang="en-US">
                <a:latin typeface="Bookman Old Style" panose="02050604050505020204" pitchFamily="18" charset="0"/>
              </a:rPr>
              <a:t>5% commission on all his sales.</a:t>
            </a:r>
            <a:endParaRPr lang="en-GB" altLang="en-US" i="1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Calculate the value of his sales in a month when his </a:t>
            </a:r>
            <a:r>
              <a:rPr lang="en-GB" altLang="en-US" b="1">
                <a:latin typeface="Bookman Old Style" panose="02050604050505020204" pitchFamily="18" charset="0"/>
              </a:rPr>
              <a:t>total earnings </a:t>
            </a:r>
            <a:r>
              <a:rPr lang="en-GB" altLang="en-US">
                <a:latin typeface="Bookman Old Style" panose="02050604050505020204" pitchFamily="18" charset="0"/>
              </a:rPr>
              <a:t>were £1900.</a:t>
            </a:r>
            <a:endParaRPr lang="en-GB" altLang="en-US" i="1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ABF44-B1ED-E9FC-DC81-5DD6F3B2EB1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BD1528-3B20-47D8-A03C-684709F971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29580-1BDE-77EE-3CF0-69CB74136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4276" name="Rectangle 17">
            <a:extLst>
              <a:ext uri="{FF2B5EF4-FFF2-40B4-BE49-F238E27FC236}">
                <a16:creationId xmlns:a16="http://schemas.microsoft.com/office/drawing/2014/main" id="{04FD80AC-3FDE-134E-F638-2E9DAC236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" y="168275"/>
            <a:ext cx="8234363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Claire sells cars.</a:t>
            </a:r>
            <a:endParaRPr lang="en-GB" altLang="en-US" i="1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She is paid £250 per month plus 3% commission on her sales.</a:t>
            </a:r>
            <a:endParaRPr lang="en-GB" altLang="en-US" i="1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How much is she paid in a month when her sales are worth £72 000?</a:t>
            </a:r>
            <a:endParaRPr lang="en-GB" altLang="en-US" i="1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>
            <a:extLst>
              <a:ext uri="{FF2B5EF4-FFF2-40B4-BE49-F238E27FC236}">
                <a16:creationId xmlns:a16="http://schemas.microsoft.com/office/drawing/2014/main" id="{BAAD591D-C20A-93ED-8B2C-371A15198AC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E1C28E1-811D-4D7C-85A5-09D130EF09AF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7E39D4EE-95CB-268B-D7FC-E42358B0E6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1268" name="Picture 2" descr="scottishflag">
            <a:extLst>
              <a:ext uri="{FF2B5EF4-FFF2-40B4-BE49-F238E27FC236}">
                <a16:creationId xmlns:a16="http://schemas.microsoft.com/office/drawing/2014/main" id="{4B684553-A478-F406-F390-172D65F67A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4" descr="Office Objects 0572">
            <a:extLst>
              <a:ext uri="{FF2B5EF4-FFF2-40B4-BE49-F238E27FC236}">
                <a16:creationId xmlns:a16="http://schemas.microsoft.com/office/drawing/2014/main" id="{1E6A7B2B-6A06-89D7-DDA7-A0A45062CE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0534" name="Rectangle 6">
            <a:extLst>
              <a:ext uri="{FF2B5EF4-FFF2-40B4-BE49-F238E27FC236}">
                <a16:creationId xmlns:a16="http://schemas.microsoft.com/office/drawing/2014/main" id="{9BF250C2-B71C-C3F3-27FD-1DD43EE4B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9538" y="4354513"/>
            <a:ext cx="4475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£6.50 x 38 = £247.00</a:t>
            </a:r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B3400E75-6014-D6FA-DDA4-E4A05B91C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075" y="4354513"/>
            <a:ext cx="131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Pay is = </a:t>
            </a:r>
          </a:p>
        </p:txBody>
      </p:sp>
      <p:sp>
        <p:nvSpPr>
          <p:cNvPr id="11272" name="Text Box 9">
            <a:extLst>
              <a:ext uri="{FF2B5EF4-FFF2-40B4-BE49-F238E27FC236}">
                <a16:creationId xmlns:a16="http://schemas.microsoft.com/office/drawing/2014/main" id="{7F73A959-AB58-B726-27D5-CCE836C3E9A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1273" name="Text Box 12">
            <a:extLst>
              <a:ext uri="{FF2B5EF4-FFF2-40B4-BE49-F238E27FC236}">
                <a16:creationId xmlns:a16="http://schemas.microsoft.com/office/drawing/2014/main" id="{80C3C7C3-24D7-374F-BFBB-B5E18A2E0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116138"/>
            <a:ext cx="78898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Mick the mechanic hourly rate of pay is £6.50.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Last week he worked 38 hours. What is his basic pay?</a:t>
            </a:r>
          </a:p>
        </p:txBody>
      </p:sp>
      <p:sp>
        <p:nvSpPr>
          <p:cNvPr id="150541" name="Rectangle 13">
            <a:extLst>
              <a:ext uri="{FF2B5EF4-FFF2-40B4-BE49-F238E27FC236}">
                <a16:creationId xmlns:a16="http://schemas.microsoft.com/office/drawing/2014/main" id="{48760CD8-34BB-0997-DA1F-895052630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4" grpId="0"/>
      <p:bldP spid="150535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14E1F-6A53-BD03-EEF1-41A744942E0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BD1528-3B20-47D8-A03C-684709F971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66308-E0BE-011F-ED53-533A4A6C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5300" name="Rectangle 25">
            <a:extLst>
              <a:ext uri="{FF2B5EF4-FFF2-40B4-BE49-F238E27FC236}">
                <a16:creationId xmlns:a16="http://schemas.microsoft.com/office/drawing/2014/main" id="{41257B60-CBD2-73CE-85BF-939A28375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8834438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Alice Anderson has a part-time job in a call centre.</a:t>
            </a:r>
            <a:endParaRPr lang="en-GB" altLang="en-US" i="1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Her basic rate of pay is £6.50 per hour.</a:t>
            </a:r>
          </a:p>
          <a:p>
            <a:pPr eaLnBrk="1" hangingPunct="1"/>
            <a:endParaRPr lang="en-GB" altLang="en-US" i="1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At weekends she gets paid overtime at time and a half.</a:t>
            </a:r>
            <a:endParaRPr lang="en-GB" altLang="en-US" i="1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Last week she was paid £136.50,  which included 4 hours overtime.</a:t>
            </a:r>
          </a:p>
          <a:p>
            <a:pPr eaLnBrk="1" hangingPunct="1"/>
            <a:endParaRPr lang="en-GB" altLang="en-US" i="1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How many hours did she work at the basic rate?</a:t>
            </a:r>
            <a:endParaRPr lang="en-GB" altLang="en-US" i="1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C5B72-66A6-2854-6C85-82AC1BAAD5F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BD1528-3B20-47D8-A03C-684709F971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96FAB-2587-6BFE-67A2-2594C7E77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6324" name="Rectangle 25">
            <a:extLst>
              <a:ext uri="{FF2B5EF4-FFF2-40B4-BE49-F238E27FC236}">
                <a16:creationId xmlns:a16="http://schemas.microsoft.com/office/drawing/2014/main" id="{329E9FB2-1559-5BCB-EC27-90564D50D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74613"/>
            <a:ext cx="8736012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Ann works in a hotel.</a:t>
            </a:r>
          </a:p>
          <a:p>
            <a:pPr eaLnBrk="1" hangingPunct="1"/>
            <a:endParaRPr lang="en-GB" altLang="en-US" i="1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She is paid £5.60 per hour on weekdays and double time at weekends. </a:t>
            </a:r>
          </a:p>
          <a:p>
            <a:pPr eaLnBrk="1" hangingPunct="1"/>
            <a:endParaRPr lang="en-GB" altLang="en-US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Last month her gross pay was £436.80. Ann worked a total of 54 hours on weekdays. </a:t>
            </a:r>
          </a:p>
          <a:p>
            <a:pPr eaLnBrk="1" hangingPunct="1"/>
            <a:endParaRPr lang="en-GB" altLang="en-US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How many hours did she work at double time?</a:t>
            </a:r>
            <a:endParaRPr lang="en-GB" altLang="en-US" i="1"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E0C3E-89C8-7188-4C6D-620AD45B309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BD1528-3B20-47D8-A03C-684709F9715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0F0A0-D844-FE7E-155E-ECE3141F1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7348" name="Rectangle 29">
            <a:extLst>
              <a:ext uri="{FF2B5EF4-FFF2-40B4-BE49-F238E27FC236}">
                <a16:creationId xmlns:a16="http://schemas.microsoft.com/office/drawing/2014/main" id="{EE25D076-B3FC-648A-953B-F1F640988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25" y="227013"/>
            <a:ext cx="8707438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Corrina has a part time job in a local pottery.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She paints designs on coffee mugs.</a:t>
            </a:r>
          </a:p>
          <a:p>
            <a:pPr eaLnBrk="1" hangingPunct="1"/>
            <a:endParaRPr lang="en-GB" altLang="en-US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Her basic rate of pay is £6.25 per hour.</a:t>
            </a: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She also gets paid an extra 22 pence for every mug she paints.</a:t>
            </a:r>
          </a:p>
          <a:p>
            <a:pPr eaLnBrk="1" hangingPunct="1"/>
            <a:endParaRPr lang="en-GB" altLang="en-US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Last week Corrina worked 15 hours and painted 40 mugs.</a:t>
            </a:r>
          </a:p>
          <a:p>
            <a:pPr eaLnBrk="1" hangingPunct="1"/>
            <a:endParaRPr lang="en-GB" altLang="en-US">
              <a:latin typeface="Bookman Old Style" panose="02050604050505020204" pitchFamily="18" charset="0"/>
            </a:endParaRPr>
          </a:p>
          <a:p>
            <a:pPr eaLnBrk="1" hangingPunct="1"/>
            <a:r>
              <a:rPr lang="en-GB" altLang="en-US">
                <a:latin typeface="Bookman Old Style" panose="02050604050505020204" pitchFamily="18" charset="0"/>
              </a:rPr>
              <a:t>How much was she paid?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>
            <a:extLst>
              <a:ext uri="{FF2B5EF4-FFF2-40B4-BE49-F238E27FC236}">
                <a16:creationId xmlns:a16="http://schemas.microsoft.com/office/drawing/2014/main" id="{74B610E1-D9B4-7401-99D9-B3A291C5CBB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072D3B8-3D0C-44DF-AB1B-B1221E758512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6CA70B46-0BFE-88B1-33FF-111728E87B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2292" name="Picture 2" descr="scottishflag">
            <a:extLst>
              <a:ext uri="{FF2B5EF4-FFF2-40B4-BE49-F238E27FC236}">
                <a16:creationId xmlns:a16="http://schemas.microsoft.com/office/drawing/2014/main" id="{93428CE1-3AD4-F1DB-A025-7C08E42B0A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4" descr="Office Objects 0572">
            <a:extLst>
              <a:ext uri="{FF2B5EF4-FFF2-40B4-BE49-F238E27FC236}">
                <a16:creationId xmlns:a16="http://schemas.microsoft.com/office/drawing/2014/main" id="{5205E602-BA0E-644A-4F70-0C3C633A6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45" name="Rectangle 5">
            <a:extLst>
              <a:ext uri="{FF2B5EF4-FFF2-40B4-BE49-F238E27FC236}">
                <a16:creationId xmlns:a16="http://schemas.microsoft.com/office/drawing/2014/main" id="{AE190906-2A57-7A98-122A-F6E5D2CC3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9538" y="4354513"/>
            <a:ext cx="4475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£10.50 x 40 = £420.00</a:t>
            </a:r>
          </a:p>
        </p:txBody>
      </p:sp>
      <p:sp>
        <p:nvSpPr>
          <p:cNvPr id="163846" name="Rectangle 6">
            <a:extLst>
              <a:ext uri="{FF2B5EF4-FFF2-40B4-BE49-F238E27FC236}">
                <a16:creationId xmlns:a16="http://schemas.microsoft.com/office/drawing/2014/main" id="{29037F16-9624-F43E-A2BE-D6FA00BCC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9075" y="4354513"/>
            <a:ext cx="131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Pay is = </a:t>
            </a:r>
          </a:p>
        </p:txBody>
      </p:sp>
      <p:sp>
        <p:nvSpPr>
          <p:cNvPr id="12296" name="Text Box 7">
            <a:extLst>
              <a:ext uri="{FF2B5EF4-FFF2-40B4-BE49-F238E27FC236}">
                <a16:creationId xmlns:a16="http://schemas.microsoft.com/office/drawing/2014/main" id="{A706D28B-01D0-700A-5B2D-1D1E7ED2CE7A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2297" name="Text Box 8">
            <a:extLst>
              <a:ext uri="{FF2B5EF4-FFF2-40B4-BE49-F238E27FC236}">
                <a16:creationId xmlns:a16="http://schemas.microsoft.com/office/drawing/2014/main" id="{8CA1FC81-4C6D-7675-834E-93461E53E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116138"/>
            <a:ext cx="7285037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Jim is a joiner his hourly rate of pay is £10.50.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He works 40 hours a week. What is his basic pay?</a:t>
            </a:r>
          </a:p>
        </p:txBody>
      </p:sp>
      <p:sp>
        <p:nvSpPr>
          <p:cNvPr id="163849" name="Rectangle 9">
            <a:extLst>
              <a:ext uri="{FF2B5EF4-FFF2-40B4-BE49-F238E27FC236}">
                <a16:creationId xmlns:a16="http://schemas.microsoft.com/office/drawing/2014/main" id="{6E5D8138-2796-04E7-29B8-AB9669534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5" grpId="0"/>
      <p:bldP spid="1638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8">
            <a:extLst>
              <a:ext uri="{FF2B5EF4-FFF2-40B4-BE49-F238E27FC236}">
                <a16:creationId xmlns:a16="http://schemas.microsoft.com/office/drawing/2014/main" id="{908F86A8-9FD3-B59F-D8A6-96FF6C604C6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AFCF2BA-330E-490E-9C64-9E94FD96E2AA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D3D41F30-3230-99DB-652E-F349D86E8C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6" name="Picture 2" descr="scottishflag">
            <a:extLst>
              <a:ext uri="{FF2B5EF4-FFF2-40B4-BE49-F238E27FC236}">
                <a16:creationId xmlns:a16="http://schemas.microsoft.com/office/drawing/2014/main" id="{C97E611E-2456-2CD7-EF5E-7C5228D0D40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4" descr="Office Objects 0572">
            <a:extLst>
              <a:ext uri="{FF2B5EF4-FFF2-40B4-BE49-F238E27FC236}">
                <a16:creationId xmlns:a16="http://schemas.microsoft.com/office/drawing/2014/main" id="{B5FDCEF7-3C58-C028-8E14-14EAFCC746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085" name="Rectangle 5">
            <a:extLst>
              <a:ext uri="{FF2B5EF4-FFF2-40B4-BE49-F238E27FC236}">
                <a16:creationId xmlns:a16="http://schemas.microsoft.com/office/drawing/2014/main" id="{8A969641-F80C-8EAC-EF28-D28254940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0" y="4354513"/>
            <a:ext cx="447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£239 x 52 = £ 12 428</a:t>
            </a:r>
          </a:p>
        </p:txBody>
      </p:sp>
      <p:sp>
        <p:nvSpPr>
          <p:cNvPr id="174086" name="Rectangle 6">
            <a:extLst>
              <a:ext uri="{FF2B5EF4-FFF2-40B4-BE49-F238E27FC236}">
                <a16:creationId xmlns:a16="http://schemas.microsoft.com/office/drawing/2014/main" id="{1CD8EB90-BD72-66BD-B1BA-0D7D0812D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25" y="4354513"/>
            <a:ext cx="246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Annual Salary = </a:t>
            </a:r>
          </a:p>
        </p:txBody>
      </p:sp>
      <p:sp>
        <p:nvSpPr>
          <p:cNvPr id="13320" name="Text Box 7">
            <a:extLst>
              <a:ext uri="{FF2B5EF4-FFF2-40B4-BE49-F238E27FC236}">
                <a16:creationId xmlns:a16="http://schemas.microsoft.com/office/drawing/2014/main" id="{46465C36-6F2D-FBAA-DEA5-DAD84357EFF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3321" name="Text Box 8">
            <a:extLst>
              <a:ext uri="{FF2B5EF4-FFF2-40B4-BE49-F238E27FC236}">
                <a16:creationId xmlns:a16="http://schemas.microsoft.com/office/drawing/2014/main" id="{DFDBFFCD-8E90-778E-154A-93C03EE85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2116138"/>
            <a:ext cx="606107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 shop assistant gets paid £239 a week. 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How much is her annual salary.</a:t>
            </a:r>
          </a:p>
        </p:txBody>
      </p:sp>
      <p:sp>
        <p:nvSpPr>
          <p:cNvPr id="174089" name="Rectangle 9">
            <a:extLst>
              <a:ext uri="{FF2B5EF4-FFF2-40B4-BE49-F238E27FC236}">
                <a16:creationId xmlns:a16="http://schemas.microsoft.com/office/drawing/2014/main" id="{4C11A8C9-CD6A-A54C-3E38-6EF8CF6C7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8C7F3DF4-CEBD-C948-D0B1-76F79FCDD2EA}"/>
              </a:ext>
            </a:extLst>
          </p:cNvPr>
          <p:cNvSpPr/>
          <p:nvPr/>
        </p:nvSpPr>
        <p:spPr>
          <a:xfrm>
            <a:off x="5275263" y="69850"/>
            <a:ext cx="3614737" cy="2195513"/>
          </a:xfrm>
          <a:prstGeom prst="cloud">
            <a:avLst/>
          </a:prstGeom>
          <a:solidFill>
            <a:srgbClr val="00FFFF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52 weeks </a:t>
            </a:r>
          </a:p>
          <a:p>
            <a:pPr algn="ctr"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  <a:latin typeface="Comic Sans MS" pitchFamily="66" charset="0"/>
              </a:rPr>
              <a:t>in a year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5" grpId="0"/>
      <p:bldP spid="174086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8">
            <a:extLst>
              <a:ext uri="{FF2B5EF4-FFF2-40B4-BE49-F238E27FC236}">
                <a16:creationId xmlns:a16="http://schemas.microsoft.com/office/drawing/2014/main" id="{948E1E53-3AB6-AE7C-632A-050124065C5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EC8A6A8-9789-4E97-AD3A-E3B8D6A6C404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29004F3E-CD34-A9A3-233D-B5DFF26F9E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4340" name="Picture 2" descr="scottishflag">
            <a:extLst>
              <a:ext uri="{FF2B5EF4-FFF2-40B4-BE49-F238E27FC236}">
                <a16:creationId xmlns:a16="http://schemas.microsoft.com/office/drawing/2014/main" id="{7F0CE039-5B23-8F69-B6D4-F841116E7E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4" descr="Office Objects 0572">
            <a:extLst>
              <a:ext uri="{FF2B5EF4-FFF2-40B4-BE49-F238E27FC236}">
                <a16:creationId xmlns:a16="http://schemas.microsoft.com/office/drawing/2014/main" id="{B341A4D8-42D2-7EFB-12F6-CB10A66BE5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7157" name="Rectangle 5">
            <a:extLst>
              <a:ext uri="{FF2B5EF4-FFF2-40B4-BE49-F238E27FC236}">
                <a16:creationId xmlns:a16="http://schemas.microsoft.com/office/drawing/2014/main" id="{F5701B9A-7132-7703-EE78-D9E8CB038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450" y="4354513"/>
            <a:ext cx="352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£1 100 x 12 = £ 13 200</a:t>
            </a:r>
          </a:p>
        </p:txBody>
      </p:sp>
      <p:sp>
        <p:nvSpPr>
          <p:cNvPr id="177158" name="Rectangle 6">
            <a:extLst>
              <a:ext uri="{FF2B5EF4-FFF2-40B4-BE49-F238E27FC236}">
                <a16:creationId xmlns:a16="http://schemas.microsoft.com/office/drawing/2014/main" id="{3602C285-736B-A92D-44DB-29B88E6DE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063" y="4354513"/>
            <a:ext cx="246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Annual Salary = </a:t>
            </a:r>
          </a:p>
        </p:txBody>
      </p:sp>
      <p:sp>
        <p:nvSpPr>
          <p:cNvPr id="14344" name="Text Box 7">
            <a:extLst>
              <a:ext uri="{FF2B5EF4-FFF2-40B4-BE49-F238E27FC236}">
                <a16:creationId xmlns:a16="http://schemas.microsoft.com/office/drawing/2014/main" id="{AFE8FE82-7297-E9D7-6E56-67FEB231DC0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4345" name="Text Box 8">
            <a:extLst>
              <a:ext uri="{FF2B5EF4-FFF2-40B4-BE49-F238E27FC236}">
                <a16:creationId xmlns:a16="http://schemas.microsoft.com/office/drawing/2014/main" id="{91B44804-7C45-0CD1-598D-41D3EEA17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5838" y="1916113"/>
            <a:ext cx="56769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Example :	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 mechanic gets paid £1 100 a month. </a:t>
            </a: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 bus driver gets paid £260 a week.</a:t>
            </a:r>
          </a:p>
          <a:p>
            <a:pPr eaLnBrk="1" hangingPunct="1"/>
            <a:endParaRPr lang="en-GB" altLang="en-US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Who gets the better annual salary.</a:t>
            </a:r>
          </a:p>
        </p:txBody>
      </p:sp>
      <p:sp>
        <p:nvSpPr>
          <p:cNvPr id="177161" name="Rectangle 9">
            <a:extLst>
              <a:ext uri="{FF2B5EF4-FFF2-40B4-BE49-F238E27FC236}">
                <a16:creationId xmlns:a16="http://schemas.microsoft.com/office/drawing/2014/main" id="{CFDA5921-2065-4144-FFE7-1244748076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  <p:sp>
        <p:nvSpPr>
          <p:cNvPr id="177162" name="Rectangle 10">
            <a:extLst>
              <a:ext uri="{FF2B5EF4-FFF2-40B4-BE49-F238E27FC236}">
                <a16:creationId xmlns:a16="http://schemas.microsoft.com/office/drawing/2014/main" id="{1C291A6F-EC71-1121-D42F-90A012ED19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25" y="4354513"/>
            <a:ext cx="169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Mechanic :</a:t>
            </a:r>
          </a:p>
        </p:txBody>
      </p:sp>
      <p:sp>
        <p:nvSpPr>
          <p:cNvPr id="177163" name="Rectangle 11">
            <a:extLst>
              <a:ext uri="{FF2B5EF4-FFF2-40B4-BE49-F238E27FC236}">
                <a16:creationId xmlns:a16="http://schemas.microsoft.com/office/drawing/2014/main" id="{65CD941D-906C-0FCD-0F8A-AD1CC8896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7763" y="5086350"/>
            <a:ext cx="186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Bus Driver :</a:t>
            </a:r>
          </a:p>
        </p:txBody>
      </p:sp>
      <p:sp>
        <p:nvSpPr>
          <p:cNvPr id="177164" name="Rectangle 12">
            <a:extLst>
              <a:ext uri="{FF2B5EF4-FFF2-40B4-BE49-F238E27FC236}">
                <a16:creationId xmlns:a16="http://schemas.microsoft.com/office/drawing/2014/main" id="{B4BEEC35-48DD-9155-7946-52217B22A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4650" y="5076825"/>
            <a:ext cx="352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£260 x 52 = £ 13 520</a:t>
            </a:r>
          </a:p>
        </p:txBody>
      </p:sp>
      <p:sp>
        <p:nvSpPr>
          <p:cNvPr id="177165" name="Rectangle 13">
            <a:extLst>
              <a:ext uri="{FF2B5EF4-FFF2-40B4-BE49-F238E27FC236}">
                <a16:creationId xmlns:a16="http://schemas.microsoft.com/office/drawing/2014/main" id="{B28AD58A-9D82-8882-C839-1AA7D0DB9E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6263" y="5076825"/>
            <a:ext cx="246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Annual Salary = </a:t>
            </a:r>
          </a:p>
        </p:txBody>
      </p:sp>
      <p:sp>
        <p:nvSpPr>
          <p:cNvPr id="177166" name="Text Box 14">
            <a:extLst>
              <a:ext uri="{FF2B5EF4-FFF2-40B4-BE49-F238E27FC236}">
                <a16:creationId xmlns:a16="http://schemas.microsoft.com/office/drawing/2014/main" id="{3F54092F-3991-C5B4-2FD7-0803F6C05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3013" y="5676900"/>
            <a:ext cx="49990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Bus driver has better annual wage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7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7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77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7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7" grpId="0"/>
      <p:bldP spid="177158" grpId="0"/>
      <p:bldP spid="177162" grpId="0"/>
      <p:bldP spid="177163" grpId="0"/>
      <p:bldP spid="177164" grpId="0"/>
      <p:bldP spid="177165" grpId="0"/>
      <p:bldP spid="1771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D405F925-0567-3B8B-56B6-FBEADCF8FF5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D36B8F5-45F4-4CFE-B9F3-CC097FF22BF9}" type="datetime5">
              <a:rPr lang="en-GB"/>
              <a:pPr>
                <a:defRPr/>
              </a:pPr>
              <a:t>4-Jul-26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C0463093-74AA-C32B-2733-3B3E2FC52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6F20D378-2A74-5DC8-B85C-09AAE7175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3868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65" name="Text Box 3">
            <a:extLst>
              <a:ext uri="{FF2B5EF4-FFF2-40B4-BE49-F238E27FC236}">
                <a16:creationId xmlns:a16="http://schemas.microsoft.com/office/drawing/2014/main" id="{99BB6C17-B3E0-1F2A-52BB-29AEE81D3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392363"/>
            <a:ext cx="5195888" cy="230822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600"/>
              <a:t>Now Try </a:t>
            </a:r>
          </a:p>
          <a:p>
            <a:pPr algn="ctr" eaLnBrk="1" hangingPunct="1"/>
            <a:r>
              <a:rPr lang="en-GB" altLang="en-US" sz="3600"/>
              <a:t>TJ N4 Lifeskills</a:t>
            </a:r>
          </a:p>
          <a:p>
            <a:pPr algn="ctr" eaLnBrk="1" hangingPunct="1"/>
            <a:r>
              <a:rPr lang="en-GB" altLang="en-US" sz="3600"/>
              <a:t>Exercise 1</a:t>
            </a:r>
          </a:p>
          <a:p>
            <a:pPr algn="ctr" eaLnBrk="1" hangingPunct="1"/>
            <a:r>
              <a:rPr lang="en-GB" altLang="en-US" sz="3600"/>
              <a:t>Ch25 (page 198)</a:t>
            </a:r>
          </a:p>
        </p:txBody>
      </p:sp>
      <p:pic>
        <p:nvPicPr>
          <p:cNvPr id="15366" name="Picture 4" descr="ag00463_">
            <a:extLst>
              <a:ext uri="{FF2B5EF4-FFF2-40B4-BE49-F238E27FC236}">
                <a16:creationId xmlns:a16="http://schemas.microsoft.com/office/drawing/2014/main" id="{72910C39-0C22-89A5-85D5-0A2DC1B5FC6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5" descr="scottishflag">
            <a:extLst>
              <a:ext uri="{FF2B5EF4-FFF2-40B4-BE49-F238E27FC236}">
                <a16:creationId xmlns:a16="http://schemas.microsoft.com/office/drawing/2014/main" id="{D75A75A7-BEE2-CC4D-DDFE-B8FA1D0FAF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6" descr="Office Objects 0572">
            <a:extLst>
              <a:ext uri="{FF2B5EF4-FFF2-40B4-BE49-F238E27FC236}">
                <a16:creationId xmlns:a16="http://schemas.microsoft.com/office/drawing/2014/main" id="{38B12D4F-683A-C271-1873-1643B5ABD2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7" descr="scottishflag">
            <a:extLst>
              <a:ext uri="{FF2B5EF4-FFF2-40B4-BE49-F238E27FC236}">
                <a16:creationId xmlns:a16="http://schemas.microsoft.com/office/drawing/2014/main" id="{A87452A5-7AC9-8C34-6CA2-F7284BBE3D7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Text Box 8">
            <a:extLst>
              <a:ext uri="{FF2B5EF4-FFF2-40B4-BE49-F238E27FC236}">
                <a16:creationId xmlns:a16="http://schemas.microsoft.com/office/drawing/2014/main" id="{BC4DECED-DFC9-FF4C-D31C-B84D1D72436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FF00"/>
                </a:solidFill>
              </a:rPr>
              <a:t>www.mathsrevision.com</a:t>
            </a:r>
          </a:p>
        </p:txBody>
      </p:sp>
      <p:sp>
        <p:nvSpPr>
          <p:cNvPr id="164874" name="Rectangle 10">
            <a:extLst>
              <a:ext uri="{FF2B5EF4-FFF2-40B4-BE49-F238E27FC236}">
                <a16:creationId xmlns:a16="http://schemas.microsoft.com/office/drawing/2014/main" id="{3D6B73EB-E73B-7548-010F-A32BF11F6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Income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2008</TotalTime>
  <Words>2495</Words>
  <Application>Microsoft Office PowerPoint</Application>
  <PresentationFormat>On-screen Show (4:3)</PresentationFormat>
  <Paragraphs>483</Paragraphs>
  <Slides>52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2" baseType="lpstr">
      <vt:lpstr>Comic Sans MS</vt:lpstr>
      <vt:lpstr>Arial</vt:lpstr>
      <vt:lpstr>Tahoma</vt:lpstr>
      <vt:lpstr>Wingdings</vt:lpstr>
      <vt:lpstr>Calibri</vt:lpstr>
      <vt:lpstr>Shruti</vt:lpstr>
      <vt:lpstr>Bookman Old Style</vt:lpstr>
      <vt:lpstr>1_Shimmer</vt:lpstr>
      <vt:lpstr>Office Theme</vt:lpstr>
      <vt:lpstr>MathType 5.0 Equation</vt:lpstr>
      <vt:lpstr>Income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Andrew Moulden</cp:lastModifiedBy>
  <cp:revision>261</cp:revision>
  <dcterms:created xsi:type="dcterms:W3CDTF">2005-04-06T16:52:43Z</dcterms:created>
  <dcterms:modified xsi:type="dcterms:W3CDTF">2026-07-04T18:57:22Z</dcterms:modified>
</cp:coreProperties>
</file>