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08" r:id="rId2"/>
  </p:sldMasterIdLst>
  <p:notesMasterIdLst>
    <p:notesMasterId r:id="rId26"/>
  </p:notesMasterIdLst>
  <p:sldIdLst>
    <p:sldId id="298" r:id="rId3"/>
    <p:sldId id="327" r:id="rId4"/>
    <p:sldId id="382" r:id="rId5"/>
    <p:sldId id="383" r:id="rId6"/>
    <p:sldId id="384" r:id="rId7"/>
    <p:sldId id="385" r:id="rId8"/>
    <p:sldId id="386" r:id="rId9"/>
    <p:sldId id="377" r:id="rId10"/>
    <p:sldId id="330" r:id="rId11"/>
    <p:sldId id="389" r:id="rId12"/>
    <p:sldId id="387" r:id="rId13"/>
    <p:sldId id="388" r:id="rId14"/>
    <p:sldId id="381" r:id="rId15"/>
    <p:sldId id="393" r:id="rId16"/>
    <p:sldId id="395" r:id="rId17"/>
    <p:sldId id="390" r:id="rId18"/>
    <p:sldId id="391" r:id="rId19"/>
    <p:sldId id="392" r:id="rId20"/>
    <p:sldId id="394" r:id="rId21"/>
    <p:sldId id="396" r:id="rId22"/>
    <p:sldId id="397" r:id="rId23"/>
    <p:sldId id="398" r:id="rId24"/>
    <p:sldId id="399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4D4D4D"/>
    <a:srgbClr val="FFFFCC"/>
    <a:srgbClr val="00FFFF"/>
    <a:srgbClr val="3333FF"/>
    <a:srgbClr val="FF0000"/>
    <a:srgbClr val="0066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2341D5F-2C96-0ABF-EB9C-BB8364C89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89DAEB5-8F33-FBC4-7CBA-CA9C209CE9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3F4D882-580C-FD59-5A64-2A86CCA1313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C016023-2F7E-64D4-1ABA-28EEAC600F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0A3487F8-6729-AB04-36DA-3A7B7AB896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870164E2-AF1B-A2A9-A439-6D0305DB6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4789B9-E52B-4587-996D-BD276A13F04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2C95B8CA-810E-41CC-24E9-4816853911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20FB984-A27E-9897-0759-58FC27B5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061220B-1B33-4987-491D-2DD7C774C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073B87-24FC-4310-B765-0729E9772753}" type="slidenum">
              <a:rPr lang="en-GB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24AF7417-B436-1435-44F1-119C4513A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B2A384E-DE54-9FC6-7726-327EDC4A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CED6F2D-6B12-9EEC-E244-C66AE2D25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FA1D31-381E-4D02-8A55-F7E260C6AE4B}" type="slidenum">
              <a:rPr lang="en-GB" alt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9DC5694-B77E-F6F5-DE42-9F88C89396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88B5D5D-1750-1B6E-986E-18CC7A83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52551B5-E07C-01D3-6927-F121526AB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569911-DEE1-445D-A636-575435F31177}" type="slidenum">
              <a:rPr lang="en-GB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339896C-25EC-D74F-814F-FAB4D03E2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A456C4C-2344-8CA6-4F24-DBA53B01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711430B-404C-0CEE-F8E0-FD146C5B5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2FEC06-69DF-468C-AD8B-F92FF42CADE8}" type="slidenum">
              <a:rPr lang="en-GB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CDFA376-7221-50C0-BEBC-F42DE3EC56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A2FFFDC-44A9-5917-7EFD-A372DBC6C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A0B18244-0C06-0948-D42F-2E208AFD7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D12C79-2606-4DA1-A03E-0A7617E7E068}" type="slidenum">
              <a:rPr lang="en-GB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9E9D1584-3C46-5571-E5A5-DD3395A1C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3FD8A33-18BD-B1BE-AD29-DD4A2D24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81AA752-AD47-7209-2625-3C4699FF0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8DC8A-6609-4226-BC64-0306655A06C6}" type="slidenum">
              <a:rPr lang="en-GB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889334A-180C-FCBF-0AF1-9F23B0765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6F36B82-22D4-B811-AB50-EBF3A957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4CCD374C-BB36-4534-8157-2E83AF75D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895CD8-8649-4CEE-8FD8-F9D0F227872A}" type="slidenum">
              <a:rPr lang="en-GB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0E2AD96-2C76-847D-C256-A22747F8BC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233849D-CDAA-598E-BD24-3C481E54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B54F5709-2CB5-9039-5F28-23653E95F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DFF7D2-2170-46EC-9943-DA801AD59126}" type="slidenum">
              <a:rPr lang="en-GB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1BE173F-F605-B058-3DC4-9445911C8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B592DA02-BE48-0C74-E6D2-994F513EC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3B33B40-848E-6CAE-9657-D7FB14BC5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4644F2-1B33-4A50-8140-C0F6E60C93CE}" type="slidenum">
              <a:rPr lang="en-GB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9A568BB-4E5C-0B39-91DF-2F7353B03D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28AAE297-3D86-8888-6B65-7F9DA71D6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DA92481-046B-3239-8531-7959C64F1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954984-FF0E-4523-9841-757F17DF7719}" type="slidenum">
              <a:rPr lang="en-GB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79EFD38-A5D2-BC11-E7F0-3A6AE960331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9CC8506-9FAC-6929-C0F4-5128DB26C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F8D3E758-DFF4-5DA6-3A06-9275A768EA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40B1024D-2F24-C94C-7827-3A7788CAD0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F2B48CF-F994-C588-A6B1-3B0925FE79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7EC89FB-B543-84FD-046C-A5210F04667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377DEBF-A0A9-5ECB-283D-FCEC88AF05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5D58687D-F954-C448-B53C-1AC89F701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A2E0A9F3-7C88-A979-715B-33420B08A1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CD30D170-E575-6BB8-D71A-09642E99C8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2CC4FF04-EA3F-11C3-BAEA-660B59BA50B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45627043-6E1A-4107-E042-93D4F93338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5CEB8852-D2E1-AF4D-F4EB-192597B27EC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75369E9B-958E-ADD4-5933-7AF3A0A3602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79FDBD-7C4A-B850-04B4-D40AC7B65606}"/>
              </a:ext>
            </a:extLst>
          </p:cNvPr>
          <p:cNvSpPr txBox="1"/>
          <p:nvPr userDrawn="1"/>
        </p:nvSpPr>
        <p:spPr>
          <a:xfrm>
            <a:off x="-66675" y="1560513"/>
            <a:ext cx="1030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00"/>
                </a:solidFill>
                <a:cs typeface="Arial" charset="0"/>
              </a:rPr>
              <a:t>MNU 3-03a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335734C4-0C22-7A5E-143F-8D91E69E91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5CAC-FA7E-4A05-9151-6C80D7478C1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714D74C-EC09-D305-722E-E0B4E9D9F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0337ACF-5475-0C8A-6B0D-503F343F2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7ACC8B2-1970-421A-8786-823863152F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805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1D62565-12B3-D7F3-A55B-A0914BA4E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455D-AE5D-4066-845A-A912D03B0C6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F8C0C4D-7F77-846F-6F05-F9EEDEAB0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5AF8916-CDFC-99A8-AB81-7F791BD19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4713C-7993-4D3B-AAB3-3342F6E0F3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44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E95BB04-3E27-349A-65C0-B5C3F2858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E29D4-0ADA-4B77-BC44-B0E88D759054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6A23EDD-64F7-442E-653B-2EF30F842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8A4E7D5-D569-3ED8-0D28-6A9D8822C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86FCC-38B8-4E37-A7A3-9C0F48D865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04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DB551E9C-6253-EF14-BEF4-94245971563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6D64-36E5-40E9-808B-1017F3F1919F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2B1E7009-B3EC-05AE-EEBA-CED4CB68F8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2405028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77AA9B-A955-6D27-66AD-36D8A77276E2}"/>
              </a:ext>
            </a:extLst>
          </p:cNvPr>
          <p:cNvSpPr txBox="1"/>
          <p:nvPr userDrawn="1"/>
        </p:nvSpPr>
        <p:spPr>
          <a:xfrm>
            <a:off x="-66675" y="1560513"/>
            <a:ext cx="1030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00"/>
                </a:solidFill>
                <a:cs typeface="Arial" charset="0"/>
              </a:rPr>
              <a:t>MNU 3-03a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0CD0E2-63D7-D491-FC2B-219289F3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872D-E3EC-4AE1-AE6A-A250F91C203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FFCF90-0957-207B-C9E8-6FDCD02B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F3F655-BE87-81B4-53DA-2596EF31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0CBE-5E33-4787-B3FD-C430D363AD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16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3F366-F18A-5B89-B8DD-3DB3651D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A3C8-14FB-42FF-9CE3-9A3DB02F639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BA87-B811-8E17-3604-A3F7B2C2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E1A62-71EA-A9EA-7C67-DD3C2C30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8CE50-F694-4328-A2F4-9B7540E1FE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16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BF95-D27E-6D5B-D2A3-49D0ED50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EF3E-6B37-45D6-9C65-C1A6E0344E6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102F-80F3-6EF2-4F34-68E784B5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8CA9-1186-9F95-AD13-8209AD5F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3871-EC45-4878-8969-8E74875EDA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70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7BDE9B-8715-2D66-5F67-CB6ED8EE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09C6-AED6-4A93-9F0A-E5B229CDF63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17E1B8-D7E1-3802-03C3-91B12BD8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59121F-1158-1AE5-6F3B-76B77D9B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8E816-9254-4FAB-948F-B4638DC344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70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3541D-0AB3-01C6-1EBB-FB5E6FC8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2B4F-8C1A-48B6-B545-CC6A214A19D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8497F7-57DE-AFBC-64B5-8C2761E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BE39CC-D6F1-4D41-3F35-7C464533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07C4-9602-4E1E-9161-638902C9B2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793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C7F9E3-8F30-DE06-DD32-F2AF51AC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C43E-1EFB-47A5-BE7E-99D7A8D4D7E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BEB1A3-E4C9-8CD3-E004-9C306569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E7F3D4-4282-C257-4284-1AA711E0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902F-11C3-4007-9995-158E44DD40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99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4DC72-3468-7143-36DB-46299228D7DF}"/>
              </a:ext>
            </a:extLst>
          </p:cNvPr>
          <p:cNvSpPr txBox="1"/>
          <p:nvPr userDrawn="1"/>
        </p:nvSpPr>
        <p:spPr>
          <a:xfrm>
            <a:off x="77788" y="1527175"/>
            <a:ext cx="7905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DE29EE4-834E-DEEB-771B-A0C6A43B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1C1C-A2E1-4D07-85CF-C1EFFFC87E7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64FAA36-907A-9D11-5C81-FC9D5CEB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68F7B80-DC76-80C7-F9B3-E5C36D5D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9C846-4AC3-4C22-B15B-5DA82DD04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04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E097C7B-4BEB-6550-2837-4C4DB6EC8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63CC-900A-4CA2-AE01-F83A9D3E8C4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59C8832-F989-8A96-289D-6809EC1A0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EBFF799-F920-D02F-DA37-15AB01F04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3AE6D-A10D-4929-9E0D-3174E1C1D3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44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42B6A3-5966-704D-2475-3E8D7A2E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BA4D-6B5E-4F8E-815E-4D9A2531DA3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BA4BF2-ADB0-655E-1DA6-E5CEAF51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5004D-233C-0DF1-5950-174591AC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705D0-56E4-49E8-BBEF-39A2E9B38B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572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B22087-35D2-44AD-6794-C6A880AB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5400-675D-47FE-869A-4DFBF5F870B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DB9A74-D178-65B9-C9F9-B23194DB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A231B3-BE8B-6622-B9F6-FD7B78C6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4F87-C8A5-48A2-ADD8-24CF1B0D70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9554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672BD-514A-DFD3-9E1C-BE7461C3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FB6A-07A9-4332-BF4F-AA5F9867B8B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238F6-C5EA-AE26-51E8-D359BA88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67A1-A1DC-E58A-967C-437D180B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7D89B-A0CE-479A-96DB-A1C786F532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747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DB16-3681-EEF2-2B1A-65115B17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7B9A-1FF5-4444-ACEA-EFF40DBA3D3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61BA4-A504-7C7E-71AB-9794F165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7608-B126-B3F2-D9A4-81D04F8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BB1DD-30E8-46D6-A592-16A8A53CE3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6204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E4A3F1EC-BB9F-4DC8-1CFA-1EE82D5760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E9B9-6A3F-44F6-AF52-58655099A21E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6A7DC1DC-7720-B039-41F0-99AC56123F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1326027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AD5786A0-05AC-ED7D-43C6-C054B07921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1277-3C50-4AAE-8FEC-B34F13607EA7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99BA85EF-65D2-5549-66FE-A7AAB64F77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2521689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ABEE626D-147F-B5D4-2128-6E1E1D1A678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DB0E-6613-4763-962D-7C716980F195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5A9A3606-69F1-DFCC-5E8E-E8594FA8CA3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1227368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4DB7AFB2-B48F-5A2E-B707-21AAA16D057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E3CB-D4DB-4D19-BEDD-9E400DD2A3F4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97E4FE15-90A0-0164-ED0A-53EEC1D7F8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2164484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1DB7CD2B-8B9F-BF78-60E2-55BD55CC009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7FCE-4505-490C-8A49-5718EDFF4CA5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9411EB4E-9C07-96A3-4AC0-71F75EF07B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2988665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75E4DF20-AFE1-2101-0D89-D76CDF1664C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CD1F-BF7E-4881-8500-3E1FC72D0FC2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5740665A-E49C-7EAE-2FCA-7597D9A244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158424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BE3528A-D402-1BAC-D49D-263A5A5B0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8E61-58D9-4998-B32A-3F875E37873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C3F222B-AACB-9BFA-3EF9-A6EB55E18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548CFAA-6389-37DF-8089-F140CBD36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F2690-F725-488B-83DA-C67CED07C8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201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E19086C0-ED1A-8538-96D7-B5CE4FC4AC0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0D7F-B1F1-49B0-AA4D-F6BC8FCC49CE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33733C41-EA53-3BA9-8B99-C30A9D6602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2049373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21A0042B-0EF4-02D6-79A0-E27B363426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D49F-4562-43BC-A01F-EC021AB136A1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E0A2BB51-A2D2-79EC-C453-B5E3C7F5DB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254306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DAD30CD-150F-0599-BDB5-9F08F2FF64B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A223-1B3C-4BCB-9DBE-EA976C1F9A0F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8B016722-AE31-ABDC-61EB-BFFCFA8090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3380734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92281" y="6381328"/>
            <a:ext cx="1151608" cy="287760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11E70756-676D-FCBC-88C3-75F58A962BA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04EE-69CA-44D0-BAC8-6761CB946EB5}" type="datetime5">
              <a:rPr lang="en-US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6D8C49AD-7841-9DE0-1AA7-7AF13FBBFA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Intermediate 1 Past Papers</a:t>
            </a:r>
          </a:p>
        </p:txBody>
      </p:sp>
    </p:spTree>
    <p:extLst>
      <p:ext uri="{BB962C8B-B14F-4D97-AF65-F5344CB8AC3E}">
        <p14:creationId xmlns:p14="http://schemas.microsoft.com/office/powerpoint/2010/main" val="8643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BD5729F-77BC-6063-794D-D6632AEC6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DCE1-1B34-461D-898E-C5CB472462A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713CC0A-08FD-4630-132E-E3D83E2AB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5F75F62-AE79-F56D-34F1-07CABC89F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A34E9-5732-4AE5-8478-B22461DBBC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215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64AB05C-F4A6-7258-B2E6-E216F68EB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1ACC-CA27-486F-A857-F6CBAA78B13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E90E4A6-ABF2-490F-5824-63E9CBC9D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5B09600-2253-3EFC-7FCF-761E405AC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3CCC4-1DA9-44A8-90E3-A957B19BD1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170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197BA94-7AD8-D5B2-81BD-27B857D1F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E38C-AB2D-477A-BDD9-37953E0C0F1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22A69BD-AE67-7C16-2BCC-A67D1B792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884BC22-B31F-6004-3621-000478482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9E3AA-F2AD-41B3-8A03-1F5915B460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61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793991-3394-55EB-929E-00CB6F53C85E}"/>
              </a:ext>
            </a:extLst>
          </p:cNvPr>
          <p:cNvSpPr txBox="1"/>
          <p:nvPr userDrawn="1"/>
        </p:nvSpPr>
        <p:spPr>
          <a:xfrm>
            <a:off x="77788" y="1527175"/>
            <a:ext cx="7905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N4 LS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2F1361F-A822-75F8-82E0-EAD17B0AA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E690-CFBB-4DCA-AED0-FD783D15E18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D207921-6EFC-B62B-DDCF-E7209F1C5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6628647-D54F-AF7C-9AAD-83D5E7CC1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D5F5C-2100-4BAB-8EF2-33DE4ACF58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8C79BCE-7AFC-ECBD-FB66-D75B2A81E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4033-75B9-477F-8E69-8B84D11B3D8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20EAA46-D230-12FA-541E-0FFCF16D0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E4ACE42-9367-EF63-85DB-9717414A2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3A10A-3143-4ED2-8A2A-40422AF4ED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26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F81452C-0E61-46DE-2601-328106E00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1EE6-A881-41EE-9A4E-153E93D26C1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F721406-9082-80D3-F56B-BD17B2D3C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1030B46-5071-694C-1AF8-C190D84B1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BD0BE-2911-4076-BF9D-505827B183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38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377C15A9-831B-1CE5-28D5-D0A373AC4A7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5D217AEF-5A50-9464-497C-1AB5D45F17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73E7DA77-688C-0E4D-4F52-E3A087E8C3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202" name="Group 5">
              <a:extLst>
                <a:ext uri="{FF2B5EF4-FFF2-40B4-BE49-F238E27FC236}">
                  <a16:creationId xmlns:a16="http://schemas.microsoft.com/office/drawing/2014/main" id="{F636D9A4-4CE0-1D85-A1C4-227A165C87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169237A9-A380-C4F7-51ED-FE89A9567C4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33E9437E-FEAD-57E8-7C7E-E97FDC8B9F5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8E9DCE67-5549-12FC-D5CF-C58626733F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B3683996-3F8D-26EE-5304-7F5B85CAD27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99A4C4AF-EDA6-4205-C850-03652E97CF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3651D48A-DED3-2665-0944-750C1FA6B0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E1D9654C-1868-7607-3D93-8D989C75D3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304F3D18-94DE-B5A1-7503-883E80299B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415F36B4-B36B-8144-048E-B6E61FAA1AE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6B259736-9F10-88D4-4865-3AFC38624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4753C958-1AF9-20F3-2FE8-035D74D74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4A0346CB-E3DB-2561-D3DD-0724E47BF4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2CEAD12-99D4-4DF9-A87F-E824A320E38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5B71CAD3-25B4-4B5D-AA76-925058C5AC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0E7D2024-03EB-ABDC-1DBC-11519AC2F7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EBB53A7-BDC0-421E-9377-8F7CA9D2AE5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912" r:id="rId7"/>
    <p:sldLayoutId id="2147483898" r:id="rId8"/>
    <p:sldLayoutId id="2147483899" r:id="rId9"/>
    <p:sldLayoutId id="2147483900" r:id="rId10"/>
    <p:sldLayoutId id="2147483901" r:id="rId11"/>
    <p:sldLayoutId id="2147483913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84FE3144-FBB4-DFA0-A758-A05A1C8CFC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ED78193F-93F9-2FE1-2521-762516AEF8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1F6A6-6D29-C996-3F31-7B4C6C696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ADCC280-B9C4-4BBD-AD3B-910432067B7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7A8E-46BE-B092-A724-2E04B1D45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9B32-8C36-E465-3752-44F5C357C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9F52292-6B10-48B3-9556-5A6C8454F9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15" r:id="rId7"/>
    <p:sldLayoutId id="2147483907" r:id="rId8"/>
    <p:sldLayoutId id="2147483908" r:id="rId9"/>
    <p:sldLayoutId id="2147483909" r:id="rId10"/>
    <p:sldLayoutId id="2147483910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1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556ECD22-0FE2-6C48-E8A6-9B68A0677FC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127733-6E3F-4FB7-B362-3F56C7FC59A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95686BD-A1F7-01DF-9A82-8D0642B3F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A3663AE-C463-A647-BE58-0455CE3D0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3062288"/>
            <a:ext cx="4337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£’s to Foreign Currency</a:t>
            </a:r>
          </a:p>
        </p:txBody>
      </p:sp>
      <p:sp>
        <p:nvSpPr>
          <p:cNvPr id="25605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4B95F6A-C491-0D32-8624-84D8C9256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3089275"/>
            <a:ext cx="614362" cy="468313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6" name="Picture 9" descr="scottishflag">
            <a:extLst>
              <a:ext uri="{FF2B5EF4-FFF2-40B4-BE49-F238E27FC236}">
                <a16:creationId xmlns:a16="http://schemas.microsoft.com/office/drawing/2014/main" id="{306413D9-4E91-3CFC-D90E-7F3E2B7180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">
            <a:extLst>
              <a:ext uri="{FF2B5EF4-FFF2-40B4-BE49-F238E27FC236}">
                <a16:creationId xmlns:a16="http://schemas.microsoft.com/office/drawing/2014/main" id="{9A54F43D-C0E2-DA6D-E3A9-6667ED73E02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5608" name="Picture 11" descr="Office Objects 0572">
            <a:extLst>
              <a:ext uri="{FF2B5EF4-FFF2-40B4-BE49-F238E27FC236}">
                <a16:creationId xmlns:a16="http://schemas.microsoft.com/office/drawing/2014/main" id="{A6185682-4B29-B560-AACA-F9DC971D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4">
            <a:extLst>
              <a:ext uri="{FF2B5EF4-FFF2-40B4-BE49-F238E27FC236}">
                <a16:creationId xmlns:a16="http://schemas.microsoft.com/office/drawing/2014/main" id="{C85E8F05-6407-A24E-92FF-D54F6CA2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4857750"/>
            <a:ext cx="3948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Exam Type Questions</a:t>
            </a:r>
          </a:p>
        </p:txBody>
      </p:sp>
      <p:sp>
        <p:nvSpPr>
          <p:cNvPr id="25610" name="AutoShap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162CABE-0CD9-7E29-D833-310520D45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4856163"/>
            <a:ext cx="631825" cy="525462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98999E8-426A-9655-A3ED-093971F5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3746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Foreign Currency</a:t>
            </a:r>
            <a:endParaRPr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5612" name="Text Box 4">
            <a:extLst>
              <a:ext uri="{FF2B5EF4-FFF2-40B4-BE49-F238E27FC236}">
                <a16:creationId xmlns:a16="http://schemas.microsoft.com/office/drawing/2014/main" id="{AB7D0241-DA7A-802F-DD8A-C919D220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38052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</a:rPr>
              <a:t>Foreign Exchange to £’s</a:t>
            </a:r>
          </a:p>
        </p:txBody>
      </p:sp>
      <p:sp>
        <p:nvSpPr>
          <p:cNvPr id="25613" name="AutoShape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2C673B2-BF1A-EC6B-B7B3-00692860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3832225"/>
            <a:ext cx="614362" cy="4699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E8E001C7-3417-CDD4-9ACC-68BFD20E913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006EBC-8438-4C45-8BAE-CDE3FE62F62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48E8FB8A-60C0-0B50-E089-A62C65FFC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0B3CDE32-CB3B-9B57-FDB3-35882EAE066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62138" y="37465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0" dirty="0">
                <a:solidFill>
                  <a:srgbClr val="FFFF00"/>
                </a:solidFill>
                <a:latin typeface="Comic Sans MS" pitchFamily="66" charset="0"/>
              </a:rPr>
              <a:t>Foreign Currency</a:t>
            </a:r>
          </a:p>
        </p:txBody>
      </p:sp>
      <p:pic>
        <p:nvPicPr>
          <p:cNvPr id="30725" name="Picture 2" descr="scottishflag">
            <a:extLst>
              <a:ext uri="{FF2B5EF4-FFF2-40B4-BE49-F238E27FC236}">
                <a16:creationId xmlns:a16="http://schemas.microsoft.com/office/drawing/2014/main" id="{D34ACD19-2ADE-52FF-A710-B70060D946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3">
            <a:extLst>
              <a:ext uri="{FF2B5EF4-FFF2-40B4-BE49-F238E27FC236}">
                <a16:creationId xmlns:a16="http://schemas.microsoft.com/office/drawing/2014/main" id="{0813746D-AAF9-1BA6-358E-FCB0D3E9578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30727" name="Picture 4" descr="Office Objects 0572">
            <a:extLst>
              <a:ext uri="{FF2B5EF4-FFF2-40B4-BE49-F238E27FC236}">
                <a16:creationId xmlns:a16="http://schemas.microsoft.com/office/drawing/2014/main" id="{3170B116-E7FD-EADC-E3A5-4621E7F7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2B5D80DB-2CDE-8AB1-D365-68A6F480B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7FE34FA5-7399-AA8F-6912-8E0BFD2D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CC10197B-5DAD-F8C0-DA37-85F2BD34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444341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 startAt="2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Convert foreign currency</a:t>
            </a:r>
          </a:p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 to £’s.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0731" name="Line 8">
            <a:extLst>
              <a:ext uri="{FF2B5EF4-FFF2-40B4-BE49-F238E27FC236}">
                <a16:creationId xmlns:a16="http://schemas.microsoft.com/office/drawing/2014/main" id="{06474924-F3BF-A4EF-5AA4-D737591B9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D06AD365-54F0-FC45-8BAD-018D4D1A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We are learning how to convert foreign currency to £’s.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9240178D-6BA2-4C68-1652-88BE4766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005138"/>
            <a:ext cx="4086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Understand the term exchange rate and the proportion method.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0734" name="Text Box 15">
            <a:extLst>
              <a:ext uri="{FF2B5EF4-FFF2-40B4-BE49-F238E27FC236}">
                <a16:creationId xmlns:a16="http://schemas.microsoft.com/office/drawing/2014/main" id="{ECA1E95F-54C4-84A7-82A0-D1B03B3DE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316038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to another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0813F627-C7DB-212E-3423-D032DD3B2A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543F2D-8FC0-4F8D-B293-6C1E4A584F6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8EC54358-11FD-263F-06FF-6E9094F2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5126" name="Picture 2" descr="scottishflag">
            <a:extLst>
              <a:ext uri="{FF2B5EF4-FFF2-40B4-BE49-F238E27FC236}">
                <a16:creationId xmlns:a16="http://schemas.microsoft.com/office/drawing/2014/main" id="{72EAC455-61B3-FB40-8AF1-4DED9F03F3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Office Objects 0572">
            <a:extLst>
              <a:ext uri="{FF2B5EF4-FFF2-40B4-BE49-F238E27FC236}">
                <a16:creationId xmlns:a16="http://schemas.microsoft.com/office/drawing/2014/main" id="{1A9EE1E9-3580-CA5F-291D-82A409BE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4">
            <a:extLst>
              <a:ext uri="{FF2B5EF4-FFF2-40B4-BE49-F238E27FC236}">
                <a16:creationId xmlns:a16="http://schemas.microsoft.com/office/drawing/2014/main" id="{DC66EBA9-CABA-E44C-69D4-D376CFB9F83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5129" name="Rectangle 6">
            <a:extLst>
              <a:ext uri="{FF2B5EF4-FFF2-40B4-BE49-F238E27FC236}">
                <a16:creationId xmlns:a16="http://schemas.microsoft.com/office/drawing/2014/main" id="{4C4D9437-0EDC-7750-4517-2D0F35387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33C6768-D755-7C26-BF28-8009B8EA000A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1854200"/>
            <a:ext cx="2933700" cy="1905000"/>
            <a:chOff x="3912" y="1912"/>
            <a:chExt cx="1848" cy="1200"/>
          </a:xfrm>
        </p:grpSpPr>
        <p:sp>
          <p:nvSpPr>
            <p:cNvPr id="5136" name="Rectangle 9">
              <a:extLst>
                <a:ext uri="{FF2B5EF4-FFF2-40B4-BE49-F238E27FC236}">
                  <a16:creationId xmlns:a16="http://schemas.microsoft.com/office/drawing/2014/main" id="{9A90EB42-EDBD-BB57-F7C8-0F0F7E67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912"/>
              <a:ext cx="1848" cy="1200"/>
            </a:xfrm>
            <a:prstGeom prst="rect">
              <a:avLst/>
            </a:prstGeom>
            <a:solidFill>
              <a:srgbClr val="777777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5137" name="Text Box 10">
              <a:extLst>
                <a:ext uri="{FF2B5EF4-FFF2-40B4-BE49-F238E27FC236}">
                  <a16:creationId xmlns:a16="http://schemas.microsoft.com/office/drawing/2014/main" id="{3FA5840A-DE3E-207B-E944-D6D26C5B1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221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Euro €</a:t>
              </a:r>
            </a:p>
          </p:txBody>
        </p:sp>
        <p:sp>
          <p:nvSpPr>
            <p:cNvPr id="5138" name="Text Box 11">
              <a:extLst>
                <a:ext uri="{FF2B5EF4-FFF2-40B4-BE49-F238E27FC236}">
                  <a16:creationId xmlns:a16="http://schemas.microsoft.com/office/drawing/2014/main" id="{D82BA702-C51E-2780-3FF4-092D5CCAA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509"/>
              <a:ext cx="8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Dollar $</a:t>
              </a:r>
            </a:p>
          </p:txBody>
        </p:sp>
        <p:sp>
          <p:nvSpPr>
            <p:cNvPr id="5139" name="Text Box 12">
              <a:extLst>
                <a:ext uri="{FF2B5EF4-FFF2-40B4-BE49-F238E27FC236}">
                  <a16:creationId xmlns:a16="http://schemas.microsoft.com/office/drawing/2014/main" id="{D05BE623-C21A-CD8B-447A-9CEEA474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" y="2221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1.44</a:t>
              </a:r>
            </a:p>
          </p:txBody>
        </p:sp>
        <p:sp>
          <p:nvSpPr>
            <p:cNvPr id="5140" name="Text Box 13">
              <a:extLst>
                <a:ext uri="{FF2B5EF4-FFF2-40B4-BE49-F238E27FC236}">
                  <a16:creationId xmlns:a16="http://schemas.microsoft.com/office/drawing/2014/main" id="{40D0D70F-35E2-3D92-6FA1-03F690630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" y="2509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1.51</a:t>
              </a:r>
            </a:p>
          </p:txBody>
        </p:sp>
        <p:sp>
          <p:nvSpPr>
            <p:cNvPr id="5141" name="Text Box 14">
              <a:extLst>
                <a:ext uri="{FF2B5EF4-FFF2-40B4-BE49-F238E27FC236}">
                  <a16:creationId xmlns:a16="http://schemas.microsoft.com/office/drawing/2014/main" id="{76BA5FA5-E745-01F5-3169-DC1CA3119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797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Yen</a:t>
              </a:r>
            </a:p>
          </p:txBody>
        </p:sp>
        <p:sp>
          <p:nvSpPr>
            <p:cNvPr id="5142" name="Text Box 15">
              <a:extLst>
                <a:ext uri="{FF2B5EF4-FFF2-40B4-BE49-F238E27FC236}">
                  <a16:creationId xmlns:a16="http://schemas.microsoft.com/office/drawing/2014/main" id="{403BD3C5-3930-59EF-2971-F4BF9B81E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797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190</a:t>
              </a:r>
            </a:p>
          </p:txBody>
        </p:sp>
        <p:sp>
          <p:nvSpPr>
            <p:cNvPr id="5143" name="Text Box 16">
              <a:extLst>
                <a:ext uri="{FF2B5EF4-FFF2-40B4-BE49-F238E27FC236}">
                  <a16:creationId xmlns:a16="http://schemas.microsoft.com/office/drawing/2014/main" id="{F700BB15-3CCE-893F-FB37-9F7A0B309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1941"/>
              <a:ext cx="1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u="sng"/>
                <a:t>Exchange rate £1=</a:t>
              </a:r>
            </a:p>
          </p:txBody>
        </p:sp>
      </p:grpSp>
      <p:sp>
        <p:nvSpPr>
          <p:cNvPr id="95249" name="Text Box 17">
            <a:extLst>
              <a:ext uri="{FF2B5EF4-FFF2-40B4-BE49-F238E27FC236}">
                <a16:creationId xmlns:a16="http://schemas.microsoft.com/office/drawing/2014/main" id="{7C7F87A0-BF57-8B8E-F755-77B429CC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154238"/>
            <a:ext cx="4637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/>
              <a:t>Example</a:t>
            </a:r>
            <a:r>
              <a:rPr lang="en-GB" altLang="en-US"/>
              <a:t> : 	How many £’s will </a:t>
            </a:r>
          </a:p>
          <a:p>
            <a:pPr eaLnBrk="1" hangingPunct="1"/>
            <a:r>
              <a:rPr lang="en-GB" altLang="en-US"/>
              <a:t>		I get for 20 € .</a:t>
            </a:r>
          </a:p>
        </p:txBody>
      </p:sp>
      <p:sp>
        <p:nvSpPr>
          <p:cNvPr id="5132" name="Text Box 28">
            <a:extLst>
              <a:ext uri="{FF2B5EF4-FFF2-40B4-BE49-F238E27FC236}">
                <a16:creationId xmlns:a16="http://schemas.microsoft.com/office/drawing/2014/main" id="{178C5026-EA20-68D4-D801-A29E44B04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1354138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back to £’s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71842C16-5790-B5D6-FBD5-8D225A0B7695}"/>
              </a:ext>
            </a:extLst>
          </p:cNvPr>
          <p:cNvSpPr/>
          <p:nvPr/>
        </p:nvSpPr>
        <p:spPr bwMode="auto">
          <a:xfrm>
            <a:off x="471488" y="2963863"/>
            <a:ext cx="6080125" cy="330993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Proportion method</a:t>
            </a:r>
          </a:p>
          <a:p>
            <a:pPr algn="ctr"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€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		</a:t>
            </a:r>
            <a:r>
              <a:rPr lang="en-GB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£</a:t>
            </a:r>
          </a:p>
          <a:p>
            <a:pPr algn="ctr"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1.44 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  <a:sym typeface="Wingdings"/>
              </a:rPr>
              <a:t>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1</a:t>
            </a:r>
          </a:p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         20	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C164A9D7-5BF7-A092-9F56-0111BE1B1E7E}"/>
              </a:ext>
            </a:extLst>
          </p:cNvPr>
          <p:cNvSpPr/>
          <p:nvPr/>
        </p:nvSpPr>
        <p:spPr>
          <a:xfrm>
            <a:off x="0" y="354013"/>
            <a:ext cx="3106738" cy="153828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Are we expecting more or less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C8B05F-6FC8-A8F1-750A-8AC57A0E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4487863"/>
            <a:ext cx="1217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(more) </a:t>
            </a:r>
            <a:endParaRPr lang="en-GB" altLang="en-US"/>
          </a:p>
        </p:txBody>
      </p:sp>
      <p:graphicFrame>
        <p:nvGraphicFramePr>
          <p:cNvPr id="33" name="Object 30">
            <a:extLst>
              <a:ext uri="{FF2B5EF4-FFF2-40B4-BE49-F238E27FC236}">
                <a16:creationId xmlns:a16="http://schemas.microsoft.com/office/drawing/2014/main" id="{5A5DC6F9-76FF-4525-ABB9-D26838F4F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1338" y="4718050"/>
          <a:ext cx="13668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393480" progId="Equation.3">
                  <p:embed/>
                </p:oleObj>
              </mc:Choice>
              <mc:Fallback>
                <p:oleObj name="Equation" r:id="rId4" imgW="62208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4718050"/>
                        <a:ext cx="13668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1">
            <a:extLst>
              <a:ext uri="{FF2B5EF4-FFF2-40B4-BE49-F238E27FC236}">
                <a16:creationId xmlns:a16="http://schemas.microsoft.com/office/drawing/2014/main" id="{05B5578E-760C-F9B3-77C5-39B87FA3D0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1188" y="4873625"/>
          <a:ext cx="11223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873625"/>
                        <a:ext cx="11223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9" grpId="0"/>
      <p:bldP spid="30" grpId="0" build="p" bldLvl="3" animBg="1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7D1C334E-B2E1-0142-0A70-B10FB7F180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CF0416-239C-4F84-8775-9C9A1D94D96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371BF1FC-4406-4BDF-CC6B-F31034A5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6150" name="Picture 2" descr="scottishflag">
            <a:extLst>
              <a:ext uri="{FF2B5EF4-FFF2-40B4-BE49-F238E27FC236}">
                <a16:creationId xmlns:a16="http://schemas.microsoft.com/office/drawing/2014/main" id="{BABF0D2A-E9CB-7358-D297-492DC998CD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Office Objects 0572">
            <a:extLst>
              <a:ext uri="{FF2B5EF4-FFF2-40B4-BE49-F238E27FC236}">
                <a16:creationId xmlns:a16="http://schemas.microsoft.com/office/drawing/2014/main" id="{B20DCB7A-3572-E245-5BBB-B8AC944A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4">
            <a:extLst>
              <a:ext uri="{FF2B5EF4-FFF2-40B4-BE49-F238E27FC236}">
                <a16:creationId xmlns:a16="http://schemas.microsoft.com/office/drawing/2014/main" id="{C11A4852-FD6B-5716-A08D-56A4A40A39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6153" name="Rectangle 6">
            <a:extLst>
              <a:ext uri="{FF2B5EF4-FFF2-40B4-BE49-F238E27FC236}">
                <a16:creationId xmlns:a16="http://schemas.microsoft.com/office/drawing/2014/main" id="{AA5F8834-588B-30AF-154F-C36C09E15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  <p:grpSp>
        <p:nvGrpSpPr>
          <p:cNvPr id="6154" name="Group 7">
            <a:extLst>
              <a:ext uri="{FF2B5EF4-FFF2-40B4-BE49-F238E27FC236}">
                <a16:creationId xmlns:a16="http://schemas.microsoft.com/office/drawing/2014/main" id="{8BADD7B6-34E2-27F7-7AB4-8E3D21D37581}"/>
              </a:ext>
            </a:extLst>
          </p:cNvPr>
          <p:cNvGrpSpPr>
            <a:grpSpLocks/>
          </p:cNvGrpSpPr>
          <p:nvPr/>
        </p:nvGrpSpPr>
        <p:grpSpPr bwMode="auto">
          <a:xfrm>
            <a:off x="6092825" y="1866900"/>
            <a:ext cx="2949575" cy="1905000"/>
            <a:chOff x="3902" y="1744"/>
            <a:chExt cx="1858" cy="1200"/>
          </a:xfrm>
        </p:grpSpPr>
        <p:sp>
          <p:nvSpPr>
            <p:cNvPr id="6161" name="Rectangle 8">
              <a:extLst>
                <a:ext uri="{FF2B5EF4-FFF2-40B4-BE49-F238E27FC236}">
                  <a16:creationId xmlns:a16="http://schemas.microsoft.com/office/drawing/2014/main" id="{E53A587F-5306-7528-FA59-C01934FA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744"/>
              <a:ext cx="1848" cy="1200"/>
            </a:xfrm>
            <a:prstGeom prst="rect">
              <a:avLst/>
            </a:prstGeom>
            <a:solidFill>
              <a:srgbClr val="777777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6162" name="Text Box 9">
              <a:extLst>
                <a:ext uri="{FF2B5EF4-FFF2-40B4-BE49-F238E27FC236}">
                  <a16:creationId xmlns:a16="http://schemas.microsoft.com/office/drawing/2014/main" id="{B3DCC460-5934-C74D-1950-98B8D3A5C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053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Euro €</a:t>
              </a:r>
            </a:p>
          </p:txBody>
        </p:sp>
        <p:sp>
          <p:nvSpPr>
            <p:cNvPr id="6163" name="Text Box 10">
              <a:extLst>
                <a:ext uri="{FF2B5EF4-FFF2-40B4-BE49-F238E27FC236}">
                  <a16:creationId xmlns:a16="http://schemas.microsoft.com/office/drawing/2014/main" id="{35CA5BE4-BD6A-EEC3-34B0-562FEB2BB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341"/>
              <a:ext cx="8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Dollar $</a:t>
              </a:r>
            </a:p>
          </p:txBody>
        </p:sp>
        <p:sp>
          <p:nvSpPr>
            <p:cNvPr id="6164" name="Text Box 11">
              <a:extLst>
                <a:ext uri="{FF2B5EF4-FFF2-40B4-BE49-F238E27FC236}">
                  <a16:creationId xmlns:a16="http://schemas.microsoft.com/office/drawing/2014/main" id="{8AA387B3-C017-B5D9-37BE-FDD82CC0C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" y="2053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1.44</a:t>
              </a:r>
            </a:p>
          </p:txBody>
        </p:sp>
        <p:sp>
          <p:nvSpPr>
            <p:cNvPr id="6165" name="Text Box 12">
              <a:extLst>
                <a:ext uri="{FF2B5EF4-FFF2-40B4-BE49-F238E27FC236}">
                  <a16:creationId xmlns:a16="http://schemas.microsoft.com/office/drawing/2014/main" id="{D4E77F06-93CF-AE4F-D72A-9CBC37CD2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" y="2341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1.50</a:t>
              </a:r>
            </a:p>
          </p:txBody>
        </p:sp>
        <p:sp>
          <p:nvSpPr>
            <p:cNvPr id="6166" name="Text Box 13">
              <a:extLst>
                <a:ext uri="{FF2B5EF4-FFF2-40B4-BE49-F238E27FC236}">
                  <a16:creationId xmlns:a16="http://schemas.microsoft.com/office/drawing/2014/main" id="{F16AEC4B-C5C4-29FD-441E-D102BFE56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629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Yen</a:t>
              </a:r>
            </a:p>
          </p:txBody>
        </p:sp>
        <p:sp>
          <p:nvSpPr>
            <p:cNvPr id="6167" name="Text Box 14">
              <a:extLst>
                <a:ext uri="{FF2B5EF4-FFF2-40B4-BE49-F238E27FC236}">
                  <a16:creationId xmlns:a16="http://schemas.microsoft.com/office/drawing/2014/main" id="{70F2B470-0DC9-E6F1-753B-7D85DD5C7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629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190</a:t>
              </a:r>
            </a:p>
          </p:txBody>
        </p:sp>
        <p:sp>
          <p:nvSpPr>
            <p:cNvPr id="6168" name="Text Box 15">
              <a:extLst>
                <a:ext uri="{FF2B5EF4-FFF2-40B4-BE49-F238E27FC236}">
                  <a16:creationId xmlns:a16="http://schemas.microsoft.com/office/drawing/2014/main" id="{DEAA0FFD-89FE-E85B-8029-E48372407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1773"/>
              <a:ext cx="18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u="sng"/>
                <a:t>Exchange rate £1 =</a:t>
              </a:r>
            </a:p>
          </p:txBody>
        </p:sp>
      </p:grpSp>
      <p:sp>
        <p:nvSpPr>
          <p:cNvPr id="6155" name="Text Box 16">
            <a:extLst>
              <a:ext uri="{FF2B5EF4-FFF2-40B4-BE49-F238E27FC236}">
                <a16:creationId xmlns:a16="http://schemas.microsoft.com/office/drawing/2014/main" id="{8A9309E7-046D-15C1-3F56-64E1E6CE0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951038"/>
            <a:ext cx="49895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/>
              <a:t>Example</a:t>
            </a:r>
            <a:r>
              <a:rPr lang="en-GB" altLang="en-US"/>
              <a:t> : A business man returns</a:t>
            </a:r>
          </a:p>
          <a:p>
            <a:pPr eaLnBrk="1" hangingPunct="1"/>
            <a:r>
              <a:rPr lang="en-GB" altLang="en-US"/>
              <a:t> from America with $450. </a:t>
            </a:r>
          </a:p>
          <a:p>
            <a:pPr eaLnBrk="1" hangingPunct="1"/>
            <a:r>
              <a:rPr lang="en-GB" altLang="en-US"/>
              <a:t>He converts them back to £’s.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How much will he get back ?</a:t>
            </a:r>
            <a:endParaRPr lang="en-GB" altLang="en-US" u="sng">
              <a:solidFill>
                <a:srgbClr val="FFFF00"/>
              </a:solidFill>
            </a:endParaRPr>
          </a:p>
        </p:txBody>
      </p:sp>
      <p:pic>
        <p:nvPicPr>
          <p:cNvPr id="6156" name="Picture 35" descr="aeroplane">
            <a:extLst>
              <a:ext uri="{FF2B5EF4-FFF2-40B4-BE49-F238E27FC236}">
                <a16:creationId xmlns:a16="http://schemas.microsoft.com/office/drawing/2014/main" id="{FFD15215-FC68-6581-AB2F-B41D555C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9"/>
          <a:stretch>
            <a:fillRect/>
          </a:stretch>
        </p:blipFill>
        <p:spPr bwMode="auto">
          <a:xfrm>
            <a:off x="6653213" y="4354513"/>
            <a:ext cx="21844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36">
            <a:extLst>
              <a:ext uri="{FF2B5EF4-FFF2-40B4-BE49-F238E27FC236}">
                <a16:creationId xmlns:a16="http://schemas.microsoft.com/office/drawing/2014/main" id="{1972B779-9655-D13B-3901-E05B6E9C8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1354138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back to £’s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059F90DD-CC2F-9865-8AB9-21B7A3697894}"/>
              </a:ext>
            </a:extLst>
          </p:cNvPr>
          <p:cNvSpPr/>
          <p:nvPr/>
        </p:nvSpPr>
        <p:spPr bwMode="auto">
          <a:xfrm>
            <a:off x="228600" y="3548063"/>
            <a:ext cx="6080125" cy="330993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Proportion method</a:t>
            </a:r>
          </a:p>
          <a:p>
            <a:pPr algn="ctr"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$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		</a:t>
            </a:r>
            <a:r>
              <a:rPr lang="en-GB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£</a:t>
            </a:r>
          </a:p>
          <a:p>
            <a:pPr algn="ctr"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1.50 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  <a:sym typeface="Wingdings"/>
              </a:rPr>
              <a:t>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1</a:t>
            </a:r>
          </a:p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         450	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59D303F7-2BEF-E1F1-A03B-AB0DC0446728}"/>
              </a:ext>
            </a:extLst>
          </p:cNvPr>
          <p:cNvSpPr/>
          <p:nvPr/>
        </p:nvSpPr>
        <p:spPr>
          <a:xfrm>
            <a:off x="0" y="354013"/>
            <a:ext cx="3106738" cy="153828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Are we expecting more or less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3B6ED5-128B-315E-3C1D-F712AFCAD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5073650"/>
            <a:ext cx="1217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(more) </a:t>
            </a:r>
            <a:endParaRPr lang="en-GB" altLang="en-US"/>
          </a:p>
        </p:txBody>
      </p:sp>
      <p:graphicFrame>
        <p:nvGraphicFramePr>
          <p:cNvPr id="33" name="Object 30">
            <a:extLst>
              <a:ext uri="{FF2B5EF4-FFF2-40B4-BE49-F238E27FC236}">
                <a16:creationId xmlns:a16="http://schemas.microsoft.com/office/drawing/2014/main" id="{A5B99DC1-EA54-2744-7822-A465ABDEB6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5438" y="5303838"/>
          <a:ext cx="13112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393480" progId="Equation.3">
                  <p:embed/>
                </p:oleObj>
              </mc:Choice>
              <mc:Fallback>
                <p:oleObj name="Equation" r:id="rId5" imgW="59688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5303838"/>
                        <a:ext cx="13112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1">
            <a:extLst>
              <a:ext uri="{FF2B5EF4-FFF2-40B4-BE49-F238E27FC236}">
                <a16:creationId xmlns:a16="http://schemas.microsoft.com/office/drawing/2014/main" id="{BFD42501-0602-97FE-B6AF-AE9E3D8457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4825" y="5457825"/>
          <a:ext cx="8509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177480" progId="Equation.3">
                  <p:embed/>
                </p:oleObj>
              </mc:Choice>
              <mc:Fallback>
                <p:oleObj name="Equation" r:id="rId7" imgW="355320" imgH="177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457825"/>
                        <a:ext cx="8509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3" animBg="1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2FF9881A-9905-7E9A-DCE6-841374020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A386CBE-892D-FC17-5BB4-7C14C72DE5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10899B-1424-4341-979A-B0EE8482AC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3C8FCE9-4B44-28D4-E579-6EA9BB34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64E29054-A3FA-D622-6CE8-211913DD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Text Box 3">
            <a:extLst>
              <a:ext uri="{FF2B5EF4-FFF2-40B4-BE49-F238E27FC236}">
                <a16:creationId xmlns:a16="http://schemas.microsoft.com/office/drawing/2014/main" id="{DD419923-2484-F9A2-5846-C731DEE6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2</a:t>
            </a:r>
          </a:p>
          <a:p>
            <a:pPr algn="ctr" eaLnBrk="1" hangingPunct="1"/>
            <a:r>
              <a:rPr lang="en-GB" altLang="en-US" sz="4000"/>
              <a:t>Ch26 (page 214)</a:t>
            </a:r>
          </a:p>
        </p:txBody>
      </p:sp>
      <p:pic>
        <p:nvPicPr>
          <p:cNvPr id="31751" name="Picture 4" descr="ag00463_">
            <a:extLst>
              <a:ext uri="{FF2B5EF4-FFF2-40B4-BE49-F238E27FC236}">
                <a16:creationId xmlns:a16="http://schemas.microsoft.com/office/drawing/2014/main" id="{28CA4CF5-0720-85EB-B356-9CBC8D892A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" descr="scottishflag">
            <a:extLst>
              <a:ext uri="{FF2B5EF4-FFF2-40B4-BE49-F238E27FC236}">
                <a16:creationId xmlns:a16="http://schemas.microsoft.com/office/drawing/2014/main" id="{AB476059-74DF-C316-6E6A-219624C471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" descr="Office Objects 0572">
            <a:extLst>
              <a:ext uri="{FF2B5EF4-FFF2-40B4-BE49-F238E27FC236}">
                <a16:creationId xmlns:a16="http://schemas.microsoft.com/office/drawing/2014/main" id="{1036D304-5EF8-F8FB-70CD-50FA976A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7">
            <a:extLst>
              <a:ext uri="{FF2B5EF4-FFF2-40B4-BE49-F238E27FC236}">
                <a16:creationId xmlns:a16="http://schemas.microsoft.com/office/drawing/2014/main" id="{D2989DC4-B1F9-E1CF-4E1E-613F2985A80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1F936CE6-4077-387E-768B-A13AD0E48A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803775" cy="2101850"/>
            <a:chOff x="0" y="-1"/>
            <a:chExt cx="4394579" cy="2101755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32FA41DD-BA85-03F8-59E1-297FBE384F5A}"/>
                </a:ext>
              </a:extLst>
            </p:cNvPr>
            <p:cNvSpPr/>
            <p:nvPr/>
          </p:nvSpPr>
          <p:spPr>
            <a:xfrm>
              <a:off x="0" y="-1"/>
              <a:ext cx="4394579" cy="2101755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5" name="Picture 14" descr="TICK.jpg">
              <a:extLst>
                <a:ext uri="{FF2B5EF4-FFF2-40B4-BE49-F238E27FC236}">
                  <a16:creationId xmlns:a16="http://schemas.microsoft.com/office/drawing/2014/main" id="{840C000D-DF1E-0FD2-D354-98B5ACC32362}"/>
                </a:ext>
              </a:extLst>
            </p:cNvPr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163887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33195F6D-F1B9-80A7-D23B-C2B8A0205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98883C05-B2C6-2E1B-85AC-3574233B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TextBox 39">
            <a:extLst>
              <a:ext uri="{FF2B5EF4-FFF2-40B4-BE49-F238E27FC236}">
                <a16:creationId xmlns:a16="http://schemas.microsoft.com/office/drawing/2014/main" id="{6F3BFC6D-0D7C-9210-6710-C7427764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3" y="3313113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32773" name="Rectangle 9">
            <a:extLst>
              <a:ext uri="{FF2B5EF4-FFF2-40B4-BE49-F238E27FC236}">
                <a16:creationId xmlns:a16="http://schemas.microsoft.com/office/drawing/2014/main" id="{3B8AB62A-EAE2-79FF-0E88-0A369F81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207963"/>
            <a:ext cx="8842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Andy buys a bottle of aftershave in Spain for 38.50 euro. </a:t>
            </a:r>
          </a:p>
          <a:p>
            <a:pPr eaLnBrk="1" hangingPunct="1"/>
            <a:endParaRPr lang="en-GB" altLang="en-US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same bottle of aftershave costs £25.99 in Scotland. </a:t>
            </a:r>
          </a:p>
          <a:p>
            <a:pPr eaLnBrk="1" hangingPunct="1"/>
            <a:endParaRPr lang="en-GB" altLang="en-US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exchange rate is £1 = 1.52 euro. </a:t>
            </a:r>
          </a:p>
          <a:p>
            <a:pPr eaLnBrk="1" hangingPunct="1"/>
            <a:endParaRPr lang="en-GB" altLang="en-US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Does he save money by buying the aftershave in Spain? </a:t>
            </a:r>
            <a:r>
              <a:rPr lang="en-GB" altLang="en-US" b="1">
                <a:latin typeface="Bookman Old Style" panose="02050604050505020204" pitchFamily="18" charset="0"/>
              </a:rPr>
              <a:t>Explain your answer.</a:t>
            </a:r>
            <a:endParaRPr lang="en-GB" altLang="en-US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>
            <a:extLst>
              <a:ext uri="{FF2B5EF4-FFF2-40B4-BE49-F238E27FC236}">
                <a16:creationId xmlns:a16="http://schemas.microsoft.com/office/drawing/2014/main" id="{A7650844-53BC-8D7B-C1AC-7A79BDD2E504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59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F6E35F-EDC8-4F4C-836D-84AA4330F1C7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BDEFAF3-8884-B5DA-383A-8831D471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6" name="TextBox 39">
            <a:extLst>
              <a:ext uri="{FF2B5EF4-FFF2-40B4-BE49-F238E27FC236}">
                <a16:creationId xmlns:a16="http://schemas.microsoft.com/office/drawing/2014/main" id="{D9D09D11-DF6E-E217-AAD4-1A05B38B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25" y="224313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33797" name="Rectangle 11">
            <a:extLst>
              <a:ext uri="{FF2B5EF4-FFF2-40B4-BE49-F238E27FC236}">
                <a16:creationId xmlns:a16="http://schemas.microsoft.com/office/drawing/2014/main" id="{AE4508E0-8EB1-359E-EACE-DCAE3518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292100"/>
            <a:ext cx="83756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During a holiday in Mexico, Lee changed £650 into pesos. 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exchange rate was £1 = 19.13 pesos. </a:t>
            </a:r>
          </a:p>
          <a:p>
            <a:pPr eaLnBrk="1" hangingPunct="1"/>
            <a:endParaRPr lang="en-GB" altLang="en-US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How many pesos did Lee receive for £650? 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Round off your answer to the nearest ten pesos.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9B6B2DB0-8A2C-81C3-714B-97D8979A2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>
            <a:extLst>
              <a:ext uri="{FF2B5EF4-FFF2-40B4-BE49-F238E27FC236}">
                <a16:creationId xmlns:a16="http://schemas.microsoft.com/office/drawing/2014/main" id="{8BA42701-E3B9-3A8F-6FF3-4113269C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8B8FF6BF-2AC7-6135-70DE-FE2151BE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66722617-4792-9A87-6747-97FC7BFD4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5" name="Rectangle 6">
            <a:extLst>
              <a:ext uri="{FF2B5EF4-FFF2-40B4-BE49-F238E27FC236}">
                <a16:creationId xmlns:a16="http://schemas.microsoft.com/office/drawing/2014/main" id="{1D8A5AD4-9EDE-53BD-4640-4BFEA26B1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24C2E363-20FE-0109-FEEF-E21233C36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7" name="Rectangle 8">
            <a:extLst>
              <a:ext uri="{FF2B5EF4-FFF2-40B4-BE49-F238E27FC236}">
                <a16:creationId xmlns:a16="http://schemas.microsoft.com/office/drawing/2014/main" id="{10DFFCD0-818B-88DD-35E3-DFF0117B9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8" name="Rectangle 4">
            <a:extLst>
              <a:ext uri="{FF2B5EF4-FFF2-40B4-BE49-F238E27FC236}">
                <a16:creationId xmlns:a16="http://schemas.microsoft.com/office/drawing/2014/main" id="{99D6A6DC-53A8-F4B7-A8E8-2DBEA87A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Rectangle 7">
            <a:extLst>
              <a:ext uri="{FF2B5EF4-FFF2-40B4-BE49-F238E27FC236}">
                <a16:creationId xmlns:a16="http://schemas.microsoft.com/office/drawing/2014/main" id="{4E791F55-7937-553F-B853-D01B235E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Rectangle 4">
            <a:extLst>
              <a:ext uri="{FF2B5EF4-FFF2-40B4-BE49-F238E27FC236}">
                <a16:creationId xmlns:a16="http://schemas.microsoft.com/office/drawing/2014/main" id="{153212B3-43A5-1290-B243-51A323C8D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1" name="Rectangle 8">
            <a:extLst>
              <a:ext uri="{FF2B5EF4-FFF2-40B4-BE49-F238E27FC236}">
                <a16:creationId xmlns:a16="http://schemas.microsoft.com/office/drawing/2014/main" id="{73BD9447-CEFD-4645-7D29-F49195E3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1" name="Object 4">
            <a:extLst>
              <a:ext uri="{FF2B5EF4-FFF2-40B4-BE49-F238E27FC236}">
                <a16:creationId xmlns:a16="http://schemas.microsoft.com/office/drawing/2014/main" id="{BD9EDCCF-5519-F524-0D85-8021107EC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1">
            <a:extLst>
              <a:ext uri="{FF2B5EF4-FFF2-40B4-BE49-F238E27FC236}">
                <a16:creationId xmlns:a16="http://schemas.microsoft.com/office/drawing/2014/main" id="{8CEA232B-FCA8-C19E-65BC-B391731F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3" name="Rectangle 9">
            <a:extLst>
              <a:ext uri="{FF2B5EF4-FFF2-40B4-BE49-F238E27FC236}">
                <a16:creationId xmlns:a16="http://schemas.microsoft.com/office/drawing/2014/main" id="{03AEF1A0-A9D0-E503-E13F-AC70F04C0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368A0892-3284-62D9-C2AD-38D934E7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Rectangle 13">
            <a:extLst>
              <a:ext uri="{FF2B5EF4-FFF2-40B4-BE49-F238E27FC236}">
                <a16:creationId xmlns:a16="http://schemas.microsoft.com/office/drawing/2014/main" id="{635B7869-73B1-4558-328F-FFC03D18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6" name="Rectangle 10">
            <a:extLst>
              <a:ext uri="{FF2B5EF4-FFF2-40B4-BE49-F238E27FC236}">
                <a16:creationId xmlns:a16="http://schemas.microsoft.com/office/drawing/2014/main" id="{883C50DC-9396-C6DE-7E12-37FFDA68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7" name="Rectangle 9">
            <a:extLst>
              <a:ext uri="{FF2B5EF4-FFF2-40B4-BE49-F238E27FC236}">
                <a16:creationId xmlns:a16="http://schemas.microsoft.com/office/drawing/2014/main" id="{BB220D09-09AF-6B22-8F5D-7EEF121C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8" name="Rectangle 9">
            <a:extLst>
              <a:ext uri="{FF2B5EF4-FFF2-40B4-BE49-F238E27FC236}">
                <a16:creationId xmlns:a16="http://schemas.microsoft.com/office/drawing/2014/main" id="{6BA5FAE3-0369-E8FD-F467-080BA11B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9" name="Rectangle 9">
            <a:extLst>
              <a:ext uri="{FF2B5EF4-FFF2-40B4-BE49-F238E27FC236}">
                <a16:creationId xmlns:a16="http://schemas.microsoft.com/office/drawing/2014/main" id="{75A6A8EF-2F8C-CEB8-2E7E-575BC1D1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0" name="Rectangle 36">
            <a:extLst>
              <a:ext uri="{FF2B5EF4-FFF2-40B4-BE49-F238E27FC236}">
                <a16:creationId xmlns:a16="http://schemas.microsoft.com/office/drawing/2014/main" id="{E1950229-CFD3-5E26-9B24-FDC591BA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1" name="Rectangle 11">
            <a:extLst>
              <a:ext uri="{FF2B5EF4-FFF2-40B4-BE49-F238E27FC236}">
                <a16:creationId xmlns:a16="http://schemas.microsoft.com/office/drawing/2014/main" id="{74433AE1-3199-5B3D-B4A1-32B09D72C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2" name="Rectangle 13">
            <a:extLst>
              <a:ext uri="{FF2B5EF4-FFF2-40B4-BE49-F238E27FC236}">
                <a16:creationId xmlns:a16="http://schemas.microsoft.com/office/drawing/2014/main" id="{C1C5EC4A-9976-0226-BC35-012B1F6D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3" name="Rectangle 9">
            <a:extLst>
              <a:ext uri="{FF2B5EF4-FFF2-40B4-BE49-F238E27FC236}">
                <a16:creationId xmlns:a16="http://schemas.microsoft.com/office/drawing/2014/main" id="{D7EF2D0A-09DD-11E4-1DA7-A8F63304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4" name="Rectangle 11">
            <a:extLst>
              <a:ext uri="{FF2B5EF4-FFF2-40B4-BE49-F238E27FC236}">
                <a16:creationId xmlns:a16="http://schemas.microsoft.com/office/drawing/2014/main" id="{1B2FF782-421B-3F0C-D010-C3872BE1B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5" name="Rectangle 12">
            <a:extLst>
              <a:ext uri="{FF2B5EF4-FFF2-40B4-BE49-F238E27FC236}">
                <a16:creationId xmlns:a16="http://schemas.microsoft.com/office/drawing/2014/main" id="{1644201A-D0B1-EB50-E0DA-D21E2BD7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6" name="Rectangle 12">
            <a:extLst>
              <a:ext uri="{FF2B5EF4-FFF2-40B4-BE49-F238E27FC236}">
                <a16:creationId xmlns:a16="http://schemas.microsoft.com/office/drawing/2014/main" id="{68791CFF-DB83-D903-D8B7-B5E5D2F1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7" name="Rectangle 15">
            <a:extLst>
              <a:ext uri="{FF2B5EF4-FFF2-40B4-BE49-F238E27FC236}">
                <a16:creationId xmlns:a16="http://schemas.microsoft.com/office/drawing/2014/main" id="{514654B0-7008-DED2-4ED3-A38E666B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GB" altLang="en-US"/>
          </a:p>
        </p:txBody>
      </p:sp>
      <p:sp>
        <p:nvSpPr>
          <p:cNvPr id="7198" name="Rectangle 10">
            <a:extLst>
              <a:ext uri="{FF2B5EF4-FFF2-40B4-BE49-F238E27FC236}">
                <a16:creationId xmlns:a16="http://schemas.microsoft.com/office/drawing/2014/main" id="{41D95CF9-C4EA-A5C1-91A8-8C07EC54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9" name="Rectangle 13">
            <a:extLst>
              <a:ext uri="{FF2B5EF4-FFF2-40B4-BE49-F238E27FC236}">
                <a16:creationId xmlns:a16="http://schemas.microsoft.com/office/drawing/2014/main" id="{0BBF7F11-4D56-6BB9-C04A-DF8DA447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0" name="TextBox 39">
            <a:extLst>
              <a:ext uri="{FF2B5EF4-FFF2-40B4-BE49-F238E27FC236}">
                <a16:creationId xmlns:a16="http://schemas.microsoft.com/office/drawing/2014/main" id="{BED1FE24-9C20-1494-6E9D-0218BB5B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254500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7201" name="Rectangle 40">
            <a:extLst>
              <a:ext uri="{FF2B5EF4-FFF2-40B4-BE49-F238E27FC236}">
                <a16:creationId xmlns:a16="http://schemas.microsoft.com/office/drawing/2014/main" id="{E595D231-7612-668C-AF17-FACA4A1A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227013"/>
            <a:ext cx="7910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box office takings at cinemas in the UK and the USA from showing "The Spartans" are shown below.</a:t>
            </a:r>
          </a:p>
        </p:txBody>
      </p:sp>
      <p:pic>
        <p:nvPicPr>
          <p:cNvPr id="7202" name="Picture 4">
            <a:extLst>
              <a:ext uri="{FF2B5EF4-FFF2-40B4-BE49-F238E27FC236}">
                <a16:creationId xmlns:a16="http://schemas.microsoft.com/office/drawing/2014/main" id="{B3EF784B-ECD1-C944-080A-742954E3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4000" contrast="5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5199" r="8887"/>
          <a:stretch>
            <a:fillRect/>
          </a:stretch>
        </p:blipFill>
        <p:spPr bwMode="auto">
          <a:xfrm>
            <a:off x="1700213" y="1177925"/>
            <a:ext cx="44656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Rectangle 41">
            <a:extLst>
              <a:ext uri="{FF2B5EF4-FFF2-40B4-BE49-F238E27FC236}">
                <a16:creationId xmlns:a16="http://schemas.microsoft.com/office/drawing/2014/main" id="{4A5C45A8-36FB-801B-D796-5A49295D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38600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Change the box office takings in the USA to pounds sterling. 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Give your answer to the nearest thousand pounds.</a:t>
            </a:r>
            <a:endParaRPr lang="en-GB" altLang="en-US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>
            <a:extLst>
              <a:ext uri="{FF2B5EF4-FFF2-40B4-BE49-F238E27FC236}">
                <a16:creationId xmlns:a16="http://schemas.microsoft.com/office/drawing/2014/main" id="{C4F8CE0C-0D7C-F1B6-1BC2-9A6A353DA766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30591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B236A0-3ED8-4175-AF7F-9F52D8D7DFE8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D977104B-1132-172B-4B94-67ADF8424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1E6F22F0-5768-8D82-8A07-FE05B5CA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5CE1A926-35CE-E10E-F9C5-8198EA9C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BC15EF95-6D27-1CAE-3869-D926EB69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3" name="Rectangle 8">
            <a:extLst>
              <a:ext uri="{FF2B5EF4-FFF2-40B4-BE49-F238E27FC236}">
                <a16:creationId xmlns:a16="http://schemas.microsoft.com/office/drawing/2014/main" id="{CCA9E355-3858-DAF1-69A8-09635C22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30C19B5C-A4E3-0BEA-5A88-390BD61B3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5" name="Rectangle 4">
            <a:extLst>
              <a:ext uri="{FF2B5EF4-FFF2-40B4-BE49-F238E27FC236}">
                <a16:creationId xmlns:a16="http://schemas.microsoft.com/office/drawing/2014/main" id="{EBC233E1-278A-8D0B-E6A4-287846DE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6" name="Rectangle 18">
            <a:extLst>
              <a:ext uri="{FF2B5EF4-FFF2-40B4-BE49-F238E27FC236}">
                <a16:creationId xmlns:a16="http://schemas.microsoft.com/office/drawing/2014/main" id="{959A802A-7F46-5E91-05E6-FC18DBE1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TextBox 39">
            <a:extLst>
              <a:ext uri="{FF2B5EF4-FFF2-40B4-BE49-F238E27FC236}">
                <a16:creationId xmlns:a16="http://schemas.microsoft.com/office/drawing/2014/main" id="{AAA1AC45-0D1C-5274-D95E-4B2E1D46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5229225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4</a:t>
            </a:r>
          </a:p>
        </p:txBody>
      </p:sp>
      <p:sp>
        <p:nvSpPr>
          <p:cNvPr id="34828" name="Rectangle 21">
            <a:extLst>
              <a:ext uri="{FF2B5EF4-FFF2-40B4-BE49-F238E27FC236}">
                <a16:creationId xmlns:a16="http://schemas.microsoft.com/office/drawing/2014/main" id="{B888AC54-AFC2-6F10-72BC-81E412AD4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69863"/>
            <a:ext cx="8205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 Jane is going to Switzerland and wants to change £500 into Swiss francs. 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Two travel agents offer the following exchange rates.</a:t>
            </a:r>
          </a:p>
        </p:txBody>
      </p:sp>
      <p:pic>
        <p:nvPicPr>
          <p:cNvPr id="34829" name="Picture 3">
            <a:extLst>
              <a:ext uri="{FF2B5EF4-FFF2-40B4-BE49-F238E27FC236}">
                <a16:creationId xmlns:a16="http://schemas.microsoft.com/office/drawing/2014/main" id="{1BED7CF5-7A47-1C1B-2EA0-CC14E00A0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6238"/>
            <a:ext cx="269398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4">
            <a:extLst>
              <a:ext uri="{FF2B5EF4-FFF2-40B4-BE49-F238E27FC236}">
                <a16:creationId xmlns:a16="http://schemas.microsoft.com/office/drawing/2014/main" id="{4B903CB9-CD66-ED81-D5BD-1202ACEB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46238"/>
            <a:ext cx="2781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Rectangle 24">
            <a:extLst>
              <a:ext uri="{FF2B5EF4-FFF2-40B4-BE49-F238E27FC236}">
                <a16:creationId xmlns:a16="http://schemas.microsoft.com/office/drawing/2014/main" id="{2755172B-FE3F-0BC0-243C-EA6BA6CD8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11563"/>
            <a:ext cx="849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>
                <a:latin typeface="Bookman Old Style" panose="02050604050505020204" pitchFamily="18" charset="0"/>
              </a:rPr>
              <a:t>(a)   </a:t>
            </a:r>
            <a:r>
              <a:rPr lang="en-GB" altLang="en-US">
                <a:latin typeface="Bookman Old Style" panose="02050604050505020204" pitchFamily="18" charset="0"/>
              </a:rPr>
              <a:t>How many Swiss francs would Jane receive from Travelsun for £500?</a:t>
            </a:r>
            <a:endParaRPr lang="en-GB" altLang="en-US" i="1">
              <a:latin typeface="Bookman Old Style" panose="02050604050505020204" pitchFamily="18" charset="0"/>
            </a:endParaRPr>
          </a:p>
        </p:txBody>
      </p:sp>
      <p:sp>
        <p:nvSpPr>
          <p:cNvPr id="34832" name="Rectangle 25">
            <a:extLst>
              <a:ext uri="{FF2B5EF4-FFF2-40B4-BE49-F238E27FC236}">
                <a16:creationId xmlns:a16="http://schemas.microsoft.com/office/drawing/2014/main" id="{3DE377BE-8D53-B8DB-8967-E18AF5D2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 startAt="2"/>
            </a:pPr>
            <a:r>
              <a:rPr lang="en-GB" altLang="en-US">
                <a:latin typeface="Bookman Old Style" panose="02050604050505020204" pitchFamily="18" charset="0"/>
              </a:rPr>
              <a:t>Which travel agent will give Jane more Swiss francs for her £500?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     </a:t>
            </a:r>
            <a:r>
              <a:rPr lang="en-GB" altLang="en-US" b="1">
                <a:latin typeface="Bookman Old Style" panose="02050604050505020204" pitchFamily="18" charset="0"/>
              </a:rPr>
              <a:t>Show clearly all your working.</a:t>
            </a:r>
            <a:endParaRPr lang="en-GB" altLang="en-US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>
            <a:extLst>
              <a:ext uri="{FF2B5EF4-FFF2-40B4-BE49-F238E27FC236}">
                <a16:creationId xmlns:a16="http://schemas.microsoft.com/office/drawing/2014/main" id="{A634E913-057C-3C0A-90EE-2C09139D147A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843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20CB33-3A3E-44DE-BD1F-915EB5ED70C7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0A87296A-FDAC-2D18-F5D2-B10D001B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9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4" name="TextBox 39">
            <a:extLst>
              <a:ext uri="{FF2B5EF4-FFF2-40B4-BE49-F238E27FC236}">
                <a16:creationId xmlns:a16="http://schemas.microsoft.com/office/drawing/2014/main" id="{4CAF2134-E66D-C654-757A-02697447E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33162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35845" name="TextBox 39">
            <a:extLst>
              <a:ext uri="{FF2B5EF4-FFF2-40B4-BE49-F238E27FC236}">
                <a16:creationId xmlns:a16="http://schemas.microsoft.com/office/drawing/2014/main" id="{FBA07DD8-64A2-DD8C-7D00-FFC4E440F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796925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DCD9A612-47B8-B287-E50E-49CA66EE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20663"/>
            <a:ext cx="78486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A room in the Hotel Royale in Paris costs 130 euros per night. The exchange rate is 1.58 euros to the pound.</a:t>
            </a:r>
          </a:p>
          <a:p>
            <a:pPr eaLnBrk="1" hangingPunct="1"/>
            <a:endParaRPr lang="en-GB" altLang="en-US" i="1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i="1">
                <a:latin typeface="Bookman Old Style" panose="02050604050505020204" pitchFamily="18" charset="0"/>
              </a:rPr>
              <a:t>(a)   </a:t>
            </a:r>
            <a:r>
              <a:rPr lang="en-GB" altLang="en-US">
                <a:latin typeface="Bookman Old Style" panose="02050604050505020204" pitchFamily="18" charset="0"/>
              </a:rPr>
              <a:t>Find the cost of the hotel room per night in pounds and pence.</a:t>
            </a:r>
            <a:endParaRPr lang="en-GB" altLang="en-US" i="1">
              <a:latin typeface="Bookman Old Style" panose="02050604050505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E10133-19C0-3C7E-D5CB-7C8CD437E6AB}"/>
              </a:ext>
            </a:extLst>
          </p:cNvPr>
          <p:cNvSpPr/>
          <p:nvPr/>
        </p:nvSpPr>
        <p:spPr>
          <a:xfrm>
            <a:off x="515938" y="3016250"/>
            <a:ext cx="79914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Mr and Mrs McQueen are going to Paris. </a:t>
            </a:r>
          </a:p>
          <a:p>
            <a:pPr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Their return flights cost £59 each.</a:t>
            </a:r>
          </a:p>
          <a:p>
            <a:pPr>
              <a:defRPr/>
            </a:pPr>
            <a:endParaRPr lang="en-GB" i="1" dirty="0">
              <a:latin typeface="Bookman Old Style" pitchFamily="18" charset="0"/>
              <a:cs typeface="Arial" charset="0"/>
            </a:endParaRPr>
          </a:p>
          <a:p>
            <a:pPr marL="342900" indent="-342900">
              <a:defRPr/>
            </a:pPr>
            <a:r>
              <a:rPr lang="en-GB" i="1" dirty="0">
                <a:latin typeface="Bookman Old Style" pitchFamily="18" charset="0"/>
                <a:cs typeface="Arial" charset="0"/>
              </a:rPr>
              <a:t>(b) </a:t>
            </a:r>
            <a:r>
              <a:rPr lang="en-GB" dirty="0">
                <a:latin typeface="Bookman Old Style" pitchFamily="18" charset="0"/>
                <a:cs typeface="Arial" charset="0"/>
              </a:rPr>
              <a:t>Find the total cost of their flights and a 3 night stay at the Hotel</a:t>
            </a:r>
          </a:p>
          <a:p>
            <a:pPr marL="342900" indent="-342900">
              <a:defRPr/>
            </a:pPr>
            <a:r>
              <a:rPr lang="en-GB" dirty="0">
                <a:latin typeface="Bookman Old Style" pitchFamily="18" charset="0"/>
                <a:cs typeface="Arial" charset="0"/>
              </a:rPr>
              <a:t>     Royale in pounds and pence.</a:t>
            </a:r>
            <a:endParaRPr lang="en-GB" i="1" dirty="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>
            <a:extLst>
              <a:ext uri="{FF2B5EF4-FFF2-40B4-BE49-F238E27FC236}">
                <a16:creationId xmlns:a16="http://schemas.microsoft.com/office/drawing/2014/main" id="{A747CA34-27EF-514D-477A-00EA3A4424DD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59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279D14-87A7-4D76-B4B1-25475FBB32DF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40514B17-0413-34D7-C43A-F838080C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932C3E55-1E9C-B371-6C2E-95922C3D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86DD3B0A-F881-55D4-B87D-5EB57AB9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C6DF9DE5-C105-5A94-8651-A811080B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1" name="Rectangle 8">
            <a:extLst>
              <a:ext uri="{FF2B5EF4-FFF2-40B4-BE49-F238E27FC236}">
                <a16:creationId xmlns:a16="http://schemas.microsoft.com/office/drawing/2014/main" id="{B852AF25-C06D-AE5D-158F-A88DDEE2B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91853904-306F-E002-B178-B80D53E6B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73" name="Rectangle 22">
            <a:extLst>
              <a:ext uri="{FF2B5EF4-FFF2-40B4-BE49-F238E27FC236}">
                <a16:creationId xmlns:a16="http://schemas.microsoft.com/office/drawing/2014/main" id="{2D1F39B7-84B6-D301-A5AC-CB73AC0F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Rectangle 24">
            <a:extLst>
              <a:ext uri="{FF2B5EF4-FFF2-40B4-BE49-F238E27FC236}">
                <a16:creationId xmlns:a16="http://schemas.microsoft.com/office/drawing/2014/main" id="{389BDE65-79F8-B576-6B5E-DBF33A42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26">
            <a:extLst>
              <a:ext uri="{FF2B5EF4-FFF2-40B4-BE49-F238E27FC236}">
                <a16:creationId xmlns:a16="http://schemas.microsoft.com/office/drawing/2014/main" id="{6109C61E-FCDC-D9D5-B167-FA16E562C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6" name="Footer Placeholder 4">
            <a:extLst>
              <a:ext uri="{FF2B5EF4-FFF2-40B4-BE49-F238E27FC236}">
                <a16:creationId xmlns:a16="http://schemas.microsoft.com/office/drawing/2014/main" id="{C362B543-5D8F-723F-E213-833C8E5F83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2555875" y="6492875"/>
            <a:ext cx="4968875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/>
              <a:t>Intermediate 1 Past Papers</a:t>
            </a:r>
          </a:p>
        </p:txBody>
      </p:sp>
      <p:sp>
        <p:nvSpPr>
          <p:cNvPr id="36877" name="TextBox 39">
            <a:extLst>
              <a:ext uri="{FF2B5EF4-FFF2-40B4-BE49-F238E27FC236}">
                <a16:creationId xmlns:a16="http://schemas.microsoft.com/office/drawing/2014/main" id="{9A566B2C-F080-3B3B-7663-29419B16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3" y="1254125"/>
            <a:ext cx="28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36878" name="TextBox 39">
            <a:extLst>
              <a:ext uri="{FF2B5EF4-FFF2-40B4-BE49-F238E27FC236}">
                <a16:creationId xmlns:a16="http://schemas.microsoft.com/office/drawing/2014/main" id="{821DD294-60A4-AFC1-A690-46768FDC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3198813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185EE8A9-FBAE-C48C-AE5E-C116DE2D3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390525"/>
            <a:ext cx="79216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>
                <a:latin typeface="Bookman Old Style" panose="02050604050505020204" pitchFamily="18" charset="0"/>
              </a:rPr>
              <a:t>(a)  </a:t>
            </a:r>
            <a:r>
              <a:rPr lang="en-GB" altLang="en-US">
                <a:latin typeface="Bookman Old Style" panose="02050604050505020204" pitchFamily="18" charset="0"/>
              </a:rPr>
              <a:t>While in New York, Martin changed £50 into US dollars. The exchange rate was £1 = $1.62. How many US dollars did Martin receive for £50?</a:t>
            </a:r>
            <a:endParaRPr lang="en-GB" altLang="en-US" i="1">
              <a:latin typeface="Bookman Old Style" panose="02050604050505020204" pitchFamily="18" charset="0"/>
            </a:endParaRPr>
          </a:p>
          <a:p>
            <a:pPr eaLnBrk="1" hangingPunct="1"/>
            <a:br>
              <a:rPr lang="en-GB" altLang="en-US" i="1">
                <a:latin typeface="Bookman Old Style" panose="02050604050505020204" pitchFamily="18" charset="0"/>
              </a:rPr>
            </a:br>
            <a:endParaRPr lang="en-GB" altLang="en-US" i="1">
              <a:latin typeface="Bookman Old Style" panose="02050604050505020204" pitchFamily="18" charset="0"/>
            </a:endParaRPr>
          </a:p>
          <a:p>
            <a:pPr eaLnBrk="1" hangingPunct="1"/>
            <a:br>
              <a:rPr lang="en-GB" altLang="en-US" i="1">
                <a:latin typeface="Bookman Old Style" panose="02050604050505020204" pitchFamily="18" charset="0"/>
              </a:rPr>
            </a:br>
            <a:r>
              <a:rPr lang="en-GB" altLang="en-US" i="1">
                <a:latin typeface="Bookman Old Style" panose="02050604050505020204" pitchFamily="18" charset="0"/>
              </a:rPr>
              <a:t>(b)   </a:t>
            </a:r>
            <a:r>
              <a:rPr lang="en-GB" altLang="en-US">
                <a:latin typeface="Bookman Old Style" panose="02050604050505020204" pitchFamily="18" charset="0"/>
              </a:rPr>
              <a:t>A few days later he received $320 in exchange for £200. What was the new exchange rate?</a:t>
            </a:r>
            <a:endParaRPr lang="en-GB" altLang="en-US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17005263-47CD-3375-AF79-6ECB26149B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723252-671F-43BC-BA0A-171C2A61D52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F095ABB3-E3AF-A187-3A98-6A7A2C663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174B2939-8E76-9E28-805C-89FA274F227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712913" y="496888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26629" name="Picture 3" descr="scottishflag">
            <a:extLst>
              <a:ext uri="{FF2B5EF4-FFF2-40B4-BE49-F238E27FC236}">
                <a16:creationId xmlns:a16="http://schemas.microsoft.com/office/drawing/2014/main" id="{2BFF5C12-F4A6-65C9-AD88-2A61DEA21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>
            <a:extLst>
              <a:ext uri="{FF2B5EF4-FFF2-40B4-BE49-F238E27FC236}">
                <a16:creationId xmlns:a16="http://schemas.microsoft.com/office/drawing/2014/main" id="{5113C0B7-D32B-DDBC-549F-5BE386AEC7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6631" name="Picture 6" descr="Office Objects 0572">
            <a:extLst>
              <a:ext uri="{FF2B5EF4-FFF2-40B4-BE49-F238E27FC236}">
                <a16:creationId xmlns:a16="http://schemas.microsoft.com/office/drawing/2014/main" id="{97F60E4E-72D5-464B-B492-8CD99506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7">
            <a:extLst>
              <a:ext uri="{FF2B5EF4-FFF2-40B4-BE49-F238E27FC236}">
                <a16:creationId xmlns:a16="http://schemas.microsoft.com/office/drawing/2014/main" id="{7639D8D2-C8E3-0209-3F0D-3797E755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2154238"/>
            <a:ext cx="79184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en-US" sz="3200">
                <a:solidFill>
                  <a:srgbClr val="FFFF00"/>
                </a:solidFill>
              </a:rPr>
              <a:t>Two numbers add to give 12 and divide to 	give 3. Find the two numbers.</a:t>
            </a:r>
          </a:p>
          <a:p>
            <a:pPr eaLnBrk="1" hangingPunct="1"/>
            <a:endParaRPr lang="en-GB" alt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2. Two numbers subtract to give 5 and </a:t>
            </a:r>
          </a:p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     multiply to 24. Find the two numbers.</a:t>
            </a:r>
          </a:p>
          <a:p>
            <a:pPr eaLnBrk="1" hangingPunct="1"/>
            <a:endParaRPr lang="en-GB" alt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200">
                <a:solidFill>
                  <a:srgbClr val="FFFF00"/>
                </a:solidFill>
              </a:rPr>
              <a:t>3. Make your own question up.</a:t>
            </a:r>
          </a:p>
          <a:p>
            <a:pPr eaLnBrk="1" hangingPunct="1"/>
            <a:endParaRPr lang="en-GB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CB54E572-0C08-2EB3-4A94-22B24BE4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7EC4F0F1-1CF6-5B5E-6DFF-090548A7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6AB8F62-442D-E93F-2B21-E4742B5B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3" name="Rectangle 6">
            <a:extLst>
              <a:ext uri="{FF2B5EF4-FFF2-40B4-BE49-F238E27FC236}">
                <a16:creationId xmlns:a16="http://schemas.microsoft.com/office/drawing/2014/main" id="{2BE8CCFC-5974-2EC7-FEF3-D5E9CAEAE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4" name="Rectangle 8">
            <a:extLst>
              <a:ext uri="{FF2B5EF4-FFF2-40B4-BE49-F238E27FC236}">
                <a16:creationId xmlns:a16="http://schemas.microsoft.com/office/drawing/2014/main" id="{B5FB3075-7CA2-67A5-8525-3E549895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5" name="Rectangle 8">
            <a:extLst>
              <a:ext uri="{FF2B5EF4-FFF2-40B4-BE49-F238E27FC236}">
                <a16:creationId xmlns:a16="http://schemas.microsoft.com/office/drawing/2014/main" id="{20F7957F-0167-F5D0-63DC-66A61BD88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6" name="Rectangle 14">
            <a:extLst>
              <a:ext uri="{FF2B5EF4-FFF2-40B4-BE49-F238E27FC236}">
                <a16:creationId xmlns:a16="http://schemas.microsoft.com/office/drawing/2014/main" id="{1DEF442B-C270-92EB-2B40-0826A6B19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6700"/>
            <a:ext cx="7273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Curtis flew from New York to London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where he changed 1400 dollars into pounds.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He spent £650 in London and then changed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rest into euros before travelling to Paris.</a:t>
            </a:r>
          </a:p>
          <a:p>
            <a:pPr eaLnBrk="1" hangingPunct="1"/>
            <a:endParaRPr lang="en-GB" altLang="en-US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How many euros did Curtis receive?</a:t>
            </a:r>
          </a:p>
        </p:txBody>
      </p:sp>
      <p:pic>
        <p:nvPicPr>
          <p:cNvPr id="37897" name="Picture 3">
            <a:extLst>
              <a:ext uri="{FF2B5EF4-FFF2-40B4-BE49-F238E27FC236}">
                <a16:creationId xmlns:a16="http://schemas.microsoft.com/office/drawing/2014/main" id="{6FC37FE6-CC78-0279-C67D-178C8320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519363"/>
            <a:ext cx="29892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>
            <a:extLst>
              <a:ext uri="{FF2B5EF4-FFF2-40B4-BE49-F238E27FC236}">
                <a16:creationId xmlns:a16="http://schemas.microsoft.com/office/drawing/2014/main" id="{191F5117-07C3-1CD2-D110-8C60018AB6BB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259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399312-478D-42B7-8F8B-F96C46F328AE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70C94018-085F-838D-9093-249B1BE3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08CE47D-67DA-48FB-52E5-71DEEE1E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F534650B-DCA6-6E80-DC9C-B48C2DB3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247680F2-1315-A020-D58C-9EBF20C3E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9" name="Rectangle 8">
            <a:extLst>
              <a:ext uri="{FF2B5EF4-FFF2-40B4-BE49-F238E27FC236}">
                <a16:creationId xmlns:a16="http://schemas.microsoft.com/office/drawing/2014/main" id="{1D9755EF-6210-B08C-8AFE-A2B423F0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327523D7-04DA-EB78-2BC5-1EC8762B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21" name="TextBox 39">
            <a:extLst>
              <a:ext uri="{FF2B5EF4-FFF2-40B4-BE49-F238E27FC236}">
                <a16:creationId xmlns:a16="http://schemas.microsoft.com/office/drawing/2014/main" id="{42E39F19-4A50-023A-782B-E3DBFA4AA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4375150"/>
            <a:ext cx="43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38922" name="Rectangle 13">
            <a:extLst>
              <a:ext uri="{FF2B5EF4-FFF2-40B4-BE49-F238E27FC236}">
                <a16:creationId xmlns:a16="http://schemas.microsoft.com/office/drawing/2014/main" id="{8CDB4B04-9042-3041-8A90-E029C9C63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7963"/>
            <a:ext cx="7996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table shows the ticket prices for a theme park in France.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prices are given in euros.</a:t>
            </a:r>
          </a:p>
        </p:txBody>
      </p:sp>
      <p:pic>
        <p:nvPicPr>
          <p:cNvPr id="38923" name="Picture 14">
            <a:extLst>
              <a:ext uri="{FF2B5EF4-FFF2-40B4-BE49-F238E27FC236}">
                <a16:creationId xmlns:a16="http://schemas.microsoft.com/office/drawing/2014/main" id="{D8E514C0-B175-FD00-D82E-50913F11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1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54200"/>
            <a:ext cx="73453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15">
            <a:extLst>
              <a:ext uri="{FF2B5EF4-FFF2-40B4-BE49-F238E27FC236}">
                <a16:creationId xmlns:a16="http://schemas.microsoft.com/office/drawing/2014/main" id="{DD3248D4-01F1-18AA-3284-36353496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82988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Gavin buys silver tickets for two adults and one child.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Find the total cost, in pounds and pence, of buying these tickets if the exchange rate is £1 = 1.39 euros.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>
            <a:extLst>
              <a:ext uri="{FF2B5EF4-FFF2-40B4-BE49-F238E27FC236}">
                <a16:creationId xmlns:a16="http://schemas.microsoft.com/office/drawing/2014/main" id="{08C9839E-855D-5A46-0EC1-40754959D79E}"/>
              </a:ext>
            </a:extLst>
          </p:cNvPr>
          <p:cNvSpPr>
            <a:spLocks noGrp="1"/>
          </p:cNvSpPr>
          <p:nvPr>
            <p:ph type="dt" sz="quarter" idx="13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EA8D5E-B458-4E97-8832-1C7545092398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AD496E14-6042-4C36-2F82-4BFD27179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0A2576C-6BAE-9A23-F0B5-8796E2554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8FE69D1C-A4CF-900C-5F43-200B0561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13D9224C-63F2-F096-3DAE-25CC6D23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3" name="Rectangle 8">
            <a:extLst>
              <a:ext uri="{FF2B5EF4-FFF2-40B4-BE49-F238E27FC236}">
                <a16:creationId xmlns:a16="http://schemas.microsoft.com/office/drawing/2014/main" id="{44136A30-D5F0-8BEE-1A2A-8E9CB0656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811C97C3-C719-3814-2E7A-0E526143C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5" name="Rectangle 4">
            <a:extLst>
              <a:ext uri="{FF2B5EF4-FFF2-40B4-BE49-F238E27FC236}">
                <a16:creationId xmlns:a16="http://schemas.microsoft.com/office/drawing/2014/main" id="{F89FD41A-F414-D5AC-7703-7E380153D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Rectangle 7">
            <a:extLst>
              <a:ext uri="{FF2B5EF4-FFF2-40B4-BE49-F238E27FC236}">
                <a16:creationId xmlns:a16="http://schemas.microsoft.com/office/drawing/2014/main" id="{2713AFCF-9491-C08F-2CFD-EBEB36A1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7" name="Rectangle 4">
            <a:extLst>
              <a:ext uri="{FF2B5EF4-FFF2-40B4-BE49-F238E27FC236}">
                <a16:creationId xmlns:a16="http://schemas.microsoft.com/office/drawing/2014/main" id="{CA86A0E4-6541-022B-5E6F-687A970C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8" name="Rectangle 8">
            <a:extLst>
              <a:ext uri="{FF2B5EF4-FFF2-40B4-BE49-F238E27FC236}">
                <a16:creationId xmlns:a16="http://schemas.microsoft.com/office/drawing/2014/main" id="{6C5E81E4-690D-5537-22CE-37634441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9" name="Rectangle 11">
            <a:extLst>
              <a:ext uri="{FF2B5EF4-FFF2-40B4-BE49-F238E27FC236}">
                <a16:creationId xmlns:a16="http://schemas.microsoft.com/office/drawing/2014/main" id="{02F86273-E767-9FC9-6C48-9358D7E7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0" name="Rectangle 9">
            <a:extLst>
              <a:ext uri="{FF2B5EF4-FFF2-40B4-BE49-F238E27FC236}">
                <a16:creationId xmlns:a16="http://schemas.microsoft.com/office/drawing/2014/main" id="{20A8641B-DB24-3DE4-4FFF-D680D1717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1" name="Rectangle 16">
            <a:extLst>
              <a:ext uri="{FF2B5EF4-FFF2-40B4-BE49-F238E27FC236}">
                <a16:creationId xmlns:a16="http://schemas.microsoft.com/office/drawing/2014/main" id="{980AD6C1-09BD-C106-1D5D-6EDD73DDA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2" name="Rectangle 13">
            <a:extLst>
              <a:ext uri="{FF2B5EF4-FFF2-40B4-BE49-F238E27FC236}">
                <a16:creationId xmlns:a16="http://schemas.microsoft.com/office/drawing/2014/main" id="{23EDBB30-2C9A-2C41-290E-85BC3B39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3" name="Rectangle 10">
            <a:extLst>
              <a:ext uri="{FF2B5EF4-FFF2-40B4-BE49-F238E27FC236}">
                <a16:creationId xmlns:a16="http://schemas.microsoft.com/office/drawing/2014/main" id="{47E7FE9B-5BCC-1276-2A16-94100A94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4" name="Rectangle 9">
            <a:extLst>
              <a:ext uri="{FF2B5EF4-FFF2-40B4-BE49-F238E27FC236}">
                <a16:creationId xmlns:a16="http://schemas.microsoft.com/office/drawing/2014/main" id="{D7EC8C67-9354-27C7-25A5-05EFFC7B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5" name="Rectangle 9">
            <a:extLst>
              <a:ext uri="{FF2B5EF4-FFF2-40B4-BE49-F238E27FC236}">
                <a16:creationId xmlns:a16="http://schemas.microsoft.com/office/drawing/2014/main" id="{2A7BCF49-68D8-DCA9-7D88-8C3F1B96E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6" name="TextBox 39">
            <a:extLst>
              <a:ext uri="{FF2B5EF4-FFF2-40B4-BE49-F238E27FC236}">
                <a16:creationId xmlns:a16="http://schemas.microsoft.com/office/drawing/2014/main" id="{3CB13E8C-1620-A99C-55E8-B3D05462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3933825"/>
            <a:ext cx="43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6D9C5-5F11-CBDA-A6A7-A699AAE2CD0D}"/>
              </a:ext>
            </a:extLst>
          </p:cNvPr>
          <p:cNvSpPr/>
          <p:nvPr/>
        </p:nvSpPr>
        <p:spPr>
          <a:xfrm>
            <a:off x="755650" y="765175"/>
            <a:ext cx="7561263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Bookman Old Style" pitchFamily="18" charset="0"/>
                <a:cs typeface="Arial" charset="0"/>
              </a:rPr>
              <a:t>Colin is going on holiday to Spain.</a:t>
            </a:r>
          </a:p>
          <a:p>
            <a:pPr>
              <a:defRPr/>
            </a:pPr>
            <a:r>
              <a:rPr lang="en-GB" sz="2000" dirty="0">
                <a:latin typeface="Bookman Old Style" pitchFamily="18" charset="0"/>
                <a:cs typeface="Arial" charset="0"/>
              </a:rPr>
              <a:t>He wants to exchange a maximum of £1300 into </a:t>
            </a:r>
            <a:r>
              <a:rPr lang="en-GB" sz="2000" dirty="0" err="1">
                <a:latin typeface="Bookman Old Style" pitchFamily="18" charset="0"/>
                <a:cs typeface="Arial" charset="0"/>
              </a:rPr>
              <a:t>euros</a:t>
            </a:r>
            <a:r>
              <a:rPr lang="en-GB" sz="2000" dirty="0">
                <a:latin typeface="Bookman Old Style" pitchFamily="18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GB" sz="2000" dirty="0">
                <a:latin typeface="Bookman Old Style" pitchFamily="18" charset="0"/>
                <a:cs typeface="Arial" charset="0"/>
              </a:rPr>
              <a:t>The exchange rate is £1 = </a:t>
            </a:r>
            <a:r>
              <a:rPr lang="en-GB" sz="3200" dirty="0">
                <a:latin typeface="Symbol" pitchFamily="18" charset="2"/>
                <a:cs typeface="Arial" charset="0"/>
              </a:rPr>
              <a:t>e</a:t>
            </a:r>
            <a:r>
              <a:rPr lang="en-GB" sz="2000" dirty="0">
                <a:latin typeface="Bookman Old Style" pitchFamily="18" charset="0"/>
                <a:cs typeface="Arial" charset="0"/>
              </a:rPr>
              <a:t>1.26.</a:t>
            </a:r>
          </a:p>
          <a:p>
            <a:pPr>
              <a:defRPr/>
            </a:pPr>
            <a:r>
              <a:rPr lang="en-GB" sz="2000" dirty="0">
                <a:latin typeface="Bookman Old Style" pitchFamily="18" charset="0"/>
                <a:cs typeface="Arial" charset="0"/>
              </a:rPr>
              <a:t>His bank only issues </a:t>
            </a:r>
            <a:r>
              <a:rPr lang="en-GB" sz="2000" dirty="0" err="1">
                <a:latin typeface="Bookman Old Style" pitchFamily="18" charset="0"/>
                <a:cs typeface="Arial" charset="0"/>
              </a:rPr>
              <a:t>euros</a:t>
            </a:r>
            <a:r>
              <a:rPr lang="en-GB" sz="2000" dirty="0">
                <a:latin typeface="Bookman Old Style" pitchFamily="18" charset="0"/>
                <a:cs typeface="Arial" charset="0"/>
              </a:rPr>
              <a:t> in multiples of </a:t>
            </a:r>
            <a:r>
              <a:rPr lang="en-GB" sz="2800" dirty="0">
                <a:latin typeface="Symbol" pitchFamily="18" charset="2"/>
                <a:cs typeface="Arial" charset="0"/>
              </a:rPr>
              <a:t>e</a:t>
            </a:r>
            <a:r>
              <a:rPr lang="en-GB" sz="2000" dirty="0">
                <a:latin typeface="Bookman Old Style" pitchFamily="18" charset="0"/>
                <a:cs typeface="Arial" charset="0"/>
              </a:rPr>
              <a:t>10.</a:t>
            </a:r>
          </a:p>
          <a:p>
            <a:pPr>
              <a:defRPr/>
            </a:pPr>
            <a:endParaRPr lang="en-GB" sz="2000" dirty="0">
              <a:latin typeface="Bookman Old Style" pitchFamily="18" charset="0"/>
              <a:cs typeface="Arial" charset="0"/>
            </a:endParaRPr>
          </a:p>
          <a:p>
            <a:pPr marL="457200" indent="-457200">
              <a:defRPr/>
            </a:pPr>
            <a:r>
              <a:rPr lang="en-GB" sz="2000" dirty="0">
                <a:latin typeface="Bookman Old Style" pitchFamily="18" charset="0"/>
                <a:cs typeface="Arial" charset="0"/>
              </a:rPr>
              <a:t>(</a:t>
            </a:r>
            <a:r>
              <a:rPr lang="en-GB" sz="2000" i="1" dirty="0">
                <a:latin typeface="Bookman Old Style" pitchFamily="18" charset="0"/>
                <a:cs typeface="Arial" charset="0"/>
              </a:rPr>
              <a:t>a)  </a:t>
            </a:r>
            <a:r>
              <a:rPr lang="en-GB" sz="2000" dirty="0">
                <a:latin typeface="Bookman Old Style" pitchFamily="18" charset="0"/>
                <a:cs typeface="Arial" charset="0"/>
              </a:rPr>
              <a:t>What is the maximum number of </a:t>
            </a:r>
            <a:r>
              <a:rPr lang="en-GB" sz="2000" dirty="0" err="1">
                <a:latin typeface="Bookman Old Style" pitchFamily="18" charset="0"/>
                <a:cs typeface="Arial" charset="0"/>
              </a:rPr>
              <a:t>euros</a:t>
            </a:r>
            <a:r>
              <a:rPr lang="en-GB" sz="2000" dirty="0">
                <a:latin typeface="Bookman Old Style" pitchFamily="18" charset="0"/>
                <a:cs typeface="Arial" charset="0"/>
              </a:rPr>
              <a:t> Colin will</a:t>
            </a:r>
          </a:p>
          <a:p>
            <a:pPr marL="457200" indent="-457200">
              <a:defRPr/>
            </a:pPr>
            <a:r>
              <a:rPr lang="en-GB" sz="2000" dirty="0">
                <a:latin typeface="Bookman Old Style" pitchFamily="18" charset="0"/>
                <a:cs typeface="Arial" charset="0"/>
              </a:rPr>
              <a:t>      receive from his bank?</a:t>
            </a:r>
          </a:p>
        </p:txBody>
      </p:sp>
      <p:sp>
        <p:nvSpPr>
          <p:cNvPr id="39958" name="Rectangle 25">
            <a:extLst>
              <a:ext uri="{FF2B5EF4-FFF2-40B4-BE49-F238E27FC236}">
                <a16:creationId xmlns:a16="http://schemas.microsoft.com/office/drawing/2014/main" id="{3C363830-BF5F-E2CE-FE63-5040EB614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357563"/>
            <a:ext cx="6408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i="1">
                <a:latin typeface="Bookman Old Style" panose="02050604050505020204" pitchFamily="18" charset="0"/>
              </a:rPr>
              <a:t>(b)  </a:t>
            </a:r>
            <a:r>
              <a:rPr lang="en-GB" altLang="en-US" sz="2000">
                <a:latin typeface="Bookman Old Style" panose="02050604050505020204" pitchFamily="18" charset="0"/>
              </a:rPr>
              <a:t>How much will Colin actually pay for this</a:t>
            </a:r>
          </a:p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      number of euros?</a:t>
            </a:r>
          </a:p>
        </p:txBody>
      </p:sp>
      <p:sp>
        <p:nvSpPr>
          <p:cNvPr id="39959" name="TextBox 39">
            <a:extLst>
              <a:ext uri="{FF2B5EF4-FFF2-40B4-BE49-F238E27FC236}">
                <a16:creationId xmlns:a16="http://schemas.microsoft.com/office/drawing/2014/main" id="{FD086B79-6536-78A2-3E4F-C821DA89D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2636838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DD8ACECC-68BC-D4F4-CD6E-718F319D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5B348403-7522-3A85-8ECE-D9ECE7D61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C2D033A8-571F-C93D-7836-B90B8428D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5" name="Rectangle 6">
            <a:extLst>
              <a:ext uri="{FF2B5EF4-FFF2-40B4-BE49-F238E27FC236}">
                <a16:creationId xmlns:a16="http://schemas.microsoft.com/office/drawing/2014/main" id="{19BDB330-066E-C9D7-FFA3-E7B81EA4B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6" name="Rectangle 8">
            <a:extLst>
              <a:ext uri="{FF2B5EF4-FFF2-40B4-BE49-F238E27FC236}">
                <a16:creationId xmlns:a16="http://schemas.microsoft.com/office/drawing/2014/main" id="{17FA3811-65C2-0C38-E290-8F1FE5A36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1A1D747E-A69D-3CD3-B72A-33172352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8" name="Rectangle 4">
            <a:extLst>
              <a:ext uri="{FF2B5EF4-FFF2-40B4-BE49-F238E27FC236}">
                <a16:creationId xmlns:a16="http://schemas.microsoft.com/office/drawing/2014/main" id="{B6AEBE94-7895-E823-7D11-7D8681655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Rectangle 7">
            <a:extLst>
              <a:ext uri="{FF2B5EF4-FFF2-40B4-BE49-F238E27FC236}">
                <a16:creationId xmlns:a16="http://schemas.microsoft.com/office/drawing/2014/main" id="{5ECB85C4-AC77-2449-37ED-24B3484F3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0" name="Rectangle 4">
            <a:extLst>
              <a:ext uri="{FF2B5EF4-FFF2-40B4-BE49-F238E27FC236}">
                <a16:creationId xmlns:a16="http://schemas.microsoft.com/office/drawing/2014/main" id="{E9A8B4FC-B976-3BF4-BCD3-FAD85287B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1" name="Rectangle 8">
            <a:extLst>
              <a:ext uri="{FF2B5EF4-FFF2-40B4-BE49-F238E27FC236}">
                <a16:creationId xmlns:a16="http://schemas.microsoft.com/office/drawing/2014/main" id="{C5E0C8FD-8056-1EC4-5AD1-DA443EB0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2" name="Rectangle 11">
            <a:extLst>
              <a:ext uri="{FF2B5EF4-FFF2-40B4-BE49-F238E27FC236}">
                <a16:creationId xmlns:a16="http://schemas.microsoft.com/office/drawing/2014/main" id="{D7B4A872-4F1A-5A68-0CEA-C0231496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3" name="Rectangle 9">
            <a:extLst>
              <a:ext uri="{FF2B5EF4-FFF2-40B4-BE49-F238E27FC236}">
                <a16:creationId xmlns:a16="http://schemas.microsoft.com/office/drawing/2014/main" id="{D5BF0C3A-C25E-4EF0-5277-D69B7C94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4" name="Rectangle 16">
            <a:extLst>
              <a:ext uri="{FF2B5EF4-FFF2-40B4-BE49-F238E27FC236}">
                <a16:creationId xmlns:a16="http://schemas.microsoft.com/office/drawing/2014/main" id="{22F25EEE-9D86-8C7F-5A67-616D7B847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5" name="Rectangle 13">
            <a:extLst>
              <a:ext uri="{FF2B5EF4-FFF2-40B4-BE49-F238E27FC236}">
                <a16:creationId xmlns:a16="http://schemas.microsoft.com/office/drawing/2014/main" id="{16FC35E3-A49A-FDBF-FD64-2A6EE46DF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6" name="Rectangle 10">
            <a:extLst>
              <a:ext uri="{FF2B5EF4-FFF2-40B4-BE49-F238E27FC236}">
                <a16:creationId xmlns:a16="http://schemas.microsoft.com/office/drawing/2014/main" id="{A1134947-66B3-E382-BB03-BC2130B7D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7" name="Rectangle 9">
            <a:extLst>
              <a:ext uri="{FF2B5EF4-FFF2-40B4-BE49-F238E27FC236}">
                <a16:creationId xmlns:a16="http://schemas.microsoft.com/office/drawing/2014/main" id="{6A5CC159-5298-6C4F-71F6-7A5CC319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8" name="Rectangle 9">
            <a:extLst>
              <a:ext uri="{FF2B5EF4-FFF2-40B4-BE49-F238E27FC236}">
                <a16:creationId xmlns:a16="http://schemas.microsoft.com/office/drawing/2014/main" id="{4C23F7BD-975B-C88F-9179-E2846A2F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9" name="TextBox 39">
            <a:extLst>
              <a:ext uri="{FF2B5EF4-FFF2-40B4-BE49-F238E27FC236}">
                <a16:creationId xmlns:a16="http://schemas.microsoft.com/office/drawing/2014/main" id="{B69AB794-EAB1-10A7-7180-683D2C7D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3089275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40980" name="Rectangle 27">
            <a:extLst>
              <a:ext uri="{FF2B5EF4-FFF2-40B4-BE49-F238E27FC236}">
                <a16:creationId xmlns:a16="http://schemas.microsoft.com/office/drawing/2014/main" id="{F0D2D1FB-D1A7-FC1E-D736-D578512D1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0988"/>
            <a:ext cx="87137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David bought a computer game in the United States for 50 dollars.</a:t>
            </a:r>
          </a:p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The same game cost £35 in Scotland.</a:t>
            </a:r>
          </a:p>
          <a:p>
            <a:pPr eaLnBrk="1" hangingPunct="1"/>
            <a:endParaRPr lang="en-GB" altLang="en-US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The exchange rate was £1 = $1.62.</a:t>
            </a:r>
          </a:p>
          <a:p>
            <a:pPr eaLnBrk="1" hangingPunct="1"/>
            <a:endParaRPr lang="en-GB" altLang="en-US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How much did David save by buying the game in the United States?</a:t>
            </a:r>
          </a:p>
          <a:p>
            <a:pPr eaLnBrk="1" hangingPunct="1"/>
            <a:r>
              <a:rPr lang="en-GB" altLang="en-US" sz="2000">
                <a:latin typeface="Bookman Old Style" panose="02050604050505020204" pitchFamily="18" charset="0"/>
              </a:rPr>
              <a:t>Give your answer in pounds and pence.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02968164-F518-4B62-3811-D3C66C74616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006EBC-8438-4C45-8BAE-CDE3FE62F62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B803F3CB-4E3A-A2BD-78AD-07B8CF1C5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BE9BF44C-737F-5E2D-0A10-ED2F66A4D9B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62138" y="37465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0" dirty="0">
                <a:solidFill>
                  <a:srgbClr val="FFFF00"/>
                </a:solidFill>
                <a:latin typeface="Comic Sans MS" pitchFamily="66" charset="0"/>
              </a:rPr>
              <a:t>Foreign Currency</a:t>
            </a:r>
          </a:p>
        </p:txBody>
      </p:sp>
      <p:pic>
        <p:nvPicPr>
          <p:cNvPr id="27653" name="Picture 2" descr="scottishflag">
            <a:extLst>
              <a:ext uri="{FF2B5EF4-FFF2-40B4-BE49-F238E27FC236}">
                <a16:creationId xmlns:a16="http://schemas.microsoft.com/office/drawing/2014/main" id="{22666474-8629-76B3-C6AF-8AC45D366E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3">
            <a:extLst>
              <a:ext uri="{FF2B5EF4-FFF2-40B4-BE49-F238E27FC236}">
                <a16:creationId xmlns:a16="http://schemas.microsoft.com/office/drawing/2014/main" id="{C077402D-9CCE-681E-790E-1CA2E00F5F7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7655" name="Picture 4" descr="Office Objects 0572">
            <a:extLst>
              <a:ext uri="{FF2B5EF4-FFF2-40B4-BE49-F238E27FC236}">
                <a16:creationId xmlns:a16="http://schemas.microsoft.com/office/drawing/2014/main" id="{0586D5DB-7B4F-8B49-B093-057C9B6C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0BF0AF60-C22E-CEB8-8D75-F3AC4B05A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B82B52C1-8F8A-992D-A48F-DEB57DB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DCC70EE5-C6ED-8952-1CDF-88B330B96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444341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Convert £’s to another currency.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7659" name="Line 8">
            <a:extLst>
              <a:ext uri="{FF2B5EF4-FFF2-40B4-BE49-F238E27FC236}">
                <a16:creationId xmlns:a16="http://schemas.microsoft.com/office/drawing/2014/main" id="{991A9CB1-4402-0B53-B4A1-5CA51291B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E6CFD394-E5EA-C75E-4377-515C046A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We are learning how to convert £’s to foreign currency.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C49D42C8-4971-3BC9-39E9-0E19D7E0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005138"/>
            <a:ext cx="4086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Understand the term exchange rate and the proportion method.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7662" name="Text Box 15">
            <a:extLst>
              <a:ext uri="{FF2B5EF4-FFF2-40B4-BE49-F238E27FC236}">
                <a16:creationId xmlns:a16="http://schemas.microsoft.com/office/drawing/2014/main" id="{F4973ADD-0CEF-EE20-9DEB-BDC5056D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316038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to another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781C6EA-43F7-723A-BE2A-65A2D7A12B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FC2FC1-354A-463C-B373-270291794BB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D6B446F-3157-928F-302A-F9E6E5A2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28676" name="Picture 5" descr="scottishflag">
            <a:extLst>
              <a:ext uri="{FF2B5EF4-FFF2-40B4-BE49-F238E27FC236}">
                <a16:creationId xmlns:a16="http://schemas.microsoft.com/office/drawing/2014/main" id="{672F45CC-81C1-9C9E-0B74-E1D8A03820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Office Objects 0572">
            <a:extLst>
              <a:ext uri="{FF2B5EF4-FFF2-40B4-BE49-F238E27FC236}">
                <a16:creationId xmlns:a16="http://schemas.microsoft.com/office/drawing/2014/main" id="{F7B3BE10-A489-1139-BCB6-17C5618B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7">
            <a:extLst>
              <a:ext uri="{FF2B5EF4-FFF2-40B4-BE49-F238E27FC236}">
                <a16:creationId xmlns:a16="http://schemas.microsoft.com/office/drawing/2014/main" id="{7BF87419-314E-5B70-E139-C83ACA3242A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8679" name="Rectangle 9">
            <a:extLst>
              <a:ext uri="{FF2B5EF4-FFF2-40B4-BE49-F238E27FC236}">
                <a16:creationId xmlns:a16="http://schemas.microsoft.com/office/drawing/2014/main" id="{F70E5F40-4041-293B-6281-0BD2A048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  <p:sp>
        <p:nvSpPr>
          <p:cNvPr id="28680" name="Text Box 10">
            <a:extLst>
              <a:ext uri="{FF2B5EF4-FFF2-40B4-BE49-F238E27FC236}">
                <a16:creationId xmlns:a16="http://schemas.microsoft.com/office/drawing/2014/main" id="{5E7395E5-25CD-97E1-FD04-802A9004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938338"/>
            <a:ext cx="83804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Up until 1</a:t>
            </a:r>
            <a:r>
              <a:rPr lang="en-GB" altLang="en-US" baseline="30000"/>
              <a:t>st</a:t>
            </a:r>
            <a:r>
              <a:rPr lang="en-GB" altLang="en-US"/>
              <a:t> January 2002, all the countries in Europe</a:t>
            </a:r>
          </a:p>
          <a:p>
            <a:pPr eaLnBrk="1" hangingPunct="1"/>
            <a:r>
              <a:rPr lang="en-GB" altLang="en-US"/>
              <a:t> had their own type of money (currency).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euro was introduced and the other currencies were</a:t>
            </a:r>
          </a:p>
          <a:p>
            <a:pPr eaLnBrk="1" hangingPunct="1"/>
            <a:r>
              <a:rPr lang="en-GB" altLang="en-US"/>
              <a:t> no longer accepted.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Britain still uses the pound (£) and when you go to Europe</a:t>
            </a:r>
          </a:p>
          <a:p>
            <a:pPr eaLnBrk="1" hangingPunct="1"/>
            <a:r>
              <a:rPr lang="en-GB" altLang="en-US"/>
              <a:t> on holiday you have to change your pounds to euros. </a:t>
            </a:r>
          </a:p>
        </p:txBody>
      </p:sp>
      <p:sp>
        <p:nvSpPr>
          <p:cNvPr id="79900" name="Text Box 28">
            <a:extLst>
              <a:ext uri="{FF2B5EF4-FFF2-40B4-BE49-F238E27FC236}">
                <a16:creationId xmlns:a16="http://schemas.microsoft.com/office/drawing/2014/main" id="{05143507-C935-B2B2-2A0D-0A010E3F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340350"/>
            <a:ext cx="8210550" cy="465138"/>
          </a:xfrm>
          <a:prstGeom prst="rect">
            <a:avLst/>
          </a:prstGeom>
          <a:solidFill>
            <a:srgbClr val="777777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/>
              <a:t>A euro is divided into 100 parts and each part is called a cent</a:t>
            </a:r>
          </a:p>
        </p:txBody>
      </p:sp>
      <p:sp>
        <p:nvSpPr>
          <p:cNvPr id="28682" name="Text Box 29">
            <a:extLst>
              <a:ext uri="{FF2B5EF4-FFF2-40B4-BE49-F238E27FC236}">
                <a16:creationId xmlns:a16="http://schemas.microsoft.com/office/drawing/2014/main" id="{759060C6-30C6-2676-7AF3-68E8D4CE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316038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to another currency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0923B925-7D53-B3E1-9E17-9ADDE217FE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03BE3F-805C-4651-9389-B541C5EC5E6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4C77F46C-A841-D3EF-F32D-E1264A69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1030" name="Picture 2" descr="scottishflag">
            <a:extLst>
              <a:ext uri="{FF2B5EF4-FFF2-40B4-BE49-F238E27FC236}">
                <a16:creationId xmlns:a16="http://schemas.microsoft.com/office/drawing/2014/main" id="{8EC73AE4-40C0-D5A9-6AA1-ADCF65FD7C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74930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 descr="Office Objects 0572">
            <a:extLst>
              <a:ext uri="{FF2B5EF4-FFF2-40B4-BE49-F238E27FC236}">
                <a16:creationId xmlns:a16="http://schemas.microsoft.com/office/drawing/2014/main" id="{B6FC31D3-6E2F-F6D6-99A6-4DE86E28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4">
            <a:extLst>
              <a:ext uri="{FF2B5EF4-FFF2-40B4-BE49-F238E27FC236}">
                <a16:creationId xmlns:a16="http://schemas.microsoft.com/office/drawing/2014/main" id="{E8FD76CF-FC3B-101E-A5B4-D25E8CE972C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FE22880B-78BF-B1D5-439A-48811B4A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89945094-5113-FD83-C33C-B70ED90DD6B3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2127250"/>
            <a:ext cx="2933700" cy="1905000"/>
            <a:chOff x="3912" y="1912"/>
            <a:chExt cx="1848" cy="1200"/>
          </a:xfrm>
        </p:grpSpPr>
        <p:sp>
          <p:nvSpPr>
            <p:cNvPr id="1040" name="Rectangle 9">
              <a:extLst>
                <a:ext uri="{FF2B5EF4-FFF2-40B4-BE49-F238E27FC236}">
                  <a16:creationId xmlns:a16="http://schemas.microsoft.com/office/drawing/2014/main" id="{3B89B23F-59B6-F114-C247-91209B1A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912"/>
              <a:ext cx="1848" cy="1200"/>
            </a:xfrm>
            <a:prstGeom prst="rect">
              <a:avLst/>
            </a:prstGeom>
            <a:solidFill>
              <a:srgbClr val="777777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41" name="Text Box 11">
              <a:extLst>
                <a:ext uri="{FF2B5EF4-FFF2-40B4-BE49-F238E27FC236}">
                  <a16:creationId xmlns:a16="http://schemas.microsoft.com/office/drawing/2014/main" id="{2FAF2B6F-06C0-3E17-A8C4-A50FAED3E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221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Euro €</a:t>
              </a:r>
            </a:p>
          </p:txBody>
        </p:sp>
        <p:sp>
          <p:nvSpPr>
            <p:cNvPr id="1042" name="Text Box 12">
              <a:extLst>
                <a:ext uri="{FF2B5EF4-FFF2-40B4-BE49-F238E27FC236}">
                  <a16:creationId xmlns:a16="http://schemas.microsoft.com/office/drawing/2014/main" id="{7987B9A2-2E58-E619-E63F-EEE084974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509"/>
              <a:ext cx="8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Dollar $</a:t>
              </a:r>
            </a:p>
          </p:txBody>
        </p:sp>
        <p:sp>
          <p:nvSpPr>
            <p:cNvPr id="1043" name="Text Box 13">
              <a:extLst>
                <a:ext uri="{FF2B5EF4-FFF2-40B4-BE49-F238E27FC236}">
                  <a16:creationId xmlns:a16="http://schemas.microsoft.com/office/drawing/2014/main" id="{C2448B6C-3AAA-278F-E342-DBFB4258B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" y="2221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1.44</a:t>
              </a:r>
            </a:p>
          </p:txBody>
        </p:sp>
        <p:sp>
          <p:nvSpPr>
            <p:cNvPr id="1044" name="Text Box 14">
              <a:extLst>
                <a:ext uri="{FF2B5EF4-FFF2-40B4-BE49-F238E27FC236}">
                  <a16:creationId xmlns:a16="http://schemas.microsoft.com/office/drawing/2014/main" id="{AB080ED8-6665-A8E1-8DEF-EC916C80D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" y="2509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1.51</a:t>
              </a:r>
            </a:p>
          </p:txBody>
        </p:sp>
        <p:sp>
          <p:nvSpPr>
            <p:cNvPr id="1045" name="Text Box 15">
              <a:extLst>
                <a:ext uri="{FF2B5EF4-FFF2-40B4-BE49-F238E27FC236}">
                  <a16:creationId xmlns:a16="http://schemas.microsoft.com/office/drawing/2014/main" id="{CF955050-FE55-13D2-8E1A-378D3AFEA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797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Yen</a:t>
              </a:r>
            </a:p>
          </p:txBody>
        </p:sp>
        <p:sp>
          <p:nvSpPr>
            <p:cNvPr id="1046" name="Text Box 16">
              <a:extLst>
                <a:ext uri="{FF2B5EF4-FFF2-40B4-BE49-F238E27FC236}">
                  <a16:creationId xmlns:a16="http://schemas.microsoft.com/office/drawing/2014/main" id="{6B1DABD8-64BC-52D0-86D1-48B1957C1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797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190</a:t>
              </a:r>
            </a:p>
          </p:txBody>
        </p:sp>
        <p:sp>
          <p:nvSpPr>
            <p:cNvPr id="1047" name="Text Box 17">
              <a:extLst>
                <a:ext uri="{FF2B5EF4-FFF2-40B4-BE49-F238E27FC236}">
                  <a16:creationId xmlns:a16="http://schemas.microsoft.com/office/drawing/2014/main" id="{734A6E92-6542-59FF-C4E0-2A0FD8A5F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1941"/>
              <a:ext cx="1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u="sng"/>
                <a:t>Exchange rate £1=</a:t>
              </a:r>
            </a:p>
          </p:txBody>
        </p:sp>
      </p:grpSp>
      <p:sp>
        <p:nvSpPr>
          <p:cNvPr id="90131" name="Text Box 19">
            <a:extLst>
              <a:ext uri="{FF2B5EF4-FFF2-40B4-BE49-F238E27FC236}">
                <a16:creationId xmlns:a16="http://schemas.microsoft.com/office/drawing/2014/main" id="{3FA3EF30-6D02-3B2A-7691-B75CAB2E6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033588"/>
            <a:ext cx="4929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/>
              <a:t>Example</a:t>
            </a:r>
            <a:r>
              <a:rPr lang="en-GB" altLang="en-US"/>
              <a:t> : 	How many euros will </a:t>
            </a:r>
          </a:p>
          <a:p>
            <a:pPr eaLnBrk="1" hangingPunct="1"/>
            <a:r>
              <a:rPr lang="en-GB" altLang="en-US"/>
              <a:t>		I get for £100.</a:t>
            </a:r>
            <a:endParaRPr lang="en-GB" altLang="en-US" u="sng"/>
          </a:p>
        </p:txBody>
      </p:sp>
      <p:sp>
        <p:nvSpPr>
          <p:cNvPr id="1036" name="Text Box 33">
            <a:extLst>
              <a:ext uri="{FF2B5EF4-FFF2-40B4-BE49-F238E27FC236}">
                <a16:creationId xmlns:a16="http://schemas.microsoft.com/office/drawing/2014/main" id="{51E6F851-AFBD-7975-180F-CBA2E45E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316038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to another currency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78B35FED-DF25-9930-2A99-F5CA61DC8535}"/>
              </a:ext>
            </a:extLst>
          </p:cNvPr>
          <p:cNvSpPr/>
          <p:nvPr/>
        </p:nvSpPr>
        <p:spPr bwMode="auto">
          <a:xfrm>
            <a:off x="338138" y="3443288"/>
            <a:ext cx="6080125" cy="330993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Proportion method</a:t>
            </a: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£  		</a:t>
            </a:r>
            <a:r>
              <a:rPr lang="en-GB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€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  <a:sym typeface="Wingdings"/>
              </a:rPr>
              <a:t>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1.44</a:t>
            </a:r>
          </a:p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      100	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1ADC88D4-65E2-E8E9-43C2-77212B514A04}"/>
              </a:ext>
            </a:extLst>
          </p:cNvPr>
          <p:cNvSpPr/>
          <p:nvPr/>
        </p:nvSpPr>
        <p:spPr>
          <a:xfrm>
            <a:off x="0" y="354013"/>
            <a:ext cx="3106738" cy="153828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Are we expecting more or less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02DD92-7EA3-80B9-DCA4-2E0A01EB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4979988"/>
            <a:ext cx="121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(more) </a:t>
            </a:r>
            <a:endParaRPr lang="en-GB" altLang="en-US"/>
          </a:p>
        </p:txBody>
      </p:sp>
      <p:graphicFrame>
        <p:nvGraphicFramePr>
          <p:cNvPr id="37" name="Object 34">
            <a:extLst>
              <a:ext uri="{FF2B5EF4-FFF2-40B4-BE49-F238E27FC236}">
                <a16:creationId xmlns:a16="http://schemas.microsoft.com/office/drawing/2014/main" id="{C11C23D7-0C3C-E64B-5D35-B747AB619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0500" y="5187950"/>
          <a:ext cx="17303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93480" progId="Equation.3">
                  <p:embed/>
                </p:oleObj>
              </mc:Choice>
              <mc:Fallback>
                <p:oleObj name="Equation" r:id="rId4" imgW="78732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5187950"/>
                        <a:ext cx="17303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1" name="Object 35">
            <a:extLst>
              <a:ext uri="{FF2B5EF4-FFF2-40B4-BE49-F238E27FC236}">
                <a16:creationId xmlns:a16="http://schemas.microsoft.com/office/drawing/2014/main" id="{C12EF589-B3F7-D92F-BC29-1C3B6AA14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4213" y="5364163"/>
          <a:ext cx="7223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164880" progId="Equation.3">
                  <p:embed/>
                </p:oleObj>
              </mc:Choice>
              <mc:Fallback>
                <p:oleObj name="Equation" r:id="rId6" imgW="266400" imgH="1648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5364163"/>
                        <a:ext cx="7223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1" grpId="0"/>
      <p:bldP spid="31" grpId="0" build="p" bldLvl="3" animBg="1"/>
      <p:bldP spid="32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1">
            <a:extLst>
              <a:ext uri="{FF2B5EF4-FFF2-40B4-BE49-F238E27FC236}">
                <a16:creationId xmlns:a16="http://schemas.microsoft.com/office/drawing/2014/main" id="{74DF30FC-C26C-C7AA-14D8-541E2EFDC8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5E2347-0CA3-4CC7-A177-FF99A24E18B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DD5277DC-4656-C0D0-775A-DB008418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2054" name="Picture 2" descr="scottishflag">
            <a:extLst>
              <a:ext uri="{FF2B5EF4-FFF2-40B4-BE49-F238E27FC236}">
                <a16:creationId xmlns:a16="http://schemas.microsoft.com/office/drawing/2014/main" id="{CFB43DBF-0081-5625-55E0-02AA6C73E9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Office Objects 0572">
            <a:extLst>
              <a:ext uri="{FF2B5EF4-FFF2-40B4-BE49-F238E27FC236}">
                <a16:creationId xmlns:a16="http://schemas.microsoft.com/office/drawing/2014/main" id="{D9158D32-12E1-FE02-32EE-AAF8F740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4">
            <a:extLst>
              <a:ext uri="{FF2B5EF4-FFF2-40B4-BE49-F238E27FC236}">
                <a16:creationId xmlns:a16="http://schemas.microsoft.com/office/drawing/2014/main" id="{42F7AFBE-4D9C-88F6-431C-EBBFBF03BF9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057" name="Text Box 5">
            <a:extLst>
              <a:ext uri="{FF2B5EF4-FFF2-40B4-BE49-F238E27FC236}">
                <a16:creationId xmlns:a16="http://schemas.microsoft.com/office/drawing/2014/main" id="{D13F24D2-109A-2A7F-3524-1A86036B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125538"/>
            <a:ext cx="86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Level 2</a:t>
            </a:r>
          </a:p>
        </p:txBody>
      </p:sp>
      <p:sp>
        <p:nvSpPr>
          <p:cNvPr id="2058" name="Rectangle 6">
            <a:extLst>
              <a:ext uri="{FF2B5EF4-FFF2-40B4-BE49-F238E27FC236}">
                <a16:creationId xmlns:a16="http://schemas.microsoft.com/office/drawing/2014/main" id="{D5A1A689-A11C-056F-8AB5-BB0D0390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  <p:grpSp>
        <p:nvGrpSpPr>
          <p:cNvPr id="2059" name="Group 26">
            <a:extLst>
              <a:ext uri="{FF2B5EF4-FFF2-40B4-BE49-F238E27FC236}">
                <a16:creationId xmlns:a16="http://schemas.microsoft.com/office/drawing/2014/main" id="{5ECDC99B-AFCA-B647-C208-150E1E2834E5}"/>
              </a:ext>
            </a:extLst>
          </p:cNvPr>
          <p:cNvGrpSpPr>
            <a:grpSpLocks/>
          </p:cNvGrpSpPr>
          <p:nvPr/>
        </p:nvGrpSpPr>
        <p:grpSpPr bwMode="auto">
          <a:xfrm>
            <a:off x="6092825" y="1866900"/>
            <a:ext cx="2949575" cy="1905000"/>
            <a:chOff x="3902" y="1744"/>
            <a:chExt cx="1858" cy="1200"/>
          </a:xfrm>
        </p:grpSpPr>
        <p:sp>
          <p:nvSpPr>
            <p:cNvPr id="2065" name="Rectangle 9">
              <a:extLst>
                <a:ext uri="{FF2B5EF4-FFF2-40B4-BE49-F238E27FC236}">
                  <a16:creationId xmlns:a16="http://schemas.microsoft.com/office/drawing/2014/main" id="{FB9A552E-CD3B-E3CD-839B-F45D4E611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744"/>
              <a:ext cx="1848" cy="1200"/>
            </a:xfrm>
            <a:prstGeom prst="rect">
              <a:avLst/>
            </a:prstGeom>
            <a:solidFill>
              <a:srgbClr val="777777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066" name="Text Box 10">
              <a:extLst>
                <a:ext uri="{FF2B5EF4-FFF2-40B4-BE49-F238E27FC236}">
                  <a16:creationId xmlns:a16="http://schemas.microsoft.com/office/drawing/2014/main" id="{ED4CCF39-2394-6E95-588C-B4344047E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053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Euro €</a:t>
              </a:r>
            </a:p>
          </p:txBody>
        </p:sp>
        <p:sp>
          <p:nvSpPr>
            <p:cNvPr id="2067" name="Text Box 11">
              <a:extLst>
                <a:ext uri="{FF2B5EF4-FFF2-40B4-BE49-F238E27FC236}">
                  <a16:creationId xmlns:a16="http://schemas.microsoft.com/office/drawing/2014/main" id="{9610744A-09C4-E9F2-B894-F16375766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341"/>
              <a:ext cx="8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Dollar $</a:t>
              </a:r>
            </a:p>
          </p:txBody>
        </p:sp>
        <p:sp>
          <p:nvSpPr>
            <p:cNvPr id="2068" name="Text Box 12">
              <a:extLst>
                <a:ext uri="{FF2B5EF4-FFF2-40B4-BE49-F238E27FC236}">
                  <a16:creationId xmlns:a16="http://schemas.microsoft.com/office/drawing/2014/main" id="{27C68C9B-A690-172E-12C1-DDAA930B1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" y="2053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1.44</a:t>
              </a:r>
            </a:p>
          </p:txBody>
        </p:sp>
        <p:sp>
          <p:nvSpPr>
            <p:cNvPr id="2069" name="Text Box 13">
              <a:extLst>
                <a:ext uri="{FF2B5EF4-FFF2-40B4-BE49-F238E27FC236}">
                  <a16:creationId xmlns:a16="http://schemas.microsoft.com/office/drawing/2014/main" id="{23FC4EB9-F85C-C355-AF77-A25816A71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" y="2341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1.51</a:t>
              </a:r>
            </a:p>
          </p:txBody>
        </p:sp>
        <p:sp>
          <p:nvSpPr>
            <p:cNvPr id="2070" name="Text Box 14">
              <a:extLst>
                <a:ext uri="{FF2B5EF4-FFF2-40B4-BE49-F238E27FC236}">
                  <a16:creationId xmlns:a16="http://schemas.microsoft.com/office/drawing/2014/main" id="{3BDE5284-3474-4D29-E361-498BC29A9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629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Yen</a:t>
              </a:r>
            </a:p>
          </p:txBody>
        </p:sp>
        <p:sp>
          <p:nvSpPr>
            <p:cNvPr id="2071" name="Text Box 15">
              <a:extLst>
                <a:ext uri="{FF2B5EF4-FFF2-40B4-BE49-F238E27FC236}">
                  <a16:creationId xmlns:a16="http://schemas.microsoft.com/office/drawing/2014/main" id="{4CFC16DC-5C90-3032-45CB-C9F8E921A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629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190</a:t>
              </a:r>
            </a:p>
          </p:txBody>
        </p:sp>
        <p:sp>
          <p:nvSpPr>
            <p:cNvPr id="2072" name="Text Box 16">
              <a:extLst>
                <a:ext uri="{FF2B5EF4-FFF2-40B4-BE49-F238E27FC236}">
                  <a16:creationId xmlns:a16="http://schemas.microsoft.com/office/drawing/2014/main" id="{47BB999A-0DFB-E84F-249E-B2A3B08F2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1773"/>
              <a:ext cx="18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u="sng"/>
                <a:t>Exchange rate £1 =</a:t>
              </a:r>
            </a:p>
          </p:txBody>
        </p:sp>
      </p:grpSp>
      <p:sp>
        <p:nvSpPr>
          <p:cNvPr id="2060" name="Text Box 17">
            <a:extLst>
              <a:ext uri="{FF2B5EF4-FFF2-40B4-BE49-F238E27FC236}">
                <a16:creationId xmlns:a16="http://schemas.microsoft.com/office/drawing/2014/main" id="{A6A2F714-0888-A02C-DBD2-D850A4068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951038"/>
            <a:ext cx="425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/>
              <a:t>Example</a:t>
            </a:r>
            <a:r>
              <a:rPr lang="en-GB" altLang="en-US"/>
              <a:t> : How many Dollars </a:t>
            </a:r>
          </a:p>
          <a:p>
            <a:pPr eaLnBrk="1" hangingPunct="1"/>
            <a:r>
              <a:rPr lang="en-GB" altLang="en-US"/>
              <a:t>                will I get for £50.</a:t>
            </a:r>
            <a:endParaRPr lang="en-GB" altLang="en-US" u="sng"/>
          </a:p>
        </p:txBody>
      </p:sp>
      <p:sp>
        <p:nvSpPr>
          <p:cNvPr id="2061" name="Text Box 37">
            <a:extLst>
              <a:ext uri="{FF2B5EF4-FFF2-40B4-BE49-F238E27FC236}">
                <a16:creationId xmlns:a16="http://schemas.microsoft.com/office/drawing/2014/main" id="{E5099CE3-945E-5F2B-B13A-D590744F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316038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to another currency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9424EFDF-1D42-FC06-AC22-06EFF65A01BE}"/>
              </a:ext>
            </a:extLst>
          </p:cNvPr>
          <p:cNvSpPr/>
          <p:nvPr/>
        </p:nvSpPr>
        <p:spPr bwMode="auto">
          <a:xfrm>
            <a:off x="309563" y="3200400"/>
            <a:ext cx="6080125" cy="3309938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Proportion method</a:t>
            </a: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£  		</a:t>
            </a:r>
            <a:r>
              <a:rPr lang="en-GB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$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  <a:sym typeface="Wingdings"/>
              </a:rPr>
              <a:t>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1.51</a:t>
            </a:r>
          </a:p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      50	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2FF4CD6F-0B14-3223-E5AD-8FF27C91F71F}"/>
              </a:ext>
            </a:extLst>
          </p:cNvPr>
          <p:cNvSpPr/>
          <p:nvPr/>
        </p:nvSpPr>
        <p:spPr>
          <a:xfrm>
            <a:off x="0" y="354013"/>
            <a:ext cx="3106738" cy="153828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Are we expecting more or less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9E29F4-F8EE-F5C8-C959-43EFA583D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4737100"/>
            <a:ext cx="1217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(more) </a:t>
            </a:r>
            <a:endParaRPr lang="en-GB" altLang="en-US"/>
          </a:p>
        </p:txBody>
      </p:sp>
      <p:graphicFrame>
        <p:nvGraphicFramePr>
          <p:cNvPr id="41" name="Object 38">
            <a:extLst>
              <a:ext uri="{FF2B5EF4-FFF2-40B4-BE49-F238E27FC236}">
                <a16:creationId xmlns:a16="http://schemas.microsoft.com/office/drawing/2014/main" id="{18BBDDFD-699E-E836-1C73-EB7444A5A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4138" y="4945063"/>
          <a:ext cx="15621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393480" progId="Equation.3">
                  <p:embed/>
                </p:oleObj>
              </mc:Choice>
              <mc:Fallback>
                <p:oleObj name="Equation" r:id="rId4" imgW="711000" imgH="393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945063"/>
                        <a:ext cx="15621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9">
            <a:extLst>
              <a:ext uri="{FF2B5EF4-FFF2-40B4-BE49-F238E27FC236}">
                <a16:creationId xmlns:a16="http://schemas.microsoft.com/office/drawing/2014/main" id="{5C765F0D-9C75-E450-5769-B2CD10236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8463" y="5146675"/>
          <a:ext cx="11271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77480" progId="Equation.3">
                  <p:embed/>
                </p:oleObj>
              </mc:Choice>
              <mc:Fallback>
                <p:oleObj name="Equation" r:id="rId6" imgW="457200" imgH="177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5146675"/>
                        <a:ext cx="11271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bldLvl="3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FDCBDBD-3DAE-9E86-E043-34A978C03D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9B40DA-38EE-4A3E-8754-AEEDEC7FCA0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949A86B8-8076-EBC6-524F-6626A115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3078" name="Picture 2" descr="scottishflag">
            <a:extLst>
              <a:ext uri="{FF2B5EF4-FFF2-40B4-BE49-F238E27FC236}">
                <a16:creationId xmlns:a16="http://schemas.microsoft.com/office/drawing/2014/main" id="{568878DD-4B34-2272-62CA-A4DDB37481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Office Objects 0572">
            <a:extLst>
              <a:ext uri="{FF2B5EF4-FFF2-40B4-BE49-F238E27FC236}">
                <a16:creationId xmlns:a16="http://schemas.microsoft.com/office/drawing/2014/main" id="{29186E56-DE01-0DF7-5A7A-392CF666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4">
            <a:extLst>
              <a:ext uri="{FF2B5EF4-FFF2-40B4-BE49-F238E27FC236}">
                <a16:creationId xmlns:a16="http://schemas.microsoft.com/office/drawing/2014/main" id="{9B7B96CE-438F-50DB-6778-6D41C48E449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3081" name="Rectangle 6">
            <a:extLst>
              <a:ext uri="{FF2B5EF4-FFF2-40B4-BE49-F238E27FC236}">
                <a16:creationId xmlns:a16="http://schemas.microsoft.com/office/drawing/2014/main" id="{E56D18D5-968A-43F9-164C-85691BC2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  <p:grpSp>
        <p:nvGrpSpPr>
          <p:cNvPr id="3082" name="Group 7">
            <a:extLst>
              <a:ext uri="{FF2B5EF4-FFF2-40B4-BE49-F238E27FC236}">
                <a16:creationId xmlns:a16="http://schemas.microsoft.com/office/drawing/2014/main" id="{83323878-E5EC-7611-E332-C82107BEE55E}"/>
              </a:ext>
            </a:extLst>
          </p:cNvPr>
          <p:cNvGrpSpPr>
            <a:grpSpLocks/>
          </p:cNvGrpSpPr>
          <p:nvPr/>
        </p:nvGrpSpPr>
        <p:grpSpPr bwMode="auto">
          <a:xfrm>
            <a:off x="6092825" y="1866900"/>
            <a:ext cx="2949575" cy="1905000"/>
            <a:chOff x="3902" y="1744"/>
            <a:chExt cx="1858" cy="1200"/>
          </a:xfrm>
        </p:grpSpPr>
        <p:sp>
          <p:nvSpPr>
            <p:cNvPr id="3089" name="Rectangle 8">
              <a:extLst>
                <a:ext uri="{FF2B5EF4-FFF2-40B4-BE49-F238E27FC236}">
                  <a16:creationId xmlns:a16="http://schemas.microsoft.com/office/drawing/2014/main" id="{40EFACAE-7C80-E4EA-BA4C-E104D73F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744"/>
              <a:ext cx="1848" cy="1200"/>
            </a:xfrm>
            <a:prstGeom prst="rect">
              <a:avLst/>
            </a:prstGeom>
            <a:solidFill>
              <a:srgbClr val="777777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90" name="Text Box 9">
              <a:extLst>
                <a:ext uri="{FF2B5EF4-FFF2-40B4-BE49-F238E27FC236}">
                  <a16:creationId xmlns:a16="http://schemas.microsoft.com/office/drawing/2014/main" id="{7B7E5575-16FA-EE40-0150-1402B5BA1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053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Euro €</a:t>
              </a:r>
            </a:p>
          </p:txBody>
        </p:sp>
        <p:sp>
          <p:nvSpPr>
            <p:cNvPr id="3091" name="Text Box 10">
              <a:extLst>
                <a:ext uri="{FF2B5EF4-FFF2-40B4-BE49-F238E27FC236}">
                  <a16:creationId xmlns:a16="http://schemas.microsoft.com/office/drawing/2014/main" id="{E5581F0F-D50D-1DE3-6923-2F1EDDD1B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341"/>
              <a:ext cx="8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Dollar $</a:t>
              </a:r>
            </a:p>
          </p:txBody>
        </p:sp>
        <p:sp>
          <p:nvSpPr>
            <p:cNvPr id="3092" name="Text Box 11">
              <a:extLst>
                <a:ext uri="{FF2B5EF4-FFF2-40B4-BE49-F238E27FC236}">
                  <a16:creationId xmlns:a16="http://schemas.microsoft.com/office/drawing/2014/main" id="{1AB6D11B-85C6-9FB6-B25A-9C83B3C60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" y="2053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1.44</a:t>
              </a:r>
            </a:p>
          </p:txBody>
        </p:sp>
        <p:sp>
          <p:nvSpPr>
            <p:cNvPr id="3093" name="Text Box 12">
              <a:extLst>
                <a:ext uri="{FF2B5EF4-FFF2-40B4-BE49-F238E27FC236}">
                  <a16:creationId xmlns:a16="http://schemas.microsoft.com/office/drawing/2014/main" id="{0AD9F4C8-34B6-5AB5-FAB2-16A2DBDD6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" y="2341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1.51</a:t>
              </a:r>
            </a:p>
          </p:txBody>
        </p:sp>
        <p:sp>
          <p:nvSpPr>
            <p:cNvPr id="3094" name="Text Box 13">
              <a:extLst>
                <a:ext uri="{FF2B5EF4-FFF2-40B4-BE49-F238E27FC236}">
                  <a16:creationId xmlns:a16="http://schemas.microsoft.com/office/drawing/2014/main" id="{9D599F68-991D-B431-47CA-9C76601A2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629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Yen</a:t>
              </a:r>
            </a:p>
          </p:txBody>
        </p:sp>
        <p:sp>
          <p:nvSpPr>
            <p:cNvPr id="3095" name="Text Box 14">
              <a:extLst>
                <a:ext uri="{FF2B5EF4-FFF2-40B4-BE49-F238E27FC236}">
                  <a16:creationId xmlns:a16="http://schemas.microsoft.com/office/drawing/2014/main" id="{484AAFE6-BEB2-E0C3-30BA-90D9EFD0C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629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190</a:t>
              </a:r>
            </a:p>
          </p:txBody>
        </p:sp>
        <p:sp>
          <p:nvSpPr>
            <p:cNvPr id="3096" name="Text Box 15">
              <a:extLst>
                <a:ext uri="{FF2B5EF4-FFF2-40B4-BE49-F238E27FC236}">
                  <a16:creationId xmlns:a16="http://schemas.microsoft.com/office/drawing/2014/main" id="{DF924D01-7334-BE39-3C4B-7CEC4816A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1773"/>
              <a:ext cx="18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u="sng"/>
                <a:t>Exchange rate £1 =</a:t>
              </a:r>
            </a:p>
          </p:txBody>
        </p:sp>
      </p:grpSp>
      <p:sp>
        <p:nvSpPr>
          <p:cNvPr id="3083" name="Text Box 16">
            <a:extLst>
              <a:ext uri="{FF2B5EF4-FFF2-40B4-BE49-F238E27FC236}">
                <a16:creationId xmlns:a16="http://schemas.microsoft.com/office/drawing/2014/main" id="{DB2A94DF-A7A8-FFA4-50DF-FBF9C13CF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951038"/>
            <a:ext cx="4600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/>
              <a:t>Example</a:t>
            </a:r>
            <a:r>
              <a:rPr lang="en-GB" altLang="en-US"/>
              <a:t> : A iPod costs £300 in</a:t>
            </a:r>
          </a:p>
          <a:p>
            <a:pPr eaLnBrk="1" hangingPunct="1"/>
            <a:r>
              <a:rPr lang="en-GB" altLang="en-US"/>
              <a:t>Scotland and 420 € in Spain. 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Which is the better buy ?</a:t>
            </a:r>
            <a:r>
              <a:rPr lang="en-GB" altLang="en-US"/>
              <a:t> </a:t>
            </a:r>
            <a:endParaRPr lang="en-GB" altLang="en-US" u="sng"/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F92FD9B1-C812-F997-77B2-C61A0459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534025"/>
            <a:ext cx="492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Should buy in Spain and save 12 €</a:t>
            </a:r>
          </a:p>
        </p:txBody>
      </p:sp>
      <p:sp>
        <p:nvSpPr>
          <p:cNvPr id="3085" name="Text Box 36">
            <a:extLst>
              <a:ext uri="{FF2B5EF4-FFF2-40B4-BE49-F238E27FC236}">
                <a16:creationId xmlns:a16="http://schemas.microsoft.com/office/drawing/2014/main" id="{0C22BE5F-B640-04CF-A450-44CBCF183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316038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Converting to another currency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8CF1D563-FA4C-6BBF-4E07-106E58DBAA83}"/>
              </a:ext>
            </a:extLst>
          </p:cNvPr>
          <p:cNvSpPr/>
          <p:nvPr/>
        </p:nvSpPr>
        <p:spPr bwMode="auto">
          <a:xfrm>
            <a:off x="401638" y="2314575"/>
            <a:ext cx="6080125" cy="3309938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Proportion method</a:t>
            </a:r>
          </a:p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£  		</a:t>
            </a:r>
            <a:r>
              <a:rPr lang="en-GB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€</a:t>
            </a:r>
          </a:p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  <a:sym typeface="Wingdings"/>
              </a:rPr>
              <a:t></a:t>
            </a: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	1.44</a:t>
            </a:r>
          </a:p>
          <a:p>
            <a:pPr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        300	</a:t>
            </a: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45535999-2168-3707-3399-E9F2EDE47D80}"/>
              </a:ext>
            </a:extLst>
          </p:cNvPr>
          <p:cNvSpPr/>
          <p:nvPr/>
        </p:nvSpPr>
        <p:spPr>
          <a:xfrm>
            <a:off x="0" y="354013"/>
            <a:ext cx="3106738" cy="153828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Are we expecting more or less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1A34D6-150C-987E-E78F-38B2324E1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3840163"/>
            <a:ext cx="121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</a:rPr>
              <a:t>(more) </a:t>
            </a:r>
            <a:endParaRPr lang="en-GB" altLang="en-US"/>
          </a:p>
        </p:txBody>
      </p:sp>
      <p:graphicFrame>
        <p:nvGraphicFramePr>
          <p:cNvPr id="34" name="Object 31">
            <a:extLst>
              <a:ext uri="{FF2B5EF4-FFF2-40B4-BE49-F238E27FC236}">
                <a16:creationId xmlns:a16="http://schemas.microsoft.com/office/drawing/2014/main" id="{877EF11C-16E9-8145-0817-4C970E7683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6225" y="4070350"/>
          <a:ext cx="17573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4070350"/>
                        <a:ext cx="17573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2">
            <a:extLst>
              <a:ext uri="{FF2B5EF4-FFF2-40B4-BE49-F238E27FC236}">
                <a16:creationId xmlns:a16="http://schemas.microsoft.com/office/drawing/2014/main" id="{5B76D12A-8E6D-AAE9-3025-D9BE2C6222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273550"/>
          <a:ext cx="6889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177480" progId="Equation.3">
                  <p:embed/>
                </p:oleObj>
              </mc:Choice>
              <mc:Fallback>
                <p:oleObj name="Equation" r:id="rId6" imgW="279360" imgH="177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273550"/>
                        <a:ext cx="6889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5" grpId="0"/>
      <p:bldP spid="31" grpId="0" build="p" bldLvl="3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CAF68EB-36DA-D0CC-9237-CBF789248A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10899B-1424-4341-979A-B0EE8482AC0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F0EF39E-B7F6-2F52-FEE1-DF49781E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846BD7D3-A3D2-D1AF-CD2B-8EAF68AC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2E1EFF29-33A6-E0CC-C5DD-D0BA3CF0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1</a:t>
            </a:r>
          </a:p>
          <a:p>
            <a:pPr algn="ctr" eaLnBrk="1" hangingPunct="1"/>
            <a:r>
              <a:rPr lang="en-GB" altLang="en-US" sz="4000"/>
              <a:t>Ch26 (page 212)</a:t>
            </a:r>
          </a:p>
        </p:txBody>
      </p:sp>
      <p:pic>
        <p:nvPicPr>
          <p:cNvPr id="29702" name="Picture 4" descr="ag00463_">
            <a:extLst>
              <a:ext uri="{FF2B5EF4-FFF2-40B4-BE49-F238E27FC236}">
                <a16:creationId xmlns:a16="http://schemas.microsoft.com/office/drawing/2014/main" id="{D712B34C-9D99-4D60-5F42-A2EE33BC0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scottishflag">
            <a:extLst>
              <a:ext uri="{FF2B5EF4-FFF2-40B4-BE49-F238E27FC236}">
                <a16:creationId xmlns:a16="http://schemas.microsoft.com/office/drawing/2014/main" id="{D4E02151-466B-86D9-133C-8D3AD39958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 descr="Office Objects 0572">
            <a:extLst>
              <a:ext uri="{FF2B5EF4-FFF2-40B4-BE49-F238E27FC236}">
                <a16:creationId xmlns:a16="http://schemas.microsoft.com/office/drawing/2014/main" id="{4FFCA342-56FB-253C-24F8-E4F8CCD2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7">
            <a:extLst>
              <a:ext uri="{FF2B5EF4-FFF2-40B4-BE49-F238E27FC236}">
                <a16:creationId xmlns:a16="http://schemas.microsoft.com/office/drawing/2014/main" id="{7BD1F544-6DBB-1083-8ED1-FB79FC41A34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9706" name="Rectangle 6">
            <a:extLst>
              <a:ext uri="{FF2B5EF4-FFF2-40B4-BE49-F238E27FC236}">
                <a16:creationId xmlns:a16="http://schemas.microsoft.com/office/drawing/2014/main" id="{80ED1AEE-F789-1366-8BA3-EA0E57AA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FFFF00"/>
                </a:solidFill>
              </a:rPr>
              <a:t>Foreign Currency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23019852-FBD0-AA09-B3D2-1BEC0F1ABEA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66C990-C46E-4B6A-A51C-4B656B4E661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BF6183A4-9282-F623-1A50-439A76413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EBA18D31-1685-90C7-7AE5-CF31EEEC42E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36738" y="428625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4102" name="Picture 3" descr="scottishflag">
            <a:extLst>
              <a:ext uri="{FF2B5EF4-FFF2-40B4-BE49-F238E27FC236}">
                <a16:creationId xmlns:a16="http://schemas.microsoft.com/office/drawing/2014/main" id="{1ABA660A-C76A-508C-2907-73E6BE36CC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4">
            <a:extLst>
              <a:ext uri="{FF2B5EF4-FFF2-40B4-BE49-F238E27FC236}">
                <a16:creationId xmlns:a16="http://schemas.microsoft.com/office/drawing/2014/main" id="{3901DEFB-691D-72B3-2690-C19FCDD263E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4098" name="Object 5">
            <a:extLst>
              <a:ext uri="{FF2B5EF4-FFF2-40B4-BE49-F238E27FC236}">
                <a16:creationId xmlns:a16="http://schemas.microsoft.com/office/drawing/2014/main" id="{6EA27A44-8DFF-25DF-3651-84C556E9FB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063" y="2006600"/>
          <a:ext cx="6030912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95480" imgH="2387520" progId="Equation.DSMT4">
                  <p:embed/>
                </p:oleObj>
              </mc:Choice>
              <mc:Fallback>
                <p:oleObj name="Equation" r:id="rId3" imgW="2895480" imgH="2387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2006600"/>
                        <a:ext cx="6030912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6" descr="Office Objects 0572">
            <a:extLst>
              <a:ext uri="{FF2B5EF4-FFF2-40B4-BE49-F238E27FC236}">
                <a16:creationId xmlns:a16="http://schemas.microsoft.com/office/drawing/2014/main" id="{3D5D8750-0CE2-C7CD-B2A9-4A3BD565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Words>1366</Words>
  <Application>Microsoft Office PowerPoint</Application>
  <PresentationFormat>On-screen Show (4:3)</PresentationFormat>
  <Paragraphs>265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Comic Sans MS</vt:lpstr>
      <vt:lpstr>Arial</vt:lpstr>
      <vt:lpstr>Tahoma</vt:lpstr>
      <vt:lpstr>Wingdings</vt:lpstr>
      <vt:lpstr>Calibri</vt:lpstr>
      <vt:lpstr>Bookman Old Style</vt:lpstr>
      <vt:lpstr>Times New Roman</vt:lpstr>
      <vt:lpstr>Symbol</vt:lpstr>
      <vt:lpstr>1_Shimmer</vt:lpstr>
      <vt:lpstr>Office Theme</vt:lpstr>
      <vt:lpstr>Microsoft Equation 3.0</vt:lpstr>
      <vt:lpstr>MathType 5.0 Equation</vt:lpstr>
      <vt:lpstr>PowerPoint Presentation</vt:lpstr>
      <vt:lpstr> Starter Questions</vt:lpstr>
      <vt:lpstr>Foreign 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Foreign 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Andrew Moulden</cp:lastModifiedBy>
  <cp:revision>249</cp:revision>
  <dcterms:created xsi:type="dcterms:W3CDTF">2005-04-06T16:52:43Z</dcterms:created>
  <dcterms:modified xsi:type="dcterms:W3CDTF">2026-07-04T18:55:46Z</dcterms:modified>
</cp:coreProperties>
</file>