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56"/>
  </p:notesMasterIdLst>
  <p:sldIdLst>
    <p:sldId id="298" r:id="rId3"/>
    <p:sldId id="327" r:id="rId4"/>
    <p:sldId id="332" r:id="rId5"/>
    <p:sldId id="389" r:id="rId6"/>
    <p:sldId id="390" r:id="rId7"/>
    <p:sldId id="393" r:id="rId8"/>
    <p:sldId id="392" r:id="rId9"/>
    <p:sldId id="391" r:id="rId10"/>
    <p:sldId id="394" r:id="rId11"/>
    <p:sldId id="395" r:id="rId12"/>
    <p:sldId id="378" r:id="rId13"/>
    <p:sldId id="330" r:id="rId14"/>
    <p:sldId id="396" r:id="rId15"/>
    <p:sldId id="397" r:id="rId16"/>
    <p:sldId id="398" r:id="rId17"/>
    <p:sldId id="399" r:id="rId18"/>
    <p:sldId id="400" r:id="rId19"/>
    <p:sldId id="401" r:id="rId20"/>
    <p:sldId id="379" r:id="rId21"/>
    <p:sldId id="299" r:id="rId22"/>
    <p:sldId id="402" r:id="rId23"/>
    <p:sldId id="403" r:id="rId24"/>
    <p:sldId id="404" r:id="rId25"/>
    <p:sldId id="405" r:id="rId26"/>
    <p:sldId id="406" r:id="rId27"/>
    <p:sldId id="407" r:id="rId28"/>
    <p:sldId id="408" r:id="rId29"/>
    <p:sldId id="409" r:id="rId30"/>
    <p:sldId id="380" r:id="rId31"/>
    <p:sldId id="422" r:id="rId32"/>
    <p:sldId id="414" r:id="rId33"/>
    <p:sldId id="413" r:id="rId34"/>
    <p:sldId id="410" r:id="rId35"/>
    <p:sldId id="411" r:id="rId36"/>
    <p:sldId id="412" r:id="rId37"/>
    <p:sldId id="416" r:id="rId38"/>
    <p:sldId id="415" r:id="rId39"/>
    <p:sldId id="417" r:id="rId40"/>
    <p:sldId id="418" r:id="rId41"/>
    <p:sldId id="420" r:id="rId42"/>
    <p:sldId id="419" r:id="rId43"/>
    <p:sldId id="421" r:id="rId44"/>
    <p:sldId id="425" r:id="rId45"/>
    <p:sldId id="426" r:id="rId46"/>
    <p:sldId id="427" r:id="rId47"/>
    <p:sldId id="423" r:id="rId48"/>
    <p:sldId id="424" r:id="rId49"/>
    <p:sldId id="428" r:id="rId50"/>
    <p:sldId id="429" r:id="rId51"/>
    <p:sldId id="430" r:id="rId52"/>
    <p:sldId id="431" r:id="rId53"/>
    <p:sldId id="432" r:id="rId54"/>
    <p:sldId id="433" r:id="rId55"/>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sz="2400"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sz="2400"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sz="2400"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sz="2400"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4D4D4D"/>
    <a:srgbClr val="FFFFCC"/>
    <a:srgbClr val="00FFFF"/>
    <a:srgbClr val="3333FF"/>
    <a:srgbClr val="FF0000"/>
    <a:srgbClr val="0066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autoAdjust="0"/>
    <p:restoredTop sz="94660"/>
  </p:normalViewPr>
  <p:slideViewPr>
    <p:cSldViewPr snapToGrid="0">
      <p:cViewPr varScale="1">
        <p:scale>
          <a:sx n="80" d="100"/>
          <a:sy n="80" d="100"/>
        </p:scale>
        <p:origin x="147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B411924-F342-7C07-4D84-2911359C9AF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GB"/>
          </a:p>
        </p:txBody>
      </p:sp>
      <p:sp>
        <p:nvSpPr>
          <p:cNvPr id="22531" name="Rectangle 3">
            <a:extLst>
              <a:ext uri="{FF2B5EF4-FFF2-40B4-BE49-F238E27FC236}">
                <a16:creationId xmlns:a16="http://schemas.microsoft.com/office/drawing/2014/main" id="{6660BF67-260C-F586-9797-B4D212117BD4}"/>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a:p>
        </p:txBody>
      </p:sp>
      <p:sp>
        <p:nvSpPr>
          <p:cNvPr id="61444" name="Rectangle 4">
            <a:extLst>
              <a:ext uri="{FF2B5EF4-FFF2-40B4-BE49-F238E27FC236}">
                <a16:creationId xmlns:a16="http://schemas.microsoft.com/office/drawing/2014/main" id="{62D1331F-4D41-39DC-615A-E6C1874E28C0}"/>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a:extLst>
              <a:ext uri="{FF2B5EF4-FFF2-40B4-BE49-F238E27FC236}">
                <a16:creationId xmlns:a16="http://schemas.microsoft.com/office/drawing/2014/main" id="{0B69286C-63B1-EC9F-6B80-0AC25FAEDCFD}"/>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534" name="Rectangle 6">
            <a:extLst>
              <a:ext uri="{FF2B5EF4-FFF2-40B4-BE49-F238E27FC236}">
                <a16:creationId xmlns:a16="http://schemas.microsoft.com/office/drawing/2014/main" id="{3137A2C3-1B1F-B741-FD9C-87C8C49009AE}"/>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GB"/>
          </a:p>
        </p:txBody>
      </p:sp>
      <p:sp>
        <p:nvSpPr>
          <p:cNvPr id="22535" name="Rectangle 7">
            <a:extLst>
              <a:ext uri="{FF2B5EF4-FFF2-40B4-BE49-F238E27FC236}">
                <a16:creationId xmlns:a16="http://schemas.microsoft.com/office/drawing/2014/main" id="{E7385306-3623-8904-71F6-5B22EFD27FD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2DB2FFE-74E7-4BB8-BC31-327B2832010E}"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3A03AA7-4761-44C7-878B-EA3A27B4B048}"/>
              </a:ext>
            </a:extLst>
          </p:cNvPr>
          <p:cNvGrpSpPr>
            <a:grpSpLocks/>
          </p:cNvGrpSpPr>
          <p:nvPr/>
        </p:nvGrpSpPr>
        <p:grpSpPr bwMode="auto">
          <a:xfrm>
            <a:off x="0" y="6350"/>
            <a:ext cx="9140825" cy="6851650"/>
            <a:chOff x="0" y="4"/>
            <a:chExt cx="5758" cy="4316"/>
          </a:xfrm>
        </p:grpSpPr>
        <p:grpSp>
          <p:nvGrpSpPr>
            <p:cNvPr id="3" name="Group 3">
              <a:extLst>
                <a:ext uri="{FF2B5EF4-FFF2-40B4-BE49-F238E27FC236}">
                  <a16:creationId xmlns:a16="http://schemas.microsoft.com/office/drawing/2014/main" id="{B5422560-A6D5-930D-BD6E-D561560313C0}"/>
                </a:ext>
              </a:extLst>
            </p:cNvPr>
            <p:cNvGrpSpPr>
              <a:grpSpLocks/>
            </p:cNvGrpSpPr>
            <p:nvPr/>
          </p:nvGrpSpPr>
          <p:grpSpPr bwMode="auto">
            <a:xfrm>
              <a:off x="0" y="1161"/>
              <a:ext cx="5758" cy="3159"/>
              <a:chOff x="0" y="1161"/>
              <a:chExt cx="5758" cy="3159"/>
            </a:xfrm>
          </p:grpSpPr>
          <p:sp>
            <p:nvSpPr>
              <p:cNvPr id="14" name="Freeform 4">
                <a:extLst>
                  <a:ext uri="{FF2B5EF4-FFF2-40B4-BE49-F238E27FC236}">
                    <a16:creationId xmlns:a16="http://schemas.microsoft.com/office/drawing/2014/main" id="{75391BE8-9209-E376-384F-47F6A097F95F}"/>
                  </a:ext>
                </a:extLst>
              </p:cNvPr>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GB">
                  <a:cs typeface="Arial" charset="0"/>
                </a:endParaRPr>
              </a:p>
            </p:txBody>
          </p:sp>
          <p:sp>
            <p:nvSpPr>
              <p:cNvPr id="15" name="Freeform 5">
                <a:extLst>
                  <a:ext uri="{FF2B5EF4-FFF2-40B4-BE49-F238E27FC236}">
                    <a16:creationId xmlns:a16="http://schemas.microsoft.com/office/drawing/2014/main" id="{2605F194-7FF4-FED1-19A8-6C922143B6C3}"/>
                  </a:ext>
                </a:extLst>
              </p:cNvPr>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a:cs typeface="Arial" charset="0"/>
                </a:endParaRPr>
              </a:p>
            </p:txBody>
          </p:sp>
        </p:grpSp>
        <p:sp>
          <p:nvSpPr>
            <p:cNvPr id="4" name="Freeform 6">
              <a:extLst>
                <a:ext uri="{FF2B5EF4-FFF2-40B4-BE49-F238E27FC236}">
                  <a16:creationId xmlns:a16="http://schemas.microsoft.com/office/drawing/2014/main" id="{08774C1C-2A51-3CCB-4893-A276CD514CA4}"/>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a:cs typeface="Arial" charset="0"/>
              </a:endParaRPr>
            </a:p>
          </p:txBody>
        </p:sp>
        <p:sp>
          <p:nvSpPr>
            <p:cNvPr id="5" name="Freeform 7">
              <a:extLst>
                <a:ext uri="{FF2B5EF4-FFF2-40B4-BE49-F238E27FC236}">
                  <a16:creationId xmlns:a16="http://schemas.microsoft.com/office/drawing/2014/main" id="{A95A8749-AC34-8A2C-8E31-D6138E2A48B5}"/>
                </a:ext>
              </a:extLst>
            </p:cNvPr>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a:cs typeface="Arial" charset="0"/>
              </a:endParaRPr>
            </a:p>
          </p:txBody>
        </p:sp>
        <p:sp>
          <p:nvSpPr>
            <p:cNvPr id="6" name="Freeform 8">
              <a:extLst>
                <a:ext uri="{FF2B5EF4-FFF2-40B4-BE49-F238E27FC236}">
                  <a16:creationId xmlns:a16="http://schemas.microsoft.com/office/drawing/2014/main" id="{44DFBC3B-2F41-E237-7B9C-87D1ED308BC6}"/>
                </a:ext>
              </a:extLst>
            </p:cNvPr>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a:cs typeface="Arial" charset="0"/>
              </a:endParaRPr>
            </a:p>
          </p:txBody>
        </p:sp>
        <p:grpSp>
          <p:nvGrpSpPr>
            <p:cNvPr id="7" name="Group 9">
              <a:extLst>
                <a:ext uri="{FF2B5EF4-FFF2-40B4-BE49-F238E27FC236}">
                  <a16:creationId xmlns:a16="http://schemas.microsoft.com/office/drawing/2014/main" id="{8023961E-B5B1-0474-63A3-97EBDBB86435}"/>
                </a:ext>
              </a:extLst>
            </p:cNvPr>
            <p:cNvGrpSpPr>
              <a:grpSpLocks/>
            </p:cNvGrpSpPr>
            <p:nvPr/>
          </p:nvGrpSpPr>
          <p:grpSpPr bwMode="auto">
            <a:xfrm>
              <a:off x="348" y="4"/>
              <a:ext cx="5410" cy="4316"/>
              <a:chOff x="348" y="4"/>
              <a:chExt cx="5410" cy="4316"/>
            </a:xfrm>
          </p:grpSpPr>
          <p:sp>
            <p:nvSpPr>
              <p:cNvPr id="8" name="Freeform 10">
                <a:extLst>
                  <a:ext uri="{FF2B5EF4-FFF2-40B4-BE49-F238E27FC236}">
                    <a16:creationId xmlns:a16="http://schemas.microsoft.com/office/drawing/2014/main" id="{40904EBC-0655-34C9-3B4E-60AA2EB459A5}"/>
                  </a:ext>
                </a:extLst>
              </p:cNvPr>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a:cs typeface="Arial" charset="0"/>
                </a:endParaRPr>
              </a:p>
            </p:txBody>
          </p:sp>
          <p:sp>
            <p:nvSpPr>
              <p:cNvPr id="9" name="Freeform 11">
                <a:extLst>
                  <a:ext uri="{FF2B5EF4-FFF2-40B4-BE49-F238E27FC236}">
                    <a16:creationId xmlns:a16="http://schemas.microsoft.com/office/drawing/2014/main" id="{2B7E0D12-4DCB-6B81-8B98-9C4F5DE9FF6B}"/>
                  </a:ext>
                </a:extLst>
              </p:cNvPr>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a:cs typeface="Arial" charset="0"/>
                </a:endParaRPr>
              </a:p>
            </p:txBody>
          </p:sp>
          <p:sp>
            <p:nvSpPr>
              <p:cNvPr id="10" name="Freeform 12">
                <a:extLst>
                  <a:ext uri="{FF2B5EF4-FFF2-40B4-BE49-F238E27FC236}">
                    <a16:creationId xmlns:a16="http://schemas.microsoft.com/office/drawing/2014/main" id="{18D9BDFD-ED66-3D03-6620-5DBBC181DBF5}"/>
                  </a:ext>
                </a:extLst>
              </p:cNvPr>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a:cs typeface="Arial" charset="0"/>
                </a:endParaRPr>
              </a:p>
            </p:txBody>
          </p:sp>
          <p:sp>
            <p:nvSpPr>
              <p:cNvPr id="11" name="Freeform 13">
                <a:extLst>
                  <a:ext uri="{FF2B5EF4-FFF2-40B4-BE49-F238E27FC236}">
                    <a16:creationId xmlns:a16="http://schemas.microsoft.com/office/drawing/2014/main" id="{8D4CFD74-29AA-8C6C-D908-83E8FBF0A8EF}"/>
                  </a:ext>
                </a:extLst>
              </p:cNvPr>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a:cs typeface="Arial" charset="0"/>
                </a:endParaRPr>
              </a:p>
            </p:txBody>
          </p:sp>
          <p:sp>
            <p:nvSpPr>
              <p:cNvPr id="12" name="Freeform 14">
                <a:extLst>
                  <a:ext uri="{FF2B5EF4-FFF2-40B4-BE49-F238E27FC236}">
                    <a16:creationId xmlns:a16="http://schemas.microsoft.com/office/drawing/2014/main" id="{F75EFF86-C4E8-5DFD-9AFA-6013F37785C6}"/>
                  </a:ext>
                </a:extLst>
              </p:cNvPr>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a:cs typeface="Arial" charset="0"/>
                </a:endParaRPr>
              </a:p>
            </p:txBody>
          </p:sp>
          <p:sp>
            <p:nvSpPr>
              <p:cNvPr id="13" name="Freeform 15">
                <a:extLst>
                  <a:ext uri="{FF2B5EF4-FFF2-40B4-BE49-F238E27FC236}">
                    <a16:creationId xmlns:a16="http://schemas.microsoft.com/office/drawing/2014/main" id="{CFB2C936-3B97-737A-20FB-4F4292145B39}"/>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a:cs typeface="Arial" charset="0"/>
                </a:endParaRPr>
              </a:p>
            </p:txBody>
          </p:sp>
        </p:grpSp>
      </p:grpSp>
      <p:sp>
        <p:nvSpPr>
          <p:cNvPr id="16" name="TextBox 15">
            <a:extLst>
              <a:ext uri="{FF2B5EF4-FFF2-40B4-BE49-F238E27FC236}">
                <a16:creationId xmlns:a16="http://schemas.microsoft.com/office/drawing/2014/main" id="{60C7B1E1-BF0C-AA15-BE1C-B078C2788AAC}"/>
              </a:ext>
            </a:extLst>
          </p:cNvPr>
          <p:cNvSpPr txBox="1"/>
          <p:nvPr userDrawn="1"/>
        </p:nvSpPr>
        <p:spPr>
          <a:xfrm>
            <a:off x="-66675" y="1560513"/>
            <a:ext cx="1030288" cy="276225"/>
          </a:xfrm>
          <a:prstGeom prst="rect">
            <a:avLst/>
          </a:prstGeom>
          <a:noFill/>
        </p:spPr>
        <p:txBody>
          <a:bodyPr wrap="none">
            <a:spAutoFit/>
          </a:bodyPr>
          <a:lstStyle/>
          <a:p>
            <a:pPr>
              <a:defRPr/>
            </a:pPr>
            <a:r>
              <a:rPr lang="en-GB" sz="1200" dirty="0">
                <a:solidFill>
                  <a:srgbClr val="FFFF00"/>
                </a:solidFill>
                <a:cs typeface="Arial" charset="0"/>
              </a:rPr>
              <a:t>MNU 3-03a</a:t>
            </a:r>
          </a:p>
        </p:txBody>
      </p:sp>
      <p:sp>
        <p:nvSpPr>
          <p:cNvPr id="19472" name="Rectangle 16"/>
          <p:cNvSpPr>
            <a:spLocks noGrp="1" noChangeArrowheads="1"/>
          </p:cNvSpPr>
          <p:nvPr>
            <p:ph type="ctrTitle" sz="quarter"/>
          </p:nvPr>
        </p:nvSpPr>
        <p:spPr>
          <a:xfrm>
            <a:off x="1066800" y="1997075"/>
            <a:ext cx="7086600" cy="1431925"/>
          </a:xfrm>
        </p:spPr>
        <p:txBody>
          <a:bodyPr anchor="b"/>
          <a:lstStyle>
            <a:lvl1pPr>
              <a:defRPr/>
            </a:lvl1pPr>
          </a:lstStyle>
          <a:p>
            <a:r>
              <a:rPr lang="en-GB"/>
              <a:t>Click to edit Master title style</a:t>
            </a:r>
          </a:p>
        </p:txBody>
      </p:sp>
      <p:sp>
        <p:nvSpPr>
          <p:cNvPr id="19473"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GB"/>
              <a:t>Click to edit Master subtitle style</a:t>
            </a:r>
          </a:p>
        </p:txBody>
      </p:sp>
      <p:sp>
        <p:nvSpPr>
          <p:cNvPr id="17" name="Date Placeholder 16">
            <a:extLst>
              <a:ext uri="{FF2B5EF4-FFF2-40B4-BE49-F238E27FC236}">
                <a16:creationId xmlns:a16="http://schemas.microsoft.com/office/drawing/2014/main" id="{D6403E06-0EB3-AF4D-D555-D30BEFC4AB4F}"/>
              </a:ext>
            </a:extLst>
          </p:cNvPr>
          <p:cNvSpPr>
            <a:spLocks noGrp="1" noChangeArrowheads="1"/>
          </p:cNvSpPr>
          <p:nvPr>
            <p:ph type="dt" sz="quarter" idx="10"/>
          </p:nvPr>
        </p:nvSpPr>
        <p:spPr/>
        <p:txBody>
          <a:bodyPr/>
          <a:lstStyle>
            <a:lvl1pPr>
              <a:defRPr/>
            </a:lvl1pPr>
          </a:lstStyle>
          <a:p>
            <a:pPr>
              <a:defRPr/>
            </a:pPr>
            <a:fld id="{CE87C0BA-EE39-47F5-A511-C4D8D9D36829}" type="datetime5">
              <a:rPr lang="en-GB"/>
              <a:pPr>
                <a:defRPr/>
              </a:pPr>
              <a:t>4-Jul-26</a:t>
            </a:fld>
            <a:endParaRPr lang="en-GB"/>
          </a:p>
        </p:txBody>
      </p:sp>
      <p:sp>
        <p:nvSpPr>
          <p:cNvPr id="18" name="Footer Placeholder 17">
            <a:extLst>
              <a:ext uri="{FF2B5EF4-FFF2-40B4-BE49-F238E27FC236}">
                <a16:creationId xmlns:a16="http://schemas.microsoft.com/office/drawing/2014/main" id="{C086AB4B-F09A-4547-9672-2164A615C6D2}"/>
              </a:ext>
            </a:extLst>
          </p:cNvPr>
          <p:cNvSpPr>
            <a:spLocks noGrp="1" noChangeArrowheads="1"/>
          </p:cNvSpPr>
          <p:nvPr>
            <p:ph type="ftr" sz="quarter" idx="11"/>
          </p:nvPr>
        </p:nvSpPr>
        <p:spPr>
          <a:xfrm>
            <a:off x="3352800" y="6248400"/>
            <a:ext cx="2895600" cy="457200"/>
          </a:xfrm>
        </p:spPr>
        <p:txBody>
          <a:bodyPr/>
          <a:lstStyle>
            <a:lvl1pPr>
              <a:defRPr/>
            </a:lvl1pPr>
          </a:lstStyle>
          <a:p>
            <a:pPr>
              <a:defRPr/>
            </a:pPr>
            <a:r>
              <a:rPr lang="en-GB"/>
              <a:t>Created by Mr. Lafferty Maths Dept.</a:t>
            </a:r>
          </a:p>
        </p:txBody>
      </p:sp>
      <p:sp>
        <p:nvSpPr>
          <p:cNvPr id="19" name="Slide Number Placeholder 18">
            <a:extLst>
              <a:ext uri="{FF2B5EF4-FFF2-40B4-BE49-F238E27FC236}">
                <a16:creationId xmlns:a16="http://schemas.microsoft.com/office/drawing/2014/main" id="{4021D1F4-999F-BC9A-984D-AFDAEB85A95A}"/>
              </a:ext>
            </a:extLst>
          </p:cNvPr>
          <p:cNvSpPr>
            <a:spLocks noGrp="1" noChangeArrowheads="1"/>
          </p:cNvSpPr>
          <p:nvPr>
            <p:ph type="sldNum" sz="quarter" idx="12"/>
          </p:nvPr>
        </p:nvSpPr>
        <p:spPr/>
        <p:txBody>
          <a:bodyPr/>
          <a:lstStyle>
            <a:lvl1pPr>
              <a:defRPr sz="1000"/>
            </a:lvl1pPr>
          </a:lstStyle>
          <a:p>
            <a:fld id="{07881D46-F8B3-4EEC-BB38-3B9384312825}" type="slidenum">
              <a:rPr lang="en-GB" altLang="en-US"/>
              <a:pPr/>
              <a:t>‹#›</a:t>
            </a:fld>
            <a:endParaRPr lang="en-GB" altLang="en-US"/>
          </a:p>
        </p:txBody>
      </p:sp>
    </p:spTree>
    <p:extLst>
      <p:ext uri="{BB962C8B-B14F-4D97-AF65-F5344CB8AC3E}">
        <p14:creationId xmlns:p14="http://schemas.microsoft.com/office/powerpoint/2010/main" val="289604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a:extLst>
              <a:ext uri="{FF2B5EF4-FFF2-40B4-BE49-F238E27FC236}">
                <a16:creationId xmlns:a16="http://schemas.microsoft.com/office/drawing/2014/main" id="{C1CE2D2C-6EB4-4827-F2E9-736FEDB54B6F}"/>
              </a:ext>
            </a:extLst>
          </p:cNvPr>
          <p:cNvSpPr>
            <a:spLocks noGrp="1" noChangeArrowheads="1"/>
          </p:cNvSpPr>
          <p:nvPr>
            <p:ph type="dt" sz="half" idx="10"/>
          </p:nvPr>
        </p:nvSpPr>
        <p:spPr>
          <a:ln/>
        </p:spPr>
        <p:txBody>
          <a:bodyPr/>
          <a:lstStyle>
            <a:lvl1pPr>
              <a:defRPr/>
            </a:lvl1pPr>
          </a:lstStyle>
          <a:p>
            <a:pPr>
              <a:defRPr/>
            </a:pPr>
            <a:fld id="{128E5180-4E08-4F3F-B3B2-66588EE68F85}" type="datetime5">
              <a:rPr lang="en-GB"/>
              <a:pPr>
                <a:defRPr/>
              </a:pPr>
              <a:t>4-Jul-26</a:t>
            </a:fld>
            <a:endParaRPr lang="en-GB"/>
          </a:p>
        </p:txBody>
      </p:sp>
      <p:sp>
        <p:nvSpPr>
          <p:cNvPr id="5" name="Rectangle 18">
            <a:extLst>
              <a:ext uri="{FF2B5EF4-FFF2-40B4-BE49-F238E27FC236}">
                <a16:creationId xmlns:a16="http://schemas.microsoft.com/office/drawing/2014/main" id="{FFF07B84-D260-F72D-ACD6-F1B614E767FC}"/>
              </a:ext>
            </a:extLst>
          </p:cNvPr>
          <p:cNvSpPr>
            <a:spLocks noGrp="1" noChangeArrowheads="1"/>
          </p:cNvSpPr>
          <p:nvPr>
            <p:ph type="ftr" sz="quarter" idx="11"/>
          </p:nvPr>
        </p:nvSpPr>
        <p:spPr>
          <a:ln/>
        </p:spPr>
        <p:txBody>
          <a:bodyPr/>
          <a:lstStyle>
            <a:lvl1pPr>
              <a:defRPr/>
            </a:lvl1pPr>
          </a:lstStyle>
          <a:p>
            <a:pPr>
              <a:defRPr/>
            </a:pPr>
            <a:r>
              <a:rPr lang="en-GB"/>
              <a:t>Created by Mr. Lafferty Maths Dept.</a:t>
            </a:r>
          </a:p>
        </p:txBody>
      </p:sp>
      <p:sp>
        <p:nvSpPr>
          <p:cNvPr id="6" name="Rectangle 19">
            <a:extLst>
              <a:ext uri="{FF2B5EF4-FFF2-40B4-BE49-F238E27FC236}">
                <a16:creationId xmlns:a16="http://schemas.microsoft.com/office/drawing/2014/main" id="{F54884AA-54EE-D014-7580-D313B90388FE}"/>
              </a:ext>
            </a:extLst>
          </p:cNvPr>
          <p:cNvSpPr>
            <a:spLocks noGrp="1" noChangeArrowheads="1"/>
          </p:cNvSpPr>
          <p:nvPr>
            <p:ph type="sldNum" sz="quarter" idx="12"/>
          </p:nvPr>
        </p:nvSpPr>
        <p:spPr>
          <a:ln/>
        </p:spPr>
        <p:txBody>
          <a:bodyPr/>
          <a:lstStyle>
            <a:lvl1pPr>
              <a:defRPr/>
            </a:lvl1pPr>
          </a:lstStyle>
          <a:p>
            <a:fld id="{70FD3B7E-6122-466B-8F30-530DA4694510}" type="slidenum">
              <a:rPr lang="en-GB" altLang="en-US"/>
              <a:pPr/>
              <a:t>‹#›</a:t>
            </a:fld>
            <a:endParaRPr lang="en-GB" altLang="en-US"/>
          </a:p>
        </p:txBody>
      </p:sp>
    </p:spTree>
    <p:extLst>
      <p:ext uri="{BB962C8B-B14F-4D97-AF65-F5344CB8AC3E}">
        <p14:creationId xmlns:p14="http://schemas.microsoft.com/office/powerpoint/2010/main" val="4142610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a:extLst>
              <a:ext uri="{FF2B5EF4-FFF2-40B4-BE49-F238E27FC236}">
                <a16:creationId xmlns:a16="http://schemas.microsoft.com/office/drawing/2014/main" id="{A01F225F-7D3F-26ED-A3CF-398C5764D492}"/>
              </a:ext>
            </a:extLst>
          </p:cNvPr>
          <p:cNvSpPr>
            <a:spLocks noGrp="1" noChangeArrowheads="1"/>
          </p:cNvSpPr>
          <p:nvPr>
            <p:ph type="dt" sz="half" idx="10"/>
          </p:nvPr>
        </p:nvSpPr>
        <p:spPr>
          <a:ln/>
        </p:spPr>
        <p:txBody>
          <a:bodyPr/>
          <a:lstStyle>
            <a:lvl1pPr>
              <a:defRPr/>
            </a:lvl1pPr>
          </a:lstStyle>
          <a:p>
            <a:pPr>
              <a:defRPr/>
            </a:pPr>
            <a:fld id="{FB6E0D99-DE77-4046-96EA-4575FA32C9CA}" type="datetime5">
              <a:rPr lang="en-GB"/>
              <a:pPr>
                <a:defRPr/>
              </a:pPr>
              <a:t>4-Jul-26</a:t>
            </a:fld>
            <a:endParaRPr lang="en-GB"/>
          </a:p>
        </p:txBody>
      </p:sp>
      <p:sp>
        <p:nvSpPr>
          <p:cNvPr id="5" name="Rectangle 18">
            <a:extLst>
              <a:ext uri="{FF2B5EF4-FFF2-40B4-BE49-F238E27FC236}">
                <a16:creationId xmlns:a16="http://schemas.microsoft.com/office/drawing/2014/main" id="{732D6DEA-5352-F552-104A-E0F5AC235A93}"/>
              </a:ext>
            </a:extLst>
          </p:cNvPr>
          <p:cNvSpPr>
            <a:spLocks noGrp="1" noChangeArrowheads="1"/>
          </p:cNvSpPr>
          <p:nvPr>
            <p:ph type="ftr" sz="quarter" idx="11"/>
          </p:nvPr>
        </p:nvSpPr>
        <p:spPr>
          <a:ln/>
        </p:spPr>
        <p:txBody>
          <a:bodyPr/>
          <a:lstStyle>
            <a:lvl1pPr>
              <a:defRPr/>
            </a:lvl1pPr>
          </a:lstStyle>
          <a:p>
            <a:pPr>
              <a:defRPr/>
            </a:pPr>
            <a:r>
              <a:rPr lang="en-GB"/>
              <a:t>Created by Mr. Lafferty Maths Dept.</a:t>
            </a:r>
          </a:p>
        </p:txBody>
      </p:sp>
      <p:sp>
        <p:nvSpPr>
          <p:cNvPr id="6" name="Rectangle 19">
            <a:extLst>
              <a:ext uri="{FF2B5EF4-FFF2-40B4-BE49-F238E27FC236}">
                <a16:creationId xmlns:a16="http://schemas.microsoft.com/office/drawing/2014/main" id="{44CFCA31-5887-DF7B-CCFD-CBE833F86E02}"/>
              </a:ext>
            </a:extLst>
          </p:cNvPr>
          <p:cNvSpPr>
            <a:spLocks noGrp="1" noChangeArrowheads="1"/>
          </p:cNvSpPr>
          <p:nvPr>
            <p:ph type="sldNum" sz="quarter" idx="12"/>
          </p:nvPr>
        </p:nvSpPr>
        <p:spPr>
          <a:ln/>
        </p:spPr>
        <p:txBody>
          <a:bodyPr/>
          <a:lstStyle>
            <a:lvl1pPr>
              <a:defRPr/>
            </a:lvl1pPr>
          </a:lstStyle>
          <a:p>
            <a:fld id="{3976CF17-2203-4C14-80CA-E15FA7CC49C1}" type="slidenum">
              <a:rPr lang="en-GB" altLang="en-US"/>
              <a:pPr/>
              <a:t>‹#›</a:t>
            </a:fld>
            <a:endParaRPr lang="en-GB" altLang="en-US"/>
          </a:p>
        </p:txBody>
      </p:sp>
    </p:spTree>
    <p:extLst>
      <p:ext uri="{BB962C8B-B14F-4D97-AF65-F5344CB8AC3E}">
        <p14:creationId xmlns:p14="http://schemas.microsoft.com/office/powerpoint/2010/main" val="1397955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8CECC7B-9A36-84FC-FD68-AA5B893A9FC7}"/>
              </a:ext>
            </a:extLst>
          </p:cNvPr>
          <p:cNvSpPr txBox="1"/>
          <p:nvPr userDrawn="1"/>
        </p:nvSpPr>
        <p:spPr>
          <a:xfrm>
            <a:off x="-66675" y="1560513"/>
            <a:ext cx="1030288" cy="276225"/>
          </a:xfrm>
          <a:prstGeom prst="rect">
            <a:avLst/>
          </a:prstGeom>
          <a:noFill/>
        </p:spPr>
        <p:txBody>
          <a:bodyPr wrap="none">
            <a:spAutoFit/>
          </a:bodyPr>
          <a:lstStyle/>
          <a:p>
            <a:pPr>
              <a:defRPr/>
            </a:pPr>
            <a:r>
              <a:rPr lang="en-GB" sz="1200" dirty="0">
                <a:solidFill>
                  <a:srgbClr val="FFFF00"/>
                </a:solidFill>
                <a:cs typeface="Arial" charset="0"/>
              </a:rPr>
              <a:t>MNU 3-03a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D180C763-D5F6-5320-5A25-08FC71ED84E3}"/>
              </a:ext>
            </a:extLst>
          </p:cNvPr>
          <p:cNvSpPr>
            <a:spLocks noGrp="1"/>
          </p:cNvSpPr>
          <p:nvPr>
            <p:ph type="dt" sz="half" idx="10"/>
          </p:nvPr>
        </p:nvSpPr>
        <p:spPr/>
        <p:txBody>
          <a:bodyPr/>
          <a:lstStyle>
            <a:lvl1pPr>
              <a:defRPr/>
            </a:lvl1pPr>
          </a:lstStyle>
          <a:p>
            <a:pPr>
              <a:defRPr/>
            </a:pPr>
            <a:fld id="{4E0B3F51-642C-41B4-B5BC-F564F3118EEB}" type="datetime5">
              <a:rPr lang="en-GB"/>
              <a:pPr>
                <a:defRPr/>
              </a:pPr>
              <a:t>4-Jul-26</a:t>
            </a:fld>
            <a:endParaRPr lang="en-GB"/>
          </a:p>
        </p:txBody>
      </p:sp>
      <p:sp>
        <p:nvSpPr>
          <p:cNvPr id="6" name="Footer Placeholder 4">
            <a:extLst>
              <a:ext uri="{FF2B5EF4-FFF2-40B4-BE49-F238E27FC236}">
                <a16:creationId xmlns:a16="http://schemas.microsoft.com/office/drawing/2014/main" id="{29925C21-DC8E-357C-7ECE-725B62D75917}"/>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7" name="Slide Number Placeholder 5">
            <a:extLst>
              <a:ext uri="{FF2B5EF4-FFF2-40B4-BE49-F238E27FC236}">
                <a16:creationId xmlns:a16="http://schemas.microsoft.com/office/drawing/2014/main" id="{65CC5593-3D00-B69D-EE4A-C5D1AF9B0067}"/>
              </a:ext>
            </a:extLst>
          </p:cNvPr>
          <p:cNvSpPr>
            <a:spLocks noGrp="1"/>
          </p:cNvSpPr>
          <p:nvPr>
            <p:ph type="sldNum" sz="quarter" idx="12"/>
          </p:nvPr>
        </p:nvSpPr>
        <p:spPr/>
        <p:txBody>
          <a:bodyPr/>
          <a:lstStyle>
            <a:lvl1pPr>
              <a:defRPr/>
            </a:lvl1pPr>
          </a:lstStyle>
          <a:p>
            <a:fld id="{898B14B3-374F-487A-8649-9DE901BE8CBC}" type="slidenum">
              <a:rPr lang="en-GB" altLang="en-US"/>
              <a:pPr/>
              <a:t>‹#›</a:t>
            </a:fld>
            <a:endParaRPr lang="en-GB" altLang="en-US"/>
          </a:p>
        </p:txBody>
      </p:sp>
    </p:spTree>
    <p:extLst>
      <p:ext uri="{BB962C8B-B14F-4D97-AF65-F5344CB8AC3E}">
        <p14:creationId xmlns:p14="http://schemas.microsoft.com/office/powerpoint/2010/main" val="3291601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284176-9B9F-020E-1D46-A1CC95E5F78F}"/>
              </a:ext>
            </a:extLst>
          </p:cNvPr>
          <p:cNvSpPr>
            <a:spLocks noGrp="1"/>
          </p:cNvSpPr>
          <p:nvPr>
            <p:ph type="dt" sz="half" idx="10"/>
          </p:nvPr>
        </p:nvSpPr>
        <p:spPr/>
        <p:txBody>
          <a:bodyPr/>
          <a:lstStyle>
            <a:lvl1pPr>
              <a:defRPr/>
            </a:lvl1pPr>
          </a:lstStyle>
          <a:p>
            <a:pPr>
              <a:defRPr/>
            </a:pPr>
            <a:fld id="{FC5C6289-CF1D-439E-AA79-05A8A3097F7E}" type="datetime5">
              <a:rPr lang="en-GB"/>
              <a:pPr>
                <a:defRPr/>
              </a:pPr>
              <a:t>4-Jul-26</a:t>
            </a:fld>
            <a:endParaRPr lang="en-GB"/>
          </a:p>
        </p:txBody>
      </p:sp>
      <p:sp>
        <p:nvSpPr>
          <p:cNvPr id="5" name="Footer Placeholder 4">
            <a:extLst>
              <a:ext uri="{FF2B5EF4-FFF2-40B4-BE49-F238E27FC236}">
                <a16:creationId xmlns:a16="http://schemas.microsoft.com/office/drawing/2014/main" id="{313E10F4-5D3E-B723-9770-3D1A861D8791}"/>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6" name="Slide Number Placeholder 5">
            <a:extLst>
              <a:ext uri="{FF2B5EF4-FFF2-40B4-BE49-F238E27FC236}">
                <a16:creationId xmlns:a16="http://schemas.microsoft.com/office/drawing/2014/main" id="{3E50A7D8-B7DC-4BAD-B29E-8E317F95BCB5}"/>
              </a:ext>
            </a:extLst>
          </p:cNvPr>
          <p:cNvSpPr>
            <a:spLocks noGrp="1"/>
          </p:cNvSpPr>
          <p:nvPr>
            <p:ph type="sldNum" sz="quarter" idx="12"/>
          </p:nvPr>
        </p:nvSpPr>
        <p:spPr/>
        <p:txBody>
          <a:bodyPr/>
          <a:lstStyle>
            <a:lvl1pPr>
              <a:defRPr/>
            </a:lvl1pPr>
          </a:lstStyle>
          <a:p>
            <a:fld id="{72C2B6AE-9939-4EFA-9F1A-86DBF9870CD4}" type="slidenum">
              <a:rPr lang="en-GB" altLang="en-US"/>
              <a:pPr/>
              <a:t>‹#›</a:t>
            </a:fld>
            <a:endParaRPr lang="en-GB" altLang="en-US"/>
          </a:p>
        </p:txBody>
      </p:sp>
    </p:spTree>
    <p:extLst>
      <p:ext uri="{BB962C8B-B14F-4D97-AF65-F5344CB8AC3E}">
        <p14:creationId xmlns:p14="http://schemas.microsoft.com/office/powerpoint/2010/main" val="1040438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FFDEFA-B502-1491-6BE5-FB4F2F35C297}"/>
              </a:ext>
            </a:extLst>
          </p:cNvPr>
          <p:cNvSpPr>
            <a:spLocks noGrp="1"/>
          </p:cNvSpPr>
          <p:nvPr>
            <p:ph type="dt" sz="half" idx="10"/>
          </p:nvPr>
        </p:nvSpPr>
        <p:spPr/>
        <p:txBody>
          <a:bodyPr/>
          <a:lstStyle>
            <a:lvl1pPr>
              <a:defRPr/>
            </a:lvl1pPr>
          </a:lstStyle>
          <a:p>
            <a:pPr>
              <a:defRPr/>
            </a:pPr>
            <a:fld id="{C5440A60-4FCD-4B10-91FB-CDD12E250E9C}" type="datetime5">
              <a:rPr lang="en-GB"/>
              <a:pPr>
                <a:defRPr/>
              </a:pPr>
              <a:t>4-Jul-26</a:t>
            </a:fld>
            <a:endParaRPr lang="en-GB"/>
          </a:p>
        </p:txBody>
      </p:sp>
      <p:sp>
        <p:nvSpPr>
          <p:cNvPr id="5" name="Footer Placeholder 4">
            <a:extLst>
              <a:ext uri="{FF2B5EF4-FFF2-40B4-BE49-F238E27FC236}">
                <a16:creationId xmlns:a16="http://schemas.microsoft.com/office/drawing/2014/main" id="{13FAEF3B-5435-A447-9902-DE765E137216}"/>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6" name="Slide Number Placeholder 5">
            <a:extLst>
              <a:ext uri="{FF2B5EF4-FFF2-40B4-BE49-F238E27FC236}">
                <a16:creationId xmlns:a16="http://schemas.microsoft.com/office/drawing/2014/main" id="{4BA871A6-E5C2-BEE4-1AF2-B8B2DE314853}"/>
              </a:ext>
            </a:extLst>
          </p:cNvPr>
          <p:cNvSpPr>
            <a:spLocks noGrp="1"/>
          </p:cNvSpPr>
          <p:nvPr>
            <p:ph type="sldNum" sz="quarter" idx="12"/>
          </p:nvPr>
        </p:nvSpPr>
        <p:spPr/>
        <p:txBody>
          <a:bodyPr/>
          <a:lstStyle>
            <a:lvl1pPr>
              <a:defRPr/>
            </a:lvl1pPr>
          </a:lstStyle>
          <a:p>
            <a:fld id="{7609830F-3E50-459B-8081-987C7C766E63}" type="slidenum">
              <a:rPr lang="en-GB" altLang="en-US"/>
              <a:pPr/>
              <a:t>‹#›</a:t>
            </a:fld>
            <a:endParaRPr lang="en-GB" altLang="en-US"/>
          </a:p>
        </p:txBody>
      </p:sp>
    </p:spTree>
    <p:extLst>
      <p:ext uri="{BB962C8B-B14F-4D97-AF65-F5344CB8AC3E}">
        <p14:creationId xmlns:p14="http://schemas.microsoft.com/office/powerpoint/2010/main" val="1514335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D5D0A2FE-F908-5C49-99DD-DB1D3612929F}"/>
              </a:ext>
            </a:extLst>
          </p:cNvPr>
          <p:cNvSpPr>
            <a:spLocks noGrp="1"/>
          </p:cNvSpPr>
          <p:nvPr>
            <p:ph type="dt" sz="half" idx="10"/>
          </p:nvPr>
        </p:nvSpPr>
        <p:spPr/>
        <p:txBody>
          <a:bodyPr/>
          <a:lstStyle>
            <a:lvl1pPr>
              <a:defRPr/>
            </a:lvl1pPr>
          </a:lstStyle>
          <a:p>
            <a:pPr>
              <a:defRPr/>
            </a:pPr>
            <a:fld id="{02335705-442A-4D70-B5B7-235A48AB22A7}" type="datetime5">
              <a:rPr lang="en-GB"/>
              <a:pPr>
                <a:defRPr/>
              </a:pPr>
              <a:t>4-Jul-26</a:t>
            </a:fld>
            <a:endParaRPr lang="en-GB"/>
          </a:p>
        </p:txBody>
      </p:sp>
      <p:sp>
        <p:nvSpPr>
          <p:cNvPr id="6" name="Footer Placeholder 4">
            <a:extLst>
              <a:ext uri="{FF2B5EF4-FFF2-40B4-BE49-F238E27FC236}">
                <a16:creationId xmlns:a16="http://schemas.microsoft.com/office/drawing/2014/main" id="{867C5E62-E12F-6462-DAF9-B44A4EB8E5BF}"/>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7" name="Slide Number Placeholder 5">
            <a:extLst>
              <a:ext uri="{FF2B5EF4-FFF2-40B4-BE49-F238E27FC236}">
                <a16:creationId xmlns:a16="http://schemas.microsoft.com/office/drawing/2014/main" id="{48A810BD-0FEE-7174-BAE1-BBC9C2574BE5}"/>
              </a:ext>
            </a:extLst>
          </p:cNvPr>
          <p:cNvSpPr>
            <a:spLocks noGrp="1"/>
          </p:cNvSpPr>
          <p:nvPr>
            <p:ph type="sldNum" sz="quarter" idx="12"/>
          </p:nvPr>
        </p:nvSpPr>
        <p:spPr/>
        <p:txBody>
          <a:bodyPr/>
          <a:lstStyle>
            <a:lvl1pPr>
              <a:defRPr/>
            </a:lvl1pPr>
          </a:lstStyle>
          <a:p>
            <a:fld id="{3D958E6C-AAE5-4934-8746-818CE864A6DC}" type="slidenum">
              <a:rPr lang="en-GB" altLang="en-US"/>
              <a:pPr/>
              <a:t>‹#›</a:t>
            </a:fld>
            <a:endParaRPr lang="en-GB" altLang="en-US"/>
          </a:p>
        </p:txBody>
      </p:sp>
    </p:spTree>
    <p:extLst>
      <p:ext uri="{BB962C8B-B14F-4D97-AF65-F5344CB8AC3E}">
        <p14:creationId xmlns:p14="http://schemas.microsoft.com/office/powerpoint/2010/main" val="298299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CA9DAAFF-8E1F-0442-606A-279D58E48CA4}"/>
              </a:ext>
            </a:extLst>
          </p:cNvPr>
          <p:cNvSpPr>
            <a:spLocks noGrp="1"/>
          </p:cNvSpPr>
          <p:nvPr>
            <p:ph type="dt" sz="half" idx="10"/>
          </p:nvPr>
        </p:nvSpPr>
        <p:spPr/>
        <p:txBody>
          <a:bodyPr/>
          <a:lstStyle>
            <a:lvl1pPr>
              <a:defRPr/>
            </a:lvl1pPr>
          </a:lstStyle>
          <a:p>
            <a:pPr>
              <a:defRPr/>
            </a:pPr>
            <a:fld id="{0996A152-5D2F-496F-9CA5-8AD8496C658B}" type="datetime5">
              <a:rPr lang="en-GB"/>
              <a:pPr>
                <a:defRPr/>
              </a:pPr>
              <a:t>4-Jul-26</a:t>
            </a:fld>
            <a:endParaRPr lang="en-GB"/>
          </a:p>
        </p:txBody>
      </p:sp>
      <p:sp>
        <p:nvSpPr>
          <p:cNvPr id="8" name="Footer Placeholder 4">
            <a:extLst>
              <a:ext uri="{FF2B5EF4-FFF2-40B4-BE49-F238E27FC236}">
                <a16:creationId xmlns:a16="http://schemas.microsoft.com/office/drawing/2014/main" id="{1AD6D05B-DBD1-8A6C-D01A-6EF5C7CC0DA1}"/>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9" name="Slide Number Placeholder 5">
            <a:extLst>
              <a:ext uri="{FF2B5EF4-FFF2-40B4-BE49-F238E27FC236}">
                <a16:creationId xmlns:a16="http://schemas.microsoft.com/office/drawing/2014/main" id="{3C8EA7BB-9F7D-0B1A-43AB-BBB9CDF169B9}"/>
              </a:ext>
            </a:extLst>
          </p:cNvPr>
          <p:cNvSpPr>
            <a:spLocks noGrp="1"/>
          </p:cNvSpPr>
          <p:nvPr>
            <p:ph type="sldNum" sz="quarter" idx="12"/>
          </p:nvPr>
        </p:nvSpPr>
        <p:spPr/>
        <p:txBody>
          <a:bodyPr/>
          <a:lstStyle>
            <a:lvl1pPr>
              <a:defRPr/>
            </a:lvl1pPr>
          </a:lstStyle>
          <a:p>
            <a:fld id="{FC190838-AE71-4489-972E-68A0366B74A3}" type="slidenum">
              <a:rPr lang="en-GB" altLang="en-US"/>
              <a:pPr/>
              <a:t>‹#›</a:t>
            </a:fld>
            <a:endParaRPr lang="en-GB" altLang="en-US"/>
          </a:p>
        </p:txBody>
      </p:sp>
    </p:spTree>
    <p:extLst>
      <p:ext uri="{BB962C8B-B14F-4D97-AF65-F5344CB8AC3E}">
        <p14:creationId xmlns:p14="http://schemas.microsoft.com/office/powerpoint/2010/main" val="1128966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6E6EF216-2990-5E56-7A34-E58C75F8F545}"/>
              </a:ext>
            </a:extLst>
          </p:cNvPr>
          <p:cNvSpPr>
            <a:spLocks noGrp="1"/>
          </p:cNvSpPr>
          <p:nvPr>
            <p:ph type="dt" sz="half" idx="10"/>
          </p:nvPr>
        </p:nvSpPr>
        <p:spPr/>
        <p:txBody>
          <a:bodyPr/>
          <a:lstStyle>
            <a:lvl1pPr>
              <a:defRPr/>
            </a:lvl1pPr>
          </a:lstStyle>
          <a:p>
            <a:pPr>
              <a:defRPr/>
            </a:pPr>
            <a:fld id="{D767DC1D-796F-4868-B99B-0F9F6981B633}" type="datetime5">
              <a:rPr lang="en-GB"/>
              <a:pPr>
                <a:defRPr/>
              </a:pPr>
              <a:t>4-Jul-26</a:t>
            </a:fld>
            <a:endParaRPr lang="en-GB"/>
          </a:p>
        </p:txBody>
      </p:sp>
      <p:sp>
        <p:nvSpPr>
          <p:cNvPr id="4" name="Footer Placeholder 4">
            <a:extLst>
              <a:ext uri="{FF2B5EF4-FFF2-40B4-BE49-F238E27FC236}">
                <a16:creationId xmlns:a16="http://schemas.microsoft.com/office/drawing/2014/main" id="{D2783523-C278-7DF1-40F6-555E8BA13BDE}"/>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5" name="Slide Number Placeholder 5">
            <a:extLst>
              <a:ext uri="{FF2B5EF4-FFF2-40B4-BE49-F238E27FC236}">
                <a16:creationId xmlns:a16="http://schemas.microsoft.com/office/drawing/2014/main" id="{66FF4014-CF63-A003-8277-62EA90B8ADA8}"/>
              </a:ext>
            </a:extLst>
          </p:cNvPr>
          <p:cNvSpPr>
            <a:spLocks noGrp="1"/>
          </p:cNvSpPr>
          <p:nvPr>
            <p:ph type="sldNum" sz="quarter" idx="12"/>
          </p:nvPr>
        </p:nvSpPr>
        <p:spPr/>
        <p:txBody>
          <a:bodyPr/>
          <a:lstStyle>
            <a:lvl1pPr>
              <a:defRPr/>
            </a:lvl1pPr>
          </a:lstStyle>
          <a:p>
            <a:fld id="{9E6A90E8-B975-46CB-B50E-12F4D5449559}" type="slidenum">
              <a:rPr lang="en-GB" altLang="en-US"/>
              <a:pPr/>
              <a:t>‹#›</a:t>
            </a:fld>
            <a:endParaRPr lang="en-GB" altLang="en-US"/>
          </a:p>
        </p:txBody>
      </p:sp>
    </p:spTree>
    <p:extLst>
      <p:ext uri="{BB962C8B-B14F-4D97-AF65-F5344CB8AC3E}">
        <p14:creationId xmlns:p14="http://schemas.microsoft.com/office/powerpoint/2010/main" val="16599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FC70AD-3161-EE83-57D3-7CF9101B2872}"/>
              </a:ext>
            </a:extLst>
          </p:cNvPr>
          <p:cNvSpPr txBox="1"/>
          <p:nvPr userDrawn="1"/>
        </p:nvSpPr>
        <p:spPr>
          <a:xfrm>
            <a:off x="0" y="1565275"/>
            <a:ext cx="1000125" cy="261938"/>
          </a:xfrm>
          <a:prstGeom prst="rect">
            <a:avLst/>
          </a:prstGeom>
          <a:noFill/>
        </p:spPr>
        <p:txBody>
          <a:bodyPr wrap="none">
            <a:spAutoFit/>
          </a:bodyPr>
          <a:lstStyle/>
          <a:p>
            <a:pPr>
              <a:defRPr/>
            </a:pPr>
            <a:r>
              <a:rPr lang="en-GB" sz="1100" dirty="0">
                <a:solidFill>
                  <a:srgbClr val="FFFF00"/>
                </a:solidFill>
                <a:cs typeface="Arial" charset="0"/>
              </a:rPr>
              <a:t>MNU 3-09a </a:t>
            </a:r>
          </a:p>
        </p:txBody>
      </p:sp>
      <p:sp>
        <p:nvSpPr>
          <p:cNvPr id="3" name="Date Placeholder 1">
            <a:extLst>
              <a:ext uri="{FF2B5EF4-FFF2-40B4-BE49-F238E27FC236}">
                <a16:creationId xmlns:a16="http://schemas.microsoft.com/office/drawing/2014/main" id="{2154B0CA-1987-9E2D-4226-F8DAE783C932}"/>
              </a:ext>
            </a:extLst>
          </p:cNvPr>
          <p:cNvSpPr>
            <a:spLocks noGrp="1"/>
          </p:cNvSpPr>
          <p:nvPr>
            <p:ph type="dt" sz="half" idx="10"/>
          </p:nvPr>
        </p:nvSpPr>
        <p:spPr/>
        <p:txBody>
          <a:bodyPr/>
          <a:lstStyle>
            <a:lvl1pPr>
              <a:defRPr/>
            </a:lvl1pPr>
          </a:lstStyle>
          <a:p>
            <a:pPr>
              <a:defRPr/>
            </a:pPr>
            <a:fld id="{EAF1A919-5B27-4E94-AFBC-60B1219AEE77}" type="datetime5">
              <a:rPr lang="en-GB"/>
              <a:pPr>
                <a:defRPr/>
              </a:pPr>
              <a:t>4-Jul-26</a:t>
            </a:fld>
            <a:endParaRPr lang="en-GB"/>
          </a:p>
        </p:txBody>
      </p:sp>
      <p:sp>
        <p:nvSpPr>
          <p:cNvPr id="4" name="Footer Placeholder 2">
            <a:extLst>
              <a:ext uri="{FF2B5EF4-FFF2-40B4-BE49-F238E27FC236}">
                <a16:creationId xmlns:a16="http://schemas.microsoft.com/office/drawing/2014/main" id="{BB0C5FDF-7467-54D0-1993-A5C51A9536D0}"/>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5" name="Slide Number Placeholder 3">
            <a:extLst>
              <a:ext uri="{FF2B5EF4-FFF2-40B4-BE49-F238E27FC236}">
                <a16:creationId xmlns:a16="http://schemas.microsoft.com/office/drawing/2014/main" id="{B00D9037-A6C1-2571-1F90-DB32BDF5B683}"/>
              </a:ext>
            </a:extLst>
          </p:cNvPr>
          <p:cNvSpPr>
            <a:spLocks noGrp="1"/>
          </p:cNvSpPr>
          <p:nvPr>
            <p:ph type="sldNum" sz="quarter" idx="12"/>
          </p:nvPr>
        </p:nvSpPr>
        <p:spPr/>
        <p:txBody>
          <a:bodyPr/>
          <a:lstStyle>
            <a:lvl1pPr>
              <a:defRPr/>
            </a:lvl1pPr>
          </a:lstStyle>
          <a:p>
            <a:fld id="{484A1CB8-7FC5-465F-9165-42FF975DCB9C}" type="slidenum">
              <a:rPr lang="en-GB" altLang="en-US"/>
              <a:pPr/>
              <a:t>‹#›</a:t>
            </a:fld>
            <a:endParaRPr lang="en-GB" altLang="en-US"/>
          </a:p>
        </p:txBody>
      </p:sp>
    </p:spTree>
    <p:extLst>
      <p:ext uri="{BB962C8B-B14F-4D97-AF65-F5344CB8AC3E}">
        <p14:creationId xmlns:p14="http://schemas.microsoft.com/office/powerpoint/2010/main" val="2777077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2AD647C-1C20-0C80-9F03-3AEF564F6594}"/>
              </a:ext>
            </a:extLst>
          </p:cNvPr>
          <p:cNvSpPr>
            <a:spLocks noGrp="1"/>
          </p:cNvSpPr>
          <p:nvPr>
            <p:ph type="dt" sz="half" idx="10"/>
          </p:nvPr>
        </p:nvSpPr>
        <p:spPr/>
        <p:txBody>
          <a:bodyPr/>
          <a:lstStyle>
            <a:lvl1pPr>
              <a:defRPr/>
            </a:lvl1pPr>
          </a:lstStyle>
          <a:p>
            <a:pPr>
              <a:defRPr/>
            </a:pPr>
            <a:fld id="{705223BD-4693-468C-ACBF-A114EB29F8D8}" type="datetime5">
              <a:rPr lang="en-GB"/>
              <a:pPr>
                <a:defRPr/>
              </a:pPr>
              <a:t>4-Jul-26</a:t>
            </a:fld>
            <a:endParaRPr lang="en-GB"/>
          </a:p>
        </p:txBody>
      </p:sp>
      <p:sp>
        <p:nvSpPr>
          <p:cNvPr id="6" name="Footer Placeholder 4">
            <a:extLst>
              <a:ext uri="{FF2B5EF4-FFF2-40B4-BE49-F238E27FC236}">
                <a16:creationId xmlns:a16="http://schemas.microsoft.com/office/drawing/2014/main" id="{92C69716-DB36-85E8-5E1D-207FACF53418}"/>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7" name="Slide Number Placeholder 5">
            <a:extLst>
              <a:ext uri="{FF2B5EF4-FFF2-40B4-BE49-F238E27FC236}">
                <a16:creationId xmlns:a16="http://schemas.microsoft.com/office/drawing/2014/main" id="{12D45488-BC6D-FEB1-96C8-A65A23B6941C}"/>
              </a:ext>
            </a:extLst>
          </p:cNvPr>
          <p:cNvSpPr>
            <a:spLocks noGrp="1"/>
          </p:cNvSpPr>
          <p:nvPr>
            <p:ph type="sldNum" sz="quarter" idx="12"/>
          </p:nvPr>
        </p:nvSpPr>
        <p:spPr/>
        <p:txBody>
          <a:bodyPr/>
          <a:lstStyle>
            <a:lvl1pPr>
              <a:defRPr/>
            </a:lvl1pPr>
          </a:lstStyle>
          <a:p>
            <a:fld id="{B1F548C1-A9F3-4FCD-9F52-BCCBFCC1852F}" type="slidenum">
              <a:rPr lang="en-GB" altLang="en-US"/>
              <a:pPr/>
              <a:t>‹#›</a:t>
            </a:fld>
            <a:endParaRPr lang="en-GB" altLang="en-US"/>
          </a:p>
        </p:txBody>
      </p:sp>
    </p:spTree>
    <p:extLst>
      <p:ext uri="{BB962C8B-B14F-4D97-AF65-F5344CB8AC3E}">
        <p14:creationId xmlns:p14="http://schemas.microsoft.com/office/powerpoint/2010/main" val="19934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a:extLst>
              <a:ext uri="{FF2B5EF4-FFF2-40B4-BE49-F238E27FC236}">
                <a16:creationId xmlns:a16="http://schemas.microsoft.com/office/drawing/2014/main" id="{D9CB7B72-5AF0-9B45-26F5-957C0A196911}"/>
              </a:ext>
            </a:extLst>
          </p:cNvPr>
          <p:cNvSpPr>
            <a:spLocks noGrp="1" noChangeArrowheads="1"/>
          </p:cNvSpPr>
          <p:nvPr>
            <p:ph type="dt" sz="half" idx="10"/>
          </p:nvPr>
        </p:nvSpPr>
        <p:spPr>
          <a:ln/>
        </p:spPr>
        <p:txBody>
          <a:bodyPr/>
          <a:lstStyle>
            <a:lvl1pPr>
              <a:defRPr/>
            </a:lvl1pPr>
          </a:lstStyle>
          <a:p>
            <a:pPr>
              <a:defRPr/>
            </a:pPr>
            <a:fld id="{E3005749-5E47-45D5-9784-3E0E5EF66F14}" type="datetime5">
              <a:rPr lang="en-GB"/>
              <a:pPr>
                <a:defRPr/>
              </a:pPr>
              <a:t>4-Jul-26</a:t>
            </a:fld>
            <a:endParaRPr lang="en-GB"/>
          </a:p>
        </p:txBody>
      </p:sp>
      <p:sp>
        <p:nvSpPr>
          <p:cNvPr id="5" name="Rectangle 18">
            <a:extLst>
              <a:ext uri="{FF2B5EF4-FFF2-40B4-BE49-F238E27FC236}">
                <a16:creationId xmlns:a16="http://schemas.microsoft.com/office/drawing/2014/main" id="{E92FAB0D-1CF7-5935-6862-A0DC9A5D9F4D}"/>
              </a:ext>
            </a:extLst>
          </p:cNvPr>
          <p:cNvSpPr>
            <a:spLocks noGrp="1" noChangeArrowheads="1"/>
          </p:cNvSpPr>
          <p:nvPr>
            <p:ph type="ftr" sz="quarter" idx="11"/>
          </p:nvPr>
        </p:nvSpPr>
        <p:spPr>
          <a:ln/>
        </p:spPr>
        <p:txBody>
          <a:bodyPr/>
          <a:lstStyle>
            <a:lvl1pPr>
              <a:defRPr/>
            </a:lvl1pPr>
          </a:lstStyle>
          <a:p>
            <a:pPr>
              <a:defRPr/>
            </a:pPr>
            <a:r>
              <a:rPr lang="en-GB"/>
              <a:t>Created by Mr. Lafferty Maths Dept.</a:t>
            </a:r>
          </a:p>
        </p:txBody>
      </p:sp>
      <p:sp>
        <p:nvSpPr>
          <p:cNvPr id="6" name="Rectangle 19">
            <a:extLst>
              <a:ext uri="{FF2B5EF4-FFF2-40B4-BE49-F238E27FC236}">
                <a16:creationId xmlns:a16="http://schemas.microsoft.com/office/drawing/2014/main" id="{487C0150-F6E3-270D-A61E-E43027F33E35}"/>
              </a:ext>
            </a:extLst>
          </p:cNvPr>
          <p:cNvSpPr>
            <a:spLocks noGrp="1" noChangeArrowheads="1"/>
          </p:cNvSpPr>
          <p:nvPr>
            <p:ph type="sldNum" sz="quarter" idx="12"/>
          </p:nvPr>
        </p:nvSpPr>
        <p:spPr>
          <a:ln/>
        </p:spPr>
        <p:txBody>
          <a:bodyPr/>
          <a:lstStyle>
            <a:lvl1pPr>
              <a:defRPr/>
            </a:lvl1pPr>
          </a:lstStyle>
          <a:p>
            <a:fld id="{481DC06B-4999-4B90-B384-6468C10A2799}" type="slidenum">
              <a:rPr lang="en-GB" altLang="en-US"/>
              <a:pPr/>
              <a:t>‹#›</a:t>
            </a:fld>
            <a:endParaRPr lang="en-GB" altLang="en-US"/>
          </a:p>
        </p:txBody>
      </p:sp>
    </p:spTree>
    <p:extLst>
      <p:ext uri="{BB962C8B-B14F-4D97-AF65-F5344CB8AC3E}">
        <p14:creationId xmlns:p14="http://schemas.microsoft.com/office/powerpoint/2010/main" val="2013783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84CBBC9-B0EB-EC15-C181-71E5F8517D31}"/>
              </a:ext>
            </a:extLst>
          </p:cNvPr>
          <p:cNvSpPr>
            <a:spLocks noGrp="1"/>
          </p:cNvSpPr>
          <p:nvPr>
            <p:ph type="dt" sz="half" idx="10"/>
          </p:nvPr>
        </p:nvSpPr>
        <p:spPr/>
        <p:txBody>
          <a:bodyPr/>
          <a:lstStyle>
            <a:lvl1pPr>
              <a:defRPr/>
            </a:lvl1pPr>
          </a:lstStyle>
          <a:p>
            <a:pPr>
              <a:defRPr/>
            </a:pPr>
            <a:fld id="{0B7990B3-A203-4689-9DB7-9B99B68BA686}" type="datetime5">
              <a:rPr lang="en-GB"/>
              <a:pPr>
                <a:defRPr/>
              </a:pPr>
              <a:t>4-Jul-26</a:t>
            </a:fld>
            <a:endParaRPr lang="en-GB"/>
          </a:p>
        </p:txBody>
      </p:sp>
      <p:sp>
        <p:nvSpPr>
          <p:cNvPr id="6" name="Footer Placeholder 4">
            <a:extLst>
              <a:ext uri="{FF2B5EF4-FFF2-40B4-BE49-F238E27FC236}">
                <a16:creationId xmlns:a16="http://schemas.microsoft.com/office/drawing/2014/main" id="{CFD732A9-D33F-D6BA-32A8-7200A3588A59}"/>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7" name="Slide Number Placeholder 5">
            <a:extLst>
              <a:ext uri="{FF2B5EF4-FFF2-40B4-BE49-F238E27FC236}">
                <a16:creationId xmlns:a16="http://schemas.microsoft.com/office/drawing/2014/main" id="{30782830-5A10-4951-63E9-EAC4706B32E9}"/>
              </a:ext>
            </a:extLst>
          </p:cNvPr>
          <p:cNvSpPr>
            <a:spLocks noGrp="1"/>
          </p:cNvSpPr>
          <p:nvPr>
            <p:ph type="sldNum" sz="quarter" idx="12"/>
          </p:nvPr>
        </p:nvSpPr>
        <p:spPr/>
        <p:txBody>
          <a:bodyPr/>
          <a:lstStyle>
            <a:lvl1pPr>
              <a:defRPr/>
            </a:lvl1pPr>
          </a:lstStyle>
          <a:p>
            <a:fld id="{DB1641A0-AFB2-4408-B517-67FA8C10F9B9}" type="slidenum">
              <a:rPr lang="en-GB" altLang="en-US"/>
              <a:pPr/>
              <a:t>‹#›</a:t>
            </a:fld>
            <a:endParaRPr lang="en-GB" altLang="en-US"/>
          </a:p>
        </p:txBody>
      </p:sp>
    </p:spTree>
    <p:extLst>
      <p:ext uri="{BB962C8B-B14F-4D97-AF65-F5344CB8AC3E}">
        <p14:creationId xmlns:p14="http://schemas.microsoft.com/office/powerpoint/2010/main" val="783826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CC4FC4-7BD7-B9B4-A46B-B64DDF5EA52C}"/>
              </a:ext>
            </a:extLst>
          </p:cNvPr>
          <p:cNvSpPr>
            <a:spLocks noGrp="1"/>
          </p:cNvSpPr>
          <p:nvPr>
            <p:ph type="dt" sz="half" idx="10"/>
          </p:nvPr>
        </p:nvSpPr>
        <p:spPr/>
        <p:txBody>
          <a:bodyPr/>
          <a:lstStyle>
            <a:lvl1pPr>
              <a:defRPr/>
            </a:lvl1pPr>
          </a:lstStyle>
          <a:p>
            <a:pPr>
              <a:defRPr/>
            </a:pPr>
            <a:fld id="{3295CF35-C018-4E1E-B50E-C90DC93C5907}" type="datetime5">
              <a:rPr lang="en-GB"/>
              <a:pPr>
                <a:defRPr/>
              </a:pPr>
              <a:t>4-Jul-26</a:t>
            </a:fld>
            <a:endParaRPr lang="en-GB"/>
          </a:p>
        </p:txBody>
      </p:sp>
      <p:sp>
        <p:nvSpPr>
          <p:cNvPr id="5" name="Footer Placeholder 4">
            <a:extLst>
              <a:ext uri="{FF2B5EF4-FFF2-40B4-BE49-F238E27FC236}">
                <a16:creationId xmlns:a16="http://schemas.microsoft.com/office/drawing/2014/main" id="{FD7D852C-28F7-FBEC-66A8-05B2980D860B}"/>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6" name="Slide Number Placeholder 5">
            <a:extLst>
              <a:ext uri="{FF2B5EF4-FFF2-40B4-BE49-F238E27FC236}">
                <a16:creationId xmlns:a16="http://schemas.microsoft.com/office/drawing/2014/main" id="{45308969-0F33-CD51-5558-424415722A94}"/>
              </a:ext>
            </a:extLst>
          </p:cNvPr>
          <p:cNvSpPr>
            <a:spLocks noGrp="1"/>
          </p:cNvSpPr>
          <p:nvPr>
            <p:ph type="sldNum" sz="quarter" idx="12"/>
          </p:nvPr>
        </p:nvSpPr>
        <p:spPr/>
        <p:txBody>
          <a:bodyPr/>
          <a:lstStyle>
            <a:lvl1pPr>
              <a:defRPr/>
            </a:lvl1pPr>
          </a:lstStyle>
          <a:p>
            <a:fld id="{2DFE2290-820E-4793-B949-5BA5927105B2}" type="slidenum">
              <a:rPr lang="en-GB" altLang="en-US"/>
              <a:pPr/>
              <a:t>‹#›</a:t>
            </a:fld>
            <a:endParaRPr lang="en-GB" altLang="en-US"/>
          </a:p>
        </p:txBody>
      </p:sp>
    </p:spTree>
    <p:extLst>
      <p:ext uri="{BB962C8B-B14F-4D97-AF65-F5344CB8AC3E}">
        <p14:creationId xmlns:p14="http://schemas.microsoft.com/office/powerpoint/2010/main" val="2294790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DEF945-D0FD-1DDB-31E6-C69598694EF0}"/>
              </a:ext>
            </a:extLst>
          </p:cNvPr>
          <p:cNvSpPr>
            <a:spLocks noGrp="1"/>
          </p:cNvSpPr>
          <p:nvPr>
            <p:ph type="dt" sz="half" idx="10"/>
          </p:nvPr>
        </p:nvSpPr>
        <p:spPr/>
        <p:txBody>
          <a:bodyPr/>
          <a:lstStyle>
            <a:lvl1pPr>
              <a:defRPr/>
            </a:lvl1pPr>
          </a:lstStyle>
          <a:p>
            <a:pPr>
              <a:defRPr/>
            </a:pPr>
            <a:fld id="{7A18E64D-D08A-4B0A-91FE-7D2F565FCAD6}" type="datetime5">
              <a:rPr lang="en-GB"/>
              <a:pPr>
                <a:defRPr/>
              </a:pPr>
              <a:t>4-Jul-26</a:t>
            </a:fld>
            <a:endParaRPr lang="en-GB"/>
          </a:p>
        </p:txBody>
      </p:sp>
      <p:sp>
        <p:nvSpPr>
          <p:cNvPr id="5" name="Footer Placeholder 4">
            <a:extLst>
              <a:ext uri="{FF2B5EF4-FFF2-40B4-BE49-F238E27FC236}">
                <a16:creationId xmlns:a16="http://schemas.microsoft.com/office/drawing/2014/main" id="{8274A144-6FB0-408C-6234-A26C307CE88D}"/>
              </a:ext>
            </a:extLst>
          </p:cNvPr>
          <p:cNvSpPr>
            <a:spLocks noGrp="1"/>
          </p:cNvSpPr>
          <p:nvPr>
            <p:ph type="ftr" sz="quarter" idx="11"/>
          </p:nvPr>
        </p:nvSpPr>
        <p:spPr/>
        <p:txBody>
          <a:bodyPr/>
          <a:lstStyle>
            <a:lvl1pPr>
              <a:defRPr/>
            </a:lvl1pPr>
          </a:lstStyle>
          <a:p>
            <a:pPr>
              <a:defRPr/>
            </a:pPr>
            <a:r>
              <a:rPr lang="en-GB"/>
              <a:t>Created by Mr. Lafferty Maths Dept.</a:t>
            </a:r>
          </a:p>
        </p:txBody>
      </p:sp>
      <p:sp>
        <p:nvSpPr>
          <p:cNvPr id="6" name="Slide Number Placeholder 5">
            <a:extLst>
              <a:ext uri="{FF2B5EF4-FFF2-40B4-BE49-F238E27FC236}">
                <a16:creationId xmlns:a16="http://schemas.microsoft.com/office/drawing/2014/main" id="{66D4D65A-B369-AC7F-5F86-6C006175BB30}"/>
              </a:ext>
            </a:extLst>
          </p:cNvPr>
          <p:cNvSpPr>
            <a:spLocks noGrp="1"/>
          </p:cNvSpPr>
          <p:nvPr>
            <p:ph type="sldNum" sz="quarter" idx="12"/>
          </p:nvPr>
        </p:nvSpPr>
        <p:spPr/>
        <p:txBody>
          <a:bodyPr/>
          <a:lstStyle>
            <a:lvl1pPr>
              <a:defRPr/>
            </a:lvl1pPr>
          </a:lstStyle>
          <a:p>
            <a:fld id="{E965A6FD-B76B-4B34-927E-1C13CE040A70}" type="slidenum">
              <a:rPr lang="en-GB" altLang="en-US"/>
              <a:pPr/>
              <a:t>‹#›</a:t>
            </a:fld>
            <a:endParaRPr lang="en-GB" altLang="en-US"/>
          </a:p>
        </p:txBody>
      </p:sp>
    </p:spTree>
    <p:extLst>
      <p:ext uri="{BB962C8B-B14F-4D97-AF65-F5344CB8AC3E}">
        <p14:creationId xmlns:p14="http://schemas.microsoft.com/office/powerpoint/2010/main" val="237835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40835014-4CC0-6165-4308-2DC72A9AAEEB}"/>
              </a:ext>
            </a:extLst>
          </p:cNvPr>
          <p:cNvSpPr>
            <a:spLocks noGrp="1" noChangeArrowheads="1"/>
          </p:cNvSpPr>
          <p:nvPr>
            <p:ph type="dt" sz="half" idx="10"/>
          </p:nvPr>
        </p:nvSpPr>
        <p:spPr>
          <a:ln/>
        </p:spPr>
        <p:txBody>
          <a:bodyPr/>
          <a:lstStyle>
            <a:lvl1pPr>
              <a:defRPr/>
            </a:lvl1pPr>
          </a:lstStyle>
          <a:p>
            <a:pPr>
              <a:defRPr/>
            </a:pPr>
            <a:fld id="{81EE37BC-B119-4A35-A155-4275A037459D}" type="datetime5">
              <a:rPr lang="en-GB"/>
              <a:pPr>
                <a:defRPr/>
              </a:pPr>
              <a:t>4-Jul-26</a:t>
            </a:fld>
            <a:endParaRPr lang="en-GB"/>
          </a:p>
        </p:txBody>
      </p:sp>
      <p:sp>
        <p:nvSpPr>
          <p:cNvPr id="5" name="Rectangle 18">
            <a:extLst>
              <a:ext uri="{FF2B5EF4-FFF2-40B4-BE49-F238E27FC236}">
                <a16:creationId xmlns:a16="http://schemas.microsoft.com/office/drawing/2014/main" id="{D87E3D22-E5D9-4424-C6AC-C9991A7AB9A8}"/>
              </a:ext>
            </a:extLst>
          </p:cNvPr>
          <p:cNvSpPr>
            <a:spLocks noGrp="1" noChangeArrowheads="1"/>
          </p:cNvSpPr>
          <p:nvPr>
            <p:ph type="ftr" sz="quarter" idx="11"/>
          </p:nvPr>
        </p:nvSpPr>
        <p:spPr>
          <a:ln/>
        </p:spPr>
        <p:txBody>
          <a:bodyPr/>
          <a:lstStyle>
            <a:lvl1pPr>
              <a:defRPr/>
            </a:lvl1pPr>
          </a:lstStyle>
          <a:p>
            <a:pPr>
              <a:defRPr/>
            </a:pPr>
            <a:r>
              <a:rPr lang="en-GB"/>
              <a:t>Created by Mr. Lafferty Maths Dept.</a:t>
            </a:r>
          </a:p>
        </p:txBody>
      </p:sp>
      <p:sp>
        <p:nvSpPr>
          <p:cNvPr id="6" name="Rectangle 19">
            <a:extLst>
              <a:ext uri="{FF2B5EF4-FFF2-40B4-BE49-F238E27FC236}">
                <a16:creationId xmlns:a16="http://schemas.microsoft.com/office/drawing/2014/main" id="{C7BB7107-3562-5481-EDCA-019292FEF460}"/>
              </a:ext>
            </a:extLst>
          </p:cNvPr>
          <p:cNvSpPr>
            <a:spLocks noGrp="1" noChangeArrowheads="1"/>
          </p:cNvSpPr>
          <p:nvPr>
            <p:ph type="sldNum" sz="quarter" idx="12"/>
          </p:nvPr>
        </p:nvSpPr>
        <p:spPr>
          <a:ln/>
        </p:spPr>
        <p:txBody>
          <a:bodyPr/>
          <a:lstStyle>
            <a:lvl1pPr>
              <a:defRPr/>
            </a:lvl1pPr>
          </a:lstStyle>
          <a:p>
            <a:fld id="{FD729CE1-59B6-4701-9367-12EAE08867D0}" type="slidenum">
              <a:rPr lang="en-GB" altLang="en-US"/>
              <a:pPr/>
              <a:t>‹#›</a:t>
            </a:fld>
            <a:endParaRPr lang="en-GB" altLang="en-US"/>
          </a:p>
        </p:txBody>
      </p:sp>
    </p:spTree>
    <p:extLst>
      <p:ext uri="{BB962C8B-B14F-4D97-AF65-F5344CB8AC3E}">
        <p14:creationId xmlns:p14="http://schemas.microsoft.com/office/powerpoint/2010/main" val="2657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a:extLst>
              <a:ext uri="{FF2B5EF4-FFF2-40B4-BE49-F238E27FC236}">
                <a16:creationId xmlns:a16="http://schemas.microsoft.com/office/drawing/2014/main" id="{06D824EB-D646-6EC4-FED5-612A257C3556}"/>
              </a:ext>
            </a:extLst>
          </p:cNvPr>
          <p:cNvSpPr>
            <a:spLocks noGrp="1" noChangeArrowheads="1"/>
          </p:cNvSpPr>
          <p:nvPr>
            <p:ph type="dt" sz="half" idx="10"/>
          </p:nvPr>
        </p:nvSpPr>
        <p:spPr>
          <a:ln/>
        </p:spPr>
        <p:txBody>
          <a:bodyPr/>
          <a:lstStyle>
            <a:lvl1pPr>
              <a:defRPr/>
            </a:lvl1pPr>
          </a:lstStyle>
          <a:p>
            <a:pPr>
              <a:defRPr/>
            </a:pPr>
            <a:fld id="{0B8B024C-E1A5-41CE-B3DA-66A7F4366902}" type="datetime5">
              <a:rPr lang="en-GB"/>
              <a:pPr>
                <a:defRPr/>
              </a:pPr>
              <a:t>4-Jul-26</a:t>
            </a:fld>
            <a:endParaRPr lang="en-GB"/>
          </a:p>
        </p:txBody>
      </p:sp>
      <p:sp>
        <p:nvSpPr>
          <p:cNvPr id="6" name="Rectangle 18">
            <a:extLst>
              <a:ext uri="{FF2B5EF4-FFF2-40B4-BE49-F238E27FC236}">
                <a16:creationId xmlns:a16="http://schemas.microsoft.com/office/drawing/2014/main" id="{A4018F93-E5A3-5480-F7C8-AEA69B0FE7A9}"/>
              </a:ext>
            </a:extLst>
          </p:cNvPr>
          <p:cNvSpPr>
            <a:spLocks noGrp="1" noChangeArrowheads="1"/>
          </p:cNvSpPr>
          <p:nvPr>
            <p:ph type="ftr" sz="quarter" idx="11"/>
          </p:nvPr>
        </p:nvSpPr>
        <p:spPr>
          <a:ln/>
        </p:spPr>
        <p:txBody>
          <a:bodyPr/>
          <a:lstStyle>
            <a:lvl1pPr>
              <a:defRPr/>
            </a:lvl1pPr>
          </a:lstStyle>
          <a:p>
            <a:pPr>
              <a:defRPr/>
            </a:pPr>
            <a:r>
              <a:rPr lang="en-GB"/>
              <a:t>Created by Mr. Lafferty Maths Dept.</a:t>
            </a:r>
          </a:p>
        </p:txBody>
      </p:sp>
      <p:sp>
        <p:nvSpPr>
          <p:cNvPr id="7" name="Rectangle 19">
            <a:extLst>
              <a:ext uri="{FF2B5EF4-FFF2-40B4-BE49-F238E27FC236}">
                <a16:creationId xmlns:a16="http://schemas.microsoft.com/office/drawing/2014/main" id="{399E51B9-AC0C-936A-5E1F-9D04F278E01A}"/>
              </a:ext>
            </a:extLst>
          </p:cNvPr>
          <p:cNvSpPr>
            <a:spLocks noGrp="1" noChangeArrowheads="1"/>
          </p:cNvSpPr>
          <p:nvPr>
            <p:ph type="sldNum" sz="quarter" idx="12"/>
          </p:nvPr>
        </p:nvSpPr>
        <p:spPr>
          <a:ln/>
        </p:spPr>
        <p:txBody>
          <a:bodyPr/>
          <a:lstStyle>
            <a:lvl1pPr>
              <a:defRPr/>
            </a:lvl1pPr>
          </a:lstStyle>
          <a:p>
            <a:fld id="{1F4D70BA-5D24-4E3A-AE33-14E338940A72}" type="slidenum">
              <a:rPr lang="en-GB" altLang="en-US"/>
              <a:pPr/>
              <a:t>‹#›</a:t>
            </a:fld>
            <a:endParaRPr lang="en-GB" altLang="en-US"/>
          </a:p>
        </p:txBody>
      </p:sp>
    </p:spTree>
    <p:extLst>
      <p:ext uri="{BB962C8B-B14F-4D97-AF65-F5344CB8AC3E}">
        <p14:creationId xmlns:p14="http://schemas.microsoft.com/office/powerpoint/2010/main" val="116473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7">
            <a:extLst>
              <a:ext uri="{FF2B5EF4-FFF2-40B4-BE49-F238E27FC236}">
                <a16:creationId xmlns:a16="http://schemas.microsoft.com/office/drawing/2014/main" id="{15952443-F2E4-3559-3511-A4EC0198B61F}"/>
              </a:ext>
            </a:extLst>
          </p:cNvPr>
          <p:cNvSpPr>
            <a:spLocks noGrp="1" noChangeArrowheads="1"/>
          </p:cNvSpPr>
          <p:nvPr>
            <p:ph type="dt" sz="half" idx="10"/>
          </p:nvPr>
        </p:nvSpPr>
        <p:spPr>
          <a:ln/>
        </p:spPr>
        <p:txBody>
          <a:bodyPr/>
          <a:lstStyle>
            <a:lvl1pPr>
              <a:defRPr/>
            </a:lvl1pPr>
          </a:lstStyle>
          <a:p>
            <a:pPr>
              <a:defRPr/>
            </a:pPr>
            <a:fld id="{2FFE03FE-B54D-485E-BC9B-D9B17BC0B7DE}" type="datetime5">
              <a:rPr lang="en-GB"/>
              <a:pPr>
                <a:defRPr/>
              </a:pPr>
              <a:t>4-Jul-26</a:t>
            </a:fld>
            <a:endParaRPr lang="en-GB"/>
          </a:p>
        </p:txBody>
      </p:sp>
      <p:sp>
        <p:nvSpPr>
          <p:cNvPr id="8" name="Rectangle 18">
            <a:extLst>
              <a:ext uri="{FF2B5EF4-FFF2-40B4-BE49-F238E27FC236}">
                <a16:creationId xmlns:a16="http://schemas.microsoft.com/office/drawing/2014/main" id="{549048D4-7F7D-74D3-0868-514489E0CE5C}"/>
              </a:ext>
            </a:extLst>
          </p:cNvPr>
          <p:cNvSpPr>
            <a:spLocks noGrp="1" noChangeArrowheads="1"/>
          </p:cNvSpPr>
          <p:nvPr>
            <p:ph type="ftr" sz="quarter" idx="11"/>
          </p:nvPr>
        </p:nvSpPr>
        <p:spPr>
          <a:ln/>
        </p:spPr>
        <p:txBody>
          <a:bodyPr/>
          <a:lstStyle>
            <a:lvl1pPr>
              <a:defRPr/>
            </a:lvl1pPr>
          </a:lstStyle>
          <a:p>
            <a:pPr>
              <a:defRPr/>
            </a:pPr>
            <a:r>
              <a:rPr lang="en-GB"/>
              <a:t>Created by Mr. Lafferty Maths Dept.</a:t>
            </a:r>
          </a:p>
        </p:txBody>
      </p:sp>
      <p:sp>
        <p:nvSpPr>
          <p:cNvPr id="9" name="Rectangle 19">
            <a:extLst>
              <a:ext uri="{FF2B5EF4-FFF2-40B4-BE49-F238E27FC236}">
                <a16:creationId xmlns:a16="http://schemas.microsoft.com/office/drawing/2014/main" id="{A8939C13-7477-8680-BB08-37FB4F31923D}"/>
              </a:ext>
            </a:extLst>
          </p:cNvPr>
          <p:cNvSpPr>
            <a:spLocks noGrp="1" noChangeArrowheads="1"/>
          </p:cNvSpPr>
          <p:nvPr>
            <p:ph type="sldNum" sz="quarter" idx="12"/>
          </p:nvPr>
        </p:nvSpPr>
        <p:spPr>
          <a:ln/>
        </p:spPr>
        <p:txBody>
          <a:bodyPr/>
          <a:lstStyle>
            <a:lvl1pPr>
              <a:defRPr/>
            </a:lvl1pPr>
          </a:lstStyle>
          <a:p>
            <a:fld id="{605487B5-C0C6-4A42-9509-3C8A5153155C}" type="slidenum">
              <a:rPr lang="en-GB" altLang="en-US"/>
              <a:pPr/>
              <a:t>‹#›</a:t>
            </a:fld>
            <a:endParaRPr lang="en-GB" altLang="en-US"/>
          </a:p>
        </p:txBody>
      </p:sp>
    </p:spTree>
    <p:extLst>
      <p:ext uri="{BB962C8B-B14F-4D97-AF65-F5344CB8AC3E}">
        <p14:creationId xmlns:p14="http://schemas.microsoft.com/office/powerpoint/2010/main" val="332100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7">
            <a:extLst>
              <a:ext uri="{FF2B5EF4-FFF2-40B4-BE49-F238E27FC236}">
                <a16:creationId xmlns:a16="http://schemas.microsoft.com/office/drawing/2014/main" id="{699779C4-39C9-E159-D4D4-B9C78DDD4641}"/>
              </a:ext>
            </a:extLst>
          </p:cNvPr>
          <p:cNvSpPr>
            <a:spLocks noGrp="1" noChangeArrowheads="1"/>
          </p:cNvSpPr>
          <p:nvPr>
            <p:ph type="dt" sz="half" idx="10"/>
          </p:nvPr>
        </p:nvSpPr>
        <p:spPr>
          <a:ln/>
        </p:spPr>
        <p:txBody>
          <a:bodyPr/>
          <a:lstStyle>
            <a:lvl1pPr>
              <a:defRPr/>
            </a:lvl1pPr>
          </a:lstStyle>
          <a:p>
            <a:pPr>
              <a:defRPr/>
            </a:pPr>
            <a:fld id="{68600B85-6323-46BF-B5A5-AD2AFA44F634}" type="datetime5">
              <a:rPr lang="en-GB"/>
              <a:pPr>
                <a:defRPr/>
              </a:pPr>
              <a:t>4-Jul-26</a:t>
            </a:fld>
            <a:endParaRPr lang="en-GB"/>
          </a:p>
        </p:txBody>
      </p:sp>
      <p:sp>
        <p:nvSpPr>
          <p:cNvPr id="4" name="Rectangle 18">
            <a:extLst>
              <a:ext uri="{FF2B5EF4-FFF2-40B4-BE49-F238E27FC236}">
                <a16:creationId xmlns:a16="http://schemas.microsoft.com/office/drawing/2014/main" id="{EDB4B741-C2C2-12AD-33A6-D127E055BF7E}"/>
              </a:ext>
            </a:extLst>
          </p:cNvPr>
          <p:cNvSpPr>
            <a:spLocks noGrp="1" noChangeArrowheads="1"/>
          </p:cNvSpPr>
          <p:nvPr>
            <p:ph type="ftr" sz="quarter" idx="11"/>
          </p:nvPr>
        </p:nvSpPr>
        <p:spPr>
          <a:ln/>
        </p:spPr>
        <p:txBody>
          <a:bodyPr/>
          <a:lstStyle>
            <a:lvl1pPr>
              <a:defRPr/>
            </a:lvl1pPr>
          </a:lstStyle>
          <a:p>
            <a:pPr>
              <a:defRPr/>
            </a:pPr>
            <a:r>
              <a:rPr lang="en-GB"/>
              <a:t>Created by Mr. Lafferty Maths Dept.</a:t>
            </a:r>
          </a:p>
        </p:txBody>
      </p:sp>
      <p:sp>
        <p:nvSpPr>
          <p:cNvPr id="5" name="Rectangle 19">
            <a:extLst>
              <a:ext uri="{FF2B5EF4-FFF2-40B4-BE49-F238E27FC236}">
                <a16:creationId xmlns:a16="http://schemas.microsoft.com/office/drawing/2014/main" id="{0B16D797-CE7D-9542-DE04-377FFC461E33}"/>
              </a:ext>
            </a:extLst>
          </p:cNvPr>
          <p:cNvSpPr>
            <a:spLocks noGrp="1" noChangeArrowheads="1"/>
          </p:cNvSpPr>
          <p:nvPr>
            <p:ph type="sldNum" sz="quarter" idx="12"/>
          </p:nvPr>
        </p:nvSpPr>
        <p:spPr>
          <a:ln/>
        </p:spPr>
        <p:txBody>
          <a:bodyPr/>
          <a:lstStyle>
            <a:lvl1pPr>
              <a:defRPr/>
            </a:lvl1pPr>
          </a:lstStyle>
          <a:p>
            <a:fld id="{5DAEBBE4-0389-4D8F-9CE3-EC21C264419B}" type="slidenum">
              <a:rPr lang="en-GB" altLang="en-US"/>
              <a:pPr/>
              <a:t>‹#›</a:t>
            </a:fld>
            <a:endParaRPr lang="en-GB" altLang="en-US"/>
          </a:p>
        </p:txBody>
      </p:sp>
    </p:spTree>
    <p:extLst>
      <p:ext uri="{BB962C8B-B14F-4D97-AF65-F5344CB8AC3E}">
        <p14:creationId xmlns:p14="http://schemas.microsoft.com/office/powerpoint/2010/main" val="146797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268701-FCBD-FF01-B7C0-6BF4794ED5CD}"/>
              </a:ext>
            </a:extLst>
          </p:cNvPr>
          <p:cNvSpPr txBox="1"/>
          <p:nvPr userDrawn="1"/>
        </p:nvSpPr>
        <p:spPr>
          <a:xfrm>
            <a:off x="77788" y="1527175"/>
            <a:ext cx="790575" cy="338138"/>
          </a:xfrm>
          <a:prstGeom prst="rect">
            <a:avLst/>
          </a:prstGeom>
          <a:noFill/>
        </p:spPr>
        <p:txBody>
          <a:bodyPr wrap="none">
            <a:spAutoFit/>
          </a:bodyPr>
          <a:lstStyle/>
          <a:p>
            <a:pPr>
              <a:defRPr/>
            </a:pPr>
            <a:r>
              <a:rPr lang="en-GB" sz="1600" dirty="0">
                <a:solidFill>
                  <a:srgbClr val="FFFF00"/>
                </a:solidFill>
                <a:cs typeface="Arial" charset="0"/>
              </a:rPr>
              <a:t>N4 LS</a:t>
            </a:r>
          </a:p>
        </p:txBody>
      </p:sp>
      <p:sp>
        <p:nvSpPr>
          <p:cNvPr id="3" name="Rectangle 17">
            <a:extLst>
              <a:ext uri="{FF2B5EF4-FFF2-40B4-BE49-F238E27FC236}">
                <a16:creationId xmlns:a16="http://schemas.microsoft.com/office/drawing/2014/main" id="{5232C733-CC6A-3DAE-57BA-B63DF0DA5584}"/>
              </a:ext>
            </a:extLst>
          </p:cNvPr>
          <p:cNvSpPr>
            <a:spLocks noGrp="1" noChangeArrowheads="1"/>
          </p:cNvSpPr>
          <p:nvPr>
            <p:ph type="dt" sz="half" idx="10"/>
          </p:nvPr>
        </p:nvSpPr>
        <p:spPr/>
        <p:txBody>
          <a:bodyPr/>
          <a:lstStyle>
            <a:lvl1pPr>
              <a:defRPr/>
            </a:lvl1pPr>
          </a:lstStyle>
          <a:p>
            <a:pPr>
              <a:defRPr/>
            </a:pPr>
            <a:fld id="{557153F5-3003-466D-8F0C-96E4A4012E3C}" type="datetime5">
              <a:rPr lang="en-GB"/>
              <a:pPr>
                <a:defRPr/>
              </a:pPr>
              <a:t>4-Jul-26</a:t>
            </a:fld>
            <a:endParaRPr lang="en-GB"/>
          </a:p>
        </p:txBody>
      </p:sp>
      <p:sp>
        <p:nvSpPr>
          <p:cNvPr id="4" name="Rectangle 18">
            <a:extLst>
              <a:ext uri="{FF2B5EF4-FFF2-40B4-BE49-F238E27FC236}">
                <a16:creationId xmlns:a16="http://schemas.microsoft.com/office/drawing/2014/main" id="{62C4B5A8-3C21-9512-88C4-0FEA6BC31FE4}"/>
              </a:ext>
            </a:extLst>
          </p:cNvPr>
          <p:cNvSpPr>
            <a:spLocks noGrp="1" noChangeArrowheads="1"/>
          </p:cNvSpPr>
          <p:nvPr>
            <p:ph type="ftr" sz="quarter" idx="11"/>
          </p:nvPr>
        </p:nvSpPr>
        <p:spPr/>
        <p:txBody>
          <a:bodyPr/>
          <a:lstStyle>
            <a:lvl1pPr>
              <a:defRPr/>
            </a:lvl1pPr>
          </a:lstStyle>
          <a:p>
            <a:pPr>
              <a:defRPr/>
            </a:pPr>
            <a:r>
              <a:rPr lang="en-GB"/>
              <a:t>Created by Mr. Lafferty Maths Dept.</a:t>
            </a:r>
          </a:p>
        </p:txBody>
      </p:sp>
      <p:sp>
        <p:nvSpPr>
          <p:cNvPr id="5" name="Rectangle 19">
            <a:extLst>
              <a:ext uri="{FF2B5EF4-FFF2-40B4-BE49-F238E27FC236}">
                <a16:creationId xmlns:a16="http://schemas.microsoft.com/office/drawing/2014/main" id="{F4B67A5B-9D66-4170-DB9C-4F91067E299D}"/>
              </a:ext>
            </a:extLst>
          </p:cNvPr>
          <p:cNvSpPr>
            <a:spLocks noGrp="1" noChangeArrowheads="1"/>
          </p:cNvSpPr>
          <p:nvPr>
            <p:ph type="sldNum" sz="quarter" idx="12"/>
          </p:nvPr>
        </p:nvSpPr>
        <p:spPr/>
        <p:txBody>
          <a:bodyPr/>
          <a:lstStyle>
            <a:lvl1pPr>
              <a:defRPr/>
            </a:lvl1pPr>
          </a:lstStyle>
          <a:p>
            <a:fld id="{D51D79A4-635E-40E1-A66D-DB424A35AFA1}" type="slidenum">
              <a:rPr lang="en-GB" altLang="en-US"/>
              <a:pPr/>
              <a:t>‹#›</a:t>
            </a:fld>
            <a:endParaRPr lang="en-GB" altLang="en-US"/>
          </a:p>
        </p:txBody>
      </p:sp>
    </p:spTree>
    <p:extLst>
      <p:ext uri="{BB962C8B-B14F-4D97-AF65-F5344CB8AC3E}">
        <p14:creationId xmlns:p14="http://schemas.microsoft.com/office/powerpoint/2010/main" val="257867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E8B4DCBF-A432-FBEE-D9F6-D9381E6AAD4B}"/>
              </a:ext>
            </a:extLst>
          </p:cNvPr>
          <p:cNvSpPr>
            <a:spLocks noGrp="1" noChangeArrowheads="1"/>
          </p:cNvSpPr>
          <p:nvPr>
            <p:ph type="dt" sz="half" idx="10"/>
          </p:nvPr>
        </p:nvSpPr>
        <p:spPr>
          <a:ln/>
        </p:spPr>
        <p:txBody>
          <a:bodyPr/>
          <a:lstStyle>
            <a:lvl1pPr>
              <a:defRPr/>
            </a:lvl1pPr>
          </a:lstStyle>
          <a:p>
            <a:pPr>
              <a:defRPr/>
            </a:pPr>
            <a:fld id="{C2B79241-28E7-4891-95DA-25D17534DF41}" type="datetime5">
              <a:rPr lang="en-GB"/>
              <a:pPr>
                <a:defRPr/>
              </a:pPr>
              <a:t>4-Jul-26</a:t>
            </a:fld>
            <a:endParaRPr lang="en-GB"/>
          </a:p>
        </p:txBody>
      </p:sp>
      <p:sp>
        <p:nvSpPr>
          <p:cNvPr id="6" name="Rectangle 18">
            <a:extLst>
              <a:ext uri="{FF2B5EF4-FFF2-40B4-BE49-F238E27FC236}">
                <a16:creationId xmlns:a16="http://schemas.microsoft.com/office/drawing/2014/main" id="{6114CB58-1AFA-1C58-E98F-A7BCA0784760}"/>
              </a:ext>
            </a:extLst>
          </p:cNvPr>
          <p:cNvSpPr>
            <a:spLocks noGrp="1" noChangeArrowheads="1"/>
          </p:cNvSpPr>
          <p:nvPr>
            <p:ph type="ftr" sz="quarter" idx="11"/>
          </p:nvPr>
        </p:nvSpPr>
        <p:spPr>
          <a:ln/>
        </p:spPr>
        <p:txBody>
          <a:bodyPr/>
          <a:lstStyle>
            <a:lvl1pPr>
              <a:defRPr/>
            </a:lvl1pPr>
          </a:lstStyle>
          <a:p>
            <a:pPr>
              <a:defRPr/>
            </a:pPr>
            <a:r>
              <a:rPr lang="en-GB"/>
              <a:t>Created by Mr. Lafferty Maths Dept.</a:t>
            </a:r>
          </a:p>
        </p:txBody>
      </p:sp>
      <p:sp>
        <p:nvSpPr>
          <p:cNvPr id="7" name="Rectangle 19">
            <a:extLst>
              <a:ext uri="{FF2B5EF4-FFF2-40B4-BE49-F238E27FC236}">
                <a16:creationId xmlns:a16="http://schemas.microsoft.com/office/drawing/2014/main" id="{893F60C1-2342-9DA3-9540-2066CA60AFCD}"/>
              </a:ext>
            </a:extLst>
          </p:cNvPr>
          <p:cNvSpPr>
            <a:spLocks noGrp="1" noChangeArrowheads="1"/>
          </p:cNvSpPr>
          <p:nvPr>
            <p:ph type="sldNum" sz="quarter" idx="12"/>
          </p:nvPr>
        </p:nvSpPr>
        <p:spPr>
          <a:ln/>
        </p:spPr>
        <p:txBody>
          <a:bodyPr/>
          <a:lstStyle>
            <a:lvl1pPr>
              <a:defRPr/>
            </a:lvl1pPr>
          </a:lstStyle>
          <a:p>
            <a:fld id="{F8D00C9C-667F-457F-B1BB-766261029C2A}" type="slidenum">
              <a:rPr lang="en-GB" altLang="en-US"/>
              <a:pPr/>
              <a:t>‹#›</a:t>
            </a:fld>
            <a:endParaRPr lang="en-GB" altLang="en-US"/>
          </a:p>
        </p:txBody>
      </p:sp>
    </p:spTree>
    <p:extLst>
      <p:ext uri="{BB962C8B-B14F-4D97-AF65-F5344CB8AC3E}">
        <p14:creationId xmlns:p14="http://schemas.microsoft.com/office/powerpoint/2010/main" val="321022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AD1A5CFF-FA44-0648-D159-3886C0A9765F}"/>
              </a:ext>
            </a:extLst>
          </p:cNvPr>
          <p:cNvSpPr>
            <a:spLocks noGrp="1" noChangeArrowheads="1"/>
          </p:cNvSpPr>
          <p:nvPr>
            <p:ph type="dt" sz="half" idx="10"/>
          </p:nvPr>
        </p:nvSpPr>
        <p:spPr>
          <a:ln/>
        </p:spPr>
        <p:txBody>
          <a:bodyPr/>
          <a:lstStyle>
            <a:lvl1pPr>
              <a:defRPr/>
            </a:lvl1pPr>
          </a:lstStyle>
          <a:p>
            <a:pPr>
              <a:defRPr/>
            </a:pPr>
            <a:fld id="{EF28F1AD-C9D1-4720-BF31-B2FBFFFE2E67}" type="datetime5">
              <a:rPr lang="en-GB"/>
              <a:pPr>
                <a:defRPr/>
              </a:pPr>
              <a:t>4-Jul-26</a:t>
            </a:fld>
            <a:endParaRPr lang="en-GB"/>
          </a:p>
        </p:txBody>
      </p:sp>
      <p:sp>
        <p:nvSpPr>
          <p:cNvPr id="6" name="Rectangle 18">
            <a:extLst>
              <a:ext uri="{FF2B5EF4-FFF2-40B4-BE49-F238E27FC236}">
                <a16:creationId xmlns:a16="http://schemas.microsoft.com/office/drawing/2014/main" id="{851E1916-F463-E70E-A355-5020F1E8107D}"/>
              </a:ext>
            </a:extLst>
          </p:cNvPr>
          <p:cNvSpPr>
            <a:spLocks noGrp="1" noChangeArrowheads="1"/>
          </p:cNvSpPr>
          <p:nvPr>
            <p:ph type="ftr" sz="quarter" idx="11"/>
          </p:nvPr>
        </p:nvSpPr>
        <p:spPr>
          <a:ln/>
        </p:spPr>
        <p:txBody>
          <a:bodyPr/>
          <a:lstStyle>
            <a:lvl1pPr>
              <a:defRPr/>
            </a:lvl1pPr>
          </a:lstStyle>
          <a:p>
            <a:pPr>
              <a:defRPr/>
            </a:pPr>
            <a:r>
              <a:rPr lang="en-GB"/>
              <a:t>Created by Mr. Lafferty Maths Dept.</a:t>
            </a:r>
          </a:p>
        </p:txBody>
      </p:sp>
      <p:sp>
        <p:nvSpPr>
          <p:cNvPr id="7" name="Rectangle 19">
            <a:extLst>
              <a:ext uri="{FF2B5EF4-FFF2-40B4-BE49-F238E27FC236}">
                <a16:creationId xmlns:a16="http://schemas.microsoft.com/office/drawing/2014/main" id="{08B099B9-9800-8077-A41F-34A1256F2D2F}"/>
              </a:ext>
            </a:extLst>
          </p:cNvPr>
          <p:cNvSpPr>
            <a:spLocks noGrp="1" noChangeArrowheads="1"/>
          </p:cNvSpPr>
          <p:nvPr>
            <p:ph type="sldNum" sz="quarter" idx="12"/>
          </p:nvPr>
        </p:nvSpPr>
        <p:spPr>
          <a:ln/>
        </p:spPr>
        <p:txBody>
          <a:bodyPr/>
          <a:lstStyle>
            <a:lvl1pPr>
              <a:defRPr/>
            </a:lvl1pPr>
          </a:lstStyle>
          <a:p>
            <a:fld id="{D1CA3FC7-20D8-47F2-8D4B-05414C0B8957}" type="slidenum">
              <a:rPr lang="en-GB" altLang="en-US"/>
              <a:pPr/>
              <a:t>‹#›</a:t>
            </a:fld>
            <a:endParaRPr lang="en-GB" altLang="en-US"/>
          </a:p>
        </p:txBody>
      </p:sp>
    </p:spTree>
    <p:extLst>
      <p:ext uri="{BB962C8B-B14F-4D97-AF65-F5344CB8AC3E}">
        <p14:creationId xmlns:p14="http://schemas.microsoft.com/office/powerpoint/2010/main" val="322802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10" name="Group 2">
            <a:extLst>
              <a:ext uri="{FF2B5EF4-FFF2-40B4-BE49-F238E27FC236}">
                <a16:creationId xmlns:a16="http://schemas.microsoft.com/office/drawing/2014/main" id="{E93CC658-3923-794B-CC1D-85B8227E12A3}"/>
              </a:ext>
            </a:extLst>
          </p:cNvPr>
          <p:cNvGrpSpPr>
            <a:grpSpLocks/>
          </p:cNvGrpSpPr>
          <p:nvPr/>
        </p:nvGrpSpPr>
        <p:grpSpPr bwMode="auto">
          <a:xfrm>
            <a:off x="0" y="6350"/>
            <a:ext cx="9140825" cy="6851650"/>
            <a:chOff x="0" y="4"/>
            <a:chExt cx="5758" cy="4316"/>
          </a:xfrm>
        </p:grpSpPr>
        <p:sp>
          <p:nvSpPr>
            <p:cNvPr id="18435" name="Freeform 3">
              <a:extLst>
                <a:ext uri="{FF2B5EF4-FFF2-40B4-BE49-F238E27FC236}">
                  <a16:creationId xmlns:a16="http://schemas.microsoft.com/office/drawing/2014/main" id="{2EE51327-D7C6-3F46-6B3D-4591C3AB715A}"/>
                </a:ext>
              </a:extLst>
            </p:cNvPr>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a:defRPr/>
              </a:pPr>
              <a:endParaRPr lang="en-GB">
                <a:cs typeface="Arial" charset="0"/>
              </a:endParaRPr>
            </a:p>
          </p:txBody>
        </p:sp>
        <p:sp>
          <p:nvSpPr>
            <p:cNvPr id="18436" name="Freeform 4">
              <a:extLst>
                <a:ext uri="{FF2B5EF4-FFF2-40B4-BE49-F238E27FC236}">
                  <a16:creationId xmlns:a16="http://schemas.microsoft.com/office/drawing/2014/main" id="{1B77BE89-3AC2-0B99-91B2-3DAB90277125}"/>
                </a:ext>
              </a:extLst>
            </p:cNvPr>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a:cs typeface="Arial" charset="0"/>
              </a:endParaRPr>
            </a:p>
          </p:txBody>
        </p:sp>
        <p:grpSp>
          <p:nvGrpSpPr>
            <p:cNvPr id="17418" name="Group 5">
              <a:extLst>
                <a:ext uri="{FF2B5EF4-FFF2-40B4-BE49-F238E27FC236}">
                  <a16:creationId xmlns:a16="http://schemas.microsoft.com/office/drawing/2014/main" id="{229B29F7-1F90-F198-1333-3CDB653B326C}"/>
                </a:ext>
              </a:extLst>
            </p:cNvPr>
            <p:cNvGrpSpPr>
              <a:grpSpLocks/>
            </p:cNvGrpSpPr>
            <p:nvPr userDrawn="1"/>
          </p:nvGrpSpPr>
          <p:grpSpPr bwMode="auto">
            <a:xfrm>
              <a:off x="0" y="4"/>
              <a:ext cx="5758" cy="4316"/>
              <a:chOff x="0" y="4"/>
              <a:chExt cx="5758" cy="4316"/>
            </a:xfrm>
          </p:grpSpPr>
          <p:sp>
            <p:nvSpPr>
              <p:cNvPr id="18438" name="Freeform 6">
                <a:extLst>
                  <a:ext uri="{FF2B5EF4-FFF2-40B4-BE49-F238E27FC236}">
                    <a16:creationId xmlns:a16="http://schemas.microsoft.com/office/drawing/2014/main" id="{F957B795-CDA1-0AB0-EA29-3EF3DAB165C9}"/>
                  </a:ext>
                </a:extLst>
              </p:cNvPr>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a:defRPr/>
                </a:pPr>
                <a:endParaRPr lang="en-GB">
                  <a:cs typeface="Arial" charset="0"/>
                </a:endParaRPr>
              </a:p>
            </p:txBody>
          </p:sp>
          <p:sp>
            <p:nvSpPr>
              <p:cNvPr id="18439" name="Freeform 7">
                <a:extLst>
                  <a:ext uri="{FF2B5EF4-FFF2-40B4-BE49-F238E27FC236}">
                    <a16:creationId xmlns:a16="http://schemas.microsoft.com/office/drawing/2014/main" id="{87C1A64F-BB04-B319-ACF8-646558FA0697}"/>
                  </a:ext>
                </a:extLst>
              </p:cNvPr>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GB">
                  <a:cs typeface="Arial" charset="0"/>
                </a:endParaRPr>
              </a:p>
            </p:txBody>
          </p:sp>
          <p:sp>
            <p:nvSpPr>
              <p:cNvPr id="18440" name="Freeform 8">
                <a:extLst>
                  <a:ext uri="{FF2B5EF4-FFF2-40B4-BE49-F238E27FC236}">
                    <a16:creationId xmlns:a16="http://schemas.microsoft.com/office/drawing/2014/main" id="{8C528162-B7F6-BA8B-F320-2DA6B58BC53C}"/>
                  </a:ext>
                </a:extLst>
              </p:cNvPr>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GB">
                  <a:cs typeface="Arial" charset="0"/>
                </a:endParaRPr>
              </a:p>
            </p:txBody>
          </p:sp>
          <p:sp>
            <p:nvSpPr>
              <p:cNvPr id="18441" name="Freeform 9">
                <a:extLst>
                  <a:ext uri="{FF2B5EF4-FFF2-40B4-BE49-F238E27FC236}">
                    <a16:creationId xmlns:a16="http://schemas.microsoft.com/office/drawing/2014/main" id="{6084D3AB-D696-F484-E1BC-6D447F1B0756}"/>
                  </a:ext>
                </a:extLst>
              </p:cNvPr>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a:defRPr/>
                </a:pPr>
                <a:endParaRPr lang="en-GB">
                  <a:cs typeface="Arial" charset="0"/>
                </a:endParaRPr>
              </a:p>
            </p:txBody>
          </p:sp>
          <p:sp>
            <p:nvSpPr>
              <p:cNvPr id="18442" name="Freeform 10">
                <a:extLst>
                  <a:ext uri="{FF2B5EF4-FFF2-40B4-BE49-F238E27FC236}">
                    <a16:creationId xmlns:a16="http://schemas.microsoft.com/office/drawing/2014/main" id="{09A3FAED-F9B9-8AC4-797E-D80073862AAD}"/>
                  </a:ext>
                </a:extLst>
              </p:cNvPr>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a:defRPr/>
                </a:pPr>
                <a:endParaRPr lang="en-GB">
                  <a:cs typeface="Arial" charset="0"/>
                </a:endParaRPr>
              </a:p>
            </p:txBody>
          </p:sp>
          <p:sp>
            <p:nvSpPr>
              <p:cNvPr id="18443" name="Freeform 11">
                <a:extLst>
                  <a:ext uri="{FF2B5EF4-FFF2-40B4-BE49-F238E27FC236}">
                    <a16:creationId xmlns:a16="http://schemas.microsoft.com/office/drawing/2014/main" id="{252397F2-C47B-052B-7E4C-310B36D9A1C4}"/>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GB">
                  <a:cs typeface="Arial" charset="0"/>
                </a:endParaRPr>
              </a:p>
            </p:txBody>
          </p:sp>
          <p:sp>
            <p:nvSpPr>
              <p:cNvPr id="18444" name="Freeform 12">
                <a:extLst>
                  <a:ext uri="{FF2B5EF4-FFF2-40B4-BE49-F238E27FC236}">
                    <a16:creationId xmlns:a16="http://schemas.microsoft.com/office/drawing/2014/main" id="{C2C2E390-40D6-0653-8AB2-2BBDDFA92166}"/>
                  </a:ext>
                </a:extLst>
              </p:cNvPr>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a:defRPr/>
                </a:pPr>
                <a:endParaRPr lang="en-GB">
                  <a:cs typeface="Arial" charset="0"/>
                </a:endParaRPr>
              </a:p>
            </p:txBody>
          </p:sp>
          <p:sp>
            <p:nvSpPr>
              <p:cNvPr id="18445" name="Freeform 13">
                <a:extLst>
                  <a:ext uri="{FF2B5EF4-FFF2-40B4-BE49-F238E27FC236}">
                    <a16:creationId xmlns:a16="http://schemas.microsoft.com/office/drawing/2014/main" id="{5C01D685-F10A-6601-1F1B-86B79E14A5D0}"/>
                  </a:ext>
                </a:extLst>
              </p:cNvPr>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a:defRPr/>
                </a:pPr>
                <a:endParaRPr lang="en-GB">
                  <a:cs typeface="Arial" charset="0"/>
                </a:endParaRPr>
              </a:p>
            </p:txBody>
          </p:sp>
          <p:sp>
            <p:nvSpPr>
              <p:cNvPr id="18446" name="Freeform 14">
                <a:extLst>
                  <a:ext uri="{FF2B5EF4-FFF2-40B4-BE49-F238E27FC236}">
                    <a16:creationId xmlns:a16="http://schemas.microsoft.com/office/drawing/2014/main" id="{0EA4A2E2-6F35-4727-30A4-504D593552FE}"/>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GB">
                  <a:cs typeface="Arial" charset="0"/>
                </a:endParaRPr>
              </a:p>
            </p:txBody>
          </p:sp>
        </p:grpSp>
      </p:grpSp>
      <p:sp>
        <p:nvSpPr>
          <p:cNvPr id="18447" name="Rectangle 15">
            <a:extLst>
              <a:ext uri="{FF2B5EF4-FFF2-40B4-BE49-F238E27FC236}">
                <a16:creationId xmlns:a16="http://schemas.microsoft.com/office/drawing/2014/main" id="{9C9B9B54-BEC3-75E5-CB5F-8180D64242F0}"/>
              </a:ext>
            </a:extLst>
          </p:cNvPr>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8448" name="Rectangle 16">
            <a:extLst>
              <a:ext uri="{FF2B5EF4-FFF2-40B4-BE49-F238E27FC236}">
                <a16:creationId xmlns:a16="http://schemas.microsoft.com/office/drawing/2014/main" id="{492267BC-9A9D-A1AB-E757-B6E01816C7D9}"/>
              </a:ext>
            </a:extLst>
          </p:cNvPr>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449" name="Rectangle 17">
            <a:extLst>
              <a:ext uri="{FF2B5EF4-FFF2-40B4-BE49-F238E27FC236}">
                <a16:creationId xmlns:a16="http://schemas.microsoft.com/office/drawing/2014/main" id="{F365FFE6-3C27-FAF4-EA9F-E1D16ABA5EBD}"/>
              </a:ext>
            </a:extLst>
          </p:cNvPr>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00"/>
                </a:solidFill>
                <a:effectLst>
                  <a:outerShdw blurRad="38100" dist="38100" dir="2700000" algn="tl">
                    <a:srgbClr val="000000"/>
                  </a:outerShdw>
                </a:effectLst>
                <a:cs typeface="Arial" charset="0"/>
              </a:defRPr>
            </a:lvl1pPr>
          </a:lstStyle>
          <a:p>
            <a:pPr>
              <a:defRPr/>
            </a:pPr>
            <a:fld id="{8028D826-C9A2-4029-AC6A-AB07DBBDE1EA}" type="datetime5">
              <a:rPr lang="en-GB"/>
              <a:pPr>
                <a:defRPr/>
              </a:pPr>
              <a:t>4-Jul-26</a:t>
            </a:fld>
            <a:endParaRPr lang="en-GB"/>
          </a:p>
        </p:txBody>
      </p:sp>
      <p:sp>
        <p:nvSpPr>
          <p:cNvPr id="18450" name="Rectangle 18">
            <a:extLst>
              <a:ext uri="{FF2B5EF4-FFF2-40B4-BE49-F238E27FC236}">
                <a16:creationId xmlns:a16="http://schemas.microsoft.com/office/drawing/2014/main" id="{6FD3BC70-FAF3-901F-EADB-386E9EDA3994}"/>
              </a:ext>
            </a:extLst>
          </p:cNvPr>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00"/>
                </a:solidFill>
                <a:effectLst>
                  <a:outerShdw blurRad="38100" dist="38100" dir="2700000" algn="tl">
                    <a:srgbClr val="000000"/>
                  </a:outerShdw>
                </a:effectLst>
                <a:cs typeface="Arial" charset="0"/>
              </a:defRPr>
            </a:lvl1pPr>
          </a:lstStyle>
          <a:p>
            <a:pPr>
              <a:defRPr/>
            </a:pPr>
            <a:r>
              <a:rPr lang="en-GB"/>
              <a:t>Created by Mr. Lafferty Maths Dept.</a:t>
            </a:r>
          </a:p>
        </p:txBody>
      </p:sp>
      <p:sp>
        <p:nvSpPr>
          <p:cNvPr id="18451" name="Rectangle 19">
            <a:extLst>
              <a:ext uri="{FF2B5EF4-FFF2-40B4-BE49-F238E27FC236}">
                <a16:creationId xmlns:a16="http://schemas.microsoft.com/office/drawing/2014/main" id="{14605641-2CB2-B193-48EA-11BEC81DFF11}"/>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rgbClr val="FFFF00"/>
                </a:solidFill>
                <a:effectLst>
                  <a:outerShdw blurRad="38100" dist="38100" dir="2700000" algn="tl">
                    <a:srgbClr val="000000"/>
                  </a:outerShdw>
                </a:effectLst>
              </a:defRPr>
            </a:lvl1pPr>
          </a:lstStyle>
          <a:p>
            <a:fld id="{0C86275E-3928-459D-976E-15642D9977EE}"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909" r:id="rId1"/>
    <p:sldLayoutId id="2147483891" r:id="rId2"/>
    <p:sldLayoutId id="2147483892" r:id="rId3"/>
    <p:sldLayoutId id="2147483893" r:id="rId4"/>
    <p:sldLayoutId id="2147483894" r:id="rId5"/>
    <p:sldLayoutId id="2147483895" r:id="rId6"/>
    <p:sldLayoutId id="2147483910" r:id="rId7"/>
    <p:sldLayoutId id="2147483896" r:id="rId8"/>
    <p:sldLayoutId id="2147483897" r:id="rId9"/>
    <p:sldLayoutId id="2147483898" r:id="rId10"/>
    <p:sldLayoutId id="2147483899" r:id="rId11"/>
  </p:sldLayoutIdLst>
  <p:hf sldNum="0" hdr="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id="{004F602B-0E44-8956-6A74-05784399C99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8435" name="Text Placeholder 2">
            <a:extLst>
              <a:ext uri="{FF2B5EF4-FFF2-40B4-BE49-F238E27FC236}">
                <a16:creationId xmlns:a16="http://schemas.microsoft.com/office/drawing/2014/main" id="{1660E9FA-FF37-0846-987E-F60593CF284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DEC8988B-2C03-67E0-6B25-79F34748AF2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fld id="{84A7E095-1D76-449F-BB1B-8015FFBF8DDA}" type="datetime5">
              <a:rPr lang="en-GB"/>
              <a:pPr>
                <a:defRPr/>
              </a:pPr>
              <a:t>4-Jul-26</a:t>
            </a:fld>
            <a:endParaRPr lang="en-GB"/>
          </a:p>
        </p:txBody>
      </p:sp>
      <p:sp>
        <p:nvSpPr>
          <p:cNvPr id="5" name="Footer Placeholder 4">
            <a:extLst>
              <a:ext uri="{FF2B5EF4-FFF2-40B4-BE49-F238E27FC236}">
                <a16:creationId xmlns:a16="http://schemas.microsoft.com/office/drawing/2014/main" id="{E34382E5-57DA-6A09-EFC3-C087D4479A2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r>
              <a:rPr lang="en-GB"/>
              <a:t>Created by Mr. Lafferty Maths Dept.</a:t>
            </a:r>
          </a:p>
        </p:txBody>
      </p:sp>
      <p:sp>
        <p:nvSpPr>
          <p:cNvPr id="6" name="Slide Number Placeholder 5">
            <a:extLst>
              <a:ext uri="{FF2B5EF4-FFF2-40B4-BE49-F238E27FC236}">
                <a16:creationId xmlns:a16="http://schemas.microsoft.com/office/drawing/2014/main" id="{80AF6593-7C76-1037-1C8B-FD707460A15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90E68DB3-2AE5-4845-A7E0-6F9CC4EE292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11" r:id="rId1"/>
    <p:sldLayoutId id="2147483900" r:id="rId2"/>
    <p:sldLayoutId id="2147483901" r:id="rId3"/>
    <p:sldLayoutId id="2147483902" r:id="rId4"/>
    <p:sldLayoutId id="2147483903" r:id="rId5"/>
    <p:sldLayoutId id="2147483904" r:id="rId6"/>
    <p:sldLayoutId id="2147483912" r:id="rId7"/>
    <p:sldLayoutId id="2147483905" r:id="rId8"/>
    <p:sldLayoutId id="2147483906" r:id="rId9"/>
    <p:sldLayoutId id="2147483907" r:id="rId10"/>
    <p:sldLayoutId id="2147483908" r:id="rId11"/>
  </p:sldLayoutIdLst>
  <p:hf sldNum="0"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slide" Target="slide20.xml"/><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30.xml"/><Relationship Id="rId5" Type="http://schemas.openxmlformats.org/officeDocument/2006/relationships/slide" Target="slide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gi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oleObject" Target="../embeddings/oleObject20.bin"/><Relationship Id="rId5" Type="http://schemas.openxmlformats.org/officeDocument/2006/relationships/image" Target="../media/image22.w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gif"/><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oleObject" Target="../embeddings/oleObject26.bin"/><Relationship Id="rId2" Type="http://schemas.openxmlformats.org/officeDocument/2006/relationships/oleObject" Target="../embeddings/oleObject21.bin"/><Relationship Id="rId1" Type="http://schemas.openxmlformats.org/officeDocument/2006/relationships/slideLayout" Target="../slideLayouts/slideLayout14.xml"/><Relationship Id="rId6" Type="http://schemas.openxmlformats.org/officeDocument/2006/relationships/oleObject" Target="../embeddings/oleObject23.bin"/><Relationship Id="rId11" Type="http://schemas.openxmlformats.org/officeDocument/2006/relationships/image" Target="../media/image30.wmf"/><Relationship Id="rId5" Type="http://schemas.openxmlformats.org/officeDocument/2006/relationships/image" Target="../media/image27.wmf"/><Relationship Id="rId15" Type="http://schemas.openxmlformats.org/officeDocument/2006/relationships/image" Target="../media/image33.png"/><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9.wmf"/><Relationship Id="rId1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7.bin"/><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8.bin"/><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26.wmf"/><Relationship Id="rId7" Type="http://schemas.openxmlformats.org/officeDocument/2006/relationships/image" Target="../media/image38.wmf"/><Relationship Id="rId2" Type="http://schemas.openxmlformats.org/officeDocument/2006/relationships/oleObject" Target="../embeddings/oleObject30.bin"/><Relationship Id="rId1" Type="http://schemas.openxmlformats.org/officeDocument/2006/relationships/slideLayout" Target="../slideLayouts/slideLayout14.xml"/><Relationship Id="rId6" Type="http://schemas.openxmlformats.org/officeDocument/2006/relationships/oleObject" Target="../embeddings/oleObject32.bin"/><Relationship Id="rId5" Type="http://schemas.openxmlformats.org/officeDocument/2006/relationships/image" Target="../media/image37.wmf"/><Relationship Id="rId4" Type="http://schemas.openxmlformats.org/officeDocument/2006/relationships/oleObject" Target="../embeddings/oleObject31.bin"/><Relationship Id="rId9" Type="http://schemas.openxmlformats.org/officeDocument/2006/relationships/image" Target="../media/image39.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37.bin"/><Relationship Id="rId13" Type="http://schemas.openxmlformats.org/officeDocument/2006/relationships/image" Target="../media/image44.wmf"/><Relationship Id="rId3" Type="http://schemas.openxmlformats.org/officeDocument/2006/relationships/image" Target="../media/image26.wmf"/><Relationship Id="rId7" Type="http://schemas.openxmlformats.org/officeDocument/2006/relationships/image" Target="../media/image41.wmf"/><Relationship Id="rId12" Type="http://schemas.openxmlformats.org/officeDocument/2006/relationships/oleObject" Target="../embeddings/oleObject39.bin"/><Relationship Id="rId2" Type="http://schemas.openxmlformats.org/officeDocument/2006/relationships/oleObject" Target="../embeddings/oleObject34.bin"/><Relationship Id="rId1" Type="http://schemas.openxmlformats.org/officeDocument/2006/relationships/slideLayout" Target="../slideLayouts/slideLayout14.xml"/><Relationship Id="rId6" Type="http://schemas.openxmlformats.org/officeDocument/2006/relationships/oleObject" Target="../embeddings/oleObject36.bin"/><Relationship Id="rId11" Type="http://schemas.openxmlformats.org/officeDocument/2006/relationships/image" Target="../media/image43.wmf"/><Relationship Id="rId5" Type="http://schemas.openxmlformats.org/officeDocument/2006/relationships/image" Target="../media/image40.wmf"/><Relationship Id="rId15" Type="http://schemas.openxmlformats.org/officeDocument/2006/relationships/image" Target="../media/image45.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42.wmf"/><Relationship Id="rId14" Type="http://schemas.openxmlformats.org/officeDocument/2006/relationships/oleObject" Target="../embeddings/oleObject40.bin"/></Relationships>
</file>

<file path=ppt/slides/_rels/slide3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11.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18">
            <a:extLst>
              <a:ext uri="{FF2B5EF4-FFF2-40B4-BE49-F238E27FC236}">
                <a16:creationId xmlns:a16="http://schemas.microsoft.com/office/drawing/2014/main" id="{24F4E309-A621-C845-CF04-451E46BFFE19}"/>
              </a:ext>
            </a:extLst>
          </p:cNvPr>
          <p:cNvSpPr>
            <a:spLocks noGrp="1" noChangeArrowheads="1"/>
          </p:cNvSpPr>
          <p:nvPr>
            <p:ph type="dt" sz="quarter" idx="10"/>
          </p:nvPr>
        </p:nvSpPr>
        <p:spPr/>
        <p:txBody>
          <a:bodyPr/>
          <a:lstStyle/>
          <a:p>
            <a:pPr>
              <a:defRPr/>
            </a:pPr>
            <a:fld id="{35127733-6E3F-4FB7-B362-3F56C7FC59A6}" type="datetime5">
              <a:rPr lang="en-GB"/>
              <a:pPr>
                <a:defRPr/>
              </a:pPr>
              <a:t>4-Jul-26</a:t>
            </a:fld>
            <a:endParaRPr lang="en-GB"/>
          </a:p>
        </p:txBody>
      </p:sp>
      <p:sp>
        <p:nvSpPr>
          <p:cNvPr id="27" name="Rectangle 19">
            <a:extLst>
              <a:ext uri="{FF2B5EF4-FFF2-40B4-BE49-F238E27FC236}">
                <a16:creationId xmlns:a16="http://schemas.microsoft.com/office/drawing/2014/main" id="{3D130FAC-908B-8E52-FD36-96DEA22D00CE}"/>
              </a:ext>
            </a:extLst>
          </p:cNvPr>
          <p:cNvSpPr>
            <a:spLocks noGrp="1" noChangeArrowheads="1"/>
          </p:cNvSpPr>
          <p:nvPr>
            <p:ph type="ftr" sz="quarter" idx="11"/>
          </p:nvPr>
        </p:nvSpPr>
        <p:spPr/>
        <p:txBody>
          <a:bodyPr/>
          <a:lstStyle/>
          <a:p>
            <a:pPr>
              <a:defRPr/>
            </a:pPr>
            <a:r>
              <a:rPr lang="en-GB"/>
              <a:t>Created by Mr. Lafferty Maths Dept.</a:t>
            </a:r>
          </a:p>
        </p:txBody>
      </p:sp>
      <p:sp>
        <p:nvSpPr>
          <p:cNvPr id="67592" name="Rectangle 8">
            <a:extLst>
              <a:ext uri="{FF2B5EF4-FFF2-40B4-BE49-F238E27FC236}">
                <a16:creationId xmlns:a16="http://schemas.microsoft.com/office/drawing/2014/main" id="{23DCF9A8-C82F-422C-CEAA-E017CFDB023E}"/>
              </a:ext>
            </a:extLst>
          </p:cNvPr>
          <p:cNvSpPr>
            <a:spLocks noGrp="1" noChangeArrowheads="1"/>
          </p:cNvSpPr>
          <p:nvPr>
            <p:ph type="ctrTitle" idx="4294967295"/>
          </p:nvPr>
        </p:nvSpPr>
        <p:spPr>
          <a:xfrm>
            <a:off x="1900238" y="442913"/>
            <a:ext cx="5537200" cy="949325"/>
          </a:xfrm>
        </p:spPr>
        <p:txBody>
          <a:bodyPr/>
          <a:lstStyle/>
          <a:p>
            <a:pPr algn="ctr" eaLnBrk="1" hangingPunct="1">
              <a:defRPr/>
            </a:pPr>
            <a:r>
              <a:rPr lang="en-GB" dirty="0">
                <a:solidFill>
                  <a:srgbClr val="FFFF00"/>
                </a:solidFill>
                <a:latin typeface="Comic Sans MS" pitchFamily="66" charset="0"/>
              </a:rPr>
              <a:t>Money</a:t>
            </a:r>
            <a:endParaRPr lang="en-GB" sz="2800" dirty="0">
              <a:solidFill>
                <a:srgbClr val="FFFF00"/>
              </a:solidFill>
              <a:latin typeface="Comic Sans MS" pitchFamily="66" charset="0"/>
            </a:endParaRPr>
          </a:p>
        </p:txBody>
      </p:sp>
      <p:sp>
        <p:nvSpPr>
          <p:cNvPr id="23557" name="Text Box 5">
            <a:extLst>
              <a:ext uri="{FF2B5EF4-FFF2-40B4-BE49-F238E27FC236}">
                <a16:creationId xmlns:a16="http://schemas.microsoft.com/office/drawing/2014/main" id="{1E7840AD-9AC5-8DAC-3917-9E66B34946FD}"/>
              </a:ext>
            </a:extLst>
          </p:cNvPr>
          <p:cNvSpPr txBox="1">
            <a:spLocks noChangeArrowheads="1"/>
          </p:cNvSpPr>
          <p:nvPr/>
        </p:nvSpPr>
        <p:spPr bwMode="auto">
          <a:xfrm>
            <a:off x="2773363" y="2359025"/>
            <a:ext cx="18970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b="1">
                <a:solidFill>
                  <a:srgbClr val="F9F911"/>
                </a:solidFill>
              </a:rPr>
              <a:t>Best Buys</a:t>
            </a:r>
          </a:p>
        </p:txBody>
      </p:sp>
      <p:sp>
        <p:nvSpPr>
          <p:cNvPr id="23558" name="AutoShape 7">
            <a:hlinkClick r:id="rId2" action="ppaction://hlinksldjump" highlightClick="1"/>
            <a:extLst>
              <a:ext uri="{FF2B5EF4-FFF2-40B4-BE49-F238E27FC236}">
                <a16:creationId xmlns:a16="http://schemas.microsoft.com/office/drawing/2014/main" id="{5191A8AA-ECB4-88A1-6B60-9FB30AE37BA5}"/>
              </a:ext>
            </a:extLst>
          </p:cNvPr>
          <p:cNvSpPr>
            <a:spLocks noChangeArrowheads="1"/>
          </p:cNvSpPr>
          <p:nvPr/>
        </p:nvSpPr>
        <p:spPr bwMode="auto">
          <a:xfrm>
            <a:off x="2101850" y="2387600"/>
            <a:ext cx="525463" cy="404813"/>
          </a:xfrm>
          <a:prstGeom prst="actionButtonForwardNext">
            <a:avLst/>
          </a:prstGeom>
          <a:solidFill>
            <a:srgbClr val="00FF00"/>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pic>
        <p:nvPicPr>
          <p:cNvPr id="23559" name="Picture 9" descr="scottishflag">
            <a:extLst>
              <a:ext uri="{FF2B5EF4-FFF2-40B4-BE49-F238E27FC236}">
                <a16:creationId xmlns:a16="http://schemas.microsoft.com/office/drawing/2014/main" id="{EE949943-1463-1CA2-84A1-5D51DB0388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 Box 10">
            <a:extLst>
              <a:ext uri="{FF2B5EF4-FFF2-40B4-BE49-F238E27FC236}">
                <a16:creationId xmlns:a16="http://schemas.microsoft.com/office/drawing/2014/main" id="{E7049948-5154-EC20-0EC7-4571DA3BD6F6}"/>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pic>
        <p:nvPicPr>
          <p:cNvPr id="23561" name="Picture 11" descr="Office Objects 0572">
            <a:extLst>
              <a:ext uri="{FF2B5EF4-FFF2-40B4-BE49-F238E27FC236}">
                <a16:creationId xmlns:a16="http://schemas.microsoft.com/office/drawing/2014/main" id="{4D03527B-F883-82DA-C3FA-CB1F242D8D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5050" y="227013"/>
            <a:ext cx="144462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Text Box 12">
            <a:extLst>
              <a:ext uri="{FF2B5EF4-FFF2-40B4-BE49-F238E27FC236}">
                <a16:creationId xmlns:a16="http://schemas.microsoft.com/office/drawing/2014/main" id="{82CB8F5C-8A89-1596-4AF8-A0E6631ADD19}"/>
              </a:ext>
            </a:extLst>
          </p:cNvPr>
          <p:cNvSpPr txBox="1">
            <a:spLocks noChangeArrowheads="1"/>
          </p:cNvSpPr>
          <p:nvPr/>
        </p:nvSpPr>
        <p:spPr bwMode="auto">
          <a:xfrm>
            <a:off x="2773363" y="3076575"/>
            <a:ext cx="2393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b="1">
                <a:solidFill>
                  <a:srgbClr val="F9F911"/>
                </a:solidFill>
              </a:rPr>
              <a:t>Best Service</a:t>
            </a:r>
          </a:p>
        </p:txBody>
      </p:sp>
      <p:sp>
        <p:nvSpPr>
          <p:cNvPr id="23563" name="AutoShape 13">
            <a:hlinkClick r:id="rId5" action="ppaction://hlinksldjump" highlightClick="1"/>
            <a:extLst>
              <a:ext uri="{FF2B5EF4-FFF2-40B4-BE49-F238E27FC236}">
                <a16:creationId xmlns:a16="http://schemas.microsoft.com/office/drawing/2014/main" id="{97027219-DDFD-1F0F-A4CD-A92CFD39096B}"/>
              </a:ext>
            </a:extLst>
          </p:cNvPr>
          <p:cNvSpPr>
            <a:spLocks noChangeArrowheads="1"/>
          </p:cNvSpPr>
          <p:nvPr/>
        </p:nvSpPr>
        <p:spPr bwMode="auto">
          <a:xfrm>
            <a:off x="2101850" y="3105150"/>
            <a:ext cx="525463" cy="403225"/>
          </a:xfrm>
          <a:prstGeom prst="actionButtonForwardNext">
            <a:avLst/>
          </a:prstGeom>
          <a:solidFill>
            <a:srgbClr val="00FFFF"/>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23564" name="Text Box 14">
            <a:extLst>
              <a:ext uri="{FF2B5EF4-FFF2-40B4-BE49-F238E27FC236}">
                <a16:creationId xmlns:a16="http://schemas.microsoft.com/office/drawing/2014/main" id="{399F500B-1802-848D-4B4B-98A2A31869BD}"/>
              </a:ext>
            </a:extLst>
          </p:cNvPr>
          <p:cNvSpPr txBox="1">
            <a:spLocks noChangeArrowheads="1"/>
          </p:cNvSpPr>
          <p:nvPr/>
        </p:nvSpPr>
        <p:spPr bwMode="auto">
          <a:xfrm>
            <a:off x="2773363" y="5199063"/>
            <a:ext cx="3948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b="1">
                <a:solidFill>
                  <a:srgbClr val="F9F911"/>
                </a:solidFill>
              </a:rPr>
              <a:t>Exam Type Questions</a:t>
            </a:r>
          </a:p>
        </p:txBody>
      </p:sp>
      <p:sp>
        <p:nvSpPr>
          <p:cNvPr id="23565" name="AutoShape 15">
            <a:hlinkClick r:id="rId6" action="ppaction://hlinksldjump" highlightClick="1"/>
            <a:extLst>
              <a:ext uri="{FF2B5EF4-FFF2-40B4-BE49-F238E27FC236}">
                <a16:creationId xmlns:a16="http://schemas.microsoft.com/office/drawing/2014/main" id="{97EA2D40-48B4-C920-8B9F-140AA31E592A}"/>
              </a:ext>
            </a:extLst>
          </p:cNvPr>
          <p:cNvSpPr>
            <a:spLocks noChangeArrowheads="1"/>
          </p:cNvSpPr>
          <p:nvPr/>
        </p:nvSpPr>
        <p:spPr bwMode="auto">
          <a:xfrm>
            <a:off x="2101850" y="5229225"/>
            <a:ext cx="525463" cy="403225"/>
          </a:xfrm>
          <a:prstGeom prst="actionButtonForwardNext">
            <a:avLst/>
          </a:prstGeom>
          <a:solidFill>
            <a:srgbClr val="FFC000"/>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23566" name="Text Box 12">
            <a:extLst>
              <a:ext uri="{FF2B5EF4-FFF2-40B4-BE49-F238E27FC236}">
                <a16:creationId xmlns:a16="http://schemas.microsoft.com/office/drawing/2014/main" id="{9751CBD8-515E-4D42-7B98-8566F40D31CC}"/>
              </a:ext>
            </a:extLst>
          </p:cNvPr>
          <p:cNvSpPr txBox="1">
            <a:spLocks noChangeArrowheads="1"/>
          </p:cNvSpPr>
          <p:nvPr/>
        </p:nvSpPr>
        <p:spPr bwMode="auto">
          <a:xfrm>
            <a:off x="2774950" y="3792538"/>
            <a:ext cx="2705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b="1">
                <a:solidFill>
                  <a:srgbClr val="F9F911"/>
                </a:solidFill>
              </a:rPr>
              <a:t>Best Contract</a:t>
            </a:r>
          </a:p>
        </p:txBody>
      </p:sp>
      <p:sp>
        <p:nvSpPr>
          <p:cNvPr id="23567" name="AutoShape 13">
            <a:hlinkClick r:id="rId7" action="ppaction://hlinksldjump" highlightClick="1"/>
            <a:extLst>
              <a:ext uri="{FF2B5EF4-FFF2-40B4-BE49-F238E27FC236}">
                <a16:creationId xmlns:a16="http://schemas.microsoft.com/office/drawing/2014/main" id="{6F8E1727-4350-B1A9-5A00-4CBA3809CC8E}"/>
              </a:ext>
            </a:extLst>
          </p:cNvPr>
          <p:cNvSpPr>
            <a:spLocks noChangeArrowheads="1"/>
          </p:cNvSpPr>
          <p:nvPr/>
        </p:nvSpPr>
        <p:spPr bwMode="auto">
          <a:xfrm>
            <a:off x="2103438" y="3822700"/>
            <a:ext cx="525462" cy="403225"/>
          </a:xfrm>
          <a:prstGeom prst="actionButtonForwardNext">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US" altLang="en-US"/>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F5753D74-6F2B-FE6B-7B0A-49276A617289}"/>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FDBAD1E6-1212-5457-9F29-0807627EFD1D}"/>
              </a:ext>
            </a:extLst>
          </p:cNvPr>
          <p:cNvSpPr>
            <a:spLocks noGrp="1"/>
          </p:cNvSpPr>
          <p:nvPr>
            <p:ph type="ftr" sz="quarter" idx="11"/>
          </p:nvPr>
        </p:nvSpPr>
        <p:spPr/>
        <p:txBody>
          <a:bodyPr/>
          <a:lstStyle/>
          <a:p>
            <a:pPr>
              <a:defRPr/>
            </a:pPr>
            <a:r>
              <a:rPr lang="en-GB"/>
              <a:t>Created by Mr.Lafferty Maths Dept</a:t>
            </a:r>
          </a:p>
        </p:txBody>
      </p:sp>
      <p:pic>
        <p:nvPicPr>
          <p:cNvPr id="7174" name="Picture 2" descr="scottishflag">
            <a:extLst>
              <a:ext uri="{FF2B5EF4-FFF2-40B4-BE49-F238E27FC236}">
                <a16:creationId xmlns:a16="http://schemas.microsoft.com/office/drawing/2014/main" id="{6E28198A-5075-5D86-3FD6-F6AD5B7878F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 descr="Office Objects 0572">
            <a:extLst>
              <a:ext uri="{FF2B5EF4-FFF2-40B4-BE49-F238E27FC236}">
                <a16:creationId xmlns:a16="http://schemas.microsoft.com/office/drawing/2014/main" id="{6960DF4B-B334-E337-1059-29A3D1E83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4">
            <a:extLst>
              <a:ext uri="{FF2B5EF4-FFF2-40B4-BE49-F238E27FC236}">
                <a16:creationId xmlns:a16="http://schemas.microsoft.com/office/drawing/2014/main" id="{3A0987E9-2803-4C3E-0AD6-C7C49E31ECC8}"/>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7177" name="Text Box 17">
            <a:extLst>
              <a:ext uri="{FF2B5EF4-FFF2-40B4-BE49-F238E27FC236}">
                <a16:creationId xmlns:a16="http://schemas.microsoft.com/office/drawing/2014/main" id="{DC6BDEF3-BD83-620B-0AEE-FC4AD4374AA8}"/>
              </a:ext>
            </a:extLst>
          </p:cNvPr>
          <p:cNvSpPr txBox="1">
            <a:spLocks noChangeArrowheads="1"/>
          </p:cNvSpPr>
          <p:nvPr/>
        </p:nvSpPr>
        <p:spPr bwMode="auto">
          <a:xfrm>
            <a:off x="1050925" y="2154238"/>
            <a:ext cx="683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u="sng"/>
              <a:t>Ex</a:t>
            </a:r>
            <a:r>
              <a:rPr lang="en-GB" altLang="en-US"/>
              <a:t> : 	What is the best deal for tennis balls ?</a:t>
            </a:r>
          </a:p>
        </p:txBody>
      </p:sp>
      <p:sp>
        <p:nvSpPr>
          <p:cNvPr id="30" name="Cloud 29">
            <a:extLst>
              <a:ext uri="{FF2B5EF4-FFF2-40B4-BE49-F238E27FC236}">
                <a16:creationId xmlns:a16="http://schemas.microsoft.com/office/drawing/2014/main" id="{2B97DF8E-6002-D4C7-69BD-7D23F47D8E21}"/>
              </a:ext>
            </a:extLst>
          </p:cNvPr>
          <p:cNvSpPr/>
          <p:nvPr/>
        </p:nvSpPr>
        <p:spPr bwMode="auto">
          <a:xfrm>
            <a:off x="157163" y="2963863"/>
            <a:ext cx="6080125" cy="330993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80808"/>
                </a:solidFill>
                <a:latin typeface="Comic Sans MS" pitchFamily="66" charset="0"/>
              </a:rPr>
              <a:t>Deal 3 - Proportion method</a:t>
            </a:r>
          </a:p>
          <a:p>
            <a:pPr algn="ctr">
              <a:defRPr/>
            </a:pPr>
            <a:r>
              <a:rPr lang="en-GB" dirty="0">
                <a:solidFill>
                  <a:schemeClr val="bg1">
                    <a:lumMod val="50000"/>
                  </a:schemeClr>
                </a:solidFill>
                <a:latin typeface="Comic Sans MS" pitchFamily="66" charset="0"/>
              </a:rPr>
              <a:t>    T</a:t>
            </a:r>
            <a:r>
              <a:rPr lang="en-GB" dirty="0">
                <a:solidFill>
                  <a:srgbClr val="080808"/>
                </a:solidFill>
                <a:latin typeface="Comic Sans MS" pitchFamily="66" charset="0"/>
              </a:rPr>
              <a:t>		</a:t>
            </a:r>
            <a:r>
              <a:rPr lang="en-GB" dirty="0">
                <a:solidFill>
                  <a:srgbClr val="FFFF00"/>
                </a:solidFill>
                <a:sym typeface="Wingdings" pitchFamily="2" charset="2"/>
              </a:rPr>
              <a:t> </a:t>
            </a:r>
            <a:r>
              <a:rPr lang="en-GB" dirty="0">
                <a:solidFill>
                  <a:schemeClr val="bg1">
                    <a:lumMod val="50000"/>
                  </a:schemeClr>
                </a:solidFill>
                <a:latin typeface="Comic Sans MS" pitchFamily="66" charset="0"/>
              </a:rPr>
              <a:t>£</a:t>
            </a:r>
          </a:p>
          <a:p>
            <a:pPr algn="ctr">
              <a:defRPr/>
            </a:pPr>
            <a:r>
              <a:rPr lang="en-GB" dirty="0">
                <a:solidFill>
                  <a:schemeClr val="bg1">
                    <a:lumMod val="50000"/>
                  </a:schemeClr>
                </a:solidFill>
                <a:latin typeface="Comic Sans MS" pitchFamily="66" charset="0"/>
              </a:rPr>
              <a:t>  48 </a:t>
            </a:r>
            <a:r>
              <a:rPr lang="en-GB" dirty="0">
                <a:solidFill>
                  <a:srgbClr val="080808"/>
                </a:solidFill>
                <a:latin typeface="Comic Sans MS" pitchFamily="66" charset="0"/>
              </a:rPr>
              <a:t>	</a:t>
            </a:r>
            <a:r>
              <a:rPr lang="en-GB" dirty="0">
                <a:solidFill>
                  <a:srgbClr val="080808"/>
                </a:solidFill>
                <a:latin typeface="Comic Sans MS" pitchFamily="66" charset="0"/>
                <a:sym typeface="Wingdings"/>
              </a:rPr>
              <a:t></a:t>
            </a:r>
            <a:r>
              <a:rPr lang="en-GB" dirty="0">
                <a:solidFill>
                  <a:srgbClr val="080808"/>
                </a:solidFill>
                <a:latin typeface="Comic Sans MS" pitchFamily="66" charset="0"/>
              </a:rPr>
              <a:t>	24.48</a:t>
            </a:r>
          </a:p>
          <a:p>
            <a:pPr>
              <a:defRPr/>
            </a:pPr>
            <a:r>
              <a:rPr lang="en-GB" dirty="0">
                <a:solidFill>
                  <a:srgbClr val="080808"/>
                </a:solidFill>
                <a:latin typeface="Comic Sans MS" pitchFamily="66" charset="0"/>
              </a:rPr>
              <a:t>           1	</a:t>
            </a:r>
          </a:p>
          <a:p>
            <a:pPr algn="ctr">
              <a:defRPr/>
            </a:pPr>
            <a:endParaRPr lang="en-GB" dirty="0">
              <a:solidFill>
                <a:srgbClr val="080808"/>
              </a:solidFill>
              <a:latin typeface="Comic Sans MS" pitchFamily="66" charset="0"/>
            </a:endParaRPr>
          </a:p>
          <a:p>
            <a:pPr algn="ctr">
              <a:defRPr/>
            </a:pPr>
            <a:endParaRPr lang="en-GB" dirty="0">
              <a:solidFill>
                <a:srgbClr val="080808"/>
              </a:solidFill>
              <a:latin typeface="Comic Sans MS" pitchFamily="66" charset="0"/>
            </a:endParaRPr>
          </a:p>
        </p:txBody>
      </p:sp>
      <p:sp>
        <p:nvSpPr>
          <p:cNvPr id="31" name="Cloud 30">
            <a:extLst>
              <a:ext uri="{FF2B5EF4-FFF2-40B4-BE49-F238E27FC236}">
                <a16:creationId xmlns:a16="http://schemas.microsoft.com/office/drawing/2014/main" id="{A5C056E8-68F2-09FA-A274-808BFF036857}"/>
              </a:ext>
            </a:extLst>
          </p:cNvPr>
          <p:cNvSpPr/>
          <p:nvPr/>
        </p:nvSpPr>
        <p:spPr>
          <a:xfrm>
            <a:off x="0" y="354013"/>
            <a:ext cx="3106738" cy="153828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Are we expecting more or less</a:t>
            </a:r>
          </a:p>
        </p:txBody>
      </p:sp>
      <p:sp>
        <p:nvSpPr>
          <p:cNvPr id="32" name="Rectangle 31">
            <a:extLst>
              <a:ext uri="{FF2B5EF4-FFF2-40B4-BE49-F238E27FC236}">
                <a16:creationId xmlns:a16="http://schemas.microsoft.com/office/drawing/2014/main" id="{E1368669-6DFA-6D8A-F71F-F16220680832}"/>
              </a:ext>
            </a:extLst>
          </p:cNvPr>
          <p:cNvSpPr>
            <a:spLocks noChangeArrowheads="1"/>
          </p:cNvSpPr>
          <p:nvPr/>
        </p:nvSpPr>
        <p:spPr bwMode="auto">
          <a:xfrm>
            <a:off x="608013" y="4487863"/>
            <a:ext cx="105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080808"/>
                </a:solidFill>
              </a:rPr>
              <a:t>(less) </a:t>
            </a:r>
            <a:endParaRPr lang="en-GB" altLang="en-US"/>
          </a:p>
        </p:txBody>
      </p:sp>
      <p:graphicFrame>
        <p:nvGraphicFramePr>
          <p:cNvPr id="33" name="Object 30">
            <a:extLst>
              <a:ext uri="{FF2B5EF4-FFF2-40B4-BE49-F238E27FC236}">
                <a16:creationId xmlns:a16="http://schemas.microsoft.com/office/drawing/2014/main" id="{B1AB9429-B678-F355-C747-24BFAF58A611}"/>
              </a:ext>
            </a:extLst>
          </p:cNvPr>
          <p:cNvGraphicFramePr>
            <a:graphicFrameLocks noChangeAspect="1"/>
          </p:cNvGraphicFramePr>
          <p:nvPr/>
        </p:nvGraphicFramePr>
        <p:xfrm>
          <a:off x="2463800" y="4640263"/>
          <a:ext cx="1617663" cy="844550"/>
        </p:xfrm>
        <a:graphic>
          <a:graphicData uri="http://schemas.openxmlformats.org/presentationml/2006/ole">
            <mc:AlternateContent xmlns:mc="http://schemas.openxmlformats.org/markup-compatibility/2006">
              <mc:Choice xmlns:v="urn:schemas-microsoft-com:vml" Requires="v">
                <p:oleObj name="Equation" r:id="rId4" imgW="583920" imgH="304560" progId="Equation.DSMT4">
                  <p:embed/>
                </p:oleObj>
              </mc:Choice>
              <mc:Fallback>
                <p:oleObj name="Equation" r:id="rId4" imgW="583920" imgH="30456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3800" y="4640263"/>
                        <a:ext cx="1617663"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1">
            <a:extLst>
              <a:ext uri="{FF2B5EF4-FFF2-40B4-BE49-F238E27FC236}">
                <a16:creationId xmlns:a16="http://schemas.microsoft.com/office/drawing/2014/main" id="{AD91568A-884E-094F-98F4-F998AF791001}"/>
              </a:ext>
            </a:extLst>
          </p:cNvPr>
          <p:cNvGraphicFramePr>
            <a:graphicFrameLocks noChangeAspect="1"/>
          </p:cNvGraphicFramePr>
          <p:nvPr/>
        </p:nvGraphicFramePr>
        <p:xfrm>
          <a:off x="4121150" y="4835525"/>
          <a:ext cx="911225" cy="454025"/>
        </p:xfrm>
        <a:graphic>
          <a:graphicData uri="http://schemas.openxmlformats.org/presentationml/2006/ole">
            <mc:AlternateContent xmlns:mc="http://schemas.openxmlformats.org/markup-compatibility/2006">
              <mc:Choice xmlns:v="urn:schemas-microsoft-com:vml" Requires="v">
                <p:oleObj name="Equation" r:id="rId6" imgW="304560" imgH="152280" progId="Equation.DSMT4">
                  <p:embed/>
                </p:oleObj>
              </mc:Choice>
              <mc:Fallback>
                <p:oleObj name="Equation" r:id="rId6" imgW="304560" imgH="1522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150" y="4835525"/>
                        <a:ext cx="9112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81" name="Rectangle 10">
            <a:extLst>
              <a:ext uri="{FF2B5EF4-FFF2-40B4-BE49-F238E27FC236}">
                <a16:creationId xmlns:a16="http://schemas.microsoft.com/office/drawing/2014/main" id="{A60E64D0-8C67-E088-AA58-FD8C6BBD7EA4}"/>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Money Management</a:t>
            </a:r>
          </a:p>
        </p:txBody>
      </p:sp>
      <p:graphicFrame>
        <p:nvGraphicFramePr>
          <p:cNvPr id="25" name="Table 24">
            <a:extLst>
              <a:ext uri="{FF2B5EF4-FFF2-40B4-BE49-F238E27FC236}">
                <a16:creationId xmlns:a16="http://schemas.microsoft.com/office/drawing/2014/main" id="{5C921DCD-EC84-C700-01B1-2A73C20A892E}"/>
              </a:ext>
            </a:extLst>
          </p:cNvPr>
          <p:cNvGraphicFramePr>
            <a:graphicFrameLocks noGrp="1"/>
          </p:cNvGraphicFramePr>
          <p:nvPr/>
        </p:nvGraphicFramePr>
        <p:xfrm>
          <a:off x="6086475" y="2952750"/>
          <a:ext cx="3057525" cy="1112838"/>
        </p:xfrm>
        <a:graphic>
          <a:graphicData uri="http://schemas.openxmlformats.org/drawingml/2006/table">
            <a:tbl>
              <a:tblPr firstRow="1" bandRow="1">
                <a:tableStyleId>{5C22544A-7EE6-4342-B048-85BDC9FD1C3A}</a:tableStyleId>
              </a:tblPr>
              <a:tblGrid>
                <a:gridCol w="1019175">
                  <a:extLst>
                    <a:ext uri="{9D8B030D-6E8A-4147-A177-3AD203B41FA5}">
                      <a16:colId xmlns:a16="http://schemas.microsoft.com/office/drawing/2014/main" val="20000"/>
                    </a:ext>
                  </a:extLst>
                </a:gridCol>
                <a:gridCol w="1019175">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tblGrid>
              <a:tr h="370946">
                <a:tc>
                  <a:txBody>
                    <a:bodyPr/>
                    <a:lstStyle/>
                    <a:p>
                      <a:pPr algn="ctr"/>
                      <a:r>
                        <a:rPr lang="en-GB" sz="1800" b="0" dirty="0">
                          <a:solidFill>
                            <a:srgbClr val="FFFF00"/>
                          </a:solidFill>
                          <a:latin typeface="Comic Sans MS" pitchFamily="66" charset="0"/>
                        </a:rPr>
                        <a:t>Deal</a:t>
                      </a:r>
                      <a:r>
                        <a:rPr lang="en-GB" sz="1800" b="0" baseline="0" dirty="0">
                          <a:solidFill>
                            <a:srgbClr val="FFFF00"/>
                          </a:solidFill>
                          <a:latin typeface="Comic Sans MS" pitchFamily="66" charset="0"/>
                        </a:rPr>
                        <a:t> 1</a:t>
                      </a:r>
                      <a:endParaRPr lang="en-GB" sz="1800" b="0" dirty="0">
                        <a:solidFill>
                          <a:srgbClr val="FFFF00"/>
                        </a:solidFill>
                        <a:latin typeface="Comic Sans MS" pitchFamily="66" charset="0"/>
                      </a:endParaRP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Deal 2</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Deal 3</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946">
                <a:tc>
                  <a:txBody>
                    <a:bodyPr/>
                    <a:lstStyle/>
                    <a:p>
                      <a:pPr algn="ctr"/>
                      <a:r>
                        <a:rPr lang="en-GB" sz="1800" b="0" dirty="0">
                          <a:solidFill>
                            <a:srgbClr val="FFFF00"/>
                          </a:solidFill>
                          <a:latin typeface="Comic Sans MS" pitchFamily="66" charset="0"/>
                        </a:rPr>
                        <a:t>10 balls</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15 balls</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48 balls</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46">
                <a:tc>
                  <a:txBody>
                    <a:bodyPr/>
                    <a:lstStyle/>
                    <a:p>
                      <a:pPr algn="ctr"/>
                      <a:r>
                        <a:rPr lang="en-GB" sz="1800" b="0" dirty="0">
                          <a:solidFill>
                            <a:srgbClr val="FFFF00"/>
                          </a:solidFill>
                          <a:latin typeface="Comic Sans MS" pitchFamily="66" charset="0"/>
                        </a:rPr>
                        <a:t>£5.40</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£7.50</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£24.48</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6E60477B-8D2A-BF1E-50C4-410568004921}"/>
              </a:ext>
            </a:extLst>
          </p:cNvPr>
          <p:cNvSpPr txBox="1">
            <a:spLocks noChangeArrowheads="1"/>
          </p:cNvSpPr>
          <p:nvPr/>
        </p:nvSpPr>
        <p:spPr bwMode="auto">
          <a:xfrm>
            <a:off x="6399213" y="5254625"/>
            <a:ext cx="22415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a:solidFill>
                  <a:srgbClr val="FFFF00"/>
                </a:solidFill>
              </a:rPr>
              <a:t>Deal 2 is Best</a:t>
            </a:r>
          </a:p>
          <a:p>
            <a:pPr algn="ctr" eaLnBrk="1" hangingPunct="1"/>
            <a:r>
              <a:rPr lang="en-GB" altLang="en-US">
                <a:solidFill>
                  <a:srgbClr val="FFFF00"/>
                </a:solidFill>
              </a:rPr>
              <a:t>£0.50 per ball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additive="base">
                                        <p:cTn id="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2"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0">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
                                            <p:txEl>
                                              <p:pRg st="1" end="1"/>
                                            </p:txEl>
                                          </p:spTgt>
                                        </p:tgtEl>
                                        <p:attrNameLst>
                                          <p:attrName>style.visibility</p:attrName>
                                        </p:attrNameLst>
                                      </p:cBhvr>
                                      <p:to>
                                        <p:strVal val="visible"/>
                                      </p:to>
                                    </p:set>
                                    <p:anim calcmode="discrete" valueType="clr">
                                      <p:cBhvr override="childStyle">
                                        <p:cTn id="19" dur="80"/>
                                        <p:tgtEl>
                                          <p:spTgt spid="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0">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0">
                                            <p:txEl>
                                              <p:pRg st="2" end="2"/>
                                            </p:txEl>
                                          </p:spTgt>
                                        </p:tgtEl>
                                        <p:attrNameLst>
                                          <p:attrName>style.visibility</p:attrName>
                                        </p:attrNameLst>
                                      </p:cBhvr>
                                      <p:to>
                                        <p:strVal val="visible"/>
                                      </p:to>
                                    </p:set>
                                    <p:anim calcmode="discrete" valueType="clr">
                                      <p:cBhvr override="childStyle">
                                        <p:cTn id="26" dur="80"/>
                                        <p:tgtEl>
                                          <p:spTgt spid="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0">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0">
                                            <p:txEl>
                                              <p:pRg st="3" end="3"/>
                                            </p:txEl>
                                          </p:spTgt>
                                        </p:tgtEl>
                                        <p:attrNameLst>
                                          <p:attrName>style.visibility</p:attrName>
                                        </p:attrNameLst>
                                      </p:cBhvr>
                                      <p:to>
                                        <p:strVal val="visible"/>
                                      </p:to>
                                    </p:set>
                                    <p:anim calcmode="discrete" valueType="clr">
                                      <p:cBhvr override="childStyle">
                                        <p:cTn id="33" dur="80"/>
                                        <p:tgtEl>
                                          <p:spTgt spid="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0">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0">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2"/>
                                        </p:tgtEl>
                                        <p:attrNameLst>
                                          <p:attrName>style.visibility</p:attrName>
                                        </p:attrNameLst>
                                      </p:cBhvr>
                                      <p:to>
                                        <p:strVal val="visible"/>
                                      </p:to>
                                    </p:set>
                                    <p:anim calcmode="discrete" valueType="clr">
                                      <p:cBhvr override="childStyle">
                                        <p:cTn id="4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2"/>
                                        </p:tgtEl>
                                        <p:attrNameLst>
                                          <p:attrName>fillcolor</p:attrName>
                                        </p:attrNameLst>
                                      </p:cBhvr>
                                      <p:tavLst>
                                        <p:tav tm="0">
                                          <p:val>
                                            <p:clrVal>
                                              <a:schemeClr val="accent2"/>
                                            </p:clrVal>
                                          </p:val>
                                        </p:tav>
                                        <p:tav tm="50000">
                                          <p:val>
                                            <p:clrVal>
                                              <a:schemeClr val="hlink"/>
                                            </p:clrVal>
                                          </p:val>
                                        </p:tav>
                                      </p:tavLst>
                                    </p:anim>
                                    <p:set>
                                      <p:cBhvr>
                                        <p:cTn id="48" dur="80"/>
                                        <p:tgtEl>
                                          <p:spTgt spid="3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5"/>
                                        </p:tgtEl>
                                        <p:attrNameLst>
                                          <p:attrName>style.visibility</p:attrName>
                                        </p:attrNameLst>
                                      </p:cBhvr>
                                      <p:to>
                                        <p:strVal val="visible"/>
                                      </p:to>
                                    </p:set>
                                    <p:anim calcmode="discrete" valueType="clr">
                                      <p:cBhvr override="childStyle">
                                        <p:cTn id="6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5"/>
                                        </p:tgtEl>
                                        <p:attrNameLst>
                                          <p:attrName>fillcolor</p:attrName>
                                        </p:attrNameLst>
                                      </p:cBhvr>
                                      <p:tavLst>
                                        <p:tav tm="0">
                                          <p:val>
                                            <p:clrVal>
                                              <a:schemeClr val="accent2"/>
                                            </p:clrVal>
                                          </p:val>
                                        </p:tav>
                                        <p:tav tm="50000">
                                          <p:val>
                                            <p:clrVal>
                                              <a:schemeClr val="hlink"/>
                                            </p:clrVal>
                                          </p:val>
                                        </p:tav>
                                      </p:tavLst>
                                    </p:anim>
                                    <p:set>
                                      <p:cBhvr>
                                        <p:cTn id="65"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nimBg="1"/>
      <p:bldP spid="31" grpId="0" animBg="1"/>
      <p:bldP spid="3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8DE3FC6C-BDC6-C4C9-A22C-1E3C60B2AECD}"/>
              </a:ext>
            </a:extLst>
          </p:cNvPr>
          <p:cNvSpPr>
            <a:spLocks noGrp="1"/>
          </p:cNvSpPr>
          <p:nvPr>
            <p:ph type="dt" sz="quarter" idx="10"/>
          </p:nvPr>
        </p:nvSpPr>
        <p:spPr/>
        <p:txBody>
          <a:bodyPr/>
          <a:lstStyle/>
          <a:p>
            <a:pPr>
              <a:defRPr/>
            </a:pPr>
            <a:fld id="{4A10899B-1424-4341-979A-B0EE8482AC06}" type="datetime5">
              <a:rPr lang="en-GB"/>
              <a:pPr>
                <a:defRPr/>
              </a:pPr>
              <a:t>4-Jul-26</a:t>
            </a:fld>
            <a:endParaRPr lang="en-GB"/>
          </a:p>
        </p:txBody>
      </p:sp>
      <p:sp>
        <p:nvSpPr>
          <p:cNvPr id="11" name="Footer Placeholder 2">
            <a:extLst>
              <a:ext uri="{FF2B5EF4-FFF2-40B4-BE49-F238E27FC236}">
                <a16:creationId xmlns:a16="http://schemas.microsoft.com/office/drawing/2014/main" id="{B6FF89CC-C573-8EF4-F4E9-4826EACCC2EC}"/>
              </a:ext>
            </a:extLst>
          </p:cNvPr>
          <p:cNvSpPr>
            <a:spLocks noGrp="1"/>
          </p:cNvSpPr>
          <p:nvPr>
            <p:ph type="ftr" sz="quarter" idx="11"/>
          </p:nvPr>
        </p:nvSpPr>
        <p:spPr/>
        <p:txBody>
          <a:bodyPr/>
          <a:lstStyle/>
          <a:p>
            <a:pPr>
              <a:defRPr/>
            </a:pPr>
            <a:r>
              <a:rPr lang="en-GB"/>
              <a:t>Created by Mr. Lafferty Maths Dept.</a:t>
            </a:r>
          </a:p>
        </p:txBody>
      </p:sp>
      <p:sp>
        <p:nvSpPr>
          <p:cNvPr id="26628" name="Rectangle 2">
            <a:extLst>
              <a:ext uri="{FF2B5EF4-FFF2-40B4-BE49-F238E27FC236}">
                <a16:creationId xmlns:a16="http://schemas.microsoft.com/office/drawing/2014/main" id="{B0D4B982-D36A-94AB-4DBB-E7DEBC00BA38}"/>
              </a:ext>
            </a:extLst>
          </p:cNvPr>
          <p:cNvSpPr>
            <a:spLocks noChangeArrowheads="1"/>
          </p:cNvSpPr>
          <p:nvPr/>
        </p:nvSpPr>
        <p:spPr bwMode="auto">
          <a:xfrm>
            <a:off x="2133600" y="4783138"/>
            <a:ext cx="5626100" cy="98425"/>
          </a:xfrm>
          <a:prstGeom prst="rect">
            <a:avLst/>
          </a:prstGeom>
          <a:solidFill>
            <a:srgbClr val="FF3300"/>
          </a:solidFill>
          <a:ln w="9525">
            <a:solidFill>
              <a:srgbClr val="000000"/>
            </a:solidFill>
            <a:miter lim="800000"/>
            <a:headEnd/>
            <a:tailEnd/>
          </a:ln>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26629" name="Text Box 3">
            <a:extLst>
              <a:ext uri="{FF2B5EF4-FFF2-40B4-BE49-F238E27FC236}">
                <a16:creationId xmlns:a16="http://schemas.microsoft.com/office/drawing/2014/main" id="{51136404-33A9-2326-A9F9-8CBE298F6EC4}"/>
              </a:ext>
            </a:extLst>
          </p:cNvPr>
          <p:cNvSpPr txBox="1">
            <a:spLocks noChangeArrowheads="1"/>
          </p:cNvSpPr>
          <p:nvPr/>
        </p:nvSpPr>
        <p:spPr bwMode="auto">
          <a:xfrm>
            <a:off x="2352675" y="2220913"/>
            <a:ext cx="5195888" cy="2554287"/>
          </a:xfrm>
          <a:prstGeom prst="rect">
            <a:avLst/>
          </a:prstGeom>
          <a:solidFill>
            <a:srgbClr val="000000"/>
          </a:solidFill>
          <a:ln w="76200">
            <a:solidFill>
              <a:srgbClr val="CC3300"/>
            </a:solidFill>
            <a:miter lim="800000"/>
            <a:headEnd/>
            <a:tailEnd/>
          </a:ln>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000"/>
              <a:t>Now Try </a:t>
            </a:r>
          </a:p>
          <a:p>
            <a:pPr algn="ctr" eaLnBrk="1" hangingPunct="1"/>
            <a:r>
              <a:rPr lang="en-GB" altLang="en-US" sz="4000"/>
              <a:t>TJ N4 Lifeskills</a:t>
            </a:r>
          </a:p>
          <a:p>
            <a:pPr algn="ctr" eaLnBrk="1" hangingPunct="1"/>
            <a:r>
              <a:rPr lang="en-GB" altLang="en-US" sz="4000"/>
              <a:t>Exercise 1</a:t>
            </a:r>
          </a:p>
          <a:p>
            <a:pPr algn="ctr" eaLnBrk="1" hangingPunct="1"/>
            <a:r>
              <a:rPr lang="en-GB" altLang="en-US" sz="4000"/>
              <a:t>Ch28 (page 224)</a:t>
            </a:r>
          </a:p>
        </p:txBody>
      </p:sp>
      <p:pic>
        <p:nvPicPr>
          <p:cNvPr id="26630" name="Picture 4" descr="ag00463_">
            <a:extLst>
              <a:ext uri="{FF2B5EF4-FFF2-40B4-BE49-F238E27FC236}">
                <a16:creationId xmlns:a16="http://schemas.microsoft.com/office/drawing/2014/main" id="{719BF03B-4A05-B3ED-F049-766B8BA87A2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9763" y="3059113"/>
            <a:ext cx="301625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5" descr="scottishflag">
            <a:extLst>
              <a:ext uri="{FF2B5EF4-FFF2-40B4-BE49-F238E27FC236}">
                <a16:creationId xmlns:a16="http://schemas.microsoft.com/office/drawing/2014/main" id="{51A2AF89-0259-C3C4-E34F-7C1106BAD84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6" descr="Office Objects 0572">
            <a:extLst>
              <a:ext uri="{FF2B5EF4-FFF2-40B4-BE49-F238E27FC236}">
                <a16:creationId xmlns:a16="http://schemas.microsoft.com/office/drawing/2014/main" id="{78296F4C-16CB-4A8A-98D9-D03AA650E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7">
            <a:extLst>
              <a:ext uri="{FF2B5EF4-FFF2-40B4-BE49-F238E27FC236}">
                <a16:creationId xmlns:a16="http://schemas.microsoft.com/office/drawing/2014/main" id="{68D766DE-FFFA-6B0F-5CBF-F8AB0332B69A}"/>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26634" name="Rectangle 10">
            <a:extLst>
              <a:ext uri="{FF2B5EF4-FFF2-40B4-BE49-F238E27FC236}">
                <a16:creationId xmlns:a16="http://schemas.microsoft.com/office/drawing/2014/main" id="{1BC05DB0-EAB6-E675-ACC0-399242200A51}"/>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Money Management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a:extLst>
              <a:ext uri="{FF2B5EF4-FFF2-40B4-BE49-F238E27FC236}">
                <a16:creationId xmlns:a16="http://schemas.microsoft.com/office/drawing/2014/main" id="{C1935D7D-0566-AD8C-F9E5-7AB894742E92}"/>
              </a:ext>
            </a:extLst>
          </p:cNvPr>
          <p:cNvSpPr>
            <a:spLocks noGrp="1" noChangeArrowheads="1"/>
          </p:cNvSpPr>
          <p:nvPr>
            <p:ph type="dt" sz="quarter" idx="10"/>
          </p:nvPr>
        </p:nvSpPr>
        <p:spPr/>
        <p:txBody>
          <a:bodyPr/>
          <a:lstStyle/>
          <a:p>
            <a:pPr>
              <a:defRPr/>
            </a:pPr>
            <a:fld id="{A266C990-C46E-4B6A-A51C-4B656B4E661F}" type="datetime5">
              <a:rPr lang="en-GB"/>
              <a:pPr>
                <a:defRPr/>
              </a:pPr>
              <a:t>4-Jul-26</a:t>
            </a:fld>
            <a:endParaRPr lang="en-GB"/>
          </a:p>
        </p:txBody>
      </p:sp>
      <p:sp>
        <p:nvSpPr>
          <p:cNvPr id="8" name="Rectangle 19">
            <a:extLst>
              <a:ext uri="{FF2B5EF4-FFF2-40B4-BE49-F238E27FC236}">
                <a16:creationId xmlns:a16="http://schemas.microsoft.com/office/drawing/2014/main" id="{E962FB5D-6AEE-5F8B-D79A-EE5E421A3314}"/>
              </a:ext>
            </a:extLst>
          </p:cNvPr>
          <p:cNvSpPr>
            <a:spLocks noGrp="1" noChangeArrowheads="1"/>
          </p:cNvSpPr>
          <p:nvPr>
            <p:ph type="ftr" sz="quarter" idx="11"/>
          </p:nvPr>
        </p:nvSpPr>
        <p:spPr/>
        <p:txBody>
          <a:bodyPr/>
          <a:lstStyle/>
          <a:p>
            <a:pPr>
              <a:defRPr/>
            </a:pPr>
            <a:r>
              <a:rPr lang="en-GB"/>
              <a:t>Created by Mr. Lafferty Maths Dept.</a:t>
            </a:r>
          </a:p>
        </p:txBody>
      </p:sp>
      <p:sp>
        <p:nvSpPr>
          <p:cNvPr id="114690" name="Rectangle 2">
            <a:extLst>
              <a:ext uri="{FF2B5EF4-FFF2-40B4-BE49-F238E27FC236}">
                <a16:creationId xmlns:a16="http://schemas.microsoft.com/office/drawing/2014/main" id="{59D33C7E-9B9B-35BE-9407-90B3C89143A6}"/>
              </a:ext>
            </a:extLst>
          </p:cNvPr>
          <p:cNvSpPr>
            <a:spLocks noGrp="1" noChangeArrowheads="1"/>
          </p:cNvSpPr>
          <p:nvPr>
            <p:ph type="ctrTitle" idx="4294967295"/>
          </p:nvPr>
        </p:nvSpPr>
        <p:spPr>
          <a:xfrm>
            <a:off x="1836738" y="428625"/>
            <a:ext cx="6843712" cy="949325"/>
          </a:xfrm>
        </p:spPr>
        <p:txBody>
          <a:bodyPr/>
          <a:lstStyle/>
          <a:p>
            <a:pPr eaLnBrk="1" hangingPunct="1">
              <a:defRPr/>
            </a:pPr>
            <a:r>
              <a:rPr lang="en-GB" dirty="0">
                <a:solidFill>
                  <a:srgbClr val="FFFF00"/>
                </a:solidFill>
                <a:latin typeface="Comic Sans MS" pitchFamily="66" charset="0"/>
              </a:rPr>
              <a:t> Starter Questions</a:t>
            </a:r>
          </a:p>
        </p:txBody>
      </p:sp>
      <p:pic>
        <p:nvPicPr>
          <p:cNvPr id="8198" name="Picture 3" descr="scottishflag">
            <a:extLst>
              <a:ext uri="{FF2B5EF4-FFF2-40B4-BE49-F238E27FC236}">
                <a16:creationId xmlns:a16="http://schemas.microsoft.com/office/drawing/2014/main" id="{8081279E-5D23-D59F-B034-46CCCC2DCE7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4">
            <a:extLst>
              <a:ext uri="{FF2B5EF4-FFF2-40B4-BE49-F238E27FC236}">
                <a16:creationId xmlns:a16="http://schemas.microsoft.com/office/drawing/2014/main" id="{D02984F6-F1E9-4422-7E62-A6804E4FE46A}"/>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graphicFrame>
        <p:nvGraphicFramePr>
          <p:cNvPr id="8194" name="Object 5">
            <a:extLst>
              <a:ext uri="{FF2B5EF4-FFF2-40B4-BE49-F238E27FC236}">
                <a16:creationId xmlns:a16="http://schemas.microsoft.com/office/drawing/2014/main" id="{26BB33C5-324C-73F5-DDFF-8D858A8E471F}"/>
              </a:ext>
            </a:extLst>
          </p:cNvPr>
          <p:cNvGraphicFramePr>
            <a:graphicFrameLocks noChangeAspect="1"/>
          </p:cNvGraphicFramePr>
          <p:nvPr/>
        </p:nvGraphicFramePr>
        <p:xfrm>
          <a:off x="1135063" y="2006600"/>
          <a:ext cx="6030912" cy="4194175"/>
        </p:xfrm>
        <a:graphic>
          <a:graphicData uri="http://schemas.openxmlformats.org/presentationml/2006/ole">
            <mc:AlternateContent xmlns:mc="http://schemas.openxmlformats.org/markup-compatibility/2006">
              <mc:Choice xmlns:v="urn:schemas-microsoft-com:vml" Requires="v">
                <p:oleObj name="Equation" r:id="rId3" imgW="2895480" imgH="2387520" progId="Equation.DSMT4">
                  <p:embed/>
                </p:oleObj>
              </mc:Choice>
              <mc:Fallback>
                <p:oleObj name="Equation" r:id="rId3" imgW="2895480" imgH="238752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63" y="2006600"/>
                        <a:ext cx="6030912" cy="419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200" name="Picture 6" descr="Office Objects 0572">
            <a:extLst>
              <a:ext uri="{FF2B5EF4-FFF2-40B4-BE49-F238E27FC236}">
                <a16:creationId xmlns:a16="http://schemas.microsoft.com/office/drawing/2014/main" id="{D81BC9D2-FC69-D6B7-5E7D-6F47E76BB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050" y="227013"/>
            <a:ext cx="144462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8">
            <a:extLst>
              <a:ext uri="{FF2B5EF4-FFF2-40B4-BE49-F238E27FC236}">
                <a16:creationId xmlns:a16="http://schemas.microsoft.com/office/drawing/2014/main" id="{DB1074A4-9198-BCFE-E749-2E629F2F22F2}"/>
              </a:ext>
            </a:extLst>
          </p:cNvPr>
          <p:cNvSpPr>
            <a:spLocks noGrp="1" noChangeArrowheads="1"/>
          </p:cNvSpPr>
          <p:nvPr>
            <p:ph type="dt" sz="quarter" idx="10"/>
          </p:nvPr>
        </p:nvSpPr>
        <p:spPr/>
        <p:txBody>
          <a:bodyPr/>
          <a:lstStyle/>
          <a:p>
            <a:pPr>
              <a:defRPr/>
            </a:pPr>
            <a:fld id="{A56772B0-D35B-4CFB-B2B9-5D57631325F2}" type="datetime5">
              <a:rPr lang="en-GB"/>
              <a:pPr>
                <a:defRPr/>
              </a:pPr>
              <a:t>4-Jul-26</a:t>
            </a:fld>
            <a:endParaRPr lang="en-GB"/>
          </a:p>
        </p:txBody>
      </p:sp>
      <p:sp>
        <p:nvSpPr>
          <p:cNvPr id="14" name="Rectangle 19">
            <a:extLst>
              <a:ext uri="{FF2B5EF4-FFF2-40B4-BE49-F238E27FC236}">
                <a16:creationId xmlns:a16="http://schemas.microsoft.com/office/drawing/2014/main" id="{2B423F38-F608-8403-7A3D-81EF65CF8DC9}"/>
              </a:ext>
            </a:extLst>
          </p:cNvPr>
          <p:cNvSpPr>
            <a:spLocks noGrp="1" noChangeArrowheads="1"/>
          </p:cNvSpPr>
          <p:nvPr>
            <p:ph type="ftr" sz="quarter" idx="11"/>
          </p:nvPr>
        </p:nvSpPr>
        <p:spPr/>
        <p:txBody>
          <a:bodyPr/>
          <a:lstStyle/>
          <a:p>
            <a:pPr>
              <a:defRPr/>
            </a:pPr>
            <a:r>
              <a:rPr lang="en-GB"/>
              <a:t>Created by Mr. Lafferty Maths Dept.</a:t>
            </a:r>
          </a:p>
        </p:txBody>
      </p:sp>
      <p:pic>
        <p:nvPicPr>
          <p:cNvPr id="27652" name="Picture 2" descr="scottishflag">
            <a:extLst>
              <a:ext uri="{FF2B5EF4-FFF2-40B4-BE49-F238E27FC236}">
                <a16:creationId xmlns:a16="http://schemas.microsoft.com/office/drawing/2014/main" id="{D3467720-31D2-0BD2-40A4-CEA51493384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3">
            <a:extLst>
              <a:ext uri="{FF2B5EF4-FFF2-40B4-BE49-F238E27FC236}">
                <a16:creationId xmlns:a16="http://schemas.microsoft.com/office/drawing/2014/main" id="{892A3EE5-CE07-243C-F24F-8433BEB8C4C0}"/>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pic>
        <p:nvPicPr>
          <p:cNvPr id="27654" name="Picture 4" descr="Office Objects 0572">
            <a:extLst>
              <a:ext uri="{FF2B5EF4-FFF2-40B4-BE49-F238E27FC236}">
                <a16:creationId xmlns:a16="http://schemas.microsoft.com/office/drawing/2014/main" id="{CD3B1F7A-2731-C27D-A99A-1D195DA20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a:extLst>
              <a:ext uri="{FF2B5EF4-FFF2-40B4-BE49-F238E27FC236}">
                <a16:creationId xmlns:a16="http://schemas.microsoft.com/office/drawing/2014/main" id="{8F148A55-28C6-8EBE-5907-45F5A5423FE0}"/>
              </a:ext>
            </a:extLst>
          </p:cNvPr>
          <p:cNvSpPr>
            <a:spLocks noChangeArrowheads="1"/>
          </p:cNvSpPr>
          <p:nvPr/>
        </p:nvSpPr>
        <p:spPr bwMode="auto">
          <a:xfrm>
            <a:off x="1690688" y="2344738"/>
            <a:ext cx="2160587" cy="366712"/>
          </a:xfrm>
          <a:prstGeom prst="rect">
            <a:avLst/>
          </a:prstGeom>
          <a:noFill/>
          <a:ln w="9525">
            <a:noFill/>
            <a:miter lim="800000"/>
            <a:headEnd/>
            <a:tailEnd/>
          </a:ln>
          <a:effectLst/>
        </p:spPr>
        <p:txBody>
          <a:bodyPr wrap="none">
            <a:spAutoFit/>
          </a:bodyPr>
          <a:lstStyle/>
          <a:p>
            <a:pPr>
              <a:defRPr/>
            </a:pPr>
            <a:r>
              <a:rPr lang="en-GB" sz="1800" u="sng">
                <a:solidFill>
                  <a:srgbClr val="FFFF00"/>
                </a:solidFill>
                <a:effectLst>
                  <a:outerShdw blurRad="38100" dist="38100" dir="2700000" algn="tl">
                    <a:srgbClr val="000000"/>
                  </a:outerShdw>
                </a:effectLst>
                <a:cs typeface="Arial" charset="0"/>
              </a:rPr>
              <a:t>Learning Intention</a:t>
            </a:r>
          </a:p>
        </p:txBody>
      </p:sp>
      <p:sp>
        <p:nvSpPr>
          <p:cNvPr id="116742" name="Rectangle 6">
            <a:extLst>
              <a:ext uri="{FF2B5EF4-FFF2-40B4-BE49-F238E27FC236}">
                <a16:creationId xmlns:a16="http://schemas.microsoft.com/office/drawing/2014/main" id="{B03EBAAB-5EA4-7696-7130-FDC3E8A65221}"/>
              </a:ext>
            </a:extLst>
          </p:cNvPr>
          <p:cNvSpPr>
            <a:spLocks noChangeArrowheads="1"/>
          </p:cNvSpPr>
          <p:nvPr/>
        </p:nvSpPr>
        <p:spPr bwMode="auto">
          <a:xfrm>
            <a:off x="6075363" y="2344738"/>
            <a:ext cx="1947862" cy="366712"/>
          </a:xfrm>
          <a:prstGeom prst="rect">
            <a:avLst/>
          </a:prstGeom>
          <a:noFill/>
          <a:ln w="9525">
            <a:noFill/>
            <a:miter lim="800000"/>
            <a:headEnd/>
            <a:tailEnd/>
          </a:ln>
          <a:effectLst/>
        </p:spPr>
        <p:txBody>
          <a:bodyPr wrap="none">
            <a:spAutoFit/>
          </a:bodyPr>
          <a:lstStyle/>
          <a:p>
            <a:pPr>
              <a:defRPr/>
            </a:pPr>
            <a:r>
              <a:rPr lang="en-GB" sz="1800" u="sng">
                <a:effectLst>
                  <a:outerShdw blurRad="38100" dist="38100" dir="2700000" algn="tl">
                    <a:srgbClr val="000000"/>
                  </a:outerShdw>
                </a:effectLst>
                <a:cs typeface="Arial" charset="0"/>
              </a:rPr>
              <a:t>Success Criteria</a:t>
            </a:r>
          </a:p>
        </p:txBody>
      </p:sp>
      <p:sp>
        <p:nvSpPr>
          <p:cNvPr id="116743" name="Text Box 7">
            <a:extLst>
              <a:ext uri="{FF2B5EF4-FFF2-40B4-BE49-F238E27FC236}">
                <a16:creationId xmlns:a16="http://schemas.microsoft.com/office/drawing/2014/main" id="{2A3FBA5F-F66E-E25C-7A8A-414E173086B5}"/>
              </a:ext>
            </a:extLst>
          </p:cNvPr>
          <p:cNvSpPr txBox="1">
            <a:spLocks noChangeArrowheads="1"/>
          </p:cNvSpPr>
          <p:nvPr/>
        </p:nvSpPr>
        <p:spPr bwMode="auto">
          <a:xfrm>
            <a:off x="5029200" y="3025775"/>
            <a:ext cx="3833813" cy="646113"/>
          </a:xfrm>
          <a:prstGeom prst="rect">
            <a:avLst/>
          </a:prstGeom>
          <a:noFill/>
          <a:ln w="9525">
            <a:noFill/>
            <a:miter lim="800000"/>
            <a:headEnd/>
            <a:tailEnd/>
          </a:ln>
          <a:effectLst/>
        </p:spPr>
        <p:txBody>
          <a:bodyPr>
            <a:spAutoFit/>
          </a:bodyPr>
          <a:lstStyle/>
          <a:p>
            <a:pPr marL="800100" lvl="1" indent="-342900">
              <a:buFontTx/>
              <a:buAutoNum type="arabicPeriod"/>
              <a:defRPr/>
            </a:pPr>
            <a:r>
              <a:rPr lang="en-GB" sz="1800" dirty="0">
                <a:effectLst>
                  <a:outerShdw blurRad="38100" dist="38100" dir="2700000" algn="tl">
                    <a:srgbClr val="000000"/>
                  </a:outerShdw>
                </a:effectLst>
                <a:cs typeface="Arial" charset="0"/>
              </a:rPr>
              <a:t>Be able to compare deals by calculating over cost.</a:t>
            </a:r>
            <a:endParaRPr lang="en-GB" sz="3600" dirty="0">
              <a:solidFill>
                <a:srgbClr val="FFFF00"/>
              </a:solidFill>
              <a:cs typeface="Arial" charset="0"/>
            </a:endParaRPr>
          </a:p>
        </p:txBody>
      </p:sp>
      <p:sp>
        <p:nvSpPr>
          <p:cNvPr id="27658" name="Line 8">
            <a:extLst>
              <a:ext uri="{FF2B5EF4-FFF2-40B4-BE49-F238E27FC236}">
                <a16:creationId xmlns:a16="http://schemas.microsoft.com/office/drawing/2014/main" id="{4C291F25-3FA4-4311-88A9-5A9410098CD8}"/>
              </a:ext>
            </a:extLst>
          </p:cNvPr>
          <p:cNvSpPr>
            <a:spLocks noChangeShapeType="1"/>
          </p:cNvSpPr>
          <p:nvPr/>
        </p:nvSpPr>
        <p:spPr bwMode="auto">
          <a:xfrm>
            <a:off x="4914900" y="2413000"/>
            <a:ext cx="0" cy="3454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6745" name="Rectangle 9">
            <a:extLst>
              <a:ext uri="{FF2B5EF4-FFF2-40B4-BE49-F238E27FC236}">
                <a16:creationId xmlns:a16="http://schemas.microsoft.com/office/drawing/2014/main" id="{B8E43E39-866E-6285-7257-CBB3A56B8973}"/>
              </a:ext>
            </a:extLst>
          </p:cNvPr>
          <p:cNvSpPr>
            <a:spLocks noChangeArrowheads="1"/>
          </p:cNvSpPr>
          <p:nvPr/>
        </p:nvSpPr>
        <p:spPr bwMode="auto">
          <a:xfrm>
            <a:off x="977900" y="3044825"/>
            <a:ext cx="388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omic Sans MS" panose="030F0702030302020204" pitchFamily="66" charset="0"/>
                <a:cs typeface="Arial" panose="020B0604020202020204" pitchFamily="34" charset="0"/>
              </a:defRPr>
            </a:lvl1pPr>
            <a:lvl2pPr marL="800100" indent="-34290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lvl="1" eaLnBrk="1" hangingPunct="1"/>
            <a:r>
              <a:rPr lang="en-GB" altLang="en-US" sz="1800">
                <a:solidFill>
                  <a:srgbClr val="FFFF00"/>
                </a:solidFill>
              </a:rPr>
              <a:t>1. </a:t>
            </a:r>
            <a:r>
              <a:rPr lang="en-GB" altLang="en-US" sz="1800"/>
              <a:t>	 </a:t>
            </a:r>
            <a:r>
              <a:rPr lang="en-GB" altLang="en-US" sz="1800">
                <a:solidFill>
                  <a:srgbClr val="FFFF00"/>
                </a:solidFill>
              </a:rPr>
              <a:t>We are learning to calculate the best deal for service items.</a:t>
            </a:r>
          </a:p>
        </p:txBody>
      </p:sp>
      <p:sp>
        <p:nvSpPr>
          <p:cNvPr id="27660" name="Rectangle 10">
            <a:extLst>
              <a:ext uri="{FF2B5EF4-FFF2-40B4-BE49-F238E27FC236}">
                <a16:creationId xmlns:a16="http://schemas.microsoft.com/office/drawing/2014/main" id="{B0661372-0983-2EC6-2DF9-7FE05CD9C705}"/>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6745"/>
                                        </p:tgtEl>
                                        <p:attrNameLst>
                                          <p:attrName>style.visibility</p:attrName>
                                        </p:attrNameLst>
                                      </p:cBhvr>
                                      <p:to>
                                        <p:strVal val="visible"/>
                                      </p:to>
                                    </p:set>
                                    <p:animEffect transition="in" filter="blinds(horizontal)">
                                      <p:cBhvr>
                                        <p:cTn id="7" dur="500"/>
                                        <p:tgtEl>
                                          <p:spTgt spid="1167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6743"/>
                                        </p:tgtEl>
                                        <p:attrNameLst>
                                          <p:attrName>style.visibility</p:attrName>
                                        </p:attrNameLst>
                                      </p:cBhvr>
                                      <p:to>
                                        <p:strVal val="visible"/>
                                      </p:to>
                                    </p:set>
                                    <p:animEffect transition="in" filter="blinds(horizontal)">
                                      <p:cBhvr>
                                        <p:cTn id="12" dur="5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p:bldP spid="1167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7F335EAB-ACB8-0B98-0D90-332003D3DDF7}"/>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455FFA8B-EFE3-4008-9C52-4A5F5F11B6B0}"/>
              </a:ext>
            </a:extLst>
          </p:cNvPr>
          <p:cNvSpPr>
            <a:spLocks noGrp="1"/>
          </p:cNvSpPr>
          <p:nvPr>
            <p:ph type="ftr" sz="quarter" idx="11"/>
          </p:nvPr>
        </p:nvSpPr>
        <p:spPr/>
        <p:txBody>
          <a:bodyPr/>
          <a:lstStyle/>
          <a:p>
            <a:pPr>
              <a:defRPr/>
            </a:pPr>
            <a:r>
              <a:rPr lang="en-GB"/>
              <a:t>Created by Mr.Lafferty Maths Dept</a:t>
            </a:r>
          </a:p>
        </p:txBody>
      </p:sp>
      <p:pic>
        <p:nvPicPr>
          <p:cNvPr id="28676" name="Picture 2" descr="scottishflag">
            <a:extLst>
              <a:ext uri="{FF2B5EF4-FFF2-40B4-BE49-F238E27FC236}">
                <a16:creationId xmlns:a16="http://schemas.microsoft.com/office/drawing/2014/main" id="{CA4AC027-12F2-251B-A448-B3061873EE0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descr="Office Objects 0572">
            <a:extLst>
              <a:ext uri="{FF2B5EF4-FFF2-40B4-BE49-F238E27FC236}">
                <a16:creationId xmlns:a16="http://schemas.microsoft.com/office/drawing/2014/main" id="{540FC813-EBDA-03E0-FDFD-6028782ED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4">
            <a:extLst>
              <a:ext uri="{FF2B5EF4-FFF2-40B4-BE49-F238E27FC236}">
                <a16:creationId xmlns:a16="http://schemas.microsoft.com/office/drawing/2014/main" id="{DC79AE6B-5DC9-AC9A-4A2D-5952E31A3365}"/>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28679" name="Text Box 17">
            <a:extLst>
              <a:ext uri="{FF2B5EF4-FFF2-40B4-BE49-F238E27FC236}">
                <a16:creationId xmlns:a16="http://schemas.microsoft.com/office/drawing/2014/main" id="{D773AF56-0745-48CC-0A48-4938D8254E14}"/>
              </a:ext>
            </a:extLst>
          </p:cNvPr>
          <p:cNvSpPr txBox="1">
            <a:spLocks noChangeArrowheads="1"/>
          </p:cNvSpPr>
          <p:nvPr/>
        </p:nvSpPr>
        <p:spPr bwMode="auto">
          <a:xfrm>
            <a:off x="1474788" y="2012950"/>
            <a:ext cx="63881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2800">
                <a:solidFill>
                  <a:srgbClr val="FFFF00"/>
                </a:solidFill>
              </a:rPr>
              <a:t>Why would you need to call out a </a:t>
            </a:r>
          </a:p>
          <a:p>
            <a:pPr algn="ctr" eaLnBrk="1" hangingPunct="1"/>
            <a:r>
              <a:rPr lang="en-GB" altLang="en-US" sz="2800">
                <a:solidFill>
                  <a:srgbClr val="FFFF00"/>
                </a:solidFill>
              </a:rPr>
              <a:t>electrician , joiner , plumber etc.........</a:t>
            </a:r>
          </a:p>
        </p:txBody>
      </p:sp>
      <p:sp>
        <p:nvSpPr>
          <p:cNvPr id="28680" name="Rectangle 10">
            <a:extLst>
              <a:ext uri="{FF2B5EF4-FFF2-40B4-BE49-F238E27FC236}">
                <a16:creationId xmlns:a16="http://schemas.microsoft.com/office/drawing/2014/main" id="{74C99177-3164-6872-7F52-C424B6E25374}"/>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Service</a:t>
            </a:r>
          </a:p>
        </p:txBody>
      </p:sp>
      <p:sp>
        <p:nvSpPr>
          <p:cNvPr id="15" name="Cloud 14">
            <a:extLst>
              <a:ext uri="{FF2B5EF4-FFF2-40B4-BE49-F238E27FC236}">
                <a16:creationId xmlns:a16="http://schemas.microsoft.com/office/drawing/2014/main" id="{6EF7E20C-E029-028B-AD9B-600FAC296384}"/>
              </a:ext>
            </a:extLst>
          </p:cNvPr>
          <p:cNvSpPr/>
          <p:nvPr/>
        </p:nvSpPr>
        <p:spPr>
          <a:xfrm>
            <a:off x="1473200" y="1624013"/>
            <a:ext cx="1965325" cy="914400"/>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No Power</a:t>
            </a:r>
          </a:p>
        </p:txBody>
      </p:sp>
      <p:sp>
        <p:nvSpPr>
          <p:cNvPr id="16" name="Cloud 15">
            <a:extLst>
              <a:ext uri="{FF2B5EF4-FFF2-40B4-BE49-F238E27FC236}">
                <a16:creationId xmlns:a16="http://schemas.microsoft.com/office/drawing/2014/main" id="{C6338D8C-1DF9-D831-13FD-BC5FED00445D}"/>
              </a:ext>
            </a:extLst>
          </p:cNvPr>
          <p:cNvSpPr/>
          <p:nvPr/>
        </p:nvSpPr>
        <p:spPr>
          <a:xfrm>
            <a:off x="2606675" y="2936875"/>
            <a:ext cx="3125788" cy="1347788"/>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Broken front door</a:t>
            </a:r>
          </a:p>
        </p:txBody>
      </p:sp>
      <p:sp>
        <p:nvSpPr>
          <p:cNvPr id="17" name="Cloud 16">
            <a:extLst>
              <a:ext uri="{FF2B5EF4-FFF2-40B4-BE49-F238E27FC236}">
                <a16:creationId xmlns:a16="http://schemas.microsoft.com/office/drawing/2014/main" id="{F0D9CB45-8505-5E0C-C3E4-AA0B35F4907C}"/>
              </a:ext>
            </a:extLst>
          </p:cNvPr>
          <p:cNvSpPr/>
          <p:nvPr/>
        </p:nvSpPr>
        <p:spPr>
          <a:xfrm>
            <a:off x="4410075" y="1677988"/>
            <a:ext cx="2554288" cy="917575"/>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Burst Pipe</a:t>
            </a:r>
          </a:p>
        </p:txBody>
      </p:sp>
      <p:sp>
        <p:nvSpPr>
          <p:cNvPr id="18" name="TextBox 17">
            <a:extLst>
              <a:ext uri="{FF2B5EF4-FFF2-40B4-BE49-F238E27FC236}">
                <a16:creationId xmlns:a16="http://schemas.microsoft.com/office/drawing/2014/main" id="{A476DE4F-6B98-D92B-E83B-366BD838B573}"/>
              </a:ext>
            </a:extLst>
          </p:cNvPr>
          <p:cNvSpPr txBox="1">
            <a:spLocks noChangeArrowheads="1"/>
          </p:cNvSpPr>
          <p:nvPr/>
        </p:nvSpPr>
        <p:spPr bwMode="auto">
          <a:xfrm>
            <a:off x="790575" y="4559300"/>
            <a:ext cx="82153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600"/>
              <a:t>These types of jobs work for the Service Industry.</a:t>
            </a:r>
          </a:p>
        </p:txBody>
      </p:sp>
      <p:sp>
        <p:nvSpPr>
          <p:cNvPr id="19" name="TextBox 18">
            <a:extLst>
              <a:ext uri="{FF2B5EF4-FFF2-40B4-BE49-F238E27FC236}">
                <a16:creationId xmlns:a16="http://schemas.microsoft.com/office/drawing/2014/main" id="{3A046C06-729C-5DFC-0688-C0299E8DC433}"/>
              </a:ext>
            </a:extLst>
          </p:cNvPr>
          <p:cNvSpPr txBox="1">
            <a:spLocks noChangeArrowheads="1"/>
          </p:cNvSpPr>
          <p:nvPr/>
        </p:nvSpPr>
        <p:spPr bwMode="auto">
          <a:xfrm>
            <a:off x="2425700" y="5173663"/>
            <a:ext cx="48641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600"/>
              <a:t>They serve the general public.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6"/>
                                        </p:tgtEl>
                                        <p:attrNameLst>
                                          <p:attrName>style.visibility</p:attrName>
                                        </p:attrNameLst>
                                      </p:cBhvr>
                                      <p:to>
                                        <p:strVal val="visible"/>
                                      </p:to>
                                    </p:set>
                                    <p:anim calcmode="discrete" valueType="clr">
                                      <p:cBhvr override="childStyle">
                                        <p:cTn id="1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
                                        </p:tgtEl>
                                        <p:attrNameLst>
                                          <p:attrName>fillcolor</p:attrName>
                                        </p:attrNameLst>
                                      </p:cBhvr>
                                      <p:tavLst>
                                        <p:tav tm="0">
                                          <p:val>
                                            <p:clrVal>
                                              <a:schemeClr val="accent2"/>
                                            </p:clrVal>
                                          </p:val>
                                        </p:tav>
                                        <p:tav tm="50000">
                                          <p:val>
                                            <p:clrVal>
                                              <a:schemeClr val="hlink"/>
                                            </p:clrVal>
                                          </p:val>
                                        </p:tav>
                                      </p:tavLst>
                                    </p:anim>
                                    <p:set>
                                      <p:cBhvr>
                                        <p:cTn id="16" dur="80"/>
                                        <p:tgtEl>
                                          <p:spTgt spid="1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7"/>
                                        </p:tgtEl>
                                        <p:attrNameLst>
                                          <p:attrName>style.visibility</p:attrName>
                                        </p:attrNameLst>
                                      </p:cBhvr>
                                      <p:to>
                                        <p:strVal val="visible"/>
                                      </p:to>
                                    </p:set>
                                    <p:anim calcmode="discrete" valueType="clr">
                                      <p:cBhvr override="childStyle">
                                        <p:cTn id="2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
                                        </p:tgtEl>
                                        <p:attrNameLst>
                                          <p:attrName>fillcolor</p:attrName>
                                        </p:attrNameLst>
                                      </p:cBhvr>
                                      <p:tavLst>
                                        <p:tav tm="0">
                                          <p:val>
                                            <p:clrVal>
                                              <a:schemeClr val="accent2"/>
                                            </p:clrVal>
                                          </p:val>
                                        </p:tav>
                                        <p:tav tm="50000">
                                          <p:val>
                                            <p:clrVal>
                                              <a:schemeClr val="hlink"/>
                                            </p:clrVal>
                                          </p:val>
                                        </p:tav>
                                      </p:tavLst>
                                    </p:anim>
                                    <p:set>
                                      <p:cBhvr>
                                        <p:cTn id="23" dur="80"/>
                                        <p:tgtEl>
                                          <p:spTgt spid="17"/>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8"/>
                                        </p:tgtEl>
                                        <p:attrNameLst>
                                          <p:attrName>style.visibility</p:attrName>
                                        </p:attrNameLst>
                                      </p:cBhvr>
                                      <p:to>
                                        <p:strVal val="visible"/>
                                      </p:to>
                                    </p:set>
                                    <p:anim calcmode="discrete" valueType="clr">
                                      <p:cBhvr override="childStyle">
                                        <p:cTn id="2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
                                        </p:tgtEl>
                                        <p:attrNameLst>
                                          <p:attrName>fillcolor</p:attrName>
                                        </p:attrNameLst>
                                      </p:cBhvr>
                                      <p:tavLst>
                                        <p:tav tm="0">
                                          <p:val>
                                            <p:clrVal>
                                              <a:schemeClr val="accent2"/>
                                            </p:clrVal>
                                          </p:val>
                                        </p:tav>
                                        <p:tav tm="50000">
                                          <p:val>
                                            <p:clrVal>
                                              <a:schemeClr val="hlink"/>
                                            </p:clrVal>
                                          </p:val>
                                        </p:tav>
                                      </p:tavLst>
                                    </p:anim>
                                    <p:set>
                                      <p:cBhvr>
                                        <p:cTn id="30" dur="80"/>
                                        <p:tgtEl>
                                          <p:spTgt spid="18"/>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9"/>
                                        </p:tgtEl>
                                        <p:attrNameLst>
                                          <p:attrName>style.visibility</p:attrName>
                                        </p:attrNameLst>
                                      </p:cBhvr>
                                      <p:to>
                                        <p:strVal val="visible"/>
                                      </p:to>
                                    </p:set>
                                    <p:anim calcmode="discrete" valueType="clr">
                                      <p:cBhvr override="childStyle">
                                        <p:cTn id="35"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
                                        </p:tgtEl>
                                        <p:attrNameLst>
                                          <p:attrName>fillcolor</p:attrName>
                                        </p:attrNameLst>
                                      </p:cBhvr>
                                      <p:tavLst>
                                        <p:tav tm="0">
                                          <p:val>
                                            <p:clrVal>
                                              <a:schemeClr val="accent2"/>
                                            </p:clrVal>
                                          </p:val>
                                        </p:tav>
                                        <p:tav tm="50000">
                                          <p:val>
                                            <p:clrVal>
                                              <a:schemeClr val="hlink"/>
                                            </p:clrVal>
                                          </p:val>
                                        </p:tav>
                                      </p:tavLst>
                                    </p:anim>
                                    <p:set>
                                      <p:cBhvr>
                                        <p:cTn id="37"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84713E58-0920-6EFE-E7F5-476D24468755}"/>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6E43B458-8D37-5906-5F67-330C1BC375AA}"/>
              </a:ext>
            </a:extLst>
          </p:cNvPr>
          <p:cNvSpPr>
            <a:spLocks noGrp="1"/>
          </p:cNvSpPr>
          <p:nvPr>
            <p:ph type="ftr" sz="quarter" idx="11"/>
          </p:nvPr>
        </p:nvSpPr>
        <p:spPr/>
        <p:txBody>
          <a:bodyPr/>
          <a:lstStyle/>
          <a:p>
            <a:pPr>
              <a:defRPr/>
            </a:pPr>
            <a:r>
              <a:rPr lang="en-GB"/>
              <a:t>Created by Mr.Lafferty Maths Dept</a:t>
            </a:r>
          </a:p>
        </p:txBody>
      </p:sp>
      <p:pic>
        <p:nvPicPr>
          <p:cNvPr id="29700" name="Picture 2" descr="scottishflag">
            <a:extLst>
              <a:ext uri="{FF2B5EF4-FFF2-40B4-BE49-F238E27FC236}">
                <a16:creationId xmlns:a16="http://schemas.microsoft.com/office/drawing/2014/main" id="{D62AD4CD-EBB3-6144-1731-FE8A0BD1759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3" descr="Office Objects 0572">
            <a:extLst>
              <a:ext uri="{FF2B5EF4-FFF2-40B4-BE49-F238E27FC236}">
                <a16:creationId xmlns:a16="http://schemas.microsoft.com/office/drawing/2014/main" id="{AA131EBA-A088-7F06-EB9E-10EC1ECB9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4">
            <a:extLst>
              <a:ext uri="{FF2B5EF4-FFF2-40B4-BE49-F238E27FC236}">
                <a16:creationId xmlns:a16="http://schemas.microsoft.com/office/drawing/2014/main" id="{92D3754A-009E-28DE-FFF0-CBAC71F978A5}"/>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29703" name="Text Box 17">
            <a:extLst>
              <a:ext uri="{FF2B5EF4-FFF2-40B4-BE49-F238E27FC236}">
                <a16:creationId xmlns:a16="http://schemas.microsoft.com/office/drawing/2014/main" id="{58B96106-29CA-3174-230E-3CCAC9354F57}"/>
              </a:ext>
            </a:extLst>
          </p:cNvPr>
          <p:cNvSpPr txBox="1">
            <a:spLocks noChangeArrowheads="1"/>
          </p:cNvSpPr>
          <p:nvPr/>
        </p:nvSpPr>
        <p:spPr bwMode="auto">
          <a:xfrm>
            <a:off x="871538" y="1957388"/>
            <a:ext cx="83359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700">
                <a:solidFill>
                  <a:srgbClr val="FFFF00"/>
                </a:solidFill>
              </a:rPr>
              <a:t>The cost of work carried out by these professions</a:t>
            </a:r>
          </a:p>
          <a:p>
            <a:pPr eaLnBrk="1" hangingPunct="1"/>
            <a:r>
              <a:rPr lang="en-GB" altLang="en-US" sz="2700">
                <a:solidFill>
                  <a:srgbClr val="FFFF00"/>
                </a:solidFill>
              </a:rPr>
              <a:t>are broken into two parts:</a:t>
            </a:r>
          </a:p>
        </p:txBody>
      </p:sp>
      <p:sp>
        <p:nvSpPr>
          <p:cNvPr id="29704" name="Rectangle 10">
            <a:extLst>
              <a:ext uri="{FF2B5EF4-FFF2-40B4-BE49-F238E27FC236}">
                <a16:creationId xmlns:a16="http://schemas.microsoft.com/office/drawing/2014/main" id="{C1094711-C86D-694A-E270-2201D578B725}"/>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Service</a:t>
            </a:r>
          </a:p>
        </p:txBody>
      </p:sp>
      <p:sp>
        <p:nvSpPr>
          <p:cNvPr id="20" name="TextBox 19">
            <a:extLst>
              <a:ext uri="{FF2B5EF4-FFF2-40B4-BE49-F238E27FC236}">
                <a16:creationId xmlns:a16="http://schemas.microsoft.com/office/drawing/2014/main" id="{28930EA8-62B6-91F6-B2BC-5DB51295E6FA}"/>
              </a:ext>
            </a:extLst>
          </p:cNvPr>
          <p:cNvSpPr txBox="1">
            <a:spLocks noChangeArrowheads="1"/>
          </p:cNvSpPr>
          <p:nvPr/>
        </p:nvSpPr>
        <p:spPr bwMode="auto">
          <a:xfrm>
            <a:off x="971550" y="3128963"/>
            <a:ext cx="3136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Call out charge 	: </a:t>
            </a:r>
          </a:p>
        </p:txBody>
      </p:sp>
      <p:sp>
        <p:nvSpPr>
          <p:cNvPr id="21" name="TextBox 20">
            <a:extLst>
              <a:ext uri="{FF2B5EF4-FFF2-40B4-BE49-F238E27FC236}">
                <a16:creationId xmlns:a16="http://schemas.microsoft.com/office/drawing/2014/main" id="{37447D17-37D9-1D9D-2B7C-94C866B6C921}"/>
              </a:ext>
            </a:extLst>
          </p:cNvPr>
          <p:cNvSpPr txBox="1">
            <a:spLocks noChangeArrowheads="1"/>
          </p:cNvSpPr>
          <p:nvPr/>
        </p:nvSpPr>
        <p:spPr bwMode="auto">
          <a:xfrm>
            <a:off x="3948113" y="3128963"/>
            <a:ext cx="5241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To come out to investigate problem</a:t>
            </a:r>
          </a:p>
        </p:txBody>
      </p:sp>
      <p:sp>
        <p:nvSpPr>
          <p:cNvPr id="22" name="TextBox 21">
            <a:extLst>
              <a:ext uri="{FF2B5EF4-FFF2-40B4-BE49-F238E27FC236}">
                <a16:creationId xmlns:a16="http://schemas.microsoft.com/office/drawing/2014/main" id="{E02D488C-DB82-2B63-8329-DC32EC2EA962}"/>
              </a:ext>
            </a:extLst>
          </p:cNvPr>
          <p:cNvSpPr txBox="1">
            <a:spLocks noChangeArrowheads="1"/>
          </p:cNvSpPr>
          <p:nvPr/>
        </p:nvSpPr>
        <p:spPr bwMode="auto">
          <a:xfrm>
            <a:off x="981075" y="3695700"/>
            <a:ext cx="3136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Hourly rate 		: </a:t>
            </a:r>
          </a:p>
        </p:txBody>
      </p:sp>
      <p:sp>
        <p:nvSpPr>
          <p:cNvPr id="23" name="TextBox 22">
            <a:extLst>
              <a:ext uri="{FF2B5EF4-FFF2-40B4-BE49-F238E27FC236}">
                <a16:creationId xmlns:a16="http://schemas.microsoft.com/office/drawing/2014/main" id="{2003E624-5F89-C6EF-872C-B5CCF05CA5C1}"/>
              </a:ext>
            </a:extLst>
          </p:cNvPr>
          <p:cNvSpPr txBox="1">
            <a:spLocks noChangeArrowheads="1"/>
          </p:cNvSpPr>
          <p:nvPr/>
        </p:nvSpPr>
        <p:spPr bwMode="auto">
          <a:xfrm>
            <a:off x="3948113" y="3695700"/>
            <a:ext cx="50434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Cost per hour worked to complete</a:t>
            </a:r>
          </a:p>
          <a:p>
            <a:pPr eaLnBrk="1" hangingPunct="1"/>
            <a:r>
              <a:rPr lang="en-GB" altLang="en-US"/>
              <a:t>job.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1"/>
                                        </p:tgtEl>
                                        <p:attrNameLst>
                                          <p:attrName>style.visibility</p:attrName>
                                        </p:attrNameLst>
                                      </p:cBhvr>
                                      <p:to>
                                        <p:strVal val="visible"/>
                                      </p:to>
                                    </p:set>
                                    <p:anim calcmode="discrete" valueType="clr">
                                      <p:cBhvr override="childStyle">
                                        <p:cTn id="14"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
                                        </p:tgtEl>
                                        <p:attrNameLst>
                                          <p:attrName>fillcolor</p:attrName>
                                        </p:attrNameLst>
                                      </p:cBhvr>
                                      <p:tavLst>
                                        <p:tav tm="0">
                                          <p:val>
                                            <p:clrVal>
                                              <a:schemeClr val="accent2"/>
                                            </p:clrVal>
                                          </p:val>
                                        </p:tav>
                                        <p:tav tm="50000">
                                          <p:val>
                                            <p:clrVal>
                                              <a:schemeClr val="hlink"/>
                                            </p:clrVal>
                                          </p:val>
                                        </p:tav>
                                      </p:tavLst>
                                    </p:anim>
                                    <p:set>
                                      <p:cBhvr>
                                        <p:cTn id="16" dur="80"/>
                                        <p:tgtEl>
                                          <p:spTgt spid="2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2"/>
                                        </p:tgtEl>
                                        <p:attrNameLst>
                                          <p:attrName>style.visibility</p:attrName>
                                        </p:attrNameLst>
                                      </p:cBhvr>
                                      <p:to>
                                        <p:strVal val="visible"/>
                                      </p:to>
                                    </p:set>
                                    <p:anim calcmode="discrete" valueType="clr">
                                      <p:cBhvr override="childStyle">
                                        <p:cTn id="21"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
                                        </p:tgtEl>
                                        <p:attrNameLst>
                                          <p:attrName>fillcolor</p:attrName>
                                        </p:attrNameLst>
                                      </p:cBhvr>
                                      <p:tavLst>
                                        <p:tav tm="0">
                                          <p:val>
                                            <p:clrVal>
                                              <a:schemeClr val="accent2"/>
                                            </p:clrVal>
                                          </p:val>
                                        </p:tav>
                                        <p:tav tm="50000">
                                          <p:val>
                                            <p:clrVal>
                                              <a:schemeClr val="hlink"/>
                                            </p:clrVal>
                                          </p:val>
                                        </p:tav>
                                      </p:tavLst>
                                    </p:anim>
                                    <p:set>
                                      <p:cBhvr>
                                        <p:cTn id="23" dur="80"/>
                                        <p:tgtEl>
                                          <p:spTgt spid="2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23"/>
                                        </p:tgtEl>
                                        <p:attrNameLst>
                                          <p:attrName>style.visibility</p:attrName>
                                        </p:attrNameLst>
                                      </p:cBhvr>
                                      <p:to>
                                        <p:strVal val="visible"/>
                                      </p:to>
                                    </p:set>
                                    <p:anim calcmode="discrete" valueType="clr">
                                      <p:cBhvr override="childStyle">
                                        <p:cTn id="28"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3"/>
                                        </p:tgtEl>
                                        <p:attrNameLst>
                                          <p:attrName>fillcolor</p:attrName>
                                        </p:attrNameLst>
                                      </p:cBhvr>
                                      <p:tavLst>
                                        <p:tav tm="0">
                                          <p:val>
                                            <p:clrVal>
                                              <a:schemeClr val="accent2"/>
                                            </p:clrVal>
                                          </p:val>
                                        </p:tav>
                                        <p:tav tm="50000">
                                          <p:val>
                                            <p:clrVal>
                                              <a:schemeClr val="hlink"/>
                                            </p:clrVal>
                                          </p:val>
                                        </p:tav>
                                      </p:tavLst>
                                    </p:anim>
                                    <p:set>
                                      <p:cBhvr>
                                        <p:cTn id="30"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780AF3F1-97E8-AE6A-A275-FCA1C51EDD44}"/>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E01A0CD6-268A-6660-E023-9A3612868AF7}"/>
              </a:ext>
            </a:extLst>
          </p:cNvPr>
          <p:cNvSpPr>
            <a:spLocks noGrp="1"/>
          </p:cNvSpPr>
          <p:nvPr>
            <p:ph type="ftr" sz="quarter" idx="11"/>
          </p:nvPr>
        </p:nvSpPr>
        <p:spPr/>
        <p:txBody>
          <a:bodyPr/>
          <a:lstStyle/>
          <a:p>
            <a:pPr>
              <a:defRPr/>
            </a:pPr>
            <a:r>
              <a:rPr lang="en-GB"/>
              <a:t>Created by Mr.Lafferty Maths Dept</a:t>
            </a:r>
          </a:p>
        </p:txBody>
      </p:sp>
      <p:pic>
        <p:nvPicPr>
          <p:cNvPr id="30724" name="Picture 2" descr="scottishflag">
            <a:extLst>
              <a:ext uri="{FF2B5EF4-FFF2-40B4-BE49-F238E27FC236}">
                <a16:creationId xmlns:a16="http://schemas.microsoft.com/office/drawing/2014/main" id="{72F041B1-7ECC-A132-8744-7BBC63FCDC3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3" descr="Office Objects 0572">
            <a:extLst>
              <a:ext uri="{FF2B5EF4-FFF2-40B4-BE49-F238E27FC236}">
                <a16:creationId xmlns:a16="http://schemas.microsoft.com/office/drawing/2014/main" id="{C1E13090-ED4B-2FFB-415E-F5FA19996F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4">
            <a:extLst>
              <a:ext uri="{FF2B5EF4-FFF2-40B4-BE49-F238E27FC236}">
                <a16:creationId xmlns:a16="http://schemas.microsoft.com/office/drawing/2014/main" id="{C50F86FE-74D7-C783-82ED-B0DBC82625D1}"/>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0727" name="Text Box 17">
            <a:extLst>
              <a:ext uri="{FF2B5EF4-FFF2-40B4-BE49-F238E27FC236}">
                <a16:creationId xmlns:a16="http://schemas.microsoft.com/office/drawing/2014/main" id="{6F267EE8-FAC1-EFA1-76BD-9EF92AC9C19E}"/>
              </a:ext>
            </a:extLst>
          </p:cNvPr>
          <p:cNvSpPr txBox="1">
            <a:spLocks noChangeArrowheads="1"/>
          </p:cNvSpPr>
          <p:nvPr/>
        </p:nvSpPr>
        <p:spPr bwMode="auto">
          <a:xfrm>
            <a:off x="871538" y="1957388"/>
            <a:ext cx="7939087"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700"/>
              <a:t>I have a bust pipe in by house. I get two quotes</a:t>
            </a:r>
          </a:p>
          <a:p>
            <a:pPr eaLnBrk="1" hangingPunct="1"/>
            <a:r>
              <a:rPr lang="en-GB" altLang="en-US" sz="2700"/>
              <a:t>to fix the problem. </a:t>
            </a:r>
          </a:p>
          <a:p>
            <a:pPr eaLnBrk="1" hangingPunct="1"/>
            <a:r>
              <a:rPr lang="en-GB" altLang="en-US" sz="2700"/>
              <a:t>The job should take 3 hours to fix.</a:t>
            </a:r>
          </a:p>
        </p:txBody>
      </p:sp>
      <p:sp>
        <p:nvSpPr>
          <p:cNvPr id="30728" name="Rectangle 10">
            <a:extLst>
              <a:ext uri="{FF2B5EF4-FFF2-40B4-BE49-F238E27FC236}">
                <a16:creationId xmlns:a16="http://schemas.microsoft.com/office/drawing/2014/main" id="{8878E4E5-FB59-991D-2E85-192F94245109}"/>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Service</a:t>
            </a:r>
          </a:p>
        </p:txBody>
      </p:sp>
      <p:graphicFrame>
        <p:nvGraphicFramePr>
          <p:cNvPr id="13" name="Table 12">
            <a:extLst>
              <a:ext uri="{FF2B5EF4-FFF2-40B4-BE49-F238E27FC236}">
                <a16:creationId xmlns:a16="http://schemas.microsoft.com/office/drawing/2014/main" id="{DDF2CF58-E024-517C-E7AA-87E72F01ACA0}"/>
              </a:ext>
            </a:extLst>
          </p:cNvPr>
          <p:cNvGraphicFramePr>
            <a:graphicFrameLocks noGrp="1"/>
          </p:cNvGraphicFramePr>
          <p:nvPr/>
        </p:nvGraphicFramePr>
        <p:xfrm>
          <a:off x="1911350" y="3608388"/>
          <a:ext cx="5705475" cy="1112837"/>
        </p:xfrm>
        <a:graphic>
          <a:graphicData uri="http://schemas.openxmlformats.org/drawingml/2006/table">
            <a:tbl>
              <a:tblPr firstRow="1" bandRow="1">
                <a:tableStyleId>{5C22544A-7EE6-4342-B048-85BDC9FD1C3A}</a:tableStyleId>
              </a:tblPr>
              <a:tblGrid>
                <a:gridCol w="1901825">
                  <a:extLst>
                    <a:ext uri="{9D8B030D-6E8A-4147-A177-3AD203B41FA5}">
                      <a16:colId xmlns:a16="http://schemas.microsoft.com/office/drawing/2014/main" val="20000"/>
                    </a:ext>
                  </a:extLst>
                </a:gridCol>
                <a:gridCol w="1901825">
                  <a:extLst>
                    <a:ext uri="{9D8B030D-6E8A-4147-A177-3AD203B41FA5}">
                      <a16:colId xmlns:a16="http://schemas.microsoft.com/office/drawing/2014/main" val="20001"/>
                    </a:ext>
                  </a:extLst>
                </a:gridCol>
                <a:gridCol w="1901825">
                  <a:extLst>
                    <a:ext uri="{9D8B030D-6E8A-4147-A177-3AD203B41FA5}">
                      <a16:colId xmlns:a16="http://schemas.microsoft.com/office/drawing/2014/main" val="20002"/>
                    </a:ext>
                  </a:extLst>
                </a:gridCol>
              </a:tblGrid>
              <a:tr h="370946">
                <a:tc>
                  <a:txBody>
                    <a:bodyPr/>
                    <a:lstStyle/>
                    <a:p>
                      <a:pPr algn="ctr"/>
                      <a:endParaRPr lang="en-GB" sz="1800" b="0" dirty="0">
                        <a:solidFill>
                          <a:srgbClr val="FFFF00"/>
                        </a:solidFill>
                        <a:latin typeface="Comic Sans MS" pitchFamily="66" charset="0"/>
                      </a:endParaRP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Mr Fix -It</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Easy-job</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946">
                <a:tc>
                  <a:txBody>
                    <a:bodyPr/>
                    <a:lstStyle/>
                    <a:p>
                      <a:pPr algn="ctr"/>
                      <a:r>
                        <a:rPr lang="en-GB" sz="1800" b="0" dirty="0">
                          <a:solidFill>
                            <a:srgbClr val="FFFF00"/>
                          </a:solidFill>
                          <a:latin typeface="Comic Sans MS" pitchFamily="66" charset="0"/>
                        </a:rPr>
                        <a:t>Call-out Charge</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£30</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£70</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46">
                <a:tc>
                  <a:txBody>
                    <a:bodyPr/>
                    <a:lstStyle/>
                    <a:p>
                      <a:pPr algn="ctr"/>
                      <a:r>
                        <a:rPr lang="en-GB" sz="1800" b="0" dirty="0">
                          <a:solidFill>
                            <a:srgbClr val="FFFF00"/>
                          </a:solidFill>
                          <a:latin typeface="Comic Sans MS" pitchFamily="66" charset="0"/>
                        </a:rPr>
                        <a:t>Hourly -rate</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£32</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£20</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4" name="Cloud 13">
            <a:extLst>
              <a:ext uri="{FF2B5EF4-FFF2-40B4-BE49-F238E27FC236}">
                <a16:creationId xmlns:a16="http://schemas.microsoft.com/office/drawing/2014/main" id="{4C6DBB16-D8DC-2F1D-FD81-A7FC0DC37E9B}"/>
              </a:ext>
            </a:extLst>
          </p:cNvPr>
          <p:cNvSpPr/>
          <p:nvPr/>
        </p:nvSpPr>
        <p:spPr>
          <a:xfrm>
            <a:off x="4257675" y="0"/>
            <a:ext cx="4886325" cy="1760538"/>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Who should I pick ?</a:t>
            </a:r>
          </a:p>
        </p:txBody>
      </p:sp>
      <p:sp>
        <p:nvSpPr>
          <p:cNvPr id="15" name="TextBox 14">
            <a:extLst>
              <a:ext uri="{FF2B5EF4-FFF2-40B4-BE49-F238E27FC236}">
                <a16:creationId xmlns:a16="http://schemas.microsoft.com/office/drawing/2014/main" id="{CB1EB86A-9ED1-EF85-FE05-EE0F31226112}"/>
              </a:ext>
            </a:extLst>
          </p:cNvPr>
          <p:cNvSpPr txBox="1">
            <a:spLocks noChangeArrowheads="1"/>
          </p:cNvSpPr>
          <p:nvPr/>
        </p:nvSpPr>
        <p:spPr bwMode="auto">
          <a:xfrm>
            <a:off x="1666875" y="5059363"/>
            <a:ext cx="3813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FF00"/>
                </a:solidFill>
              </a:rPr>
              <a:t>Mr Fix-It = 30 + 3 x 32 =</a:t>
            </a:r>
          </a:p>
        </p:txBody>
      </p:sp>
      <p:sp>
        <p:nvSpPr>
          <p:cNvPr id="16" name="TextBox 15">
            <a:extLst>
              <a:ext uri="{FF2B5EF4-FFF2-40B4-BE49-F238E27FC236}">
                <a16:creationId xmlns:a16="http://schemas.microsoft.com/office/drawing/2014/main" id="{916B2E99-FE42-4C11-65CD-1B109D3023CC}"/>
              </a:ext>
            </a:extLst>
          </p:cNvPr>
          <p:cNvSpPr txBox="1">
            <a:spLocks noChangeArrowheads="1"/>
          </p:cNvSpPr>
          <p:nvPr/>
        </p:nvSpPr>
        <p:spPr bwMode="auto">
          <a:xfrm>
            <a:off x="1666875" y="5578475"/>
            <a:ext cx="3843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FF00"/>
                </a:solidFill>
              </a:rPr>
              <a:t>Easy-job  = 70 + 3 x 20 = </a:t>
            </a:r>
          </a:p>
        </p:txBody>
      </p:sp>
      <p:sp>
        <p:nvSpPr>
          <p:cNvPr id="17" name="Cloud 16">
            <a:extLst>
              <a:ext uri="{FF2B5EF4-FFF2-40B4-BE49-F238E27FC236}">
                <a16:creationId xmlns:a16="http://schemas.microsoft.com/office/drawing/2014/main" id="{47494D37-0FAB-AE87-27FE-79C2D7525708}"/>
              </a:ext>
            </a:extLst>
          </p:cNvPr>
          <p:cNvSpPr/>
          <p:nvPr/>
        </p:nvSpPr>
        <p:spPr>
          <a:xfrm>
            <a:off x="6659563" y="4613275"/>
            <a:ext cx="2484437" cy="914400"/>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BODMAS</a:t>
            </a:r>
          </a:p>
        </p:txBody>
      </p:sp>
      <p:sp>
        <p:nvSpPr>
          <p:cNvPr id="18" name="Rectangle 17">
            <a:extLst>
              <a:ext uri="{FF2B5EF4-FFF2-40B4-BE49-F238E27FC236}">
                <a16:creationId xmlns:a16="http://schemas.microsoft.com/office/drawing/2014/main" id="{F93D4390-BCD6-641A-892C-46568141426A}"/>
              </a:ext>
            </a:extLst>
          </p:cNvPr>
          <p:cNvSpPr>
            <a:spLocks noChangeArrowheads="1"/>
          </p:cNvSpPr>
          <p:nvPr/>
        </p:nvSpPr>
        <p:spPr bwMode="auto">
          <a:xfrm>
            <a:off x="5246688" y="5059363"/>
            <a:ext cx="1031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FF00"/>
                </a:solidFill>
              </a:rPr>
              <a:t> £126</a:t>
            </a:r>
          </a:p>
        </p:txBody>
      </p:sp>
      <p:sp>
        <p:nvSpPr>
          <p:cNvPr id="19" name="Rectangle 18">
            <a:extLst>
              <a:ext uri="{FF2B5EF4-FFF2-40B4-BE49-F238E27FC236}">
                <a16:creationId xmlns:a16="http://schemas.microsoft.com/office/drawing/2014/main" id="{3DFA2A1C-5F8E-F984-5173-1339AC5E60FA}"/>
              </a:ext>
            </a:extLst>
          </p:cNvPr>
          <p:cNvSpPr>
            <a:spLocks noChangeArrowheads="1"/>
          </p:cNvSpPr>
          <p:nvPr/>
        </p:nvSpPr>
        <p:spPr bwMode="auto">
          <a:xfrm>
            <a:off x="5316538" y="5578475"/>
            <a:ext cx="941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FF00"/>
                </a:solidFill>
              </a:rPr>
              <a:t>£130</a:t>
            </a:r>
          </a:p>
        </p:txBody>
      </p:sp>
      <p:sp>
        <p:nvSpPr>
          <p:cNvPr id="25" name="Cloud 24">
            <a:extLst>
              <a:ext uri="{FF2B5EF4-FFF2-40B4-BE49-F238E27FC236}">
                <a16:creationId xmlns:a16="http://schemas.microsoft.com/office/drawing/2014/main" id="{999A125A-2387-D08F-1C68-5A1C2052B215}"/>
              </a:ext>
            </a:extLst>
          </p:cNvPr>
          <p:cNvSpPr/>
          <p:nvPr/>
        </p:nvSpPr>
        <p:spPr>
          <a:xfrm>
            <a:off x="6484938" y="5638800"/>
            <a:ext cx="2484437" cy="914400"/>
          </a:xfrm>
          <a:prstGeom prst="cloud">
            <a:avLst/>
          </a:prstGeom>
          <a:solidFill>
            <a:srgbClr val="FFFF00"/>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Mr Fix-It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14"/>
                                        </p:tgtEl>
                                        <p:attrNameLst>
                                          <p:attrName>style.visibility</p:attrName>
                                        </p:attrNameLst>
                                      </p:cBhvr>
                                      <p:to>
                                        <p:strVal val="visible"/>
                                      </p:to>
                                    </p:set>
                                    <p:anim calcmode="discrete" valueType="clr">
                                      <p:cBhvr override="childStyle">
                                        <p:cTn id="1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4"/>
                                        </p:tgtEl>
                                        <p:attrNameLst>
                                          <p:attrName>fillcolor</p:attrName>
                                        </p:attrNameLst>
                                      </p:cBhvr>
                                      <p:tavLst>
                                        <p:tav tm="0">
                                          <p:val>
                                            <p:clrVal>
                                              <a:schemeClr val="accent2"/>
                                            </p:clrVal>
                                          </p:val>
                                        </p:tav>
                                        <p:tav tm="50000">
                                          <p:val>
                                            <p:clrVal>
                                              <a:schemeClr val="hlink"/>
                                            </p:clrVal>
                                          </p:val>
                                        </p:tav>
                                      </p:tavLst>
                                    </p:anim>
                                    <p:set>
                                      <p:cBhvr>
                                        <p:cTn id="13" dur="80"/>
                                        <p:tgtEl>
                                          <p:spTgt spid="14"/>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5"/>
                                        </p:tgtEl>
                                        <p:attrNameLst>
                                          <p:attrName>style.visibility</p:attrName>
                                        </p:attrNameLst>
                                      </p:cBhvr>
                                      <p:to>
                                        <p:strVal val="visible"/>
                                      </p:to>
                                    </p:set>
                                    <p:anim calcmode="discrete" valueType="clr">
                                      <p:cBhvr override="childStyle">
                                        <p:cTn id="1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
                                        </p:tgtEl>
                                        <p:attrNameLst>
                                          <p:attrName>fillcolor</p:attrName>
                                        </p:attrNameLst>
                                      </p:cBhvr>
                                      <p:tavLst>
                                        <p:tav tm="0">
                                          <p:val>
                                            <p:clrVal>
                                              <a:schemeClr val="accent2"/>
                                            </p:clrVal>
                                          </p:val>
                                        </p:tav>
                                        <p:tav tm="50000">
                                          <p:val>
                                            <p:clrVal>
                                              <a:schemeClr val="hlink"/>
                                            </p:clrVal>
                                          </p:val>
                                        </p:tav>
                                      </p:tavLst>
                                    </p:anim>
                                    <p:set>
                                      <p:cBhvr>
                                        <p:cTn id="20" dur="80"/>
                                        <p:tgtEl>
                                          <p:spTgt spid="15"/>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7"/>
                                        </p:tgtEl>
                                        <p:attrNameLst>
                                          <p:attrName>style.visibility</p:attrName>
                                        </p:attrNameLst>
                                      </p:cBhvr>
                                      <p:to>
                                        <p:strVal val="visible"/>
                                      </p:to>
                                    </p:set>
                                    <p:anim calcmode="discrete" valueType="clr">
                                      <p:cBhvr override="childStyle">
                                        <p:cTn id="25"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
                                        </p:tgtEl>
                                        <p:attrNameLst>
                                          <p:attrName>fillcolor</p:attrName>
                                        </p:attrNameLst>
                                      </p:cBhvr>
                                      <p:tavLst>
                                        <p:tav tm="0">
                                          <p:val>
                                            <p:clrVal>
                                              <a:schemeClr val="accent2"/>
                                            </p:clrVal>
                                          </p:val>
                                        </p:tav>
                                        <p:tav tm="50000">
                                          <p:val>
                                            <p:clrVal>
                                              <a:schemeClr val="hlink"/>
                                            </p:clrVal>
                                          </p:val>
                                        </p:tav>
                                      </p:tavLst>
                                    </p:anim>
                                    <p:set>
                                      <p:cBhvr>
                                        <p:cTn id="27" dur="80"/>
                                        <p:tgtEl>
                                          <p:spTgt spid="17"/>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18"/>
                                        </p:tgtEl>
                                        <p:attrNameLst>
                                          <p:attrName>style.visibility</p:attrName>
                                        </p:attrNameLst>
                                      </p:cBhvr>
                                      <p:to>
                                        <p:strVal val="visible"/>
                                      </p:to>
                                    </p:set>
                                    <p:anim calcmode="discrete" valueType="clr">
                                      <p:cBhvr override="childStyle">
                                        <p:cTn id="32"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8"/>
                                        </p:tgtEl>
                                        <p:attrNameLst>
                                          <p:attrName>fillcolor</p:attrName>
                                        </p:attrNameLst>
                                      </p:cBhvr>
                                      <p:tavLst>
                                        <p:tav tm="0">
                                          <p:val>
                                            <p:clrVal>
                                              <a:schemeClr val="accent2"/>
                                            </p:clrVal>
                                          </p:val>
                                        </p:tav>
                                        <p:tav tm="50000">
                                          <p:val>
                                            <p:clrVal>
                                              <a:schemeClr val="hlink"/>
                                            </p:clrVal>
                                          </p:val>
                                        </p:tav>
                                      </p:tavLst>
                                    </p:anim>
                                    <p:set>
                                      <p:cBhvr>
                                        <p:cTn id="34" dur="80"/>
                                        <p:tgtEl>
                                          <p:spTgt spid="18"/>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16"/>
                                        </p:tgtEl>
                                        <p:attrNameLst>
                                          <p:attrName>style.visibility</p:attrName>
                                        </p:attrNameLst>
                                      </p:cBhvr>
                                      <p:to>
                                        <p:strVal val="visible"/>
                                      </p:to>
                                    </p:set>
                                    <p:anim calcmode="discrete" valueType="clr">
                                      <p:cBhvr override="childStyle">
                                        <p:cTn id="39"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6"/>
                                        </p:tgtEl>
                                        <p:attrNameLst>
                                          <p:attrName>fillcolor</p:attrName>
                                        </p:attrNameLst>
                                      </p:cBhvr>
                                      <p:tavLst>
                                        <p:tav tm="0">
                                          <p:val>
                                            <p:clrVal>
                                              <a:schemeClr val="accent2"/>
                                            </p:clrVal>
                                          </p:val>
                                        </p:tav>
                                        <p:tav tm="50000">
                                          <p:val>
                                            <p:clrVal>
                                              <a:schemeClr val="hlink"/>
                                            </p:clrVal>
                                          </p:val>
                                        </p:tav>
                                      </p:tavLst>
                                    </p:anim>
                                    <p:set>
                                      <p:cBhvr>
                                        <p:cTn id="41" dur="80"/>
                                        <p:tgtEl>
                                          <p:spTgt spid="16"/>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19"/>
                                        </p:tgtEl>
                                        <p:attrNameLst>
                                          <p:attrName>style.visibility</p:attrName>
                                        </p:attrNameLst>
                                      </p:cBhvr>
                                      <p:to>
                                        <p:strVal val="visible"/>
                                      </p:to>
                                    </p:set>
                                    <p:anim calcmode="discrete" valueType="clr">
                                      <p:cBhvr override="childStyle">
                                        <p:cTn id="46"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19"/>
                                        </p:tgtEl>
                                        <p:attrNameLst>
                                          <p:attrName>fillcolor</p:attrName>
                                        </p:attrNameLst>
                                      </p:cBhvr>
                                      <p:tavLst>
                                        <p:tav tm="0">
                                          <p:val>
                                            <p:clrVal>
                                              <a:schemeClr val="accent2"/>
                                            </p:clrVal>
                                          </p:val>
                                        </p:tav>
                                        <p:tav tm="50000">
                                          <p:val>
                                            <p:clrVal>
                                              <a:schemeClr val="hlink"/>
                                            </p:clrVal>
                                          </p:val>
                                        </p:tav>
                                      </p:tavLst>
                                    </p:anim>
                                    <p:set>
                                      <p:cBhvr>
                                        <p:cTn id="48" dur="80"/>
                                        <p:tgtEl>
                                          <p:spTgt spid="19"/>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7" presetClass="entr" presetSubtype="0" fill="hold" nodeType="clickEffect">
                                  <p:stCondLst>
                                    <p:cond delay="0"/>
                                  </p:stCondLst>
                                  <p:iterate type="lt">
                                    <p:tmPct val="50000"/>
                                  </p:iterate>
                                  <p:childTnLst>
                                    <p:set>
                                      <p:cBhvr>
                                        <p:cTn id="52" dur="1" fill="hold">
                                          <p:stCondLst>
                                            <p:cond delay="0"/>
                                          </p:stCondLst>
                                        </p:cTn>
                                        <p:tgtEl>
                                          <p:spTgt spid="25"/>
                                        </p:tgtEl>
                                        <p:attrNameLst>
                                          <p:attrName>style.visibility</p:attrName>
                                        </p:attrNameLst>
                                      </p:cBhvr>
                                      <p:to>
                                        <p:strVal val="visible"/>
                                      </p:to>
                                    </p:set>
                                    <p:anim calcmode="discrete" valueType="clr">
                                      <p:cBhvr override="childStyle">
                                        <p:cTn id="53"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5"/>
                                        </p:tgtEl>
                                        <p:attrNameLst>
                                          <p:attrName>fillcolor</p:attrName>
                                        </p:attrNameLst>
                                      </p:cBhvr>
                                      <p:tavLst>
                                        <p:tav tm="0">
                                          <p:val>
                                            <p:clrVal>
                                              <a:schemeClr val="accent2"/>
                                            </p:clrVal>
                                          </p:val>
                                        </p:tav>
                                        <p:tav tm="50000">
                                          <p:val>
                                            <p:clrVal>
                                              <a:schemeClr val="hlink"/>
                                            </p:clrVal>
                                          </p:val>
                                        </p:tav>
                                      </p:tavLst>
                                    </p:anim>
                                    <p:set>
                                      <p:cBhvr>
                                        <p:cTn id="55" dur="80"/>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7" grpId="0" animBg="1"/>
      <p:bldP spid="18" grpId="0"/>
      <p:bldP spid="19"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62B79C2C-EF31-E0AD-CAF9-A9D5615D6BFA}"/>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29DBD04A-EA92-B2DF-FEA4-599D5382A102}"/>
              </a:ext>
            </a:extLst>
          </p:cNvPr>
          <p:cNvSpPr>
            <a:spLocks noGrp="1"/>
          </p:cNvSpPr>
          <p:nvPr>
            <p:ph type="ftr" sz="quarter" idx="11"/>
          </p:nvPr>
        </p:nvSpPr>
        <p:spPr/>
        <p:txBody>
          <a:bodyPr/>
          <a:lstStyle/>
          <a:p>
            <a:pPr>
              <a:defRPr/>
            </a:pPr>
            <a:r>
              <a:rPr lang="en-GB"/>
              <a:t>Created by Mr.Lafferty Maths Dept</a:t>
            </a:r>
          </a:p>
        </p:txBody>
      </p:sp>
      <p:pic>
        <p:nvPicPr>
          <p:cNvPr id="31748" name="Picture 2" descr="scottishflag">
            <a:extLst>
              <a:ext uri="{FF2B5EF4-FFF2-40B4-BE49-F238E27FC236}">
                <a16:creationId xmlns:a16="http://schemas.microsoft.com/office/drawing/2014/main" id="{846CCAA8-E38E-B9F4-F41B-2A0ED37836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descr="Office Objects 0572">
            <a:extLst>
              <a:ext uri="{FF2B5EF4-FFF2-40B4-BE49-F238E27FC236}">
                <a16:creationId xmlns:a16="http://schemas.microsoft.com/office/drawing/2014/main" id="{2E8F8F4C-D4D7-2612-2AAA-92B9A88BF2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4">
            <a:extLst>
              <a:ext uri="{FF2B5EF4-FFF2-40B4-BE49-F238E27FC236}">
                <a16:creationId xmlns:a16="http://schemas.microsoft.com/office/drawing/2014/main" id="{DACAEAA0-DD7D-1277-4745-3EEF881C101D}"/>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1751" name="Text Box 17">
            <a:extLst>
              <a:ext uri="{FF2B5EF4-FFF2-40B4-BE49-F238E27FC236}">
                <a16:creationId xmlns:a16="http://schemas.microsoft.com/office/drawing/2014/main" id="{9E0F8990-0529-B6C5-2871-71A2B17F6D74}"/>
              </a:ext>
            </a:extLst>
          </p:cNvPr>
          <p:cNvSpPr txBox="1">
            <a:spLocks noChangeArrowheads="1"/>
          </p:cNvSpPr>
          <p:nvPr/>
        </p:nvSpPr>
        <p:spPr bwMode="auto">
          <a:xfrm>
            <a:off x="871538" y="1957388"/>
            <a:ext cx="66992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700"/>
              <a:t>Turns out that the job will take 5 hours.</a:t>
            </a:r>
          </a:p>
        </p:txBody>
      </p:sp>
      <p:sp>
        <p:nvSpPr>
          <p:cNvPr id="31752" name="Rectangle 10">
            <a:extLst>
              <a:ext uri="{FF2B5EF4-FFF2-40B4-BE49-F238E27FC236}">
                <a16:creationId xmlns:a16="http://schemas.microsoft.com/office/drawing/2014/main" id="{8FBB7E98-A97B-2E77-3A03-417E9B175AA4}"/>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Service</a:t>
            </a:r>
          </a:p>
        </p:txBody>
      </p:sp>
      <p:graphicFrame>
        <p:nvGraphicFramePr>
          <p:cNvPr id="13" name="Table 12">
            <a:extLst>
              <a:ext uri="{FF2B5EF4-FFF2-40B4-BE49-F238E27FC236}">
                <a16:creationId xmlns:a16="http://schemas.microsoft.com/office/drawing/2014/main" id="{A90BF866-3D7E-0EBC-AAE2-CFAA9EA8720A}"/>
              </a:ext>
            </a:extLst>
          </p:cNvPr>
          <p:cNvGraphicFramePr>
            <a:graphicFrameLocks noGrp="1"/>
          </p:cNvGraphicFramePr>
          <p:nvPr/>
        </p:nvGraphicFramePr>
        <p:xfrm>
          <a:off x="1911350" y="2778125"/>
          <a:ext cx="5705475" cy="1112838"/>
        </p:xfrm>
        <a:graphic>
          <a:graphicData uri="http://schemas.openxmlformats.org/drawingml/2006/table">
            <a:tbl>
              <a:tblPr firstRow="1" bandRow="1">
                <a:tableStyleId>{5C22544A-7EE6-4342-B048-85BDC9FD1C3A}</a:tableStyleId>
              </a:tblPr>
              <a:tblGrid>
                <a:gridCol w="1901825">
                  <a:extLst>
                    <a:ext uri="{9D8B030D-6E8A-4147-A177-3AD203B41FA5}">
                      <a16:colId xmlns:a16="http://schemas.microsoft.com/office/drawing/2014/main" val="20000"/>
                    </a:ext>
                  </a:extLst>
                </a:gridCol>
                <a:gridCol w="1901825">
                  <a:extLst>
                    <a:ext uri="{9D8B030D-6E8A-4147-A177-3AD203B41FA5}">
                      <a16:colId xmlns:a16="http://schemas.microsoft.com/office/drawing/2014/main" val="20001"/>
                    </a:ext>
                  </a:extLst>
                </a:gridCol>
                <a:gridCol w="1901825">
                  <a:extLst>
                    <a:ext uri="{9D8B030D-6E8A-4147-A177-3AD203B41FA5}">
                      <a16:colId xmlns:a16="http://schemas.microsoft.com/office/drawing/2014/main" val="20002"/>
                    </a:ext>
                  </a:extLst>
                </a:gridCol>
              </a:tblGrid>
              <a:tr h="370946">
                <a:tc>
                  <a:txBody>
                    <a:bodyPr/>
                    <a:lstStyle/>
                    <a:p>
                      <a:pPr algn="ctr"/>
                      <a:endParaRPr lang="en-GB" sz="1800" b="0" dirty="0">
                        <a:solidFill>
                          <a:srgbClr val="FFFF00"/>
                        </a:solidFill>
                        <a:latin typeface="Comic Sans MS" pitchFamily="66" charset="0"/>
                      </a:endParaRP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Mr Fix -It</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Easy-job</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946">
                <a:tc>
                  <a:txBody>
                    <a:bodyPr/>
                    <a:lstStyle/>
                    <a:p>
                      <a:pPr algn="ctr"/>
                      <a:r>
                        <a:rPr lang="en-GB" sz="1800" b="0" dirty="0">
                          <a:solidFill>
                            <a:srgbClr val="FFFF00"/>
                          </a:solidFill>
                          <a:latin typeface="Comic Sans MS" pitchFamily="66" charset="0"/>
                        </a:rPr>
                        <a:t>Call-out Charge</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£30</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£70</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46">
                <a:tc>
                  <a:txBody>
                    <a:bodyPr/>
                    <a:lstStyle/>
                    <a:p>
                      <a:pPr algn="ctr"/>
                      <a:r>
                        <a:rPr lang="en-GB" sz="1800" b="0" dirty="0">
                          <a:solidFill>
                            <a:srgbClr val="FFFF00"/>
                          </a:solidFill>
                          <a:latin typeface="Comic Sans MS" pitchFamily="66" charset="0"/>
                        </a:rPr>
                        <a:t>Hourly -rate</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£32</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£20</a:t>
                      </a:r>
                    </a:p>
                  </a:txBody>
                  <a:tcPr marL="91451" marR="91451"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4" name="Cloud 13">
            <a:extLst>
              <a:ext uri="{FF2B5EF4-FFF2-40B4-BE49-F238E27FC236}">
                <a16:creationId xmlns:a16="http://schemas.microsoft.com/office/drawing/2014/main" id="{94291814-D91D-1A9A-F3C3-10903BADDFA8}"/>
              </a:ext>
            </a:extLst>
          </p:cNvPr>
          <p:cNvSpPr/>
          <p:nvPr/>
        </p:nvSpPr>
        <p:spPr>
          <a:xfrm>
            <a:off x="4257675" y="0"/>
            <a:ext cx="4886325" cy="1760538"/>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Who should I pick ?</a:t>
            </a:r>
          </a:p>
        </p:txBody>
      </p:sp>
      <p:sp>
        <p:nvSpPr>
          <p:cNvPr id="15" name="TextBox 14">
            <a:extLst>
              <a:ext uri="{FF2B5EF4-FFF2-40B4-BE49-F238E27FC236}">
                <a16:creationId xmlns:a16="http://schemas.microsoft.com/office/drawing/2014/main" id="{43689000-0618-E291-D376-3339762A23D9}"/>
              </a:ext>
            </a:extLst>
          </p:cNvPr>
          <p:cNvSpPr txBox="1">
            <a:spLocks noChangeArrowheads="1"/>
          </p:cNvSpPr>
          <p:nvPr/>
        </p:nvSpPr>
        <p:spPr bwMode="auto">
          <a:xfrm>
            <a:off x="1666875" y="4229100"/>
            <a:ext cx="3813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FF00"/>
                </a:solidFill>
              </a:rPr>
              <a:t>Mr Fix-It = 30 + 5 x 32 =</a:t>
            </a:r>
          </a:p>
        </p:txBody>
      </p:sp>
      <p:sp>
        <p:nvSpPr>
          <p:cNvPr id="16" name="TextBox 15">
            <a:extLst>
              <a:ext uri="{FF2B5EF4-FFF2-40B4-BE49-F238E27FC236}">
                <a16:creationId xmlns:a16="http://schemas.microsoft.com/office/drawing/2014/main" id="{36C234E6-6B6F-5639-B06F-9ABF26F2846C}"/>
              </a:ext>
            </a:extLst>
          </p:cNvPr>
          <p:cNvSpPr txBox="1">
            <a:spLocks noChangeArrowheads="1"/>
          </p:cNvSpPr>
          <p:nvPr/>
        </p:nvSpPr>
        <p:spPr bwMode="auto">
          <a:xfrm>
            <a:off x="1666875" y="4748213"/>
            <a:ext cx="3843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FF00"/>
                </a:solidFill>
              </a:rPr>
              <a:t>Easy-job  = 70 + 5 x 20 = </a:t>
            </a:r>
          </a:p>
        </p:txBody>
      </p:sp>
      <p:sp>
        <p:nvSpPr>
          <p:cNvPr id="18" name="Rectangle 17">
            <a:extLst>
              <a:ext uri="{FF2B5EF4-FFF2-40B4-BE49-F238E27FC236}">
                <a16:creationId xmlns:a16="http://schemas.microsoft.com/office/drawing/2014/main" id="{94F8A788-E63B-40E2-ED93-938C6A0CBFFC}"/>
              </a:ext>
            </a:extLst>
          </p:cNvPr>
          <p:cNvSpPr>
            <a:spLocks noChangeArrowheads="1"/>
          </p:cNvSpPr>
          <p:nvPr/>
        </p:nvSpPr>
        <p:spPr bwMode="auto">
          <a:xfrm>
            <a:off x="5246688" y="4229100"/>
            <a:ext cx="1031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FF00"/>
                </a:solidFill>
              </a:rPr>
              <a:t> £190</a:t>
            </a:r>
          </a:p>
        </p:txBody>
      </p:sp>
      <p:sp>
        <p:nvSpPr>
          <p:cNvPr id="19" name="Rectangle 18">
            <a:extLst>
              <a:ext uri="{FF2B5EF4-FFF2-40B4-BE49-F238E27FC236}">
                <a16:creationId xmlns:a16="http://schemas.microsoft.com/office/drawing/2014/main" id="{64D8011B-987E-794C-2028-CE50B233AC6F}"/>
              </a:ext>
            </a:extLst>
          </p:cNvPr>
          <p:cNvSpPr>
            <a:spLocks noChangeArrowheads="1"/>
          </p:cNvSpPr>
          <p:nvPr/>
        </p:nvSpPr>
        <p:spPr bwMode="auto">
          <a:xfrm>
            <a:off x="5316538" y="4748213"/>
            <a:ext cx="941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FF00"/>
                </a:solidFill>
              </a:rPr>
              <a:t>£170</a:t>
            </a:r>
          </a:p>
        </p:txBody>
      </p:sp>
      <p:sp>
        <p:nvSpPr>
          <p:cNvPr id="20" name="Cloud 19">
            <a:extLst>
              <a:ext uri="{FF2B5EF4-FFF2-40B4-BE49-F238E27FC236}">
                <a16:creationId xmlns:a16="http://schemas.microsoft.com/office/drawing/2014/main" id="{87FEDF48-B273-1191-5DB8-02EA97CA2D44}"/>
              </a:ext>
            </a:extLst>
          </p:cNvPr>
          <p:cNvSpPr/>
          <p:nvPr/>
        </p:nvSpPr>
        <p:spPr>
          <a:xfrm>
            <a:off x="6659563" y="4613275"/>
            <a:ext cx="2484437" cy="914400"/>
          </a:xfrm>
          <a:prstGeom prst="cloud">
            <a:avLst/>
          </a:prstGeom>
          <a:solidFill>
            <a:srgbClr val="FFFF00"/>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Easy-job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14"/>
                                        </p:tgtEl>
                                        <p:attrNameLst>
                                          <p:attrName>style.visibility</p:attrName>
                                        </p:attrNameLst>
                                      </p:cBhvr>
                                      <p:to>
                                        <p:strVal val="visible"/>
                                      </p:to>
                                    </p:set>
                                    <p:anim calcmode="discrete" valueType="clr">
                                      <p:cBhvr override="childStyle">
                                        <p:cTn id="11"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4"/>
                                        </p:tgtEl>
                                        <p:attrNameLst>
                                          <p:attrName>fillcolor</p:attrName>
                                        </p:attrNameLst>
                                      </p:cBhvr>
                                      <p:tavLst>
                                        <p:tav tm="0">
                                          <p:val>
                                            <p:clrVal>
                                              <a:schemeClr val="accent2"/>
                                            </p:clrVal>
                                          </p:val>
                                        </p:tav>
                                        <p:tav tm="50000">
                                          <p:val>
                                            <p:clrVal>
                                              <a:schemeClr val="hlink"/>
                                            </p:clrVal>
                                          </p:val>
                                        </p:tav>
                                      </p:tavLst>
                                    </p:anim>
                                    <p:set>
                                      <p:cBhvr>
                                        <p:cTn id="13" dur="80"/>
                                        <p:tgtEl>
                                          <p:spTgt spid="14"/>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nodeType="clickEffect">
                                  <p:stCondLst>
                                    <p:cond delay="0"/>
                                  </p:stCondLst>
                                  <p:iterate type="lt">
                                    <p:tmPct val="50000"/>
                                  </p:iterate>
                                  <p:childTnLst>
                                    <p:set>
                                      <p:cBhvr>
                                        <p:cTn id="17" dur="1" fill="hold">
                                          <p:stCondLst>
                                            <p:cond delay="0"/>
                                          </p:stCondLst>
                                        </p:cTn>
                                        <p:tgtEl>
                                          <p:spTgt spid="15"/>
                                        </p:tgtEl>
                                        <p:attrNameLst>
                                          <p:attrName>style.visibility</p:attrName>
                                        </p:attrNameLst>
                                      </p:cBhvr>
                                      <p:to>
                                        <p:strVal val="visible"/>
                                      </p:to>
                                    </p:set>
                                    <p:anim calcmode="discrete" valueType="clr">
                                      <p:cBhvr override="childStyle">
                                        <p:cTn id="1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5"/>
                                        </p:tgtEl>
                                        <p:attrNameLst>
                                          <p:attrName>fillcolor</p:attrName>
                                        </p:attrNameLst>
                                      </p:cBhvr>
                                      <p:tavLst>
                                        <p:tav tm="0">
                                          <p:val>
                                            <p:clrVal>
                                              <a:schemeClr val="accent2"/>
                                            </p:clrVal>
                                          </p:val>
                                        </p:tav>
                                        <p:tav tm="50000">
                                          <p:val>
                                            <p:clrVal>
                                              <a:schemeClr val="hlink"/>
                                            </p:clrVal>
                                          </p:val>
                                        </p:tav>
                                      </p:tavLst>
                                    </p:anim>
                                    <p:set>
                                      <p:cBhvr>
                                        <p:cTn id="20" dur="80"/>
                                        <p:tgtEl>
                                          <p:spTgt spid="15"/>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8"/>
                                        </p:tgtEl>
                                        <p:attrNameLst>
                                          <p:attrName>style.visibility</p:attrName>
                                        </p:attrNameLst>
                                      </p:cBhvr>
                                      <p:to>
                                        <p:strVal val="visible"/>
                                      </p:to>
                                    </p:set>
                                    <p:anim calcmode="discrete" valueType="clr">
                                      <p:cBhvr override="childStyle">
                                        <p:cTn id="25"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8"/>
                                        </p:tgtEl>
                                        <p:attrNameLst>
                                          <p:attrName>fillcolor</p:attrName>
                                        </p:attrNameLst>
                                      </p:cBhvr>
                                      <p:tavLst>
                                        <p:tav tm="0">
                                          <p:val>
                                            <p:clrVal>
                                              <a:schemeClr val="accent2"/>
                                            </p:clrVal>
                                          </p:val>
                                        </p:tav>
                                        <p:tav tm="50000">
                                          <p:val>
                                            <p:clrVal>
                                              <a:schemeClr val="hlink"/>
                                            </p:clrVal>
                                          </p:val>
                                        </p:tav>
                                      </p:tavLst>
                                    </p:anim>
                                    <p:set>
                                      <p:cBhvr>
                                        <p:cTn id="27" dur="80"/>
                                        <p:tgtEl>
                                          <p:spTgt spid="18"/>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16"/>
                                        </p:tgtEl>
                                        <p:attrNameLst>
                                          <p:attrName>style.visibility</p:attrName>
                                        </p:attrNameLst>
                                      </p:cBhvr>
                                      <p:to>
                                        <p:strVal val="visible"/>
                                      </p:to>
                                    </p:set>
                                    <p:anim calcmode="discrete" valueType="clr">
                                      <p:cBhvr override="childStyle">
                                        <p:cTn id="32"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6"/>
                                        </p:tgtEl>
                                        <p:attrNameLst>
                                          <p:attrName>fillcolor</p:attrName>
                                        </p:attrNameLst>
                                      </p:cBhvr>
                                      <p:tavLst>
                                        <p:tav tm="0">
                                          <p:val>
                                            <p:clrVal>
                                              <a:schemeClr val="accent2"/>
                                            </p:clrVal>
                                          </p:val>
                                        </p:tav>
                                        <p:tav tm="50000">
                                          <p:val>
                                            <p:clrVal>
                                              <a:schemeClr val="hlink"/>
                                            </p:clrVal>
                                          </p:val>
                                        </p:tav>
                                      </p:tavLst>
                                    </p:anim>
                                    <p:set>
                                      <p:cBhvr>
                                        <p:cTn id="34" dur="80"/>
                                        <p:tgtEl>
                                          <p:spTgt spid="16"/>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19"/>
                                        </p:tgtEl>
                                        <p:attrNameLst>
                                          <p:attrName>style.visibility</p:attrName>
                                        </p:attrNameLst>
                                      </p:cBhvr>
                                      <p:to>
                                        <p:strVal val="visible"/>
                                      </p:to>
                                    </p:set>
                                    <p:anim calcmode="discrete" valueType="clr">
                                      <p:cBhvr override="childStyle">
                                        <p:cTn id="39"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9"/>
                                        </p:tgtEl>
                                        <p:attrNameLst>
                                          <p:attrName>fillcolor</p:attrName>
                                        </p:attrNameLst>
                                      </p:cBhvr>
                                      <p:tavLst>
                                        <p:tav tm="0">
                                          <p:val>
                                            <p:clrVal>
                                              <a:schemeClr val="accent2"/>
                                            </p:clrVal>
                                          </p:val>
                                        </p:tav>
                                        <p:tav tm="50000">
                                          <p:val>
                                            <p:clrVal>
                                              <a:schemeClr val="hlink"/>
                                            </p:clrVal>
                                          </p:val>
                                        </p:tav>
                                      </p:tavLst>
                                    </p:anim>
                                    <p:set>
                                      <p:cBhvr>
                                        <p:cTn id="41" dur="80"/>
                                        <p:tgtEl>
                                          <p:spTgt spid="19"/>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20"/>
                                        </p:tgtEl>
                                        <p:attrNameLst>
                                          <p:attrName>style.visibility</p:attrName>
                                        </p:attrNameLst>
                                      </p:cBhvr>
                                      <p:to>
                                        <p:strVal val="visible"/>
                                      </p:to>
                                    </p:set>
                                    <p:anim calcmode="discrete" valueType="clr">
                                      <p:cBhvr override="childStyle">
                                        <p:cTn id="46"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20"/>
                                        </p:tgtEl>
                                        <p:attrNameLst>
                                          <p:attrName>fillcolor</p:attrName>
                                        </p:attrNameLst>
                                      </p:cBhvr>
                                      <p:tavLst>
                                        <p:tav tm="0">
                                          <p:val>
                                            <p:clrVal>
                                              <a:schemeClr val="accent2"/>
                                            </p:clrVal>
                                          </p:val>
                                        </p:tav>
                                        <p:tav tm="50000">
                                          <p:val>
                                            <p:clrVal>
                                              <a:schemeClr val="hlink"/>
                                            </p:clrVal>
                                          </p:val>
                                        </p:tav>
                                      </p:tavLst>
                                    </p:anim>
                                    <p:set>
                                      <p:cBhvr>
                                        <p:cTn id="48" dur="80"/>
                                        <p:tgtEl>
                                          <p:spTgt spid="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19"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TextBox 566">
            <a:extLst>
              <a:ext uri="{FF2B5EF4-FFF2-40B4-BE49-F238E27FC236}">
                <a16:creationId xmlns:a16="http://schemas.microsoft.com/office/drawing/2014/main" id="{B4500A40-E65E-EEC9-80CD-24C15D28387A}"/>
              </a:ext>
            </a:extLst>
          </p:cNvPr>
          <p:cNvSpPr txBox="1"/>
          <p:nvPr/>
        </p:nvSpPr>
        <p:spPr>
          <a:xfrm>
            <a:off x="2708275" y="139700"/>
            <a:ext cx="3127375" cy="461963"/>
          </a:xfrm>
          <a:prstGeom prst="rect">
            <a:avLst/>
          </a:prstGeom>
          <a:solidFill>
            <a:schemeClr val="bg2">
              <a:lumMod val="40000"/>
              <a:lumOff val="60000"/>
            </a:schemeClr>
          </a:solidFill>
          <a:ln w="19050">
            <a:solidFill>
              <a:srgbClr val="FF0000"/>
            </a:solidFill>
          </a:ln>
        </p:spPr>
        <p:txBody>
          <a:bodyPr wrap="none">
            <a:spAutoFit/>
          </a:bodyPr>
          <a:lstStyle/>
          <a:p>
            <a:pPr>
              <a:defRPr/>
            </a:pPr>
            <a:r>
              <a:rPr lang="en-GB" u="sng" dirty="0">
                <a:cs typeface="Arial" charset="0"/>
              </a:rPr>
              <a:t>Electrician Job Rate</a:t>
            </a:r>
          </a:p>
        </p:txBody>
      </p:sp>
      <p:grpSp>
        <p:nvGrpSpPr>
          <p:cNvPr id="32771" name="Group 543">
            <a:extLst>
              <a:ext uri="{FF2B5EF4-FFF2-40B4-BE49-F238E27FC236}">
                <a16:creationId xmlns:a16="http://schemas.microsoft.com/office/drawing/2014/main" id="{DEC51BC8-0E29-A3A7-86FE-47DF104D5CF5}"/>
              </a:ext>
            </a:extLst>
          </p:cNvPr>
          <p:cNvGrpSpPr>
            <a:grpSpLocks/>
          </p:cNvGrpSpPr>
          <p:nvPr/>
        </p:nvGrpSpPr>
        <p:grpSpPr bwMode="auto">
          <a:xfrm>
            <a:off x="5337175" y="1847850"/>
            <a:ext cx="3597275" cy="3584575"/>
            <a:chOff x="3750439" y="539750"/>
            <a:chExt cx="3596511" cy="3584575"/>
          </a:xfrm>
        </p:grpSpPr>
        <p:sp>
          <p:nvSpPr>
            <p:cNvPr id="32782" name="Rectangle 15">
              <a:extLst>
                <a:ext uri="{FF2B5EF4-FFF2-40B4-BE49-F238E27FC236}">
                  <a16:creationId xmlns:a16="http://schemas.microsoft.com/office/drawing/2014/main" id="{B5BC7937-389E-35F5-CD88-8DA8BCB33D05}"/>
                </a:ext>
              </a:extLst>
            </p:cNvPr>
            <p:cNvSpPr>
              <a:spLocks noChangeArrowheads="1"/>
            </p:cNvSpPr>
            <p:nvPr/>
          </p:nvSpPr>
          <p:spPr bwMode="auto">
            <a:xfrm>
              <a:off x="5464175" y="9779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83" name="Rectangle 16">
              <a:extLst>
                <a:ext uri="{FF2B5EF4-FFF2-40B4-BE49-F238E27FC236}">
                  <a16:creationId xmlns:a16="http://schemas.microsoft.com/office/drawing/2014/main" id="{802D2A88-FC85-36C8-5067-99A394C4515C}"/>
                </a:ext>
              </a:extLst>
            </p:cNvPr>
            <p:cNvSpPr>
              <a:spLocks noChangeArrowheads="1"/>
            </p:cNvSpPr>
            <p:nvPr/>
          </p:nvSpPr>
          <p:spPr bwMode="auto">
            <a:xfrm>
              <a:off x="5713413" y="9779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84" name="Rectangle 17">
              <a:extLst>
                <a:ext uri="{FF2B5EF4-FFF2-40B4-BE49-F238E27FC236}">
                  <a16:creationId xmlns:a16="http://schemas.microsoft.com/office/drawing/2014/main" id="{6893EDF5-6A74-2B1D-818D-188954B0C817}"/>
                </a:ext>
              </a:extLst>
            </p:cNvPr>
            <p:cNvSpPr>
              <a:spLocks noChangeArrowheads="1"/>
            </p:cNvSpPr>
            <p:nvPr/>
          </p:nvSpPr>
          <p:spPr bwMode="auto">
            <a:xfrm>
              <a:off x="5962650" y="9779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85" name="Rectangle 18">
              <a:extLst>
                <a:ext uri="{FF2B5EF4-FFF2-40B4-BE49-F238E27FC236}">
                  <a16:creationId xmlns:a16="http://schemas.microsoft.com/office/drawing/2014/main" id="{BC772056-C6FA-3092-BEFF-0BB635596720}"/>
                </a:ext>
              </a:extLst>
            </p:cNvPr>
            <p:cNvSpPr>
              <a:spLocks noChangeArrowheads="1"/>
            </p:cNvSpPr>
            <p:nvPr/>
          </p:nvSpPr>
          <p:spPr bwMode="auto">
            <a:xfrm>
              <a:off x="6211888" y="9779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86" name="Rectangle 19">
              <a:extLst>
                <a:ext uri="{FF2B5EF4-FFF2-40B4-BE49-F238E27FC236}">
                  <a16:creationId xmlns:a16="http://schemas.microsoft.com/office/drawing/2014/main" id="{E4408599-B914-68F2-B2DE-B32B0CC28C7A}"/>
                </a:ext>
              </a:extLst>
            </p:cNvPr>
            <p:cNvSpPr>
              <a:spLocks noChangeArrowheads="1"/>
            </p:cNvSpPr>
            <p:nvPr/>
          </p:nvSpPr>
          <p:spPr bwMode="auto">
            <a:xfrm>
              <a:off x="4467225" y="9779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87" name="Rectangle 20">
              <a:extLst>
                <a:ext uri="{FF2B5EF4-FFF2-40B4-BE49-F238E27FC236}">
                  <a16:creationId xmlns:a16="http://schemas.microsoft.com/office/drawing/2014/main" id="{B6499DB5-474C-A9D4-71AC-A75FE88DED75}"/>
                </a:ext>
              </a:extLst>
            </p:cNvPr>
            <p:cNvSpPr>
              <a:spLocks noChangeArrowheads="1"/>
            </p:cNvSpPr>
            <p:nvPr/>
          </p:nvSpPr>
          <p:spPr bwMode="auto">
            <a:xfrm>
              <a:off x="4716463" y="9779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88" name="Rectangle 21">
              <a:extLst>
                <a:ext uri="{FF2B5EF4-FFF2-40B4-BE49-F238E27FC236}">
                  <a16:creationId xmlns:a16="http://schemas.microsoft.com/office/drawing/2014/main" id="{B7C04AB5-165C-D067-59C2-6423042A5AC3}"/>
                </a:ext>
              </a:extLst>
            </p:cNvPr>
            <p:cNvSpPr>
              <a:spLocks noChangeArrowheads="1"/>
            </p:cNvSpPr>
            <p:nvPr/>
          </p:nvSpPr>
          <p:spPr bwMode="auto">
            <a:xfrm>
              <a:off x="4965700" y="9779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89" name="Rectangle 22">
              <a:extLst>
                <a:ext uri="{FF2B5EF4-FFF2-40B4-BE49-F238E27FC236}">
                  <a16:creationId xmlns:a16="http://schemas.microsoft.com/office/drawing/2014/main" id="{358034EE-357B-B3E2-D5B7-FF529CBA5CBF}"/>
                </a:ext>
              </a:extLst>
            </p:cNvPr>
            <p:cNvSpPr>
              <a:spLocks noChangeArrowheads="1"/>
            </p:cNvSpPr>
            <p:nvPr/>
          </p:nvSpPr>
          <p:spPr bwMode="auto">
            <a:xfrm>
              <a:off x="5214938" y="9779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90" name="Rectangle 23">
              <a:extLst>
                <a:ext uri="{FF2B5EF4-FFF2-40B4-BE49-F238E27FC236}">
                  <a16:creationId xmlns:a16="http://schemas.microsoft.com/office/drawing/2014/main" id="{F883D552-BCDE-B54A-FA50-E45A7DE12D80}"/>
                </a:ext>
              </a:extLst>
            </p:cNvPr>
            <p:cNvSpPr>
              <a:spLocks noChangeArrowheads="1"/>
            </p:cNvSpPr>
            <p:nvPr/>
          </p:nvSpPr>
          <p:spPr bwMode="auto">
            <a:xfrm>
              <a:off x="6461125" y="9779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91" name="Rectangle 24">
              <a:extLst>
                <a:ext uri="{FF2B5EF4-FFF2-40B4-BE49-F238E27FC236}">
                  <a16:creationId xmlns:a16="http://schemas.microsoft.com/office/drawing/2014/main" id="{94F28D8C-F8CB-6BB0-5AA5-578DCD6EF872}"/>
                </a:ext>
              </a:extLst>
            </p:cNvPr>
            <p:cNvSpPr>
              <a:spLocks noChangeArrowheads="1"/>
            </p:cNvSpPr>
            <p:nvPr/>
          </p:nvSpPr>
          <p:spPr bwMode="auto">
            <a:xfrm>
              <a:off x="6710363" y="9779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92" name="Rectangle 35">
              <a:extLst>
                <a:ext uri="{FF2B5EF4-FFF2-40B4-BE49-F238E27FC236}">
                  <a16:creationId xmlns:a16="http://schemas.microsoft.com/office/drawing/2014/main" id="{C803465D-6AD3-DF95-4509-69C4376C83D5}"/>
                </a:ext>
              </a:extLst>
            </p:cNvPr>
            <p:cNvSpPr>
              <a:spLocks noChangeArrowheads="1"/>
            </p:cNvSpPr>
            <p:nvPr/>
          </p:nvSpPr>
          <p:spPr bwMode="auto">
            <a:xfrm>
              <a:off x="5464175" y="12271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93" name="Rectangle 36">
              <a:extLst>
                <a:ext uri="{FF2B5EF4-FFF2-40B4-BE49-F238E27FC236}">
                  <a16:creationId xmlns:a16="http://schemas.microsoft.com/office/drawing/2014/main" id="{7633CE8F-5AB8-A939-DE9C-0F3830202895}"/>
                </a:ext>
              </a:extLst>
            </p:cNvPr>
            <p:cNvSpPr>
              <a:spLocks noChangeArrowheads="1"/>
            </p:cNvSpPr>
            <p:nvPr/>
          </p:nvSpPr>
          <p:spPr bwMode="auto">
            <a:xfrm>
              <a:off x="5713413" y="12271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94" name="Rectangle 37">
              <a:extLst>
                <a:ext uri="{FF2B5EF4-FFF2-40B4-BE49-F238E27FC236}">
                  <a16:creationId xmlns:a16="http://schemas.microsoft.com/office/drawing/2014/main" id="{98C9F580-17FE-3352-ECBA-E028BFDCFC32}"/>
                </a:ext>
              </a:extLst>
            </p:cNvPr>
            <p:cNvSpPr>
              <a:spLocks noChangeArrowheads="1"/>
            </p:cNvSpPr>
            <p:nvPr/>
          </p:nvSpPr>
          <p:spPr bwMode="auto">
            <a:xfrm>
              <a:off x="5962650" y="12271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95" name="Rectangle 38">
              <a:extLst>
                <a:ext uri="{FF2B5EF4-FFF2-40B4-BE49-F238E27FC236}">
                  <a16:creationId xmlns:a16="http://schemas.microsoft.com/office/drawing/2014/main" id="{4E3CE02A-E79E-A8D6-AC32-AC392101AA70}"/>
                </a:ext>
              </a:extLst>
            </p:cNvPr>
            <p:cNvSpPr>
              <a:spLocks noChangeArrowheads="1"/>
            </p:cNvSpPr>
            <p:nvPr/>
          </p:nvSpPr>
          <p:spPr bwMode="auto">
            <a:xfrm>
              <a:off x="6211888" y="12271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96" name="Rectangle 39">
              <a:extLst>
                <a:ext uri="{FF2B5EF4-FFF2-40B4-BE49-F238E27FC236}">
                  <a16:creationId xmlns:a16="http://schemas.microsoft.com/office/drawing/2014/main" id="{04CF7FFE-CE1C-74D4-842C-1DAE6C5FE9BC}"/>
                </a:ext>
              </a:extLst>
            </p:cNvPr>
            <p:cNvSpPr>
              <a:spLocks noChangeArrowheads="1"/>
            </p:cNvSpPr>
            <p:nvPr/>
          </p:nvSpPr>
          <p:spPr bwMode="auto">
            <a:xfrm>
              <a:off x="4467225" y="12271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97" name="Rectangle 40">
              <a:extLst>
                <a:ext uri="{FF2B5EF4-FFF2-40B4-BE49-F238E27FC236}">
                  <a16:creationId xmlns:a16="http://schemas.microsoft.com/office/drawing/2014/main" id="{72720FA4-2AF6-1050-CFA2-13E4EEE99852}"/>
                </a:ext>
              </a:extLst>
            </p:cNvPr>
            <p:cNvSpPr>
              <a:spLocks noChangeArrowheads="1"/>
            </p:cNvSpPr>
            <p:nvPr/>
          </p:nvSpPr>
          <p:spPr bwMode="auto">
            <a:xfrm>
              <a:off x="4716463" y="12271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98" name="Rectangle 41">
              <a:extLst>
                <a:ext uri="{FF2B5EF4-FFF2-40B4-BE49-F238E27FC236}">
                  <a16:creationId xmlns:a16="http://schemas.microsoft.com/office/drawing/2014/main" id="{AE7B6AEC-67F1-5FEB-ACCA-242E5A91836F}"/>
                </a:ext>
              </a:extLst>
            </p:cNvPr>
            <p:cNvSpPr>
              <a:spLocks noChangeArrowheads="1"/>
            </p:cNvSpPr>
            <p:nvPr/>
          </p:nvSpPr>
          <p:spPr bwMode="auto">
            <a:xfrm>
              <a:off x="4965700" y="12271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799" name="Rectangle 42">
              <a:extLst>
                <a:ext uri="{FF2B5EF4-FFF2-40B4-BE49-F238E27FC236}">
                  <a16:creationId xmlns:a16="http://schemas.microsoft.com/office/drawing/2014/main" id="{4748958B-CBBC-AE6E-6400-44D9679F13C5}"/>
                </a:ext>
              </a:extLst>
            </p:cNvPr>
            <p:cNvSpPr>
              <a:spLocks noChangeArrowheads="1"/>
            </p:cNvSpPr>
            <p:nvPr/>
          </p:nvSpPr>
          <p:spPr bwMode="auto">
            <a:xfrm>
              <a:off x="5214938" y="12271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00" name="Rectangle 43">
              <a:extLst>
                <a:ext uri="{FF2B5EF4-FFF2-40B4-BE49-F238E27FC236}">
                  <a16:creationId xmlns:a16="http://schemas.microsoft.com/office/drawing/2014/main" id="{E09A85E9-C8A8-F663-39F5-21395600E2A4}"/>
                </a:ext>
              </a:extLst>
            </p:cNvPr>
            <p:cNvSpPr>
              <a:spLocks noChangeArrowheads="1"/>
            </p:cNvSpPr>
            <p:nvPr/>
          </p:nvSpPr>
          <p:spPr bwMode="auto">
            <a:xfrm>
              <a:off x="6461125" y="12271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01" name="Rectangle 44">
              <a:extLst>
                <a:ext uri="{FF2B5EF4-FFF2-40B4-BE49-F238E27FC236}">
                  <a16:creationId xmlns:a16="http://schemas.microsoft.com/office/drawing/2014/main" id="{3FF43E2D-29A9-497F-E6D0-15CDFA41F5E8}"/>
                </a:ext>
              </a:extLst>
            </p:cNvPr>
            <p:cNvSpPr>
              <a:spLocks noChangeArrowheads="1"/>
            </p:cNvSpPr>
            <p:nvPr/>
          </p:nvSpPr>
          <p:spPr bwMode="auto">
            <a:xfrm>
              <a:off x="6710363" y="12271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02" name="Rectangle 55">
              <a:extLst>
                <a:ext uri="{FF2B5EF4-FFF2-40B4-BE49-F238E27FC236}">
                  <a16:creationId xmlns:a16="http://schemas.microsoft.com/office/drawing/2014/main" id="{74040584-BD19-A1D9-63E4-7583FD056EE4}"/>
                </a:ext>
              </a:extLst>
            </p:cNvPr>
            <p:cNvSpPr>
              <a:spLocks noChangeArrowheads="1"/>
            </p:cNvSpPr>
            <p:nvPr/>
          </p:nvSpPr>
          <p:spPr bwMode="auto">
            <a:xfrm>
              <a:off x="5464175" y="147637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03" name="Rectangle 56">
              <a:extLst>
                <a:ext uri="{FF2B5EF4-FFF2-40B4-BE49-F238E27FC236}">
                  <a16:creationId xmlns:a16="http://schemas.microsoft.com/office/drawing/2014/main" id="{384C4FE2-93BB-6294-BAF9-EBFDB1F54AA0}"/>
                </a:ext>
              </a:extLst>
            </p:cNvPr>
            <p:cNvSpPr>
              <a:spLocks noChangeArrowheads="1"/>
            </p:cNvSpPr>
            <p:nvPr/>
          </p:nvSpPr>
          <p:spPr bwMode="auto">
            <a:xfrm>
              <a:off x="5713413" y="147637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04" name="Rectangle 57">
              <a:extLst>
                <a:ext uri="{FF2B5EF4-FFF2-40B4-BE49-F238E27FC236}">
                  <a16:creationId xmlns:a16="http://schemas.microsoft.com/office/drawing/2014/main" id="{CBE283EE-4CE0-63E6-AA79-A24CB6FD6D21}"/>
                </a:ext>
              </a:extLst>
            </p:cNvPr>
            <p:cNvSpPr>
              <a:spLocks noChangeArrowheads="1"/>
            </p:cNvSpPr>
            <p:nvPr/>
          </p:nvSpPr>
          <p:spPr bwMode="auto">
            <a:xfrm>
              <a:off x="5962650" y="147637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05" name="Rectangle 58">
              <a:extLst>
                <a:ext uri="{FF2B5EF4-FFF2-40B4-BE49-F238E27FC236}">
                  <a16:creationId xmlns:a16="http://schemas.microsoft.com/office/drawing/2014/main" id="{6B7A7571-EDD3-2C22-E39E-952533E64FBD}"/>
                </a:ext>
              </a:extLst>
            </p:cNvPr>
            <p:cNvSpPr>
              <a:spLocks noChangeArrowheads="1"/>
            </p:cNvSpPr>
            <p:nvPr/>
          </p:nvSpPr>
          <p:spPr bwMode="auto">
            <a:xfrm>
              <a:off x="6211888" y="147637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06" name="Rectangle 59">
              <a:extLst>
                <a:ext uri="{FF2B5EF4-FFF2-40B4-BE49-F238E27FC236}">
                  <a16:creationId xmlns:a16="http://schemas.microsoft.com/office/drawing/2014/main" id="{0D0A8E19-6403-E95D-0D68-8D8A483E2E6B}"/>
                </a:ext>
              </a:extLst>
            </p:cNvPr>
            <p:cNvSpPr>
              <a:spLocks noChangeArrowheads="1"/>
            </p:cNvSpPr>
            <p:nvPr/>
          </p:nvSpPr>
          <p:spPr bwMode="auto">
            <a:xfrm>
              <a:off x="4467225" y="147637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07" name="Rectangle 60">
              <a:extLst>
                <a:ext uri="{FF2B5EF4-FFF2-40B4-BE49-F238E27FC236}">
                  <a16:creationId xmlns:a16="http://schemas.microsoft.com/office/drawing/2014/main" id="{802AB64E-7C2B-2A41-E862-44F50B63BC7F}"/>
                </a:ext>
              </a:extLst>
            </p:cNvPr>
            <p:cNvSpPr>
              <a:spLocks noChangeArrowheads="1"/>
            </p:cNvSpPr>
            <p:nvPr/>
          </p:nvSpPr>
          <p:spPr bwMode="auto">
            <a:xfrm>
              <a:off x="4716463" y="147637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08" name="Rectangle 61">
              <a:extLst>
                <a:ext uri="{FF2B5EF4-FFF2-40B4-BE49-F238E27FC236}">
                  <a16:creationId xmlns:a16="http://schemas.microsoft.com/office/drawing/2014/main" id="{520AE9D6-CC8B-F0A3-3475-542AF6CDB3BC}"/>
                </a:ext>
              </a:extLst>
            </p:cNvPr>
            <p:cNvSpPr>
              <a:spLocks noChangeArrowheads="1"/>
            </p:cNvSpPr>
            <p:nvPr/>
          </p:nvSpPr>
          <p:spPr bwMode="auto">
            <a:xfrm>
              <a:off x="4965700" y="147637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09" name="Rectangle 62">
              <a:extLst>
                <a:ext uri="{FF2B5EF4-FFF2-40B4-BE49-F238E27FC236}">
                  <a16:creationId xmlns:a16="http://schemas.microsoft.com/office/drawing/2014/main" id="{0F2FD676-681E-211F-1CAF-55ED180E5432}"/>
                </a:ext>
              </a:extLst>
            </p:cNvPr>
            <p:cNvSpPr>
              <a:spLocks noChangeArrowheads="1"/>
            </p:cNvSpPr>
            <p:nvPr/>
          </p:nvSpPr>
          <p:spPr bwMode="auto">
            <a:xfrm>
              <a:off x="5214938" y="147637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10" name="Rectangle 63">
              <a:extLst>
                <a:ext uri="{FF2B5EF4-FFF2-40B4-BE49-F238E27FC236}">
                  <a16:creationId xmlns:a16="http://schemas.microsoft.com/office/drawing/2014/main" id="{AFFDDC65-B7DF-CEDA-0EF1-3654B22BAEAB}"/>
                </a:ext>
              </a:extLst>
            </p:cNvPr>
            <p:cNvSpPr>
              <a:spLocks noChangeArrowheads="1"/>
            </p:cNvSpPr>
            <p:nvPr/>
          </p:nvSpPr>
          <p:spPr bwMode="auto">
            <a:xfrm>
              <a:off x="6461125" y="147637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11" name="Rectangle 64">
              <a:extLst>
                <a:ext uri="{FF2B5EF4-FFF2-40B4-BE49-F238E27FC236}">
                  <a16:creationId xmlns:a16="http://schemas.microsoft.com/office/drawing/2014/main" id="{AFB8C77D-380A-016E-B93B-AFC32BDB59A2}"/>
                </a:ext>
              </a:extLst>
            </p:cNvPr>
            <p:cNvSpPr>
              <a:spLocks noChangeArrowheads="1"/>
            </p:cNvSpPr>
            <p:nvPr/>
          </p:nvSpPr>
          <p:spPr bwMode="auto">
            <a:xfrm>
              <a:off x="6710363" y="147637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12" name="Rectangle 75">
              <a:extLst>
                <a:ext uri="{FF2B5EF4-FFF2-40B4-BE49-F238E27FC236}">
                  <a16:creationId xmlns:a16="http://schemas.microsoft.com/office/drawing/2014/main" id="{19CB527D-6E59-F74E-BEFA-8A43144CAD88}"/>
                </a:ext>
              </a:extLst>
            </p:cNvPr>
            <p:cNvSpPr>
              <a:spLocks noChangeArrowheads="1"/>
            </p:cNvSpPr>
            <p:nvPr/>
          </p:nvSpPr>
          <p:spPr bwMode="auto">
            <a:xfrm>
              <a:off x="5464175" y="172561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13" name="Rectangle 76">
              <a:extLst>
                <a:ext uri="{FF2B5EF4-FFF2-40B4-BE49-F238E27FC236}">
                  <a16:creationId xmlns:a16="http://schemas.microsoft.com/office/drawing/2014/main" id="{E2F04AF1-653B-93E5-E2C4-E55742F76F91}"/>
                </a:ext>
              </a:extLst>
            </p:cNvPr>
            <p:cNvSpPr>
              <a:spLocks noChangeArrowheads="1"/>
            </p:cNvSpPr>
            <p:nvPr/>
          </p:nvSpPr>
          <p:spPr bwMode="auto">
            <a:xfrm>
              <a:off x="5713413" y="172561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14" name="Rectangle 77">
              <a:extLst>
                <a:ext uri="{FF2B5EF4-FFF2-40B4-BE49-F238E27FC236}">
                  <a16:creationId xmlns:a16="http://schemas.microsoft.com/office/drawing/2014/main" id="{9D2B8B87-3AEA-B336-B0D9-46C2900CAB48}"/>
                </a:ext>
              </a:extLst>
            </p:cNvPr>
            <p:cNvSpPr>
              <a:spLocks noChangeArrowheads="1"/>
            </p:cNvSpPr>
            <p:nvPr/>
          </p:nvSpPr>
          <p:spPr bwMode="auto">
            <a:xfrm>
              <a:off x="5962650" y="172561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15" name="Rectangle 78">
              <a:extLst>
                <a:ext uri="{FF2B5EF4-FFF2-40B4-BE49-F238E27FC236}">
                  <a16:creationId xmlns:a16="http://schemas.microsoft.com/office/drawing/2014/main" id="{4B3F20AC-06E2-165E-21FD-0B4BB33414CC}"/>
                </a:ext>
              </a:extLst>
            </p:cNvPr>
            <p:cNvSpPr>
              <a:spLocks noChangeArrowheads="1"/>
            </p:cNvSpPr>
            <p:nvPr/>
          </p:nvSpPr>
          <p:spPr bwMode="auto">
            <a:xfrm>
              <a:off x="6211888" y="172561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16" name="Rectangle 79">
              <a:extLst>
                <a:ext uri="{FF2B5EF4-FFF2-40B4-BE49-F238E27FC236}">
                  <a16:creationId xmlns:a16="http://schemas.microsoft.com/office/drawing/2014/main" id="{681381BE-A1BF-2DE5-856A-0FBA2617D62A}"/>
                </a:ext>
              </a:extLst>
            </p:cNvPr>
            <p:cNvSpPr>
              <a:spLocks noChangeArrowheads="1"/>
            </p:cNvSpPr>
            <p:nvPr/>
          </p:nvSpPr>
          <p:spPr bwMode="auto">
            <a:xfrm>
              <a:off x="4467225" y="172561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17" name="Rectangle 80">
              <a:extLst>
                <a:ext uri="{FF2B5EF4-FFF2-40B4-BE49-F238E27FC236}">
                  <a16:creationId xmlns:a16="http://schemas.microsoft.com/office/drawing/2014/main" id="{CE87A142-6E5B-C92C-6E96-05A5D8558BDB}"/>
                </a:ext>
              </a:extLst>
            </p:cNvPr>
            <p:cNvSpPr>
              <a:spLocks noChangeArrowheads="1"/>
            </p:cNvSpPr>
            <p:nvPr/>
          </p:nvSpPr>
          <p:spPr bwMode="auto">
            <a:xfrm>
              <a:off x="4716463" y="172561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18" name="Rectangle 81">
              <a:extLst>
                <a:ext uri="{FF2B5EF4-FFF2-40B4-BE49-F238E27FC236}">
                  <a16:creationId xmlns:a16="http://schemas.microsoft.com/office/drawing/2014/main" id="{B3B1FBAF-8B7C-5E6F-4FC1-D5E3363AA893}"/>
                </a:ext>
              </a:extLst>
            </p:cNvPr>
            <p:cNvSpPr>
              <a:spLocks noChangeArrowheads="1"/>
            </p:cNvSpPr>
            <p:nvPr/>
          </p:nvSpPr>
          <p:spPr bwMode="auto">
            <a:xfrm>
              <a:off x="4965700" y="172561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19" name="Rectangle 82">
              <a:extLst>
                <a:ext uri="{FF2B5EF4-FFF2-40B4-BE49-F238E27FC236}">
                  <a16:creationId xmlns:a16="http://schemas.microsoft.com/office/drawing/2014/main" id="{F18DDD14-89BC-65CB-C187-E25646506F67}"/>
                </a:ext>
              </a:extLst>
            </p:cNvPr>
            <p:cNvSpPr>
              <a:spLocks noChangeArrowheads="1"/>
            </p:cNvSpPr>
            <p:nvPr/>
          </p:nvSpPr>
          <p:spPr bwMode="auto">
            <a:xfrm>
              <a:off x="5214938" y="172561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20" name="Rectangle 83">
              <a:extLst>
                <a:ext uri="{FF2B5EF4-FFF2-40B4-BE49-F238E27FC236}">
                  <a16:creationId xmlns:a16="http://schemas.microsoft.com/office/drawing/2014/main" id="{C39E100E-95CB-84FD-1280-C93E481D9802}"/>
                </a:ext>
              </a:extLst>
            </p:cNvPr>
            <p:cNvSpPr>
              <a:spLocks noChangeArrowheads="1"/>
            </p:cNvSpPr>
            <p:nvPr/>
          </p:nvSpPr>
          <p:spPr bwMode="auto">
            <a:xfrm>
              <a:off x="6461125" y="172561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21" name="Rectangle 84">
              <a:extLst>
                <a:ext uri="{FF2B5EF4-FFF2-40B4-BE49-F238E27FC236}">
                  <a16:creationId xmlns:a16="http://schemas.microsoft.com/office/drawing/2014/main" id="{68D5AA8F-C7AF-CE77-FA38-020E5CC12D9E}"/>
                </a:ext>
              </a:extLst>
            </p:cNvPr>
            <p:cNvSpPr>
              <a:spLocks noChangeArrowheads="1"/>
            </p:cNvSpPr>
            <p:nvPr/>
          </p:nvSpPr>
          <p:spPr bwMode="auto">
            <a:xfrm>
              <a:off x="6710363" y="172561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22" name="Rectangle 95">
              <a:extLst>
                <a:ext uri="{FF2B5EF4-FFF2-40B4-BE49-F238E27FC236}">
                  <a16:creationId xmlns:a16="http://schemas.microsoft.com/office/drawing/2014/main" id="{4EE870EA-6D4C-32A3-3CBE-106E2A23DB4A}"/>
                </a:ext>
              </a:extLst>
            </p:cNvPr>
            <p:cNvSpPr>
              <a:spLocks noChangeArrowheads="1"/>
            </p:cNvSpPr>
            <p:nvPr/>
          </p:nvSpPr>
          <p:spPr bwMode="auto">
            <a:xfrm>
              <a:off x="5464175" y="197485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23" name="Rectangle 96">
              <a:extLst>
                <a:ext uri="{FF2B5EF4-FFF2-40B4-BE49-F238E27FC236}">
                  <a16:creationId xmlns:a16="http://schemas.microsoft.com/office/drawing/2014/main" id="{05F79468-1B0E-0B8C-8D9D-741B67DF6F33}"/>
                </a:ext>
              </a:extLst>
            </p:cNvPr>
            <p:cNvSpPr>
              <a:spLocks noChangeArrowheads="1"/>
            </p:cNvSpPr>
            <p:nvPr/>
          </p:nvSpPr>
          <p:spPr bwMode="auto">
            <a:xfrm>
              <a:off x="5713413" y="197485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24" name="Rectangle 97">
              <a:extLst>
                <a:ext uri="{FF2B5EF4-FFF2-40B4-BE49-F238E27FC236}">
                  <a16:creationId xmlns:a16="http://schemas.microsoft.com/office/drawing/2014/main" id="{E444A24B-3D55-E093-853D-6598FFB0C4EF}"/>
                </a:ext>
              </a:extLst>
            </p:cNvPr>
            <p:cNvSpPr>
              <a:spLocks noChangeArrowheads="1"/>
            </p:cNvSpPr>
            <p:nvPr/>
          </p:nvSpPr>
          <p:spPr bwMode="auto">
            <a:xfrm>
              <a:off x="5962650" y="197485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25" name="Rectangle 98">
              <a:extLst>
                <a:ext uri="{FF2B5EF4-FFF2-40B4-BE49-F238E27FC236}">
                  <a16:creationId xmlns:a16="http://schemas.microsoft.com/office/drawing/2014/main" id="{F33FCE36-4C51-D284-6A0C-832ECAE824FD}"/>
                </a:ext>
              </a:extLst>
            </p:cNvPr>
            <p:cNvSpPr>
              <a:spLocks noChangeArrowheads="1"/>
            </p:cNvSpPr>
            <p:nvPr/>
          </p:nvSpPr>
          <p:spPr bwMode="auto">
            <a:xfrm>
              <a:off x="6211888" y="197485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26" name="Rectangle 99">
              <a:extLst>
                <a:ext uri="{FF2B5EF4-FFF2-40B4-BE49-F238E27FC236}">
                  <a16:creationId xmlns:a16="http://schemas.microsoft.com/office/drawing/2014/main" id="{17356DCB-87A6-6839-69A0-9A2B2EE8525C}"/>
                </a:ext>
              </a:extLst>
            </p:cNvPr>
            <p:cNvSpPr>
              <a:spLocks noChangeArrowheads="1"/>
            </p:cNvSpPr>
            <p:nvPr/>
          </p:nvSpPr>
          <p:spPr bwMode="auto">
            <a:xfrm>
              <a:off x="4467225" y="197485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27" name="Rectangle 100">
              <a:extLst>
                <a:ext uri="{FF2B5EF4-FFF2-40B4-BE49-F238E27FC236}">
                  <a16:creationId xmlns:a16="http://schemas.microsoft.com/office/drawing/2014/main" id="{1A8841A3-0B45-4B20-7DC6-3486263D0E06}"/>
                </a:ext>
              </a:extLst>
            </p:cNvPr>
            <p:cNvSpPr>
              <a:spLocks noChangeArrowheads="1"/>
            </p:cNvSpPr>
            <p:nvPr/>
          </p:nvSpPr>
          <p:spPr bwMode="auto">
            <a:xfrm>
              <a:off x="4716463" y="197485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28" name="Rectangle 101">
              <a:extLst>
                <a:ext uri="{FF2B5EF4-FFF2-40B4-BE49-F238E27FC236}">
                  <a16:creationId xmlns:a16="http://schemas.microsoft.com/office/drawing/2014/main" id="{C8DAD736-832D-9610-A0FD-4DA2AB2DC2D6}"/>
                </a:ext>
              </a:extLst>
            </p:cNvPr>
            <p:cNvSpPr>
              <a:spLocks noChangeArrowheads="1"/>
            </p:cNvSpPr>
            <p:nvPr/>
          </p:nvSpPr>
          <p:spPr bwMode="auto">
            <a:xfrm>
              <a:off x="4965700" y="197485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29" name="Rectangle 102">
              <a:extLst>
                <a:ext uri="{FF2B5EF4-FFF2-40B4-BE49-F238E27FC236}">
                  <a16:creationId xmlns:a16="http://schemas.microsoft.com/office/drawing/2014/main" id="{8AE0F5EB-5C74-7FEE-7CCD-38DE252CF246}"/>
                </a:ext>
              </a:extLst>
            </p:cNvPr>
            <p:cNvSpPr>
              <a:spLocks noChangeArrowheads="1"/>
            </p:cNvSpPr>
            <p:nvPr/>
          </p:nvSpPr>
          <p:spPr bwMode="auto">
            <a:xfrm>
              <a:off x="5214938" y="197485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30" name="Rectangle 103">
              <a:extLst>
                <a:ext uri="{FF2B5EF4-FFF2-40B4-BE49-F238E27FC236}">
                  <a16:creationId xmlns:a16="http://schemas.microsoft.com/office/drawing/2014/main" id="{6931620E-33FD-8D0F-10F3-929BBC3DA03D}"/>
                </a:ext>
              </a:extLst>
            </p:cNvPr>
            <p:cNvSpPr>
              <a:spLocks noChangeArrowheads="1"/>
            </p:cNvSpPr>
            <p:nvPr/>
          </p:nvSpPr>
          <p:spPr bwMode="auto">
            <a:xfrm>
              <a:off x="6461125" y="197485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31" name="Rectangle 104">
              <a:extLst>
                <a:ext uri="{FF2B5EF4-FFF2-40B4-BE49-F238E27FC236}">
                  <a16:creationId xmlns:a16="http://schemas.microsoft.com/office/drawing/2014/main" id="{A78E0286-5258-D228-0816-7D41A0958BC4}"/>
                </a:ext>
              </a:extLst>
            </p:cNvPr>
            <p:cNvSpPr>
              <a:spLocks noChangeArrowheads="1"/>
            </p:cNvSpPr>
            <p:nvPr/>
          </p:nvSpPr>
          <p:spPr bwMode="auto">
            <a:xfrm>
              <a:off x="6710363" y="197485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32" name="Rectangle 115">
              <a:extLst>
                <a:ext uri="{FF2B5EF4-FFF2-40B4-BE49-F238E27FC236}">
                  <a16:creationId xmlns:a16="http://schemas.microsoft.com/office/drawing/2014/main" id="{A6611391-CDE4-1105-7E3F-0A2AD09BEB62}"/>
                </a:ext>
              </a:extLst>
            </p:cNvPr>
            <p:cNvSpPr>
              <a:spLocks noChangeArrowheads="1"/>
            </p:cNvSpPr>
            <p:nvPr/>
          </p:nvSpPr>
          <p:spPr bwMode="auto">
            <a:xfrm>
              <a:off x="5464175" y="222408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33" name="Rectangle 116">
              <a:extLst>
                <a:ext uri="{FF2B5EF4-FFF2-40B4-BE49-F238E27FC236}">
                  <a16:creationId xmlns:a16="http://schemas.microsoft.com/office/drawing/2014/main" id="{61EFB49F-37CA-8E37-C809-BE30B12C6FB3}"/>
                </a:ext>
              </a:extLst>
            </p:cNvPr>
            <p:cNvSpPr>
              <a:spLocks noChangeArrowheads="1"/>
            </p:cNvSpPr>
            <p:nvPr/>
          </p:nvSpPr>
          <p:spPr bwMode="auto">
            <a:xfrm>
              <a:off x="5713413" y="222408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34" name="Rectangle 117">
              <a:extLst>
                <a:ext uri="{FF2B5EF4-FFF2-40B4-BE49-F238E27FC236}">
                  <a16:creationId xmlns:a16="http://schemas.microsoft.com/office/drawing/2014/main" id="{1B31462E-FE7D-F8D2-963F-2C00C7EAECAA}"/>
                </a:ext>
              </a:extLst>
            </p:cNvPr>
            <p:cNvSpPr>
              <a:spLocks noChangeArrowheads="1"/>
            </p:cNvSpPr>
            <p:nvPr/>
          </p:nvSpPr>
          <p:spPr bwMode="auto">
            <a:xfrm>
              <a:off x="5962650" y="222408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35" name="Rectangle 118">
              <a:extLst>
                <a:ext uri="{FF2B5EF4-FFF2-40B4-BE49-F238E27FC236}">
                  <a16:creationId xmlns:a16="http://schemas.microsoft.com/office/drawing/2014/main" id="{BD343170-C214-666B-2F72-0FA5F538B53A}"/>
                </a:ext>
              </a:extLst>
            </p:cNvPr>
            <p:cNvSpPr>
              <a:spLocks noChangeArrowheads="1"/>
            </p:cNvSpPr>
            <p:nvPr/>
          </p:nvSpPr>
          <p:spPr bwMode="auto">
            <a:xfrm>
              <a:off x="6211888" y="222408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36" name="Rectangle 119">
              <a:extLst>
                <a:ext uri="{FF2B5EF4-FFF2-40B4-BE49-F238E27FC236}">
                  <a16:creationId xmlns:a16="http://schemas.microsoft.com/office/drawing/2014/main" id="{97A3F07A-EEFD-2444-BDC0-FCE9F0BC9513}"/>
                </a:ext>
              </a:extLst>
            </p:cNvPr>
            <p:cNvSpPr>
              <a:spLocks noChangeArrowheads="1"/>
            </p:cNvSpPr>
            <p:nvPr/>
          </p:nvSpPr>
          <p:spPr bwMode="auto">
            <a:xfrm>
              <a:off x="4467225" y="222408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37" name="Rectangle 120">
              <a:extLst>
                <a:ext uri="{FF2B5EF4-FFF2-40B4-BE49-F238E27FC236}">
                  <a16:creationId xmlns:a16="http://schemas.microsoft.com/office/drawing/2014/main" id="{C96513E5-E04D-66D4-2D40-7C1716470889}"/>
                </a:ext>
              </a:extLst>
            </p:cNvPr>
            <p:cNvSpPr>
              <a:spLocks noChangeArrowheads="1"/>
            </p:cNvSpPr>
            <p:nvPr/>
          </p:nvSpPr>
          <p:spPr bwMode="auto">
            <a:xfrm>
              <a:off x="4716463" y="222408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38" name="Rectangle 121">
              <a:extLst>
                <a:ext uri="{FF2B5EF4-FFF2-40B4-BE49-F238E27FC236}">
                  <a16:creationId xmlns:a16="http://schemas.microsoft.com/office/drawing/2014/main" id="{D7BF0377-D620-E5EB-2617-911643A5E228}"/>
                </a:ext>
              </a:extLst>
            </p:cNvPr>
            <p:cNvSpPr>
              <a:spLocks noChangeArrowheads="1"/>
            </p:cNvSpPr>
            <p:nvPr/>
          </p:nvSpPr>
          <p:spPr bwMode="auto">
            <a:xfrm>
              <a:off x="4965700" y="222408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39" name="Rectangle 122">
              <a:extLst>
                <a:ext uri="{FF2B5EF4-FFF2-40B4-BE49-F238E27FC236}">
                  <a16:creationId xmlns:a16="http://schemas.microsoft.com/office/drawing/2014/main" id="{728383A4-AE46-F996-481E-262112E035FF}"/>
                </a:ext>
              </a:extLst>
            </p:cNvPr>
            <p:cNvSpPr>
              <a:spLocks noChangeArrowheads="1"/>
            </p:cNvSpPr>
            <p:nvPr/>
          </p:nvSpPr>
          <p:spPr bwMode="auto">
            <a:xfrm>
              <a:off x="5214938" y="222408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40" name="Rectangle 123">
              <a:extLst>
                <a:ext uri="{FF2B5EF4-FFF2-40B4-BE49-F238E27FC236}">
                  <a16:creationId xmlns:a16="http://schemas.microsoft.com/office/drawing/2014/main" id="{42FC8460-3509-2787-25C9-57B712343C4E}"/>
                </a:ext>
              </a:extLst>
            </p:cNvPr>
            <p:cNvSpPr>
              <a:spLocks noChangeArrowheads="1"/>
            </p:cNvSpPr>
            <p:nvPr/>
          </p:nvSpPr>
          <p:spPr bwMode="auto">
            <a:xfrm>
              <a:off x="6461125" y="222408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41" name="Rectangle 124">
              <a:extLst>
                <a:ext uri="{FF2B5EF4-FFF2-40B4-BE49-F238E27FC236}">
                  <a16:creationId xmlns:a16="http://schemas.microsoft.com/office/drawing/2014/main" id="{D584FA13-C2FC-0D4A-BEF7-DE3E80EFDDD1}"/>
                </a:ext>
              </a:extLst>
            </p:cNvPr>
            <p:cNvSpPr>
              <a:spLocks noChangeArrowheads="1"/>
            </p:cNvSpPr>
            <p:nvPr/>
          </p:nvSpPr>
          <p:spPr bwMode="auto">
            <a:xfrm>
              <a:off x="6710363" y="222408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42" name="Rectangle 135">
              <a:extLst>
                <a:ext uri="{FF2B5EF4-FFF2-40B4-BE49-F238E27FC236}">
                  <a16:creationId xmlns:a16="http://schemas.microsoft.com/office/drawing/2014/main" id="{514C9678-7A97-43DE-E788-EA746221B9A4}"/>
                </a:ext>
              </a:extLst>
            </p:cNvPr>
            <p:cNvSpPr>
              <a:spLocks noChangeArrowheads="1"/>
            </p:cNvSpPr>
            <p:nvPr/>
          </p:nvSpPr>
          <p:spPr bwMode="auto">
            <a:xfrm>
              <a:off x="5464175" y="247332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43" name="Rectangle 136">
              <a:extLst>
                <a:ext uri="{FF2B5EF4-FFF2-40B4-BE49-F238E27FC236}">
                  <a16:creationId xmlns:a16="http://schemas.microsoft.com/office/drawing/2014/main" id="{AFEA3D5D-0870-6272-68CE-E637FA98CD28}"/>
                </a:ext>
              </a:extLst>
            </p:cNvPr>
            <p:cNvSpPr>
              <a:spLocks noChangeArrowheads="1"/>
            </p:cNvSpPr>
            <p:nvPr/>
          </p:nvSpPr>
          <p:spPr bwMode="auto">
            <a:xfrm>
              <a:off x="5713413" y="247332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44" name="Rectangle 137">
              <a:extLst>
                <a:ext uri="{FF2B5EF4-FFF2-40B4-BE49-F238E27FC236}">
                  <a16:creationId xmlns:a16="http://schemas.microsoft.com/office/drawing/2014/main" id="{71770B07-64EE-9605-8327-3D645D7F72A8}"/>
                </a:ext>
              </a:extLst>
            </p:cNvPr>
            <p:cNvSpPr>
              <a:spLocks noChangeArrowheads="1"/>
            </p:cNvSpPr>
            <p:nvPr/>
          </p:nvSpPr>
          <p:spPr bwMode="auto">
            <a:xfrm>
              <a:off x="5962650" y="247332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45" name="Rectangle 138">
              <a:extLst>
                <a:ext uri="{FF2B5EF4-FFF2-40B4-BE49-F238E27FC236}">
                  <a16:creationId xmlns:a16="http://schemas.microsoft.com/office/drawing/2014/main" id="{9773CAE4-4CDF-5B9A-8EAA-50D8CCA957CE}"/>
                </a:ext>
              </a:extLst>
            </p:cNvPr>
            <p:cNvSpPr>
              <a:spLocks noChangeArrowheads="1"/>
            </p:cNvSpPr>
            <p:nvPr/>
          </p:nvSpPr>
          <p:spPr bwMode="auto">
            <a:xfrm>
              <a:off x="6211888" y="247332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46" name="Rectangle 139">
              <a:extLst>
                <a:ext uri="{FF2B5EF4-FFF2-40B4-BE49-F238E27FC236}">
                  <a16:creationId xmlns:a16="http://schemas.microsoft.com/office/drawing/2014/main" id="{A50AC3DF-27EE-6FF5-9E00-29753D923F22}"/>
                </a:ext>
              </a:extLst>
            </p:cNvPr>
            <p:cNvSpPr>
              <a:spLocks noChangeArrowheads="1"/>
            </p:cNvSpPr>
            <p:nvPr/>
          </p:nvSpPr>
          <p:spPr bwMode="auto">
            <a:xfrm>
              <a:off x="4467225" y="247332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47" name="Rectangle 140">
              <a:extLst>
                <a:ext uri="{FF2B5EF4-FFF2-40B4-BE49-F238E27FC236}">
                  <a16:creationId xmlns:a16="http://schemas.microsoft.com/office/drawing/2014/main" id="{BC894199-1883-183C-49C7-5AD82A7CC21E}"/>
                </a:ext>
              </a:extLst>
            </p:cNvPr>
            <p:cNvSpPr>
              <a:spLocks noChangeArrowheads="1"/>
            </p:cNvSpPr>
            <p:nvPr/>
          </p:nvSpPr>
          <p:spPr bwMode="auto">
            <a:xfrm>
              <a:off x="4716463" y="247332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48" name="Rectangle 141">
              <a:extLst>
                <a:ext uri="{FF2B5EF4-FFF2-40B4-BE49-F238E27FC236}">
                  <a16:creationId xmlns:a16="http://schemas.microsoft.com/office/drawing/2014/main" id="{52326A97-4D9D-72BC-500E-E0A2751D99FE}"/>
                </a:ext>
              </a:extLst>
            </p:cNvPr>
            <p:cNvSpPr>
              <a:spLocks noChangeArrowheads="1"/>
            </p:cNvSpPr>
            <p:nvPr/>
          </p:nvSpPr>
          <p:spPr bwMode="auto">
            <a:xfrm>
              <a:off x="4965700" y="247332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49" name="Rectangle 142">
              <a:extLst>
                <a:ext uri="{FF2B5EF4-FFF2-40B4-BE49-F238E27FC236}">
                  <a16:creationId xmlns:a16="http://schemas.microsoft.com/office/drawing/2014/main" id="{0EEE0CF3-358D-6A10-B1A3-1CF673690F21}"/>
                </a:ext>
              </a:extLst>
            </p:cNvPr>
            <p:cNvSpPr>
              <a:spLocks noChangeArrowheads="1"/>
            </p:cNvSpPr>
            <p:nvPr/>
          </p:nvSpPr>
          <p:spPr bwMode="auto">
            <a:xfrm>
              <a:off x="5214938" y="247332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50" name="Rectangle 143">
              <a:extLst>
                <a:ext uri="{FF2B5EF4-FFF2-40B4-BE49-F238E27FC236}">
                  <a16:creationId xmlns:a16="http://schemas.microsoft.com/office/drawing/2014/main" id="{74EE56D0-894C-31B9-47C1-C48459F34FCA}"/>
                </a:ext>
              </a:extLst>
            </p:cNvPr>
            <p:cNvSpPr>
              <a:spLocks noChangeArrowheads="1"/>
            </p:cNvSpPr>
            <p:nvPr/>
          </p:nvSpPr>
          <p:spPr bwMode="auto">
            <a:xfrm>
              <a:off x="6461125" y="247332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51" name="Rectangle 144">
              <a:extLst>
                <a:ext uri="{FF2B5EF4-FFF2-40B4-BE49-F238E27FC236}">
                  <a16:creationId xmlns:a16="http://schemas.microsoft.com/office/drawing/2014/main" id="{F6A6330C-107F-A436-BEE5-A3A5DB6B526A}"/>
                </a:ext>
              </a:extLst>
            </p:cNvPr>
            <p:cNvSpPr>
              <a:spLocks noChangeArrowheads="1"/>
            </p:cNvSpPr>
            <p:nvPr/>
          </p:nvSpPr>
          <p:spPr bwMode="auto">
            <a:xfrm>
              <a:off x="6710363" y="2473325"/>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52" name="Rectangle 155">
              <a:extLst>
                <a:ext uri="{FF2B5EF4-FFF2-40B4-BE49-F238E27FC236}">
                  <a16:creationId xmlns:a16="http://schemas.microsoft.com/office/drawing/2014/main" id="{EF73625C-24B3-CD38-80EC-0231859FAB91}"/>
                </a:ext>
              </a:extLst>
            </p:cNvPr>
            <p:cNvSpPr>
              <a:spLocks noChangeArrowheads="1"/>
            </p:cNvSpPr>
            <p:nvPr/>
          </p:nvSpPr>
          <p:spPr bwMode="auto">
            <a:xfrm>
              <a:off x="5464175" y="272256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53" name="Rectangle 156">
              <a:extLst>
                <a:ext uri="{FF2B5EF4-FFF2-40B4-BE49-F238E27FC236}">
                  <a16:creationId xmlns:a16="http://schemas.microsoft.com/office/drawing/2014/main" id="{DF9D1059-60AC-854A-9E63-323EEC9B3B76}"/>
                </a:ext>
              </a:extLst>
            </p:cNvPr>
            <p:cNvSpPr>
              <a:spLocks noChangeArrowheads="1"/>
            </p:cNvSpPr>
            <p:nvPr/>
          </p:nvSpPr>
          <p:spPr bwMode="auto">
            <a:xfrm>
              <a:off x="5713413" y="272256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54" name="Rectangle 157">
              <a:extLst>
                <a:ext uri="{FF2B5EF4-FFF2-40B4-BE49-F238E27FC236}">
                  <a16:creationId xmlns:a16="http://schemas.microsoft.com/office/drawing/2014/main" id="{C448CFDE-FE46-F9AE-DD3D-38BBDF74B1BF}"/>
                </a:ext>
              </a:extLst>
            </p:cNvPr>
            <p:cNvSpPr>
              <a:spLocks noChangeArrowheads="1"/>
            </p:cNvSpPr>
            <p:nvPr/>
          </p:nvSpPr>
          <p:spPr bwMode="auto">
            <a:xfrm>
              <a:off x="5962650" y="272256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55" name="Rectangle 158">
              <a:extLst>
                <a:ext uri="{FF2B5EF4-FFF2-40B4-BE49-F238E27FC236}">
                  <a16:creationId xmlns:a16="http://schemas.microsoft.com/office/drawing/2014/main" id="{EA1C88C3-F7D0-AC1B-D83A-6235451F0EA6}"/>
                </a:ext>
              </a:extLst>
            </p:cNvPr>
            <p:cNvSpPr>
              <a:spLocks noChangeArrowheads="1"/>
            </p:cNvSpPr>
            <p:nvPr/>
          </p:nvSpPr>
          <p:spPr bwMode="auto">
            <a:xfrm>
              <a:off x="6211888" y="272256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56" name="Rectangle 159">
              <a:extLst>
                <a:ext uri="{FF2B5EF4-FFF2-40B4-BE49-F238E27FC236}">
                  <a16:creationId xmlns:a16="http://schemas.microsoft.com/office/drawing/2014/main" id="{0867C8D6-5CD0-DBE4-9790-EDD653F6D875}"/>
                </a:ext>
              </a:extLst>
            </p:cNvPr>
            <p:cNvSpPr>
              <a:spLocks noChangeArrowheads="1"/>
            </p:cNvSpPr>
            <p:nvPr/>
          </p:nvSpPr>
          <p:spPr bwMode="auto">
            <a:xfrm>
              <a:off x="4467225" y="272256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57" name="Rectangle 160">
              <a:extLst>
                <a:ext uri="{FF2B5EF4-FFF2-40B4-BE49-F238E27FC236}">
                  <a16:creationId xmlns:a16="http://schemas.microsoft.com/office/drawing/2014/main" id="{C52E1F5C-7B1B-B41B-FAE9-0738AAA8803F}"/>
                </a:ext>
              </a:extLst>
            </p:cNvPr>
            <p:cNvSpPr>
              <a:spLocks noChangeArrowheads="1"/>
            </p:cNvSpPr>
            <p:nvPr/>
          </p:nvSpPr>
          <p:spPr bwMode="auto">
            <a:xfrm>
              <a:off x="4716463" y="272256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58" name="Rectangle 161">
              <a:extLst>
                <a:ext uri="{FF2B5EF4-FFF2-40B4-BE49-F238E27FC236}">
                  <a16:creationId xmlns:a16="http://schemas.microsoft.com/office/drawing/2014/main" id="{32E8FCB0-D310-3FC1-FA41-9F4E1375254C}"/>
                </a:ext>
              </a:extLst>
            </p:cNvPr>
            <p:cNvSpPr>
              <a:spLocks noChangeArrowheads="1"/>
            </p:cNvSpPr>
            <p:nvPr/>
          </p:nvSpPr>
          <p:spPr bwMode="auto">
            <a:xfrm>
              <a:off x="4965700" y="272256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59" name="Rectangle 162">
              <a:extLst>
                <a:ext uri="{FF2B5EF4-FFF2-40B4-BE49-F238E27FC236}">
                  <a16:creationId xmlns:a16="http://schemas.microsoft.com/office/drawing/2014/main" id="{3CD65F8C-9F42-2121-3574-7B08E51E231F}"/>
                </a:ext>
              </a:extLst>
            </p:cNvPr>
            <p:cNvSpPr>
              <a:spLocks noChangeArrowheads="1"/>
            </p:cNvSpPr>
            <p:nvPr/>
          </p:nvSpPr>
          <p:spPr bwMode="auto">
            <a:xfrm>
              <a:off x="5214938" y="272256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60" name="Rectangle 163">
              <a:extLst>
                <a:ext uri="{FF2B5EF4-FFF2-40B4-BE49-F238E27FC236}">
                  <a16:creationId xmlns:a16="http://schemas.microsoft.com/office/drawing/2014/main" id="{EB6D8228-DA79-8D27-3B17-4CADBF2AAC1E}"/>
                </a:ext>
              </a:extLst>
            </p:cNvPr>
            <p:cNvSpPr>
              <a:spLocks noChangeArrowheads="1"/>
            </p:cNvSpPr>
            <p:nvPr/>
          </p:nvSpPr>
          <p:spPr bwMode="auto">
            <a:xfrm>
              <a:off x="6461125" y="272256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61" name="Rectangle 164">
              <a:extLst>
                <a:ext uri="{FF2B5EF4-FFF2-40B4-BE49-F238E27FC236}">
                  <a16:creationId xmlns:a16="http://schemas.microsoft.com/office/drawing/2014/main" id="{22D71934-C24F-C893-FB8A-308AADE92318}"/>
                </a:ext>
              </a:extLst>
            </p:cNvPr>
            <p:cNvSpPr>
              <a:spLocks noChangeArrowheads="1"/>
            </p:cNvSpPr>
            <p:nvPr/>
          </p:nvSpPr>
          <p:spPr bwMode="auto">
            <a:xfrm>
              <a:off x="6710363" y="2722563"/>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62" name="Rectangle 175">
              <a:extLst>
                <a:ext uri="{FF2B5EF4-FFF2-40B4-BE49-F238E27FC236}">
                  <a16:creationId xmlns:a16="http://schemas.microsoft.com/office/drawing/2014/main" id="{F2249E58-94D3-C962-9D9B-EBBD7BBC2B74}"/>
                </a:ext>
              </a:extLst>
            </p:cNvPr>
            <p:cNvSpPr>
              <a:spLocks noChangeArrowheads="1"/>
            </p:cNvSpPr>
            <p:nvPr/>
          </p:nvSpPr>
          <p:spPr bwMode="auto">
            <a:xfrm>
              <a:off x="5464175" y="29718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63" name="Rectangle 176">
              <a:extLst>
                <a:ext uri="{FF2B5EF4-FFF2-40B4-BE49-F238E27FC236}">
                  <a16:creationId xmlns:a16="http://schemas.microsoft.com/office/drawing/2014/main" id="{39FA6549-A18A-A647-A70E-4097B7F3608E}"/>
                </a:ext>
              </a:extLst>
            </p:cNvPr>
            <p:cNvSpPr>
              <a:spLocks noChangeArrowheads="1"/>
            </p:cNvSpPr>
            <p:nvPr/>
          </p:nvSpPr>
          <p:spPr bwMode="auto">
            <a:xfrm>
              <a:off x="5713413" y="29718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64" name="Rectangle 177">
              <a:extLst>
                <a:ext uri="{FF2B5EF4-FFF2-40B4-BE49-F238E27FC236}">
                  <a16:creationId xmlns:a16="http://schemas.microsoft.com/office/drawing/2014/main" id="{56EB8D32-992D-5A4C-587D-33A9B79DE952}"/>
                </a:ext>
              </a:extLst>
            </p:cNvPr>
            <p:cNvSpPr>
              <a:spLocks noChangeArrowheads="1"/>
            </p:cNvSpPr>
            <p:nvPr/>
          </p:nvSpPr>
          <p:spPr bwMode="auto">
            <a:xfrm>
              <a:off x="5962650" y="29718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65" name="Rectangle 178">
              <a:extLst>
                <a:ext uri="{FF2B5EF4-FFF2-40B4-BE49-F238E27FC236}">
                  <a16:creationId xmlns:a16="http://schemas.microsoft.com/office/drawing/2014/main" id="{3E0667C4-9746-0323-9962-F276F669C254}"/>
                </a:ext>
              </a:extLst>
            </p:cNvPr>
            <p:cNvSpPr>
              <a:spLocks noChangeArrowheads="1"/>
            </p:cNvSpPr>
            <p:nvPr/>
          </p:nvSpPr>
          <p:spPr bwMode="auto">
            <a:xfrm>
              <a:off x="6211888" y="29718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66" name="Rectangle 179">
              <a:extLst>
                <a:ext uri="{FF2B5EF4-FFF2-40B4-BE49-F238E27FC236}">
                  <a16:creationId xmlns:a16="http://schemas.microsoft.com/office/drawing/2014/main" id="{D08A1B28-5B44-2CAE-0EA7-EEA444E7C563}"/>
                </a:ext>
              </a:extLst>
            </p:cNvPr>
            <p:cNvSpPr>
              <a:spLocks noChangeArrowheads="1"/>
            </p:cNvSpPr>
            <p:nvPr/>
          </p:nvSpPr>
          <p:spPr bwMode="auto">
            <a:xfrm>
              <a:off x="4467225" y="29718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67" name="Rectangle 180">
              <a:extLst>
                <a:ext uri="{FF2B5EF4-FFF2-40B4-BE49-F238E27FC236}">
                  <a16:creationId xmlns:a16="http://schemas.microsoft.com/office/drawing/2014/main" id="{5D02AABA-9275-8A5F-C474-4846B917EDAA}"/>
                </a:ext>
              </a:extLst>
            </p:cNvPr>
            <p:cNvSpPr>
              <a:spLocks noChangeArrowheads="1"/>
            </p:cNvSpPr>
            <p:nvPr/>
          </p:nvSpPr>
          <p:spPr bwMode="auto">
            <a:xfrm>
              <a:off x="4716463" y="29718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68" name="Rectangle 181">
              <a:extLst>
                <a:ext uri="{FF2B5EF4-FFF2-40B4-BE49-F238E27FC236}">
                  <a16:creationId xmlns:a16="http://schemas.microsoft.com/office/drawing/2014/main" id="{D812E214-09B1-C03B-3B4D-52EAD288953A}"/>
                </a:ext>
              </a:extLst>
            </p:cNvPr>
            <p:cNvSpPr>
              <a:spLocks noChangeArrowheads="1"/>
            </p:cNvSpPr>
            <p:nvPr/>
          </p:nvSpPr>
          <p:spPr bwMode="auto">
            <a:xfrm>
              <a:off x="4965700" y="29718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69" name="Rectangle 182">
              <a:extLst>
                <a:ext uri="{FF2B5EF4-FFF2-40B4-BE49-F238E27FC236}">
                  <a16:creationId xmlns:a16="http://schemas.microsoft.com/office/drawing/2014/main" id="{3DCD0A1A-2E25-FF64-6991-A9490AB3484F}"/>
                </a:ext>
              </a:extLst>
            </p:cNvPr>
            <p:cNvSpPr>
              <a:spLocks noChangeArrowheads="1"/>
            </p:cNvSpPr>
            <p:nvPr/>
          </p:nvSpPr>
          <p:spPr bwMode="auto">
            <a:xfrm>
              <a:off x="5214938" y="29718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70" name="Rectangle 183">
              <a:extLst>
                <a:ext uri="{FF2B5EF4-FFF2-40B4-BE49-F238E27FC236}">
                  <a16:creationId xmlns:a16="http://schemas.microsoft.com/office/drawing/2014/main" id="{BBC38674-C7D4-9A27-3DE0-21175E5E9A23}"/>
                </a:ext>
              </a:extLst>
            </p:cNvPr>
            <p:cNvSpPr>
              <a:spLocks noChangeArrowheads="1"/>
            </p:cNvSpPr>
            <p:nvPr/>
          </p:nvSpPr>
          <p:spPr bwMode="auto">
            <a:xfrm>
              <a:off x="6461125" y="29718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71" name="Rectangle 184">
              <a:extLst>
                <a:ext uri="{FF2B5EF4-FFF2-40B4-BE49-F238E27FC236}">
                  <a16:creationId xmlns:a16="http://schemas.microsoft.com/office/drawing/2014/main" id="{9D8A4664-E216-D56C-09FE-704D08E50624}"/>
                </a:ext>
              </a:extLst>
            </p:cNvPr>
            <p:cNvSpPr>
              <a:spLocks noChangeArrowheads="1"/>
            </p:cNvSpPr>
            <p:nvPr/>
          </p:nvSpPr>
          <p:spPr bwMode="auto">
            <a:xfrm>
              <a:off x="6710363" y="2971800"/>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72" name="Rectangle 195">
              <a:extLst>
                <a:ext uri="{FF2B5EF4-FFF2-40B4-BE49-F238E27FC236}">
                  <a16:creationId xmlns:a16="http://schemas.microsoft.com/office/drawing/2014/main" id="{26DD8241-FD31-000D-82C4-8ACAD588D6EB}"/>
                </a:ext>
              </a:extLst>
            </p:cNvPr>
            <p:cNvSpPr>
              <a:spLocks noChangeArrowheads="1"/>
            </p:cNvSpPr>
            <p:nvPr/>
          </p:nvSpPr>
          <p:spPr bwMode="auto">
            <a:xfrm>
              <a:off x="5464175" y="32210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73" name="Rectangle 196">
              <a:extLst>
                <a:ext uri="{FF2B5EF4-FFF2-40B4-BE49-F238E27FC236}">
                  <a16:creationId xmlns:a16="http://schemas.microsoft.com/office/drawing/2014/main" id="{7D5DC8D6-DBED-4DCA-26BF-528514765723}"/>
                </a:ext>
              </a:extLst>
            </p:cNvPr>
            <p:cNvSpPr>
              <a:spLocks noChangeArrowheads="1"/>
            </p:cNvSpPr>
            <p:nvPr/>
          </p:nvSpPr>
          <p:spPr bwMode="auto">
            <a:xfrm>
              <a:off x="5713413" y="32210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74" name="Rectangle 197">
              <a:extLst>
                <a:ext uri="{FF2B5EF4-FFF2-40B4-BE49-F238E27FC236}">
                  <a16:creationId xmlns:a16="http://schemas.microsoft.com/office/drawing/2014/main" id="{153BBF62-96B2-61A7-A489-4EA5D85E6473}"/>
                </a:ext>
              </a:extLst>
            </p:cNvPr>
            <p:cNvSpPr>
              <a:spLocks noChangeArrowheads="1"/>
            </p:cNvSpPr>
            <p:nvPr/>
          </p:nvSpPr>
          <p:spPr bwMode="auto">
            <a:xfrm>
              <a:off x="5962650" y="32210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75" name="Rectangle 198">
              <a:extLst>
                <a:ext uri="{FF2B5EF4-FFF2-40B4-BE49-F238E27FC236}">
                  <a16:creationId xmlns:a16="http://schemas.microsoft.com/office/drawing/2014/main" id="{1969B4EF-F210-DDA7-6184-E8CBE06E887D}"/>
                </a:ext>
              </a:extLst>
            </p:cNvPr>
            <p:cNvSpPr>
              <a:spLocks noChangeArrowheads="1"/>
            </p:cNvSpPr>
            <p:nvPr/>
          </p:nvSpPr>
          <p:spPr bwMode="auto">
            <a:xfrm>
              <a:off x="6211888" y="32210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76" name="Rectangle 199">
              <a:extLst>
                <a:ext uri="{FF2B5EF4-FFF2-40B4-BE49-F238E27FC236}">
                  <a16:creationId xmlns:a16="http://schemas.microsoft.com/office/drawing/2014/main" id="{16D6DE39-7FA5-91C1-CB2A-230CFBD6137D}"/>
                </a:ext>
              </a:extLst>
            </p:cNvPr>
            <p:cNvSpPr>
              <a:spLocks noChangeArrowheads="1"/>
            </p:cNvSpPr>
            <p:nvPr/>
          </p:nvSpPr>
          <p:spPr bwMode="auto">
            <a:xfrm>
              <a:off x="4467225" y="32210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77" name="Rectangle 200">
              <a:extLst>
                <a:ext uri="{FF2B5EF4-FFF2-40B4-BE49-F238E27FC236}">
                  <a16:creationId xmlns:a16="http://schemas.microsoft.com/office/drawing/2014/main" id="{41E1134A-5A8D-8AFA-17FF-8F1A6B631395}"/>
                </a:ext>
              </a:extLst>
            </p:cNvPr>
            <p:cNvSpPr>
              <a:spLocks noChangeArrowheads="1"/>
            </p:cNvSpPr>
            <p:nvPr/>
          </p:nvSpPr>
          <p:spPr bwMode="auto">
            <a:xfrm>
              <a:off x="4716463" y="32210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78" name="Rectangle 201">
              <a:extLst>
                <a:ext uri="{FF2B5EF4-FFF2-40B4-BE49-F238E27FC236}">
                  <a16:creationId xmlns:a16="http://schemas.microsoft.com/office/drawing/2014/main" id="{CB6B45EE-2E89-3BB6-3079-42C11EBD6A9E}"/>
                </a:ext>
              </a:extLst>
            </p:cNvPr>
            <p:cNvSpPr>
              <a:spLocks noChangeArrowheads="1"/>
            </p:cNvSpPr>
            <p:nvPr/>
          </p:nvSpPr>
          <p:spPr bwMode="auto">
            <a:xfrm>
              <a:off x="4965700" y="32210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79" name="Rectangle 202">
              <a:extLst>
                <a:ext uri="{FF2B5EF4-FFF2-40B4-BE49-F238E27FC236}">
                  <a16:creationId xmlns:a16="http://schemas.microsoft.com/office/drawing/2014/main" id="{3B860B53-0C89-F1DE-7895-3E31E8AA31BB}"/>
                </a:ext>
              </a:extLst>
            </p:cNvPr>
            <p:cNvSpPr>
              <a:spLocks noChangeArrowheads="1"/>
            </p:cNvSpPr>
            <p:nvPr/>
          </p:nvSpPr>
          <p:spPr bwMode="auto">
            <a:xfrm>
              <a:off x="5214938" y="32210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80" name="Rectangle 203">
              <a:extLst>
                <a:ext uri="{FF2B5EF4-FFF2-40B4-BE49-F238E27FC236}">
                  <a16:creationId xmlns:a16="http://schemas.microsoft.com/office/drawing/2014/main" id="{6A6050D8-8AAD-F905-B24E-E86F56840D94}"/>
                </a:ext>
              </a:extLst>
            </p:cNvPr>
            <p:cNvSpPr>
              <a:spLocks noChangeArrowheads="1"/>
            </p:cNvSpPr>
            <p:nvPr/>
          </p:nvSpPr>
          <p:spPr bwMode="auto">
            <a:xfrm>
              <a:off x="6461125" y="32210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81" name="Rectangle 204">
              <a:extLst>
                <a:ext uri="{FF2B5EF4-FFF2-40B4-BE49-F238E27FC236}">
                  <a16:creationId xmlns:a16="http://schemas.microsoft.com/office/drawing/2014/main" id="{48FBE4F2-D39F-D624-EA4B-67A63BB093A1}"/>
                </a:ext>
              </a:extLst>
            </p:cNvPr>
            <p:cNvSpPr>
              <a:spLocks noChangeArrowheads="1"/>
            </p:cNvSpPr>
            <p:nvPr/>
          </p:nvSpPr>
          <p:spPr bwMode="auto">
            <a:xfrm>
              <a:off x="6710363" y="3221038"/>
              <a:ext cx="249238" cy="249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2882" name="Line 406">
              <a:extLst>
                <a:ext uri="{FF2B5EF4-FFF2-40B4-BE49-F238E27FC236}">
                  <a16:creationId xmlns:a16="http://schemas.microsoft.com/office/drawing/2014/main" id="{14BAB794-90CC-4D24-AB38-49D278371925}"/>
                </a:ext>
              </a:extLst>
            </p:cNvPr>
            <p:cNvSpPr>
              <a:spLocks noChangeShapeType="1"/>
            </p:cNvSpPr>
            <p:nvPr/>
          </p:nvSpPr>
          <p:spPr bwMode="auto">
            <a:xfrm>
              <a:off x="4217988" y="3470275"/>
              <a:ext cx="274161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883" name="Text Box 407">
              <a:extLst>
                <a:ext uri="{FF2B5EF4-FFF2-40B4-BE49-F238E27FC236}">
                  <a16:creationId xmlns:a16="http://schemas.microsoft.com/office/drawing/2014/main" id="{AB858053-22DB-97AC-609E-5089744EF381}"/>
                </a:ext>
              </a:extLst>
            </p:cNvPr>
            <p:cNvSpPr txBox="1">
              <a:spLocks noChangeArrowheads="1"/>
            </p:cNvSpPr>
            <p:nvPr/>
          </p:nvSpPr>
          <p:spPr bwMode="auto">
            <a:xfrm>
              <a:off x="4279900" y="35115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endParaRPr lang="en-US" altLang="en-US">
                <a:latin typeface="Times New Roman" panose="02020603050405020304" pitchFamily="18" charset="0"/>
              </a:endParaRPr>
            </a:p>
          </p:txBody>
        </p:sp>
        <p:sp>
          <p:nvSpPr>
            <p:cNvPr id="32884" name="Text Box 408">
              <a:extLst>
                <a:ext uri="{FF2B5EF4-FFF2-40B4-BE49-F238E27FC236}">
                  <a16:creationId xmlns:a16="http://schemas.microsoft.com/office/drawing/2014/main" id="{C079DF96-A471-0C9F-B884-1774FCA5CAFE}"/>
                </a:ext>
              </a:extLst>
            </p:cNvPr>
            <p:cNvSpPr txBox="1">
              <a:spLocks noChangeArrowheads="1"/>
            </p:cNvSpPr>
            <p:nvPr/>
          </p:nvSpPr>
          <p:spPr bwMode="auto">
            <a:xfrm>
              <a:off x="4271963" y="3429000"/>
              <a:ext cx="292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0</a:t>
              </a:r>
            </a:p>
          </p:txBody>
        </p:sp>
        <p:sp>
          <p:nvSpPr>
            <p:cNvPr id="32885" name="Text Box 409">
              <a:extLst>
                <a:ext uri="{FF2B5EF4-FFF2-40B4-BE49-F238E27FC236}">
                  <a16:creationId xmlns:a16="http://schemas.microsoft.com/office/drawing/2014/main" id="{00B09C98-6DAB-A05D-0127-216345A21DFD}"/>
                </a:ext>
              </a:extLst>
            </p:cNvPr>
            <p:cNvSpPr txBox="1">
              <a:spLocks noChangeArrowheads="1"/>
            </p:cNvSpPr>
            <p:nvPr/>
          </p:nvSpPr>
          <p:spPr bwMode="auto">
            <a:xfrm>
              <a:off x="4591050" y="3441700"/>
              <a:ext cx="292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1</a:t>
              </a:r>
            </a:p>
          </p:txBody>
        </p:sp>
        <p:sp>
          <p:nvSpPr>
            <p:cNvPr id="32886" name="Text Box 410">
              <a:extLst>
                <a:ext uri="{FF2B5EF4-FFF2-40B4-BE49-F238E27FC236}">
                  <a16:creationId xmlns:a16="http://schemas.microsoft.com/office/drawing/2014/main" id="{28004B33-6D30-59D9-B97A-C1A70DA05821}"/>
                </a:ext>
              </a:extLst>
            </p:cNvPr>
            <p:cNvSpPr txBox="1">
              <a:spLocks noChangeArrowheads="1"/>
            </p:cNvSpPr>
            <p:nvPr/>
          </p:nvSpPr>
          <p:spPr bwMode="auto">
            <a:xfrm>
              <a:off x="4832350" y="3441700"/>
              <a:ext cx="292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2</a:t>
              </a:r>
            </a:p>
          </p:txBody>
        </p:sp>
        <p:sp>
          <p:nvSpPr>
            <p:cNvPr id="32887" name="Text Box 411">
              <a:extLst>
                <a:ext uri="{FF2B5EF4-FFF2-40B4-BE49-F238E27FC236}">
                  <a16:creationId xmlns:a16="http://schemas.microsoft.com/office/drawing/2014/main" id="{1876DF68-B9B1-6EF3-5738-9D8CD1F6868B}"/>
                </a:ext>
              </a:extLst>
            </p:cNvPr>
            <p:cNvSpPr txBox="1">
              <a:spLocks noChangeArrowheads="1"/>
            </p:cNvSpPr>
            <p:nvPr/>
          </p:nvSpPr>
          <p:spPr bwMode="auto">
            <a:xfrm>
              <a:off x="5086350" y="3441700"/>
              <a:ext cx="292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3</a:t>
              </a:r>
            </a:p>
          </p:txBody>
        </p:sp>
        <p:sp>
          <p:nvSpPr>
            <p:cNvPr id="32888" name="Text Box 412">
              <a:extLst>
                <a:ext uri="{FF2B5EF4-FFF2-40B4-BE49-F238E27FC236}">
                  <a16:creationId xmlns:a16="http://schemas.microsoft.com/office/drawing/2014/main" id="{7E90316D-92F7-114B-5759-128B6F550D67}"/>
                </a:ext>
              </a:extLst>
            </p:cNvPr>
            <p:cNvSpPr txBox="1">
              <a:spLocks noChangeArrowheads="1"/>
            </p:cNvSpPr>
            <p:nvPr/>
          </p:nvSpPr>
          <p:spPr bwMode="auto">
            <a:xfrm>
              <a:off x="5327650" y="3441700"/>
              <a:ext cx="292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4</a:t>
              </a:r>
            </a:p>
          </p:txBody>
        </p:sp>
        <p:sp>
          <p:nvSpPr>
            <p:cNvPr id="32889" name="Text Box 413">
              <a:extLst>
                <a:ext uri="{FF2B5EF4-FFF2-40B4-BE49-F238E27FC236}">
                  <a16:creationId xmlns:a16="http://schemas.microsoft.com/office/drawing/2014/main" id="{03133140-F5CA-5EEA-F388-6E74A8288EE0}"/>
                </a:ext>
              </a:extLst>
            </p:cNvPr>
            <p:cNvSpPr txBox="1">
              <a:spLocks noChangeArrowheads="1"/>
            </p:cNvSpPr>
            <p:nvPr/>
          </p:nvSpPr>
          <p:spPr bwMode="auto">
            <a:xfrm>
              <a:off x="5581650" y="3441700"/>
              <a:ext cx="292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5</a:t>
              </a:r>
            </a:p>
          </p:txBody>
        </p:sp>
        <p:sp>
          <p:nvSpPr>
            <p:cNvPr id="32890" name="Text Box 414">
              <a:extLst>
                <a:ext uri="{FF2B5EF4-FFF2-40B4-BE49-F238E27FC236}">
                  <a16:creationId xmlns:a16="http://schemas.microsoft.com/office/drawing/2014/main" id="{CCDED900-5180-73C3-70F3-C2E2B4E21943}"/>
                </a:ext>
              </a:extLst>
            </p:cNvPr>
            <p:cNvSpPr txBox="1">
              <a:spLocks noChangeArrowheads="1"/>
            </p:cNvSpPr>
            <p:nvPr/>
          </p:nvSpPr>
          <p:spPr bwMode="auto">
            <a:xfrm>
              <a:off x="5835650" y="3441700"/>
              <a:ext cx="292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6</a:t>
              </a:r>
            </a:p>
          </p:txBody>
        </p:sp>
        <p:sp>
          <p:nvSpPr>
            <p:cNvPr id="32891" name="Text Box 415">
              <a:extLst>
                <a:ext uri="{FF2B5EF4-FFF2-40B4-BE49-F238E27FC236}">
                  <a16:creationId xmlns:a16="http://schemas.microsoft.com/office/drawing/2014/main" id="{ACD3D066-C5FF-FAB5-ECD0-B6A9E862D8F2}"/>
                </a:ext>
              </a:extLst>
            </p:cNvPr>
            <p:cNvSpPr txBox="1">
              <a:spLocks noChangeArrowheads="1"/>
            </p:cNvSpPr>
            <p:nvPr/>
          </p:nvSpPr>
          <p:spPr bwMode="auto">
            <a:xfrm>
              <a:off x="6076950" y="3441700"/>
              <a:ext cx="292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7</a:t>
              </a:r>
            </a:p>
          </p:txBody>
        </p:sp>
        <p:sp>
          <p:nvSpPr>
            <p:cNvPr id="32892" name="Text Box 416">
              <a:extLst>
                <a:ext uri="{FF2B5EF4-FFF2-40B4-BE49-F238E27FC236}">
                  <a16:creationId xmlns:a16="http://schemas.microsoft.com/office/drawing/2014/main" id="{ADB0E573-4A6C-677D-9D4D-48A2B03766FD}"/>
                </a:ext>
              </a:extLst>
            </p:cNvPr>
            <p:cNvSpPr txBox="1">
              <a:spLocks noChangeArrowheads="1"/>
            </p:cNvSpPr>
            <p:nvPr/>
          </p:nvSpPr>
          <p:spPr bwMode="auto">
            <a:xfrm>
              <a:off x="6337300" y="3448050"/>
              <a:ext cx="292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8</a:t>
              </a:r>
            </a:p>
          </p:txBody>
        </p:sp>
        <p:sp>
          <p:nvSpPr>
            <p:cNvPr id="32893" name="Text Box 417">
              <a:extLst>
                <a:ext uri="{FF2B5EF4-FFF2-40B4-BE49-F238E27FC236}">
                  <a16:creationId xmlns:a16="http://schemas.microsoft.com/office/drawing/2014/main" id="{8615C90A-D582-B0F1-F27F-121174FC0F82}"/>
                </a:ext>
              </a:extLst>
            </p:cNvPr>
            <p:cNvSpPr txBox="1">
              <a:spLocks noChangeArrowheads="1"/>
            </p:cNvSpPr>
            <p:nvPr/>
          </p:nvSpPr>
          <p:spPr bwMode="auto">
            <a:xfrm>
              <a:off x="6578600" y="3441700"/>
              <a:ext cx="292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9</a:t>
              </a:r>
            </a:p>
          </p:txBody>
        </p:sp>
        <p:sp>
          <p:nvSpPr>
            <p:cNvPr id="32894" name="Text Box 418">
              <a:extLst>
                <a:ext uri="{FF2B5EF4-FFF2-40B4-BE49-F238E27FC236}">
                  <a16:creationId xmlns:a16="http://schemas.microsoft.com/office/drawing/2014/main" id="{D9383538-9E97-331B-895C-1FFA3EBB31DC}"/>
                </a:ext>
              </a:extLst>
            </p:cNvPr>
            <p:cNvSpPr txBox="1">
              <a:spLocks noChangeArrowheads="1"/>
            </p:cNvSpPr>
            <p:nvPr/>
          </p:nvSpPr>
          <p:spPr bwMode="auto">
            <a:xfrm>
              <a:off x="6788150" y="3441700"/>
              <a:ext cx="361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10</a:t>
              </a:r>
            </a:p>
          </p:txBody>
        </p:sp>
        <p:sp>
          <p:nvSpPr>
            <p:cNvPr id="32895" name="Text Box 429">
              <a:extLst>
                <a:ext uri="{FF2B5EF4-FFF2-40B4-BE49-F238E27FC236}">
                  <a16:creationId xmlns:a16="http://schemas.microsoft.com/office/drawing/2014/main" id="{AD724CB6-1EDC-12BE-C8FD-718805827B1C}"/>
                </a:ext>
              </a:extLst>
            </p:cNvPr>
            <p:cNvSpPr txBox="1">
              <a:spLocks noChangeArrowheads="1"/>
            </p:cNvSpPr>
            <p:nvPr/>
          </p:nvSpPr>
          <p:spPr bwMode="auto">
            <a:xfrm>
              <a:off x="7023100" y="3282950"/>
              <a:ext cx="323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2000"/>
                <a:t>T</a:t>
              </a:r>
            </a:p>
          </p:txBody>
        </p:sp>
        <p:sp>
          <p:nvSpPr>
            <p:cNvPr id="32896" name="Text Box 430">
              <a:extLst>
                <a:ext uri="{FF2B5EF4-FFF2-40B4-BE49-F238E27FC236}">
                  <a16:creationId xmlns:a16="http://schemas.microsoft.com/office/drawing/2014/main" id="{40A3A129-A5C1-AB4F-795A-D3CD93C5D19B}"/>
                </a:ext>
              </a:extLst>
            </p:cNvPr>
            <p:cNvSpPr txBox="1">
              <a:spLocks noChangeArrowheads="1"/>
            </p:cNvSpPr>
            <p:nvPr/>
          </p:nvSpPr>
          <p:spPr bwMode="auto">
            <a:xfrm>
              <a:off x="4298950" y="539750"/>
              <a:ext cx="323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2000"/>
                <a:t>V</a:t>
              </a:r>
            </a:p>
          </p:txBody>
        </p:sp>
        <p:sp>
          <p:nvSpPr>
            <p:cNvPr id="32897" name="Text Box 431">
              <a:extLst>
                <a:ext uri="{FF2B5EF4-FFF2-40B4-BE49-F238E27FC236}">
                  <a16:creationId xmlns:a16="http://schemas.microsoft.com/office/drawing/2014/main" id="{28A95339-7DE9-A6D4-692F-DB1222C978CB}"/>
                </a:ext>
              </a:extLst>
            </p:cNvPr>
            <p:cNvSpPr txBox="1">
              <a:spLocks noChangeArrowheads="1"/>
            </p:cNvSpPr>
            <p:nvPr/>
          </p:nvSpPr>
          <p:spPr bwMode="auto">
            <a:xfrm>
              <a:off x="4229100" y="3162300"/>
              <a:ext cx="3444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10</a:t>
              </a:r>
            </a:p>
          </p:txBody>
        </p:sp>
        <p:sp>
          <p:nvSpPr>
            <p:cNvPr id="32898" name="Text Box 432">
              <a:extLst>
                <a:ext uri="{FF2B5EF4-FFF2-40B4-BE49-F238E27FC236}">
                  <a16:creationId xmlns:a16="http://schemas.microsoft.com/office/drawing/2014/main" id="{6154E71B-92A4-5F05-D96D-663C4549BBA4}"/>
                </a:ext>
              </a:extLst>
            </p:cNvPr>
            <p:cNvSpPr txBox="1">
              <a:spLocks noChangeArrowheads="1"/>
            </p:cNvSpPr>
            <p:nvPr/>
          </p:nvSpPr>
          <p:spPr bwMode="auto">
            <a:xfrm>
              <a:off x="4064000" y="2924175"/>
              <a:ext cx="490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r" eaLnBrk="1" hangingPunct="1">
                <a:spcBef>
                  <a:spcPct val="50000"/>
                </a:spcBef>
              </a:pPr>
              <a:r>
                <a:rPr lang="en-GB" altLang="en-US" sz="1000"/>
                <a:t>20</a:t>
              </a:r>
            </a:p>
          </p:txBody>
        </p:sp>
        <p:sp>
          <p:nvSpPr>
            <p:cNvPr id="32899" name="Text Box 433">
              <a:extLst>
                <a:ext uri="{FF2B5EF4-FFF2-40B4-BE49-F238E27FC236}">
                  <a16:creationId xmlns:a16="http://schemas.microsoft.com/office/drawing/2014/main" id="{2C948A00-B62A-7A5F-F5D7-E52F4CB971A3}"/>
                </a:ext>
              </a:extLst>
            </p:cNvPr>
            <p:cNvSpPr txBox="1">
              <a:spLocks noChangeArrowheads="1"/>
            </p:cNvSpPr>
            <p:nvPr/>
          </p:nvSpPr>
          <p:spPr bwMode="auto">
            <a:xfrm>
              <a:off x="4217988" y="2681288"/>
              <a:ext cx="3460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30</a:t>
              </a:r>
            </a:p>
          </p:txBody>
        </p:sp>
        <p:sp>
          <p:nvSpPr>
            <p:cNvPr id="32900" name="Text Box 434">
              <a:extLst>
                <a:ext uri="{FF2B5EF4-FFF2-40B4-BE49-F238E27FC236}">
                  <a16:creationId xmlns:a16="http://schemas.microsoft.com/office/drawing/2014/main" id="{A5DD8760-E308-64B7-4FA3-F0FB4FA8E1AC}"/>
                </a:ext>
              </a:extLst>
            </p:cNvPr>
            <p:cNvSpPr txBox="1">
              <a:spLocks noChangeArrowheads="1"/>
            </p:cNvSpPr>
            <p:nvPr/>
          </p:nvSpPr>
          <p:spPr bwMode="auto">
            <a:xfrm>
              <a:off x="4064000" y="2428875"/>
              <a:ext cx="490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r" eaLnBrk="1" hangingPunct="1">
                <a:spcBef>
                  <a:spcPct val="50000"/>
                </a:spcBef>
              </a:pPr>
              <a:r>
                <a:rPr lang="en-GB" altLang="en-US" sz="1000"/>
                <a:t>40</a:t>
              </a:r>
            </a:p>
          </p:txBody>
        </p:sp>
        <p:sp>
          <p:nvSpPr>
            <p:cNvPr id="32901" name="Text Box 435">
              <a:extLst>
                <a:ext uri="{FF2B5EF4-FFF2-40B4-BE49-F238E27FC236}">
                  <a16:creationId xmlns:a16="http://schemas.microsoft.com/office/drawing/2014/main" id="{2A91FD07-E6A1-CB81-1313-2B7DC6DBA0CF}"/>
                </a:ext>
              </a:extLst>
            </p:cNvPr>
            <p:cNvSpPr txBox="1">
              <a:spLocks noChangeArrowheads="1"/>
            </p:cNvSpPr>
            <p:nvPr/>
          </p:nvSpPr>
          <p:spPr bwMode="auto">
            <a:xfrm>
              <a:off x="4064000" y="2166938"/>
              <a:ext cx="490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r" eaLnBrk="1" hangingPunct="1">
                <a:spcBef>
                  <a:spcPct val="50000"/>
                </a:spcBef>
              </a:pPr>
              <a:r>
                <a:rPr lang="en-GB" altLang="en-US" sz="1000"/>
                <a:t>50</a:t>
              </a:r>
            </a:p>
          </p:txBody>
        </p:sp>
        <p:sp>
          <p:nvSpPr>
            <p:cNvPr id="32902" name="Text Box 436">
              <a:extLst>
                <a:ext uri="{FF2B5EF4-FFF2-40B4-BE49-F238E27FC236}">
                  <a16:creationId xmlns:a16="http://schemas.microsoft.com/office/drawing/2014/main" id="{51C57C20-BA67-2D6A-7EFD-CD38BD0465C2}"/>
                </a:ext>
              </a:extLst>
            </p:cNvPr>
            <p:cNvSpPr txBox="1">
              <a:spLocks noChangeArrowheads="1"/>
            </p:cNvSpPr>
            <p:nvPr/>
          </p:nvSpPr>
          <p:spPr bwMode="auto">
            <a:xfrm>
              <a:off x="4064000" y="1924050"/>
              <a:ext cx="4953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r" eaLnBrk="1" hangingPunct="1">
                <a:spcBef>
                  <a:spcPct val="50000"/>
                </a:spcBef>
              </a:pPr>
              <a:r>
                <a:rPr lang="en-GB" altLang="en-US" sz="1000"/>
                <a:t>60</a:t>
              </a:r>
            </a:p>
          </p:txBody>
        </p:sp>
        <p:sp>
          <p:nvSpPr>
            <p:cNvPr id="32903" name="Text Box 437">
              <a:extLst>
                <a:ext uri="{FF2B5EF4-FFF2-40B4-BE49-F238E27FC236}">
                  <a16:creationId xmlns:a16="http://schemas.microsoft.com/office/drawing/2014/main" id="{E756EAF2-8389-7898-3F26-B4D1505D3C7D}"/>
                </a:ext>
              </a:extLst>
            </p:cNvPr>
            <p:cNvSpPr txBox="1">
              <a:spLocks noChangeArrowheads="1"/>
            </p:cNvSpPr>
            <p:nvPr/>
          </p:nvSpPr>
          <p:spPr bwMode="auto">
            <a:xfrm>
              <a:off x="4064000" y="1676400"/>
              <a:ext cx="490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r" eaLnBrk="1" hangingPunct="1">
                <a:spcBef>
                  <a:spcPct val="50000"/>
                </a:spcBef>
              </a:pPr>
              <a:r>
                <a:rPr lang="en-GB" altLang="en-US" sz="1000"/>
                <a:t>70</a:t>
              </a:r>
            </a:p>
          </p:txBody>
        </p:sp>
        <p:sp>
          <p:nvSpPr>
            <p:cNvPr id="32904" name="Text Box 438">
              <a:extLst>
                <a:ext uri="{FF2B5EF4-FFF2-40B4-BE49-F238E27FC236}">
                  <a16:creationId xmlns:a16="http://schemas.microsoft.com/office/drawing/2014/main" id="{55936AE1-B32E-F790-9B8A-DF232A3D4BF3}"/>
                </a:ext>
              </a:extLst>
            </p:cNvPr>
            <p:cNvSpPr txBox="1">
              <a:spLocks noChangeArrowheads="1"/>
            </p:cNvSpPr>
            <p:nvPr/>
          </p:nvSpPr>
          <p:spPr bwMode="auto">
            <a:xfrm>
              <a:off x="4217988" y="1428750"/>
              <a:ext cx="3413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pPr>
              <a:r>
                <a:rPr lang="en-GB" altLang="en-US" sz="1000"/>
                <a:t>80</a:t>
              </a:r>
            </a:p>
          </p:txBody>
        </p:sp>
        <p:sp>
          <p:nvSpPr>
            <p:cNvPr id="32905" name="Text Box 439">
              <a:extLst>
                <a:ext uri="{FF2B5EF4-FFF2-40B4-BE49-F238E27FC236}">
                  <a16:creationId xmlns:a16="http://schemas.microsoft.com/office/drawing/2014/main" id="{038F0ADF-446F-56FF-EAB4-C7C96127BF9F}"/>
                </a:ext>
              </a:extLst>
            </p:cNvPr>
            <p:cNvSpPr txBox="1">
              <a:spLocks noChangeArrowheads="1"/>
            </p:cNvSpPr>
            <p:nvPr/>
          </p:nvSpPr>
          <p:spPr bwMode="auto">
            <a:xfrm>
              <a:off x="4064000" y="1171575"/>
              <a:ext cx="4905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r" eaLnBrk="1" hangingPunct="1">
                <a:spcBef>
                  <a:spcPct val="50000"/>
                </a:spcBef>
              </a:pPr>
              <a:r>
                <a:rPr lang="en-GB" altLang="en-US" sz="1000"/>
                <a:t>90</a:t>
              </a:r>
            </a:p>
          </p:txBody>
        </p:sp>
        <p:sp>
          <p:nvSpPr>
            <p:cNvPr id="32906" name="Text Box 440">
              <a:extLst>
                <a:ext uri="{FF2B5EF4-FFF2-40B4-BE49-F238E27FC236}">
                  <a16:creationId xmlns:a16="http://schemas.microsoft.com/office/drawing/2014/main" id="{A3BC7AAC-4A96-7F76-A8C8-ABC23DC71508}"/>
                </a:ext>
              </a:extLst>
            </p:cNvPr>
            <p:cNvSpPr txBox="1">
              <a:spLocks noChangeArrowheads="1"/>
            </p:cNvSpPr>
            <p:nvPr/>
          </p:nvSpPr>
          <p:spPr bwMode="auto">
            <a:xfrm>
              <a:off x="4013200" y="919163"/>
              <a:ext cx="5381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r" eaLnBrk="1" hangingPunct="1">
                <a:spcBef>
                  <a:spcPct val="50000"/>
                </a:spcBef>
              </a:pPr>
              <a:r>
                <a:rPr lang="en-GB" altLang="en-US" sz="1000"/>
                <a:t>100</a:t>
              </a:r>
            </a:p>
          </p:txBody>
        </p:sp>
        <p:sp>
          <p:nvSpPr>
            <p:cNvPr id="32907" name="Line 494">
              <a:extLst>
                <a:ext uri="{FF2B5EF4-FFF2-40B4-BE49-F238E27FC236}">
                  <a16:creationId xmlns:a16="http://schemas.microsoft.com/office/drawing/2014/main" id="{436BE436-8E5E-C910-5432-0D9D9C5457CA}"/>
                </a:ext>
              </a:extLst>
            </p:cNvPr>
            <p:cNvSpPr>
              <a:spLocks noChangeShapeType="1"/>
            </p:cNvSpPr>
            <p:nvPr/>
          </p:nvSpPr>
          <p:spPr bwMode="auto">
            <a:xfrm flipH="1">
              <a:off x="4462220" y="977900"/>
              <a:ext cx="1749667" cy="177956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2908" name="Text Box 430">
              <a:extLst>
                <a:ext uri="{FF2B5EF4-FFF2-40B4-BE49-F238E27FC236}">
                  <a16:creationId xmlns:a16="http://schemas.microsoft.com/office/drawing/2014/main" id="{8F59FD4E-6700-293D-D253-AEB648B6097A}"/>
                </a:ext>
              </a:extLst>
            </p:cNvPr>
            <p:cNvSpPr txBox="1">
              <a:spLocks noChangeArrowheads="1"/>
            </p:cNvSpPr>
            <p:nvPr/>
          </p:nvSpPr>
          <p:spPr bwMode="auto">
            <a:xfrm rot="-5400000">
              <a:off x="3403600" y="1771590"/>
              <a:ext cx="109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pPr>
              <a:r>
                <a:rPr lang="en-GB" altLang="en-US" sz="2000"/>
                <a:t>Cost £</a:t>
              </a:r>
            </a:p>
          </p:txBody>
        </p:sp>
        <p:sp>
          <p:nvSpPr>
            <p:cNvPr id="32909" name="Text Box 430">
              <a:extLst>
                <a:ext uri="{FF2B5EF4-FFF2-40B4-BE49-F238E27FC236}">
                  <a16:creationId xmlns:a16="http://schemas.microsoft.com/office/drawing/2014/main" id="{23389415-27AB-89F3-02AE-9AFC944B7DE2}"/>
                </a:ext>
              </a:extLst>
            </p:cNvPr>
            <p:cNvSpPr txBox="1">
              <a:spLocks noChangeArrowheads="1"/>
            </p:cNvSpPr>
            <p:nvPr/>
          </p:nvSpPr>
          <p:spPr bwMode="auto">
            <a:xfrm>
              <a:off x="5073650" y="3724215"/>
              <a:ext cx="17208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pPr>
              <a:r>
                <a:rPr lang="en-GB" altLang="en-US" sz="2000"/>
                <a:t>Time (hours)</a:t>
              </a:r>
            </a:p>
          </p:txBody>
        </p:sp>
      </p:grpSp>
      <p:sp>
        <p:nvSpPr>
          <p:cNvPr id="32772" name="TextBox 544">
            <a:extLst>
              <a:ext uri="{FF2B5EF4-FFF2-40B4-BE49-F238E27FC236}">
                <a16:creationId xmlns:a16="http://schemas.microsoft.com/office/drawing/2014/main" id="{1F303663-61AD-EBBC-851D-77D3FCBEC970}"/>
              </a:ext>
            </a:extLst>
          </p:cNvPr>
          <p:cNvSpPr txBox="1">
            <a:spLocks noChangeArrowheads="1"/>
          </p:cNvSpPr>
          <p:nvPr/>
        </p:nvSpPr>
        <p:spPr bwMode="auto">
          <a:xfrm>
            <a:off x="52388" y="914400"/>
            <a:ext cx="91011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200"/>
              <a:t>The cost for hiring a electrician per hour is shown in graphical form.</a:t>
            </a:r>
          </a:p>
        </p:txBody>
      </p:sp>
      <p:sp>
        <p:nvSpPr>
          <p:cNvPr id="546" name="TextBox 545">
            <a:extLst>
              <a:ext uri="{FF2B5EF4-FFF2-40B4-BE49-F238E27FC236}">
                <a16:creationId xmlns:a16="http://schemas.microsoft.com/office/drawing/2014/main" id="{CE452759-71EF-10CE-6DBC-AFE445F0BC03}"/>
              </a:ext>
            </a:extLst>
          </p:cNvPr>
          <p:cNvSpPr txBox="1">
            <a:spLocks noChangeArrowheads="1"/>
          </p:cNvSpPr>
          <p:nvPr/>
        </p:nvSpPr>
        <p:spPr bwMode="auto">
          <a:xfrm>
            <a:off x="165100" y="2133600"/>
            <a:ext cx="4497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(a)	What is his call-out fee</a:t>
            </a:r>
          </a:p>
        </p:txBody>
      </p:sp>
      <p:sp>
        <p:nvSpPr>
          <p:cNvPr id="547" name="TextBox 546">
            <a:extLst>
              <a:ext uri="{FF2B5EF4-FFF2-40B4-BE49-F238E27FC236}">
                <a16:creationId xmlns:a16="http://schemas.microsoft.com/office/drawing/2014/main" id="{82C87C4B-B776-360E-B306-7DB503784B20}"/>
              </a:ext>
            </a:extLst>
          </p:cNvPr>
          <p:cNvSpPr txBox="1">
            <a:spLocks noChangeArrowheads="1"/>
          </p:cNvSpPr>
          <p:nvPr/>
        </p:nvSpPr>
        <p:spPr bwMode="auto">
          <a:xfrm>
            <a:off x="165100" y="2725738"/>
            <a:ext cx="4510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buFontTx/>
              <a:buAutoNum type="alphaLcParenBoth" startAt="2"/>
            </a:pPr>
            <a:r>
              <a:rPr lang="en-GB" altLang="en-US"/>
              <a:t> 	What is his hourly rate.</a:t>
            </a:r>
          </a:p>
        </p:txBody>
      </p:sp>
      <p:sp>
        <p:nvSpPr>
          <p:cNvPr id="548" name="TextBox 547">
            <a:extLst>
              <a:ext uri="{FF2B5EF4-FFF2-40B4-BE49-F238E27FC236}">
                <a16:creationId xmlns:a16="http://schemas.microsoft.com/office/drawing/2014/main" id="{F7D828AD-6C19-C876-6543-0C1194439D95}"/>
              </a:ext>
            </a:extLst>
          </p:cNvPr>
          <p:cNvSpPr txBox="1">
            <a:spLocks noChangeArrowheads="1"/>
          </p:cNvSpPr>
          <p:nvPr/>
        </p:nvSpPr>
        <p:spPr bwMode="auto">
          <a:xfrm>
            <a:off x="165100" y="3633788"/>
            <a:ext cx="4397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buFontTx/>
              <a:buAutoNum type="alphaLcParenBoth" startAt="3"/>
            </a:pPr>
            <a:r>
              <a:rPr lang="en-GB" altLang="en-US"/>
              <a:t> 	What is the total cost </a:t>
            </a:r>
          </a:p>
          <a:p>
            <a:pPr eaLnBrk="1" hangingPunct="1"/>
            <a:r>
              <a:rPr lang="en-GB" altLang="en-US"/>
              <a:t>		for a 6 hours job.</a:t>
            </a:r>
          </a:p>
        </p:txBody>
      </p:sp>
      <p:sp>
        <p:nvSpPr>
          <p:cNvPr id="550" name="Oval 549">
            <a:extLst>
              <a:ext uri="{FF2B5EF4-FFF2-40B4-BE49-F238E27FC236}">
                <a16:creationId xmlns:a16="http://schemas.microsoft.com/office/drawing/2014/main" id="{635E83E1-E9C5-A1F8-EE2C-33C5B6EE2869}"/>
              </a:ext>
            </a:extLst>
          </p:cNvPr>
          <p:cNvSpPr/>
          <p:nvPr/>
        </p:nvSpPr>
        <p:spPr>
          <a:xfrm>
            <a:off x="7507288" y="2476500"/>
            <a:ext cx="114300" cy="11430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1" name="Oval 550">
            <a:extLst>
              <a:ext uri="{FF2B5EF4-FFF2-40B4-BE49-F238E27FC236}">
                <a16:creationId xmlns:a16="http://schemas.microsoft.com/office/drawing/2014/main" id="{A56099EB-BD60-EBBC-E124-B5CA1841CDC1}"/>
              </a:ext>
            </a:extLst>
          </p:cNvPr>
          <p:cNvSpPr/>
          <p:nvPr/>
        </p:nvSpPr>
        <p:spPr>
          <a:xfrm>
            <a:off x="6007100" y="3978275"/>
            <a:ext cx="114300" cy="114300"/>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5" name="TextBox 554">
            <a:extLst>
              <a:ext uri="{FF2B5EF4-FFF2-40B4-BE49-F238E27FC236}">
                <a16:creationId xmlns:a16="http://schemas.microsoft.com/office/drawing/2014/main" id="{65CF44F7-C107-D57D-194D-E719088DB46A}"/>
              </a:ext>
            </a:extLst>
          </p:cNvPr>
          <p:cNvSpPr txBox="1">
            <a:spLocks noChangeArrowheads="1"/>
          </p:cNvSpPr>
          <p:nvPr/>
        </p:nvSpPr>
        <p:spPr bwMode="auto">
          <a:xfrm>
            <a:off x="4902200" y="3962400"/>
            <a:ext cx="105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(0,30)</a:t>
            </a:r>
          </a:p>
        </p:txBody>
      </p:sp>
      <p:sp>
        <p:nvSpPr>
          <p:cNvPr id="557" name="TextBox 556">
            <a:extLst>
              <a:ext uri="{FF2B5EF4-FFF2-40B4-BE49-F238E27FC236}">
                <a16:creationId xmlns:a16="http://schemas.microsoft.com/office/drawing/2014/main" id="{9AA6865F-5133-2D14-524A-ED39BF4756D7}"/>
              </a:ext>
            </a:extLst>
          </p:cNvPr>
          <p:cNvSpPr txBox="1">
            <a:spLocks noChangeArrowheads="1"/>
          </p:cNvSpPr>
          <p:nvPr/>
        </p:nvSpPr>
        <p:spPr bwMode="auto">
          <a:xfrm>
            <a:off x="4616450" y="2125663"/>
            <a:ext cx="803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0000"/>
                </a:solidFill>
              </a:rPr>
              <a:t>£30</a:t>
            </a:r>
          </a:p>
        </p:txBody>
      </p:sp>
      <p:sp>
        <p:nvSpPr>
          <p:cNvPr id="566" name="TextBox 565">
            <a:extLst>
              <a:ext uri="{FF2B5EF4-FFF2-40B4-BE49-F238E27FC236}">
                <a16:creationId xmlns:a16="http://schemas.microsoft.com/office/drawing/2014/main" id="{7670A5AA-2C56-AF25-9158-2226FDDA6999}"/>
              </a:ext>
            </a:extLst>
          </p:cNvPr>
          <p:cNvSpPr txBox="1">
            <a:spLocks noChangeArrowheads="1"/>
          </p:cNvSpPr>
          <p:nvPr/>
        </p:nvSpPr>
        <p:spPr bwMode="auto">
          <a:xfrm>
            <a:off x="1127125" y="4637088"/>
            <a:ext cx="4100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0000"/>
                </a:solidFill>
              </a:rPr>
              <a:t>Total C = 30 + 6 x 10 = £90</a:t>
            </a:r>
          </a:p>
        </p:txBody>
      </p:sp>
      <p:sp>
        <p:nvSpPr>
          <p:cNvPr id="153" name="TextBox 152">
            <a:extLst>
              <a:ext uri="{FF2B5EF4-FFF2-40B4-BE49-F238E27FC236}">
                <a16:creationId xmlns:a16="http://schemas.microsoft.com/office/drawing/2014/main" id="{9D4B3712-7172-073E-D7C7-2A9DC0CE027C}"/>
              </a:ext>
            </a:extLst>
          </p:cNvPr>
          <p:cNvSpPr txBox="1">
            <a:spLocks noChangeArrowheads="1"/>
          </p:cNvSpPr>
          <p:nvPr/>
        </p:nvSpPr>
        <p:spPr bwMode="auto">
          <a:xfrm>
            <a:off x="4572000" y="2700338"/>
            <a:ext cx="752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0000"/>
                </a:solidFill>
              </a:rPr>
              <a:t>£10</a:t>
            </a: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46"/>
                                        </p:tgtEl>
                                        <p:attrNameLst>
                                          <p:attrName>style.visibility</p:attrName>
                                        </p:attrNameLst>
                                      </p:cBhvr>
                                      <p:to>
                                        <p:strVal val="visible"/>
                                      </p:to>
                                    </p:set>
                                    <p:anim calcmode="discrete" valueType="clr">
                                      <p:cBhvr override="childStyle">
                                        <p:cTn id="7" dur="80"/>
                                        <p:tgtEl>
                                          <p:spTgt spid="5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6"/>
                                        </p:tgtEl>
                                        <p:attrNameLst>
                                          <p:attrName>fillcolor</p:attrName>
                                        </p:attrNameLst>
                                      </p:cBhvr>
                                      <p:tavLst>
                                        <p:tav tm="0">
                                          <p:val>
                                            <p:clrVal>
                                              <a:schemeClr val="accent2"/>
                                            </p:clrVal>
                                          </p:val>
                                        </p:tav>
                                        <p:tav tm="50000">
                                          <p:val>
                                            <p:clrVal>
                                              <a:schemeClr val="hlink"/>
                                            </p:clrVal>
                                          </p:val>
                                        </p:tav>
                                      </p:tavLst>
                                    </p:anim>
                                    <p:set>
                                      <p:cBhvr>
                                        <p:cTn id="9" dur="80"/>
                                        <p:tgtEl>
                                          <p:spTgt spid="54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51"/>
                                        </p:tgtEl>
                                        <p:attrNameLst>
                                          <p:attrName>style.visibility</p:attrName>
                                        </p:attrNameLst>
                                      </p:cBhvr>
                                      <p:to>
                                        <p:strVal val="visible"/>
                                      </p:to>
                                    </p:set>
                                    <p:anim calcmode="lin" valueType="num">
                                      <p:cBhvr>
                                        <p:cTn id="14" dur="500" fill="hold"/>
                                        <p:tgtEl>
                                          <p:spTgt spid="551"/>
                                        </p:tgtEl>
                                        <p:attrNameLst>
                                          <p:attrName>ppt_w</p:attrName>
                                        </p:attrNameLst>
                                      </p:cBhvr>
                                      <p:tavLst>
                                        <p:tav tm="0">
                                          <p:val>
                                            <p:fltVal val="0"/>
                                          </p:val>
                                        </p:tav>
                                        <p:tav tm="100000">
                                          <p:val>
                                            <p:strVal val="#ppt_w"/>
                                          </p:val>
                                        </p:tav>
                                      </p:tavLst>
                                    </p:anim>
                                    <p:anim calcmode="lin" valueType="num">
                                      <p:cBhvr>
                                        <p:cTn id="15" dur="500" fill="hold"/>
                                        <p:tgtEl>
                                          <p:spTgt spid="551"/>
                                        </p:tgtEl>
                                        <p:attrNameLst>
                                          <p:attrName>ppt_h</p:attrName>
                                        </p:attrNameLst>
                                      </p:cBhvr>
                                      <p:tavLst>
                                        <p:tav tm="0">
                                          <p:val>
                                            <p:fltVal val="0"/>
                                          </p:val>
                                        </p:tav>
                                        <p:tav tm="100000">
                                          <p:val>
                                            <p:strVal val="#ppt_h"/>
                                          </p:val>
                                        </p:tav>
                                      </p:tavLst>
                                    </p:anim>
                                    <p:animEffect transition="in" filter="fade">
                                      <p:cBhvr>
                                        <p:cTn id="16" dur="500"/>
                                        <p:tgtEl>
                                          <p:spTgt spid="5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55"/>
                                        </p:tgtEl>
                                        <p:attrNameLst>
                                          <p:attrName>style.visibility</p:attrName>
                                        </p:attrNameLst>
                                      </p:cBhvr>
                                      <p:to>
                                        <p:strVal val="visible"/>
                                      </p:to>
                                    </p:set>
                                    <p:anim calcmode="discrete" valueType="clr">
                                      <p:cBhvr override="childStyle">
                                        <p:cTn id="21" dur="80"/>
                                        <p:tgtEl>
                                          <p:spTgt spid="55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55"/>
                                        </p:tgtEl>
                                        <p:attrNameLst>
                                          <p:attrName>fillcolor</p:attrName>
                                        </p:attrNameLst>
                                      </p:cBhvr>
                                      <p:tavLst>
                                        <p:tav tm="0">
                                          <p:val>
                                            <p:clrVal>
                                              <a:schemeClr val="accent2"/>
                                            </p:clrVal>
                                          </p:val>
                                        </p:tav>
                                        <p:tav tm="50000">
                                          <p:val>
                                            <p:clrVal>
                                              <a:schemeClr val="hlink"/>
                                            </p:clrVal>
                                          </p:val>
                                        </p:tav>
                                      </p:tavLst>
                                    </p:anim>
                                    <p:set>
                                      <p:cBhvr>
                                        <p:cTn id="23" dur="80"/>
                                        <p:tgtEl>
                                          <p:spTgt spid="555"/>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557"/>
                                        </p:tgtEl>
                                        <p:attrNameLst>
                                          <p:attrName>style.visibility</p:attrName>
                                        </p:attrNameLst>
                                      </p:cBhvr>
                                      <p:to>
                                        <p:strVal val="visible"/>
                                      </p:to>
                                    </p:set>
                                    <p:anim calcmode="discrete" valueType="clr">
                                      <p:cBhvr override="childStyle">
                                        <p:cTn id="28" dur="80"/>
                                        <p:tgtEl>
                                          <p:spTgt spid="55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57"/>
                                        </p:tgtEl>
                                        <p:attrNameLst>
                                          <p:attrName>fillcolor</p:attrName>
                                        </p:attrNameLst>
                                      </p:cBhvr>
                                      <p:tavLst>
                                        <p:tav tm="0">
                                          <p:val>
                                            <p:clrVal>
                                              <a:schemeClr val="accent2"/>
                                            </p:clrVal>
                                          </p:val>
                                        </p:tav>
                                        <p:tav tm="50000">
                                          <p:val>
                                            <p:clrVal>
                                              <a:schemeClr val="hlink"/>
                                            </p:clrVal>
                                          </p:val>
                                        </p:tav>
                                      </p:tavLst>
                                    </p:anim>
                                    <p:set>
                                      <p:cBhvr>
                                        <p:cTn id="30" dur="80"/>
                                        <p:tgtEl>
                                          <p:spTgt spid="557"/>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547"/>
                                        </p:tgtEl>
                                        <p:attrNameLst>
                                          <p:attrName>style.visibility</p:attrName>
                                        </p:attrNameLst>
                                      </p:cBhvr>
                                      <p:to>
                                        <p:strVal val="visible"/>
                                      </p:to>
                                    </p:set>
                                    <p:anim calcmode="discrete" valueType="clr">
                                      <p:cBhvr override="childStyle">
                                        <p:cTn id="35" dur="80"/>
                                        <p:tgtEl>
                                          <p:spTgt spid="547"/>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47"/>
                                        </p:tgtEl>
                                        <p:attrNameLst>
                                          <p:attrName>fillcolor</p:attrName>
                                        </p:attrNameLst>
                                      </p:cBhvr>
                                      <p:tavLst>
                                        <p:tav tm="0">
                                          <p:val>
                                            <p:clrVal>
                                              <a:schemeClr val="accent2"/>
                                            </p:clrVal>
                                          </p:val>
                                        </p:tav>
                                        <p:tav tm="50000">
                                          <p:val>
                                            <p:clrVal>
                                              <a:schemeClr val="hlink"/>
                                            </p:clrVal>
                                          </p:val>
                                        </p:tav>
                                      </p:tavLst>
                                    </p:anim>
                                    <p:set>
                                      <p:cBhvr>
                                        <p:cTn id="37" dur="80"/>
                                        <p:tgtEl>
                                          <p:spTgt spid="547"/>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53"/>
                                        </p:tgtEl>
                                        <p:attrNameLst>
                                          <p:attrName>style.visibility</p:attrName>
                                        </p:attrNameLst>
                                      </p:cBhvr>
                                      <p:to>
                                        <p:strVal val="visible"/>
                                      </p:to>
                                    </p:set>
                                    <p:anim calcmode="discrete" valueType="clr">
                                      <p:cBhvr override="childStyle">
                                        <p:cTn id="42" dur="80"/>
                                        <p:tgtEl>
                                          <p:spTgt spid="153"/>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53"/>
                                        </p:tgtEl>
                                        <p:attrNameLst>
                                          <p:attrName>fillcolor</p:attrName>
                                        </p:attrNameLst>
                                      </p:cBhvr>
                                      <p:tavLst>
                                        <p:tav tm="0">
                                          <p:val>
                                            <p:clrVal>
                                              <a:schemeClr val="accent2"/>
                                            </p:clrVal>
                                          </p:val>
                                        </p:tav>
                                        <p:tav tm="50000">
                                          <p:val>
                                            <p:clrVal>
                                              <a:schemeClr val="hlink"/>
                                            </p:clrVal>
                                          </p:val>
                                        </p:tav>
                                      </p:tavLst>
                                    </p:anim>
                                    <p:set>
                                      <p:cBhvr>
                                        <p:cTn id="44" dur="80"/>
                                        <p:tgtEl>
                                          <p:spTgt spid="153"/>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548"/>
                                        </p:tgtEl>
                                        <p:attrNameLst>
                                          <p:attrName>style.visibility</p:attrName>
                                        </p:attrNameLst>
                                      </p:cBhvr>
                                      <p:to>
                                        <p:strVal val="visible"/>
                                      </p:to>
                                    </p:set>
                                    <p:anim calcmode="discrete" valueType="clr">
                                      <p:cBhvr override="childStyle">
                                        <p:cTn id="49" dur="80"/>
                                        <p:tgtEl>
                                          <p:spTgt spid="548"/>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48"/>
                                        </p:tgtEl>
                                        <p:attrNameLst>
                                          <p:attrName>fillcolor</p:attrName>
                                        </p:attrNameLst>
                                      </p:cBhvr>
                                      <p:tavLst>
                                        <p:tav tm="0">
                                          <p:val>
                                            <p:clrVal>
                                              <a:schemeClr val="accent2"/>
                                            </p:clrVal>
                                          </p:val>
                                        </p:tav>
                                        <p:tav tm="50000">
                                          <p:val>
                                            <p:clrVal>
                                              <a:schemeClr val="hlink"/>
                                            </p:clrVal>
                                          </p:val>
                                        </p:tav>
                                      </p:tavLst>
                                    </p:anim>
                                    <p:set>
                                      <p:cBhvr>
                                        <p:cTn id="51" dur="80"/>
                                        <p:tgtEl>
                                          <p:spTgt spid="548"/>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550"/>
                                        </p:tgtEl>
                                        <p:attrNameLst>
                                          <p:attrName>style.visibility</p:attrName>
                                        </p:attrNameLst>
                                      </p:cBhvr>
                                      <p:to>
                                        <p:strVal val="visible"/>
                                      </p:to>
                                    </p:set>
                                    <p:anim calcmode="lin" valueType="num">
                                      <p:cBhvr>
                                        <p:cTn id="56" dur="500" fill="hold"/>
                                        <p:tgtEl>
                                          <p:spTgt spid="550"/>
                                        </p:tgtEl>
                                        <p:attrNameLst>
                                          <p:attrName>ppt_w</p:attrName>
                                        </p:attrNameLst>
                                      </p:cBhvr>
                                      <p:tavLst>
                                        <p:tav tm="0">
                                          <p:val>
                                            <p:fltVal val="0"/>
                                          </p:val>
                                        </p:tav>
                                        <p:tav tm="100000">
                                          <p:val>
                                            <p:strVal val="#ppt_w"/>
                                          </p:val>
                                        </p:tav>
                                      </p:tavLst>
                                    </p:anim>
                                    <p:anim calcmode="lin" valueType="num">
                                      <p:cBhvr>
                                        <p:cTn id="57" dur="500" fill="hold"/>
                                        <p:tgtEl>
                                          <p:spTgt spid="550"/>
                                        </p:tgtEl>
                                        <p:attrNameLst>
                                          <p:attrName>ppt_h</p:attrName>
                                        </p:attrNameLst>
                                      </p:cBhvr>
                                      <p:tavLst>
                                        <p:tav tm="0">
                                          <p:val>
                                            <p:fltVal val="0"/>
                                          </p:val>
                                        </p:tav>
                                        <p:tav tm="100000">
                                          <p:val>
                                            <p:strVal val="#ppt_h"/>
                                          </p:val>
                                        </p:tav>
                                      </p:tavLst>
                                    </p:anim>
                                    <p:animEffect transition="in" filter="fade">
                                      <p:cBhvr>
                                        <p:cTn id="58" dur="500"/>
                                        <p:tgtEl>
                                          <p:spTgt spid="55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566"/>
                                        </p:tgtEl>
                                        <p:attrNameLst>
                                          <p:attrName>style.visibility</p:attrName>
                                        </p:attrNameLst>
                                      </p:cBhvr>
                                      <p:to>
                                        <p:strVal val="visible"/>
                                      </p:to>
                                    </p:set>
                                    <p:anim calcmode="discrete" valueType="clr">
                                      <p:cBhvr override="childStyle">
                                        <p:cTn id="63" dur="80"/>
                                        <p:tgtEl>
                                          <p:spTgt spid="566"/>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566"/>
                                        </p:tgtEl>
                                        <p:attrNameLst>
                                          <p:attrName>fillcolor</p:attrName>
                                        </p:attrNameLst>
                                      </p:cBhvr>
                                      <p:tavLst>
                                        <p:tav tm="0">
                                          <p:val>
                                            <p:clrVal>
                                              <a:schemeClr val="accent2"/>
                                            </p:clrVal>
                                          </p:val>
                                        </p:tav>
                                        <p:tav tm="50000">
                                          <p:val>
                                            <p:clrVal>
                                              <a:schemeClr val="hlink"/>
                                            </p:clrVal>
                                          </p:val>
                                        </p:tav>
                                      </p:tavLst>
                                    </p:anim>
                                    <p:set>
                                      <p:cBhvr>
                                        <p:cTn id="65" dur="80"/>
                                        <p:tgtEl>
                                          <p:spTgt spid="5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 grpId="0"/>
      <p:bldP spid="547" grpId="0"/>
      <p:bldP spid="548" grpId="0"/>
      <p:bldP spid="550" grpId="0" animBg="1"/>
      <p:bldP spid="551" grpId="0" animBg="1"/>
      <p:bldP spid="555" grpId="0"/>
      <p:bldP spid="557" grpId="0"/>
      <p:bldP spid="566" grpId="0"/>
      <p:bldP spid="1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4674E70F-F084-973B-F309-82831BED1D88}"/>
              </a:ext>
            </a:extLst>
          </p:cNvPr>
          <p:cNvSpPr>
            <a:spLocks noGrp="1"/>
          </p:cNvSpPr>
          <p:nvPr>
            <p:ph type="dt" sz="quarter" idx="10"/>
          </p:nvPr>
        </p:nvSpPr>
        <p:spPr/>
        <p:txBody>
          <a:bodyPr/>
          <a:lstStyle/>
          <a:p>
            <a:pPr>
              <a:defRPr/>
            </a:pPr>
            <a:fld id="{4A10899B-1424-4341-979A-B0EE8482AC06}" type="datetime5">
              <a:rPr lang="en-GB"/>
              <a:pPr>
                <a:defRPr/>
              </a:pPr>
              <a:t>4-Jul-26</a:t>
            </a:fld>
            <a:endParaRPr lang="en-GB"/>
          </a:p>
        </p:txBody>
      </p:sp>
      <p:sp>
        <p:nvSpPr>
          <p:cNvPr id="11" name="Footer Placeholder 2">
            <a:extLst>
              <a:ext uri="{FF2B5EF4-FFF2-40B4-BE49-F238E27FC236}">
                <a16:creationId xmlns:a16="http://schemas.microsoft.com/office/drawing/2014/main" id="{19B75E04-A08E-4B6A-37E6-5848837751B4}"/>
              </a:ext>
            </a:extLst>
          </p:cNvPr>
          <p:cNvSpPr>
            <a:spLocks noGrp="1"/>
          </p:cNvSpPr>
          <p:nvPr>
            <p:ph type="ftr" sz="quarter" idx="11"/>
          </p:nvPr>
        </p:nvSpPr>
        <p:spPr/>
        <p:txBody>
          <a:bodyPr/>
          <a:lstStyle/>
          <a:p>
            <a:pPr>
              <a:defRPr/>
            </a:pPr>
            <a:r>
              <a:rPr lang="en-GB"/>
              <a:t>Created by Mr. Lafferty Maths Dept.</a:t>
            </a:r>
          </a:p>
        </p:txBody>
      </p:sp>
      <p:sp>
        <p:nvSpPr>
          <p:cNvPr id="33796" name="Rectangle 2">
            <a:extLst>
              <a:ext uri="{FF2B5EF4-FFF2-40B4-BE49-F238E27FC236}">
                <a16:creationId xmlns:a16="http://schemas.microsoft.com/office/drawing/2014/main" id="{B53C77BD-8F7E-A54B-A32B-DBA3E19DA811}"/>
              </a:ext>
            </a:extLst>
          </p:cNvPr>
          <p:cNvSpPr>
            <a:spLocks noChangeArrowheads="1"/>
          </p:cNvSpPr>
          <p:nvPr/>
        </p:nvSpPr>
        <p:spPr bwMode="auto">
          <a:xfrm>
            <a:off x="2133600" y="4783138"/>
            <a:ext cx="5626100" cy="98425"/>
          </a:xfrm>
          <a:prstGeom prst="rect">
            <a:avLst/>
          </a:prstGeom>
          <a:solidFill>
            <a:srgbClr val="FF3300"/>
          </a:solidFill>
          <a:ln w="9525">
            <a:solidFill>
              <a:srgbClr val="000000"/>
            </a:solidFill>
            <a:miter lim="800000"/>
            <a:headEnd/>
            <a:tailEnd/>
          </a:ln>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33797" name="Text Box 3">
            <a:extLst>
              <a:ext uri="{FF2B5EF4-FFF2-40B4-BE49-F238E27FC236}">
                <a16:creationId xmlns:a16="http://schemas.microsoft.com/office/drawing/2014/main" id="{54656EFA-1250-DF93-EF73-694CCE56B929}"/>
              </a:ext>
            </a:extLst>
          </p:cNvPr>
          <p:cNvSpPr txBox="1">
            <a:spLocks noChangeArrowheads="1"/>
          </p:cNvSpPr>
          <p:nvPr/>
        </p:nvSpPr>
        <p:spPr bwMode="auto">
          <a:xfrm>
            <a:off x="2352675" y="2220913"/>
            <a:ext cx="5195888" cy="2554287"/>
          </a:xfrm>
          <a:prstGeom prst="rect">
            <a:avLst/>
          </a:prstGeom>
          <a:solidFill>
            <a:srgbClr val="000000"/>
          </a:solidFill>
          <a:ln w="76200">
            <a:solidFill>
              <a:srgbClr val="CC3300"/>
            </a:solidFill>
            <a:miter lim="800000"/>
            <a:headEnd/>
            <a:tailEnd/>
          </a:ln>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000"/>
              <a:t>Now Try </a:t>
            </a:r>
          </a:p>
          <a:p>
            <a:pPr algn="ctr" eaLnBrk="1" hangingPunct="1"/>
            <a:r>
              <a:rPr lang="en-GB" altLang="en-US" sz="4000"/>
              <a:t>TJ N4 Lifeskills</a:t>
            </a:r>
          </a:p>
          <a:p>
            <a:pPr algn="ctr" eaLnBrk="1" hangingPunct="1"/>
            <a:r>
              <a:rPr lang="en-GB" altLang="en-US" sz="4000"/>
              <a:t>Exercise 2</a:t>
            </a:r>
          </a:p>
          <a:p>
            <a:pPr algn="ctr" eaLnBrk="1" hangingPunct="1"/>
            <a:r>
              <a:rPr lang="en-GB" altLang="en-US" sz="4000"/>
              <a:t>Ch28 (page 226)</a:t>
            </a:r>
          </a:p>
        </p:txBody>
      </p:sp>
      <p:pic>
        <p:nvPicPr>
          <p:cNvPr id="33798" name="Picture 4" descr="ag00463_">
            <a:extLst>
              <a:ext uri="{FF2B5EF4-FFF2-40B4-BE49-F238E27FC236}">
                <a16:creationId xmlns:a16="http://schemas.microsoft.com/office/drawing/2014/main" id="{4B620396-0796-6F1B-05CB-80928F98B5A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9763" y="3059113"/>
            <a:ext cx="301625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5" descr="scottishflag">
            <a:extLst>
              <a:ext uri="{FF2B5EF4-FFF2-40B4-BE49-F238E27FC236}">
                <a16:creationId xmlns:a16="http://schemas.microsoft.com/office/drawing/2014/main" id="{B3AC0825-9B47-AF29-7162-8D5A747B84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6" descr="Office Objects 0572">
            <a:extLst>
              <a:ext uri="{FF2B5EF4-FFF2-40B4-BE49-F238E27FC236}">
                <a16:creationId xmlns:a16="http://schemas.microsoft.com/office/drawing/2014/main" id="{48C773E6-D12B-12F7-2F05-7229BD60E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7">
            <a:extLst>
              <a:ext uri="{FF2B5EF4-FFF2-40B4-BE49-F238E27FC236}">
                <a16:creationId xmlns:a16="http://schemas.microsoft.com/office/drawing/2014/main" id="{C493221A-F39D-F787-7D18-E0D5AC672AA0}"/>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3802" name="Rectangle 10">
            <a:extLst>
              <a:ext uri="{FF2B5EF4-FFF2-40B4-BE49-F238E27FC236}">
                <a16:creationId xmlns:a16="http://schemas.microsoft.com/office/drawing/2014/main" id="{1B4DD5DD-B7DA-FDA7-3B8B-E68D603ED086}"/>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Service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a:extLst>
              <a:ext uri="{FF2B5EF4-FFF2-40B4-BE49-F238E27FC236}">
                <a16:creationId xmlns:a16="http://schemas.microsoft.com/office/drawing/2014/main" id="{AA16E1D7-0BB9-37A3-A159-FF5D375FBF62}"/>
              </a:ext>
            </a:extLst>
          </p:cNvPr>
          <p:cNvSpPr>
            <a:spLocks noGrp="1" noChangeArrowheads="1"/>
          </p:cNvSpPr>
          <p:nvPr>
            <p:ph type="dt" sz="quarter" idx="10"/>
          </p:nvPr>
        </p:nvSpPr>
        <p:spPr/>
        <p:txBody>
          <a:bodyPr/>
          <a:lstStyle/>
          <a:p>
            <a:pPr>
              <a:defRPr/>
            </a:pPr>
            <a:fld id="{F3723252-671F-43BC-BA0A-171C2A61D527}" type="datetime5">
              <a:rPr lang="en-GB"/>
              <a:pPr>
                <a:defRPr/>
              </a:pPr>
              <a:t>4-Jul-26</a:t>
            </a:fld>
            <a:endParaRPr lang="en-GB"/>
          </a:p>
        </p:txBody>
      </p:sp>
      <p:sp>
        <p:nvSpPr>
          <p:cNvPr id="8" name="Rectangle 19">
            <a:extLst>
              <a:ext uri="{FF2B5EF4-FFF2-40B4-BE49-F238E27FC236}">
                <a16:creationId xmlns:a16="http://schemas.microsoft.com/office/drawing/2014/main" id="{8FA0EE36-F586-1538-CFF7-BABDD01D990E}"/>
              </a:ext>
            </a:extLst>
          </p:cNvPr>
          <p:cNvSpPr>
            <a:spLocks noGrp="1" noChangeArrowheads="1"/>
          </p:cNvSpPr>
          <p:nvPr>
            <p:ph type="ftr" sz="quarter" idx="11"/>
          </p:nvPr>
        </p:nvSpPr>
        <p:spPr/>
        <p:txBody>
          <a:bodyPr/>
          <a:lstStyle/>
          <a:p>
            <a:pPr>
              <a:defRPr/>
            </a:pPr>
            <a:r>
              <a:rPr lang="en-GB"/>
              <a:t>Created by Mr. Lafferty Maths Dept.</a:t>
            </a:r>
          </a:p>
        </p:txBody>
      </p:sp>
      <p:sp>
        <p:nvSpPr>
          <p:cNvPr id="111618" name="Rectangle 2">
            <a:extLst>
              <a:ext uri="{FF2B5EF4-FFF2-40B4-BE49-F238E27FC236}">
                <a16:creationId xmlns:a16="http://schemas.microsoft.com/office/drawing/2014/main" id="{442914A3-53FF-4E86-2D8D-D05357722AB7}"/>
              </a:ext>
            </a:extLst>
          </p:cNvPr>
          <p:cNvSpPr>
            <a:spLocks noGrp="1" noChangeArrowheads="1"/>
          </p:cNvSpPr>
          <p:nvPr>
            <p:ph type="ctrTitle" idx="4294967295"/>
          </p:nvPr>
        </p:nvSpPr>
        <p:spPr>
          <a:xfrm>
            <a:off x="1712913" y="496888"/>
            <a:ext cx="6843712" cy="949325"/>
          </a:xfrm>
        </p:spPr>
        <p:txBody>
          <a:bodyPr/>
          <a:lstStyle/>
          <a:p>
            <a:pPr eaLnBrk="1" hangingPunct="1">
              <a:defRPr/>
            </a:pPr>
            <a:r>
              <a:rPr lang="en-GB" dirty="0">
                <a:solidFill>
                  <a:srgbClr val="FFFF00"/>
                </a:solidFill>
                <a:latin typeface="Comic Sans MS" pitchFamily="66" charset="0"/>
              </a:rPr>
              <a:t> Starter Questions</a:t>
            </a:r>
          </a:p>
        </p:txBody>
      </p:sp>
      <p:pic>
        <p:nvPicPr>
          <p:cNvPr id="24581" name="Picture 3" descr="scottishflag">
            <a:extLst>
              <a:ext uri="{FF2B5EF4-FFF2-40B4-BE49-F238E27FC236}">
                <a16:creationId xmlns:a16="http://schemas.microsoft.com/office/drawing/2014/main" id="{DB6A1A4F-73C2-93EE-1ED5-C756DC25891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4">
            <a:extLst>
              <a:ext uri="{FF2B5EF4-FFF2-40B4-BE49-F238E27FC236}">
                <a16:creationId xmlns:a16="http://schemas.microsoft.com/office/drawing/2014/main" id="{E85A12E2-8AF6-A847-9E44-8194F5B16E50}"/>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pic>
        <p:nvPicPr>
          <p:cNvPr id="24583" name="Picture 6" descr="Office Objects 0572">
            <a:extLst>
              <a:ext uri="{FF2B5EF4-FFF2-40B4-BE49-F238E27FC236}">
                <a16:creationId xmlns:a16="http://schemas.microsoft.com/office/drawing/2014/main" id="{ECACC2C2-8A9A-0D23-66C9-0263EE80C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050" y="227013"/>
            <a:ext cx="144462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 Box 7">
            <a:extLst>
              <a:ext uri="{FF2B5EF4-FFF2-40B4-BE49-F238E27FC236}">
                <a16:creationId xmlns:a16="http://schemas.microsoft.com/office/drawing/2014/main" id="{51D1C622-0346-5601-D8B9-A1E69B9CC574}"/>
              </a:ext>
            </a:extLst>
          </p:cNvPr>
          <p:cNvSpPr txBox="1">
            <a:spLocks noChangeArrowheads="1"/>
          </p:cNvSpPr>
          <p:nvPr/>
        </p:nvSpPr>
        <p:spPr bwMode="auto">
          <a:xfrm>
            <a:off x="1033463" y="2154238"/>
            <a:ext cx="79184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buFontTx/>
              <a:buAutoNum type="arabicPeriod"/>
            </a:pPr>
            <a:r>
              <a:rPr lang="en-GB" altLang="en-US" sz="3200">
                <a:solidFill>
                  <a:srgbClr val="FFFF00"/>
                </a:solidFill>
              </a:rPr>
              <a:t>Two numbers add to give 12 and divide to 	give 3. Find the two numbers.</a:t>
            </a:r>
          </a:p>
          <a:p>
            <a:pPr eaLnBrk="1" hangingPunct="1"/>
            <a:endParaRPr lang="en-GB" altLang="en-US" sz="3200">
              <a:solidFill>
                <a:srgbClr val="FFFF00"/>
              </a:solidFill>
            </a:endParaRPr>
          </a:p>
          <a:p>
            <a:pPr eaLnBrk="1" hangingPunct="1"/>
            <a:r>
              <a:rPr lang="en-GB" altLang="en-US" sz="3200">
                <a:solidFill>
                  <a:srgbClr val="FFFF00"/>
                </a:solidFill>
              </a:rPr>
              <a:t>2. Two numbers subtract to give 5 and </a:t>
            </a:r>
          </a:p>
          <a:p>
            <a:pPr eaLnBrk="1" hangingPunct="1"/>
            <a:r>
              <a:rPr lang="en-GB" altLang="en-US" sz="3200">
                <a:solidFill>
                  <a:srgbClr val="FFFF00"/>
                </a:solidFill>
              </a:rPr>
              <a:t>     multiply to 24. Find the two numbers.</a:t>
            </a:r>
          </a:p>
          <a:p>
            <a:pPr eaLnBrk="1" hangingPunct="1"/>
            <a:endParaRPr lang="en-GB" altLang="en-US" sz="3200">
              <a:solidFill>
                <a:srgbClr val="FFFF00"/>
              </a:solidFill>
            </a:endParaRPr>
          </a:p>
          <a:p>
            <a:pPr eaLnBrk="1" hangingPunct="1"/>
            <a:r>
              <a:rPr lang="en-GB" altLang="en-US" sz="3200">
                <a:solidFill>
                  <a:srgbClr val="FFFF00"/>
                </a:solidFill>
              </a:rPr>
              <a:t>3. Make your own question up.</a:t>
            </a:r>
          </a:p>
          <a:p>
            <a:pPr eaLnBrk="1" hangingPunct="1"/>
            <a:endParaRPr lang="en-GB" altLang="en-US" sz="320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a:extLst>
              <a:ext uri="{FF2B5EF4-FFF2-40B4-BE49-F238E27FC236}">
                <a16:creationId xmlns:a16="http://schemas.microsoft.com/office/drawing/2014/main" id="{91D19088-2B29-3111-83FB-0AB45A8CD3EE}"/>
              </a:ext>
            </a:extLst>
          </p:cNvPr>
          <p:cNvSpPr>
            <a:spLocks noGrp="1" noChangeArrowheads="1"/>
          </p:cNvSpPr>
          <p:nvPr>
            <p:ph type="dt" sz="quarter" idx="10"/>
          </p:nvPr>
        </p:nvSpPr>
        <p:spPr/>
        <p:txBody>
          <a:bodyPr/>
          <a:lstStyle/>
          <a:p>
            <a:pPr>
              <a:defRPr/>
            </a:pPr>
            <a:fld id="{A71FB723-F7EF-4FC5-AA8E-B859EF4A186A}" type="datetime5">
              <a:rPr lang="en-GB"/>
              <a:pPr>
                <a:defRPr/>
              </a:pPr>
              <a:t>4-Jul-26</a:t>
            </a:fld>
            <a:endParaRPr lang="en-GB"/>
          </a:p>
        </p:txBody>
      </p:sp>
      <p:sp>
        <p:nvSpPr>
          <p:cNvPr id="8" name="Rectangle 19">
            <a:extLst>
              <a:ext uri="{FF2B5EF4-FFF2-40B4-BE49-F238E27FC236}">
                <a16:creationId xmlns:a16="http://schemas.microsoft.com/office/drawing/2014/main" id="{2A0B3768-76F6-8FEA-7BA5-0169616920F6}"/>
              </a:ext>
            </a:extLst>
          </p:cNvPr>
          <p:cNvSpPr>
            <a:spLocks noGrp="1" noChangeArrowheads="1"/>
          </p:cNvSpPr>
          <p:nvPr>
            <p:ph type="ftr" sz="quarter" idx="11"/>
          </p:nvPr>
        </p:nvSpPr>
        <p:spPr/>
        <p:txBody>
          <a:bodyPr/>
          <a:lstStyle/>
          <a:p>
            <a:pPr>
              <a:defRPr/>
            </a:pPr>
            <a:r>
              <a:rPr lang="en-GB"/>
              <a:t>Created by Mr. Lafferty Maths Dept.</a:t>
            </a:r>
          </a:p>
        </p:txBody>
      </p:sp>
      <p:sp>
        <p:nvSpPr>
          <p:cNvPr id="68610" name="Rectangle 2">
            <a:extLst>
              <a:ext uri="{FF2B5EF4-FFF2-40B4-BE49-F238E27FC236}">
                <a16:creationId xmlns:a16="http://schemas.microsoft.com/office/drawing/2014/main" id="{2E7DDEB6-EFEB-B10C-49A1-F41D6962FF62}"/>
              </a:ext>
            </a:extLst>
          </p:cNvPr>
          <p:cNvSpPr>
            <a:spLocks noGrp="1" noChangeArrowheads="1"/>
          </p:cNvSpPr>
          <p:nvPr>
            <p:ph type="ctrTitle" idx="4294967295"/>
          </p:nvPr>
        </p:nvSpPr>
        <p:spPr>
          <a:xfrm>
            <a:off x="1849438" y="496888"/>
            <a:ext cx="6843712" cy="949325"/>
          </a:xfrm>
        </p:spPr>
        <p:txBody>
          <a:bodyPr/>
          <a:lstStyle/>
          <a:p>
            <a:pPr eaLnBrk="1" hangingPunct="1">
              <a:defRPr/>
            </a:pPr>
            <a:r>
              <a:rPr lang="en-GB" dirty="0">
                <a:solidFill>
                  <a:srgbClr val="FFFF00"/>
                </a:solidFill>
                <a:latin typeface="Comic Sans MS" pitchFamily="66" charset="0"/>
              </a:rPr>
              <a:t> Starter Questions</a:t>
            </a:r>
          </a:p>
        </p:txBody>
      </p:sp>
      <p:pic>
        <p:nvPicPr>
          <p:cNvPr id="9222" name="Picture 3" descr="scottishflag">
            <a:extLst>
              <a:ext uri="{FF2B5EF4-FFF2-40B4-BE49-F238E27FC236}">
                <a16:creationId xmlns:a16="http://schemas.microsoft.com/office/drawing/2014/main" id="{EB83A546-6025-CC2A-96FB-6F975AA5006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4">
            <a:extLst>
              <a:ext uri="{FF2B5EF4-FFF2-40B4-BE49-F238E27FC236}">
                <a16:creationId xmlns:a16="http://schemas.microsoft.com/office/drawing/2014/main" id="{67EA9B3F-1369-5EAF-581C-32E371399591}"/>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graphicFrame>
        <p:nvGraphicFramePr>
          <p:cNvPr id="9218" name="Object 5">
            <a:extLst>
              <a:ext uri="{FF2B5EF4-FFF2-40B4-BE49-F238E27FC236}">
                <a16:creationId xmlns:a16="http://schemas.microsoft.com/office/drawing/2014/main" id="{5F614CB0-57E0-F35F-CA9C-75FC7715441C}"/>
              </a:ext>
            </a:extLst>
          </p:cNvPr>
          <p:cNvGraphicFramePr>
            <a:graphicFrameLocks noChangeAspect="1"/>
          </p:cNvGraphicFramePr>
          <p:nvPr/>
        </p:nvGraphicFramePr>
        <p:xfrm>
          <a:off x="984250" y="1987550"/>
          <a:ext cx="6938963" cy="4273550"/>
        </p:xfrm>
        <a:graphic>
          <a:graphicData uri="http://schemas.openxmlformats.org/presentationml/2006/ole">
            <mc:AlternateContent xmlns:mc="http://schemas.openxmlformats.org/markup-compatibility/2006">
              <mc:Choice xmlns:v="urn:schemas-microsoft-com:vml" Requires="v">
                <p:oleObj name="Equation" r:id="rId3" imgW="3949560" imgH="2882880" progId="Equation.DSMT4">
                  <p:embed/>
                </p:oleObj>
              </mc:Choice>
              <mc:Fallback>
                <p:oleObj name="Equation" r:id="rId3" imgW="3949560" imgH="288288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1987550"/>
                        <a:ext cx="6938963" cy="427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24" name="Picture 6" descr="Office Objects 0572">
            <a:extLst>
              <a:ext uri="{FF2B5EF4-FFF2-40B4-BE49-F238E27FC236}">
                <a16:creationId xmlns:a16="http://schemas.microsoft.com/office/drawing/2014/main" id="{FC04084F-E685-7FB0-9670-839C05C637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050" y="227013"/>
            <a:ext cx="1444625"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8">
            <a:extLst>
              <a:ext uri="{FF2B5EF4-FFF2-40B4-BE49-F238E27FC236}">
                <a16:creationId xmlns:a16="http://schemas.microsoft.com/office/drawing/2014/main" id="{45E4FE58-0406-D732-A41B-53769F63BB7E}"/>
              </a:ext>
            </a:extLst>
          </p:cNvPr>
          <p:cNvSpPr>
            <a:spLocks noGrp="1" noChangeArrowheads="1"/>
          </p:cNvSpPr>
          <p:nvPr>
            <p:ph type="dt" sz="quarter" idx="10"/>
          </p:nvPr>
        </p:nvSpPr>
        <p:spPr/>
        <p:txBody>
          <a:bodyPr/>
          <a:lstStyle/>
          <a:p>
            <a:pPr>
              <a:defRPr/>
            </a:pPr>
            <a:fld id="{A56772B0-D35B-4CFB-B2B9-5D57631325F2}" type="datetime5">
              <a:rPr lang="en-GB"/>
              <a:pPr>
                <a:defRPr/>
              </a:pPr>
              <a:t>4-Jul-26</a:t>
            </a:fld>
            <a:endParaRPr lang="en-GB"/>
          </a:p>
        </p:txBody>
      </p:sp>
      <p:sp>
        <p:nvSpPr>
          <p:cNvPr id="14" name="Rectangle 19">
            <a:extLst>
              <a:ext uri="{FF2B5EF4-FFF2-40B4-BE49-F238E27FC236}">
                <a16:creationId xmlns:a16="http://schemas.microsoft.com/office/drawing/2014/main" id="{88FE4014-FA15-5EB3-08BF-B3EACFE11A82}"/>
              </a:ext>
            </a:extLst>
          </p:cNvPr>
          <p:cNvSpPr>
            <a:spLocks noGrp="1" noChangeArrowheads="1"/>
          </p:cNvSpPr>
          <p:nvPr>
            <p:ph type="ftr" sz="quarter" idx="11"/>
          </p:nvPr>
        </p:nvSpPr>
        <p:spPr/>
        <p:txBody>
          <a:bodyPr/>
          <a:lstStyle/>
          <a:p>
            <a:pPr>
              <a:defRPr/>
            </a:pPr>
            <a:r>
              <a:rPr lang="en-GB"/>
              <a:t>Created by Mr. Lafferty Maths Dept.</a:t>
            </a:r>
          </a:p>
        </p:txBody>
      </p:sp>
      <p:pic>
        <p:nvPicPr>
          <p:cNvPr id="34820" name="Picture 2" descr="scottishflag">
            <a:extLst>
              <a:ext uri="{FF2B5EF4-FFF2-40B4-BE49-F238E27FC236}">
                <a16:creationId xmlns:a16="http://schemas.microsoft.com/office/drawing/2014/main" id="{2E1E8C19-24A4-ADB4-6415-2360545E53B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3">
            <a:extLst>
              <a:ext uri="{FF2B5EF4-FFF2-40B4-BE49-F238E27FC236}">
                <a16:creationId xmlns:a16="http://schemas.microsoft.com/office/drawing/2014/main" id="{2DB5147F-7543-8150-C5E9-09755BF0E181}"/>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pic>
        <p:nvPicPr>
          <p:cNvPr id="34822" name="Picture 4" descr="Office Objects 0572">
            <a:extLst>
              <a:ext uri="{FF2B5EF4-FFF2-40B4-BE49-F238E27FC236}">
                <a16:creationId xmlns:a16="http://schemas.microsoft.com/office/drawing/2014/main" id="{8E638E9C-0CE0-C52C-93F4-E3FAB56A1E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a:extLst>
              <a:ext uri="{FF2B5EF4-FFF2-40B4-BE49-F238E27FC236}">
                <a16:creationId xmlns:a16="http://schemas.microsoft.com/office/drawing/2014/main" id="{04E48742-1778-CA03-DEB9-A80F2F97D46F}"/>
              </a:ext>
            </a:extLst>
          </p:cNvPr>
          <p:cNvSpPr>
            <a:spLocks noChangeArrowheads="1"/>
          </p:cNvSpPr>
          <p:nvPr/>
        </p:nvSpPr>
        <p:spPr bwMode="auto">
          <a:xfrm>
            <a:off x="1690688" y="2344738"/>
            <a:ext cx="2160587" cy="366712"/>
          </a:xfrm>
          <a:prstGeom prst="rect">
            <a:avLst/>
          </a:prstGeom>
          <a:noFill/>
          <a:ln w="9525">
            <a:noFill/>
            <a:miter lim="800000"/>
            <a:headEnd/>
            <a:tailEnd/>
          </a:ln>
          <a:effectLst/>
        </p:spPr>
        <p:txBody>
          <a:bodyPr wrap="none">
            <a:spAutoFit/>
          </a:bodyPr>
          <a:lstStyle/>
          <a:p>
            <a:pPr>
              <a:defRPr/>
            </a:pPr>
            <a:r>
              <a:rPr lang="en-GB" sz="1800" u="sng">
                <a:solidFill>
                  <a:srgbClr val="FFFF00"/>
                </a:solidFill>
                <a:effectLst>
                  <a:outerShdw blurRad="38100" dist="38100" dir="2700000" algn="tl">
                    <a:srgbClr val="000000"/>
                  </a:outerShdw>
                </a:effectLst>
                <a:cs typeface="Arial" charset="0"/>
              </a:rPr>
              <a:t>Learning Intention</a:t>
            </a:r>
          </a:p>
        </p:txBody>
      </p:sp>
      <p:sp>
        <p:nvSpPr>
          <p:cNvPr id="116742" name="Rectangle 6">
            <a:extLst>
              <a:ext uri="{FF2B5EF4-FFF2-40B4-BE49-F238E27FC236}">
                <a16:creationId xmlns:a16="http://schemas.microsoft.com/office/drawing/2014/main" id="{325D2E27-BBD5-4968-2F10-B7DD020218BD}"/>
              </a:ext>
            </a:extLst>
          </p:cNvPr>
          <p:cNvSpPr>
            <a:spLocks noChangeArrowheads="1"/>
          </p:cNvSpPr>
          <p:nvPr/>
        </p:nvSpPr>
        <p:spPr bwMode="auto">
          <a:xfrm>
            <a:off x="6075363" y="2344738"/>
            <a:ext cx="1947862" cy="366712"/>
          </a:xfrm>
          <a:prstGeom prst="rect">
            <a:avLst/>
          </a:prstGeom>
          <a:noFill/>
          <a:ln w="9525">
            <a:noFill/>
            <a:miter lim="800000"/>
            <a:headEnd/>
            <a:tailEnd/>
          </a:ln>
          <a:effectLst/>
        </p:spPr>
        <p:txBody>
          <a:bodyPr wrap="none">
            <a:spAutoFit/>
          </a:bodyPr>
          <a:lstStyle/>
          <a:p>
            <a:pPr>
              <a:defRPr/>
            </a:pPr>
            <a:r>
              <a:rPr lang="en-GB" sz="1800" u="sng">
                <a:effectLst>
                  <a:outerShdw blurRad="38100" dist="38100" dir="2700000" algn="tl">
                    <a:srgbClr val="000000"/>
                  </a:outerShdw>
                </a:effectLst>
                <a:cs typeface="Arial" charset="0"/>
              </a:rPr>
              <a:t>Success Criteria</a:t>
            </a:r>
          </a:p>
        </p:txBody>
      </p:sp>
      <p:sp>
        <p:nvSpPr>
          <p:cNvPr id="116743" name="Text Box 7">
            <a:extLst>
              <a:ext uri="{FF2B5EF4-FFF2-40B4-BE49-F238E27FC236}">
                <a16:creationId xmlns:a16="http://schemas.microsoft.com/office/drawing/2014/main" id="{167666DA-4B00-631C-D309-CAFB53340459}"/>
              </a:ext>
            </a:extLst>
          </p:cNvPr>
          <p:cNvSpPr txBox="1">
            <a:spLocks noChangeArrowheads="1"/>
          </p:cNvSpPr>
          <p:nvPr/>
        </p:nvSpPr>
        <p:spPr bwMode="auto">
          <a:xfrm>
            <a:off x="5029200" y="3025775"/>
            <a:ext cx="3833813" cy="646113"/>
          </a:xfrm>
          <a:prstGeom prst="rect">
            <a:avLst/>
          </a:prstGeom>
          <a:noFill/>
          <a:ln w="9525">
            <a:noFill/>
            <a:miter lim="800000"/>
            <a:headEnd/>
            <a:tailEnd/>
          </a:ln>
          <a:effectLst/>
        </p:spPr>
        <p:txBody>
          <a:bodyPr>
            <a:spAutoFit/>
          </a:bodyPr>
          <a:lstStyle/>
          <a:p>
            <a:pPr marL="800100" lvl="1" indent="-342900">
              <a:buFontTx/>
              <a:buAutoNum type="arabicPeriod"/>
              <a:defRPr/>
            </a:pPr>
            <a:r>
              <a:rPr lang="en-GB" sz="1800" dirty="0">
                <a:effectLst>
                  <a:outerShdw blurRad="38100" dist="38100" dir="2700000" algn="tl">
                    <a:srgbClr val="000000"/>
                  </a:outerShdw>
                </a:effectLst>
                <a:cs typeface="Arial" charset="0"/>
              </a:rPr>
              <a:t>Understand and compare  contract deals.</a:t>
            </a:r>
            <a:endParaRPr lang="en-GB" sz="3600" dirty="0">
              <a:solidFill>
                <a:srgbClr val="FFFF00"/>
              </a:solidFill>
              <a:cs typeface="Arial" charset="0"/>
            </a:endParaRPr>
          </a:p>
        </p:txBody>
      </p:sp>
      <p:sp>
        <p:nvSpPr>
          <p:cNvPr id="34826" name="Line 8">
            <a:extLst>
              <a:ext uri="{FF2B5EF4-FFF2-40B4-BE49-F238E27FC236}">
                <a16:creationId xmlns:a16="http://schemas.microsoft.com/office/drawing/2014/main" id="{DDCFADA5-79D6-5144-023D-9B2F369CE9F0}"/>
              </a:ext>
            </a:extLst>
          </p:cNvPr>
          <p:cNvSpPr>
            <a:spLocks noChangeShapeType="1"/>
          </p:cNvSpPr>
          <p:nvPr/>
        </p:nvSpPr>
        <p:spPr bwMode="auto">
          <a:xfrm>
            <a:off x="4914900" y="2413000"/>
            <a:ext cx="0" cy="3454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6745" name="Rectangle 9">
            <a:extLst>
              <a:ext uri="{FF2B5EF4-FFF2-40B4-BE49-F238E27FC236}">
                <a16:creationId xmlns:a16="http://schemas.microsoft.com/office/drawing/2014/main" id="{60290355-7EBE-1B3F-7AA8-87B6DFBDE411}"/>
              </a:ext>
            </a:extLst>
          </p:cNvPr>
          <p:cNvSpPr>
            <a:spLocks noChangeArrowheads="1"/>
          </p:cNvSpPr>
          <p:nvPr/>
        </p:nvSpPr>
        <p:spPr bwMode="auto">
          <a:xfrm>
            <a:off x="977900" y="3044825"/>
            <a:ext cx="388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omic Sans MS" panose="030F0702030302020204" pitchFamily="66" charset="0"/>
                <a:cs typeface="Arial" panose="020B0604020202020204" pitchFamily="34" charset="0"/>
              </a:defRPr>
            </a:lvl1pPr>
            <a:lvl2pPr marL="800100" indent="-34290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lvl="1" eaLnBrk="1" hangingPunct="1"/>
            <a:r>
              <a:rPr lang="en-GB" altLang="en-US" sz="1800">
                <a:solidFill>
                  <a:srgbClr val="FFFF00"/>
                </a:solidFill>
              </a:rPr>
              <a:t>1. </a:t>
            </a:r>
            <a:r>
              <a:rPr lang="en-GB" altLang="en-US" sz="1800"/>
              <a:t>	 </a:t>
            </a:r>
            <a:r>
              <a:rPr lang="en-GB" altLang="en-US" sz="1800">
                <a:solidFill>
                  <a:srgbClr val="FFFF00"/>
                </a:solidFill>
              </a:rPr>
              <a:t>We are learning about best contract deal.</a:t>
            </a:r>
          </a:p>
        </p:txBody>
      </p:sp>
      <p:sp>
        <p:nvSpPr>
          <p:cNvPr id="34828" name="Rectangle 10">
            <a:extLst>
              <a:ext uri="{FF2B5EF4-FFF2-40B4-BE49-F238E27FC236}">
                <a16:creationId xmlns:a16="http://schemas.microsoft.com/office/drawing/2014/main" id="{F2CB4A3B-801D-9FC3-6903-A956C5DCBF4F}"/>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Rates &amp; Contracts</a:t>
            </a:r>
          </a:p>
        </p:txBody>
      </p:sp>
      <p:sp>
        <p:nvSpPr>
          <p:cNvPr id="15" name="Text Box 7">
            <a:extLst>
              <a:ext uri="{FF2B5EF4-FFF2-40B4-BE49-F238E27FC236}">
                <a16:creationId xmlns:a16="http://schemas.microsoft.com/office/drawing/2014/main" id="{F380A606-F73A-BCB8-4A68-299312441C27}"/>
              </a:ext>
            </a:extLst>
          </p:cNvPr>
          <p:cNvSpPr txBox="1">
            <a:spLocks noChangeArrowheads="1"/>
          </p:cNvSpPr>
          <p:nvPr/>
        </p:nvSpPr>
        <p:spPr bwMode="auto">
          <a:xfrm>
            <a:off x="5037138" y="4024313"/>
            <a:ext cx="4106862" cy="923925"/>
          </a:xfrm>
          <a:prstGeom prst="rect">
            <a:avLst/>
          </a:prstGeom>
          <a:noFill/>
          <a:ln w="9525">
            <a:noFill/>
            <a:miter lim="800000"/>
            <a:headEnd/>
            <a:tailEnd/>
          </a:ln>
          <a:effectLst/>
        </p:spPr>
        <p:txBody>
          <a:bodyPr>
            <a:spAutoFit/>
          </a:bodyPr>
          <a:lstStyle/>
          <a:p>
            <a:pPr marL="800100" lvl="1" indent="-342900">
              <a:defRPr/>
            </a:pPr>
            <a:r>
              <a:rPr lang="en-GB" sz="1800" dirty="0">
                <a:effectLst>
                  <a:outerShdw blurRad="38100" dist="38100" dir="2700000" algn="tl">
                    <a:srgbClr val="000000"/>
                  </a:outerShdw>
                </a:effectLst>
                <a:cs typeface="Arial" charset="0"/>
              </a:rPr>
              <a:t>2. 	Be able to choose best contract deal by estimating usage.</a:t>
            </a:r>
            <a:endParaRPr lang="en-GB" sz="3600" dirty="0">
              <a:solidFill>
                <a:srgbClr val="FFFF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6745"/>
                                        </p:tgtEl>
                                        <p:attrNameLst>
                                          <p:attrName>style.visibility</p:attrName>
                                        </p:attrNameLst>
                                      </p:cBhvr>
                                      <p:to>
                                        <p:strVal val="visible"/>
                                      </p:to>
                                    </p:set>
                                    <p:animEffect transition="in" filter="blinds(horizontal)">
                                      <p:cBhvr>
                                        <p:cTn id="7" dur="500"/>
                                        <p:tgtEl>
                                          <p:spTgt spid="1167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6743"/>
                                        </p:tgtEl>
                                        <p:attrNameLst>
                                          <p:attrName>style.visibility</p:attrName>
                                        </p:attrNameLst>
                                      </p:cBhvr>
                                      <p:to>
                                        <p:strVal val="visible"/>
                                      </p:to>
                                    </p:set>
                                    <p:animEffect transition="in" filter="blinds(horizontal)">
                                      <p:cBhvr>
                                        <p:cTn id="12" dur="500"/>
                                        <p:tgtEl>
                                          <p:spTgt spid="1167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p:bldP spid="116745"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6F5DFAE6-4E3B-998A-13B7-4AF8556A9CF7}"/>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D80C1136-4379-8CCF-516F-15AD26CCA885}"/>
              </a:ext>
            </a:extLst>
          </p:cNvPr>
          <p:cNvSpPr>
            <a:spLocks noGrp="1"/>
          </p:cNvSpPr>
          <p:nvPr>
            <p:ph type="ftr" sz="quarter" idx="11"/>
          </p:nvPr>
        </p:nvSpPr>
        <p:spPr/>
        <p:txBody>
          <a:bodyPr/>
          <a:lstStyle/>
          <a:p>
            <a:pPr>
              <a:defRPr/>
            </a:pPr>
            <a:r>
              <a:rPr lang="en-GB"/>
              <a:t>Created by Mr.Lafferty Maths Dept</a:t>
            </a:r>
          </a:p>
        </p:txBody>
      </p:sp>
      <p:pic>
        <p:nvPicPr>
          <p:cNvPr id="35844" name="Picture 2" descr="scottishflag">
            <a:extLst>
              <a:ext uri="{FF2B5EF4-FFF2-40B4-BE49-F238E27FC236}">
                <a16:creationId xmlns:a16="http://schemas.microsoft.com/office/drawing/2014/main" id="{39FD84D9-1ED6-D43B-E69D-DBAD9787408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descr="Office Objects 0572">
            <a:extLst>
              <a:ext uri="{FF2B5EF4-FFF2-40B4-BE49-F238E27FC236}">
                <a16:creationId xmlns:a16="http://schemas.microsoft.com/office/drawing/2014/main" id="{1925C452-8197-3668-734C-747E2DE295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4">
            <a:extLst>
              <a:ext uri="{FF2B5EF4-FFF2-40B4-BE49-F238E27FC236}">
                <a16:creationId xmlns:a16="http://schemas.microsoft.com/office/drawing/2014/main" id="{DAFF53D7-3193-6EF6-03B1-5EBEBEA3DA29}"/>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5847" name="Text Box 17">
            <a:extLst>
              <a:ext uri="{FF2B5EF4-FFF2-40B4-BE49-F238E27FC236}">
                <a16:creationId xmlns:a16="http://schemas.microsoft.com/office/drawing/2014/main" id="{BC03C4AE-FAD6-F6BB-96EB-A291AC28AEAD}"/>
              </a:ext>
            </a:extLst>
          </p:cNvPr>
          <p:cNvSpPr txBox="1">
            <a:spLocks noChangeArrowheads="1"/>
          </p:cNvSpPr>
          <p:nvPr/>
        </p:nvSpPr>
        <p:spPr bwMode="auto">
          <a:xfrm>
            <a:off x="1663700" y="2012950"/>
            <a:ext cx="6835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2800">
                <a:solidFill>
                  <a:srgbClr val="FFFF00"/>
                </a:solidFill>
              </a:rPr>
              <a:t>Most people have a contract for there</a:t>
            </a:r>
          </a:p>
          <a:p>
            <a:pPr algn="ctr" eaLnBrk="1" hangingPunct="1"/>
            <a:r>
              <a:rPr lang="en-GB" altLang="en-US" sz="2800">
                <a:solidFill>
                  <a:srgbClr val="FFFF00"/>
                </a:solidFill>
              </a:rPr>
              <a:t> mobile phone, internet and TV provider</a:t>
            </a:r>
          </a:p>
        </p:txBody>
      </p:sp>
      <p:sp>
        <p:nvSpPr>
          <p:cNvPr id="35848" name="Rectangle 10">
            <a:extLst>
              <a:ext uri="{FF2B5EF4-FFF2-40B4-BE49-F238E27FC236}">
                <a16:creationId xmlns:a16="http://schemas.microsoft.com/office/drawing/2014/main" id="{5DD42A9F-C9BF-9ECC-DDF6-DED0CB332942}"/>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Rates &amp; Contracts</a:t>
            </a:r>
          </a:p>
        </p:txBody>
      </p:sp>
      <p:sp>
        <p:nvSpPr>
          <p:cNvPr id="15" name="Cloud 14">
            <a:extLst>
              <a:ext uri="{FF2B5EF4-FFF2-40B4-BE49-F238E27FC236}">
                <a16:creationId xmlns:a16="http://schemas.microsoft.com/office/drawing/2014/main" id="{A794EA6C-6704-5D60-3518-8064AABB19EF}"/>
              </a:ext>
            </a:extLst>
          </p:cNvPr>
          <p:cNvSpPr/>
          <p:nvPr/>
        </p:nvSpPr>
        <p:spPr>
          <a:xfrm>
            <a:off x="0" y="0"/>
            <a:ext cx="3614738" cy="1751013"/>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Can you name some Providers</a:t>
            </a:r>
          </a:p>
        </p:txBody>
      </p:sp>
      <p:sp>
        <p:nvSpPr>
          <p:cNvPr id="17" name="Cloud 16">
            <a:extLst>
              <a:ext uri="{FF2B5EF4-FFF2-40B4-BE49-F238E27FC236}">
                <a16:creationId xmlns:a16="http://schemas.microsoft.com/office/drawing/2014/main" id="{10BC523B-ABE3-FE9B-EBE0-1AE6E09D72CE}"/>
              </a:ext>
            </a:extLst>
          </p:cNvPr>
          <p:cNvSpPr/>
          <p:nvPr/>
        </p:nvSpPr>
        <p:spPr>
          <a:xfrm>
            <a:off x="5662613" y="0"/>
            <a:ext cx="3284537" cy="2039938"/>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80808"/>
              </a:solidFill>
              <a:latin typeface="Comic Sans MS" pitchFamily="66" charset="0"/>
            </a:endParaRPr>
          </a:p>
          <a:p>
            <a:pPr algn="ctr">
              <a:defRPr/>
            </a:pPr>
            <a:r>
              <a:rPr lang="en-GB" dirty="0">
                <a:solidFill>
                  <a:srgbClr val="080808"/>
                </a:solidFill>
                <a:latin typeface="Comic Sans MS" pitchFamily="66" charset="0"/>
              </a:rPr>
              <a:t>Sky, BT, Virgin-Media etc...</a:t>
            </a:r>
          </a:p>
          <a:p>
            <a:pPr algn="ctr">
              <a:defRPr/>
            </a:pPr>
            <a:endParaRPr lang="en-GB" dirty="0">
              <a:solidFill>
                <a:srgbClr val="080808"/>
              </a:solidFill>
              <a:latin typeface="Comic Sans MS" pitchFamily="66" charset="0"/>
            </a:endParaRPr>
          </a:p>
        </p:txBody>
      </p:sp>
      <p:sp>
        <p:nvSpPr>
          <p:cNvPr id="18" name="TextBox 17">
            <a:extLst>
              <a:ext uri="{FF2B5EF4-FFF2-40B4-BE49-F238E27FC236}">
                <a16:creationId xmlns:a16="http://schemas.microsoft.com/office/drawing/2014/main" id="{9E020998-6051-F7FB-B3F5-A2D5302EEE80}"/>
              </a:ext>
            </a:extLst>
          </p:cNvPr>
          <p:cNvSpPr txBox="1">
            <a:spLocks noChangeArrowheads="1"/>
          </p:cNvSpPr>
          <p:nvPr/>
        </p:nvSpPr>
        <p:spPr bwMode="auto">
          <a:xfrm>
            <a:off x="1751013" y="3792538"/>
            <a:ext cx="6661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3200"/>
              <a:t>Contracts can be very confusing ! </a:t>
            </a:r>
          </a:p>
        </p:txBody>
      </p:sp>
      <p:sp>
        <p:nvSpPr>
          <p:cNvPr id="19" name="TextBox 18">
            <a:extLst>
              <a:ext uri="{FF2B5EF4-FFF2-40B4-BE49-F238E27FC236}">
                <a16:creationId xmlns:a16="http://schemas.microsoft.com/office/drawing/2014/main" id="{331E24B3-5F10-D935-CC05-B0BE02210BF7}"/>
              </a:ext>
            </a:extLst>
          </p:cNvPr>
          <p:cNvSpPr txBox="1">
            <a:spLocks noChangeArrowheads="1"/>
          </p:cNvSpPr>
          <p:nvPr/>
        </p:nvSpPr>
        <p:spPr bwMode="auto">
          <a:xfrm>
            <a:off x="1017588" y="5202238"/>
            <a:ext cx="81264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600">
                <a:solidFill>
                  <a:srgbClr val="FFFF00"/>
                </a:solidFill>
              </a:rPr>
              <a:t>You can save ALOT of money if you do the maths.</a:t>
            </a:r>
          </a:p>
        </p:txBody>
      </p:sp>
      <p:sp>
        <p:nvSpPr>
          <p:cNvPr id="14" name="Cloud 13">
            <a:extLst>
              <a:ext uri="{FF2B5EF4-FFF2-40B4-BE49-F238E27FC236}">
                <a16:creationId xmlns:a16="http://schemas.microsoft.com/office/drawing/2014/main" id="{71FB0CB3-CBA9-3FDF-1CCE-3F03D7C60E5E}"/>
              </a:ext>
            </a:extLst>
          </p:cNvPr>
          <p:cNvSpPr/>
          <p:nvPr/>
        </p:nvSpPr>
        <p:spPr>
          <a:xfrm>
            <a:off x="7335838" y="2855913"/>
            <a:ext cx="1808162" cy="106838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Why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
                                        </p:tgtEl>
                                        <p:attrNameLst>
                                          <p:attrName>fillcolor</p:attrName>
                                        </p:attrNameLst>
                                      </p:cBhvr>
                                      <p:tavLst>
                                        <p:tav tm="0">
                                          <p:val>
                                            <p:clrVal>
                                              <a:schemeClr val="accent2"/>
                                            </p:clrVal>
                                          </p:val>
                                        </p:tav>
                                        <p:tav tm="50000">
                                          <p:val>
                                            <p:clrVal>
                                              <a:schemeClr val="hlink"/>
                                            </p:clrVal>
                                          </p:val>
                                        </p:tav>
                                      </p:tavLst>
                                    </p:anim>
                                    <p:set>
                                      <p:cBhvr>
                                        <p:cTn id="9" dur="80"/>
                                        <p:tgtEl>
                                          <p:spTgt spid="1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7"/>
                                        </p:tgtEl>
                                        <p:attrNameLst>
                                          <p:attrName>style.visibility</p:attrName>
                                        </p:attrNameLst>
                                      </p:cBhvr>
                                      <p:to>
                                        <p:strVal val="visible"/>
                                      </p:to>
                                    </p:set>
                                    <p:anim calcmode="discrete" valueType="clr">
                                      <p:cBhvr override="childStyle">
                                        <p:cTn id="14"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
                                        </p:tgtEl>
                                        <p:attrNameLst>
                                          <p:attrName>fillcolor</p:attrName>
                                        </p:attrNameLst>
                                      </p:cBhvr>
                                      <p:tavLst>
                                        <p:tav tm="0">
                                          <p:val>
                                            <p:clrVal>
                                              <a:schemeClr val="accent2"/>
                                            </p:clrVal>
                                          </p:val>
                                        </p:tav>
                                        <p:tav tm="50000">
                                          <p:val>
                                            <p:clrVal>
                                              <a:schemeClr val="hlink"/>
                                            </p:clrVal>
                                          </p:val>
                                        </p:tav>
                                      </p:tavLst>
                                    </p:anim>
                                    <p:set>
                                      <p:cBhvr>
                                        <p:cTn id="16" dur="80"/>
                                        <p:tgtEl>
                                          <p:spTgt spid="1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8"/>
                                        </p:tgtEl>
                                        <p:attrNameLst>
                                          <p:attrName>style.visibility</p:attrName>
                                        </p:attrNameLst>
                                      </p:cBhvr>
                                      <p:to>
                                        <p:strVal val="visible"/>
                                      </p:to>
                                    </p:set>
                                    <p:anim calcmode="discrete" valueType="clr">
                                      <p:cBhvr override="childStyle">
                                        <p:cTn id="21"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8"/>
                                        </p:tgtEl>
                                        <p:attrNameLst>
                                          <p:attrName>fillcolor</p:attrName>
                                        </p:attrNameLst>
                                      </p:cBhvr>
                                      <p:tavLst>
                                        <p:tav tm="0">
                                          <p:val>
                                            <p:clrVal>
                                              <a:schemeClr val="accent2"/>
                                            </p:clrVal>
                                          </p:val>
                                        </p:tav>
                                        <p:tav tm="50000">
                                          <p:val>
                                            <p:clrVal>
                                              <a:schemeClr val="hlink"/>
                                            </p:clrVal>
                                          </p:val>
                                        </p:tav>
                                      </p:tavLst>
                                    </p:anim>
                                    <p:set>
                                      <p:cBhvr>
                                        <p:cTn id="23" dur="80"/>
                                        <p:tgtEl>
                                          <p:spTgt spid="1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4"/>
                                        </p:tgtEl>
                                        <p:attrNameLst>
                                          <p:attrName>style.visibility</p:attrName>
                                        </p:attrNameLst>
                                      </p:cBhvr>
                                      <p:to>
                                        <p:strVal val="visible"/>
                                      </p:to>
                                    </p:set>
                                    <p:anim calcmode="discrete" valueType="clr">
                                      <p:cBhvr override="childStyle">
                                        <p:cTn id="28"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
                                        </p:tgtEl>
                                        <p:attrNameLst>
                                          <p:attrName>fillcolor</p:attrName>
                                        </p:attrNameLst>
                                      </p:cBhvr>
                                      <p:tavLst>
                                        <p:tav tm="0">
                                          <p:val>
                                            <p:clrVal>
                                              <a:schemeClr val="accent2"/>
                                            </p:clrVal>
                                          </p:val>
                                        </p:tav>
                                        <p:tav tm="50000">
                                          <p:val>
                                            <p:clrVal>
                                              <a:schemeClr val="hlink"/>
                                            </p:clrVal>
                                          </p:val>
                                        </p:tav>
                                      </p:tavLst>
                                    </p:anim>
                                    <p:set>
                                      <p:cBhvr>
                                        <p:cTn id="30" dur="80"/>
                                        <p:tgtEl>
                                          <p:spTgt spid="14"/>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9"/>
                                        </p:tgtEl>
                                        <p:attrNameLst>
                                          <p:attrName>style.visibility</p:attrName>
                                        </p:attrNameLst>
                                      </p:cBhvr>
                                      <p:to>
                                        <p:strVal val="visible"/>
                                      </p:to>
                                    </p:set>
                                    <p:anim calcmode="discrete" valueType="clr">
                                      <p:cBhvr override="childStyle">
                                        <p:cTn id="35" dur="80"/>
                                        <p:tgtEl>
                                          <p:spTgt spid="1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9"/>
                                        </p:tgtEl>
                                        <p:attrNameLst>
                                          <p:attrName>fillcolor</p:attrName>
                                        </p:attrNameLst>
                                      </p:cBhvr>
                                      <p:tavLst>
                                        <p:tav tm="0">
                                          <p:val>
                                            <p:clrVal>
                                              <a:schemeClr val="accent2"/>
                                            </p:clrVal>
                                          </p:val>
                                        </p:tav>
                                        <p:tav tm="50000">
                                          <p:val>
                                            <p:clrVal>
                                              <a:schemeClr val="hlink"/>
                                            </p:clrVal>
                                          </p:val>
                                        </p:tav>
                                      </p:tavLst>
                                    </p:anim>
                                    <p:set>
                                      <p:cBhvr>
                                        <p:cTn id="37" dur="80"/>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19"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175BB3B9-2CC4-8B32-2118-728F4060711E}"/>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739EC7DD-168D-D439-AAAF-002DC0B4C825}"/>
              </a:ext>
            </a:extLst>
          </p:cNvPr>
          <p:cNvSpPr>
            <a:spLocks noGrp="1"/>
          </p:cNvSpPr>
          <p:nvPr>
            <p:ph type="ftr" sz="quarter" idx="11"/>
          </p:nvPr>
        </p:nvSpPr>
        <p:spPr/>
        <p:txBody>
          <a:bodyPr/>
          <a:lstStyle/>
          <a:p>
            <a:pPr>
              <a:defRPr/>
            </a:pPr>
            <a:r>
              <a:rPr lang="en-GB"/>
              <a:t>Created by Mr.Lafferty Maths Dept</a:t>
            </a:r>
          </a:p>
        </p:txBody>
      </p:sp>
      <p:pic>
        <p:nvPicPr>
          <p:cNvPr id="36868" name="Picture 2" descr="scottishflag">
            <a:extLst>
              <a:ext uri="{FF2B5EF4-FFF2-40B4-BE49-F238E27FC236}">
                <a16:creationId xmlns:a16="http://schemas.microsoft.com/office/drawing/2014/main" id="{804F73D4-8792-F523-86A2-58347C214A0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3" descr="Office Objects 0572">
            <a:extLst>
              <a:ext uri="{FF2B5EF4-FFF2-40B4-BE49-F238E27FC236}">
                <a16:creationId xmlns:a16="http://schemas.microsoft.com/office/drawing/2014/main" id="{38B9618F-A001-687D-5A10-A834AAF01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4">
            <a:extLst>
              <a:ext uri="{FF2B5EF4-FFF2-40B4-BE49-F238E27FC236}">
                <a16:creationId xmlns:a16="http://schemas.microsoft.com/office/drawing/2014/main" id="{37F74A47-3FAA-050B-7C6B-5496CE9B313F}"/>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6871" name="Text Box 17">
            <a:extLst>
              <a:ext uri="{FF2B5EF4-FFF2-40B4-BE49-F238E27FC236}">
                <a16:creationId xmlns:a16="http://schemas.microsoft.com/office/drawing/2014/main" id="{7E1E264E-0F4B-2930-611A-3E97957CD2F8}"/>
              </a:ext>
            </a:extLst>
          </p:cNvPr>
          <p:cNvSpPr txBox="1">
            <a:spLocks noChangeArrowheads="1"/>
          </p:cNvSpPr>
          <p:nvPr/>
        </p:nvSpPr>
        <p:spPr bwMode="auto">
          <a:xfrm>
            <a:off x="1152525" y="1873250"/>
            <a:ext cx="69548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I have just come back from a Holiday in </a:t>
            </a:r>
          </a:p>
          <a:p>
            <a:pPr eaLnBrk="1" hangingPunct="1"/>
            <a:r>
              <a:rPr lang="en-GB" altLang="en-US" sz="2800">
                <a:solidFill>
                  <a:srgbClr val="FFFF00"/>
                </a:solidFill>
              </a:rPr>
              <a:t>Coney Island New York.</a:t>
            </a:r>
          </a:p>
          <a:p>
            <a:pPr eaLnBrk="1" hangingPunct="1"/>
            <a:r>
              <a:rPr lang="en-GB" altLang="en-US" sz="2800">
                <a:solidFill>
                  <a:srgbClr val="FFFF00"/>
                </a:solidFill>
              </a:rPr>
              <a:t>I want to convert $500 back to £’s.</a:t>
            </a:r>
          </a:p>
        </p:txBody>
      </p:sp>
      <p:sp>
        <p:nvSpPr>
          <p:cNvPr id="36872" name="Rectangle 10">
            <a:extLst>
              <a:ext uri="{FF2B5EF4-FFF2-40B4-BE49-F238E27FC236}">
                <a16:creationId xmlns:a16="http://schemas.microsoft.com/office/drawing/2014/main" id="{9D10C34B-F578-DB4C-FD57-68628E8F6F8E}"/>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Rates &amp; Contracts</a:t>
            </a:r>
          </a:p>
        </p:txBody>
      </p:sp>
      <p:graphicFrame>
        <p:nvGraphicFramePr>
          <p:cNvPr id="14" name="Table 13">
            <a:extLst>
              <a:ext uri="{FF2B5EF4-FFF2-40B4-BE49-F238E27FC236}">
                <a16:creationId xmlns:a16="http://schemas.microsoft.com/office/drawing/2014/main" id="{A43D10A9-FF70-4534-DA12-51AA45A05BEA}"/>
              </a:ext>
            </a:extLst>
          </p:cNvPr>
          <p:cNvGraphicFramePr>
            <a:graphicFrameLocks noGrp="1"/>
          </p:cNvGraphicFramePr>
          <p:nvPr/>
        </p:nvGraphicFramePr>
        <p:xfrm>
          <a:off x="1854200" y="3686175"/>
          <a:ext cx="5616575" cy="1371600"/>
        </p:xfrm>
        <a:graphic>
          <a:graphicData uri="http://schemas.openxmlformats.org/drawingml/2006/table">
            <a:tbl>
              <a:tblPr firstRow="1" bandRow="1">
                <a:tableStyleId>{5C22544A-7EE6-4342-B048-85BDC9FD1C3A}</a:tableStyleId>
              </a:tblPr>
              <a:tblGrid>
                <a:gridCol w="2808287">
                  <a:extLst>
                    <a:ext uri="{9D8B030D-6E8A-4147-A177-3AD203B41FA5}">
                      <a16:colId xmlns:a16="http://schemas.microsoft.com/office/drawing/2014/main" val="20000"/>
                    </a:ext>
                  </a:extLst>
                </a:gridCol>
                <a:gridCol w="2808287">
                  <a:extLst>
                    <a:ext uri="{9D8B030D-6E8A-4147-A177-3AD203B41FA5}">
                      <a16:colId xmlns:a16="http://schemas.microsoft.com/office/drawing/2014/main" val="20001"/>
                    </a:ext>
                  </a:extLst>
                </a:gridCol>
              </a:tblGrid>
              <a:tr h="370840">
                <a:tc>
                  <a:txBody>
                    <a:bodyPr/>
                    <a:lstStyle/>
                    <a:p>
                      <a:pPr algn="ctr"/>
                      <a:endParaRPr lang="en-GB" sz="2400" b="0" dirty="0">
                        <a:solidFill>
                          <a:srgbClr val="FFFF00"/>
                        </a:solidFill>
                        <a:latin typeface="Comic Sans MS" pitchFamily="66" charset="0"/>
                      </a:endParaRPr>
                    </a:p>
                  </a:txBody>
                  <a:tcPr marL="91450" marR="914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Exchange Rate</a:t>
                      </a:r>
                    </a:p>
                  </a:txBody>
                  <a:tcPr marL="91450" marR="914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GB" sz="2400" b="0" dirty="0">
                          <a:solidFill>
                            <a:srgbClr val="FFFF00"/>
                          </a:solidFill>
                          <a:latin typeface="Comic Sans MS" pitchFamily="66" charset="0"/>
                        </a:rPr>
                        <a:t>Rate-R-Us</a:t>
                      </a:r>
                    </a:p>
                  </a:txBody>
                  <a:tcPr marL="91450" marR="914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1.55</a:t>
                      </a:r>
                    </a:p>
                  </a:txBody>
                  <a:tcPr marL="91450" marR="914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2400" b="0" dirty="0">
                          <a:solidFill>
                            <a:srgbClr val="FFFF00"/>
                          </a:solidFill>
                          <a:latin typeface="Comic Sans MS" pitchFamily="66" charset="0"/>
                        </a:rPr>
                        <a:t>Super-Rates</a:t>
                      </a:r>
                    </a:p>
                  </a:txBody>
                  <a:tcPr marL="91450" marR="914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1.50</a:t>
                      </a:r>
                    </a:p>
                  </a:txBody>
                  <a:tcPr marL="91450" marR="9145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5" name="Cloud 14">
            <a:extLst>
              <a:ext uri="{FF2B5EF4-FFF2-40B4-BE49-F238E27FC236}">
                <a16:creationId xmlns:a16="http://schemas.microsoft.com/office/drawing/2014/main" id="{E5247D7A-D15B-D04A-7CFA-443211D3BEB6}"/>
              </a:ext>
            </a:extLst>
          </p:cNvPr>
          <p:cNvSpPr/>
          <p:nvPr/>
        </p:nvSpPr>
        <p:spPr>
          <a:xfrm>
            <a:off x="0" y="0"/>
            <a:ext cx="4762500" cy="2319338"/>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Who gives the best value and by how much to nearest penny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15"/>
                                        </p:tgtEl>
                                        <p:attrNameLst>
                                          <p:attrName>style.visibility</p:attrName>
                                        </p:attrNameLst>
                                      </p:cBhvr>
                                      <p:to>
                                        <p:strVal val="visible"/>
                                      </p:to>
                                    </p:set>
                                    <p:anim calcmode="discrete" valueType="clr">
                                      <p:cBhvr override="childStyle">
                                        <p:cTn id="1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5"/>
                                        </p:tgtEl>
                                        <p:attrNameLst>
                                          <p:attrName>fillcolor</p:attrName>
                                        </p:attrNameLst>
                                      </p:cBhvr>
                                      <p:tavLst>
                                        <p:tav tm="0">
                                          <p:val>
                                            <p:clrVal>
                                              <a:schemeClr val="accent2"/>
                                            </p:clrVal>
                                          </p:val>
                                        </p:tav>
                                        <p:tav tm="50000">
                                          <p:val>
                                            <p:clrVal>
                                              <a:schemeClr val="hlink"/>
                                            </p:clrVal>
                                          </p:val>
                                        </p:tav>
                                      </p:tavLst>
                                    </p:anim>
                                    <p:set>
                                      <p:cBhvr>
                                        <p:cTn id="13"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E27DFADD-9D1B-DEC9-D051-30C00A8F86A2}"/>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ECD8CD32-991C-51C6-8EC0-7813A80C3D1F}"/>
              </a:ext>
            </a:extLst>
          </p:cNvPr>
          <p:cNvSpPr>
            <a:spLocks noGrp="1"/>
          </p:cNvSpPr>
          <p:nvPr>
            <p:ph type="ftr" sz="quarter" idx="11"/>
          </p:nvPr>
        </p:nvSpPr>
        <p:spPr/>
        <p:txBody>
          <a:bodyPr/>
          <a:lstStyle/>
          <a:p>
            <a:pPr>
              <a:defRPr/>
            </a:pPr>
            <a:r>
              <a:rPr lang="en-GB"/>
              <a:t>Created by Mr.Lafferty Maths Dept</a:t>
            </a:r>
          </a:p>
        </p:txBody>
      </p:sp>
      <p:pic>
        <p:nvPicPr>
          <p:cNvPr id="10246" name="Picture 2" descr="scottishflag">
            <a:extLst>
              <a:ext uri="{FF2B5EF4-FFF2-40B4-BE49-F238E27FC236}">
                <a16:creationId xmlns:a16="http://schemas.microsoft.com/office/drawing/2014/main" id="{3ABB9686-B33A-83DE-3676-D7DE1E0C147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descr="Office Objects 0572">
            <a:extLst>
              <a:ext uri="{FF2B5EF4-FFF2-40B4-BE49-F238E27FC236}">
                <a16:creationId xmlns:a16="http://schemas.microsoft.com/office/drawing/2014/main" id="{72B02FE3-FBA5-3E6B-3F8E-D73F99F63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 Box 4">
            <a:extLst>
              <a:ext uri="{FF2B5EF4-FFF2-40B4-BE49-F238E27FC236}">
                <a16:creationId xmlns:a16="http://schemas.microsoft.com/office/drawing/2014/main" id="{A31F3F82-1263-EB63-A201-31A0819DBDF3}"/>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0" name="Cloud 29">
            <a:extLst>
              <a:ext uri="{FF2B5EF4-FFF2-40B4-BE49-F238E27FC236}">
                <a16:creationId xmlns:a16="http://schemas.microsoft.com/office/drawing/2014/main" id="{A50B6CAF-14D2-7FBF-F9ED-3943D536047E}"/>
              </a:ext>
            </a:extLst>
          </p:cNvPr>
          <p:cNvSpPr/>
          <p:nvPr/>
        </p:nvSpPr>
        <p:spPr bwMode="auto">
          <a:xfrm>
            <a:off x="471488" y="3290888"/>
            <a:ext cx="6080125" cy="330993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080808"/>
                </a:solidFill>
                <a:latin typeface="Comic Sans MS" pitchFamily="66" charset="0"/>
              </a:rPr>
              <a:t>(Rate-R-Us) - Proportion method</a:t>
            </a:r>
          </a:p>
          <a:p>
            <a:pPr algn="ctr">
              <a:defRPr/>
            </a:pPr>
            <a:r>
              <a:rPr lang="en-GB" dirty="0">
                <a:solidFill>
                  <a:schemeClr val="bg1">
                    <a:lumMod val="50000"/>
                  </a:schemeClr>
                </a:solidFill>
                <a:latin typeface="Comic Sans MS" pitchFamily="66" charset="0"/>
              </a:rPr>
              <a:t>    $</a:t>
            </a:r>
            <a:r>
              <a:rPr lang="en-GB" dirty="0">
                <a:solidFill>
                  <a:srgbClr val="080808"/>
                </a:solidFill>
                <a:latin typeface="Comic Sans MS" pitchFamily="66" charset="0"/>
              </a:rPr>
              <a:t>  		</a:t>
            </a:r>
            <a:r>
              <a:rPr lang="en-GB" dirty="0">
                <a:solidFill>
                  <a:srgbClr val="FFFF00"/>
                </a:solidFill>
                <a:sym typeface="Wingdings" pitchFamily="2" charset="2"/>
              </a:rPr>
              <a:t> </a:t>
            </a:r>
            <a:r>
              <a:rPr lang="en-GB" dirty="0">
                <a:solidFill>
                  <a:schemeClr val="bg1">
                    <a:lumMod val="50000"/>
                  </a:schemeClr>
                </a:solidFill>
                <a:latin typeface="Comic Sans MS" pitchFamily="66" charset="0"/>
              </a:rPr>
              <a:t>£</a:t>
            </a:r>
          </a:p>
          <a:p>
            <a:pPr algn="ctr">
              <a:defRPr/>
            </a:pPr>
            <a:r>
              <a:rPr lang="en-GB" dirty="0">
                <a:solidFill>
                  <a:schemeClr val="bg1">
                    <a:lumMod val="50000"/>
                  </a:schemeClr>
                </a:solidFill>
                <a:latin typeface="Comic Sans MS" pitchFamily="66" charset="0"/>
              </a:rPr>
              <a:t>1.55 </a:t>
            </a:r>
            <a:r>
              <a:rPr lang="en-GB" dirty="0">
                <a:solidFill>
                  <a:srgbClr val="080808"/>
                </a:solidFill>
                <a:latin typeface="Comic Sans MS" pitchFamily="66" charset="0"/>
              </a:rPr>
              <a:t>	</a:t>
            </a:r>
            <a:r>
              <a:rPr lang="en-GB" dirty="0">
                <a:solidFill>
                  <a:srgbClr val="080808"/>
                </a:solidFill>
                <a:latin typeface="Comic Sans MS" pitchFamily="66" charset="0"/>
                <a:sym typeface="Wingdings"/>
              </a:rPr>
              <a:t></a:t>
            </a:r>
            <a:r>
              <a:rPr lang="en-GB" dirty="0">
                <a:solidFill>
                  <a:srgbClr val="080808"/>
                </a:solidFill>
                <a:latin typeface="Comic Sans MS" pitchFamily="66" charset="0"/>
              </a:rPr>
              <a:t>	1</a:t>
            </a:r>
          </a:p>
          <a:p>
            <a:pPr>
              <a:defRPr/>
            </a:pPr>
            <a:r>
              <a:rPr lang="en-GB" dirty="0">
                <a:solidFill>
                  <a:srgbClr val="080808"/>
                </a:solidFill>
                <a:latin typeface="Comic Sans MS" pitchFamily="66" charset="0"/>
              </a:rPr>
              <a:t>           1	</a:t>
            </a:r>
          </a:p>
          <a:p>
            <a:pPr algn="ctr">
              <a:defRPr/>
            </a:pPr>
            <a:endParaRPr lang="en-GB" dirty="0">
              <a:solidFill>
                <a:srgbClr val="080808"/>
              </a:solidFill>
              <a:latin typeface="Comic Sans MS" pitchFamily="66" charset="0"/>
            </a:endParaRPr>
          </a:p>
          <a:p>
            <a:pPr algn="ctr">
              <a:defRPr/>
            </a:pPr>
            <a:endParaRPr lang="en-GB" dirty="0">
              <a:solidFill>
                <a:srgbClr val="080808"/>
              </a:solidFill>
              <a:latin typeface="Comic Sans MS" pitchFamily="66" charset="0"/>
            </a:endParaRPr>
          </a:p>
        </p:txBody>
      </p:sp>
      <p:sp>
        <p:nvSpPr>
          <p:cNvPr id="31" name="Cloud 30">
            <a:extLst>
              <a:ext uri="{FF2B5EF4-FFF2-40B4-BE49-F238E27FC236}">
                <a16:creationId xmlns:a16="http://schemas.microsoft.com/office/drawing/2014/main" id="{DFD5ACBC-0153-7D20-C3E4-C4FF672B2521}"/>
              </a:ext>
            </a:extLst>
          </p:cNvPr>
          <p:cNvSpPr/>
          <p:nvPr/>
        </p:nvSpPr>
        <p:spPr>
          <a:xfrm>
            <a:off x="0" y="354013"/>
            <a:ext cx="3106738" cy="153828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Are we expecting more or less</a:t>
            </a:r>
          </a:p>
        </p:txBody>
      </p:sp>
      <p:sp>
        <p:nvSpPr>
          <p:cNvPr id="32" name="Rectangle 31">
            <a:extLst>
              <a:ext uri="{FF2B5EF4-FFF2-40B4-BE49-F238E27FC236}">
                <a16:creationId xmlns:a16="http://schemas.microsoft.com/office/drawing/2014/main" id="{6F9AABF8-8832-0CC0-69A9-87E85FD1B9CE}"/>
              </a:ext>
            </a:extLst>
          </p:cNvPr>
          <p:cNvSpPr>
            <a:spLocks noChangeArrowheads="1"/>
          </p:cNvSpPr>
          <p:nvPr/>
        </p:nvSpPr>
        <p:spPr bwMode="auto">
          <a:xfrm>
            <a:off x="922338" y="4814888"/>
            <a:ext cx="1217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080808"/>
                </a:solidFill>
              </a:rPr>
              <a:t>(more) </a:t>
            </a:r>
            <a:endParaRPr lang="en-GB" altLang="en-US"/>
          </a:p>
        </p:txBody>
      </p:sp>
      <p:graphicFrame>
        <p:nvGraphicFramePr>
          <p:cNvPr id="33" name="Object 30">
            <a:extLst>
              <a:ext uri="{FF2B5EF4-FFF2-40B4-BE49-F238E27FC236}">
                <a16:creationId xmlns:a16="http://schemas.microsoft.com/office/drawing/2014/main" id="{673D9765-1106-4F22-62A9-D32E1E36F995}"/>
              </a:ext>
            </a:extLst>
          </p:cNvPr>
          <p:cNvGraphicFramePr>
            <a:graphicFrameLocks noChangeAspect="1"/>
          </p:cNvGraphicFramePr>
          <p:nvPr/>
        </p:nvGraphicFramePr>
        <p:xfrm>
          <a:off x="2971800" y="4967288"/>
          <a:ext cx="1230313" cy="844550"/>
        </p:xfrm>
        <a:graphic>
          <a:graphicData uri="http://schemas.openxmlformats.org/presentationml/2006/ole">
            <mc:AlternateContent xmlns:mc="http://schemas.openxmlformats.org/markup-compatibility/2006">
              <mc:Choice xmlns:v="urn:schemas-microsoft-com:vml" Requires="v">
                <p:oleObj name="Equation" r:id="rId4" imgW="444240" imgH="304560" progId="Equation.DSMT4">
                  <p:embed/>
                </p:oleObj>
              </mc:Choice>
              <mc:Fallback>
                <p:oleObj name="Equation" r:id="rId4" imgW="444240" imgH="30456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967288"/>
                        <a:ext cx="1230313"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1">
            <a:extLst>
              <a:ext uri="{FF2B5EF4-FFF2-40B4-BE49-F238E27FC236}">
                <a16:creationId xmlns:a16="http://schemas.microsoft.com/office/drawing/2014/main" id="{BBFFD440-1188-EC7D-1326-8298D1482A97}"/>
              </a:ext>
            </a:extLst>
          </p:cNvPr>
          <p:cNvGraphicFramePr>
            <a:graphicFrameLocks noChangeAspect="1"/>
          </p:cNvGraphicFramePr>
          <p:nvPr/>
        </p:nvGraphicFramePr>
        <p:xfrm>
          <a:off x="4283075" y="5162550"/>
          <a:ext cx="1216025" cy="454025"/>
        </p:xfrm>
        <a:graphic>
          <a:graphicData uri="http://schemas.openxmlformats.org/presentationml/2006/ole">
            <mc:AlternateContent xmlns:mc="http://schemas.openxmlformats.org/markup-compatibility/2006">
              <mc:Choice xmlns:v="urn:schemas-microsoft-com:vml" Requires="v">
                <p:oleObj name="Equation" r:id="rId6" imgW="406080" imgH="152280" progId="Equation.DSMT4">
                  <p:embed/>
                </p:oleObj>
              </mc:Choice>
              <mc:Fallback>
                <p:oleObj name="Equation" r:id="rId6" imgW="406080" imgH="1522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075" y="5162550"/>
                        <a:ext cx="12160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2" name="Rectangle 10">
            <a:extLst>
              <a:ext uri="{FF2B5EF4-FFF2-40B4-BE49-F238E27FC236}">
                <a16:creationId xmlns:a16="http://schemas.microsoft.com/office/drawing/2014/main" id="{2D9533E7-46BA-C1ED-A077-3C6726FE2BC5}"/>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Rates &amp; Contracts</a:t>
            </a:r>
          </a:p>
        </p:txBody>
      </p:sp>
      <p:graphicFrame>
        <p:nvGraphicFramePr>
          <p:cNvPr id="16" name="Table 15">
            <a:extLst>
              <a:ext uri="{FF2B5EF4-FFF2-40B4-BE49-F238E27FC236}">
                <a16:creationId xmlns:a16="http://schemas.microsoft.com/office/drawing/2014/main" id="{CEE8F1EE-437A-4DD6-1007-0507B80C4DDC}"/>
              </a:ext>
            </a:extLst>
          </p:cNvPr>
          <p:cNvGraphicFramePr>
            <a:graphicFrameLocks noGrp="1"/>
          </p:cNvGraphicFramePr>
          <p:nvPr/>
        </p:nvGraphicFramePr>
        <p:xfrm>
          <a:off x="3998913" y="1898650"/>
          <a:ext cx="5013325" cy="1371600"/>
        </p:xfrm>
        <a:graphic>
          <a:graphicData uri="http://schemas.openxmlformats.org/drawingml/2006/table">
            <a:tbl>
              <a:tblPr firstRow="1" bandRow="1">
                <a:tableStyleId>{5C22544A-7EE6-4342-B048-85BDC9FD1C3A}</a:tableStyleId>
              </a:tblPr>
              <a:tblGrid>
                <a:gridCol w="2506663">
                  <a:extLst>
                    <a:ext uri="{9D8B030D-6E8A-4147-A177-3AD203B41FA5}">
                      <a16:colId xmlns:a16="http://schemas.microsoft.com/office/drawing/2014/main" val="20000"/>
                    </a:ext>
                  </a:extLst>
                </a:gridCol>
                <a:gridCol w="2506663">
                  <a:extLst>
                    <a:ext uri="{9D8B030D-6E8A-4147-A177-3AD203B41FA5}">
                      <a16:colId xmlns:a16="http://schemas.microsoft.com/office/drawing/2014/main" val="20001"/>
                    </a:ext>
                  </a:extLst>
                </a:gridCol>
              </a:tblGrid>
              <a:tr h="370840">
                <a:tc>
                  <a:txBody>
                    <a:bodyPr/>
                    <a:lstStyle/>
                    <a:p>
                      <a:pPr algn="ctr"/>
                      <a:endParaRPr lang="en-GB" sz="2400" b="0" dirty="0">
                        <a:solidFill>
                          <a:srgbClr val="FFFF0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Ex. Rate (per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GB" sz="2400" b="0" dirty="0">
                          <a:solidFill>
                            <a:srgbClr val="FFFF00"/>
                          </a:solidFill>
                          <a:latin typeface="Comic Sans MS" pitchFamily="66" charset="0"/>
                        </a:rPr>
                        <a:t>Rate-R-Us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1.55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2400" b="0" dirty="0">
                          <a:solidFill>
                            <a:srgbClr val="FFFF00"/>
                          </a:solidFill>
                          <a:latin typeface="Comic Sans MS" pitchFamily="66" charset="0"/>
                        </a:rPr>
                        <a:t>Super-Rates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additive="base">
                                        <p:cTn id="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2"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0">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
                                            <p:txEl>
                                              <p:pRg st="1" end="1"/>
                                            </p:txEl>
                                          </p:spTgt>
                                        </p:tgtEl>
                                        <p:attrNameLst>
                                          <p:attrName>style.visibility</p:attrName>
                                        </p:attrNameLst>
                                      </p:cBhvr>
                                      <p:to>
                                        <p:strVal val="visible"/>
                                      </p:to>
                                    </p:set>
                                    <p:anim calcmode="discrete" valueType="clr">
                                      <p:cBhvr override="childStyle">
                                        <p:cTn id="19" dur="80"/>
                                        <p:tgtEl>
                                          <p:spTgt spid="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0">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0">
                                            <p:txEl>
                                              <p:pRg st="2" end="2"/>
                                            </p:txEl>
                                          </p:spTgt>
                                        </p:tgtEl>
                                        <p:attrNameLst>
                                          <p:attrName>style.visibility</p:attrName>
                                        </p:attrNameLst>
                                      </p:cBhvr>
                                      <p:to>
                                        <p:strVal val="visible"/>
                                      </p:to>
                                    </p:set>
                                    <p:anim calcmode="discrete" valueType="clr">
                                      <p:cBhvr override="childStyle">
                                        <p:cTn id="26" dur="80"/>
                                        <p:tgtEl>
                                          <p:spTgt spid="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0">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0">
                                            <p:txEl>
                                              <p:pRg st="3" end="3"/>
                                            </p:txEl>
                                          </p:spTgt>
                                        </p:tgtEl>
                                        <p:attrNameLst>
                                          <p:attrName>style.visibility</p:attrName>
                                        </p:attrNameLst>
                                      </p:cBhvr>
                                      <p:to>
                                        <p:strVal val="visible"/>
                                      </p:to>
                                    </p:set>
                                    <p:anim calcmode="discrete" valueType="clr">
                                      <p:cBhvr override="childStyle">
                                        <p:cTn id="33" dur="80"/>
                                        <p:tgtEl>
                                          <p:spTgt spid="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0">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0">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2"/>
                                        </p:tgtEl>
                                        <p:attrNameLst>
                                          <p:attrName>style.visibility</p:attrName>
                                        </p:attrNameLst>
                                      </p:cBhvr>
                                      <p:to>
                                        <p:strVal val="visible"/>
                                      </p:to>
                                    </p:set>
                                    <p:anim calcmode="discrete" valueType="clr">
                                      <p:cBhvr override="childStyle">
                                        <p:cTn id="4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2"/>
                                        </p:tgtEl>
                                        <p:attrNameLst>
                                          <p:attrName>fillcolor</p:attrName>
                                        </p:attrNameLst>
                                      </p:cBhvr>
                                      <p:tavLst>
                                        <p:tav tm="0">
                                          <p:val>
                                            <p:clrVal>
                                              <a:schemeClr val="accent2"/>
                                            </p:clrVal>
                                          </p:val>
                                        </p:tav>
                                        <p:tav tm="50000">
                                          <p:val>
                                            <p:clrVal>
                                              <a:schemeClr val="hlink"/>
                                            </p:clrVal>
                                          </p:val>
                                        </p:tav>
                                      </p:tavLst>
                                    </p:anim>
                                    <p:set>
                                      <p:cBhvr>
                                        <p:cTn id="48" dur="80"/>
                                        <p:tgtEl>
                                          <p:spTgt spid="3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nimBg="1"/>
      <p:bldP spid="31" grpId="0" animBg="1"/>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D48EB3D5-DE35-7184-F507-B3B9FDDFCFCE}"/>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23063C00-FD48-C41C-82C8-04FDD3F441BC}"/>
              </a:ext>
            </a:extLst>
          </p:cNvPr>
          <p:cNvSpPr>
            <a:spLocks noGrp="1"/>
          </p:cNvSpPr>
          <p:nvPr>
            <p:ph type="ftr" sz="quarter" idx="11"/>
          </p:nvPr>
        </p:nvSpPr>
        <p:spPr/>
        <p:txBody>
          <a:bodyPr/>
          <a:lstStyle/>
          <a:p>
            <a:pPr>
              <a:defRPr/>
            </a:pPr>
            <a:r>
              <a:rPr lang="en-GB"/>
              <a:t>Created by Mr.Lafferty Maths Dept</a:t>
            </a:r>
          </a:p>
        </p:txBody>
      </p:sp>
      <p:pic>
        <p:nvPicPr>
          <p:cNvPr id="11270" name="Picture 2" descr="scottishflag">
            <a:extLst>
              <a:ext uri="{FF2B5EF4-FFF2-40B4-BE49-F238E27FC236}">
                <a16:creationId xmlns:a16="http://schemas.microsoft.com/office/drawing/2014/main" id="{C4172341-49BD-DED1-5286-DDAEF85181E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3" descr="Office Objects 0572">
            <a:extLst>
              <a:ext uri="{FF2B5EF4-FFF2-40B4-BE49-F238E27FC236}">
                <a16:creationId xmlns:a16="http://schemas.microsoft.com/office/drawing/2014/main" id="{BD3CAE89-99F9-D2A8-2D3C-2A5C01437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4">
            <a:extLst>
              <a:ext uri="{FF2B5EF4-FFF2-40B4-BE49-F238E27FC236}">
                <a16:creationId xmlns:a16="http://schemas.microsoft.com/office/drawing/2014/main" id="{4F44DA40-614D-DF73-8CA2-4CD2EFAA44A5}"/>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0" name="Cloud 29">
            <a:extLst>
              <a:ext uri="{FF2B5EF4-FFF2-40B4-BE49-F238E27FC236}">
                <a16:creationId xmlns:a16="http://schemas.microsoft.com/office/drawing/2014/main" id="{9EEC9FA8-BBAC-341A-8267-0F22CDFAAABC}"/>
              </a:ext>
            </a:extLst>
          </p:cNvPr>
          <p:cNvSpPr/>
          <p:nvPr/>
        </p:nvSpPr>
        <p:spPr bwMode="auto">
          <a:xfrm>
            <a:off x="471488" y="3290888"/>
            <a:ext cx="6080125" cy="330993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800" dirty="0">
                <a:solidFill>
                  <a:srgbClr val="080808"/>
                </a:solidFill>
                <a:latin typeface="Comic Sans MS" pitchFamily="66" charset="0"/>
              </a:rPr>
              <a:t>(Super-Rates) - Proportion method</a:t>
            </a:r>
          </a:p>
          <a:p>
            <a:pPr algn="ctr">
              <a:defRPr/>
            </a:pPr>
            <a:r>
              <a:rPr lang="en-GB" dirty="0">
                <a:solidFill>
                  <a:schemeClr val="bg1">
                    <a:lumMod val="50000"/>
                  </a:schemeClr>
                </a:solidFill>
                <a:latin typeface="Comic Sans MS" pitchFamily="66" charset="0"/>
              </a:rPr>
              <a:t>    $</a:t>
            </a:r>
            <a:r>
              <a:rPr lang="en-GB" dirty="0">
                <a:solidFill>
                  <a:srgbClr val="080808"/>
                </a:solidFill>
                <a:latin typeface="Comic Sans MS" pitchFamily="66" charset="0"/>
              </a:rPr>
              <a:t>  		</a:t>
            </a:r>
            <a:r>
              <a:rPr lang="en-GB" dirty="0">
                <a:solidFill>
                  <a:srgbClr val="FFFF00"/>
                </a:solidFill>
                <a:sym typeface="Wingdings" pitchFamily="2" charset="2"/>
              </a:rPr>
              <a:t> </a:t>
            </a:r>
            <a:r>
              <a:rPr lang="en-GB" dirty="0">
                <a:solidFill>
                  <a:schemeClr val="bg1">
                    <a:lumMod val="50000"/>
                  </a:schemeClr>
                </a:solidFill>
                <a:latin typeface="Comic Sans MS" pitchFamily="66" charset="0"/>
              </a:rPr>
              <a:t>£</a:t>
            </a:r>
          </a:p>
          <a:p>
            <a:pPr algn="ctr">
              <a:defRPr/>
            </a:pPr>
            <a:r>
              <a:rPr lang="en-GB" dirty="0">
                <a:solidFill>
                  <a:schemeClr val="bg1">
                    <a:lumMod val="50000"/>
                  </a:schemeClr>
                </a:solidFill>
                <a:latin typeface="Comic Sans MS" pitchFamily="66" charset="0"/>
              </a:rPr>
              <a:t>1.50 </a:t>
            </a:r>
            <a:r>
              <a:rPr lang="en-GB" dirty="0">
                <a:solidFill>
                  <a:srgbClr val="080808"/>
                </a:solidFill>
                <a:latin typeface="Comic Sans MS" pitchFamily="66" charset="0"/>
              </a:rPr>
              <a:t>	</a:t>
            </a:r>
            <a:r>
              <a:rPr lang="en-GB" dirty="0">
                <a:solidFill>
                  <a:srgbClr val="080808"/>
                </a:solidFill>
                <a:latin typeface="Comic Sans MS" pitchFamily="66" charset="0"/>
                <a:sym typeface="Wingdings"/>
              </a:rPr>
              <a:t></a:t>
            </a:r>
            <a:r>
              <a:rPr lang="en-GB" dirty="0">
                <a:solidFill>
                  <a:srgbClr val="080808"/>
                </a:solidFill>
                <a:latin typeface="Comic Sans MS" pitchFamily="66" charset="0"/>
              </a:rPr>
              <a:t>	1</a:t>
            </a:r>
          </a:p>
          <a:p>
            <a:pPr>
              <a:defRPr/>
            </a:pPr>
            <a:r>
              <a:rPr lang="en-GB" dirty="0">
                <a:solidFill>
                  <a:srgbClr val="080808"/>
                </a:solidFill>
                <a:latin typeface="Comic Sans MS" pitchFamily="66" charset="0"/>
              </a:rPr>
              <a:t>           1	</a:t>
            </a:r>
          </a:p>
          <a:p>
            <a:pPr algn="ctr">
              <a:defRPr/>
            </a:pPr>
            <a:endParaRPr lang="en-GB" dirty="0">
              <a:solidFill>
                <a:srgbClr val="080808"/>
              </a:solidFill>
              <a:latin typeface="Comic Sans MS" pitchFamily="66" charset="0"/>
            </a:endParaRPr>
          </a:p>
          <a:p>
            <a:pPr algn="ctr">
              <a:defRPr/>
            </a:pPr>
            <a:endParaRPr lang="en-GB" dirty="0">
              <a:solidFill>
                <a:srgbClr val="080808"/>
              </a:solidFill>
              <a:latin typeface="Comic Sans MS" pitchFamily="66" charset="0"/>
            </a:endParaRPr>
          </a:p>
        </p:txBody>
      </p:sp>
      <p:sp>
        <p:nvSpPr>
          <p:cNvPr id="31" name="Cloud 30">
            <a:extLst>
              <a:ext uri="{FF2B5EF4-FFF2-40B4-BE49-F238E27FC236}">
                <a16:creationId xmlns:a16="http://schemas.microsoft.com/office/drawing/2014/main" id="{9E9F4483-1359-B9F0-2594-66F3332DC69F}"/>
              </a:ext>
            </a:extLst>
          </p:cNvPr>
          <p:cNvSpPr/>
          <p:nvPr/>
        </p:nvSpPr>
        <p:spPr>
          <a:xfrm>
            <a:off x="0" y="354013"/>
            <a:ext cx="3106738" cy="153828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Are we expecting more or less</a:t>
            </a:r>
          </a:p>
        </p:txBody>
      </p:sp>
      <p:sp>
        <p:nvSpPr>
          <p:cNvPr id="32" name="Rectangle 31">
            <a:extLst>
              <a:ext uri="{FF2B5EF4-FFF2-40B4-BE49-F238E27FC236}">
                <a16:creationId xmlns:a16="http://schemas.microsoft.com/office/drawing/2014/main" id="{A6F85E0A-0257-42DC-CB1A-F6493CD6D3BB}"/>
              </a:ext>
            </a:extLst>
          </p:cNvPr>
          <p:cNvSpPr>
            <a:spLocks noChangeArrowheads="1"/>
          </p:cNvSpPr>
          <p:nvPr/>
        </p:nvSpPr>
        <p:spPr bwMode="auto">
          <a:xfrm>
            <a:off x="922338" y="4814888"/>
            <a:ext cx="1217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080808"/>
                </a:solidFill>
              </a:rPr>
              <a:t>(more) </a:t>
            </a:r>
            <a:endParaRPr lang="en-GB" altLang="en-US"/>
          </a:p>
        </p:txBody>
      </p:sp>
      <p:graphicFrame>
        <p:nvGraphicFramePr>
          <p:cNvPr id="33" name="Object 30">
            <a:extLst>
              <a:ext uri="{FF2B5EF4-FFF2-40B4-BE49-F238E27FC236}">
                <a16:creationId xmlns:a16="http://schemas.microsoft.com/office/drawing/2014/main" id="{A90397D7-07A9-ED6C-4B17-5924F5738AD6}"/>
              </a:ext>
            </a:extLst>
          </p:cNvPr>
          <p:cNvGraphicFramePr>
            <a:graphicFrameLocks noChangeAspect="1"/>
          </p:cNvGraphicFramePr>
          <p:nvPr/>
        </p:nvGraphicFramePr>
        <p:xfrm>
          <a:off x="2971800" y="4967288"/>
          <a:ext cx="1230313" cy="844550"/>
        </p:xfrm>
        <a:graphic>
          <a:graphicData uri="http://schemas.openxmlformats.org/presentationml/2006/ole">
            <mc:AlternateContent xmlns:mc="http://schemas.openxmlformats.org/markup-compatibility/2006">
              <mc:Choice xmlns:v="urn:schemas-microsoft-com:vml" Requires="v">
                <p:oleObj name="Equation" r:id="rId4" imgW="444240" imgH="304560" progId="Equation.DSMT4">
                  <p:embed/>
                </p:oleObj>
              </mc:Choice>
              <mc:Fallback>
                <p:oleObj name="Equation" r:id="rId4" imgW="444240" imgH="30456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967288"/>
                        <a:ext cx="1230313"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1">
            <a:extLst>
              <a:ext uri="{FF2B5EF4-FFF2-40B4-BE49-F238E27FC236}">
                <a16:creationId xmlns:a16="http://schemas.microsoft.com/office/drawing/2014/main" id="{2479B1BF-4BA5-EDDF-7F72-117AB49960A2}"/>
              </a:ext>
            </a:extLst>
          </p:cNvPr>
          <p:cNvGraphicFramePr>
            <a:graphicFrameLocks noChangeAspect="1"/>
          </p:cNvGraphicFramePr>
          <p:nvPr/>
        </p:nvGraphicFramePr>
        <p:xfrm>
          <a:off x="4283075" y="5162550"/>
          <a:ext cx="1216025" cy="454025"/>
        </p:xfrm>
        <a:graphic>
          <a:graphicData uri="http://schemas.openxmlformats.org/presentationml/2006/ole">
            <mc:AlternateContent xmlns:mc="http://schemas.openxmlformats.org/markup-compatibility/2006">
              <mc:Choice xmlns:v="urn:schemas-microsoft-com:vml" Requires="v">
                <p:oleObj name="Equation" r:id="rId6" imgW="406080" imgH="152280" progId="Equation.DSMT4">
                  <p:embed/>
                </p:oleObj>
              </mc:Choice>
              <mc:Fallback>
                <p:oleObj name="Equation" r:id="rId6" imgW="406080" imgH="1522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3075" y="5162550"/>
                        <a:ext cx="12160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6" name="Rectangle 10">
            <a:extLst>
              <a:ext uri="{FF2B5EF4-FFF2-40B4-BE49-F238E27FC236}">
                <a16:creationId xmlns:a16="http://schemas.microsoft.com/office/drawing/2014/main" id="{365D7CD7-DB5B-6D2B-E8E5-1AAA11EED35A}"/>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Rates &amp; Contracts</a:t>
            </a:r>
          </a:p>
        </p:txBody>
      </p:sp>
      <p:graphicFrame>
        <p:nvGraphicFramePr>
          <p:cNvPr id="16" name="Table 15">
            <a:extLst>
              <a:ext uri="{FF2B5EF4-FFF2-40B4-BE49-F238E27FC236}">
                <a16:creationId xmlns:a16="http://schemas.microsoft.com/office/drawing/2014/main" id="{10EC5310-50A3-3AE9-85F4-84C7803F75C6}"/>
              </a:ext>
            </a:extLst>
          </p:cNvPr>
          <p:cNvGraphicFramePr>
            <a:graphicFrameLocks noGrp="1"/>
          </p:cNvGraphicFramePr>
          <p:nvPr/>
        </p:nvGraphicFramePr>
        <p:xfrm>
          <a:off x="3998913" y="1898650"/>
          <a:ext cx="5013325" cy="1371600"/>
        </p:xfrm>
        <a:graphic>
          <a:graphicData uri="http://schemas.openxmlformats.org/drawingml/2006/table">
            <a:tbl>
              <a:tblPr firstRow="1" bandRow="1">
                <a:tableStyleId>{5C22544A-7EE6-4342-B048-85BDC9FD1C3A}</a:tableStyleId>
              </a:tblPr>
              <a:tblGrid>
                <a:gridCol w="2506663">
                  <a:extLst>
                    <a:ext uri="{9D8B030D-6E8A-4147-A177-3AD203B41FA5}">
                      <a16:colId xmlns:a16="http://schemas.microsoft.com/office/drawing/2014/main" val="20000"/>
                    </a:ext>
                  </a:extLst>
                </a:gridCol>
                <a:gridCol w="2506663">
                  <a:extLst>
                    <a:ext uri="{9D8B030D-6E8A-4147-A177-3AD203B41FA5}">
                      <a16:colId xmlns:a16="http://schemas.microsoft.com/office/drawing/2014/main" val="20001"/>
                    </a:ext>
                  </a:extLst>
                </a:gridCol>
              </a:tblGrid>
              <a:tr h="370840">
                <a:tc>
                  <a:txBody>
                    <a:bodyPr/>
                    <a:lstStyle/>
                    <a:p>
                      <a:pPr algn="ctr"/>
                      <a:endParaRPr lang="en-GB" sz="2400" b="0" dirty="0">
                        <a:solidFill>
                          <a:srgbClr val="FFFF00"/>
                        </a:solidFill>
                        <a:latin typeface="Comic Sans MS" pitchFamily="66"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Ex. Rate (per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GB" sz="2400" b="0" dirty="0">
                          <a:solidFill>
                            <a:srgbClr val="FFFF00"/>
                          </a:solidFill>
                          <a:latin typeface="Comic Sans MS" pitchFamily="66" charset="0"/>
                        </a:rPr>
                        <a:t>Rate-R-Us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1.55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2400" b="0" dirty="0">
                          <a:solidFill>
                            <a:srgbClr val="FFFF00"/>
                          </a:solidFill>
                          <a:latin typeface="Comic Sans MS" pitchFamily="66" charset="0"/>
                        </a:rPr>
                        <a:t>Super-Rates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4" name="Cloud 13">
            <a:extLst>
              <a:ext uri="{FF2B5EF4-FFF2-40B4-BE49-F238E27FC236}">
                <a16:creationId xmlns:a16="http://schemas.microsoft.com/office/drawing/2014/main" id="{68DE688D-685B-299F-1D17-D38E82C0D940}"/>
              </a:ext>
            </a:extLst>
          </p:cNvPr>
          <p:cNvSpPr/>
          <p:nvPr/>
        </p:nvSpPr>
        <p:spPr>
          <a:xfrm>
            <a:off x="5800725" y="4613275"/>
            <a:ext cx="3343275" cy="1597025"/>
          </a:xfrm>
          <a:prstGeom prst="cloud">
            <a:avLst/>
          </a:prstGeom>
          <a:solidFill>
            <a:srgbClr val="FFFF00"/>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Super-Rates</a:t>
            </a:r>
          </a:p>
          <a:p>
            <a:pPr algn="ctr">
              <a:defRPr/>
            </a:pPr>
            <a:r>
              <a:rPr lang="en-GB" dirty="0">
                <a:solidFill>
                  <a:srgbClr val="080808"/>
                </a:solidFill>
                <a:latin typeface="Comic Sans MS" pitchFamily="66" charset="0"/>
              </a:rPr>
              <a:t>by £0.75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additive="base">
                                        <p:cTn id="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2"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0">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
                                            <p:txEl>
                                              <p:pRg st="1" end="1"/>
                                            </p:txEl>
                                          </p:spTgt>
                                        </p:tgtEl>
                                        <p:attrNameLst>
                                          <p:attrName>style.visibility</p:attrName>
                                        </p:attrNameLst>
                                      </p:cBhvr>
                                      <p:to>
                                        <p:strVal val="visible"/>
                                      </p:to>
                                    </p:set>
                                    <p:anim calcmode="discrete" valueType="clr">
                                      <p:cBhvr override="childStyle">
                                        <p:cTn id="19" dur="80"/>
                                        <p:tgtEl>
                                          <p:spTgt spid="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0">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0">
                                            <p:txEl>
                                              <p:pRg st="2" end="2"/>
                                            </p:txEl>
                                          </p:spTgt>
                                        </p:tgtEl>
                                        <p:attrNameLst>
                                          <p:attrName>style.visibility</p:attrName>
                                        </p:attrNameLst>
                                      </p:cBhvr>
                                      <p:to>
                                        <p:strVal val="visible"/>
                                      </p:to>
                                    </p:set>
                                    <p:anim calcmode="discrete" valueType="clr">
                                      <p:cBhvr override="childStyle">
                                        <p:cTn id="26" dur="80"/>
                                        <p:tgtEl>
                                          <p:spTgt spid="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0">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0">
                                            <p:txEl>
                                              <p:pRg st="3" end="3"/>
                                            </p:txEl>
                                          </p:spTgt>
                                        </p:tgtEl>
                                        <p:attrNameLst>
                                          <p:attrName>style.visibility</p:attrName>
                                        </p:attrNameLst>
                                      </p:cBhvr>
                                      <p:to>
                                        <p:strVal val="visible"/>
                                      </p:to>
                                    </p:set>
                                    <p:anim calcmode="discrete" valueType="clr">
                                      <p:cBhvr override="childStyle">
                                        <p:cTn id="33" dur="80"/>
                                        <p:tgtEl>
                                          <p:spTgt spid="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0">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0">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2"/>
                                        </p:tgtEl>
                                        <p:attrNameLst>
                                          <p:attrName>style.visibility</p:attrName>
                                        </p:attrNameLst>
                                      </p:cBhvr>
                                      <p:to>
                                        <p:strVal val="visible"/>
                                      </p:to>
                                    </p:set>
                                    <p:anim calcmode="discrete" valueType="clr">
                                      <p:cBhvr override="childStyle">
                                        <p:cTn id="4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2"/>
                                        </p:tgtEl>
                                        <p:attrNameLst>
                                          <p:attrName>fillcolor</p:attrName>
                                        </p:attrNameLst>
                                      </p:cBhvr>
                                      <p:tavLst>
                                        <p:tav tm="0">
                                          <p:val>
                                            <p:clrVal>
                                              <a:schemeClr val="accent2"/>
                                            </p:clrVal>
                                          </p:val>
                                        </p:tav>
                                        <p:tav tm="50000">
                                          <p:val>
                                            <p:clrVal>
                                              <a:schemeClr val="hlink"/>
                                            </p:clrVal>
                                          </p:val>
                                        </p:tav>
                                      </p:tavLst>
                                    </p:anim>
                                    <p:set>
                                      <p:cBhvr>
                                        <p:cTn id="48" dur="80"/>
                                        <p:tgtEl>
                                          <p:spTgt spid="3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14"/>
                                        </p:tgtEl>
                                        <p:attrNameLst>
                                          <p:attrName>style.visibility</p:attrName>
                                        </p:attrNameLst>
                                      </p:cBhvr>
                                      <p:to>
                                        <p:strVal val="visible"/>
                                      </p:to>
                                    </p:set>
                                    <p:anim calcmode="discrete" valueType="clr">
                                      <p:cBhvr override="childStyle">
                                        <p:cTn id="6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14"/>
                                        </p:tgtEl>
                                        <p:attrNameLst>
                                          <p:attrName>fillcolor</p:attrName>
                                        </p:attrNameLst>
                                      </p:cBhvr>
                                      <p:tavLst>
                                        <p:tav tm="0">
                                          <p:val>
                                            <p:clrVal>
                                              <a:schemeClr val="accent2"/>
                                            </p:clrVal>
                                          </p:val>
                                        </p:tav>
                                        <p:tav tm="50000">
                                          <p:val>
                                            <p:clrVal>
                                              <a:schemeClr val="hlink"/>
                                            </p:clrVal>
                                          </p:val>
                                        </p:tav>
                                      </p:tavLst>
                                    </p:anim>
                                    <p:set>
                                      <p:cBhvr>
                                        <p:cTn id="69"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nimBg="1"/>
      <p:bldP spid="31" grpId="0" animBg="1"/>
      <p:bldP spid="32"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936217DE-F056-21FD-6875-63ABFC391F9D}"/>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4460CB18-E835-1219-CC4A-4B3D6B9F8C37}"/>
              </a:ext>
            </a:extLst>
          </p:cNvPr>
          <p:cNvSpPr>
            <a:spLocks noGrp="1"/>
          </p:cNvSpPr>
          <p:nvPr>
            <p:ph type="ftr" sz="quarter" idx="11"/>
          </p:nvPr>
        </p:nvSpPr>
        <p:spPr/>
        <p:txBody>
          <a:bodyPr/>
          <a:lstStyle/>
          <a:p>
            <a:pPr>
              <a:defRPr/>
            </a:pPr>
            <a:r>
              <a:rPr lang="en-GB"/>
              <a:t>Created by Mr.Lafferty Maths Dept</a:t>
            </a:r>
          </a:p>
        </p:txBody>
      </p:sp>
      <p:pic>
        <p:nvPicPr>
          <p:cNvPr id="37892" name="Picture 2" descr="scottishflag">
            <a:extLst>
              <a:ext uri="{FF2B5EF4-FFF2-40B4-BE49-F238E27FC236}">
                <a16:creationId xmlns:a16="http://schemas.microsoft.com/office/drawing/2014/main" id="{01972FF9-C6B3-ED04-66F1-0C02834100F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descr="Office Objects 0572">
            <a:extLst>
              <a:ext uri="{FF2B5EF4-FFF2-40B4-BE49-F238E27FC236}">
                <a16:creationId xmlns:a16="http://schemas.microsoft.com/office/drawing/2014/main" id="{707BC0F2-253A-F8D4-6CE6-33248DD97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4">
            <a:extLst>
              <a:ext uri="{FF2B5EF4-FFF2-40B4-BE49-F238E27FC236}">
                <a16:creationId xmlns:a16="http://schemas.microsoft.com/office/drawing/2014/main" id="{14B591AE-72B4-D07D-B4B3-BB83C440F344}"/>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7895" name="Text Box 17">
            <a:extLst>
              <a:ext uri="{FF2B5EF4-FFF2-40B4-BE49-F238E27FC236}">
                <a16:creationId xmlns:a16="http://schemas.microsoft.com/office/drawing/2014/main" id="{C1B8B6CD-447F-59E4-0429-4E5F578BDCA0}"/>
              </a:ext>
            </a:extLst>
          </p:cNvPr>
          <p:cNvSpPr txBox="1">
            <a:spLocks noChangeArrowheads="1"/>
          </p:cNvSpPr>
          <p:nvPr/>
        </p:nvSpPr>
        <p:spPr bwMode="auto">
          <a:xfrm>
            <a:off x="1152525" y="1873250"/>
            <a:ext cx="78978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Ethan wants to put some money into the bank.</a:t>
            </a:r>
          </a:p>
          <a:p>
            <a:pPr eaLnBrk="1" hangingPunct="1"/>
            <a:r>
              <a:rPr lang="en-GB" altLang="en-US" sz="2800">
                <a:solidFill>
                  <a:srgbClr val="FFFF00"/>
                </a:solidFill>
              </a:rPr>
              <a:t>He has two options.</a:t>
            </a:r>
          </a:p>
          <a:p>
            <a:pPr eaLnBrk="1" hangingPunct="1"/>
            <a:r>
              <a:rPr lang="en-GB" altLang="en-US" sz="2800">
                <a:solidFill>
                  <a:srgbClr val="FFFF00"/>
                </a:solidFill>
              </a:rPr>
              <a:t>He has £3000 to invest.</a:t>
            </a:r>
          </a:p>
        </p:txBody>
      </p:sp>
      <p:sp>
        <p:nvSpPr>
          <p:cNvPr id="37896" name="Rectangle 10">
            <a:extLst>
              <a:ext uri="{FF2B5EF4-FFF2-40B4-BE49-F238E27FC236}">
                <a16:creationId xmlns:a16="http://schemas.microsoft.com/office/drawing/2014/main" id="{4C39CA23-C6B5-1567-9476-E667FD9A631D}"/>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Rates &amp; Contracts</a:t>
            </a:r>
          </a:p>
        </p:txBody>
      </p:sp>
      <p:graphicFrame>
        <p:nvGraphicFramePr>
          <p:cNvPr id="14" name="Table 13">
            <a:extLst>
              <a:ext uri="{FF2B5EF4-FFF2-40B4-BE49-F238E27FC236}">
                <a16:creationId xmlns:a16="http://schemas.microsoft.com/office/drawing/2014/main" id="{82DC884D-0743-8D9A-7041-37BD51CF0950}"/>
              </a:ext>
            </a:extLst>
          </p:cNvPr>
          <p:cNvGraphicFramePr>
            <a:graphicFrameLocks noGrp="1"/>
          </p:cNvGraphicFramePr>
          <p:nvPr/>
        </p:nvGraphicFramePr>
        <p:xfrm>
          <a:off x="957263" y="3686175"/>
          <a:ext cx="5402262" cy="1371600"/>
        </p:xfrm>
        <a:graphic>
          <a:graphicData uri="http://schemas.openxmlformats.org/drawingml/2006/table">
            <a:tbl>
              <a:tblPr firstRow="1" bandRow="1">
                <a:tableStyleId>{5C22544A-7EE6-4342-B048-85BDC9FD1C3A}</a:tableStyleId>
              </a:tblPr>
              <a:tblGrid>
                <a:gridCol w="3474892">
                  <a:extLst>
                    <a:ext uri="{9D8B030D-6E8A-4147-A177-3AD203B41FA5}">
                      <a16:colId xmlns:a16="http://schemas.microsoft.com/office/drawing/2014/main" val="20000"/>
                    </a:ext>
                  </a:extLst>
                </a:gridCol>
                <a:gridCol w="1927370">
                  <a:extLst>
                    <a:ext uri="{9D8B030D-6E8A-4147-A177-3AD203B41FA5}">
                      <a16:colId xmlns:a16="http://schemas.microsoft.com/office/drawing/2014/main" val="20001"/>
                    </a:ext>
                  </a:extLst>
                </a:gridCol>
              </a:tblGrid>
              <a:tr h="370840">
                <a:tc>
                  <a:txBody>
                    <a:bodyPr/>
                    <a:lstStyle/>
                    <a:p>
                      <a:pPr algn="ctr"/>
                      <a:endParaRPr lang="en-GB" sz="2400" b="0" dirty="0">
                        <a:solidFill>
                          <a:srgbClr val="FFFF00"/>
                        </a:solidFill>
                        <a:latin typeface="Comic Sans MS" pitchFamily="66" charset="0"/>
                      </a:endParaRP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APR %</a:t>
                      </a: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GB" sz="2400" b="0" dirty="0">
                          <a:solidFill>
                            <a:srgbClr val="FFFF00"/>
                          </a:solidFill>
                          <a:latin typeface="Comic Sans MS" pitchFamily="66" charset="0"/>
                        </a:rPr>
                        <a:t>Bank of Mr Lafferty</a:t>
                      </a: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3.5</a:t>
                      </a: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2400" b="0" dirty="0">
                          <a:solidFill>
                            <a:srgbClr val="FFFF00"/>
                          </a:solidFill>
                          <a:latin typeface="Comic Sans MS" pitchFamily="66" charset="0"/>
                        </a:rPr>
                        <a:t>Bank for Money</a:t>
                      </a: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3</a:t>
                      </a: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5" name="Cloud 14">
            <a:extLst>
              <a:ext uri="{FF2B5EF4-FFF2-40B4-BE49-F238E27FC236}">
                <a16:creationId xmlns:a16="http://schemas.microsoft.com/office/drawing/2014/main" id="{4DDBAE35-D65F-F501-CD5E-6B3ED5BB3CB8}"/>
              </a:ext>
            </a:extLst>
          </p:cNvPr>
          <p:cNvSpPr/>
          <p:nvPr/>
        </p:nvSpPr>
        <p:spPr>
          <a:xfrm>
            <a:off x="-266700" y="0"/>
            <a:ext cx="5078413" cy="2319338"/>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Who gives the best value and by how much after one year ?</a:t>
            </a:r>
          </a:p>
        </p:txBody>
      </p:sp>
      <p:sp>
        <p:nvSpPr>
          <p:cNvPr id="11" name="Cloud 10">
            <a:extLst>
              <a:ext uri="{FF2B5EF4-FFF2-40B4-BE49-F238E27FC236}">
                <a16:creationId xmlns:a16="http://schemas.microsoft.com/office/drawing/2014/main" id="{65F36A66-9D52-9364-FD15-07CD95A3D323}"/>
              </a:ext>
            </a:extLst>
          </p:cNvPr>
          <p:cNvSpPr/>
          <p:nvPr/>
        </p:nvSpPr>
        <p:spPr>
          <a:xfrm>
            <a:off x="3108325" y="1701800"/>
            <a:ext cx="5765800" cy="1741488"/>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APR means</a:t>
            </a:r>
          </a:p>
          <a:p>
            <a:pPr algn="ctr">
              <a:defRPr/>
            </a:pPr>
            <a:r>
              <a:rPr lang="en-GB" dirty="0">
                <a:solidFill>
                  <a:srgbClr val="080808"/>
                </a:solidFill>
                <a:latin typeface="Comic Sans MS" pitchFamily="66" charset="0"/>
              </a:rPr>
              <a:t>Annual Percentage Rate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7" presetClass="entr" presetSubtype="0" fill="hold" nodeType="clickEffect">
                                  <p:stCondLst>
                                    <p:cond delay="0"/>
                                  </p:stCondLst>
                                  <p:iterate type="lt">
                                    <p:tmPct val="50000"/>
                                  </p:iterate>
                                  <p:childTnLst>
                                    <p:set>
                                      <p:cBhvr>
                                        <p:cTn id="10" dur="1" fill="hold">
                                          <p:stCondLst>
                                            <p:cond delay="0"/>
                                          </p:stCondLst>
                                        </p:cTn>
                                        <p:tgtEl>
                                          <p:spTgt spid="11">
                                            <p:bg/>
                                          </p:spTgt>
                                        </p:tgtEl>
                                        <p:attrNameLst>
                                          <p:attrName>style.visibility</p:attrName>
                                        </p:attrNameLst>
                                      </p:cBhvr>
                                      <p:to>
                                        <p:strVal val="visible"/>
                                      </p:to>
                                    </p:set>
                                    <p:anim calcmode="discrete" valueType="clr">
                                      <p:cBhvr override="childStyle">
                                        <p:cTn id="11" dur="80"/>
                                        <p:tgtEl>
                                          <p:spTgt spid="11">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bg/>
                                          </p:spTgt>
                                        </p:tgtEl>
                                        <p:attrNameLst>
                                          <p:attrName>fillcolor</p:attrName>
                                        </p:attrNameLst>
                                      </p:cBhvr>
                                      <p:tavLst>
                                        <p:tav tm="0">
                                          <p:val>
                                            <p:clrVal>
                                              <a:schemeClr val="accent2"/>
                                            </p:clrVal>
                                          </p:val>
                                        </p:tav>
                                        <p:tav tm="50000">
                                          <p:val>
                                            <p:clrVal>
                                              <a:schemeClr val="hlink"/>
                                            </p:clrVal>
                                          </p:val>
                                        </p:tav>
                                      </p:tavLst>
                                    </p:anim>
                                    <p:set>
                                      <p:cBhvr>
                                        <p:cTn id="13" dur="80"/>
                                        <p:tgtEl>
                                          <p:spTgt spid="11">
                                            <p:bg/>
                                          </p:spTgt>
                                        </p:tgtEl>
                                        <p:attrNameLst>
                                          <p:attrName>fill.type</p:attrName>
                                        </p:attrNameLst>
                                      </p:cBhvr>
                                      <p:to>
                                        <p:strVal val="solid"/>
                                      </p:to>
                                    </p:set>
                                  </p:childTnLst>
                                </p:cTn>
                              </p:par>
                            </p:childTnLst>
                          </p:cTn>
                        </p:par>
                        <p:par>
                          <p:cTn id="14" fill="hold" nodeType="afterGroup">
                            <p:stCondLst>
                              <p:cond delay="80"/>
                            </p:stCondLst>
                            <p:childTnLst>
                              <p:par>
                                <p:cTn id="15" presetID="27" presetClass="entr" presetSubtype="0" fill="hold" nodeType="afterEffect">
                                  <p:stCondLst>
                                    <p:cond delay="0"/>
                                  </p:stCondLst>
                                  <p:iterate type="lt">
                                    <p:tmPct val="50000"/>
                                  </p:iterate>
                                  <p:childTnLst>
                                    <p:set>
                                      <p:cBhvr>
                                        <p:cTn id="16"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17" dur="8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11">
                                            <p:txEl>
                                              <p:pRg st="0" end="0"/>
                                            </p:txEl>
                                          </p:spTgt>
                                        </p:tgtEl>
                                        <p:attrNameLst>
                                          <p:attrName>fill.type</p:attrName>
                                        </p:attrNameLst>
                                      </p:cBhvr>
                                      <p:to>
                                        <p:strVal val="solid"/>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nodeType="clickEffect">
                                  <p:stCondLst>
                                    <p:cond delay="0"/>
                                  </p:stCondLst>
                                  <p:iterate type="lt">
                                    <p:tmPct val="50000"/>
                                  </p:iterate>
                                  <p:childTnLst>
                                    <p:set>
                                      <p:cBhvr>
                                        <p:cTn id="23"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24" dur="8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26" dur="80"/>
                                        <p:tgtEl>
                                          <p:spTgt spid="11">
                                            <p:txEl>
                                              <p:pRg st="1" end="1"/>
                                            </p:txEl>
                                          </p:spTgt>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15"/>
                                        </p:tgtEl>
                                        <p:attrNameLst>
                                          <p:attrName>style.visibility</p:attrName>
                                        </p:attrNameLst>
                                      </p:cBhvr>
                                      <p:to>
                                        <p:strVal val="visible"/>
                                      </p:to>
                                    </p:set>
                                    <p:anim calcmode="discrete" valueType="clr">
                                      <p:cBhvr override="childStyle">
                                        <p:cTn id="31"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5"/>
                                        </p:tgtEl>
                                        <p:attrNameLst>
                                          <p:attrName>fillcolor</p:attrName>
                                        </p:attrNameLst>
                                      </p:cBhvr>
                                      <p:tavLst>
                                        <p:tav tm="0">
                                          <p:val>
                                            <p:clrVal>
                                              <a:schemeClr val="accent2"/>
                                            </p:clrVal>
                                          </p:val>
                                        </p:tav>
                                        <p:tav tm="50000">
                                          <p:val>
                                            <p:clrVal>
                                              <a:schemeClr val="hlink"/>
                                            </p:clrVal>
                                          </p:val>
                                        </p:tav>
                                      </p:tavLst>
                                    </p:anim>
                                    <p:set>
                                      <p:cBhvr>
                                        <p:cTn id="33" dur="80"/>
                                        <p:tgtEl>
                                          <p:spTgt spid="15"/>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xit" presetSubtype="2" fill="hold" nodeType="clickEffect">
                                  <p:stCondLst>
                                    <p:cond delay="0"/>
                                  </p:stCondLst>
                                  <p:iterate type="lt">
                                    <p:tmPct val="0"/>
                                  </p:iterate>
                                  <p:childTnLst>
                                    <p:anim calcmode="lin" valueType="num">
                                      <p:cBhvr additive="base">
                                        <p:cTn id="37" dur="500"/>
                                        <p:tgtEl>
                                          <p:spTgt spid="11">
                                            <p:txEl>
                                              <p:pRg st="0" end="0"/>
                                            </p:txEl>
                                          </p:spTgt>
                                        </p:tgtEl>
                                        <p:attrNameLst>
                                          <p:attrName>ppt_x</p:attrName>
                                        </p:attrNameLst>
                                      </p:cBhvr>
                                      <p:tavLst>
                                        <p:tav tm="0">
                                          <p:val>
                                            <p:strVal val="ppt_x"/>
                                          </p:val>
                                        </p:tav>
                                        <p:tav tm="100000">
                                          <p:val>
                                            <p:strVal val="1+ppt_w/2"/>
                                          </p:val>
                                        </p:tav>
                                      </p:tavLst>
                                    </p:anim>
                                    <p:anim calcmode="lin" valueType="num">
                                      <p:cBhvr additive="base">
                                        <p:cTn id="38" dur="500"/>
                                        <p:tgtEl>
                                          <p:spTgt spid="11">
                                            <p:txEl>
                                              <p:pRg st="0" end="0"/>
                                            </p:txEl>
                                          </p:spTgt>
                                        </p:tgtEl>
                                        <p:attrNameLst>
                                          <p:attrName>ppt_y</p:attrName>
                                        </p:attrNameLst>
                                      </p:cBhvr>
                                      <p:tavLst>
                                        <p:tav tm="0">
                                          <p:val>
                                            <p:strVal val="ppt_y"/>
                                          </p:val>
                                        </p:tav>
                                        <p:tav tm="100000">
                                          <p:val>
                                            <p:strVal val="ppt_y"/>
                                          </p:val>
                                        </p:tav>
                                      </p:tavLst>
                                    </p:anim>
                                    <p:set>
                                      <p:cBhvr>
                                        <p:cTn id="39" dur="1" fill="hold">
                                          <p:stCondLst>
                                            <p:cond delay="499"/>
                                          </p:stCondLst>
                                        </p:cTn>
                                        <p:tgtEl>
                                          <p:spTgt spid="11">
                                            <p:txEl>
                                              <p:pRg st="0" end="0"/>
                                            </p:txEl>
                                          </p:spTgt>
                                        </p:tgtEl>
                                        <p:attrNameLst>
                                          <p:attrName>style.visibility</p:attrName>
                                        </p:attrNameLst>
                                      </p:cBhvr>
                                      <p:to>
                                        <p:strVal val="hidden"/>
                                      </p:to>
                                    </p:set>
                                  </p:childTnLst>
                                </p:cTn>
                              </p:par>
                              <p:par>
                                <p:cTn id="40" presetID="2" presetClass="exit" presetSubtype="2" fill="hold" nodeType="withEffect">
                                  <p:stCondLst>
                                    <p:cond delay="0"/>
                                  </p:stCondLst>
                                  <p:iterate type="lt">
                                    <p:tmPct val="0"/>
                                  </p:iterate>
                                  <p:childTnLst>
                                    <p:anim calcmode="lin" valueType="num">
                                      <p:cBhvr additive="base">
                                        <p:cTn id="41" dur="500"/>
                                        <p:tgtEl>
                                          <p:spTgt spid="11">
                                            <p:txEl>
                                              <p:pRg st="1" end="1"/>
                                            </p:txEl>
                                          </p:spTgt>
                                        </p:tgtEl>
                                        <p:attrNameLst>
                                          <p:attrName>ppt_x</p:attrName>
                                        </p:attrNameLst>
                                      </p:cBhvr>
                                      <p:tavLst>
                                        <p:tav tm="0">
                                          <p:val>
                                            <p:strVal val="ppt_x"/>
                                          </p:val>
                                        </p:tav>
                                        <p:tav tm="100000">
                                          <p:val>
                                            <p:strVal val="1+ppt_w/2"/>
                                          </p:val>
                                        </p:tav>
                                      </p:tavLst>
                                    </p:anim>
                                    <p:anim calcmode="lin" valueType="num">
                                      <p:cBhvr additive="base">
                                        <p:cTn id="42" dur="500"/>
                                        <p:tgtEl>
                                          <p:spTgt spid="11">
                                            <p:txEl>
                                              <p:pRg st="1" end="1"/>
                                            </p:txEl>
                                          </p:spTgt>
                                        </p:tgtEl>
                                        <p:attrNameLst>
                                          <p:attrName>ppt_y</p:attrName>
                                        </p:attrNameLst>
                                      </p:cBhvr>
                                      <p:tavLst>
                                        <p:tav tm="0">
                                          <p:val>
                                            <p:strVal val="ppt_y"/>
                                          </p:val>
                                        </p:tav>
                                        <p:tav tm="100000">
                                          <p:val>
                                            <p:strVal val="ppt_y"/>
                                          </p:val>
                                        </p:tav>
                                      </p:tavLst>
                                    </p:anim>
                                    <p:set>
                                      <p:cBhvr>
                                        <p:cTn id="43" dur="1" fill="hold">
                                          <p:stCondLst>
                                            <p:cond delay="499"/>
                                          </p:stCondLst>
                                        </p:cTn>
                                        <p:tgtEl>
                                          <p:spTgt spid="11">
                                            <p:txEl>
                                              <p:pRg st="1" end="1"/>
                                            </p:txEl>
                                          </p:spTgt>
                                        </p:tgtEl>
                                        <p:attrNameLst>
                                          <p:attrName>style.visibility</p:attrName>
                                        </p:attrNameLst>
                                      </p:cBhvr>
                                      <p:to>
                                        <p:strVal val="hidden"/>
                                      </p:to>
                                    </p:set>
                                  </p:childTnLst>
                                </p:cTn>
                              </p:par>
                              <p:par>
                                <p:cTn id="44" presetID="2" presetClass="exit" presetSubtype="2" fill="hold" nodeType="withEffect">
                                  <p:stCondLst>
                                    <p:cond delay="0"/>
                                  </p:stCondLst>
                                  <p:childTnLst>
                                    <p:anim calcmode="lin" valueType="num">
                                      <p:cBhvr additive="base">
                                        <p:cTn id="45" dur="500"/>
                                        <p:tgtEl>
                                          <p:spTgt spid="11">
                                            <p:bg/>
                                          </p:spTgt>
                                        </p:tgtEl>
                                        <p:attrNameLst>
                                          <p:attrName>ppt_x</p:attrName>
                                        </p:attrNameLst>
                                      </p:cBhvr>
                                      <p:tavLst>
                                        <p:tav tm="0">
                                          <p:val>
                                            <p:strVal val="ppt_x"/>
                                          </p:val>
                                        </p:tav>
                                        <p:tav tm="100000">
                                          <p:val>
                                            <p:strVal val="1+ppt_w/2"/>
                                          </p:val>
                                        </p:tav>
                                      </p:tavLst>
                                    </p:anim>
                                    <p:anim calcmode="lin" valueType="num">
                                      <p:cBhvr additive="base">
                                        <p:cTn id="46" dur="500"/>
                                        <p:tgtEl>
                                          <p:spTgt spid="11">
                                            <p:bg/>
                                          </p:spTgt>
                                        </p:tgtEl>
                                        <p:attrNameLst>
                                          <p:attrName>ppt_y</p:attrName>
                                        </p:attrNameLst>
                                      </p:cBhvr>
                                      <p:tavLst>
                                        <p:tav tm="0">
                                          <p:val>
                                            <p:strVal val="ppt_y"/>
                                          </p:val>
                                        </p:tav>
                                        <p:tav tm="100000">
                                          <p:val>
                                            <p:strVal val="ppt_y"/>
                                          </p:val>
                                        </p:tav>
                                      </p:tavLst>
                                    </p:anim>
                                    <p:set>
                                      <p:cBhvr>
                                        <p:cTn id="47" dur="1" fill="hold">
                                          <p:stCondLst>
                                            <p:cond delay="499"/>
                                          </p:stCondLst>
                                        </p:cTn>
                                        <p:tgtEl>
                                          <p:spTgt spid="11">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build="p" animBg="1"/>
      <p:bldP spid="11" grpId="1"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2C1756D1-A6F8-3C58-2449-7284B9B48D67}"/>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EF2A7FBE-8BDB-1150-B747-94E759AEBDEC}"/>
              </a:ext>
            </a:extLst>
          </p:cNvPr>
          <p:cNvSpPr>
            <a:spLocks noGrp="1"/>
          </p:cNvSpPr>
          <p:nvPr>
            <p:ph type="ftr" sz="quarter" idx="11"/>
          </p:nvPr>
        </p:nvSpPr>
        <p:spPr/>
        <p:txBody>
          <a:bodyPr/>
          <a:lstStyle/>
          <a:p>
            <a:pPr>
              <a:defRPr/>
            </a:pPr>
            <a:r>
              <a:rPr lang="en-GB"/>
              <a:t>Created by Mr.Lafferty Maths Dept</a:t>
            </a:r>
          </a:p>
        </p:txBody>
      </p:sp>
      <p:pic>
        <p:nvPicPr>
          <p:cNvPr id="38916" name="Picture 2" descr="scottishflag">
            <a:extLst>
              <a:ext uri="{FF2B5EF4-FFF2-40B4-BE49-F238E27FC236}">
                <a16:creationId xmlns:a16="http://schemas.microsoft.com/office/drawing/2014/main" id="{7C5AC909-E81D-21C9-8775-3ECDBAD08E9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descr="Office Objects 0572">
            <a:extLst>
              <a:ext uri="{FF2B5EF4-FFF2-40B4-BE49-F238E27FC236}">
                <a16:creationId xmlns:a16="http://schemas.microsoft.com/office/drawing/2014/main" id="{2D13FA3D-1F2F-C85D-F7FA-FDD3D347D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4">
            <a:extLst>
              <a:ext uri="{FF2B5EF4-FFF2-40B4-BE49-F238E27FC236}">
                <a16:creationId xmlns:a16="http://schemas.microsoft.com/office/drawing/2014/main" id="{C0441B44-014F-C6FC-52DD-1DB755955F61}"/>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8919" name="Rectangle 10">
            <a:extLst>
              <a:ext uri="{FF2B5EF4-FFF2-40B4-BE49-F238E27FC236}">
                <a16:creationId xmlns:a16="http://schemas.microsoft.com/office/drawing/2014/main" id="{28DA54E7-CA21-2A7D-D33E-852550CFC889}"/>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Rates &amp; Contracts</a:t>
            </a:r>
          </a:p>
        </p:txBody>
      </p:sp>
      <p:graphicFrame>
        <p:nvGraphicFramePr>
          <p:cNvPr id="14" name="Table 13">
            <a:extLst>
              <a:ext uri="{FF2B5EF4-FFF2-40B4-BE49-F238E27FC236}">
                <a16:creationId xmlns:a16="http://schemas.microsoft.com/office/drawing/2014/main" id="{B9A93E11-1951-1058-AA10-2521ED60B98E}"/>
              </a:ext>
            </a:extLst>
          </p:cNvPr>
          <p:cNvGraphicFramePr>
            <a:graphicFrameLocks noGrp="1"/>
          </p:cNvGraphicFramePr>
          <p:nvPr/>
        </p:nvGraphicFramePr>
        <p:xfrm>
          <a:off x="2157413" y="1939925"/>
          <a:ext cx="5402262" cy="1371600"/>
        </p:xfrm>
        <a:graphic>
          <a:graphicData uri="http://schemas.openxmlformats.org/drawingml/2006/table">
            <a:tbl>
              <a:tblPr firstRow="1" bandRow="1">
                <a:tableStyleId>{5C22544A-7EE6-4342-B048-85BDC9FD1C3A}</a:tableStyleId>
              </a:tblPr>
              <a:tblGrid>
                <a:gridCol w="3474892">
                  <a:extLst>
                    <a:ext uri="{9D8B030D-6E8A-4147-A177-3AD203B41FA5}">
                      <a16:colId xmlns:a16="http://schemas.microsoft.com/office/drawing/2014/main" val="20000"/>
                    </a:ext>
                  </a:extLst>
                </a:gridCol>
                <a:gridCol w="1927370">
                  <a:extLst>
                    <a:ext uri="{9D8B030D-6E8A-4147-A177-3AD203B41FA5}">
                      <a16:colId xmlns:a16="http://schemas.microsoft.com/office/drawing/2014/main" val="20001"/>
                    </a:ext>
                  </a:extLst>
                </a:gridCol>
              </a:tblGrid>
              <a:tr h="370840">
                <a:tc>
                  <a:txBody>
                    <a:bodyPr/>
                    <a:lstStyle/>
                    <a:p>
                      <a:pPr algn="ctr"/>
                      <a:endParaRPr lang="en-GB" sz="2400" b="0" dirty="0">
                        <a:solidFill>
                          <a:srgbClr val="FFFF00"/>
                        </a:solidFill>
                        <a:latin typeface="Comic Sans MS" pitchFamily="66" charset="0"/>
                      </a:endParaRP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APR %</a:t>
                      </a: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ctr"/>
                      <a:r>
                        <a:rPr lang="en-GB" sz="2400" b="0" dirty="0">
                          <a:solidFill>
                            <a:srgbClr val="FFFF00"/>
                          </a:solidFill>
                          <a:latin typeface="Comic Sans MS" pitchFamily="66" charset="0"/>
                        </a:rPr>
                        <a:t>Bank of Mr Lafferty</a:t>
                      </a: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3.5</a:t>
                      </a: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ctr"/>
                      <a:r>
                        <a:rPr lang="en-GB" sz="2400" b="0" dirty="0">
                          <a:solidFill>
                            <a:srgbClr val="FFFF00"/>
                          </a:solidFill>
                          <a:latin typeface="Comic Sans MS" pitchFamily="66" charset="0"/>
                        </a:rPr>
                        <a:t>Bank for Money</a:t>
                      </a: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400" b="0" dirty="0">
                          <a:solidFill>
                            <a:srgbClr val="FFFF00"/>
                          </a:solidFill>
                          <a:latin typeface="Comic Sans MS" pitchFamily="66" charset="0"/>
                        </a:rPr>
                        <a:t>3</a:t>
                      </a:r>
                    </a:p>
                  </a:txBody>
                  <a:tcPr marL="91445" marR="91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cxnSp>
        <p:nvCxnSpPr>
          <p:cNvPr id="13" name="Straight Connector 12">
            <a:extLst>
              <a:ext uri="{FF2B5EF4-FFF2-40B4-BE49-F238E27FC236}">
                <a16:creationId xmlns:a16="http://schemas.microsoft.com/office/drawing/2014/main" id="{CBBB2923-B223-6D92-5934-8C403A0B48E4}"/>
              </a:ext>
            </a:extLst>
          </p:cNvPr>
          <p:cNvCxnSpPr/>
          <p:nvPr/>
        </p:nvCxnSpPr>
        <p:spPr>
          <a:xfrm>
            <a:off x="4667250" y="3616325"/>
            <a:ext cx="0" cy="2443163"/>
          </a:xfrm>
          <a:prstGeom prst="line">
            <a:avLst/>
          </a:prstGeom>
          <a:ln w="38100">
            <a:solidFill>
              <a:srgbClr val="FFFFCC"/>
            </a:solidFill>
          </a:ln>
        </p:spPr>
        <p:style>
          <a:lnRef idx="1">
            <a:schemeClr val="accent1"/>
          </a:lnRef>
          <a:fillRef idx="0">
            <a:schemeClr val="accent1"/>
          </a:fillRef>
          <a:effectRef idx="0">
            <a:schemeClr val="accent1"/>
          </a:effectRef>
          <a:fontRef idx="minor">
            <a:schemeClr val="tx1"/>
          </a:fontRef>
        </p:style>
      </p:cxnSp>
      <p:grpSp>
        <p:nvGrpSpPr>
          <p:cNvPr id="2" name="Group 19">
            <a:extLst>
              <a:ext uri="{FF2B5EF4-FFF2-40B4-BE49-F238E27FC236}">
                <a16:creationId xmlns:a16="http://schemas.microsoft.com/office/drawing/2014/main" id="{E68FC543-E5D5-4EAB-177B-F6EC2A601F93}"/>
              </a:ext>
            </a:extLst>
          </p:cNvPr>
          <p:cNvGrpSpPr>
            <a:grpSpLocks/>
          </p:cNvGrpSpPr>
          <p:nvPr/>
        </p:nvGrpSpPr>
        <p:grpSpPr bwMode="auto">
          <a:xfrm>
            <a:off x="1135063" y="3752850"/>
            <a:ext cx="696912" cy="833438"/>
            <a:chOff x="1626358" y="3684896"/>
            <a:chExt cx="697627" cy="832428"/>
          </a:xfrm>
        </p:grpSpPr>
        <p:sp>
          <p:nvSpPr>
            <p:cNvPr id="38941" name="TextBox 16">
              <a:extLst>
                <a:ext uri="{FF2B5EF4-FFF2-40B4-BE49-F238E27FC236}">
                  <a16:creationId xmlns:a16="http://schemas.microsoft.com/office/drawing/2014/main" id="{589EE55F-9D50-5902-CF05-1BC50B57D490}"/>
                </a:ext>
              </a:extLst>
            </p:cNvPr>
            <p:cNvSpPr txBox="1">
              <a:spLocks noChangeArrowheads="1"/>
            </p:cNvSpPr>
            <p:nvPr/>
          </p:nvSpPr>
          <p:spPr bwMode="auto">
            <a:xfrm>
              <a:off x="1656815" y="3684896"/>
              <a:ext cx="636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u="sng"/>
                <a:t>3.5</a:t>
              </a:r>
            </a:p>
          </p:txBody>
        </p:sp>
        <p:sp>
          <p:nvSpPr>
            <p:cNvPr id="38942" name="TextBox 17">
              <a:extLst>
                <a:ext uri="{FF2B5EF4-FFF2-40B4-BE49-F238E27FC236}">
                  <a16:creationId xmlns:a16="http://schemas.microsoft.com/office/drawing/2014/main" id="{BB15BAE7-37EC-F9D2-0061-E390044581C2}"/>
                </a:ext>
              </a:extLst>
            </p:cNvPr>
            <p:cNvSpPr txBox="1">
              <a:spLocks noChangeArrowheads="1"/>
            </p:cNvSpPr>
            <p:nvPr/>
          </p:nvSpPr>
          <p:spPr bwMode="auto">
            <a:xfrm>
              <a:off x="1626358" y="4055659"/>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100</a:t>
              </a:r>
            </a:p>
          </p:txBody>
        </p:sp>
      </p:grpSp>
      <p:sp>
        <p:nvSpPr>
          <p:cNvPr id="19" name="TextBox 18">
            <a:extLst>
              <a:ext uri="{FF2B5EF4-FFF2-40B4-BE49-F238E27FC236}">
                <a16:creationId xmlns:a16="http://schemas.microsoft.com/office/drawing/2014/main" id="{2B6F6708-4F17-2C6B-6D75-5ABC323B691A}"/>
              </a:ext>
            </a:extLst>
          </p:cNvPr>
          <p:cNvSpPr txBox="1">
            <a:spLocks noChangeArrowheads="1"/>
          </p:cNvSpPr>
          <p:nvPr/>
        </p:nvSpPr>
        <p:spPr bwMode="auto">
          <a:xfrm>
            <a:off x="1774825" y="3938588"/>
            <a:ext cx="1455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x 3000 =</a:t>
            </a:r>
          </a:p>
        </p:txBody>
      </p:sp>
      <p:sp>
        <p:nvSpPr>
          <p:cNvPr id="21" name="TextBox 20">
            <a:extLst>
              <a:ext uri="{FF2B5EF4-FFF2-40B4-BE49-F238E27FC236}">
                <a16:creationId xmlns:a16="http://schemas.microsoft.com/office/drawing/2014/main" id="{7D59F171-F117-F228-A75D-14FFBAD8991A}"/>
              </a:ext>
            </a:extLst>
          </p:cNvPr>
          <p:cNvSpPr txBox="1">
            <a:spLocks noChangeArrowheads="1"/>
          </p:cNvSpPr>
          <p:nvPr/>
        </p:nvSpPr>
        <p:spPr bwMode="auto">
          <a:xfrm>
            <a:off x="3154363" y="3938588"/>
            <a:ext cx="941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£105</a:t>
            </a:r>
          </a:p>
        </p:txBody>
      </p:sp>
      <p:sp>
        <p:nvSpPr>
          <p:cNvPr id="25" name="TextBox 24">
            <a:extLst>
              <a:ext uri="{FF2B5EF4-FFF2-40B4-BE49-F238E27FC236}">
                <a16:creationId xmlns:a16="http://schemas.microsoft.com/office/drawing/2014/main" id="{EF590DFD-3EDA-9E6A-D20E-41D9C0233C3E}"/>
              </a:ext>
            </a:extLst>
          </p:cNvPr>
          <p:cNvSpPr txBox="1">
            <a:spLocks noChangeArrowheads="1"/>
          </p:cNvSpPr>
          <p:nvPr/>
        </p:nvSpPr>
        <p:spPr bwMode="auto">
          <a:xfrm>
            <a:off x="6197600" y="3844925"/>
            <a:ext cx="145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x 3000 =</a:t>
            </a:r>
          </a:p>
        </p:txBody>
      </p:sp>
      <p:sp>
        <p:nvSpPr>
          <p:cNvPr id="26" name="TextBox 25">
            <a:extLst>
              <a:ext uri="{FF2B5EF4-FFF2-40B4-BE49-F238E27FC236}">
                <a16:creationId xmlns:a16="http://schemas.microsoft.com/office/drawing/2014/main" id="{E6F51991-8C78-2D68-1365-241E93A204C0}"/>
              </a:ext>
            </a:extLst>
          </p:cNvPr>
          <p:cNvSpPr txBox="1">
            <a:spLocks noChangeArrowheads="1"/>
          </p:cNvSpPr>
          <p:nvPr/>
        </p:nvSpPr>
        <p:spPr bwMode="auto">
          <a:xfrm>
            <a:off x="7578725" y="3844925"/>
            <a:ext cx="803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£90</a:t>
            </a:r>
          </a:p>
        </p:txBody>
      </p:sp>
      <p:sp>
        <p:nvSpPr>
          <p:cNvPr id="27" name="TextBox 26">
            <a:extLst>
              <a:ext uri="{FF2B5EF4-FFF2-40B4-BE49-F238E27FC236}">
                <a16:creationId xmlns:a16="http://schemas.microsoft.com/office/drawing/2014/main" id="{BA2629BD-5F58-E4D8-EBCE-B0F0C2F3F13B}"/>
              </a:ext>
            </a:extLst>
          </p:cNvPr>
          <p:cNvSpPr txBox="1">
            <a:spLocks noChangeArrowheads="1"/>
          </p:cNvSpPr>
          <p:nvPr/>
        </p:nvSpPr>
        <p:spPr bwMode="auto">
          <a:xfrm>
            <a:off x="996950" y="4749800"/>
            <a:ext cx="3089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FF00"/>
                </a:solidFill>
              </a:rPr>
              <a:t>Total in Bank £3105</a:t>
            </a:r>
          </a:p>
        </p:txBody>
      </p:sp>
      <p:sp>
        <p:nvSpPr>
          <p:cNvPr id="30" name="TextBox 29">
            <a:extLst>
              <a:ext uri="{FF2B5EF4-FFF2-40B4-BE49-F238E27FC236}">
                <a16:creationId xmlns:a16="http://schemas.microsoft.com/office/drawing/2014/main" id="{1E65B3E6-AE0B-1567-49F7-4509F279105B}"/>
              </a:ext>
            </a:extLst>
          </p:cNvPr>
          <p:cNvSpPr txBox="1">
            <a:spLocks noChangeArrowheads="1"/>
          </p:cNvSpPr>
          <p:nvPr/>
        </p:nvSpPr>
        <p:spPr bwMode="auto">
          <a:xfrm>
            <a:off x="5419725" y="4749800"/>
            <a:ext cx="314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FFFF00"/>
                </a:solidFill>
              </a:rPr>
              <a:t>Total in Bank £3090</a:t>
            </a:r>
          </a:p>
        </p:txBody>
      </p:sp>
      <p:sp>
        <p:nvSpPr>
          <p:cNvPr id="31" name="Cloud 30">
            <a:extLst>
              <a:ext uri="{FF2B5EF4-FFF2-40B4-BE49-F238E27FC236}">
                <a16:creationId xmlns:a16="http://schemas.microsoft.com/office/drawing/2014/main" id="{E5F01D6A-FD5F-D6B7-63A6-E758C84CAA2B}"/>
              </a:ext>
            </a:extLst>
          </p:cNvPr>
          <p:cNvSpPr/>
          <p:nvPr/>
        </p:nvSpPr>
        <p:spPr>
          <a:xfrm>
            <a:off x="1938338" y="5260975"/>
            <a:ext cx="5430837" cy="1597025"/>
          </a:xfrm>
          <a:prstGeom prst="cloud">
            <a:avLst/>
          </a:prstGeom>
          <a:solidFill>
            <a:srgbClr val="FFFF00"/>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80808"/>
                </a:solidFill>
                <a:latin typeface="Comic Sans MS" pitchFamily="66" charset="0"/>
              </a:rPr>
              <a:t>Best Deal is </a:t>
            </a:r>
          </a:p>
          <a:p>
            <a:pPr algn="ctr">
              <a:defRPr/>
            </a:pPr>
            <a:r>
              <a:rPr lang="en-GB" sz="2000" dirty="0">
                <a:solidFill>
                  <a:srgbClr val="080808"/>
                </a:solidFill>
                <a:latin typeface="Comic Sans MS" pitchFamily="66" charset="0"/>
              </a:rPr>
              <a:t>Bank of Mr Lafferty by</a:t>
            </a:r>
          </a:p>
          <a:p>
            <a:pPr algn="ctr">
              <a:defRPr/>
            </a:pPr>
            <a:r>
              <a:rPr lang="en-GB" sz="2000" dirty="0">
                <a:solidFill>
                  <a:srgbClr val="080808"/>
                </a:solidFill>
                <a:latin typeface="Comic Sans MS" pitchFamily="66" charset="0"/>
              </a:rPr>
              <a:t>£15</a:t>
            </a:r>
          </a:p>
        </p:txBody>
      </p:sp>
      <p:grpSp>
        <p:nvGrpSpPr>
          <p:cNvPr id="3" name="Group 34">
            <a:extLst>
              <a:ext uri="{FF2B5EF4-FFF2-40B4-BE49-F238E27FC236}">
                <a16:creationId xmlns:a16="http://schemas.microsoft.com/office/drawing/2014/main" id="{6BC4FA4C-D404-A704-BB15-92B1753880C6}"/>
              </a:ext>
            </a:extLst>
          </p:cNvPr>
          <p:cNvGrpSpPr>
            <a:grpSpLocks/>
          </p:cNvGrpSpPr>
          <p:nvPr/>
        </p:nvGrpSpPr>
        <p:grpSpPr bwMode="auto">
          <a:xfrm>
            <a:off x="5559425" y="3632200"/>
            <a:ext cx="696913" cy="860425"/>
            <a:chOff x="5559189" y="3632578"/>
            <a:chExt cx="697627" cy="859724"/>
          </a:xfrm>
        </p:grpSpPr>
        <p:grpSp>
          <p:nvGrpSpPr>
            <p:cNvPr id="38937" name="Group 21">
              <a:extLst>
                <a:ext uri="{FF2B5EF4-FFF2-40B4-BE49-F238E27FC236}">
                  <a16:creationId xmlns:a16="http://schemas.microsoft.com/office/drawing/2014/main" id="{13D74ACC-519D-8E09-2982-14452773003E}"/>
                </a:ext>
              </a:extLst>
            </p:cNvPr>
            <p:cNvGrpSpPr>
              <a:grpSpLocks/>
            </p:cNvGrpSpPr>
            <p:nvPr/>
          </p:nvGrpSpPr>
          <p:grpSpPr bwMode="auto">
            <a:xfrm>
              <a:off x="5559189" y="3632578"/>
              <a:ext cx="697627" cy="859724"/>
              <a:chOff x="1626358" y="3657600"/>
              <a:chExt cx="697627" cy="859724"/>
            </a:xfrm>
          </p:grpSpPr>
          <p:sp>
            <p:nvSpPr>
              <p:cNvPr id="38939" name="TextBox 22">
                <a:extLst>
                  <a:ext uri="{FF2B5EF4-FFF2-40B4-BE49-F238E27FC236}">
                    <a16:creationId xmlns:a16="http://schemas.microsoft.com/office/drawing/2014/main" id="{6309F093-C187-D5BD-A332-4F67C07F2AE2}"/>
                  </a:ext>
                </a:extLst>
              </p:cNvPr>
              <p:cNvSpPr txBox="1">
                <a:spLocks noChangeArrowheads="1"/>
              </p:cNvSpPr>
              <p:nvPr/>
            </p:nvSpPr>
            <p:spPr bwMode="auto">
              <a:xfrm>
                <a:off x="1789062" y="3657600"/>
                <a:ext cx="37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3</a:t>
                </a:r>
              </a:p>
            </p:txBody>
          </p:sp>
          <p:sp>
            <p:nvSpPr>
              <p:cNvPr id="38940" name="TextBox 23">
                <a:extLst>
                  <a:ext uri="{FF2B5EF4-FFF2-40B4-BE49-F238E27FC236}">
                    <a16:creationId xmlns:a16="http://schemas.microsoft.com/office/drawing/2014/main" id="{AD930190-4174-5C07-8515-08FEBF791795}"/>
                  </a:ext>
                </a:extLst>
              </p:cNvPr>
              <p:cNvSpPr txBox="1">
                <a:spLocks noChangeArrowheads="1"/>
              </p:cNvSpPr>
              <p:nvPr/>
            </p:nvSpPr>
            <p:spPr bwMode="auto">
              <a:xfrm>
                <a:off x="1626358" y="4055659"/>
                <a:ext cx="6976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100</a:t>
                </a:r>
              </a:p>
            </p:txBody>
          </p:sp>
        </p:grpSp>
        <p:cxnSp>
          <p:nvCxnSpPr>
            <p:cNvPr id="33" name="Straight Connector 32">
              <a:extLst>
                <a:ext uri="{FF2B5EF4-FFF2-40B4-BE49-F238E27FC236}">
                  <a16:creationId xmlns:a16="http://schemas.microsoft.com/office/drawing/2014/main" id="{0586708C-DEB8-2128-6BEC-B2CC1601AFFE}"/>
                </a:ext>
              </a:extLst>
            </p:cNvPr>
            <p:cNvCxnSpPr/>
            <p:nvPr/>
          </p:nvCxnSpPr>
          <p:spPr>
            <a:xfrm>
              <a:off x="5622754" y="4040234"/>
              <a:ext cx="532358" cy="0"/>
            </a:xfrm>
            <a:prstGeom prst="line">
              <a:avLst/>
            </a:prstGeom>
            <a:ln w="28575">
              <a:solidFill>
                <a:srgbClr val="FFFFC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27"/>
                                        </p:tgtEl>
                                        <p:attrNameLst>
                                          <p:attrName>style.visibility</p:attrName>
                                        </p:attrNameLst>
                                      </p:cBhvr>
                                      <p:to>
                                        <p:strVal val="visible"/>
                                      </p:to>
                                    </p:set>
                                    <p:anim calcmode="discrete" valueType="clr">
                                      <p:cBhvr override="childStyle">
                                        <p:cTn id="22" dur="80"/>
                                        <p:tgtEl>
                                          <p:spTgt spid="27"/>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7"/>
                                        </p:tgtEl>
                                        <p:attrNameLst>
                                          <p:attrName>fillcolor</p:attrName>
                                        </p:attrNameLst>
                                      </p:cBhvr>
                                      <p:tavLst>
                                        <p:tav tm="0">
                                          <p:val>
                                            <p:clrVal>
                                              <a:schemeClr val="accent2"/>
                                            </p:clrVal>
                                          </p:val>
                                        </p:tav>
                                        <p:tav tm="50000">
                                          <p:val>
                                            <p:clrVal>
                                              <a:schemeClr val="hlink"/>
                                            </p:clrVal>
                                          </p:val>
                                        </p:tav>
                                      </p:tavLst>
                                    </p:anim>
                                    <p:set>
                                      <p:cBhvr>
                                        <p:cTn id="24" dur="80"/>
                                        <p:tgtEl>
                                          <p:spTgt spid="27"/>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nodeType="clickEffect">
                                  <p:stCondLst>
                                    <p:cond delay="0"/>
                                  </p:stCondLst>
                                  <p:iterate type="lt">
                                    <p:tmPct val="50000"/>
                                  </p:iterate>
                                  <p:childTnLst>
                                    <p:set>
                                      <p:cBhvr>
                                        <p:cTn id="43" dur="1" fill="hold">
                                          <p:stCondLst>
                                            <p:cond delay="0"/>
                                          </p:stCondLst>
                                        </p:cTn>
                                        <p:tgtEl>
                                          <p:spTgt spid="30"/>
                                        </p:tgtEl>
                                        <p:attrNameLst>
                                          <p:attrName>style.visibility</p:attrName>
                                        </p:attrNameLst>
                                      </p:cBhvr>
                                      <p:to>
                                        <p:strVal val="visible"/>
                                      </p:to>
                                    </p:set>
                                    <p:anim calcmode="discrete" valueType="clr">
                                      <p:cBhvr override="childStyle">
                                        <p:cTn id="44"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0"/>
                                        </p:tgtEl>
                                        <p:attrNameLst>
                                          <p:attrName>fillcolor</p:attrName>
                                        </p:attrNameLst>
                                      </p:cBhvr>
                                      <p:tavLst>
                                        <p:tav tm="0">
                                          <p:val>
                                            <p:clrVal>
                                              <a:schemeClr val="accent2"/>
                                            </p:clrVal>
                                          </p:val>
                                        </p:tav>
                                        <p:tav tm="50000">
                                          <p:val>
                                            <p:clrVal>
                                              <a:schemeClr val="hlink"/>
                                            </p:clrVal>
                                          </p:val>
                                        </p:tav>
                                      </p:tavLst>
                                    </p:anim>
                                    <p:set>
                                      <p:cBhvr>
                                        <p:cTn id="46" dur="80"/>
                                        <p:tgtEl>
                                          <p:spTgt spid="30"/>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31"/>
                                        </p:tgtEl>
                                        <p:attrNameLst>
                                          <p:attrName>style.visibility</p:attrName>
                                        </p:attrNameLst>
                                      </p:cBhvr>
                                      <p:to>
                                        <p:strVal val="visible"/>
                                      </p:to>
                                    </p:set>
                                    <p:anim calcmode="discrete" valueType="clr">
                                      <p:cBhvr override="childStyle">
                                        <p:cTn id="51" dur="80"/>
                                        <p:tgtEl>
                                          <p:spTgt spid="31"/>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31"/>
                                        </p:tgtEl>
                                        <p:attrNameLst>
                                          <p:attrName>fillcolor</p:attrName>
                                        </p:attrNameLst>
                                      </p:cBhvr>
                                      <p:tavLst>
                                        <p:tav tm="0">
                                          <p:val>
                                            <p:clrVal>
                                              <a:schemeClr val="accent2"/>
                                            </p:clrVal>
                                          </p:val>
                                        </p:tav>
                                        <p:tav tm="50000">
                                          <p:val>
                                            <p:clrVal>
                                              <a:schemeClr val="hlink"/>
                                            </p:clrVal>
                                          </p:val>
                                        </p:tav>
                                      </p:tavLst>
                                    </p:anim>
                                    <p:set>
                                      <p:cBhvr>
                                        <p:cTn id="53" dur="80"/>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5" grpId="0"/>
      <p:bldP spid="26" grpId="0"/>
      <p:bldP spid="27" grpId="0"/>
      <p:bldP spid="30" grpId="0"/>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2D30CA9A-C242-F68C-6145-814F5CBFCA8A}"/>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56247A89-0108-EDE0-4B16-96BFBE67E894}"/>
              </a:ext>
            </a:extLst>
          </p:cNvPr>
          <p:cNvSpPr>
            <a:spLocks noGrp="1"/>
          </p:cNvSpPr>
          <p:nvPr>
            <p:ph type="ftr" sz="quarter" idx="11"/>
          </p:nvPr>
        </p:nvSpPr>
        <p:spPr/>
        <p:txBody>
          <a:bodyPr/>
          <a:lstStyle/>
          <a:p>
            <a:pPr>
              <a:defRPr/>
            </a:pPr>
            <a:r>
              <a:rPr lang="en-GB"/>
              <a:t>Created by Mr.Lafferty Maths Dept</a:t>
            </a:r>
          </a:p>
        </p:txBody>
      </p:sp>
      <p:pic>
        <p:nvPicPr>
          <p:cNvPr id="39940" name="Picture 2" descr="scottishflag">
            <a:extLst>
              <a:ext uri="{FF2B5EF4-FFF2-40B4-BE49-F238E27FC236}">
                <a16:creationId xmlns:a16="http://schemas.microsoft.com/office/drawing/2014/main" id="{729B554F-F7FC-E030-1D18-89B43CEB19A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Office Objects 0572">
            <a:extLst>
              <a:ext uri="{FF2B5EF4-FFF2-40B4-BE49-F238E27FC236}">
                <a16:creationId xmlns:a16="http://schemas.microsoft.com/office/drawing/2014/main" id="{2E9C0087-867D-AE28-EC9B-6F1C33B04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4">
            <a:extLst>
              <a:ext uri="{FF2B5EF4-FFF2-40B4-BE49-F238E27FC236}">
                <a16:creationId xmlns:a16="http://schemas.microsoft.com/office/drawing/2014/main" id="{2781BA43-AD2B-6607-887D-A85925D960E3}"/>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9943" name="Rectangle 10">
            <a:extLst>
              <a:ext uri="{FF2B5EF4-FFF2-40B4-BE49-F238E27FC236}">
                <a16:creationId xmlns:a16="http://schemas.microsoft.com/office/drawing/2014/main" id="{30C23388-2FB1-CA52-0F20-1FEB4F5CAAC1}"/>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Rates &amp; Contracts</a:t>
            </a:r>
          </a:p>
        </p:txBody>
      </p:sp>
      <p:graphicFrame>
        <p:nvGraphicFramePr>
          <p:cNvPr id="32" name="Table 31">
            <a:extLst>
              <a:ext uri="{FF2B5EF4-FFF2-40B4-BE49-F238E27FC236}">
                <a16:creationId xmlns:a16="http://schemas.microsoft.com/office/drawing/2014/main" id="{EFEBA57A-3DDC-C4C5-C7F5-04C08DA5BC93}"/>
              </a:ext>
            </a:extLst>
          </p:cNvPr>
          <p:cNvGraphicFramePr>
            <a:graphicFrameLocks noGrp="1"/>
          </p:cNvGraphicFramePr>
          <p:nvPr/>
        </p:nvGraphicFramePr>
        <p:xfrm>
          <a:off x="1660525" y="2843213"/>
          <a:ext cx="6827838" cy="2493962"/>
        </p:xfrm>
        <a:graphic>
          <a:graphicData uri="http://schemas.openxmlformats.org/drawingml/2006/table">
            <a:tbl>
              <a:tblPr firstRow="1" bandRow="1">
                <a:tableStyleId>{5C22544A-7EE6-4342-B048-85BDC9FD1C3A}</a:tableStyleId>
              </a:tblPr>
              <a:tblGrid>
                <a:gridCol w="1137973">
                  <a:extLst>
                    <a:ext uri="{9D8B030D-6E8A-4147-A177-3AD203B41FA5}">
                      <a16:colId xmlns:a16="http://schemas.microsoft.com/office/drawing/2014/main" val="20000"/>
                    </a:ext>
                  </a:extLst>
                </a:gridCol>
                <a:gridCol w="1137973">
                  <a:extLst>
                    <a:ext uri="{9D8B030D-6E8A-4147-A177-3AD203B41FA5}">
                      <a16:colId xmlns:a16="http://schemas.microsoft.com/office/drawing/2014/main" val="20001"/>
                    </a:ext>
                  </a:extLst>
                </a:gridCol>
                <a:gridCol w="1137973">
                  <a:extLst>
                    <a:ext uri="{9D8B030D-6E8A-4147-A177-3AD203B41FA5}">
                      <a16:colId xmlns:a16="http://schemas.microsoft.com/office/drawing/2014/main" val="20002"/>
                    </a:ext>
                  </a:extLst>
                </a:gridCol>
                <a:gridCol w="1137973">
                  <a:extLst>
                    <a:ext uri="{9D8B030D-6E8A-4147-A177-3AD203B41FA5}">
                      <a16:colId xmlns:a16="http://schemas.microsoft.com/office/drawing/2014/main" val="20003"/>
                    </a:ext>
                  </a:extLst>
                </a:gridCol>
                <a:gridCol w="1137973">
                  <a:extLst>
                    <a:ext uri="{9D8B030D-6E8A-4147-A177-3AD203B41FA5}">
                      <a16:colId xmlns:a16="http://schemas.microsoft.com/office/drawing/2014/main" val="20004"/>
                    </a:ext>
                  </a:extLst>
                </a:gridCol>
                <a:gridCol w="1137973">
                  <a:extLst>
                    <a:ext uri="{9D8B030D-6E8A-4147-A177-3AD203B41FA5}">
                      <a16:colId xmlns:a16="http://schemas.microsoft.com/office/drawing/2014/main" val="20005"/>
                    </a:ext>
                  </a:extLst>
                </a:gridCol>
              </a:tblGrid>
              <a:tr h="639998">
                <a:tc>
                  <a:txBody>
                    <a:bodyPr/>
                    <a:lstStyle/>
                    <a:p>
                      <a:pPr algn="ctr"/>
                      <a:r>
                        <a:rPr lang="en-GB" sz="1800" b="0" dirty="0">
                          <a:solidFill>
                            <a:srgbClr val="FFFF00"/>
                          </a:solidFill>
                          <a:latin typeface="Comic Sans MS" pitchFamily="66" charset="0"/>
                        </a:rPr>
                        <a:t>Provider</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Free minutes</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0" dirty="0">
                          <a:solidFill>
                            <a:srgbClr val="FFFF00"/>
                          </a:solidFill>
                          <a:latin typeface="Comic Sans MS" pitchFamily="66" charset="0"/>
                        </a:rPr>
                        <a:t>Free Text</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0" dirty="0">
                          <a:solidFill>
                            <a:srgbClr val="FFFF00"/>
                          </a:solidFill>
                          <a:latin typeface="Comic Sans MS" pitchFamily="66" charset="0"/>
                        </a:rPr>
                        <a:t>Internet Usage</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0" dirty="0">
                          <a:solidFill>
                            <a:srgbClr val="FFFF00"/>
                          </a:solidFill>
                          <a:latin typeface="Comic Sans MS" pitchFamily="66" charset="0"/>
                        </a:rPr>
                        <a:t>Contract months</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800" b="0" dirty="0">
                          <a:solidFill>
                            <a:srgbClr val="FFFF00"/>
                          </a:solidFill>
                          <a:latin typeface="Comic Sans MS" pitchFamily="66" charset="0"/>
                        </a:rPr>
                        <a:t>Cost per month</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370793">
                <a:tc>
                  <a:txBody>
                    <a:bodyPr/>
                    <a:lstStyle/>
                    <a:p>
                      <a:pPr algn="ctr"/>
                      <a:r>
                        <a:rPr lang="en-GB" sz="1600" b="0" dirty="0">
                          <a:solidFill>
                            <a:srgbClr val="FFFF00"/>
                          </a:solidFill>
                          <a:latin typeface="Comic Sans MS" pitchFamily="66" charset="0"/>
                        </a:rPr>
                        <a:t>O</a:t>
                      </a:r>
                      <a:r>
                        <a:rPr lang="en-GB" sz="1600" b="0" baseline="-25000" dirty="0">
                          <a:solidFill>
                            <a:srgbClr val="FFFF00"/>
                          </a:solidFill>
                          <a:latin typeface="Comic Sans MS" pitchFamily="66" charset="0"/>
                        </a:rPr>
                        <a:t>4</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120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300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a:solidFill>
                            <a:srgbClr val="FFFF00"/>
                          </a:solidFill>
                          <a:latin typeface="Comic Sans MS" pitchFamily="66" charset="0"/>
                        </a:rPr>
                        <a:t>Unlimited</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12</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£9</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70793">
                <a:tc>
                  <a:txBody>
                    <a:bodyPr/>
                    <a:lstStyle/>
                    <a:p>
                      <a:pPr algn="ctr"/>
                      <a:r>
                        <a:rPr lang="en-GB" sz="1600" b="0" dirty="0">
                          <a:solidFill>
                            <a:srgbClr val="FFFF00"/>
                          </a:solidFill>
                          <a:latin typeface="Comic Sans MS" pitchFamily="66" charset="0"/>
                        </a:rPr>
                        <a:t>Talkie</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180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500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a:solidFill>
                            <a:srgbClr val="FFFF00"/>
                          </a:solidFill>
                          <a:latin typeface="Comic Sans MS" pitchFamily="66" charset="0"/>
                        </a:rPr>
                        <a:t>Unlimited</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24</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£15</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370793">
                <a:tc>
                  <a:txBody>
                    <a:bodyPr/>
                    <a:lstStyle/>
                    <a:p>
                      <a:pPr algn="ctr"/>
                      <a:r>
                        <a:rPr lang="en-GB" sz="1600" b="0" dirty="0">
                          <a:solidFill>
                            <a:srgbClr val="FFFF00"/>
                          </a:solidFill>
                          <a:latin typeface="Comic Sans MS" pitchFamily="66" charset="0"/>
                        </a:rPr>
                        <a:t>Blue</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500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3000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a:solidFill>
                            <a:srgbClr val="FFFF00"/>
                          </a:solidFill>
                          <a:latin typeface="Comic Sans MS" pitchFamily="66" charset="0"/>
                        </a:rPr>
                        <a:t>Unlimited</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18</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£25</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r h="370793">
                <a:tc>
                  <a:txBody>
                    <a:bodyPr/>
                    <a:lstStyle/>
                    <a:p>
                      <a:pPr algn="ctr"/>
                      <a:r>
                        <a:rPr lang="en-GB" sz="1600" b="0" dirty="0">
                          <a:solidFill>
                            <a:srgbClr val="FFFF00"/>
                          </a:solidFill>
                          <a:latin typeface="Comic Sans MS" pitchFamily="66" charset="0"/>
                        </a:rPr>
                        <a:t>V-Mobile</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100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5000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a:solidFill>
                            <a:srgbClr val="FFFF00"/>
                          </a:solidFill>
                          <a:latin typeface="Comic Sans MS" pitchFamily="66" charset="0"/>
                        </a:rPr>
                        <a:t>Unlimited</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12</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£30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370793">
                <a:tc>
                  <a:txBody>
                    <a:bodyPr/>
                    <a:lstStyle/>
                    <a:p>
                      <a:pPr algn="ctr"/>
                      <a:r>
                        <a:rPr lang="en-GB" sz="1600" b="0" dirty="0" err="1">
                          <a:solidFill>
                            <a:srgbClr val="FFFF00"/>
                          </a:solidFill>
                          <a:latin typeface="Comic Sans MS" pitchFamily="66" charset="0"/>
                        </a:rPr>
                        <a:t>Foney</a:t>
                      </a:r>
                      <a:endParaRPr lang="en-GB" sz="1600" b="0" dirty="0">
                        <a:solidFill>
                          <a:srgbClr val="FFFF00"/>
                        </a:solidFill>
                        <a:latin typeface="Comic Sans MS" pitchFamily="66" charset="0"/>
                      </a:endParaRP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1000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Unlimited</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0" dirty="0">
                          <a:solidFill>
                            <a:srgbClr val="FFFF00"/>
                          </a:solidFill>
                          <a:latin typeface="Comic Sans MS" pitchFamily="66" charset="0"/>
                        </a:rPr>
                        <a:t>Unlimited</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12</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1600" b="0" dirty="0">
                          <a:solidFill>
                            <a:srgbClr val="FFFF00"/>
                          </a:solidFill>
                          <a:latin typeface="Comic Sans MS" pitchFamily="66" charset="0"/>
                        </a:rPr>
                        <a:t>£40</a:t>
                      </a:r>
                    </a:p>
                  </a:txBody>
                  <a:tcPr marL="91432" marR="91432"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39981" name="TextBox 33">
            <a:extLst>
              <a:ext uri="{FF2B5EF4-FFF2-40B4-BE49-F238E27FC236}">
                <a16:creationId xmlns:a16="http://schemas.microsoft.com/office/drawing/2014/main" id="{07CF19D9-9832-CF61-5136-15841D786D40}"/>
              </a:ext>
            </a:extLst>
          </p:cNvPr>
          <p:cNvSpPr txBox="1">
            <a:spLocks noChangeArrowheads="1"/>
          </p:cNvSpPr>
          <p:nvPr/>
        </p:nvSpPr>
        <p:spPr bwMode="auto">
          <a:xfrm>
            <a:off x="1023938" y="2006600"/>
            <a:ext cx="781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Below is a typical set of contracts for a mobile phone</a:t>
            </a:r>
          </a:p>
        </p:txBody>
      </p:sp>
      <p:sp>
        <p:nvSpPr>
          <p:cNvPr id="35" name="Cloud 34">
            <a:extLst>
              <a:ext uri="{FF2B5EF4-FFF2-40B4-BE49-F238E27FC236}">
                <a16:creationId xmlns:a16="http://schemas.microsoft.com/office/drawing/2014/main" id="{858402BC-1A3C-ED4D-F9F5-F56A30C1386B}"/>
              </a:ext>
            </a:extLst>
          </p:cNvPr>
          <p:cNvSpPr/>
          <p:nvPr/>
        </p:nvSpPr>
        <p:spPr>
          <a:xfrm>
            <a:off x="0" y="0"/>
            <a:ext cx="5937250" cy="2511425"/>
          </a:xfrm>
          <a:prstGeom prst="cloud">
            <a:avLst/>
          </a:prstGeom>
          <a:solidFill>
            <a:srgbClr val="FFFF00"/>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80808"/>
              </a:solidFill>
              <a:latin typeface="Comic Sans MS" pitchFamily="66" charset="0"/>
            </a:endParaRPr>
          </a:p>
          <a:p>
            <a:pPr algn="ctr">
              <a:defRPr/>
            </a:pPr>
            <a:r>
              <a:rPr lang="en-GB" dirty="0">
                <a:solidFill>
                  <a:srgbClr val="080808"/>
                </a:solidFill>
                <a:latin typeface="Comic Sans MS" pitchFamily="66" charset="0"/>
              </a:rPr>
              <a:t>Tom uses very little calls or internet but sends 10 texts a day.</a:t>
            </a:r>
          </a:p>
          <a:p>
            <a:pPr algn="ctr">
              <a:defRPr/>
            </a:pPr>
            <a:r>
              <a:rPr lang="en-GB" dirty="0">
                <a:solidFill>
                  <a:srgbClr val="080808"/>
                </a:solidFill>
                <a:latin typeface="Comic Sans MS" pitchFamily="66" charset="0"/>
              </a:rPr>
              <a:t>What tariff is best ?</a:t>
            </a:r>
          </a:p>
          <a:p>
            <a:pPr algn="ctr">
              <a:defRPr/>
            </a:pPr>
            <a:r>
              <a:rPr lang="en-GB" dirty="0">
                <a:solidFill>
                  <a:srgbClr val="080808"/>
                </a:solidFill>
                <a:latin typeface="Comic Sans MS" pitchFamily="66" charset="0"/>
              </a:rPr>
              <a:t> </a:t>
            </a:r>
          </a:p>
        </p:txBody>
      </p:sp>
      <p:sp>
        <p:nvSpPr>
          <p:cNvPr id="36" name="Cloud 35">
            <a:extLst>
              <a:ext uri="{FF2B5EF4-FFF2-40B4-BE49-F238E27FC236}">
                <a16:creationId xmlns:a16="http://schemas.microsoft.com/office/drawing/2014/main" id="{C8F485BD-47C3-B3C5-3234-52404A420837}"/>
              </a:ext>
            </a:extLst>
          </p:cNvPr>
          <p:cNvSpPr/>
          <p:nvPr/>
        </p:nvSpPr>
        <p:spPr>
          <a:xfrm>
            <a:off x="15875" y="1588"/>
            <a:ext cx="5937250" cy="2511425"/>
          </a:xfrm>
          <a:prstGeom prst="cloud">
            <a:avLst/>
          </a:prstGeom>
          <a:solidFill>
            <a:srgbClr val="FFFF00"/>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80808"/>
              </a:solidFill>
              <a:latin typeface="Comic Sans MS" pitchFamily="66" charset="0"/>
            </a:endParaRPr>
          </a:p>
          <a:p>
            <a:pPr algn="ctr">
              <a:defRPr/>
            </a:pPr>
            <a:r>
              <a:rPr lang="en-GB" dirty="0">
                <a:solidFill>
                  <a:srgbClr val="080808"/>
                </a:solidFill>
                <a:latin typeface="Comic Sans MS" pitchFamily="66" charset="0"/>
              </a:rPr>
              <a:t>Caitlin loves to be online, calls her friend </a:t>
            </a:r>
          </a:p>
          <a:p>
            <a:pPr algn="ctr">
              <a:defRPr/>
            </a:pPr>
            <a:r>
              <a:rPr lang="en-GB" dirty="0">
                <a:solidFill>
                  <a:srgbClr val="080808"/>
                </a:solidFill>
                <a:latin typeface="Comic Sans MS" pitchFamily="66" charset="0"/>
              </a:rPr>
              <a:t>10 minutes per day and sends 80 texts a day.</a:t>
            </a:r>
          </a:p>
          <a:p>
            <a:pPr algn="ctr">
              <a:defRPr/>
            </a:pPr>
            <a:r>
              <a:rPr lang="en-GB" dirty="0">
                <a:solidFill>
                  <a:srgbClr val="080808"/>
                </a:solidFill>
                <a:latin typeface="Comic Sans MS" pitchFamily="66" charset="0"/>
              </a:rPr>
              <a:t>What tariff is best ?</a:t>
            </a:r>
          </a:p>
          <a:p>
            <a:pPr algn="ctr">
              <a:defRPr/>
            </a:pPr>
            <a:r>
              <a:rPr lang="en-GB" dirty="0">
                <a:solidFill>
                  <a:srgbClr val="080808"/>
                </a:solidFill>
                <a:latin typeface="Comic Sans MS" pitchFamily="66" charset="0"/>
              </a:rPr>
              <a:t> </a:t>
            </a:r>
          </a:p>
        </p:txBody>
      </p:sp>
      <p:sp>
        <p:nvSpPr>
          <p:cNvPr id="37" name="Cloud 36">
            <a:extLst>
              <a:ext uri="{FF2B5EF4-FFF2-40B4-BE49-F238E27FC236}">
                <a16:creationId xmlns:a16="http://schemas.microsoft.com/office/drawing/2014/main" id="{AA0492A4-19FD-4BBC-F6F9-31D537C9E210}"/>
              </a:ext>
            </a:extLst>
          </p:cNvPr>
          <p:cNvSpPr/>
          <p:nvPr/>
        </p:nvSpPr>
        <p:spPr>
          <a:xfrm>
            <a:off x="-22225" y="-131763"/>
            <a:ext cx="6313488" cy="3489326"/>
          </a:xfrm>
          <a:prstGeom prst="cloud">
            <a:avLst/>
          </a:prstGeom>
          <a:solidFill>
            <a:srgbClr val="FFFF00"/>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80808"/>
              </a:solidFill>
              <a:latin typeface="Comic Sans MS" pitchFamily="66" charset="0"/>
            </a:endParaRPr>
          </a:p>
          <a:p>
            <a:pPr algn="ctr">
              <a:defRPr/>
            </a:pPr>
            <a:r>
              <a:rPr lang="en-GB" dirty="0">
                <a:solidFill>
                  <a:srgbClr val="080808"/>
                </a:solidFill>
                <a:latin typeface="Comic Sans MS" pitchFamily="66" charset="0"/>
              </a:rPr>
              <a:t>Paul is always looking for the best deal. He uses </a:t>
            </a:r>
          </a:p>
          <a:p>
            <a:pPr algn="ctr">
              <a:defRPr/>
            </a:pPr>
            <a:r>
              <a:rPr lang="en-GB" dirty="0">
                <a:solidFill>
                  <a:srgbClr val="080808"/>
                </a:solidFill>
                <a:latin typeface="Comic Sans MS" pitchFamily="66" charset="0"/>
              </a:rPr>
              <a:t>5 minutes per day on calls, 11 texts per day and lots of online searches.</a:t>
            </a:r>
          </a:p>
          <a:p>
            <a:pPr algn="ctr">
              <a:defRPr/>
            </a:pPr>
            <a:r>
              <a:rPr lang="en-GB" dirty="0">
                <a:solidFill>
                  <a:srgbClr val="080808"/>
                </a:solidFill>
                <a:latin typeface="Comic Sans MS" pitchFamily="66" charset="0"/>
              </a:rPr>
              <a:t>What tariff is best ?</a:t>
            </a:r>
          </a:p>
          <a:p>
            <a:pPr algn="ctr">
              <a:defRPr/>
            </a:pPr>
            <a:r>
              <a:rPr lang="en-GB" dirty="0">
                <a:solidFill>
                  <a:srgbClr val="080808"/>
                </a:solidFill>
                <a:latin typeface="Comic Sans MS"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7A3B4CF8-4DE1-001B-E2E9-6F6F036013BD}"/>
              </a:ext>
            </a:extLst>
          </p:cNvPr>
          <p:cNvSpPr>
            <a:spLocks noGrp="1"/>
          </p:cNvSpPr>
          <p:nvPr>
            <p:ph type="dt" sz="quarter" idx="10"/>
          </p:nvPr>
        </p:nvSpPr>
        <p:spPr/>
        <p:txBody>
          <a:bodyPr/>
          <a:lstStyle/>
          <a:p>
            <a:pPr>
              <a:defRPr/>
            </a:pPr>
            <a:fld id="{4A10899B-1424-4341-979A-B0EE8482AC06}" type="datetime5">
              <a:rPr lang="en-GB"/>
              <a:pPr>
                <a:defRPr/>
              </a:pPr>
              <a:t>4-Jul-26</a:t>
            </a:fld>
            <a:endParaRPr lang="en-GB"/>
          </a:p>
        </p:txBody>
      </p:sp>
      <p:sp>
        <p:nvSpPr>
          <p:cNvPr id="11" name="Footer Placeholder 2">
            <a:extLst>
              <a:ext uri="{FF2B5EF4-FFF2-40B4-BE49-F238E27FC236}">
                <a16:creationId xmlns:a16="http://schemas.microsoft.com/office/drawing/2014/main" id="{7E409A49-A46B-0410-4A26-43C354CEF67F}"/>
              </a:ext>
            </a:extLst>
          </p:cNvPr>
          <p:cNvSpPr>
            <a:spLocks noGrp="1"/>
          </p:cNvSpPr>
          <p:nvPr>
            <p:ph type="ftr" sz="quarter" idx="11"/>
          </p:nvPr>
        </p:nvSpPr>
        <p:spPr/>
        <p:txBody>
          <a:bodyPr/>
          <a:lstStyle/>
          <a:p>
            <a:pPr>
              <a:defRPr/>
            </a:pPr>
            <a:r>
              <a:rPr lang="en-GB"/>
              <a:t>Created by Mr. Lafferty Maths Dept.</a:t>
            </a:r>
          </a:p>
        </p:txBody>
      </p:sp>
      <p:sp>
        <p:nvSpPr>
          <p:cNvPr id="40964" name="Rectangle 2">
            <a:extLst>
              <a:ext uri="{FF2B5EF4-FFF2-40B4-BE49-F238E27FC236}">
                <a16:creationId xmlns:a16="http://schemas.microsoft.com/office/drawing/2014/main" id="{8300332A-95EF-0025-1E39-202DF4679AED}"/>
              </a:ext>
            </a:extLst>
          </p:cNvPr>
          <p:cNvSpPr>
            <a:spLocks noChangeArrowheads="1"/>
          </p:cNvSpPr>
          <p:nvPr/>
        </p:nvSpPr>
        <p:spPr bwMode="auto">
          <a:xfrm>
            <a:off x="2133600" y="4783138"/>
            <a:ext cx="5626100" cy="98425"/>
          </a:xfrm>
          <a:prstGeom prst="rect">
            <a:avLst/>
          </a:prstGeom>
          <a:solidFill>
            <a:srgbClr val="FF3300"/>
          </a:solidFill>
          <a:ln w="9525">
            <a:solidFill>
              <a:srgbClr val="000000"/>
            </a:solidFill>
            <a:miter lim="800000"/>
            <a:headEnd/>
            <a:tailEnd/>
          </a:ln>
        </p:spPr>
        <p:txBody>
          <a:bodyPr wrap="none" anchor="ct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endParaRPr lang="en-US" altLang="en-US"/>
          </a:p>
        </p:txBody>
      </p:sp>
      <p:sp>
        <p:nvSpPr>
          <p:cNvPr id="40965" name="Text Box 3">
            <a:extLst>
              <a:ext uri="{FF2B5EF4-FFF2-40B4-BE49-F238E27FC236}">
                <a16:creationId xmlns:a16="http://schemas.microsoft.com/office/drawing/2014/main" id="{F3C93916-1F73-86A4-D876-8429511E6404}"/>
              </a:ext>
            </a:extLst>
          </p:cNvPr>
          <p:cNvSpPr txBox="1">
            <a:spLocks noChangeArrowheads="1"/>
          </p:cNvSpPr>
          <p:nvPr/>
        </p:nvSpPr>
        <p:spPr bwMode="auto">
          <a:xfrm>
            <a:off x="2352675" y="2220913"/>
            <a:ext cx="5195888" cy="2554287"/>
          </a:xfrm>
          <a:prstGeom prst="rect">
            <a:avLst/>
          </a:prstGeom>
          <a:solidFill>
            <a:srgbClr val="000000"/>
          </a:solidFill>
          <a:ln w="76200">
            <a:solidFill>
              <a:srgbClr val="CC3300"/>
            </a:solidFill>
            <a:miter lim="800000"/>
            <a:headEnd/>
            <a:tailEnd/>
          </a:ln>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000"/>
              <a:t>Now Try </a:t>
            </a:r>
          </a:p>
          <a:p>
            <a:pPr algn="ctr" eaLnBrk="1" hangingPunct="1"/>
            <a:r>
              <a:rPr lang="en-GB" altLang="en-US" sz="4000"/>
              <a:t>TJ N4 Lifeskills</a:t>
            </a:r>
          </a:p>
          <a:p>
            <a:pPr algn="ctr" eaLnBrk="1" hangingPunct="1"/>
            <a:r>
              <a:rPr lang="en-GB" altLang="en-US" sz="4000"/>
              <a:t>Exercise 3</a:t>
            </a:r>
          </a:p>
          <a:p>
            <a:pPr algn="ctr" eaLnBrk="1" hangingPunct="1"/>
            <a:r>
              <a:rPr lang="en-GB" altLang="en-US" sz="4000"/>
              <a:t>Ch28 (page 228)</a:t>
            </a:r>
          </a:p>
        </p:txBody>
      </p:sp>
      <p:pic>
        <p:nvPicPr>
          <p:cNvPr id="40966" name="Picture 4" descr="ag00463_">
            <a:extLst>
              <a:ext uri="{FF2B5EF4-FFF2-40B4-BE49-F238E27FC236}">
                <a16:creationId xmlns:a16="http://schemas.microsoft.com/office/drawing/2014/main" id="{3A86CD1D-46BF-1494-5B80-7332F10CFD5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39763" y="3059113"/>
            <a:ext cx="3016250" cy="310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descr="scottishflag">
            <a:extLst>
              <a:ext uri="{FF2B5EF4-FFF2-40B4-BE49-F238E27FC236}">
                <a16:creationId xmlns:a16="http://schemas.microsoft.com/office/drawing/2014/main" id="{EA481201-098C-220B-AB2C-28DF4EB87DB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6" descr="Office Objects 0572">
            <a:extLst>
              <a:ext uri="{FF2B5EF4-FFF2-40B4-BE49-F238E27FC236}">
                <a16:creationId xmlns:a16="http://schemas.microsoft.com/office/drawing/2014/main" id="{9473F8CC-440E-89A9-15F3-9772E8B1F8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7">
            <a:extLst>
              <a:ext uri="{FF2B5EF4-FFF2-40B4-BE49-F238E27FC236}">
                <a16:creationId xmlns:a16="http://schemas.microsoft.com/office/drawing/2014/main" id="{292B12A7-E230-0BBA-29C9-694983FAB56D}"/>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40970" name="Rectangle 6">
            <a:extLst>
              <a:ext uri="{FF2B5EF4-FFF2-40B4-BE49-F238E27FC236}">
                <a16:creationId xmlns:a16="http://schemas.microsoft.com/office/drawing/2014/main" id="{6F549F8C-0216-FD2E-6F8F-2BA5B40EF049}"/>
              </a:ext>
            </a:extLst>
          </p:cNvPr>
          <p:cNvSpPr>
            <a:spLocks noChangeArrowheads="1"/>
          </p:cNvSpPr>
          <p:nvPr/>
        </p:nvSpPr>
        <p:spPr bwMode="auto">
          <a:xfrm>
            <a:off x="1808163" y="374650"/>
            <a:ext cx="55372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Foreign Currency</a:t>
            </a:r>
          </a:p>
        </p:txBody>
      </p:sp>
      <p:grpSp>
        <p:nvGrpSpPr>
          <p:cNvPr id="2" name="Group 14">
            <a:extLst>
              <a:ext uri="{FF2B5EF4-FFF2-40B4-BE49-F238E27FC236}">
                <a16:creationId xmlns:a16="http://schemas.microsoft.com/office/drawing/2014/main" id="{E4E72D43-328B-ABE2-0D8A-A6DD1918021B}"/>
              </a:ext>
            </a:extLst>
          </p:cNvPr>
          <p:cNvGrpSpPr>
            <a:grpSpLocks/>
          </p:cNvGrpSpPr>
          <p:nvPr/>
        </p:nvGrpSpPr>
        <p:grpSpPr bwMode="auto">
          <a:xfrm>
            <a:off x="0" y="0"/>
            <a:ext cx="4803775" cy="2101850"/>
            <a:chOff x="0" y="-1"/>
            <a:chExt cx="4394579" cy="2101755"/>
          </a:xfrm>
        </p:grpSpPr>
        <p:sp>
          <p:nvSpPr>
            <p:cNvPr id="13" name="Cloud 12">
              <a:extLst>
                <a:ext uri="{FF2B5EF4-FFF2-40B4-BE49-F238E27FC236}">
                  <a16:creationId xmlns:a16="http://schemas.microsoft.com/office/drawing/2014/main" id="{89502770-7A75-EF5E-283B-458E19E887CC}"/>
                </a:ext>
              </a:extLst>
            </p:cNvPr>
            <p:cNvSpPr/>
            <p:nvPr/>
          </p:nvSpPr>
          <p:spPr>
            <a:xfrm>
              <a:off x="0" y="-1"/>
              <a:ext cx="4394579" cy="2101755"/>
            </a:xfrm>
            <a:prstGeom prst="cloud">
              <a:avLst/>
            </a:prstGeom>
            <a:solidFill>
              <a:srgbClr val="FFFF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lumMod val="50000"/>
                    </a:schemeClr>
                  </a:solidFill>
                  <a:latin typeface="Comic Sans MS" pitchFamily="66" charset="0"/>
                </a:rPr>
                <a:t>Have you updated your Learning Log ?</a:t>
              </a:r>
            </a:p>
            <a:p>
              <a:pPr algn="ctr">
                <a:defRPr/>
              </a:pPr>
              <a:endParaRPr lang="en-GB" dirty="0">
                <a:solidFill>
                  <a:schemeClr val="bg1">
                    <a:lumMod val="50000"/>
                  </a:schemeClr>
                </a:solidFill>
                <a:latin typeface="Comic Sans MS" pitchFamily="66" charset="0"/>
              </a:endParaRPr>
            </a:p>
          </p:txBody>
        </p:sp>
        <p:pic>
          <p:nvPicPr>
            <p:cNvPr id="14" name="Picture 13" descr="TICK.jpg">
              <a:extLst>
                <a:ext uri="{FF2B5EF4-FFF2-40B4-BE49-F238E27FC236}">
                  <a16:creationId xmlns:a16="http://schemas.microsoft.com/office/drawing/2014/main" id="{16BEAEE6-1D9B-FAC6-0C18-516A275F9DE1}"/>
                </a:ext>
              </a:extLst>
            </p:cNvPr>
            <p:cNvPicPr/>
            <p:nvPr/>
          </p:nvPicPr>
          <p:blipFill>
            <a:blip r:embed="rId5" cstate="print"/>
            <a:srcRect l="10860" t="11278" r="10913" b="11278"/>
            <a:stretch>
              <a:fillRect/>
            </a:stretch>
          </p:blipFill>
          <p:spPr>
            <a:xfrm>
              <a:off x="1829320" y="1163887"/>
              <a:ext cx="779393" cy="765717"/>
            </a:xfrm>
            <a:prstGeom prst="ellipse">
              <a:avLst/>
            </a:prstGeom>
            <a:ln>
              <a:noFill/>
            </a:ln>
            <a:effectLst>
              <a:softEdge rad="112500"/>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8">
            <a:extLst>
              <a:ext uri="{FF2B5EF4-FFF2-40B4-BE49-F238E27FC236}">
                <a16:creationId xmlns:a16="http://schemas.microsoft.com/office/drawing/2014/main" id="{C6602D90-1440-2B27-9831-4255CFFDC86C}"/>
              </a:ext>
            </a:extLst>
          </p:cNvPr>
          <p:cNvSpPr>
            <a:spLocks noGrp="1" noChangeArrowheads="1"/>
          </p:cNvSpPr>
          <p:nvPr>
            <p:ph type="dt" sz="quarter" idx="10"/>
          </p:nvPr>
        </p:nvSpPr>
        <p:spPr/>
        <p:txBody>
          <a:bodyPr/>
          <a:lstStyle/>
          <a:p>
            <a:pPr>
              <a:defRPr/>
            </a:pPr>
            <a:fld id="{A56772B0-D35B-4CFB-B2B9-5D57631325F2}" type="datetime5">
              <a:rPr lang="en-GB"/>
              <a:pPr>
                <a:defRPr/>
              </a:pPr>
              <a:t>4-Jul-26</a:t>
            </a:fld>
            <a:endParaRPr lang="en-GB"/>
          </a:p>
        </p:txBody>
      </p:sp>
      <p:sp>
        <p:nvSpPr>
          <p:cNvPr id="14" name="Rectangle 19">
            <a:extLst>
              <a:ext uri="{FF2B5EF4-FFF2-40B4-BE49-F238E27FC236}">
                <a16:creationId xmlns:a16="http://schemas.microsoft.com/office/drawing/2014/main" id="{D709B9D6-880D-62BF-8AC4-EFE6D6ABD06D}"/>
              </a:ext>
            </a:extLst>
          </p:cNvPr>
          <p:cNvSpPr>
            <a:spLocks noGrp="1" noChangeArrowheads="1"/>
          </p:cNvSpPr>
          <p:nvPr>
            <p:ph type="ftr" sz="quarter" idx="11"/>
          </p:nvPr>
        </p:nvSpPr>
        <p:spPr/>
        <p:txBody>
          <a:bodyPr/>
          <a:lstStyle/>
          <a:p>
            <a:pPr>
              <a:defRPr/>
            </a:pPr>
            <a:r>
              <a:rPr lang="en-GB"/>
              <a:t>Created by Mr. Lafferty Maths Dept.</a:t>
            </a:r>
          </a:p>
        </p:txBody>
      </p:sp>
      <p:pic>
        <p:nvPicPr>
          <p:cNvPr id="25604" name="Picture 2" descr="scottishflag">
            <a:extLst>
              <a:ext uri="{FF2B5EF4-FFF2-40B4-BE49-F238E27FC236}">
                <a16:creationId xmlns:a16="http://schemas.microsoft.com/office/drawing/2014/main" id="{8723196D-0CED-5433-4B8C-0AF2394AC01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3">
            <a:extLst>
              <a:ext uri="{FF2B5EF4-FFF2-40B4-BE49-F238E27FC236}">
                <a16:creationId xmlns:a16="http://schemas.microsoft.com/office/drawing/2014/main" id="{ADAF9701-F117-6716-0D9E-5ABE596D2756}"/>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pic>
        <p:nvPicPr>
          <p:cNvPr id="25606" name="Picture 4" descr="Office Objects 0572">
            <a:extLst>
              <a:ext uri="{FF2B5EF4-FFF2-40B4-BE49-F238E27FC236}">
                <a16:creationId xmlns:a16="http://schemas.microsoft.com/office/drawing/2014/main" id="{41F9BB4E-7247-0483-D5E0-89C4E157C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a:extLst>
              <a:ext uri="{FF2B5EF4-FFF2-40B4-BE49-F238E27FC236}">
                <a16:creationId xmlns:a16="http://schemas.microsoft.com/office/drawing/2014/main" id="{1EC487F9-EC6B-2E2A-3F84-182133178DDA}"/>
              </a:ext>
            </a:extLst>
          </p:cNvPr>
          <p:cNvSpPr>
            <a:spLocks noChangeArrowheads="1"/>
          </p:cNvSpPr>
          <p:nvPr/>
        </p:nvSpPr>
        <p:spPr bwMode="auto">
          <a:xfrm>
            <a:off x="1690688" y="2344738"/>
            <a:ext cx="2160587" cy="366712"/>
          </a:xfrm>
          <a:prstGeom prst="rect">
            <a:avLst/>
          </a:prstGeom>
          <a:noFill/>
          <a:ln w="9525">
            <a:noFill/>
            <a:miter lim="800000"/>
            <a:headEnd/>
            <a:tailEnd/>
          </a:ln>
          <a:effectLst/>
        </p:spPr>
        <p:txBody>
          <a:bodyPr wrap="none">
            <a:spAutoFit/>
          </a:bodyPr>
          <a:lstStyle/>
          <a:p>
            <a:pPr>
              <a:defRPr/>
            </a:pPr>
            <a:r>
              <a:rPr lang="en-GB" sz="1800" u="sng">
                <a:solidFill>
                  <a:srgbClr val="FFFF00"/>
                </a:solidFill>
                <a:effectLst>
                  <a:outerShdw blurRad="38100" dist="38100" dir="2700000" algn="tl">
                    <a:srgbClr val="000000"/>
                  </a:outerShdw>
                </a:effectLst>
                <a:cs typeface="Arial" charset="0"/>
              </a:rPr>
              <a:t>Learning Intention</a:t>
            </a:r>
          </a:p>
        </p:txBody>
      </p:sp>
      <p:sp>
        <p:nvSpPr>
          <p:cNvPr id="116742" name="Rectangle 6">
            <a:extLst>
              <a:ext uri="{FF2B5EF4-FFF2-40B4-BE49-F238E27FC236}">
                <a16:creationId xmlns:a16="http://schemas.microsoft.com/office/drawing/2014/main" id="{9EC06B43-5782-99C2-3A53-4D4E06F7FF6F}"/>
              </a:ext>
            </a:extLst>
          </p:cNvPr>
          <p:cNvSpPr>
            <a:spLocks noChangeArrowheads="1"/>
          </p:cNvSpPr>
          <p:nvPr/>
        </p:nvSpPr>
        <p:spPr bwMode="auto">
          <a:xfrm>
            <a:off x="6075363" y="2344738"/>
            <a:ext cx="1947862" cy="366712"/>
          </a:xfrm>
          <a:prstGeom prst="rect">
            <a:avLst/>
          </a:prstGeom>
          <a:noFill/>
          <a:ln w="9525">
            <a:noFill/>
            <a:miter lim="800000"/>
            <a:headEnd/>
            <a:tailEnd/>
          </a:ln>
          <a:effectLst/>
        </p:spPr>
        <p:txBody>
          <a:bodyPr wrap="none">
            <a:spAutoFit/>
          </a:bodyPr>
          <a:lstStyle/>
          <a:p>
            <a:pPr>
              <a:defRPr/>
            </a:pPr>
            <a:r>
              <a:rPr lang="en-GB" sz="1800" u="sng">
                <a:effectLst>
                  <a:outerShdw blurRad="38100" dist="38100" dir="2700000" algn="tl">
                    <a:srgbClr val="000000"/>
                  </a:outerShdw>
                </a:effectLst>
                <a:cs typeface="Arial" charset="0"/>
              </a:rPr>
              <a:t>Success Criteria</a:t>
            </a:r>
          </a:p>
        </p:txBody>
      </p:sp>
      <p:sp>
        <p:nvSpPr>
          <p:cNvPr id="116743" name="Text Box 7">
            <a:extLst>
              <a:ext uri="{FF2B5EF4-FFF2-40B4-BE49-F238E27FC236}">
                <a16:creationId xmlns:a16="http://schemas.microsoft.com/office/drawing/2014/main" id="{8A1FDD94-952D-2648-E1AD-2BF94B924EE6}"/>
              </a:ext>
            </a:extLst>
          </p:cNvPr>
          <p:cNvSpPr txBox="1">
            <a:spLocks noChangeArrowheads="1"/>
          </p:cNvSpPr>
          <p:nvPr/>
        </p:nvSpPr>
        <p:spPr bwMode="auto">
          <a:xfrm>
            <a:off x="5029200" y="3025775"/>
            <a:ext cx="3833813" cy="923925"/>
          </a:xfrm>
          <a:prstGeom prst="rect">
            <a:avLst/>
          </a:prstGeom>
          <a:noFill/>
          <a:ln w="9525">
            <a:noFill/>
            <a:miter lim="800000"/>
            <a:headEnd/>
            <a:tailEnd/>
          </a:ln>
          <a:effectLst/>
        </p:spPr>
        <p:txBody>
          <a:bodyPr>
            <a:spAutoFit/>
          </a:bodyPr>
          <a:lstStyle/>
          <a:p>
            <a:pPr marL="800100" lvl="1" indent="-342900">
              <a:buFontTx/>
              <a:buAutoNum type="arabicPeriod"/>
              <a:defRPr/>
            </a:pPr>
            <a:r>
              <a:rPr lang="en-GB" sz="1800" dirty="0">
                <a:effectLst>
                  <a:outerShdw blurRad="38100" dist="38100" dir="2700000" algn="tl">
                    <a:srgbClr val="000000"/>
                  </a:outerShdw>
                </a:effectLst>
                <a:cs typeface="Arial" charset="0"/>
              </a:rPr>
              <a:t>De able to compare deals by finding the cost per unit.</a:t>
            </a:r>
            <a:endParaRPr lang="en-GB" sz="3600" dirty="0">
              <a:solidFill>
                <a:srgbClr val="FFFF00"/>
              </a:solidFill>
              <a:cs typeface="Arial" charset="0"/>
            </a:endParaRPr>
          </a:p>
        </p:txBody>
      </p:sp>
      <p:sp>
        <p:nvSpPr>
          <p:cNvPr id="25610" name="Line 8">
            <a:extLst>
              <a:ext uri="{FF2B5EF4-FFF2-40B4-BE49-F238E27FC236}">
                <a16:creationId xmlns:a16="http://schemas.microsoft.com/office/drawing/2014/main" id="{7A5F355B-30EA-EFB2-D801-9A7C178EA5B7}"/>
              </a:ext>
            </a:extLst>
          </p:cNvPr>
          <p:cNvSpPr>
            <a:spLocks noChangeShapeType="1"/>
          </p:cNvSpPr>
          <p:nvPr/>
        </p:nvSpPr>
        <p:spPr bwMode="auto">
          <a:xfrm>
            <a:off x="4914900" y="2413000"/>
            <a:ext cx="0" cy="3454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16745" name="Rectangle 9">
            <a:extLst>
              <a:ext uri="{FF2B5EF4-FFF2-40B4-BE49-F238E27FC236}">
                <a16:creationId xmlns:a16="http://schemas.microsoft.com/office/drawing/2014/main" id="{E4D4427D-C03D-CF0B-01C6-934147216DEF}"/>
              </a:ext>
            </a:extLst>
          </p:cNvPr>
          <p:cNvSpPr>
            <a:spLocks noChangeArrowheads="1"/>
          </p:cNvSpPr>
          <p:nvPr/>
        </p:nvSpPr>
        <p:spPr bwMode="auto">
          <a:xfrm>
            <a:off x="977900" y="3044825"/>
            <a:ext cx="388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omic Sans MS" panose="030F0702030302020204" pitchFamily="66" charset="0"/>
                <a:cs typeface="Arial" panose="020B0604020202020204" pitchFamily="34" charset="0"/>
              </a:defRPr>
            </a:lvl1pPr>
            <a:lvl2pPr marL="800100" indent="-34290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lvl="1" eaLnBrk="1" hangingPunct="1"/>
            <a:r>
              <a:rPr lang="en-GB" altLang="en-US" sz="1800">
                <a:solidFill>
                  <a:srgbClr val="FFFF00"/>
                </a:solidFill>
              </a:rPr>
              <a:t>1. </a:t>
            </a:r>
            <a:r>
              <a:rPr lang="en-GB" altLang="en-US" sz="1800"/>
              <a:t>	 </a:t>
            </a:r>
            <a:r>
              <a:rPr lang="en-GB" altLang="en-US" sz="1800">
                <a:solidFill>
                  <a:srgbClr val="FFFF00"/>
                </a:solidFill>
              </a:rPr>
              <a:t>We are learning to calculate the best deal for everyday items.</a:t>
            </a:r>
          </a:p>
        </p:txBody>
      </p:sp>
      <p:sp>
        <p:nvSpPr>
          <p:cNvPr id="25612" name="Rectangle 10">
            <a:extLst>
              <a:ext uri="{FF2B5EF4-FFF2-40B4-BE49-F238E27FC236}">
                <a16:creationId xmlns:a16="http://schemas.microsoft.com/office/drawing/2014/main" id="{FE03F5AC-9746-E5F3-52BC-CDF9B8C81FDE}"/>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Money Management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6745"/>
                                        </p:tgtEl>
                                        <p:attrNameLst>
                                          <p:attrName>style.visibility</p:attrName>
                                        </p:attrNameLst>
                                      </p:cBhvr>
                                      <p:to>
                                        <p:strVal val="visible"/>
                                      </p:to>
                                    </p:set>
                                    <p:animEffect transition="in" filter="blinds(horizontal)">
                                      <p:cBhvr>
                                        <p:cTn id="7" dur="500"/>
                                        <p:tgtEl>
                                          <p:spTgt spid="1167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6743"/>
                                        </p:tgtEl>
                                        <p:attrNameLst>
                                          <p:attrName>style.visibility</p:attrName>
                                        </p:attrNameLst>
                                      </p:cBhvr>
                                      <p:to>
                                        <p:strVal val="visible"/>
                                      </p:to>
                                    </p:set>
                                    <p:animEffect transition="in" filter="blinds(horizontal)">
                                      <p:cBhvr>
                                        <p:cTn id="12" dur="5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3" grpId="0"/>
      <p:bldP spid="1167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a:extLst>
              <a:ext uri="{FF2B5EF4-FFF2-40B4-BE49-F238E27FC236}">
                <a16:creationId xmlns:a16="http://schemas.microsoft.com/office/drawing/2014/main" id="{4845F7A0-CDE8-4799-5E18-C6101F58C816}"/>
              </a:ext>
            </a:extLst>
          </p:cNvPr>
          <p:cNvGrpSpPr>
            <a:grpSpLocks/>
          </p:cNvGrpSpPr>
          <p:nvPr/>
        </p:nvGrpSpPr>
        <p:grpSpPr bwMode="auto">
          <a:xfrm>
            <a:off x="611188" y="260350"/>
            <a:ext cx="6769100" cy="5400675"/>
            <a:chOff x="2520" y="2850"/>
            <a:chExt cx="6090" cy="4830"/>
          </a:xfrm>
        </p:grpSpPr>
        <p:pic>
          <p:nvPicPr>
            <p:cNvPr id="41987" name="Picture 3" descr="798483CE">
              <a:extLst>
                <a:ext uri="{FF2B5EF4-FFF2-40B4-BE49-F238E27FC236}">
                  <a16:creationId xmlns:a16="http://schemas.microsoft.com/office/drawing/2014/main" id="{41EFA523-BC6F-A7E3-8C38-09D756C0E8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651" t="67177" r="30948" b="27411"/>
            <a:stretch>
              <a:fillRect/>
            </a:stretch>
          </p:blipFill>
          <p:spPr bwMode="auto">
            <a:xfrm>
              <a:off x="2520" y="6990"/>
              <a:ext cx="5355" cy="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798483CE">
              <a:extLst>
                <a:ext uri="{FF2B5EF4-FFF2-40B4-BE49-F238E27FC236}">
                  <a16:creationId xmlns:a16="http://schemas.microsoft.com/office/drawing/2014/main" id="{7BC1DD22-7E57-53C1-72CE-7F3AC044D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319" t="9177" r="23128" b="58705"/>
            <a:stretch>
              <a:fillRect/>
            </a:stretch>
          </p:blipFill>
          <p:spPr bwMode="auto">
            <a:xfrm>
              <a:off x="2520" y="2850"/>
              <a:ext cx="6090" cy="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a:extLst>
              <a:ext uri="{FF2B5EF4-FFF2-40B4-BE49-F238E27FC236}">
                <a16:creationId xmlns:a16="http://schemas.microsoft.com/office/drawing/2014/main" id="{F0D87C5B-22E8-3FFC-B2B9-D6B45C8522FF}"/>
              </a:ext>
            </a:extLst>
          </p:cNvPr>
          <p:cNvGraphicFramePr>
            <a:graphicFrameLocks noChangeAspect="1"/>
          </p:cNvGraphicFramePr>
          <p:nvPr/>
        </p:nvGraphicFramePr>
        <p:xfrm>
          <a:off x="4514850" y="2293938"/>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22939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 name="Object 20">
            <a:extLst>
              <a:ext uri="{FF2B5EF4-FFF2-40B4-BE49-F238E27FC236}">
                <a16:creationId xmlns:a16="http://schemas.microsoft.com/office/drawing/2014/main" id="{A56515D8-A4D3-D004-E8CB-914D3AB8694F}"/>
              </a:ext>
            </a:extLst>
          </p:cNvPr>
          <p:cNvGraphicFramePr>
            <a:graphicFrameLocks noChangeAspect="1"/>
          </p:cNvGraphicFramePr>
          <p:nvPr/>
        </p:nvGraphicFramePr>
        <p:xfrm>
          <a:off x="4189413" y="4535488"/>
          <a:ext cx="1293812" cy="482600"/>
        </p:xfrm>
        <a:graphic>
          <a:graphicData uri="http://schemas.openxmlformats.org/presentationml/2006/ole">
            <mc:AlternateContent xmlns:mc="http://schemas.openxmlformats.org/markup-compatibility/2006">
              <mc:Choice xmlns:v="urn:schemas-microsoft-com:vml" Requires="v">
                <p:oleObj name="Equation" r:id="rId4" imgW="469800" imgH="177480" progId="Equation.3">
                  <p:embed/>
                </p:oleObj>
              </mc:Choice>
              <mc:Fallback>
                <p:oleObj name="Equation" r:id="rId4" imgW="469800" imgH="17748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9413" y="4535488"/>
                        <a:ext cx="129381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49">
            <a:extLst>
              <a:ext uri="{FF2B5EF4-FFF2-40B4-BE49-F238E27FC236}">
                <a16:creationId xmlns:a16="http://schemas.microsoft.com/office/drawing/2014/main" id="{E031398F-DC4D-E334-1776-8F33BB01BFAC}"/>
              </a:ext>
            </a:extLst>
          </p:cNvPr>
          <p:cNvGraphicFramePr>
            <a:graphicFrameLocks noChangeAspect="1"/>
          </p:cNvGraphicFramePr>
          <p:nvPr/>
        </p:nvGraphicFramePr>
        <p:xfrm>
          <a:off x="349250" y="4143375"/>
          <a:ext cx="2166938" cy="1073150"/>
        </p:xfrm>
        <a:graphic>
          <a:graphicData uri="http://schemas.openxmlformats.org/presentationml/2006/ole">
            <mc:AlternateContent xmlns:mc="http://schemas.openxmlformats.org/markup-compatibility/2006">
              <mc:Choice xmlns:v="urn:schemas-microsoft-com:vml" Requires="v">
                <p:oleObj name="Equation" r:id="rId6" imgW="787320" imgH="393480" progId="Equation.3">
                  <p:embed/>
                </p:oleObj>
              </mc:Choice>
              <mc:Fallback>
                <p:oleObj name="Equation" r:id="rId6" imgW="787320" imgH="393480" progId="Equation.3">
                  <p:embed/>
                  <p:pic>
                    <p:nvPicPr>
                      <p:cNvPr id="0" name="Object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 y="4143375"/>
                        <a:ext cx="2166938"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50">
            <a:extLst>
              <a:ext uri="{FF2B5EF4-FFF2-40B4-BE49-F238E27FC236}">
                <a16:creationId xmlns:a16="http://schemas.microsoft.com/office/drawing/2014/main" id="{659B4B92-4742-F719-161C-9164DFF0B918}"/>
              </a:ext>
            </a:extLst>
          </p:cNvPr>
          <p:cNvGraphicFramePr>
            <a:graphicFrameLocks noChangeAspect="1"/>
          </p:cNvGraphicFramePr>
          <p:nvPr/>
        </p:nvGraphicFramePr>
        <p:xfrm>
          <a:off x="6000750" y="4572000"/>
          <a:ext cx="2938463" cy="1463675"/>
        </p:xfrm>
        <a:graphic>
          <a:graphicData uri="http://schemas.openxmlformats.org/presentationml/2006/ole">
            <mc:AlternateContent xmlns:mc="http://schemas.openxmlformats.org/markup-compatibility/2006">
              <mc:Choice xmlns:v="urn:schemas-microsoft-com:vml" Requires="v">
                <p:oleObj name="Equation" r:id="rId8" imgW="1244520" imgH="634680" progId="Equation.3">
                  <p:embed/>
                </p:oleObj>
              </mc:Choice>
              <mc:Fallback>
                <p:oleObj name="Equation" r:id="rId8" imgW="1244520" imgH="634680" progId="Equation.3">
                  <p:embed/>
                  <p:pic>
                    <p:nvPicPr>
                      <p:cNvPr id="0" name="Object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00750" y="4572000"/>
                        <a:ext cx="2938463" cy="1463675"/>
                      </a:xfrm>
                      <a:prstGeom prst="rect">
                        <a:avLst/>
                      </a:prstGeom>
                      <a:solidFill>
                        <a:srgbClr val="FFFF00"/>
                      </a:solidFill>
                    </p:spPr>
                  </p:pic>
                </p:oleObj>
              </mc:Fallback>
            </mc:AlternateContent>
          </a:graphicData>
        </a:graphic>
      </p:graphicFrame>
      <p:graphicFrame>
        <p:nvGraphicFramePr>
          <p:cNvPr id="6" name="Object 7">
            <a:extLst>
              <a:ext uri="{FF2B5EF4-FFF2-40B4-BE49-F238E27FC236}">
                <a16:creationId xmlns:a16="http://schemas.microsoft.com/office/drawing/2014/main" id="{D9BEADDE-A377-68C5-D2D7-AD95275970EC}"/>
              </a:ext>
            </a:extLst>
          </p:cNvPr>
          <p:cNvGraphicFramePr>
            <a:graphicFrameLocks noChangeAspect="1"/>
          </p:cNvGraphicFramePr>
          <p:nvPr/>
        </p:nvGraphicFramePr>
        <p:xfrm>
          <a:off x="357188" y="5500688"/>
          <a:ext cx="3494087" cy="554037"/>
        </p:xfrm>
        <a:graphic>
          <a:graphicData uri="http://schemas.openxmlformats.org/presentationml/2006/ole">
            <mc:AlternateContent xmlns:mc="http://schemas.openxmlformats.org/markup-compatibility/2006">
              <mc:Choice xmlns:v="urn:schemas-microsoft-com:vml" Requires="v">
                <p:oleObj name="Equation" r:id="rId10" imgW="1269720" imgH="203040" progId="Equation.3">
                  <p:embed/>
                </p:oleObj>
              </mc:Choice>
              <mc:Fallback>
                <p:oleObj name="Equation" r:id="rId10" imgW="1269720" imgH="20304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7188" y="5500688"/>
                        <a:ext cx="3494087" cy="554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9">
            <a:extLst>
              <a:ext uri="{FF2B5EF4-FFF2-40B4-BE49-F238E27FC236}">
                <a16:creationId xmlns:a16="http://schemas.microsoft.com/office/drawing/2014/main" id="{C3F31906-D170-0E0B-7EF8-F3DEF4D0B117}"/>
              </a:ext>
            </a:extLst>
          </p:cNvPr>
          <p:cNvGraphicFramePr>
            <a:graphicFrameLocks noChangeAspect="1"/>
          </p:cNvGraphicFramePr>
          <p:nvPr/>
        </p:nvGraphicFramePr>
        <p:xfrm>
          <a:off x="4037013" y="5500688"/>
          <a:ext cx="1816100" cy="482600"/>
        </p:xfrm>
        <a:graphic>
          <a:graphicData uri="http://schemas.openxmlformats.org/presentationml/2006/ole">
            <mc:AlternateContent xmlns:mc="http://schemas.openxmlformats.org/markup-compatibility/2006">
              <mc:Choice xmlns:v="urn:schemas-microsoft-com:vml" Requires="v">
                <p:oleObj name="Equation" r:id="rId12" imgW="660240" imgH="177480" progId="Equation.3">
                  <p:embed/>
                </p:oleObj>
              </mc:Choice>
              <mc:Fallback>
                <p:oleObj name="Equation" r:id="rId12" imgW="660240" imgH="177480" progId="Equation.3">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7013" y="5500688"/>
                        <a:ext cx="18161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6" name="Rectangle 24">
            <a:extLst>
              <a:ext uri="{FF2B5EF4-FFF2-40B4-BE49-F238E27FC236}">
                <a16:creationId xmlns:a16="http://schemas.microsoft.com/office/drawing/2014/main" id="{07F6EAE3-8F0F-9316-671D-D37F4426ECE5}"/>
              </a:ext>
            </a:extLst>
          </p:cNvPr>
          <p:cNvSpPr>
            <a:spLocks noChangeArrowheads="1"/>
          </p:cNvSpPr>
          <p:nvPr/>
        </p:nvSpPr>
        <p:spPr bwMode="auto">
          <a:xfrm>
            <a:off x="0" y="401638"/>
            <a:ext cx="8358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000">
                <a:latin typeface="Bookman Old Style" panose="02050604050505020204" pitchFamily="18" charset="0"/>
              </a:rPr>
              <a:t>Scott sees the following notice in the window </a:t>
            </a:r>
          </a:p>
          <a:p>
            <a:pPr eaLnBrk="1" hangingPunct="1"/>
            <a:r>
              <a:rPr lang="en-GB" altLang="en-US" sz="2000">
                <a:latin typeface="Bookman Old Style" panose="02050604050505020204" pitchFamily="18" charset="0"/>
              </a:rPr>
              <a:t>of the Big Computer Shop.</a:t>
            </a:r>
          </a:p>
        </p:txBody>
      </p:sp>
      <p:pic>
        <p:nvPicPr>
          <p:cNvPr id="12297" name="Picture 9">
            <a:extLst>
              <a:ext uri="{FF2B5EF4-FFF2-40B4-BE49-F238E27FC236}">
                <a16:creationId xmlns:a16="http://schemas.microsoft.com/office/drawing/2014/main" id="{8653788D-EA2E-5CAE-EE27-F07308CB91F9}"/>
              </a:ext>
            </a:extLst>
          </p:cNvPr>
          <p:cNvPicPr>
            <a:picLocks noChangeAspect="1" noChangeArrowheads="1"/>
          </p:cNvPicPr>
          <p:nvPr/>
        </p:nvPicPr>
        <p:blipFill>
          <a:blip r:embed="rId14">
            <a:lum bright="-44000" contrast="84000"/>
            <a:grayscl/>
            <a:extLst>
              <a:ext uri="{28A0092B-C50C-407E-A947-70E740481C1C}">
                <a14:useLocalDpi xmlns:a14="http://schemas.microsoft.com/office/drawing/2010/main" val="0"/>
              </a:ext>
            </a:extLst>
          </a:blip>
          <a:srcRect/>
          <a:stretch>
            <a:fillRect/>
          </a:stretch>
        </p:blipFill>
        <p:spPr bwMode="auto">
          <a:xfrm>
            <a:off x="5357813" y="44450"/>
            <a:ext cx="30718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Rectangle 26">
            <a:extLst>
              <a:ext uri="{FF2B5EF4-FFF2-40B4-BE49-F238E27FC236}">
                <a16:creationId xmlns:a16="http://schemas.microsoft.com/office/drawing/2014/main" id="{81A73A9B-B74D-D322-7702-D78DD4425235}"/>
              </a:ext>
            </a:extLst>
          </p:cNvPr>
          <p:cNvSpPr>
            <a:spLocks noChangeArrowheads="1"/>
          </p:cNvSpPr>
          <p:nvPr/>
        </p:nvSpPr>
        <p:spPr bwMode="auto">
          <a:xfrm>
            <a:off x="0" y="973138"/>
            <a:ext cx="5786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000" i="1">
                <a:latin typeface="Bookman Old Style" panose="02050604050505020204" pitchFamily="18" charset="0"/>
              </a:rPr>
              <a:t>(a)   </a:t>
            </a:r>
            <a:r>
              <a:rPr lang="en-GB" altLang="en-US" sz="2000">
                <a:latin typeface="Bookman Old Style" panose="02050604050505020204" pitchFamily="18" charset="0"/>
              </a:rPr>
              <a:t>A computer was £834.</a:t>
            </a:r>
          </a:p>
          <a:p>
            <a:pPr eaLnBrk="1" hangingPunct="1"/>
            <a:r>
              <a:rPr lang="en-GB" altLang="en-US" sz="2000">
                <a:latin typeface="Bookman Old Style" panose="02050604050505020204" pitchFamily="18" charset="0"/>
              </a:rPr>
              <a:t>       How much would Scott pay for it in the sale?</a:t>
            </a:r>
          </a:p>
        </p:txBody>
      </p:sp>
      <p:sp>
        <p:nvSpPr>
          <p:cNvPr id="12299" name="Rectangle 27">
            <a:extLst>
              <a:ext uri="{FF2B5EF4-FFF2-40B4-BE49-F238E27FC236}">
                <a16:creationId xmlns:a16="http://schemas.microsoft.com/office/drawing/2014/main" id="{BCC154B0-351E-50A7-3C4D-74577751A199}"/>
              </a:ext>
            </a:extLst>
          </p:cNvPr>
          <p:cNvSpPr>
            <a:spLocks noChangeArrowheads="1"/>
          </p:cNvSpPr>
          <p:nvPr/>
        </p:nvSpPr>
        <p:spPr bwMode="auto">
          <a:xfrm>
            <a:off x="0" y="2052638"/>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000">
                <a:latin typeface="Bookman Old Style" panose="02050604050505020204" pitchFamily="18" charset="0"/>
              </a:rPr>
              <a:t>The same computer can be bought in Pete's PC Shop on hire purchase</a:t>
            </a:r>
            <a:r>
              <a:rPr lang="en-GB" altLang="en-US" sz="2000"/>
              <a:t>.</a:t>
            </a:r>
          </a:p>
        </p:txBody>
      </p:sp>
      <p:pic>
        <p:nvPicPr>
          <p:cNvPr id="12300" name="Picture 10">
            <a:extLst>
              <a:ext uri="{FF2B5EF4-FFF2-40B4-BE49-F238E27FC236}">
                <a16:creationId xmlns:a16="http://schemas.microsoft.com/office/drawing/2014/main" id="{106D476C-E93A-E99E-EEC9-6C983E061CDA}"/>
              </a:ext>
            </a:extLst>
          </p:cNvPr>
          <p:cNvPicPr>
            <a:picLocks noChangeAspect="1" noChangeArrowheads="1"/>
          </p:cNvPicPr>
          <p:nvPr/>
        </p:nvPicPr>
        <p:blipFill>
          <a:blip r:embed="rId15">
            <a:lum bright="-46000" contrast="76000"/>
            <a:grayscl/>
            <a:extLst>
              <a:ext uri="{28A0092B-C50C-407E-A947-70E740481C1C}">
                <a14:useLocalDpi xmlns:a14="http://schemas.microsoft.com/office/drawing/2010/main" val="0"/>
              </a:ext>
            </a:extLst>
          </a:blip>
          <a:srcRect/>
          <a:stretch>
            <a:fillRect/>
          </a:stretch>
        </p:blipFill>
        <p:spPr bwMode="auto">
          <a:xfrm>
            <a:off x="5214938" y="1544638"/>
            <a:ext cx="35718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29">
            <a:extLst>
              <a:ext uri="{FF2B5EF4-FFF2-40B4-BE49-F238E27FC236}">
                <a16:creationId xmlns:a16="http://schemas.microsoft.com/office/drawing/2014/main" id="{BAD2A0DC-9DC9-9DB1-DFDD-D2E2095F5E85}"/>
              </a:ext>
            </a:extLst>
          </p:cNvPr>
          <p:cNvSpPr>
            <a:spLocks noChangeArrowheads="1"/>
          </p:cNvSpPr>
          <p:nvPr/>
        </p:nvSpPr>
        <p:spPr bwMode="auto">
          <a:xfrm>
            <a:off x="0" y="3201988"/>
            <a:ext cx="5286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000">
                <a:latin typeface="Bookman Old Style" panose="02050604050505020204" pitchFamily="18" charset="0"/>
              </a:rPr>
              <a:t>(</a:t>
            </a:r>
            <a:r>
              <a:rPr lang="en-GB" altLang="en-US" sz="2000" i="1">
                <a:latin typeface="Bookman Old Style" panose="02050604050505020204" pitchFamily="18" charset="0"/>
              </a:rPr>
              <a:t>b</a:t>
            </a:r>
            <a:r>
              <a:rPr lang="en-GB" altLang="en-US" sz="2000">
                <a:latin typeface="Bookman Old Style" panose="02050604050505020204" pitchFamily="18" charset="0"/>
              </a:rPr>
              <a:t>)Which shop sells the computer cheaper?      </a:t>
            </a:r>
            <a:r>
              <a:rPr lang="en-GB" altLang="en-US" sz="2000" b="1">
                <a:latin typeface="Bookman Old Style" panose="02050604050505020204" pitchFamily="18" charset="0"/>
              </a:rPr>
              <a:t>Show your working.</a:t>
            </a:r>
            <a:endParaRPr lang="en-GB" altLang="en-US" sz="2000">
              <a:latin typeface="Bookman Old Style" panose="02050604050505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extLst>
              <a:ext uri="{FF2B5EF4-FFF2-40B4-BE49-F238E27FC236}">
                <a16:creationId xmlns:a16="http://schemas.microsoft.com/office/drawing/2014/main" id="{CCEC99CC-6DE7-4D3E-09A6-B4824AFE60FA}"/>
              </a:ext>
            </a:extLst>
          </p:cNvPr>
          <p:cNvGraphicFramePr>
            <a:graphicFrameLocks noChangeAspect="1"/>
          </p:cNvGraphicFramePr>
          <p:nvPr/>
        </p:nvGraphicFramePr>
        <p:xfrm>
          <a:off x="4725988" y="1785938"/>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8" y="1785938"/>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5" name="Rectangle 40">
            <a:extLst>
              <a:ext uri="{FF2B5EF4-FFF2-40B4-BE49-F238E27FC236}">
                <a16:creationId xmlns:a16="http://schemas.microsoft.com/office/drawing/2014/main" id="{1CBE4E2D-A37B-76F4-CDB4-10C9A9C3F297}"/>
              </a:ext>
            </a:extLst>
          </p:cNvPr>
          <p:cNvSpPr>
            <a:spLocks noChangeArrowheads="1"/>
          </p:cNvSpPr>
          <p:nvPr/>
        </p:nvSpPr>
        <p:spPr bwMode="auto">
          <a:xfrm>
            <a:off x="225425" y="71438"/>
            <a:ext cx="4572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000">
                <a:latin typeface="Bookman Old Style" panose="02050604050505020204" pitchFamily="18" charset="0"/>
              </a:rPr>
              <a:t>Helen   travels   between   Glasgow and Edinburgh by train.</a:t>
            </a:r>
            <a:endParaRPr lang="en-GB" altLang="en-US" sz="2000" i="1">
              <a:latin typeface="Bookman Old Style" panose="02050604050505020204" pitchFamily="18" charset="0"/>
            </a:endParaRPr>
          </a:p>
          <a:p>
            <a:pPr eaLnBrk="1" hangingPunct="1"/>
            <a:r>
              <a:rPr lang="en-GB" altLang="en-US" sz="2000">
                <a:latin typeface="Bookman Old Style" panose="02050604050505020204" pitchFamily="18" charset="0"/>
              </a:rPr>
              <a:t>She   buys   a   monthly   TravelPass which costs £264.30.</a:t>
            </a:r>
            <a:endParaRPr lang="en-GB" altLang="en-US" sz="2000" i="1">
              <a:latin typeface="Bookman Old Style" panose="02050604050505020204" pitchFamily="18" charset="0"/>
            </a:endParaRPr>
          </a:p>
          <a:p>
            <a:pPr eaLnBrk="1" hangingPunct="1"/>
            <a:r>
              <a:rPr lang="en-GB" altLang="en-US" sz="2000">
                <a:latin typeface="Bookman Old Style" panose="02050604050505020204" pitchFamily="18" charset="0"/>
              </a:rPr>
              <a:t>A  daily  return  ticket would  cost </a:t>
            </a:r>
            <a:r>
              <a:rPr lang="en-GB" altLang="en-US" sz="2000" b="1">
                <a:latin typeface="Bookman Old Style" panose="02050604050505020204" pitchFamily="18" charset="0"/>
              </a:rPr>
              <a:t>£16.90.</a:t>
            </a:r>
            <a:endParaRPr lang="en-GB" altLang="en-US" sz="2000" i="1">
              <a:latin typeface="Bookman Old Style" panose="02050604050505020204" pitchFamily="18" charset="0"/>
            </a:endParaRPr>
          </a:p>
          <a:p>
            <a:pPr eaLnBrk="1" hangingPunct="1"/>
            <a:r>
              <a:rPr lang="en-GB" altLang="en-US" sz="2000">
                <a:latin typeface="Bookman Old Style" panose="02050604050505020204" pitchFamily="18" charset="0"/>
              </a:rPr>
              <a:t>Last month Helen made 19 return journeys.</a:t>
            </a:r>
            <a:endParaRPr lang="en-GB" altLang="en-US" sz="2000" i="1">
              <a:latin typeface="Bookman Old Style" panose="02050604050505020204" pitchFamily="18" charset="0"/>
            </a:endParaRPr>
          </a:p>
          <a:p>
            <a:pPr eaLnBrk="1" hangingPunct="1"/>
            <a:r>
              <a:rPr lang="en-GB" altLang="en-US" sz="2000">
                <a:latin typeface="Bookman Old Style" panose="02050604050505020204" pitchFamily="18" charset="0"/>
              </a:rPr>
              <a:t>How much did she save by buying the TravelPass?</a:t>
            </a:r>
            <a:endParaRPr lang="en-GB" altLang="en-US" sz="2000" i="1">
              <a:latin typeface="Bookman Old Style" panose="02050604050505020204" pitchFamily="18" charset="0"/>
            </a:endParaRPr>
          </a:p>
        </p:txBody>
      </p:sp>
      <p:pic>
        <p:nvPicPr>
          <p:cNvPr id="13316" name="Picture 4">
            <a:extLst>
              <a:ext uri="{FF2B5EF4-FFF2-40B4-BE49-F238E27FC236}">
                <a16:creationId xmlns:a16="http://schemas.microsoft.com/office/drawing/2014/main" id="{62ABB031-F199-6942-5B57-5AD8CCF5F921}"/>
              </a:ext>
            </a:extLst>
          </p:cNvPr>
          <p:cNvPicPr>
            <a:picLocks noChangeAspect="1" noChangeArrowheads="1"/>
          </p:cNvPicPr>
          <p:nvPr/>
        </p:nvPicPr>
        <p:blipFill>
          <a:blip r:embed="rId4">
            <a:lum bright="-8000" contrast="32000"/>
            <a:grayscl/>
            <a:extLst>
              <a:ext uri="{28A0092B-C50C-407E-A947-70E740481C1C}">
                <a14:useLocalDpi xmlns:a14="http://schemas.microsoft.com/office/drawing/2010/main" val="0"/>
              </a:ext>
            </a:extLst>
          </a:blip>
          <a:srcRect t="7265"/>
          <a:stretch>
            <a:fillRect/>
          </a:stretch>
        </p:blipFill>
        <p:spPr bwMode="auto">
          <a:xfrm>
            <a:off x="5154613" y="266700"/>
            <a:ext cx="3057525"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A292C256-2CC3-03A7-94B1-E1D1E53C3DE9}"/>
              </a:ext>
            </a:extLst>
          </p:cNvPr>
          <p:cNvSpPr>
            <a:spLocks noChangeArrowheads="1"/>
          </p:cNvSpPr>
          <p:nvPr/>
        </p:nvSpPr>
        <p:spPr bwMode="auto">
          <a:xfrm>
            <a:off x="511175" y="3563938"/>
            <a:ext cx="4073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latin typeface="Bookman Old Style" panose="02050604050505020204" pitchFamily="18" charset="0"/>
              </a:rPr>
              <a:t>19 x £16.90=£321.10 </a:t>
            </a:r>
          </a:p>
        </p:txBody>
      </p:sp>
      <p:sp>
        <p:nvSpPr>
          <p:cNvPr id="7" name="Rectangle 6">
            <a:extLst>
              <a:ext uri="{FF2B5EF4-FFF2-40B4-BE49-F238E27FC236}">
                <a16:creationId xmlns:a16="http://schemas.microsoft.com/office/drawing/2014/main" id="{4556BA50-61B7-B70B-E269-0CB7A8A1BBF6}"/>
              </a:ext>
            </a:extLst>
          </p:cNvPr>
          <p:cNvSpPr>
            <a:spLocks noChangeArrowheads="1"/>
          </p:cNvSpPr>
          <p:nvPr/>
        </p:nvSpPr>
        <p:spPr bwMode="auto">
          <a:xfrm>
            <a:off x="225425" y="4278313"/>
            <a:ext cx="4984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b="1">
                <a:latin typeface="Bookman Old Style" panose="02050604050505020204" pitchFamily="18" charset="0"/>
              </a:rPr>
              <a:t>Saving=£321.10-£264.30 </a:t>
            </a:r>
          </a:p>
        </p:txBody>
      </p:sp>
      <p:sp>
        <p:nvSpPr>
          <p:cNvPr id="8" name="Rectangle 7">
            <a:extLst>
              <a:ext uri="{FF2B5EF4-FFF2-40B4-BE49-F238E27FC236}">
                <a16:creationId xmlns:a16="http://schemas.microsoft.com/office/drawing/2014/main" id="{E3CAEB69-7104-E83C-31FD-3351FE1DD448}"/>
              </a:ext>
            </a:extLst>
          </p:cNvPr>
          <p:cNvSpPr>
            <a:spLocks noChangeArrowheads="1"/>
          </p:cNvSpPr>
          <p:nvPr/>
        </p:nvSpPr>
        <p:spPr bwMode="auto">
          <a:xfrm>
            <a:off x="1511300" y="4921250"/>
            <a:ext cx="170815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b="1">
                <a:latin typeface="Bookman Old Style" panose="02050604050505020204" pitchFamily="18" charset="0"/>
              </a:rPr>
              <a:t>=£56.80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4211D-7AED-5413-DC18-8FA83BAFEB30}"/>
              </a:ext>
            </a:extLst>
          </p:cNvPr>
          <p:cNvSpPr>
            <a:spLocks noGrp="1"/>
          </p:cNvSpPr>
          <p:nvPr>
            <p:ph type="dt" sz="quarter" idx="10"/>
          </p:nvPr>
        </p:nvSpPr>
        <p:spPr/>
        <p:txBody>
          <a:bodyPr/>
          <a:lstStyle/>
          <a:p>
            <a:pPr>
              <a:defRPr/>
            </a:pPr>
            <a:fld id="{C069507C-9D9E-48C3-915E-100F3A5F4D03}" type="datetime5">
              <a:rPr lang="en-GB" smtClean="0"/>
              <a:pPr>
                <a:defRPr/>
              </a:pPr>
              <a:t>4-Jul-26</a:t>
            </a:fld>
            <a:endParaRPr lang="en-GB"/>
          </a:p>
        </p:txBody>
      </p:sp>
      <p:sp>
        <p:nvSpPr>
          <p:cNvPr id="3" name="Footer Placeholder 2">
            <a:extLst>
              <a:ext uri="{FF2B5EF4-FFF2-40B4-BE49-F238E27FC236}">
                <a16:creationId xmlns:a16="http://schemas.microsoft.com/office/drawing/2014/main" id="{3C980100-31CC-F200-95EB-10BFA5495E87}"/>
              </a:ext>
            </a:extLst>
          </p:cNvPr>
          <p:cNvSpPr>
            <a:spLocks noGrp="1"/>
          </p:cNvSpPr>
          <p:nvPr>
            <p:ph type="ftr" sz="quarter" idx="11"/>
          </p:nvPr>
        </p:nvSpPr>
        <p:spPr/>
        <p:txBody>
          <a:bodyPr/>
          <a:lstStyle/>
          <a:p>
            <a:pPr>
              <a:defRPr/>
            </a:pPr>
            <a:r>
              <a:rPr lang="en-GB"/>
              <a:t>Created by Mr. Lafferty Maths Dept.</a:t>
            </a:r>
          </a:p>
        </p:txBody>
      </p:sp>
      <p:graphicFrame>
        <p:nvGraphicFramePr>
          <p:cNvPr id="14338" name="Object 2">
            <a:extLst>
              <a:ext uri="{FF2B5EF4-FFF2-40B4-BE49-F238E27FC236}">
                <a16:creationId xmlns:a16="http://schemas.microsoft.com/office/drawing/2014/main" id="{85B5C787-789E-1E84-D747-45E5DC4936C8}"/>
              </a:ext>
            </a:extLst>
          </p:cNvPr>
          <p:cNvGraphicFramePr>
            <a:graphicFrameLocks noChangeAspect="1"/>
          </p:cNvGraphicFramePr>
          <p:nvPr/>
        </p:nvGraphicFramePr>
        <p:xfrm>
          <a:off x="4514850" y="2392363"/>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2392363"/>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6">
            <a:extLst>
              <a:ext uri="{FF2B5EF4-FFF2-40B4-BE49-F238E27FC236}">
                <a16:creationId xmlns:a16="http://schemas.microsoft.com/office/drawing/2014/main" id="{149BB6E8-9B73-ED20-E2CF-BCE6B0650065}"/>
              </a:ext>
            </a:extLst>
          </p:cNvPr>
          <p:cNvSpPr>
            <a:spLocks noChangeArrowheads="1"/>
          </p:cNvSpPr>
          <p:nvPr/>
        </p:nvSpPr>
        <p:spPr bwMode="auto">
          <a:xfrm>
            <a:off x="4572000" y="2714625"/>
            <a:ext cx="359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000">
                <a:latin typeface="Bookman Old Style" panose="02050604050505020204" pitchFamily="18" charset="0"/>
              </a:rPr>
              <a:t>(</a:t>
            </a:r>
            <a:r>
              <a:rPr lang="en-GB" altLang="en-US" sz="2000" i="1">
                <a:latin typeface="Bookman Old Style" panose="02050604050505020204" pitchFamily="18" charset="0"/>
              </a:rPr>
              <a:t>a</a:t>
            </a:r>
            <a:r>
              <a:rPr lang="en-GB" altLang="en-US" sz="2000">
                <a:latin typeface="Bookman Old Style" panose="02050604050505020204" pitchFamily="18" charset="0"/>
              </a:rPr>
              <a:t>) £77.90+£38.95+£19.48 </a:t>
            </a:r>
          </a:p>
        </p:txBody>
      </p:sp>
      <p:sp>
        <p:nvSpPr>
          <p:cNvPr id="8" name="Rectangle 7">
            <a:extLst>
              <a:ext uri="{FF2B5EF4-FFF2-40B4-BE49-F238E27FC236}">
                <a16:creationId xmlns:a16="http://schemas.microsoft.com/office/drawing/2014/main" id="{6418AA51-FD94-2473-76B8-DF4FA21AF7B0}"/>
              </a:ext>
            </a:extLst>
          </p:cNvPr>
          <p:cNvSpPr/>
          <p:nvPr/>
        </p:nvSpPr>
        <p:spPr>
          <a:xfrm>
            <a:off x="4500563" y="2714625"/>
            <a:ext cx="71437" cy="271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000"/>
          </a:p>
        </p:txBody>
      </p:sp>
      <p:graphicFrame>
        <p:nvGraphicFramePr>
          <p:cNvPr id="9" name="Object 20">
            <a:extLst>
              <a:ext uri="{FF2B5EF4-FFF2-40B4-BE49-F238E27FC236}">
                <a16:creationId xmlns:a16="http://schemas.microsoft.com/office/drawing/2014/main" id="{74E6239D-B3A6-A3B7-0123-6D10F25C7D01}"/>
              </a:ext>
            </a:extLst>
          </p:cNvPr>
          <p:cNvGraphicFramePr>
            <a:graphicFrameLocks noChangeAspect="1"/>
          </p:cNvGraphicFramePr>
          <p:nvPr/>
        </p:nvGraphicFramePr>
        <p:xfrm>
          <a:off x="4714875" y="4500563"/>
          <a:ext cx="4089400" cy="554037"/>
        </p:xfrm>
        <a:graphic>
          <a:graphicData uri="http://schemas.openxmlformats.org/presentationml/2006/ole">
            <mc:AlternateContent xmlns:mc="http://schemas.openxmlformats.org/markup-compatibility/2006">
              <mc:Choice xmlns:v="urn:schemas-microsoft-com:vml" Requires="v">
                <p:oleObj name="Equation" r:id="rId4" imgW="1485720" imgH="203040" progId="Equation.3">
                  <p:embed/>
                </p:oleObj>
              </mc:Choice>
              <mc:Fallback>
                <p:oleObj name="Equation" r:id="rId4" imgW="1485720" imgH="20304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4500563"/>
                        <a:ext cx="4089400" cy="554037"/>
                      </a:xfrm>
                      <a:prstGeom prst="rect">
                        <a:avLst/>
                      </a:prstGeom>
                      <a:solidFill>
                        <a:srgbClr val="FFFF99"/>
                      </a:solidFill>
                    </p:spPr>
                  </p:pic>
                </p:oleObj>
              </mc:Fallback>
            </mc:AlternateContent>
          </a:graphicData>
        </a:graphic>
      </p:graphicFrame>
      <p:sp>
        <p:nvSpPr>
          <p:cNvPr id="10" name="Rectangle 9">
            <a:extLst>
              <a:ext uri="{FF2B5EF4-FFF2-40B4-BE49-F238E27FC236}">
                <a16:creationId xmlns:a16="http://schemas.microsoft.com/office/drawing/2014/main" id="{C0004340-90AE-C2E7-EF69-B6D77033B883}"/>
              </a:ext>
            </a:extLst>
          </p:cNvPr>
          <p:cNvSpPr>
            <a:spLocks noChangeArrowheads="1"/>
          </p:cNvSpPr>
          <p:nvPr/>
        </p:nvSpPr>
        <p:spPr bwMode="auto">
          <a:xfrm>
            <a:off x="4857750" y="3143250"/>
            <a:ext cx="1885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000">
                <a:latin typeface="Bookman Old Style" panose="02050604050505020204" pitchFamily="18" charset="0"/>
              </a:rPr>
              <a:t>VAT=£136.33</a:t>
            </a:r>
          </a:p>
        </p:txBody>
      </p:sp>
      <p:sp>
        <p:nvSpPr>
          <p:cNvPr id="11" name="Rectangle 10">
            <a:extLst>
              <a:ext uri="{FF2B5EF4-FFF2-40B4-BE49-F238E27FC236}">
                <a16:creationId xmlns:a16="http://schemas.microsoft.com/office/drawing/2014/main" id="{3B34D682-9395-3554-5821-6CF300C1288D}"/>
              </a:ext>
            </a:extLst>
          </p:cNvPr>
          <p:cNvSpPr>
            <a:spLocks noChangeArrowheads="1"/>
          </p:cNvSpPr>
          <p:nvPr/>
        </p:nvSpPr>
        <p:spPr bwMode="auto">
          <a:xfrm>
            <a:off x="7770813" y="3643313"/>
            <a:ext cx="1252537" cy="369887"/>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spAutoFit/>
          </a:bodyPr>
          <a:lstStyle/>
          <a:p>
            <a:pPr>
              <a:defRPr/>
            </a:pPr>
            <a:r>
              <a:rPr lang="en-GB" sz="1800" dirty="0">
                <a:latin typeface="Bookman Old Style" pitchFamily="18" charset="0"/>
              </a:rPr>
              <a:t>=£915.33</a:t>
            </a:r>
          </a:p>
        </p:txBody>
      </p:sp>
      <p:graphicFrame>
        <p:nvGraphicFramePr>
          <p:cNvPr id="12" name="Table 11">
            <a:extLst>
              <a:ext uri="{FF2B5EF4-FFF2-40B4-BE49-F238E27FC236}">
                <a16:creationId xmlns:a16="http://schemas.microsoft.com/office/drawing/2014/main" id="{24E16CC4-81BB-06A8-4E79-9F85FA40E14A}"/>
              </a:ext>
            </a:extLst>
          </p:cNvPr>
          <p:cNvGraphicFramePr>
            <a:graphicFrameLocks noGrp="1"/>
          </p:cNvGraphicFramePr>
          <p:nvPr/>
        </p:nvGraphicFramePr>
        <p:xfrm>
          <a:off x="0" y="500063"/>
          <a:ext cx="3929063" cy="682625"/>
        </p:xfrm>
        <a:graphic>
          <a:graphicData uri="http://schemas.openxmlformats.org/drawingml/2006/table">
            <a:tbl>
              <a:tblPr/>
              <a:tblGrid>
                <a:gridCol w="3929063">
                  <a:extLst>
                    <a:ext uri="{9D8B030D-6E8A-4147-A177-3AD203B41FA5}">
                      <a16:colId xmlns:a16="http://schemas.microsoft.com/office/drawing/2014/main" val="20000"/>
                    </a:ext>
                  </a:extLst>
                </a:gridCol>
              </a:tblGrid>
              <a:tr h="682625">
                <a:tc>
                  <a:txBody>
                    <a:bodyPr/>
                    <a:lstStyle/>
                    <a:p>
                      <a:pPr algn="l">
                        <a:spcAft>
                          <a:spcPts val="0"/>
                        </a:spcAft>
                      </a:pPr>
                      <a:r>
                        <a:rPr lang="en-GB" sz="2000" spc="-5" dirty="0">
                          <a:solidFill>
                            <a:srgbClr val="000000"/>
                          </a:solidFill>
                          <a:latin typeface="Times New Roman"/>
                          <a:ea typeface="Times New Roman"/>
                        </a:rPr>
                        <a:t>Andrea sees this advertisement for a </a:t>
                      </a:r>
                    </a:p>
                    <a:p>
                      <a:pPr algn="l">
                        <a:spcAft>
                          <a:spcPts val="0"/>
                        </a:spcAft>
                      </a:pPr>
                      <a:r>
                        <a:rPr lang="en-GB" sz="2000" spc="-5" dirty="0">
                          <a:solidFill>
                            <a:srgbClr val="000000"/>
                          </a:solidFill>
                          <a:latin typeface="Times New Roman"/>
                          <a:ea typeface="Times New Roman"/>
                        </a:rPr>
                        <a:t>computer in </a:t>
                      </a:r>
                      <a:r>
                        <a:rPr lang="en-GB" sz="2000" spc="-5" dirty="0" err="1">
                          <a:solidFill>
                            <a:srgbClr val="000000"/>
                          </a:solidFill>
                          <a:latin typeface="Times New Roman"/>
                          <a:ea typeface="Times New Roman"/>
                        </a:rPr>
                        <a:t>CompCo</a:t>
                      </a:r>
                      <a:r>
                        <a:rPr lang="en-GB" sz="2000" spc="-5" dirty="0">
                          <a:solidFill>
                            <a:srgbClr val="000000"/>
                          </a:solidFill>
                          <a:latin typeface="Times New Roman"/>
                          <a:ea typeface="Times New Roman"/>
                        </a:rPr>
                        <a:t>.</a:t>
                      </a:r>
                      <a:endParaRPr lang="en-GB" sz="2000" dirty="0">
                        <a:latin typeface="Times New Roman"/>
                        <a:ea typeface="Times New Roman"/>
                      </a:endParaRPr>
                    </a:p>
                  </a:txBody>
                  <a:tcPr marL="24130" marR="24130" marT="36796" marB="36796">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4348" name="Picture 50">
            <a:extLst>
              <a:ext uri="{FF2B5EF4-FFF2-40B4-BE49-F238E27FC236}">
                <a16:creationId xmlns:a16="http://schemas.microsoft.com/office/drawing/2014/main" id="{DC4868CD-3D22-5135-6679-459C34667318}"/>
              </a:ext>
            </a:extLst>
          </p:cNvPr>
          <p:cNvPicPr>
            <a:picLocks noChangeAspect="1" noChangeArrowheads="1"/>
          </p:cNvPicPr>
          <p:nvPr/>
        </p:nvPicPr>
        <p:blipFill>
          <a:blip r:embed="rId6">
            <a:lum bright="-52000" contrast="90000"/>
            <a:grayscl/>
            <a:extLst>
              <a:ext uri="{28A0092B-C50C-407E-A947-70E740481C1C}">
                <a14:useLocalDpi xmlns:a14="http://schemas.microsoft.com/office/drawing/2010/main" val="0"/>
              </a:ext>
            </a:extLst>
          </a:blip>
          <a:srcRect/>
          <a:stretch>
            <a:fillRect/>
          </a:stretch>
        </p:blipFill>
        <p:spPr bwMode="auto">
          <a:xfrm>
            <a:off x="4017963" y="71438"/>
            <a:ext cx="4116387"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4488D075-6758-DBF6-868A-E8D12043F79C}"/>
              </a:ext>
            </a:extLst>
          </p:cNvPr>
          <p:cNvGraphicFramePr>
            <a:graphicFrameLocks noGrp="1"/>
          </p:cNvGraphicFramePr>
          <p:nvPr/>
        </p:nvGraphicFramePr>
        <p:xfrm>
          <a:off x="4429125" y="785813"/>
          <a:ext cx="1857375" cy="698500"/>
        </p:xfrm>
        <a:graphic>
          <a:graphicData uri="http://schemas.openxmlformats.org/drawingml/2006/table">
            <a:tbl>
              <a:tblPr/>
              <a:tblGrid>
                <a:gridCol w="1857375">
                  <a:extLst>
                    <a:ext uri="{9D8B030D-6E8A-4147-A177-3AD203B41FA5}">
                      <a16:colId xmlns:a16="http://schemas.microsoft.com/office/drawing/2014/main" val="20000"/>
                    </a:ext>
                  </a:extLst>
                </a:gridCol>
              </a:tblGrid>
              <a:tr h="571504">
                <a:tc>
                  <a:txBody>
                    <a:bodyPr/>
                    <a:lstStyle/>
                    <a:p>
                      <a:pPr marL="219710" algn="l">
                        <a:spcAft>
                          <a:spcPts val="0"/>
                        </a:spcAft>
                      </a:pPr>
                      <a:r>
                        <a:rPr lang="en-GB" sz="1600" b="1" spc="-5" dirty="0">
                          <a:solidFill>
                            <a:schemeClr val="tx1"/>
                          </a:solidFill>
                          <a:latin typeface="Times New Roman"/>
                          <a:ea typeface="Times New Roman"/>
                        </a:rPr>
                        <a:t>   </a:t>
                      </a:r>
                      <a:r>
                        <a:rPr lang="en-GB" sz="1600" b="1" spc="-5" dirty="0" err="1">
                          <a:solidFill>
                            <a:schemeClr val="tx1"/>
                          </a:solidFill>
                          <a:latin typeface="Times New Roman"/>
                          <a:ea typeface="Times New Roman"/>
                        </a:rPr>
                        <a:t>CompCo</a:t>
                      </a:r>
                      <a:endParaRPr lang="en-GB" sz="1600" b="1" dirty="0">
                        <a:solidFill>
                          <a:schemeClr val="tx1"/>
                        </a:solidFill>
                        <a:latin typeface="Times New Roman"/>
                        <a:ea typeface="Times New Roman"/>
                      </a:endParaRPr>
                    </a:p>
                    <a:p>
                      <a:pPr algn="l">
                        <a:lnSpc>
                          <a:spcPts val="1510"/>
                        </a:lnSpc>
                        <a:spcAft>
                          <a:spcPts val="0"/>
                        </a:spcAft>
                      </a:pPr>
                      <a:r>
                        <a:rPr lang="en-GB" sz="1600" b="1" spc="65" dirty="0">
                          <a:solidFill>
                            <a:schemeClr val="tx1"/>
                          </a:solidFill>
                          <a:latin typeface="Times New Roman"/>
                          <a:ea typeface="Times New Roman"/>
                        </a:rPr>
                        <a:t>SPECIAL OFFER </a:t>
                      </a:r>
                      <a:r>
                        <a:rPr lang="en-GB" sz="1600" b="1" spc="-20" dirty="0">
                          <a:solidFill>
                            <a:schemeClr val="tx1"/>
                          </a:solidFill>
                          <a:latin typeface="Times New Roman"/>
                          <a:ea typeface="Times New Roman"/>
                        </a:rPr>
                        <a:t>£779 + VAT (17.5%)</a:t>
                      </a:r>
                      <a:endParaRPr lang="en-GB" sz="1600" b="1" dirty="0">
                        <a:solidFill>
                          <a:schemeClr val="tx1"/>
                        </a:solidFill>
                        <a:latin typeface="Times New Roman"/>
                        <a:ea typeface="Times New Roman"/>
                      </a:endParaRPr>
                    </a:p>
                  </a:txBody>
                  <a:tcPr marL="24130" marR="24130" marT="36830" marB="3683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15" name="TextBox 14">
            <a:extLst>
              <a:ext uri="{FF2B5EF4-FFF2-40B4-BE49-F238E27FC236}">
                <a16:creationId xmlns:a16="http://schemas.microsoft.com/office/drawing/2014/main" id="{A7DC10EB-E4B5-F9DE-5A59-7A62103897B6}"/>
              </a:ext>
            </a:extLst>
          </p:cNvPr>
          <p:cNvSpPr txBox="1"/>
          <p:nvPr/>
        </p:nvSpPr>
        <p:spPr>
          <a:xfrm>
            <a:off x="3429000" y="2000250"/>
            <a:ext cx="5715000" cy="63976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indent="292735" algn="ctr">
              <a:lnSpc>
                <a:spcPts val="1440"/>
              </a:lnSpc>
              <a:spcAft>
                <a:spcPts val="0"/>
              </a:spcAft>
              <a:defRPr/>
            </a:pPr>
            <a:r>
              <a:rPr lang="en-GB" sz="1800" spc="45" dirty="0">
                <a:solidFill>
                  <a:srgbClr val="FFFFFF"/>
                </a:solidFill>
                <a:latin typeface="Times New Roman"/>
                <a:ea typeface="Times New Roman"/>
              </a:rPr>
              <a:t>OUR PROMISE :</a:t>
            </a:r>
          </a:p>
          <a:p>
            <a:pPr indent="292735" algn="ctr">
              <a:lnSpc>
                <a:spcPts val="1440"/>
              </a:lnSpc>
              <a:spcAft>
                <a:spcPts val="0"/>
              </a:spcAft>
              <a:defRPr/>
            </a:pPr>
            <a:r>
              <a:rPr lang="en-GB" sz="1800" spc="35" dirty="0">
                <a:solidFill>
                  <a:srgbClr val="FFFFFF"/>
                </a:solidFill>
                <a:latin typeface="Times New Roman"/>
                <a:ea typeface="Times New Roman"/>
              </a:rPr>
              <a:t>If you find the same </a:t>
            </a:r>
            <a:r>
              <a:rPr lang="en-GB" sz="1800" spc="50" dirty="0">
                <a:solidFill>
                  <a:srgbClr val="FFFFFF"/>
                </a:solidFill>
                <a:latin typeface="Times New Roman"/>
                <a:ea typeface="Times New Roman"/>
              </a:rPr>
              <a:t>computer at a cheaper </a:t>
            </a:r>
            <a:r>
              <a:rPr lang="en-GB" sz="1800" dirty="0">
                <a:solidFill>
                  <a:srgbClr val="FFFFFF"/>
                </a:solidFill>
                <a:latin typeface="Times New Roman"/>
                <a:ea typeface="Times New Roman"/>
              </a:rPr>
              <a:t>price within 1 month, we </a:t>
            </a:r>
            <a:r>
              <a:rPr lang="en-GB" sz="1800" spc="-10" dirty="0">
                <a:solidFill>
                  <a:srgbClr val="FFFFFF"/>
                </a:solidFill>
                <a:latin typeface="Times New Roman"/>
                <a:ea typeface="Times New Roman"/>
              </a:rPr>
              <a:t>will </a:t>
            </a:r>
            <a:r>
              <a:rPr lang="en-GB" sz="1800" b="1" spc="-10" dirty="0">
                <a:solidFill>
                  <a:srgbClr val="FFFFFF"/>
                </a:solidFill>
                <a:latin typeface="Times New Roman"/>
                <a:ea typeface="Times New Roman"/>
              </a:rPr>
              <a:t>refund double the </a:t>
            </a:r>
            <a:r>
              <a:rPr lang="en-GB" sz="1800" b="1" dirty="0">
                <a:solidFill>
                  <a:srgbClr val="FFFFFF"/>
                </a:solidFill>
                <a:latin typeface="Times New Roman"/>
                <a:ea typeface="Times New Roman"/>
              </a:rPr>
              <a:t>difference.</a:t>
            </a:r>
            <a:endParaRPr lang="en-GB" sz="1800" dirty="0">
              <a:solidFill>
                <a:srgbClr val="FFFFFF"/>
              </a:solidFill>
              <a:latin typeface="Times New Roman"/>
              <a:ea typeface="Times New Roman"/>
            </a:endParaRPr>
          </a:p>
        </p:txBody>
      </p:sp>
      <p:sp>
        <p:nvSpPr>
          <p:cNvPr id="16" name="Rectangle 53">
            <a:extLst>
              <a:ext uri="{FF2B5EF4-FFF2-40B4-BE49-F238E27FC236}">
                <a16:creationId xmlns:a16="http://schemas.microsoft.com/office/drawing/2014/main" id="{749EC88F-7097-AE20-4F4B-9BC8B9CDAE36}"/>
              </a:ext>
            </a:extLst>
          </p:cNvPr>
          <p:cNvSpPr>
            <a:spLocks noChangeArrowheads="1"/>
          </p:cNvSpPr>
          <p:nvPr/>
        </p:nvSpPr>
        <p:spPr bwMode="auto">
          <a:xfrm>
            <a:off x="0" y="1687513"/>
            <a:ext cx="4079875" cy="2030412"/>
          </a:xfrm>
          <a:prstGeom prst="rect">
            <a:avLst/>
          </a:prstGeom>
          <a:noFill/>
          <a:ln w="9525">
            <a:noFill/>
            <a:miter lim="800000"/>
            <a:headEnd/>
            <a:tailEnd/>
          </a:ln>
          <a:effectLst/>
        </p:spPr>
        <p:txBody>
          <a:bodyPr anchor="ctr">
            <a:spAutoFit/>
          </a:bodyPr>
          <a:lstStyle/>
          <a:p>
            <a:pPr marL="342900" indent="-342900" eaLnBrk="0" hangingPunct="0">
              <a:defRPr/>
            </a:pPr>
            <a:r>
              <a:rPr lang="en-GB" sz="1800" dirty="0">
                <a:solidFill>
                  <a:srgbClr val="000000"/>
                </a:solidFill>
                <a:latin typeface="Bookman Old Style" pitchFamily="18" charset="0"/>
                <a:ea typeface="Times New Roman" pitchFamily="18" charset="0"/>
              </a:rPr>
              <a:t>(</a:t>
            </a:r>
            <a:r>
              <a:rPr lang="en-GB" sz="1800" i="1" dirty="0">
                <a:solidFill>
                  <a:srgbClr val="000000"/>
                </a:solidFill>
                <a:latin typeface="Bookman Old Style" pitchFamily="18" charset="0"/>
                <a:ea typeface="Times New Roman" pitchFamily="18" charset="0"/>
              </a:rPr>
              <a:t>a</a:t>
            </a:r>
            <a:r>
              <a:rPr lang="en-GB" sz="1800" dirty="0">
                <a:solidFill>
                  <a:srgbClr val="000000"/>
                </a:solidFill>
                <a:latin typeface="Bookman Old Style" pitchFamily="18" charset="0"/>
                <a:ea typeface="Times New Roman" pitchFamily="18" charset="0"/>
              </a:rPr>
              <a:t>) Andrea buys the </a:t>
            </a:r>
          </a:p>
          <a:p>
            <a:pPr marL="342900" indent="-342900" eaLnBrk="0" hangingPunct="0">
              <a:defRPr/>
            </a:pPr>
            <a:r>
              <a:rPr lang="en-GB" sz="1800" dirty="0">
                <a:solidFill>
                  <a:srgbClr val="000000"/>
                </a:solidFill>
                <a:latin typeface="Bookman Old Style" pitchFamily="18" charset="0"/>
                <a:ea typeface="Times New Roman" pitchFamily="18" charset="0"/>
              </a:rPr>
              <a:t>    computer from </a:t>
            </a:r>
            <a:r>
              <a:rPr lang="en-GB" sz="1800" dirty="0" err="1">
                <a:solidFill>
                  <a:srgbClr val="000000"/>
                </a:solidFill>
                <a:latin typeface="Bookman Old Style" pitchFamily="18" charset="0"/>
                <a:ea typeface="Times New Roman" pitchFamily="18" charset="0"/>
              </a:rPr>
              <a:t>CompCo</a:t>
            </a:r>
            <a:r>
              <a:rPr lang="en-GB" sz="1800" dirty="0">
                <a:solidFill>
                  <a:srgbClr val="000000"/>
                </a:solidFill>
                <a:latin typeface="Bookman Old Style" pitchFamily="18" charset="0"/>
                <a:ea typeface="Times New Roman" pitchFamily="18" charset="0"/>
              </a:rPr>
              <a:t>.   </a:t>
            </a:r>
          </a:p>
          <a:p>
            <a:pPr eaLnBrk="0" hangingPunct="0">
              <a:defRPr/>
            </a:pPr>
            <a:r>
              <a:rPr lang="en-GB" sz="1800" dirty="0">
                <a:solidFill>
                  <a:srgbClr val="000000"/>
                </a:solidFill>
                <a:latin typeface="Bookman Old Style" pitchFamily="18" charset="0"/>
                <a:ea typeface="Times New Roman" pitchFamily="18" charset="0"/>
              </a:rPr>
              <a:t>    VAT is 17.5%.</a:t>
            </a:r>
            <a:endParaRPr lang="en-GB" sz="1800" dirty="0">
              <a:latin typeface="Bookman Old Style" pitchFamily="18" charset="0"/>
            </a:endParaRPr>
          </a:p>
          <a:p>
            <a:pPr eaLnBrk="0" hangingPunct="0">
              <a:defRPr/>
            </a:pPr>
            <a:r>
              <a:rPr lang="en-GB" sz="1800" dirty="0">
                <a:solidFill>
                  <a:srgbClr val="000000"/>
                </a:solidFill>
                <a:latin typeface="Bookman Old Style" pitchFamily="18" charset="0"/>
                <a:ea typeface="Times New Roman" pitchFamily="18" charset="0"/>
              </a:rPr>
              <a:t>    What is the total cost of the computer?</a:t>
            </a:r>
          </a:p>
          <a:p>
            <a:pPr eaLnBrk="0" hangingPunct="0">
              <a:defRPr/>
            </a:pPr>
            <a:r>
              <a:rPr lang="en-GB" sz="1800" dirty="0">
                <a:solidFill>
                  <a:srgbClr val="000000"/>
                </a:solidFill>
                <a:latin typeface="Bookman Old Style" pitchFamily="18" charset="0"/>
                <a:ea typeface="Times New Roman" pitchFamily="18" charset="0"/>
              </a:rPr>
              <a:t>    Round your answer to the</a:t>
            </a:r>
          </a:p>
          <a:p>
            <a:pPr eaLnBrk="0" hangingPunct="0">
              <a:defRPr/>
            </a:pPr>
            <a:r>
              <a:rPr lang="en-GB" sz="1800" dirty="0">
                <a:solidFill>
                  <a:srgbClr val="000000"/>
                </a:solidFill>
                <a:latin typeface="Bookman Old Style" pitchFamily="18" charset="0"/>
                <a:ea typeface="Times New Roman" pitchFamily="18" charset="0"/>
              </a:rPr>
              <a:t>    nearest penny</a:t>
            </a:r>
            <a:r>
              <a:rPr lang="en-GB" sz="1800" dirty="0">
                <a:latin typeface="Bookman Old Style" pitchFamily="18" charset="0"/>
              </a:rPr>
              <a:t> </a:t>
            </a:r>
          </a:p>
        </p:txBody>
      </p:sp>
      <p:sp>
        <p:nvSpPr>
          <p:cNvPr id="17" name="Rectangle 16">
            <a:extLst>
              <a:ext uri="{FF2B5EF4-FFF2-40B4-BE49-F238E27FC236}">
                <a16:creationId xmlns:a16="http://schemas.microsoft.com/office/drawing/2014/main" id="{3E38BC1D-08F5-ED97-3206-FCEA3F4B78D6}"/>
              </a:ext>
            </a:extLst>
          </p:cNvPr>
          <p:cNvSpPr>
            <a:spLocks noChangeArrowheads="1"/>
          </p:cNvSpPr>
          <p:nvPr/>
        </p:nvSpPr>
        <p:spPr bwMode="auto">
          <a:xfrm>
            <a:off x="4786313" y="3643313"/>
            <a:ext cx="272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1800">
                <a:latin typeface="Bookman Old Style" panose="02050604050505020204" pitchFamily="18" charset="0"/>
              </a:rPr>
              <a:t>TOTAL=£136.33+£779</a:t>
            </a:r>
          </a:p>
        </p:txBody>
      </p:sp>
      <p:sp>
        <p:nvSpPr>
          <p:cNvPr id="14354" name="Rectangle 37">
            <a:extLst>
              <a:ext uri="{FF2B5EF4-FFF2-40B4-BE49-F238E27FC236}">
                <a16:creationId xmlns:a16="http://schemas.microsoft.com/office/drawing/2014/main" id="{6DC42A2E-7758-1160-0D11-6179D9EFFBB9}"/>
              </a:ext>
            </a:extLst>
          </p:cNvPr>
          <p:cNvSpPr>
            <a:spLocks noChangeArrowheads="1"/>
          </p:cNvSpPr>
          <p:nvPr/>
        </p:nvSpPr>
        <p:spPr bwMode="auto">
          <a:xfrm>
            <a:off x="0" y="3875088"/>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1800">
                <a:latin typeface="Bookman Old Style" panose="02050604050505020204" pitchFamily="18" charset="0"/>
              </a:rPr>
              <a:t>(</a:t>
            </a:r>
            <a:r>
              <a:rPr lang="en-GB" altLang="en-US" sz="1800" i="1">
                <a:latin typeface="Bookman Old Style" panose="02050604050505020204" pitchFamily="18" charset="0"/>
              </a:rPr>
              <a:t>b</a:t>
            </a:r>
            <a:r>
              <a:rPr lang="en-GB" altLang="en-US" sz="1800">
                <a:latin typeface="Bookman Old Style" panose="02050604050505020204" pitchFamily="18" charset="0"/>
              </a:rPr>
              <a:t>) One week later, Andrea sees the</a:t>
            </a:r>
          </a:p>
          <a:p>
            <a:pPr eaLnBrk="1" hangingPunct="1"/>
            <a:r>
              <a:rPr lang="en-GB" altLang="en-US" sz="1800">
                <a:latin typeface="Bookman Old Style" panose="02050604050505020204" pitchFamily="18" charset="0"/>
              </a:rPr>
              <a:t>     same computer in a different shop</a:t>
            </a:r>
          </a:p>
          <a:p>
            <a:pPr eaLnBrk="1" hangingPunct="1"/>
            <a:r>
              <a:rPr lang="en-GB" altLang="en-US" sz="1800">
                <a:latin typeface="Bookman Old Style" panose="02050604050505020204" pitchFamily="18" charset="0"/>
              </a:rPr>
              <a:t>     at £900 including VAT.</a:t>
            </a:r>
          </a:p>
          <a:p>
            <a:pPr eaLnBrk="1" hangingPunct="1"/>
            <a:r>
              <a:rPr lang="en-GB" altLang="en-US" sz="1800">
                <a:latin typeface="Bookman Old Style" panose="02050604050505020204" pitchFamily="18" charset="0"/>
              </a:rPr>
              <a:t>     She remembers the promise in the</a:t>
            </a:r>
          </a:p>
          <a:p>
            <a:pPr eaLnBrk="1" hangingPunct="1"/>
            <a:r>
              <a:rPr lang="en-GB" altLang="en-US" sz="1800">
                <a:latin typeface="Bookman Old Style" panose="02050604050505020204" pitchFamily="18" charset="0"/>
              </a:rPr>
              <a:t>     CompCo advertisement and returns</a:t>
            </a:r>
          </a:p>
          <a:p>
            <a:pPr eaLnBrk="1" hangingPunct="1"/>
            <a:r>
              <a:rPr lang="en-GB" altLang="en-US" sz="1800">
                <a:latin typeface="Bookman Old Style" panose="02050604050505020204" pitchFamily="18" charset="0"/>
              </a:rPr>
              <a:t>     to the shop to claim a refund.</a:t>
            </a:r>
          </a:p>
          <a:p>
            <a:pPr eaLnBrk="1" hangingPunct="1"/>
            <a:r>
              <a:rPr lang="en-GB" altLang="en-US" sz="1800">
                <a:latin typeface="Bookman Old Style" panose="02050604050505020204" pitchFamily="18" charset="0"/>
              </a:rPr>
              <a:t>     How much money should be</a:t>
            </a:r>
          </a:p>
          <a:p>
            <a:pPr eaLnBrk="1" hangingPunct="1"/>
            <a:r>
              <a:rPr lang="en-GB" altLang="en-US" sz="1800">
                <a:latin typeface="Bookman Old Style" panose="02050604050505020204" pitchFamily="18" charset="0"/>
              </a:rPr>
              <a:t>     refunded to her?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nimBg="1" autoUpdateAnimBg="0"/>
      <p:bldP spid="10" grpId="0" autoUpdateAnimBg="0"/>
      <p:bldP spid="11" grpId="0" animBg="1" autoUpdateAnimBg="0"/>
      <p:bldP spid="1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a:extLst>
              <a:ext uri="{FF2B5EF4-FFF2-40B4-BE49-F238E27FC236}">
                <a16:creationId xmlns:a16="http://schemas.microsoft.com/office/drawing/2014/main" id="{BA9A564C-DDD0-167F-129B-BCE424CA0725}"/>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 name="Object 20">
            <a:extLst>
              <a:ext uri="{FF2B5EF4-FFF2-40B4-BE49-F238E27FC236}">
                <a16:creationId xmlns:a16="http://schemas.microsoft.com/office/drawing/2014/main" id="{EE2AB238-F3E4-149A-EEA7-A5EAB9605AA4}"/>
              </a:ext>
            </a:extLst>
          </p:cNvPr>
          <p:cNvGraphicFramePr>
            <a:graphicFrameLocks noChangeAspect="1"/>
          </p:cNvGraphicFramePr>
          <p:nvPr/>
        </p:nvGraphicFramePr>
        <p:xfrm>
          <a:off x="2571750" y="5072063"/>
          <a:ext cx="5381625" cy="552450"/>
        </p:xfrm>
        <a:graphic>
          <a:graphicData uri="http://schemas.openxmlformats.org/presentationml/2006/ole">
            <mc:AlternateContent xmlns:mc="http://schemas.openxmlformats.org/markup-compatibility/2006">
              <mc:Choice xmlns:v="urn:schemas-microsoft-com:vml" Requires="v">
                <p:oleObj name="Equation" r:id="rId4" imgW="1955520" imgH="203040" progId="Equation.3">
                  <p:embed/>
                </p:oleObj>
              </mc:Choice>
              <mc:Fallback>
                <p:oleObj name="Equation" r:id="rId4" imgW="1955520" imgH="20304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5072063"/>
                        <a:ext cx="5381625"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49">
            <a:extLst>
              <a:ext uri="{FF2B5EF4-FFF2-40B4-BE49-F238E27FC236}">
                <a16:creationId xmlns:a16="http://schemas.microsoft.com/office/drawing/2014/main" id="{193A2E0A-FC73-40EF-8725-80BAE1B9943C}"/>
              </a:ext>
            </a:extLst>
          </p:cNvPr>
          <p:cNvGraphicFramePr>
            <a:graphicFrameLocks noChangeAspect="1"/>
          </p:cNvGraphicFramePr>
          <p:nvPr/>
        </p:nvGraphicFramePr>
        <p:xfrm>
          <a:off x="2286000" y="4429125"/>
          <a:ext cx="4683125" cy="554038"/>
        </p:xfrm>
        <a:graphic>
          <a:graphicData uri="http://schemas.openxmlformats.org/presentationml/2006/ole">
            <mc:AlternateContent xmlns:mc="http://schemas.openxmlformats.org/markup-compatibility/2006">
              <mc:Choice xmlns:v="urn:schemas-microsoft-com:vml" Requires="v">
                <p:oleObj name="Equation" r:id="rId6" imgW="1701720" imgH="203040" progId="Equation.3">
                  <p:embed/>
                </p:oleObj>
              </mc:Choice>
              <mc:Fallback>
                <p:oleObj name="Equation" r:id="rId6" imgW="1701720" imgH="203040" progId="Equation.3">
                  <p:embed/>
                  <p:pic>
                    <p:nvPicPr>
                      <p:cNvPr id="0" name="Object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429125"/>
                        <a:ext cx="4683125" cy="554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0">
            <a:extLst>
              <a:ext uri="{FF2B5EF4-FFF2-40B4-BE49-F238E27FC236}">
                <a16:creationId xmlns:a16="http://schemas.microsoft.com/office/drawing/2014/main" id="{524F7189-18F4-5FE2-8C05-990672DE5637}"/>
              </a:ext>
            </a:extLst>
          </p:cNvPr>
          <p:cNvGraphicFramePr>
            <a:graphicFrameLocks noChangeAspect="1"/>
          </p:cNvGraphicFramePr>
          <p:nvPr/>
        </p:nvGraphicFramePr>
        <p:xfrm>
          <a:off x="2849563" y="5715000"/>
          <a:ext cx="3949700" cy="642938"/>
        </p:xfrm>
        <a:graphic>
          <a:graphicData uri="http://schemas.openxmlformats.org/presentationml/2006/ole">
            <mc:AlternateContent xmlns:mc="http://schemas.openxmlformats.org/markup-compatibility/2006">
              <mc:Choice xmlns:v="urn:schemas-microsoft-com:vml" Requires="v">
                <p:oleObj name="Equation" r:id="rId8" imgW="1218960" imgH="203040" progId="Equation.3">
                  <p:embed/>
                </p:oleObj>
              </mc:Choice>
              <mc:Fallback>
                <p:oleObj name="Equation" r:id="rId8" imgW="1218960" imgH="203040" progId="Equation.3">
                  <p:embed/>
                  <p:pic>
                    <p:nvPicPr>
                      <p:cNvPr id="0" name="Object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9563" y="5715000"/>
                        <a:ext cx="3949700" cy="642938"/>
                      </a:xfrm>
                      <a:prstGeom prst="rect">
                        <a:avLst/>
                      </a:prstGeom>
                      <a:solidFill>
                        <a:srgbClr val="FFFF00"/>
                      </a:solidFill>
                    </p:spPr>
                  </p:pic>
                </p:oleObj>
              </mc:Fallback>
            </mc:AlternateContent>
          </a:graphicData>
        </a:graphic>
      </p:graphicFrame>
      <p:sp>
        <p:nvSpPr>
          <p:cNvPr id="15366" name="Rectangle 6">
            <a:extLst>
              <a:ext uri="{FF2B5EF4-FFF2-40B4-BE49-F238E27FC236}">
                <a16:creationId xmlns:a16="http://schemas.microsoft.com/office/drawing/2014/main" id="{88B471CB-73C8-55F2-32D0-A0229E178A09}"/>
              </a:ext>
            </a:extLst>
          </p:cNvPr>
          <p:cNvSpPr>
            <a:spLocks noChangeArrowheads="1"/>
          </p:cNvSpPr>
          <p:nvPr/>
        </p:nvSpPr>
        <p:spPr bwMode="auto">
          <a:xfrm>
            <a:off x="0" y="84138"/>
            <a:ext cx="9001125"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968375" algn="l"/>
              </a:tabLst>
              <a:defRPr sz="2400">
                <a:solidFill>
                  <a:schemeClr val="tx1"/>
                </a:solidFill>
                <a:latin typeface="Comic Sans MS" panose="030F0702030302020204" pitchFamily="66" charset="0"/>
                <a:cs typeface="Arial" panose="020B0604020202020204" pitchFamily="34" charset="0"/>
              </a:defRPr>
            </a:lvl1pPr>
            <a:lvl2pPr marL="742950" indent="-285750" eaLnBrk="0" hangingPunct="0">
              <a:tabLst>
                <a:tab pos="968375" algn="l"/>
              </a:tabLst>
              <a:defRPr sz="2400">
                <a:solidFill>
                  <a:schemeClr val="tx1"/>
                </a:solidFill>
                <a:latin typeface="Comic Sans MS" panose="030F0702030302020204" pitchFamily="66" charset="0"/>
                <a:cs typeface="Arial" panose="020B0604020202020204" pitchFamily="34" charset="0"/>
              </a:defRPr>
            </a:lvl2pPr>
            <a:lvl3pPr marL="1143000" indent="-228600" eaLnBrk="0" hangingPunct="0">
              <a:tabLst>
                <a:tab pos="968375" algn="l"/>
              </a:tabLst>
              <a:defRPr sz="2400">
                <a:solidFill>
                  <a:schemeClr val="tx1"/>
                </a:solidFill>
                <a:latin typeface="Comic Sans MS" panose="030F0702030302020204" pitchFamily="66" charset="0"/>
                <a:cs typeface="Arial" panose="020B0604020202020204" pitchFamily="34" charset="0"/>
              </a:defRPr>
            </a:lvl3pPr>
            <a:lvl4pPr marL="1600200" indent="-228600" eaLnBrk="0" hangingPunct="0">
              <a:tabLst>
                <a:tab pos="968375" algn="l"/>
              </a:tabLst>
              <a:defRPr sz="2400">
                <a:solidFill>
                  <a:schemeClr val="tx1"/>
                </a:solidFill>
                <a:latin typeface="Comic Sans MS" panose="030F0702030302020204" pitchFamily="66" charset="0"/>
                <a:cs typeface="Arial" panose="020B0604020202020204" pitchFamily="34" charset="0"/>
              </a:defRPr>
            </a:lvl4pPr>
            <a:lvl5pPr marL="2057400" indent="-228600" eaLnBrk="0" hangingPunct="0">
              <a:tabLst>
                <a:tab pos="968375" algn="l"/>
              </a:tabLst>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tabLst>
                <a:tab pos="968375" algn="l"/>
              </a:tabLs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tabLst>
                <a:tab pos="968375" algn="l"/>
              </a:tabLs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tabLst>
                <a:tab pos="968375" algn="l"/>
              </a:tabLs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tabLst>
                <a:tab pos="968375" algn="l"/>
              </a:tabLst>
              <a:defRPr sz="2400">
                <a:solidFill>
                  <a:schemeClr val="tx1"/>
                </a:solidFill>
                <a:latin typeface="Comic Sans MS" panose="030F0702030302020204" pitchFamily="66" charset="0"/>
                <a:cs typeface="Arial" panose="020B0604020202020204" pitchFamily="34" charset="0"/>
              </a:defRPr>
            </a:lvl9pPr>
          </a:lstStyle>
          <a:p>
            <a:r>
              <a:rPr lang="en-GB" altLang="en-US" sz="2000">
                <a:solidFill>
                  <a:srgbClr val="000000"/>
                </a:solidFill>
                <a:latin typeface="Bookman Old Style" panose="02050604050505020204" pitchFamily="18" charset="0"/>
                <a:cs typeface="Times New Roman" panose="02020603050405020304" pitchFamily="18" charset="0"/>
              </a:rPr>
              <a:t>A basic cable television package, which includes 30 channels, costs £8.75 per month.</a:t>
            </a:r>
            <a:endParaRPr lang="en-GB" altLang="en-US" sz="2000">
              <a:latin typeface="Bookman Old Style" panose="02050604050505020204" pitchFamily="18" charset="0"/>
            </a:endParaRPr>
          </a:p>
          <a:p>
            <a:r>
              <a:rPr lang="en-GB" altLang="en-US" sz="2000">
                <a:solidFill>
                  <a:srgbClr val="000000"/>
                </a:solidFill>
                <a:latin typeface="Bookman Old Style" panose="02050604050505020204" pitchFamily="18" charset="0"/>
                <a:cs typeface="Times New Roman" panose="02020603050405020304" pitchFamily="18" charset="0"/>
              </a:rPr>
              <a:t>The cost of installation is £75 which will be included in the first month's bill.</a:t>
            </a:r>
            <a:endParaRPr lang="en-GB" altLang="en-US" sz="2000">
              <a:latin typeface="Bookman Old Style" panose="02050604050505020204" pitchFamily="18" charset="0"/>
            </a:endParaRPr>
          </a:p>
          <a:p>
            <a:r>
              <a:rPr lang="en-GB" altLang="en-US" sz="2000">
                <a:solidFill>
                  <a:srgbClr val="000000"/>
                </a:solidFill>
                <a:latin typeface="Bookman Old Style" panose="02050604050505020204" pitchFamily="18" charset="0"/>
                <a:cs typeface="Times New Roman" panose="02020603050405020304" pitchFamily="18" charset="0"/>
              </a:rPr>
              <a:t>Additional channels can be added to the basic service.</a:t>
            </a:r>
            <a:endParaRPr lang="en-GB" altLang="en-US" sz="2000">
              <a:latin typeface="Bookman Old Style" panose="02050604050505020204" pitchFamily="18" charset="0"/>
            </a:endParaRPr>
          </a:p>
          <a:p>
            <a:pPr>
              <a:buFontTx/>
              <a:buChar char="•"/>
            </a:pPr>
            <a:r>
              <a:rPr lang="en-GB" altLang="en-US" sz="2000">
                <a:solidFill>
                  <a:srgbClr val="000000"/>
                </a:solidFill>
                <a:latin typeface="Bookman Old Style" panose="02050604050505020204" pitchFamily="18" charset="0"/>
                <a:cs typeface="Times New Roman" panose="02020603050405020304" pitchFamily="18" charset="0"/>
              </a:rPr>
              <a:t>The movie channels package costs £12-50 per month.</a:t>
            </a:r>
            <a:endParaRPr lang="en-GB" altLang="en-US" sz="2000">
              <a:latin typeface="Bookman Old Style" panose="02050604050505020204" pitchFamily="18" charset="0"/>
            </a:endParaRPr>
          </a:p>
          <a:p>
            <a:pPr>
              <a:buFontTx/>
              <a:buChar char="•"/>
            </a:pPr>
            <a:r>
              <a:rPr lang="en-GB" altLang="en-US" sz="2000">
                <a:solidFill>
                  <a:srgbClr val="000000"/>
                </a:solidFill>
                <a:latin typeface="Bookman Old Style" panose="02050604050505020204" pitchFamily="18" charset="0"/>
                <a:cs typeface="Times New Roman" panose="02020603050405020304" pitchFamily="18" charset="0"/>
              </a:rPr>
              <a:t>The music channels package costs £7.50 per month.</a:t>
            </a:r>
            <a:endParaRPr lang="en-GB" altLang="en-US" sz="2000">
              <a:latin typeface="Bookman Old Style" panose="02050604050505020204" pitchFamily="18" charset="0"/>
            </a:endParaRPr>
          </a:p>
          <a:p>
            <a:pPr>
              <a:buFontTx/>
              <a:buChar char="•"/>
            </a:pPr>
            <a:r>
              <a:rPr lang="en-GB" altLang="en-US" sz="2000">
                <a:solidFill>
                  <a:srgbClr val="000000"/>
                </a:solidFill>
                <a:latin typeface="Bookman Old Style" panose="02050604050505020204" pitchFamily="18" charset="0"/>
                <a:cs typeface="Times New Roman" panose="02020603050405020304" pitchFamily="18" charset="0"/>
              </a:rPr>
              <a:t>The sports channels package costs £14.50 per month.</a:t>
            </a:r>
            <a:endParaRPr lang="en-GB" altLang="en-US" sz="2000">
              <a:latin typeface="Bookman Old Style" panose="02050604050505020204" pitchFamily="18" charset="0"/>
            </a:endParaRPr>
          </a:p>
          <a:p>
            <a:r>
              <a:rPr lang="en-GB" altLang="en-US" sz="2000">
                <a:solidFill>
                  <a:srgbClr val="000000"/>
                </a:solidFill>
                <a:latin typeface="Bookman Old Style" panose="02050604050505020204" pitchFamily="18" charset="0"/>
                <a:cs typeface="Times New Roman" panose="02020603050405020304" pitchFamily="18" charset="0"/>
              </a:rPr>
              <a:t>The Mackie family's first bill after having cable television installed was £98.25.</a:t>
            </a:r>
            <a:endParaRPr lang="en-GB" altLang="en-US" sz="2000">
              <a:latin typeface="Bookman Old Style" panose="02050604050505020204" pitchFamily="18" charset="0"/>
            </a:endParaRPr>
          </a:p>
          <a:p>
            <a:r>
              <a:rPr lang="en-GB" altLang="en-US" sz="2000">
                <a:solidFill>
                  <a:srgbClr val="000000"/>
                </a:solidFill>
                <a:latin typeface="Bookman Old Style" panose="02050604050505020204" pitchFamily="18" charset="0"/>
                <a:cs typeface="Times New Roman" panose="02020603050405020304" pitchFamily="18" charset="0"/>
              </a:rPr>
              <a:t>They chose the basic cable television package plus one additional channels package.</a:t>
            </a:r>
            <a:endParaRPr lang="en-GB" altLang="en-US" sz="2000">
              <a:latin typeface="Bookman Old Style" panose="02050604050505020204" pitchFamily="18" charset="0"/>
            </a:endParaRPr>
          </a:p>
          <a:p>
            <a:r>
              <a:rPr lang="en-GB" altLang="en-US" sz="2000">
                <a:solidFill>
                  <a:srgbClr val="000000"/>
                </a:solidFill>
                <a:latin typeface="Bookman Old Style" panose="02050604050505020204" pitchFamily="18" charset="0"/>
                <a:cs typeface="Times New Roman" panose="02020603050405020304" pitchFamily="18" charset="0"/>
              </a:rPr>
              <a:t>Which additional package did they choose? </a:t>
            </a:r>
            <a:r>
              <a:rPr lang="en-GB" altLang="en-US" sz="2000" b="1">
                <a:solidFill>
                  <a:srgbClr val="000000"/>
                </a:solidFill>
                <a:latin typeface="Bookman Old Style" panose="02050604050505020204" pitchFamily="18" charset="0"/>
                <a:cs typeface="Times New Roman" panose="02020603050405020304" pitchFamily="18" charset="0"/>
              </a:rPr>
              <a:t>Give a reason for your answer.</a:t>
            </a:r>
            <a:endParaRPr lang="en-GB" altLang="en-US" sz="2000">
              <a:latin typeface="Bookman Old Style" panose="02050604050505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amond(in)">
                                      <p:cBhvr>
                                        <p:cTn id="12" dur="2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amond(in)">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a:extLst>
              <a:ext uri="{FF2B5EF4-FFF2-40B4-BE49-F238E27FC236}">
                <a16:creationId xmlns:a16="http://schemas.microsoft.com/office/drawing/2014/main" id="{494BB8CA-8E2A-1001-7328-FB1D8B677A9D}"/>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120" imgH="215640" progId="Equation.3">
                  <p:embed/>
                </p:oleObj>
              </mc:Choice>
              <mc:Fallback>
                <p:oleObj name="Equation" r:id="rId2" imgW="114120" imgH="21564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a:extLst>
              <a:ext uri="{FF2B5EF4-FFF2-40B4-BE49-F238E27FC236}">
                <a16:creationId xmlns:a16="http://schemas.microsoft.com/office/drawing/2014/main" id="{41FAB5D3-40D5-2600-C6BD-DB140549E21A}"/>
              </a:ext>
            </a:extLst>
          </p:cNvPr>
          <p:cNvSpPr/>
          <p:nvPr/>
        </p:nvSpPr>
        <p:spPr>
          <a:xfrm>
            <a:off x="3357563" y="4286250"/>
            <a:ext cx="1974850" cy="142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aphicFrame>
        <p:nvGraphicFramePr>
          <p:cNvPr id="9" name="Object 20">
            <a:extLst>
              <a:ext uri="{FF2B5EF4-FFF2-40B4-BE49-F238E27FC236}">
                <a16:creationId xmlns:a16="http://schemas.microsoft.com/office/drawing/2014/main" id="{21531814-BA2E-4F57-E9A9-D06DAE418B97}"/>
              </a:ext>
            </a:extLst>
          </p:cNvPr>
          <p:cNvGraphicFramePr>
            <a:graphicFrameLocks noChangeAspect="1"/>
          </p:cNvGraphicFramePr>
          <p:nvPr/>
        </p:nvGraphicFramePr>
        <p:xfrm>
          <a:off x="3071813" y="4500563"/>
          <a:ext cx="3529012" cy="552450"/>
        </p:xfrm>
        <a:graphic>
          <a:graphicData uri="http://schemas.openxmlformats.org/presentationml/2006/ole">
            <mc:AlternateContent xmlns:mc="http://schemas.openxmlformats.org/markup-compatibility/2006">
              <mc:Choice xmlns:v="urn:schemas-microsoft-com:vml" Requires="v">
                <p:oleObj name="Equation" r:id="rId4" imgW="1282680" imgH="203040" progId="Equation.3">
                  <p:embed/>
                </p:oleObj>
              </mc:Choice>
              <mc:Fallback>
                <p:oleObj name="Equation" r:id="rId4" imgW="1282680" imgH="20304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1813" y="4500563"/>
                        <a:ext cx="3529012"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9">
            <a:extLst>
              <a:ext uri="{FF2B5EF4-FFF2-40B4-BE49-F238E27FC236}">
                <a16:creationId xmlns:a16="http://schemas.microsoft.com/office/drawing/2014/main" id="{3F09AA9C-53F9-5E7D-A70F-E9B2E3A87716}"/>
              </a:ext>
            </a:extLst>
          </p:cNvPr>
          <p:cNvGraphicFramePr>
            <a:graphicFrameLocks noChangeAspect="1"/>
          </p:cNvGraphicFramePr>
          <p:nvPr/>
        </p:nvGraphicFramePr>
        <p:xfrm>
          <a:off x="0" y="4143375"/>
          <a:ext cx="2865438" cy="1073150"/>
        </p:xfrm>
        <a:graphic>
          <a:graphicData uri="http://schemas.openxmlformats.org/presentationml/2006/ole">
            <mc:AlternateContent xmlns:mc="http://schemas.openxmlformats.org/markup-compatibility/2006">
              <mc:Choice xmlns:v="urn:schemas-microsoft-com:vml" Requires="v">
                <p:oleObj name="Equation" r:id="rId6" imgW="1041120" imgH="393480" progId="Equation.3">
                  <p:embed/>
                </p:oleObj>
              </mc:Choice>
              <mc:Fallback>
                <p:oleObj name="Equation" r:id="rId6" imgW="1041120" imgH="393480" progId="Equation.3">
                  <p:embed/>
                  <p:pic>
                    <p:nvPicPr>
                      <p:cNvPr id="0" name="Object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43375"/>
                        <a:ext cx="2865438"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0">
            <a:extLst>
              <a:ext uri="{FF2B5EF4-FFF2-40B4-BE49-F238E27FC236}">
                <a16:creationId xmlns:a16="http://schemas.microsoft.com/office/drawing/2014/main" id="{96A03BFD-6F9D-88C5-D996-E6D67C8C72F6}"/>
              </a:ext>
            </a:extLst>
          </p:cNvPr>
          <p:cNvGraphicFramePr>
            <a:graphicFrameLocks noChangeAspect="1"/>
          </p:cNvGraphicFramePr>
          <p:nvPr/>
        </p:nvGraphicFramePr>
        <p:xfrm>
          <a:off x="7000875" y="4357688"/>
          <a:ext cx="1919288" cy="1962150"/>
        </p:xfrm>
        <a:graphic>
          <a:graphicData uri="http://schemas.openxmlformats.org/presentationml/2006/ole">
            <mc:AlternateContent xmlns:mc="http://schemas.openxmlformats.org/markup-compatibility/2006">
              <mc:Choice xmlns:v="urn:schemas-microsoft-com:vml" Requires="v">
                <p:oleObj name="Equation" r:id="rId8" imgW="812520" imgH="850680" progId="Equation.3">
                  <p:embed/>
                </p:oleObj>
              </mc:Choice>
              <mc:Fallback>
                <p:oleObj name="Equation" r:id="rId8" imgW="812520" imgH="850680" progId="Equation.3">
                  <p:embed/>
                  <p:pic>
                    <p:nvPicPr>
                      <p:cNvPr id="0" name="Object 5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00875" y="4357688"/>
                        <a:ext cx="1919288" cy="1962150"/>
                      </a:xfrm>
                      <a:prstGeom prst="rect">
                        <a:avLst/>
                      </a:prstGeom>
                      <a:solidFill>
                        <a:srgbClr val="FFFF00"/>
                      </a:solidFill>
                    </p:spPr>
                  </p:pic>
                </p:oleObj>
              </mc:Fallback>
            </mc:AlternateContent>
          </a:graphicData>
        </a:graphic>
      </p:graphicFrame>
      <p:sp>
        <p:nvSpPr>
          <p:cNvPr id="16394" name="Rectangle 6">
            <a:extLst>
              <a:ext uri="{FF2B5EF4-FFF2-40B4-BE49-F238E27FC236}">
                <a16:creationId xmlns:a16="http://schemas.microsoft.com/office/drawing/2014/main" id="{4D63BF9D-B3E5-D394-7F3D-C67F20A87124}"/>
              </a:ext>
            </a:extLst>
          </p:cNvPr>
          <p:cNvSpPr>
            <a:spLocks noChangeArrowheads="1"/>
          </p:cNvSpPr>
          <p:nvPr/>
        </p:nvSpPr>
        <p:spPr bwMode="auto">
          <a:xfrm>
            <a:off x="0" y="133350"/>
            <a:ext cx="9028113"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r>
              <a:rPr lang="en-GB" altLang="en-US" sz="2000">
                <a:solidFill>
                  <a:srgbClr val="000000"/>
                </a:solidFill>
                <a:latin typeface="Bookman Old Style" panose="02050604050505020204" pitchFamily="18" charset="0"/>
                <a:cs typeface="Times New Roman" panose="02020603050405020304" pitchFamily="18" charset="0"/>
              </a:rPr>
              <a:t>Mara travels 1850 miles every month.</a:t>
            </a:r>
            <a:endParaRPr lang="en-GB" altLang="en-US" sz="2000">
              <a:latin typeface="Bookman Old Style" panose="02050604050505020204" pitchFamily="18" charset="0"/>
            </a:endParaRPr>
          </a:p>
          <a:p>
            <a:r>
              <a:rPr lang="en-GB" altLang="en-US" sz="2000">
                <a:solidFill>
                  <a:srgbClr val="000000"/>
                </a:solidFill>
                <a:latin typeface="Bookman Old Style" panose="02050604050505020204" pitchFamily="18" charset="0"/>
                <a:cs typeface="Times New Roman" panose="02020603050405020304" pitchFamily="18" charset="0"/>
              </a:rPr>
              <a:t>Currently her car runs on unleaded petrol, which costs 76.9p per litre and her car travels 8.5 miles per litre.</a:t>
            </a:r>
            <a:endParaRPr lang="en-GB" altLang="en-US" sz="2000">
              <a:latin typeface="Bookman Old Style" panose="02050604050505020204" pitchFamily="18" charset="0"/>
            </a:endParaRPr>
          </a:p>
          <a:p>
            <a:r>
              <a:rPr lang="en-GB" altLang="en-US" sz="2000">
                <a:solidFill>
                  <a:srgbClr val="000000"/>
                </a:solidFill>
                <a:latin typeface="Bookman Old Style" panose="02050604050505020204" pitchFamily="18" charset="0"/>
                <a:cs typeface="Times New Roman" panose="02020603050405020304" pitchFamily="18" charset="0"/>
              </a:rPr>
              <a:t>(</a:t>
            </a:r>
            <a:r>
              <a:rPr lang="en-GB" altLang="en-US" sz="2000" i="1">
                <a:solidFill>
                  <a:srgbClr val="000000"/>
                </a:solidFill>
                <a:latin typeface="Bookman Old Style" panose="02050604050505020204" pitchFamily="18" charset="0"/>
                <a:cs typeface="Times New Roman" panose="02020603050405020304" pitchFamily="18" charset="0"/>
              </a:rPr>
              <a:t>a</a:t>
            </a:r>
            <a:r>
              <a:rPr lang="en-GB" altLang="en-US" sz="2000">
                <a:solidFill>
                  <a:srgbClr val="000000"/>
                </a:solidFill>
                <a:latin typeface="Bookman Old Style" panose="02050604050505020204" pitchFamily="18" charset="0"/>
                <a:cs typeface="Times New Roman" panose="02020603050405020304" pitchFamily="18" charset="0"/>
              </a:rPr>
              <a:t>)  What is her monthly petrol bill?</a:t>
            </a:r>
            <a:endParaRPr lang="en-GB" altLang="en-US" sz="2000">
              <a:latin typeface="Bookman Old Style" panose="02050604050505020204" pitchFamily="18" charset="0"/>
            </a:endParaRPr>
          </a:p>
          <a:p>
            <a:r>
              <a:rPr lang="en-GB" altLang="en-US" sz="2000">
                <a:solidFill>
                  <a:srgbClr val="000000"/>
                </a:solidFill>
                <a:latin typeface="Bookman Old Style" panose="02050604050505020204" pitchFamily="18" charset="0"/>
                <a:cs typeface="Times New Roman" panose="02020603050405020304" pitchFamily="18" charset="0"/>
              </a:rPr>
              <a:t>Mara is thinking of having her car converted to run on Liquid Petroleum Gas (LPG).LPG costs 38.9p per litre and using this fuel her car will travel 7.8 miles per litre.</a:t>
            </a:r>
            <a:endParaRPr lang="en-GB" altLang="en-US" sz="2000">
              <a:latin typeface="Bookman Old Style" panose="02050604050505020204" pitchFamily="18" charset="0"/>
            </a:endParaRPr>
          </a:p>
          <a:p>
            <a:r>
              <a:rPr lang="en-GB" altLang="en-US" sz="2000" i="1">
                <a:solidFill>
                  <a:srgbClr val="000000"/>
                </a:solidFill>
                <a:latin typeface="Bookman Old Style" panose="02050604050505020204" pitchFamily="18" charset="0"/>
                <a:cs typeface="Times New Roman" panose="02020603050405020304" pitchFamily="18" charset="0"/>
              </a:rPr>
              <a:t>(b)   </a:t>
            </a:r>
            <a:r>
              <a:rPr lang="en-GB" altLang="en-US" sz="2000">
                <a:solidFill>
                  <a:srgbClr val="000000"/>
                </a:solidFill>
                <a:latin typeface="Bookman Old Style" panose="02050604050505020204" pitchFamily="18" charset="0"/>
                <a:cs typeface="Times New Roman" panose="02020603050405020304" pitchFamily="18" charset="0"/>
              </a:rPr>
              <a:t>What will be her monthly saving if she converts her car to run on LPG?</a:t>
            </a:r>
            <a:endParaRPr lang="en-GB" altLang="en-US" sz="2000">
              <a:latin typeface="Bookman Old Style" panose="02050604050505020204" pitchFamily="18" charset="0"/>
            </a:endParaRPr>
          </a:p>
        </p:txBody>
      </p:sp>
      <p:sp>
        <p:nvSpPr>
          <p:cNvPr id="16395" name="Rectangle 21">
            <a:extLst>
              <a:ext uri="{FF2B5EF4-FFF2-40B4-BE49-F238E27FC236}">
                <a16:creationId xmlns:a16="http://schemas.microsoft.com/office/drawing/2014/main" id="{C669ABB8-EE1F-01E3-5CFB-D96E8568F54A}"/>
              </a:ext>
            </a:extLst>
          </p:cNvPr>
          <p:cNvSpPr>
            <a:spLocks noChangeArrowheads="1"/>
          </p:cNvSpPr>
          <p:nvPr/>
        </p:nvSpPr>
        <p:spPr bwMode="auto">
          <a:xfrm>
            <a:off x="0" y="3108325"/>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000">
                <a:latin typeface="Bookman Old Style" panose="02050604050505020204" pitchFamily="18" charset="0"/>
              </a:rPr>
              <a:t>(</a:t>
            </a:r>
            <a:r>
              <a:rPr lang="en-GB" altLang="en-US" sz="2000" i="1">
                <a:latin typeface="Bookman Old Style" panose="02050604050505020204" pitchFamily="18" charset="0"/>
              </a:rPr>
              <a:t>c</a:t>
            </a:r>
            <a:r>
              <a:rPr lang="en-GB" altLang="en-US" sz="2000">
                <a:latin typeface="Bookman Old Style" panose="02050604050505020204" pitchFamily="18" charset="0"/>
              </a:rPr>
              <a:t>)   The cost of converting Mara's car to run on LPG is £800.</a:t>
            </a:r>
          </a:p>
          <a:p>
            <a:pPr eaLnBrk="1" hangingPunct="1"/>
            <a:r>
              <a:rPr lang="en-GB" altLang="en-US" sz="2000">
                <a:latin typeface="Bookman Old Style" panose="02050604050505020204" pitchFamily="18" charset="0"/>
              </a:rPr>
              <a:t>How many months of savings will it take to recover the cost of the conversion?</a:t>
            </a:r>
          </a:p>
        </p:txBody>
      </p:sp>
      <p:graphicFrame>
        <p:nvGraphicFramePr>
          <p:cNvPr id="14" name="Object 7">
            <a:extLst>
              <a:ext uri="{FF2B5EF4-FFF2-40B4-BE49-F238E27FC236}">
                <a16:creationId xmlns:a16="http://schemas.microsoft.com/office/drawing/2014/main" id="{9F947AB4-BE83-1029-104F-53D00F7F6018}"/>
              </a:ext>
            </a:extLst>
          </p:cNvPr>
          <p:cNvGraphicFramePr>
            <a:graphicFrameLocks noChangeAspect="1"/>
          </p:cNvGraphicFramePr>
          <p:nvPr/>
        </p:nvGraphicFramePr>
        <p:xfrm>
          <a:off x="0" y="5214938"/>
          <a:ext cx="2830513" cy="1073150"/>
        </p:xfrm>
        <a:graphic>
          <a:graphicData uri="http://schemas.openxmlformats.org/presentationml/2006/ole">
            <mc:AlternateContent xmlns:mc="http://schemas.openxmlformats.org/markup-compatibility/2006">
              <mc:Choice xmlns:v="urn:schemas-microsoft-com:vml" Requires="v">
                <p:oleObj name="Equation" r:id="rId10" imgW="1028520" imgH="393480" progId="Equation.3">
                  <p:embed/>
                </p:oleObj>
              </mc:Choice>
              <mc:Fallback>
                <p:oleObj name="Equation" r:id="rId10" imgW="1028520" imgH="393480"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214938"/>
                        <a:ext cx="2830513"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8">
            <a:extLst>
              <a:ext uri="{FF2B5EF4-FFF2-40B4-BE49-F238E27FC236}">
                <a16:creationId xmlns:a16="http://schemas.microsoft.com/office/drawing/2014/main" id="{3B685746-4B33-784A-416D-667A2473211C}"/>
              </a:ext>
            </a:extLst>
          </p:cNvPr>
          <p:cNvGraphicFramePr>
            <a:graphicFrameLocks noChangeAspect="1"/>
          </p:cNvGraphicFramePr>
          <p:nvPr/>
        </p:nvGraphicFramePr>
        <p:xfrm>
          <a:off x="2857500" y="5500688"/>
          <a:ext cx="1606550" cy="482600"/>
        </p:xfrm>
        <a:graphic>
          <a:graphicData uri="http://schemas.openxmlformats.org/presentationml/2006/ole">
            <mc:AlternateContent xmlns:mc="http://schemas.openxmlformats.org/markup-compatibility/2006">
              <mc:Choice xmlns:v="urn:schemas-microsoft-com:vml" Requires="v">
                <p:oleObj name="Equation" r:id="rId12" imgW="583920" imgH="177480" progId="Equation.3">
                  <p:embed/>
                </p:oleObj>
              </mc:Choice>
              <mc:Fallback>
                <p:oleObj name="Equation" r:id="rId12" imgW="583920" imgH="177480"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0" y="5500688"/>
                        <a:ext cx="16065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9">
            <a:extLst>
              <a:ext uri="{FF2B5EF4-FFF2-40B4-BE49-F238E27FC236}">
                <a16:creationId xmlns:a16="http://schemas.microsoft.com/office/drawing/2014/main" id="{A8D50843-1D0D-8258-D87D-DFFD5FDF0BF7}"/>
              </a:ext>
            </a:extLst>
          </p:cNvPr>
          <p:cNvGraphicFramePr>
            <a:graphicFrameLocks noChangeAspect="1"/>
          </p:cNvGraphicFramePr>
          <p:nvPr/>
        </p:nvGraphicFramePr>
        <p:xfrm>
          <a:off x="4573588" y="5500688"/>
          <a:ext cx="1746250" cy="482600"/>
        </p:xfrm>
        <a:graphic>
          <a:graphicData uri="http://schemas.openxmlformats.org/presentationml/2006/ole">
            <mc:AlternateContent xmlns:mc="http://schemas.openxmlformats.org/markup-compatibility/2006">
              <mc:Choice xmlns:v="urn:schemas-microsoft-com:vml" Requires="v">
                <p:oleObj name="Equation" r:id="rId14" imgW="634680" imgH="177480" progId="Equation.3">
                  <p:embed/>
                </p:oleObj>
              </mc:Choice>
              <mc:Fallback>
                <p:oleObj name="Equation" r:id="rId14" imgW="634680" imgH="177480" progId="Equation.3">
                  <p:embed/>
                  <p:pic>
                    <p:nvPicPr>
                      <p:cNvPr id="0" name="Object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3588" y="5500688"/>
                        <a:ext cx="17462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20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amond(in)">
                                      <p:cBhvr>
                                        <p:cTn id="21" dur="20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amond(in)">
                                      <p:cBhvr>
                                        <p:cTn id="26" dur="2000"/>
                                        <p:tgtEl>
                                          <p:spTgt spid="1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amond(in)">
                                      <p:cBhvr>
                                        <p:cTn id="31" dur="2000"/>
                                        <p:tgtEl>
                                          <p:spTgt spid="1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amond(in)">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8">
            <a:extLst>
              <a:ext uri="{FF2B5EF4-FFF2-40B4-BE49-F238E27FC236}">
                <a16:creationId xmlns:a16="http://schemas.microsoft.com/office/drawing/2014/main" id="{1B28CC27-77BB-CDE6-7591-90ACDC440C55}"/>
              </a:ext>
            </a:extLst>
          </p:cNvPr>
          <p:cNvSpPr txBox="1">
            <a:spLocks noChangeArrowheads="1"/>
          </p:cNvSpPr>
          <p:nvPr/>
        </p:nvSpPr>
        <p:spPr bwMode="auto">
          <a:xfrm>
            <a:off x="7491413" y="53784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pPr>
            <a:r>
              <a:rPr lang="en-GB" altLang="en-US" b="1">
                <a:solidFill>
                  <a:srgbClr val="000000"/>
                </a:solidFill>
              </a:rPr>
              <a:t>2 KU</a:t>
            </a:r>
          </a:p>
        </p:txBody>
      </p:sp>
      <p:pic>
        <p:nvPicPr>
          <p:cNvPr id="43011" name="Picture 18">
            <a:extLst>
              <a:ext uri="{FF2B5EF4-FFF2-40B4-BE49-F238E27FC236}">
                <a16:creationId xmlns:a16="http://schemas.microsoft.com/office/drawing/2014/main" id="{BD898E2D-A385-A899-E430-7A44A5CDB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19063"/>
            <a:ext cx="60912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0">
            <a:extLst>
              <a:ext uri="{FF2B5EF4-FFF2-40B4-BE49-F238E27FC236}">
                <a16:creationId xmlns:a16="http://schemas.microsoft.com/office/drawing/2014/main" id="{E7239DF1-D067-042A-22CE-0A2193E998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4437063"/>
            <a:ext cx="643731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2087E5E">
            <a:extLst>
              <a:ext uri="{FF2B5EF4-FFF2-40B4-BE49-F238E27FC236}">
                <a16:creationId xmlns:a16="http://schemas.microsoft.com/office/drawing/2014/main" id="{3720B3C3-9525-3268-EE21-C8D8F4DB6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649" t="9294" r="21964" b="63176"/>
          <a:stretch>
            <a:fillRect/>
          </a:stretch>
        </p:blipFill>
        <p:spPr bwMode="auto">
          <a:xfrm>
            <a:off x="250825" y="260350"/>
            <a:ext cx="7353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5">
            <a:extLst>
              <a:ext uri="{FF2B5EF4-FFF2-40B4-BE49-F238E27FC236}">
                <a16:creationId xmlns:a16="http://schemas.microsoft.com/office/drawing/2014/main" id="{0CE5BD89-F6A2-49F4-787A-B6831FB947C9}"/>
              </a:ext>
            </a:extLst>
          </p:cNvPr>
          <p:cNvGrpSpPr>
            <a:grpSpLocks/>
          </p:cNvGrpSpPr>
          <p:nvPr/>
        </p:nvGrpSpPr>
        <p:grpSpPr bwMode="auto">
          <a:xfrm>
            <a:off x="395288" y="404813"/>
            <a:ext cx="7408862" cy="2663825"/>
            <a:chOff x="395536" y="404664"/>
            <a:chExt cx="7409016" cy="2664296"/>
          </a:xfrm>
        </p:grpSpPr>
        <p:pic>
          <p:nvPicPr>
            <p:cNvPr id="45059" name="Picture 2">
              <a:extLst>
                <a:ext uri="{FF2B5EF4-FFF2-40B4-BE49-F238E27FC236}">
                  <a16:creationId xmlns:a16="http://schemas.microsoft.com/office/drawing/2014/main" id="{9A3C88F3-5F62-24D6-60FA-EC24E98E86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6975776"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3">
              <a:extLst>
                <a:ext uri="{FF2B5EF4-FFF2-40B4-BE49-F238E27FC236}">
                  <a16:creationId xmlns:a16="http://schemas.microsoft.com/office/drawing/2014/main" id="{88F24A2D-6EE8-621A-57E0-311A66E29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420888"/>
              <a:ext cx="7409016"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a:extLst>
              <a:ext uri="{FF2B5EF4-FFF2-40B4-BE49-F238E27FC236}">
                <a16:creationId xmlns:a16="http://schemas.microsoft.com/office/drawing/2014/main" id="{2A7821E8-DA9C-BB50-ADC4-45C2965EC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5344" b="28642"/>
          <a:stretch>
            <a:fillRect/>
          </a:stretch>
        </p:blipFill>
        <p:spPr bwMode="auto">
          <a:xfrm>
            <a:off x="214313" y="0"/>
            <a:ext cx="5286375"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6">
            <a:extLst>
              <a:ext uri="{FF2B5EF4-FFF2-40B4-BE49-F238E27FC236}">
                <a16:creationId xmlns:a16="http://schemas.microsoft.com/office/drawing/2014/main" id="{3CB71441-AFCF-DC9B-FA4A-18BB8AF567F2}"/>
              </a:ext>
            </a:extLst>
          </p:cNvPr>
          <p:cNvSpPr txBox="1">
            <a:spLocks noChangeArrowheads="1"/>
          </p:cNvSpPr>
          <p:nvPr/>
        </p:nvSpPr>
        <p:spPr bwMode="auto">
          <a:xfrm>
            <a:off x="2714625" y="321468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pPr>
            <a:r>
              <a:rPr lang="en-GB" altLang="en-US" b="1"/>
              <a:t>4 RE</a:t>
            </a:r>
          </a:p>
        </p:txBody>
      </p:sp>
      <p:pic>
        <p:nvPicPr>
          <p:cNvPr id="46084" name="Picture 4">
            <a:extLst>
              <a:ext uri="{FF2B5EF4-FFF2-40B4-BE49-F238E27FC236}">
                <a16:creationId xmlns:a16="http://schemas.microsoft.com/office/drawing/2014/main" id="{64E6DD3D-2F69-F325-2D41-64B2035A20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882"/>
          <a:stretch>
            <a:fillRect/>
          </a:stretch>
        </p:blipFill>
        <p:spPr bwMode="auto">
          <a:xfrm>
            <a:off x="4937125" y="3184525"/>
            <a:ext cx="4206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384074DC-567B-9354-4C59-D0CD88572BDC}"/>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3C88FE60-6D8A-8EE9-367A-BF2092D5A8D5}"/>
              </a:ext>
            </a:extLst>
          </p:cNvPr>
          <p:cNvSpPr>
            <a:spLocks noGrp="1"/>
          </p:cNvSpPr>
          <p:nvPr>
            <p:ph type="ftr" sz="quarter" idx="11"/>
          </p:nvPr>
        </p:nvSpPr>
        <p:spPr/>
        <p:txBody>
          <a:bodyPr/>
          <a:lstStyle/>
          <a:p>
            <a:pPr>
              <a:defRPr/>
            </a:pPr>
            <a:r>
              <a:rPr lang="en-GB"/>
              <a:t>Created by Mr.Lafferty Maths Dept</a:t>
            </a:r>
          </a:p>
        </p:txBody>
      </p:sp>
      <p:pic>
        <p:nvPicPr>
          <p:cNvPr id="1030" name="Picture 2" descr="scottishflag">
            <a:extLst>
              <a:ext uri="{FF2B5EF4-FFF2-40B4-BE49-F238E27FC236}">
                <a16:creationId xmlns:a16="http://schemas.microsoft.com/office/drawing/2014/main" id="{C665B087-E79A-4E02-5E7F-6C080034F09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3" descr="Office Objects 0572">
            <a:extLst>
              <a:ext uri="{FF2B5EF4-FFF2-40B4-BE49-F238E27FC236}">
                <a16:creationId xmlns:a16="http://schemas.microsoft.com/office/drawing/2014/main" id="{D112F40A-0D57-2CC9-4D2F-9086EAE50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4">
            <a:extLst>
              <a:ext uri="{FF2B5EF4-FFF2-40B4-BE49-F238E27FC236}">
                <a16:creationId xmlns:a16="http://schemas.microsoft.com/office/drawing/2014/main" id="{9D92A9D1-BE12-60FA-0F2C-34C28358C33A}"/>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1033" name="Text Box 17">
            <a:extLst>
              <a:ext uri="{FF2B5EF4-FFF2-40B4-BE49-F238E27FC236}">
                <a16:creationId xmlns:a16="http://schemas.microsoft.com/office/drawing/2014/main" id="{2E9082EC-0F28-C1DF-B5E4-D909BDF7CFCB}"/>
              </a:ext>
            </a:extLst>
          </p:cNvPr>
          <p:cNvSpPr txBox="1">
            <a:spLocks noChangeArrowheads="1"/>
          </p:cNvSpPr>
          <p:nvPr/>
        </p:nvSpPr>
        <p:spPr bwMode="auto">
          <a:xfrm>
            <a:off x="1050925" y="2154238"/>
            <a:ext cx="6956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u="sng"/>
              <a:t>Ex</a:t>
            </a:r>
            <a:r>
              <a:rPr lang="en-GB" altLang="en-US"/>
              <a:t> : 	What is the best deal for Soap Powder ?</a:t>
            </a:r>
          </a:p>
        </p:txBody>
      </p:sp>
      <p:sp>
        <p:nvSpPr>
          <p:cNvPr id="30" name="Cloud 29">
            <a:extLst>
              <a:ext uri="{FF2B5EF4-FFF2-40B4-BE49-F238E27FC236}">
                <a16:creationId xmlns:a16="http://schemas.microsoft.com/office/drawing/2014/main" id="{AC0050E6-1768-5B89-8932-BD013EA2AF3C}"/>
              </a:ext>
            </a:extLst>
          </p:cNvPr>
          <p:cNvSpPr/>
          <p:nvPr/>
        </p:nvSpPr>
        <p:spPr bwMode="auto">
          <a:xfrm>
            <a:off x="471488" y="2963863"/>
            <a:ext cx="6080125" cy="330993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80808"/>
                </a:solidFill>
                <a:latin typeface="Comic Sans MS" pitchFamily="66" charset="0"/>
              </a:rPr>
              <a:t>Deal 1 - Proportion method</a:t>
            </a:r>
          </a:p>
          <a:p>
            <a:pPr algn="ctr">
              <a:defRPr/>
            </a:pPr>
            <a:r>
              <a:rPr lang="en-GB" dirty="0">
                <a:solidFill>
                  <a:schemeClr val="bg1">
                    <a:lumMod val="50000"/>
                  </a:schemeClr>
                </a:solidFill>
                <a:latin typeface="Comic Sans MS" pitchFamily="66" charset="0"/>
              </a:rPr>
              <a:t>    g</a:t>
            </a:r>
            <a:r>
              <a:rPr lang="en-GB" dirty="0">
                <a:solidFill>
                  <a:srgbClr val="080808"/>
                </a:solidFill>
                <a:latin typeface="Comic Sans MS" pitchFamily="66" charset="0"/>
              </a:rPr>
              <a:t>  		</a:t>
            </a:r>
            <a:r>
              <a:rPr lang="en-GB" dirty="0">
                <a:solidFill>
                  <a:srgbClr val="FFFF00"/>
                </a:solidFill>
                <a:sym typeface="Wingdings" pitchFamily="2" charset="2"/>
              </a:rPr>
              <a:t> </a:t>
            </a:r>
            <a:r>
              <a:rPr lang="en-GB" dirty="0">
                <a:solidFill>
                  <a:schemeClr val="bg1">
                    <a:lumMod val="50000"/>
                  </a:schemeClr>
                </a:solidFill>
                <a:latin typeface="Comic Sans MS" pitchFamily="66" charset="0"/>
              </a:rPr>
              <a:t>£</a:t>
            </a:r>
          </a:p>
          <a:p>
            <a:pPr algn="ctr">
              <a:defRPr/>
            </a:pPr>
            <a:r>
              <a:rPr lang="en-GB" dirty="0">
                <a:solidFill>
                  <a:schemeClr val="bg1">
                    <a:lumMod val="50000"/>
                  </a:schemeClr>
                </a:solidFill>
                <a:latin typeface="Comic Sans MS" pitchFamily="66" charset="0"/>
              </a:rPr>
              <a:t>350 </a:t>
            </a:r>
            <a:r>
              <a:rPr lang="en-GB" dirty="0">
                <a:solidFill>
                  <a:srgbClr val="080808"/>
                </a:solidFill>
                <a:latin typeface="Comic Sans MS" pitchFamily="66" charset="0"/>
              </a:rPr>
              <a:t>	</a:t>
            </a:r>
            <a:r>
              <a:rPr lang="en-GB" dirty="0">
                <a:solidFill>
                  <a:srgbClr val="080808"/>
                </a:solidFill>
                <a:latin typeface="Comic Sans MS" pitchFamily="66" charset="0"/>
                <a:sym typeface="Wingdings"/>
              </a:rPr>
              <a:t></a:t>
            </a:r>
            <a:r>
              <a:rPr lang="en-GB" dirty="0">
                <a:solidFill>
                  <a:srgbClr val="080808"/>
                </a:solidFill>
                <a:latin typeface="Comic Sans MS" pitchFamily="66" charset="0"/>
              </a:rPr>
              <a:t>	10.50</a:t>
            </a:r>
          </a:p>
          <a:p>
            <a:pPr>
              <a:defRPr/>
            </a:pPr>
            <a:r>
              <a:rPr lang="en-GB" dirty="0">
                <a:solidFill>
                  <a:srgbClr val="080808"/>
                </a:solidFill>
                <a:latin typeface="Comic Sans MS" pitchFamily="66" charset="0"/>
              </a:rPr>
              <a:t>           1	</a:t>
            </a:r>
          </a:p>
          <a:p>
            <a:pPr algn="ctr">
              <a:defRPr/>
            </a:pPr>
            <a:endParaRPr lang="en-GB" dirty="0">
              <a:solidFill>
                <a:srgbClr val="080808"/>
              </a:solidFill>
              <a:latin typeface="Comic Sans MS" pitchFamily="66" charset="0"/>
            </a:endParaRPr>
          </a:p>
          <a:p>
            <a:pPr algn="ctr">
              <a:defRPr/>
            </a:pPr>
            <a:endParaRPr lang="en-GB" dirty="0">
              <a:solidFill>
                <a:srgbClr val="080808"/>
              </a:solidFill>
              <a:latin typeface="Comic Sans MS" pitchFamily="66" charset="0"/>
            </a:endParaRPr>
          </a:p>
        </p:txBody>
      </p:sp>
      <p:sp>
        <p:nvSpPr>
          <p:cNvPr id="31" name="Cloud 30">
            <a:extLst>
              <a:ext uri="{FF2B5EF4-FFF2-40B4-BE49-F238E27FC236}">
                <a16:creationId xmlns:a16="http://schemas.microsoft.com/office/drawing/2014/main" id="{4BC530CF-5E3D-E300-5F3D-16E9333553FA}"/>
              </a:ext>
            </a:extLst>
          </p:cNvPr>
          <p:cNvSpPr/>
          <p:nvPr/>
        </p:nvSpPr>
        <p:spPr>
          <a:xfrm>
            <a:off x="0" y="354013"/>
            <a:ext cx="3106738" cy="153828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Are we expecting more or less</a:t>
            </a:r>
          </a:p>
        </p:txBody>
      </p:sp>
      <p:sp>
        <p:nvSpPr>
          <p:cNvPr id="32" name="Rectangle 31">
            <a:extLst>
              <a:ext uri="{FF2B5EF4-FFF2-40B4-BE49-F238E27FC236}">
                <a16:creationId xmlns:a16="http://schemas.microsoft.com/office/drawing/2014/main" id="{0EC2E9A7-8ABA-BFDD-7117-C4A3070E633A}"/>
              </a:ext>
            </a:extLst>
          </p:cNvPr>
          <p:cNvSpPr>
            <a:spLocks noChangeArrowheads="1"/>
          </p:cNvSpPr>
          <p:nvPr/>
        </p:nvSpPr>
        <p:spPr bwMode="auto">
          <a:xfrm>
            <a:off x="922338" y="4487863"/>
            <a:ext cx="105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080808"/>
                </a:solidFill>
              </a:rPr>
              <a:t>(less) </a:t>
            </a:r>
            <a:endParaRPr lang="en-GB" altLang="en-US"/>
          </a:p>
        </p:txBody>
      </p:sp>
      <p:graphicFrame>
        <p:nvGraphicFramePr>
          <p:cNvPr id="33" name="Object 30">
            <a:extLst>
              <a:ext uri="{FF2B5EF4-FFF2-40B4-BE49-F238E27FC236}">
                <a16:creationId xmlns:a16="http://schemas.microsoft.com/office/drawing/2014/main" id="{3799EF7D-4DA2-F7A6-7F6F-C109D6420616}"/>
              </a:ext>
            </a:extLst>
          </p:cNvPr>
          <p:cNvGraphicFramePr>
            <a:graphicFrameLocks noChangeAspect="1"/>
          </p:cNvGraphicFramePr>
          <p:nvPr/>
        </p:nvGraphicFramePr>
        <p:xfrm>
          <a:off x="2725738" y="4640263"/>
          <a:ext cx="1722437" cy="844550"/>
        </p:xfrm>
        <a:graphic>
          <a:graphicData uri="http://schemas.openxmlformats.org/presentationml/2006/ole">
            <mc:AlternateContent xmlns:mc="http://schemas.openxmlformats.org/markup-compatibility/2006">
              <mc:Choice xmlns:v="urn:schemas-microsoft-com:vml" Requires="v">
                <p:oleObj name="Equation" r:id="rId4" imgW="622080" imgH="304560" progId="Equation.DSMT4">
                  <p:embed/>
                </p:oleObj>
              </mc:Choice>
              <mc:Fallback>
                <p:oleObj name="Equation" r:id="rId4" imgW="622080" imgH="30456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4640263"/>
                        <a:ext cx="17224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1">
            <a:extLst>
              <a:ext uri="{FF2B5EF4-FFF2-40B4-BE49-F238E27FC236}">
                <a16:creationId xmlns:a16="http://schemas.microsoft.com/office/drawing/2014/main" id="{80781F4C-0128-BF03-4D17-A81DE2280A8B}"/>
              </a:ext>
            </a:extLst>
          </p:cNvPr>
          <p:cNvGraphicFramePr>
            <a:graphicFrameLocks noChangeAspect="1"/>
          </p:cNvGraphicFramePr>
          <p:nvPr/>
        </p:nvGraphicFramePr>
        <p:xfrm>
          <a:off x="4435475" y="4835525"/>
          <a:ext cx="911225" cy="454025"/>
        </p:xfrm>
        <a:graphic>
          <a:graphicData uri="http://schemas.openxmlformats.org/presentationml/2006/ole">
            <mc:AlternateContent xmlns:mc="http://schemas.openxmlformats.org/markup-compatibility/2006">
              <mc:Choice xmlns:v="urn:schemas-microsoft-com:vml" Requires="v">
                <p:oleObj name="Equation" r:id="rId6" imgW="304560" imgH="152280" progId="Equation.DSMT4">
                  <p:embed/>
                </p:oleObj>
              </mc:Choice>
              <mc:Fallback>
                <p:oleObj name="Equation" r:id="rId6" imgW="304560" imgH="1522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5475" y="4835525"/>
                        <a:ext cx="9112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7" name="Rectangle 10">
            <a:extLst>
              <a:ext uri="{FF2B5EF4-FFF2-40B4-BE49-F238E27FC236}">
                <a16:creationId xmlns:a16="http://schemas.microsoft.com/office/drawing/2014/main" id="{0391E928-ECD9-62AA-CAE4-C45FD3D1DD29}"/>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Money Management</a:t>
            </a:r>
          </a:p>
        </p:txBody>
      </p:sp>
      <p:graphicFrame>
        <p:nvGraphicFramePr>
          <p:cNvPr id="25" name="Table 24">
            <a:extLst>
              <a:ext uri="{FF2B5EF4-FFF2-40B4-BE49-F238E27FC236}">
                <a16:creationId xmlns:a16="http://schemas.microsoft.com/office/drawing/2014/main" id="{B2F8719B-8657-14D8-27D2-F748C49506D6}"/>
              </a:ext>
            </a:extLst>
          </p:cNvPr>
          <p:cNvGraphicFramePr>
            <a:graphicFrameLocks noGrp="1"/>
          </p:cNvGraphicFramePr>
          <p:nvPr/>
        </p:nvGraphicFramePr>
        <p:xfrm>
          <a:off x="6315075" y="2952750"/>
          <a:ext cx="2828925" cy="1112838"/>
        </p:xfrm>
        <a:graphic>
          <a:graphicData uri="http://schemas.openxmlformats.org/drawingml/2006/table">
            <a:tbl>
              <a:tblPr firstRow="1" bandRow="1">
                <a:tableStyleId>{5C22544A-7EE6-4342-B048-85BDC9FD1C3A}</a:tableStyleId>
              </a:tblPr>
              <a:tblGrid>
                <a:gridCol w="1414463">
                  <a:extLst>
                    <a:ext uri="{9D8B030D-6E8A-4147-A177-3AD203B41FA5}">
                      <a16:colId xmlns:a16="http://schemas.microsoft.com/office/drawing/2014/main" val="20000"/>
                    </a:ext>
                  </a:extLst>
                </a:gridCol>
                <a:gridCol w="1414463">
                  <a:extLst>
                    <a:ext uri="{9D8B030D-6E8A-4147-A177-3AD203B41FA5}">
                      <a16:colId xmlns:a16="http://schemas.microsoft.com/office/drawing/2014/main" val="20001"/>
                    </a:ext>
                  </a:extLst>
                </a:gridCol>
              </a:tblGrid>
              <a:tr h="370946">
                <a:tc>
                  <a:txBody>
                    <a:bodyPr/>
                    <a:lstStyle/>
                    <a:p>
                      <a:pPr algn="ctr"/>
                      <a:r>
                        <a:rPr lang="en-GB" sz="1800" b="0" dirty="0">
                          <a:solidFill>
                            <a:srgbClr val="FFFF00"/>
                          </a:solidFill>
                          <a:latin typeface="Comic Sans MS" pitchFamily="66" charset="0"/>
                        </a:rPr>
                        <a:t>Deal</a:t>
                      </a:r>
                      <a:r>
                        <a:rPr lang="en-GB" sz="1800" b="0" baseline="0" dirty="0">
                          <a:solidFill>
                            <a:srgbClr val="FFFF00"/>
                          </a:solidFill>
                          <a:latin typeface="Comic Sans MS" pitchFamily="66" charset="0"/>
                        </a:rPr>
                        <a:t> 1</a:t>
                      </a:r>
                      <a:endParaRPr lang="en-GB" sz="1800" b="0" dirty="0">
                        <a:solidFill>
                          <a:srgbClr val="FFFF00"/>
                        </a:solidFill>
                        <a:latin typeface="Comic Sans MS" pitchFamily="66" charset="0"/>
                      </a:endParaRP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Deal 2</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946">
                <a:tc>
                  <a:txBody>
                    <a:bodyPr/>
                    <a:lstStyle/>
                    <a:p>
                      <a:pPr algn="ctr"/>
                      <a:r>
                        <a:rPr lang="en-GB" sz="1800" b="0" dirty="0">
                          <a:solidFill>
                            <a:srgbClr val="FFFF00"/>
                          </a:solidFill>
                          <a:latin typeface="Comic Sans MS" pitchFamily="66" charset="0"/>
                        </a:rPr>
                        <a:t>350g</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250g</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46">
                <a:tc>
                  <a:txBody>
                    <a:bodyPr/>
                    <a:lstStyle/>
                    <a:p>
                      <a:pPr algn="ctr"/>
                      <a:r>
                        <a:rPr lang="en-GB" sz="1800" b="0" dirty="0">
                          <a:solidFill>
                            <a:srgbClr val="FFFF00"/>
                          </a:solidFill>
                          <a:latin typeface="Comic Sans MS" pitchFamily="66" charset="0"/>
                        </a:rPr>
                        <a:t>£10.50</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£10.00</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additive="base">
                                        <p:cTn id="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2"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0">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
                                            <p:txEl>
                                              <p:pRg st="1" end="1"/>
                                            </p:txEl>
                                          </p:spTgt>
                                        </p:tgtEl>
                                        <p:attrNameLst>
                                          <p:attrName>style.visibility</p:attrName>
                                        </p:attrNameLst>
                                      </p:cBhvr>
                                      <p:to>
                                        <p:strVal val="visible"/>
                                      </p:to>
                                    </p:set>
                                    <p:anim calcmode="discrete" valueType="clr">
                                      <p:cBhvr override="childStyle">
                                        <p:cTn id="19" dur="80"/>
                                        <p:tgtEl>
                                          <p:spTgt spid="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0">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0">
                                            <p:txEl>
                                              <p:pRg st="2" end="2"/>
                                            </p:txEl>
                                          </p:spTgt>
                                        </p:tgtEl>
                                        <p:attrNameLst>
                                          <p:attrName>style.visibility</p:attrName>
                                        </p:attrNameLst>
                                      </p:cBhvr>
                                      <p:to>
                                        <p:strVal val="visible"/>
                                      </p:to>
                                    </p:set>
                                    <p:anim calcmode="discrete" valueType="clr">
                                      <p:cBhvr override="childStyle">
                                        <p:cTn id="26" dur="80"/>
                                        <p:tgtEl>
                                          <p:spTgt spid="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0">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0">
                                            <p:txEl>
                                              <p:pRg st="3" end="3"/>
                                            </p:txEl>
                                          </p:spTgt>
                                        </p:tgtEl>
                                        <p:attrNameLst>
                                          <p:attrName>style.visibility</p:attrName>
                                        </p:attrNameLst>
                                      </p:cBhvr>
                                      <p:to>
                                        <p:strVal val="visible"/>
                                      </p:to>
                                    </p:set>
                                    <p:anim calcmode="discrete" valueType="clr">
                                      <p:cBhvr override="childStyle">
                                        <p:cTn id="33" dur="80"/>
                                        <p:tgtEl>
                                          <p:spTgt spid="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0">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0">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2"/>
                                        </p:tgtEl>
                                        <p:attrNameLst>
                                          <p:attrName>style.visibility</p:attrName>
                                        </p:attrNameLst>
                                      </p:cBhvr>
                                      <p:to>
                                        <p:strVal val="visible"/>
                                      </p:to>
                                    </p:set>
                                    <p:anim calcmode="discrete" valueType="clr">
                                      <p:cBhvr override="childStyle">
                                        <p:cTn id="4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2"/>
                                        </p:tgtEl>
                                        <p:attrNameLst>
                                          <p:attrName>fillcolor</p:attrName>
                                        </p:attrNameLst>
                                      </p:cBhvr>
                                      <p:tavLst>
                                        <p:tav tm="0">
                                          <p:val>
                                            <p:clrVal>
                                              <a:schemeClr val="accent2"/>
                                            </p:clrVal>
                                          </p:val>
                                        </p:tav>
                                        <p:tav tm="50000">
                                          <p:val>
                                            <p:clrVal>
                                              <a:schemeClr val="hlink"/>
                                            </p:clrVal>
                                          </p:val>
                                        </p:tav>
                                      </p:tavLst>
                                    </p:anim>
                                    <p:set>
                                      <p:cBhvr>
                                        <p:cTn id="48" dur="80"/>
                                        <p:tgtEl>
                                          <p:spTgt spid="3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nimBg="1"/>
      <p:bldP spid="31" grpId="0" animBg="1"/>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a:extLst>
              <a:ext uri="{FF2B5EF4-FFF2-40B4-BE49-F238E27FC236}">
                <a16:creationId xmlns:a16="http://schemas.microsoft.com/office/drawing/2014/main" id="{0FCAFA6E-46B8-C155-0BCE-AB2A02262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4357688"/>
            <a:ext cx="80962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9">
            <a:extLst>
              <a:ext uri="{FF2B5EF4-FFF2-40B4-BE49-F238E27FC236}">
                <a16:creationId xmlns:a16="http://schemas.microsoft.com/office/drawing/2014/main" id="{A7D5D331-A2DB-6BC7-B218-F3AFCFE0DFC2}"/>
              </a:ext>
            </a:extLst>
          </p:cNvPr>
          <p:cNvSpPr txBox="1">
            <a:spLocks noChangeArrowheads="1"/>
          </p:cNvSpPr>
          <p:nvPr/>
        </p:nvSpPr>
        <p:spPr bwMode="auto">
          <a:xfrm>
            <a:off x="7380288" y="3786188"/>
            <a:ext cx="10810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pPr>
            <a:r>
              <a:rPr lang="en-GB" altLang="en-US" b="1">
                <a:solidFill>
                  <a:srgbClr val="000000"/>
                </a:solidFill>
              </a:rPr>
              <a:t>1 KU</a:t>
            </a:r>
          </a:p>
        </p:txBody>
      </p:sp>
      <p:sp>
        <p:nvSpPr>
          <p:cNvPr id="47108" name="Text Box 10">
            <a:extLst>
              <a:ext uri="{FF2B5EF4-FFF2-40B4-BE49-F238E27FC236}">
                <a16:creationId xmlns:a16="http://schemas.microsoft.com/office/drawing/2014/main" id="{D53DD1D7-7D72-585E-E6F2-5D7942A6B70F}"/>
              </a:ext>
            </a:extLst>
          </p:cNvPr>
          <p:cNvSpPr txBox="1">
            <a:spLocks noChangeArrowheads="1"/>
          </p:cNvSpPr>
          <p:nvPr/>
        </p:nvSpPr>
        <p:spPr bwMode="auto">
          <a:xfrm>
            <a:off x="7380288" y="6276975"/>
            <a:ext cx="10810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pPr>
            <a:r>
              <a:rPr lang="en-GB" altLang="en-US" b="1">
                <a:solidFill>
                  <a:srgbClr val="000000"/>
                </a:solidFill>
              </a:rPr>
              <a:t>3 RE</a:t>
            </a:r>
          </a:p>
        </p:txBody>
      </p:sp>
      <p:pic>
        <p:nvPicPr>
          <p:cNvPr id="47109" name="Picture 4">
            <a:extLst>
              <a:ext uri="{FF2B5EF4-FFF2-40B4-BE49-F238E27FC236}">
                <a16:creationId xmlns:a16="http://schemas.microsoft.com/office/drawing/2014/main" id="{9C8BE378-24B3-D16F-DF7A-09CBC5C5F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0779" r="39252"/>
          <a:stretch>
            <a:fillRect/>
          </a:stretch>
        </p:blipFill>
        <p:spPr bwMode="auto">
          <a:xfrm>
            <a:off x="274638" y="3357563"/>
            <a:ext cx="4297362"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4">
            <a:extLst>
              <a:ext uri="{FF2B5EF4-FFF2-40B4-BE49-F238E27FC236}">
                <a16:creationId xmlns:a16="http://schemas.microsoft.com/office/drawing/2014/main" id="{815502E1-BA45-B73E-EBB3-7AB45AF24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555" r="4381" b="28894"/>
          <a:stretch>
            <a:fillRect/>
          </a:stretch>
        </p:blipFill>
        <p:spPr bwMode="auto">
          <a:xfrm>
            <a:off x="1955800" y="142875"/>
            <a:ext cx="4830763"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2">
            <a:extLst>
              <a:ext uri="{FF2B5EF4-FFF2-40B4-BE49-F238E27FC236}">
                <a16:creationId xmlns:a16="http://schemas.microsoft.com/office/drawing/2014/main" id="{634338C7-F225-BDC9-6B27-B99EC7175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1438"/>
            <a:ext cx="9072562"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17">
            <a:extLst>
              <a:ext uri="{FF2B5EF4-FFF2-40B4-BE49-F238E27FC236}">
                <a16:creationId xmlns:a16="http://schemas.microsoft.com/office/drawing/2014/main" id="{11D52C80-F3B2-E1D9-B67F-8BE477020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9975"/>
          <a:stretch>
            <a:fillRect/>
          </a:stretch>
        </p:blipFill>
        <p:spPr bwMode="auto">
          <a:xfrm>
            <a:off x="0" y="1571625"/>
            <a:ext cx="87757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20">
            <a:extLst>
              <a:ext uri="{FF2B5EF4-FFF2-40B4-BE49-F238E27FC236}">
                <a16:creationId xmlns:a16="http://schemas.microsoft.com/office/drawing/2014/main" id="{93367229-4400-EDD4-7761-A6AB089D910B}"/>
              </a:ext>
            </a:extLst>
          </p:cNvPr>
          <p:cNvSpPr txBox="1">
            <a:spLocks noChangeArrowheads="1"/>
          </p:cNvSpPr>
          <p:nvPr/>
        </p:nvSpPr>
        <p:spPr bwMode="auto">
          <a:xfrm>
            <a:off x="7019925" y="6072188"/>
            <a:ext cx="1081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pPr>
            <a:r>
              <a:rPr lang="en-GB" altLang="en-US" b="1"/>
              <a:t>4 RE</a:t>
            </a:r>
          </a:p>
        </p:txBody>
      </p:sp>
      <p:sp>
        <p:nvSpPr>
          <p:cNvPr id="48133" name="Text Box 21">
            <a:extLst>
              <a:ext uri="{FF2B5EF4-FFF2-40B4-BE49-F238E27FC236}">
                <a16:creationId xmlns:a16="http://schemas.microsoft.com/office/drawing/2014/main" id="{792685FF-6B4A-0C35-23A1-F9E0ABCCB6F3}"/>
              </a:ext>
            </a:extLst>
          </p:cNvPr>
          <p:cNvSpPr txBox="1">
            <a:spLocks noChangeArrowheads="1"/>
          </p:cNvSpPr>
          <p:nvPr/>
        </p:nvSpPr>
        <p:spPr bwMode="auto">
          <a:xfrm>
            <a:off x="7019925" y="1000125"/>
            <a:ext cx="10810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spcBef>
                <a:spcPct val="50000"/>
              </a:spcBef>
            </a:pPr>
            <a:r>
              <a:rPr lang="en-GB" altLang="en-US" b="1"/>
              <a:t>2 KU</a:t>
            </a:r>
          </a:p>
        </p:txBody>
      </p:sp>
      <p:pic>
        <p:nvPicPr>
          <p:cNvPr id="48134" name="Picture 17">
            <a:extLst>
              <a:ext uri="{FF2B5EF4-FFF2-40B4-BE49-F238E27FC236}">
                <a16:creationId xmlns:a16="http://schemas.microsoft.com/office/drawing/2014/main" id="{652BE873-EBF1-1B52-3CA5-A6E6FBF96F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846" t="67249" r="22813"/>
          <a:stretch>
            <a:fillRect/>
          </a:stretch>
        </p:blipFill>
        <p:spPr bwMode="auto">
          <a:xfrm>
            <a:off x="500063" y="4786313"/>
            <a:ext cx="6519862"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40F08CFF">
            <a:extLst>
              <a:ext uri="{FF2B5EF4-FFF2-40B4-BE49-F238E27FC236}">
                <a16:creationId xmlns:a16="http://schemas.microsoft.com/office/drawing/2014/main" id="{CF31C759-0645-CC0D-32C1-598F03265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45" t="9177" r="19633" b="70352"/>
          <a:stretch>
            <a:fillRect/>
          </a:stretch>
        </p:blipFill>
        <p:spPr bwMode="auto">
          <a:xfrm>
            <a:off x="468313" y="476250"/>
            <a:ext cx="8024812"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8">
            <a:extLst>
              <a:ext uri="{FF2B5EF4-FFF2-40B4-BE49-F238E27FC236}">
                <a16:creationId xmlns:a16="http://schemas.microsoft.com/office/drawing/2014/main" id="{6A0CF599-5FB6-777C-7EFE-F4A077E8A818}"/>
              </a:ext>
            </a:extLst>
          </p:cNvPr>
          <p:cNvGrpSpPr>
            <a:grpSpLocks/>
          </p:cNvGrpSpPr>
          <p:nvPr/>
        </p:nvGrpSpPr>
        <p:grpSpPr bwMode="auto">
          <a:xfrm>
            <a:off x="457200" y="152400"/>
            <a:ext cx="8472488" cy="6134100"/>
            <a:chOff x="720" y="1140"/>
            <a:chExt cx="10680" cy="7500"/>
          </a:xfrm>
        </p:grpSpPr>
        <p:pic>
          <p:nvPicPr>
            <p:cNvPr id="50179" name="Picture 9">
              <a:extLst>
                <a:ext uri="{FF2B5EF4-FFF2-40B4-BE49-F238E27FC236}">
                  <a16:creationId xmlns:a16="http://schemas.microsoft.com/office/drawing/2014/main" id="{B7D9A9A8-7DD1-D54D-FBBD-9A9FF09F2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1140"/>
              <a:ext cx="10680" cy="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10">
              <a:extLst>
                <a:ext uri="{FF2B5EF4-FFF2-40B4-BE49-F238E27FC236}">
                  <a16:creationId xmlns:a16="http://schemas.microsoft.com/office/drawing/2014/main" id="{410FA78D-1084-58F9-A300-1AB2072FA9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 y="3780"/>
              <a:ext cx="780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11">
              <a:extLst>
                <a:ext uri="{FF2B5EF4-FFF2-40B4-BE49-F238E27FC236}">
                  <a16:creationId xmlns:a16="http://schemas.microsoft.com/office/drawing/2014/main" id="{4F084790-0AE6-ECDC-AF16-01129DFB04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7560"/>
              <a:ext cx="660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a:extLst>
              <a:ext uri="{FF2B5EF4-FFF2-40B4-BE49-F238E27FC236}">
                <a16:creationId xmlns:a16="http://schemas.microsoft.com/office/drawing/2014/main" id="{0F029F3A-BB4E-CD87-423A-2E1D73B02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661" b="2686"/>
          <a:stretch>
            <a:fillRect/>
          </a:stretch>
        </p:blipFill>
        <p:spPr bwMode="auto">
          <a:xfrm>
            <a:off x="250825" y="3175"/>
            <a:ext cx="7491413"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8B62C63E-27E1-B9FC-FFFB-AF066AFF9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9115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a:extLst>
              <a:ext uri="{FF2B5EF4-FFF2-40B4-BE49-F238E27FC236}">
                <a16:creationId xmlns:a16="http://schemas.microsoft.com/office/drawing/2014/main" id="{772AEB8C-7A2E-0FC2-AB0F-EE5D49234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0"/>
            <a:ext cx="3152775"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4">
            <a:extLst>
              <a:ext uri="{FF2B5EF4-FFF2-40B4-BE49-F238E27FC236}">
                <a16:creationId xmlns:a16="http://schemas.microsoft.com/office/drawing/2014/main" id="{63E08982-A03C-CBE4-972A-CDCF705B91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4429125"/>
            <a:ext cx="878681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a:extLst>
              <a:ext uri="{FF2B5EF4-FFF2-40B4-BE49-F238E27FC236}">
                <a16:creationId xmlns:a16="http://schemas.microsoft.com/office/drawing/2014/main" id="{5B197824-E695-07FF-83D7-69B069847002}"/>
              </a:ext>
            </a:extLst>
          </p:cNvPr>
          <p:cNvGrpSpPr>
            <a:grpSpLocks/>
          </p:cNvGrpSpPr>
          <p:nvPr/>
        </p:nvGrpSpPr>
        <p:grpSpPr bwMode="auto">
          <a:xfrm>
            <a:off x="444500" y="142875"/>
            <a:ext cx="7127875" cy="6500813"/>
            <a:chOff x="700" y="747"/>
            <a:chExt cx="10400" cy="9196"/>
          </a:xfrm>
        </p:grpSpPr>
        <p:pic>
          <p:nvPicPr>
            <p:cNvPr id="53251" name="Picture 3">
              <a:extLst>
                <a:ext uri="{FF2B5EF4-FFF2-40B4-BE49-F238E27FC236}">
                  <a16:creationId xmlns:a16="http://schemas.microsoft.com/office/drawing/2014/main" id="{48E13512-4FF6-1FA4-3D02-A6B5A881D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889"/>
            <a:stretch>
              <a:fillRect/>
            </a:stretch>
          </p:blipFill>
          <p:spPr bwMode="auto">
            <a:xfrm>
              <a:off x="700" y="747"/>
              <a:ext cx="8260" cy="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a:extLst>
                <a:ext uri="{FF2B5EF4-FFF2-40B4-BE49-F238E27FC236}">
                  <a16:creationId xmlns:a16="http://schemas.microsoft.com/office/drawing/2014/main" id="{0E1900E9-5C67-F12E-101A-E8D9E7526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780"/>
              <a:ext cx="9560" cy="4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5">
              <a:extLst>
                <a:ext uri="{FF2B5EF4-FFF2-40B4-BE49-F238E27FC236}">
                  <a16:creationId xmlns:a16="http://schemas.microsoft.com/office/drawing/2014/main" id="{FA38A7EA-A849-01E6-62F8-4D60187B8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546"/>
            <a:stretch>
              <a:fillRect/>
            </a:stretch>
          </p:blipFill>
          <p:spPr bwMode="auto">
            <a:xfrm>
              <a:off x="860" y="8080"/>
              <a:ext cx="10240" cy="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a:extLst>
              <a:ext uri="{FF2B5EF4-FFF2-40B4-BE49-F238E27FC236}">
                <a16:creationId xmlns:a16="http://schemas.microsoft.com/office/drawing/2014/main" id="{49CDB7F9-32A9-068F-80A9-6C459991C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008" r="36047" b="27437"/>
          <a:stretch>
            <a:fillRect/>
          </a:stretch>
        </p:blipFill>
        <p:spPr bwMode="auto">
          <a:xfrm>
            <a:off x="71438" y="571500"/>
            <a:ext cx="3929062"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a:extLst>
              <a:ext uri="{FF2B5EF4-FFF2-40B4-BE49-F238E27FC236}">
                <a16:creationId xmlns:a16="http://schemas.microsoft.com/office/drawing/2014/main" id="{C10A7E45-6FB9-EAC3-F59E-C88AE80F08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824" b="11765"/>
          <a:stretch>
            <a:fillRect/>
          </a:stretch>
        </p:blipFill>
        <p:spPr bwMode="auto">
          <a:xfrm>
            <a:off x="0" y="4572000"/>
            <a:ext cx="82264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2">
            <a:extLst>
              <a:ext uri="{FF2B5EF4-FFF2-40B4-BE49-F238E27FC236}">
                <a16:creationId xmlns:a16="http://schemas.microsoft.com/office/drawing/2014/main" id="{4FBBA45D-74CD-44FE-A844-F4376E5D8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48" t="76691" r="33984"/>
          <a:stretch>
            <a:fillRect/>
          </a:stretch>
        </p:blipFill>
        <p:spPr bwMode="auto">
          <a:xfrm>
            <a:off x="4071938" y="642938"/>
            <a:ext cx="49450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a:extLst>
              <a:ext uri="{FF2B5EF4-FFF2-40B4-BE49-F238E27FC236}">
                <a16:creationId xmlns:a16="http://schemas.microsoft.com/office/drawing/2014/main" id="{9FDD08E0-6E4C-5908-C3CE-B999396BA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8996" b="93288"/>
          <a:stretch>
            <a:fillRect/>
          </a:stretch>
        </p:blipFill>
        <p:spPr bwMode="auto">
          <a:xfrm>
            <a:off x="223838" y="0"/>
            <a:ext cx="76342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so8EC28">
            <a:extLst>
              <a:ext uri="{FF2B5EF4-FFF2-40B4-BE49-F238E27FC236}">
                <a16:creationId xmlns:a16="http://schemas.microsoft.com/office/drawing/2014/main" id="{10EB3EFB-031B-8525-F8BF-27A1D633E1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40" b="60983"/>
          <a:stretch>
            <a:fillRect/>
          </a:stretch>
        </p:blipFill>
        <p:spPr bwMode="auto">
          <a:xfrm>
            <a:off x="1000125" y="0"/>
            <a:ext cx="635635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mso8EC28">
            <a:extLst>
              <a:ext uri="{FF2B5EF4-FFF2-40B4-BE49-F238E27FC236}">
                <a16:creationId xmlns:a16="http://schemas.microsoft.com/office/drawing/2014/main" id="{93F020AF-1A65-333A-5CD5-EFE5EEB6E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40" t="55635"/>
          <a:stretch>
            <a:fillRect/>
          </a:stretch>
        </p:blipFill>
        <p:spPr bwMode="auto">
          <a:xfrm>
            <a:off x="1071563" y="3286125"/>
            <a:ext cx="6075362"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2AA6DC7B-86C8-1B91-3188-1C6ADBE0A3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04813"/>
            <a:ext cx="82423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0063BC6F-288D-F0A5-AC24-2336ED10EE8A}"/>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A0618BF8-9756-3EE0-3732-D1AAADCCAE5A}"/>
              </a:ext>
            </a:extLst>
          </p:cNvPr>
          <p:cNvSpPr>
            <a:spLocks noGrp="1"/>
          </p:cNvSpPr>
          <p:nvPr>
            <p:ph type="ftr" sz="quarter" idx="11"/>
          </p:nvPr>
        </p:nvSpPr>
        <p:spPr/>
        <p:txBody>
          <a:bodyPr/>
          <a:lstStyle/>
          <a:p>
            <a:pPr>
              <a:defRPr/>
            </a:pPr>
            <a:r>
              <a:rPr lang="en-GB"/>
              <a:t>Created by Mr.Lafferty Maths Dept</a:t>
            </a:r>
          </a:p>
        </p:txBody>
      </p:sp>
      <p:pic>
        <p:nvPicPr>
          <p:cNvPr id="2054" name="Picture 2" descr="scottishflag">
            <a:extLst>
              <a:ext uri="{FF2B5EF4-FFF2-40B4-BE49-F238E27FC236}">
                <a16:creationId xmlns:a16="http://schemas.microsoft.com/office/drawing/2014/main" id="{24C5B808-A76A-92E4-A4B2-016E9D90015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descr="Office Objects 0572">
            <a:extLst>
              <a:ext uri="{FF2B5EF4-FFF2-40B4-BE49-F238E27FC236}">
                <a16:creationId xmlns:a16="http://schemas.microsoft.com/office/drawing/2014/main" id="{2848702F-5830-7710-5BC0-380BFBC43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4">
            <a:extLst>
              <a:ext uri="{FF2B5EF4-FFF2-40B4-BE49-F238E27FC236}">
                <a16:creationId xmlns:a16="http://schemas.microsoft.com/office/drawing/2014/main" id="{881F0CC9-6D89-13D9-E152-1A7CF8BC9D91}"/>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2057" name="Text Box 17">
            <a:extLst>
              <a:ext uri="{FF2B5EF4-FFF2-40B4-BE49-F238E27FC236}">
                <a16:creationId xmlns:a16="http://schemas.microsoft.com/office/drawing/2014/main" id="{6E13F0E4-3219-771F-604E-170F675B9765}"/>
              </a:ext>
            </a:extLst>
          </p:cNvPr>
          <p:cNvSpPr txBox="1">
            <a:spLocks noChangeArrowheads="1"/>
          </p:cNvSpPr>
          <p:nvPr/>
        </p:nvSpPr>
        <p:spPr bwMode="auto">
          <a:xfrm>
            <a:off x="1050925" y="2154238"/>
            <a:ext cx="6956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u="sng"/>
              <a:t>Ex</a:t>
            </a:r>
            <a:r>
              <a:rPr lang="en-GB" altLang="en-US"/>
              <a:t> : 	What is the best deal for Soap Powder ?</a:t>
            </a:r>
          </a:p>
        </p:txBody>
      </p:sp>
      <p:sp>
        <p:nvSpPr>
          <p:cNvPr id="30" name="Cloud 29">
            <a:extLst>
              <a:ext uri="{FF2B5EF4-FFF2-40B4-BE49-F238E27FC236}">
                <a16:creationId xmlns:a16="http://schemas.microsoft.com/office/drawing/2014/main" id="{11B2FBFB-B5C7-E61D-4EF6-1363A41BCE58}"/>
              </a:ext>
            </a:extLst>
          </p:cNvPr>
          <p:cNvSpPr/>
          <p:nvPr/>
        </p:nvSpPr>
        <p:spPr bwMode="auto">
          <a:xfrm>
            <a:off x="471488" y="2963863"/>
            <a:ext cx="6080125" cy="330993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80808"/>
                </a:solidFill>
                <a:latin typeface="Comic Sans MS" pitchFamily="66" charset="0"/>
              </a:rPr>
              <a:t>Deal 2 - Proportion method</a:t>
            </a:r>
          </a:p>
          <a:p>
            <a:pPr algn="ctr">
              <a:defRPr/>
            </a:pPr>
            <a:r>
              <a:rPr lang="en-GB" dirty="0">
                <a:solidFill>
                  <a:schemeClr val="bg1">
                    <a:lumMod val="50000"/>
                  </a:schemeClr>
                </a:solidFill>
                <a:latin typeface="Comic Sans MS" pitchFamily="66" charset="0"/>
              </a:rPr>
              <a:t>    g</a:t>
            </a:r>
            <a:r>
              <a:rPr lang="en-GB" dirty="0">
                <a:solidFill>
                  <a:srgbClr val="080808"/>
                </a:solidFill>
                <a:latin typeface="Comic Sans MS" pitchFamily="66" charset="0"/>
              </a:rPr>
              <a:t>  		</a:t>
            </a:r>
            <a:r>
              <a:rPr lang="en-GB" dirty="0">
                <a:solidFill>
                  <a:srgbClr val="FFFF00"/>
                </a:solidFill>
                <a:sym typeface="Wingdings" pitchFamily="2" charset="2"/>
              </a:rPr>
              <a:t> </a:t>
            </a:r>
            <a:r>
              <a:rPr lang="en-GB" dirty="0">
                <a:solidFill>
                  <a:schemeClr val="bg1">
                    <a:lumMod val="50000"/>
                  </a:schemeClr>
                </a:solidFill>
                <a:latin typeface="Comic Sans MS" pitchFamily="66" charset="0"/>
              </a:rPr>
              <a:t>£</a:t>
            </a:r>
          </a:p>
          <a:p>
            <a:pPr algn="ctr">
              <a:defRPr/>
            </a:pPr>
            <a:r>
              <a:rPr lang="en-GB" dirty="0">
                <a:solidFill>
                  <a:schemeClr val="bg1">
                    <a:lumMod val="50000"/>
                  </a:schemeClr>
                </a:solidFill>
                <a:latin typeface="Comic Sans MS" pitchFamily="66" charset="0"/>
              </a:rPr>
              <a:t>250 </a:t>
            </a:r>
            <a:r>
              <a:rPr lang="en-GB" dirty="0">
                <a:solidFill>
                  <a:srgbClr val="080808"/>
                </a:solidFill>
                <a:latin typeface="Comic Sans MS" pitchFamily="66" charset="0"/>
              </a:rPr>
              <a:t>	</a:t>
            </a:r>
            <a:r>
              <a:rPr lang="en-GB" dirty="0">
                <a:solidFill>
                  <a:srgbClr val="080808"/>
                </a:solidFill>
                <a:latin typeface="Comic Sans MS" pitchFamily="66" charset="0"/>
                <a:sym typeface="Wingdings"/>
              </a:rPr>
              <a:t></a:t>
            </a:r>
            <a:r>
              <a:rPr lang="en-GB" dirty="0">
                <a:solidFill>
                  <a:srgbClr val="080808"/>
                </a:solidFill>
                <a:latin typeface="Comic Sans MS" pitchFamily="66" charset="0"/>
              </a:rPr>
              <a:t>	10.00</a:t>
            </a:r>
          </a:p>
          <a:p>
            <a:pPr>
              <a:defRPr/>
            </a:pPr>
            <a:r>
              <a:rPr lang="en-GB" dirty="0">
                <a:solidFill>
                  <a:srgbClr val="080808"/>
                </a:solidFill>
                <a:latin typeface="Comic Sans MS" pitchFamily="66" charset="0"/>
              </a:rPr>
              <a:t>           1	</a:t>
            </a:r>
          </a:p>
          <a:p>
            <a:pPr algn="ctr">
              <a:defRPr/>
            </a:pPr>
            <a:endParaRPr lang="en-GB" dirty="0">
              <a:solidFill>
                <a:srgbClr val="080808"/>
              </a:solidFill>
              <a:latin typeface="Comic Sans MS" pitchFamily="66" charset="0"/>
            </a:endParaRPr>
          </a:p>
          <a:p>
            <a:pPr algn="ctr">
              <a:defRPr/>
            </a:pPr>
            <a:endParaRPr lang="en-GB" dirty="0">
              <a:solidFill>
                <a:srgbClr val="080808"/>
              </a:solidFill>
              <a:latin typeface="Comic Sans MS" pitchFamily="66" charset="0"/>
            </a:endParaRPr>
          </a:p>
        </p:txBody>
      </p:sp>
      <p:sp>
        <p:nvSpPr>
          <p:cNvPr id="31" name="Cloud 30">
            <a:extLst>
              <a:ext uri="{FF2B5EF4-FFF2-40B4-BE49-F238E27FC236}">
                <a16:creationId xmlns:a16="http://schemas.microsoft.com/office/drawing/2014/main" id="{D743FD35-9442-9A83-B971-3444C87C876D}"/>
              </a:ext>
            </a:extLst>
          </p:cNvPr>
          <p:cNvSpPr/>
          <p:nvPr/>
        </p:nvSpPr>
        <p:spPr>
          <a:xfrm>
            <a:off x="0" y="354013"/>
            <a:ext cx="3106738" cy="153828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Are we expecting more or less</a:t>
            </a:r>
          </a:p>
        </p:txBody>
      </p:sp>
      <p:sp>
        <p:nvSpPr>
          <p:cNvPr id="32" name="Rectangle 31">
            <a:extLst>
              <a:ext uri="{FF2B5EF4-FFF2-40B4-BE49-F238E27FC236}">
                <a16:creationId xmlns:a16="http://schemas.microsoft.com/office/drawing/2014/main" id="{F3DFEF54-6E5C-B56D-4ABB-9C59F55E3020}"/>
              </a:ext>
            </a:extLst>
          </p:cNvPr>
          <p:cNvSpPr>
            <a:spLocks noChangeArrowheads="1"/>
          </p:cNvSpPr>
          <p:nvPr/>
        </p:nvSpPr>
        <p:spPr bwMode="auto">
          <a:xfrm>
            <a:off x="922338" y="4487863"/>
            <a:ext cx="105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080808"/>
                </a:solidFill>
              </a:rPr>
              <a:t>(less) </a:t>
            </a:r>
            <a:endParaRPr lang="en-GB" altLang="en-US"/>
          </a:p>
        </p:txBody>
      </p:sp>
      <p:graphicFrame>
        <p:nvGraphicFramePr>
          <p:cNvPr id="33" name="Object 30">
            <a:extLst>
              <a:ext uri="{FF2B5EF4-FFF2-40B4-BE49-F238E27FC236}">
                <a16:creationId xmlns:a16="http://schemas.microsoft.com/office/drawing/2014/main" id="{DF4B1FF4-CF7B-AB8E-FE85-CD30343ECEED}"/>
              </a:ext>
            </a:extLst>
          </p:cNvPr>
          <p:cNvGraphicFramePr>
            <a:graphicFrameLocks noChangeAspect="1"/>
          </p:cNvGraphicFramePr>
          <p:nvPr/>
        </p:nvGraphicFramePr>
        <p:xfrm>
          <a:off x="2725738" y="4640263"/>
          <a:ext cx="1722437" cy="844550"/>
        </p:xfrm>
        <a:graphic>
          <a:graphicData uri="http://schemas.openxmlformats.org/presentationml/2006/ole">
            <mc:AlternateContent xmlns:mc="http://schemas.openxmlformats.org/markup-compatibility/2006">
              <mc:Choice xmlns:v="urn:schemas-microsoft-com:vml" Requires="v">
                <p:oleObj name="Equation" r:id="rId4" imgW="622080" imgH="304560" progId="Equation.DSMT4">
                  <p:embed/>
                </p:oleObj>
              </mc:Choice>
              <mc:Fallback>
                <p:oleObj name="Equation" r:id="rId4" imgW="622080" imgH="30456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5738" y="4640263"/>
                        <a:ext cx="1722437"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1">
            <a:extLst>
              <a:ext uri="{FF2B5EF4-FFF2-40B4-BE49-F238E27FC236}">
                <a16:creationId xmlns:a16="http://schemas.microsoft.com/office/drawing/2014/main" id="{55EA1027-6E70-CC59-F0B8-DF660DF72F15}"/>
              </a:ext>
            </a:extLst>
          </p:cNvPr>
          <p:cNvGraphicFramePr>
            <a:graphicFrameLocks noChangeAspect="1"/>
          </p:cNvGraphicFramePr>
          <p:nvPr/>
        </p:nvGraphicFramePr>
        <p:xfrm>
          <a:off x="4435475" y="4835525"/>
          <a:ext cx="911225" cy="454025"/>
        </p:xfrm>
        <a:graphic>
          <a:graphicData uri="http://schemas.openxmlformats.org/presentationml/2006/ole">
            <mc:AlternateContent xmlns:mc="http://schemas.openxmlformats.org/markup-compatibility/2006">
              <mc:Choice xmlns:v="urn:schemas-microsoft-com:vml" Requires="v">
                <p:oleObj name="Equation" r:id="rId6" imgW="304560" imgH="152280" progId="Equation.DSMT4">
                  <p:embed/>
                </p:oleObj>
              </mc:Choice>
              <mc:Fallback>
                <p:oleObj name="Equation" r:id="rId6" imgW="304560" imgH="1522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5475" y="4835525"/>
                        <a:ext cx="9112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1" name="Rectangle 10">
            <a:extLst>
              <a:ext uri="{FF2B5EF4-FFF2-40B4-BE49-F238E27FC236}">
                <a16:creationId xmlns:a16="http://schemas.microsoft.com/office/drawing/2014/main" id="{28AEC758-F040-89DF-354E-72C1D11B5708}"/>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Money Management</a:t>
            </a:r>
          </a:p>
        </p:txBody>
      </p:sp>
      <p:graphicFrame>
        <p:nvGraphicFramePr>
          <p:cNvPr id="25" name="Table 24">
            <a:extLst>
              <a:ext uri="{FF2B5EF4-FFF2-40B4-BE49-F238E27FC236}">
                <a16:creationId xmlns:a16="http://schemas.microsoft.com/office/drawing/2014/main" id="{692475C9-75B5-51F6-BEB6-66011189DC52}"/>
              </a:ext>
            </a:extLst>
          </p:cNvPr>
          <p:cNvGraphicFramePr>
            <a:graphicFrameLocks noGrp="1"/>
          </p:cNvGraphicFramePr>
          <p:nvPr/>
        </p:nvGraphicFramePr>
        <p:xfrm>
          <a:off x="6315075" y="2952750"/>
          <a:ext cx="2828925" cy="1112838"/>
        </p:xfrm>
        <a:graphic>
          <a:graphicData uri="http://schemas.openxmlformats.org/drawingml/2006/table">
            <a:tbl>
              <a:tblPr firstRow="1" bandRow="1">
                <a:tableStyleId>{5C22544A-7EE6-4342-B048-85BDC9FD1C3A}</a:tableStyleId>
              </a:tblPr>
              <a:tblGrid>
                <a:gridCol w="1414463">
                  <a:extLst>
                    <a:ext uri="{9D8B030D-6E8A-4147-A177-3AD203B41FA5}">
                      <a16:colId xmlns:a16="http://schemas.microsoft.com/office/drawing/2014/main" val="20000"/>
                    </a:ext>
                  </a:extLst>
                </a:gridCol>
                <a:gridCol w="1414463">
                  <a:extLst>
                    <a:ext uri="{9D8B030D-6E8A-4147-A177-3AD203B41FA5}">
                      <a16:colId xmlns:a16="http://schemas.microsoft.com/office/drawing/2014/main" val="20001"/>
                    </a:ext>
                  </a:extLst>
                </a:gridCol>
              </a:tblGrid>
              <a:tr h="370946">
                <a:tc>
                  <a:txBody>
                    <a:bodyPr/>
                    <a:lstStyle/>
                    <a:p>
                      <a:pPr algn="ctr"/>
                      <a:r>
                        <a:rPr lang="en-GB" sz="1800" b="0" dirty="0">
                          <a:solidFill>
                            <a:srgbClr val="FFFF00"/>
                          </a:solidFill>
                          <a:latin typeface="Comic Sans MS" pitchFamily="66" charset="0"/>
                        </a:rPr>
                        <a:t>Deal</a:t>
                      </a:r>
                      <a:r>
                        <a:rPr lang="en-GB" sz="1800" b="0" baseline="0" dirty="0">
                          <a:solidFill>
                            <a:srgbClr val="FFFF00"/>
                          </a:solidFill>
                          <a:latin typeface="Comic Sans MS" pitchFamily="66" charset="0"/>
                        </a:rPr>
                        <a:t> 1</a:t>
                      </a:r>
                      <a:endParaRPr lang="en-GB" sz="1800" b="0" dirty="0">
                        <a:solidFill>
                          <a:srgbClr val="FFFF00"/>
                        </a:solidFill>
                        <a:latin typeface="Comic Sans MS" pitchFamily="66" charset="0"/>
                      </a:endParaRP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Deal 2</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946">
                <a:tc>
                  <a:txBody>
                    <a:bodyPr/>
                    <a:lstStyle/>
                    <a:p>
                      <a:pPr algn="ctr"/>
                      <a:r>
                        <a:rPr lang="en-GB" sz="1800" b="0" dirty="0">
                          <a:solidFill>
                            <a:srgbClr val="FFFF00"/>
                          </a:solidFill>
                          <a:latin typeface="Comic Sans MS" pitchFamily="66" charset="0"/>
                        </a:rPr>
                        <a:t>350g</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250g</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46">
                <a:tc>
                  <a:txBody>
                    <a:bodyPr/>
                    <a:lstStyle/>
                    <a:p>
                      <a:pPr algn="ctr"/>
                      <a:r>
                        <a:rPr lang="en-GB" sz="1800" b="0" dirty="0">
                          <a:solidFill>
                            <a:srgbClr val="FFFF00"/>
                          </a:solidFill>
                          <a:latin typeface="Comic Sans MS" pitchFamily="66" charset="0"/>
                        </a:rPr>
                        <a:t>£10.50</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£10.00</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B5CD701-971A-4A3F-D385-7231BD9E0B46}"/>
              </a:ext>
            </a:extLst>
          </p:cNvPr>
          <p:cNvSpPr txBox="1">
            <a:spLocks noChangeArrowheads="1"/>
          </p:cNvSpPr>
          <p:nvPr/>
        </p:nvSpPr>
        <p:spPr bwMode="auto">
          <a:xfrm>
            <a:off x="6210300" y="5254625"/>
            <a:ext cx="2568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a:solidFill>
                  <a:srgbClr val="FFFF00"/>
                </a:solidFill>
              </a:rPr>
              <a:t>Deal 1 is Best</a:t>
            </a:r>
          </a:p>
          <a:p>
            <a:pPr algn="ctr" eaLnBrk="1" hangingPunct="1"/>
            <a:r>
              <a:rPr lang="en-GB" altLang="en-US">
                <a:solidFill>
                  <a:srgbClr val="FFFF00"/>
                </a:solidFill>
              </a:rPr>
              <a:t>only 3p per gram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additive="base">
                                        <p:cTn id="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2"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0">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
                                            <p:txEl>
                                              <p:pRg st="1" end="1"/>
                                            </p:txEl>
                                          </p:spTgt>
                                        </p:tgtEl>
                                        <p:attrNameLst>
                                          <p:attrName>style.visibility</p:attrName>
                                        </p:attrNameLst>
                                      </p:cBhvr>
                                      <p:to>
                                        <p:strVal val="visible"/>
                                      </p:to>
                                    </p:set>
                                    <p:anim calcmode="discrete" valueType="clr">
                                      <p:cBhvr override="childStyle">
                                        <p:cTn id="19" dur="80"/>
                                        <p:tgtEl>
                                          <p:spTgt spid="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0">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0">
                                            <p:txEl>
                                              <p:pRg st="2" end="2"/>
                                            </p:txEl>
                                          </p:spTgt>
                                        </p:tgtEl>
                                        <p:attrNameLst>
                                          <p:attrName>style.visibility</p:attrName>
                                        </p:attrNameLst>
                                      </p:cBhvr>
                                      <p:to>
                                        <p:strVal val="visible"/>
                                      </p:to>
                                    </p:set>
                                    <p:anim calcmode="discrete" valueType="clr">
                                      <p:cBhvr override="childStyle">
                                        <p:cTn id="26" dur="80"/>
                                        <p:tgtEl>
                                          <p:spTgt spid="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0">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0">
                                            <p:txEl>
                                              <p:pRg st="3" end="3"/>
                                            </p:txEl>
                                          </p:spTgt>
                                        </p:tgtEl>
                                        <p:attrNameLst>
                                          <p:attrName>style.visibility</p:attrName>
                                        </p:attrNameLst>
                                      </p:cBhvr>
                                      <p:to>
                                        <p:strVal val="visible"/>
                                      </p:to>
                                    </p:set>
                                    <p:anim calcmode="discrete" valueType="clr">
                                      <p:cBhvr override="childStyle">
                                        <p:cTn id="33" dur="80"/>
                                        <p:tgtEl>
                                          <p:spTgt spid="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0">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0">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2"/>
                                        </p:tgtEl>
                                        <p:attrNameLst>
                                          <p:attrName>style.visibility</p:attrName>
                                        </p:attrNameLst>
                                      </p:cBhvr>
                                      <p:to>
                                        <p:strVal val="visible"/>
                                      </p:to>
                                    </p:set>
                                    <p:anim calcmode="discrete" valueType="clr">
                                      <p:cBhvr override="childStyle">
                                        <p:cTn id="4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2"/>
                                        </p:tgtEl>
                                        <p:attrNameLst>
                                          <p:attrName>fillcolor</p:attrName>
                                        </p:attrNameLst>
                                      </p:cBhvr>
                                      <p:tavLst>
                                        <p:tav tm="0">
                                          <p:val>
                                            <p:clrVal>
                                              <a:schemeClr val="accent2"/>
                                            </p:clrVal>
                                          </p:val>
                                        </p:tav>
                                        <p:tav tm="50000">
                                          <p:val>
                                            <p:clrVal>
                                              <a:schemeClr val="hlink"/>
                                            </p:clrVal>
                                          </p:val>
                                        </p:tav>
                                      </p:tavLst>
                                    </p:anim>
                                    <p:set>
                                      <p:cBhvr>
                                        <p:cTn id="48" dur="80"/>
                                        <p:tgtEl>
                                          <p:spTgt spid="3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5"/>
                                        </p:tgtEl>
                                        <p:attrNameLst>
                                          <p:attrName>style.visibility</p:attrName>
                                        </p:attrNameLst>
                                      </p:cBhvr>
                                      <p:to>
                                        <p:strVal val="visible"/>
                                      </p:to>
                                    </p:set>
                                    <p:anim calcmode="discrete" valueType="clr">
                                      <p:cBhvr override="childStyle">
                                        <p:cTn id="6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5"/>
                                        </p:tgtEl>
                                        <p:attrNameLst>
                                          <p:attrName>fillcolor</p:attrName>
                                        </p:attrNameLst>
                                      </p:cBhvr>
                                      <p:tavLst>
                                        <p:tav tm="0">
                                          <p:val>
                                            <p:clrVal>
                                              <a:schemeClr val="accent2"/>
                                            </p:clrVal>
                                          </p:val>
                                        </p:tav>
                                        <p:tav tm="50000">
                                          <p:val>
                                            <p:clrVal>
                                              <a:schemeClr val="hlink"/>
                                            </p:clrVal>
                                          </p:val>
                                        </p:tav>
                                      </p:tavLst>
                                    </p:anim>
                                    <p:set>
                                      <p:cBhvr>
                                        <p:cTn id="65"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nimBg="1"/>
      <p:bldP spid="31" grpId="0" animBg="1"/>
      <p:bldP spid="32"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a:extLst>
              <a:ext uri="{FF2B5EF4-FFF2-40B4-BE49-F238E27FC236}">
                <a16:creationId xmlns:a16="http://schemas.microsoft.com/office/drawing/2014/main" id="{EDD6ABC2-AD94-4128-64C3-30B7F3810FD7}"/>
              </a:ext>
            </a:extLst>
          </p:cNvPr>
          <p:cNvGrpSpPr>
            <a:grpSpLocks/>
          </p:cNvGrpSpPr>
          <p:nvPr/>
        </p:nvGrpSpPr>
        <p:grpSpPr bwMode="auto">
          <a:xfrm>
            <a:off x="457200" y="200025"/>
            <a:ext cx="6781800" cy="6515100"/>
            <a:chOff x="720" y="720"/>
            <a:chExt cx="10680" cy="10260"/>
          </a:xfrm>
        </p:grpSpPr>
        <p:pic>
          <p:nvPicPr>
            <p:cNvPr id="57347" name="Picture 3">
              <a:extLst>
                <a:ext uri="{FF2B5EF4-FFF2-40B4-BE49-F238E27FC236}">
                  <a16:creationId xmlns:a16="http://schemas.microsoft.com/office/drawing/2014/main" id="{4D86F73C-9E15-676A-1400-29293BBFD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 y="720"/>
              <a:ext cx="10680"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4">
              <a:extLst>
                <a:ext uri="{FF2B5EF4-FFF2-40B4-BE49-F238E27FC236}">
                  <a16:creationId xmlns:a16="http://schemas.microsoft.com/office/drawing/2014/main" id="{6858277F-EECB-F76B-82A7-A4DCF5B3B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 y="3060"/>
              <a:ext cx="5640" cy="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a:extLst>
                <a:ext uri="{FF2B5EF4-FFF2-40B4-BE49-F238E27FC236}">
                  <a16:creationId xmlns:a16="http://schemas.microsoft.com/office/drawing/2014/main" id="{FB45956D-913B-6461-D9C5-C1EF01488C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 y="5580"/>
              <a:ext cx="8760" cy="1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6">
              <a:extLst>
                <a:ext uri="{FF2B5EF4-FFF2-40B4-BE49-F238E27FC236}">
                  <a16:creationId xmlns:a16="http://schemas.microsoft.com/office/drawing/2014/main" id="{B0BA6634-A9F4-B78F-7785-6D5F4128F0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 y="6660"/>
              <a:ext cx="10080" cy="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a:extLst>
                <a:ext uri="{FF2B5EF4-FFF2-40B4-BE49-F238E27FC236}">
                  <a16:creationId xmlns:a16="http://schemas.microsoft.com/office/drawing/2014/main" id="{2F4EFD27-CB88-8B29-BC71-744776D520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0" y="8820"/>
              <a:ext cx="996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a:extLst>
              <a:ext uri="{FF2B5EF4-FFF2-40B4-BE49-F238E27FC236}">
                <a16:creationId xmlns:a16="http://schemas.microsoft.com/office/drawing/2014/main" id="{2BE4C012-7E08-3D30-875C-35E8294A0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149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a:extLst>
              <a:ext uri="{FF2B5EF4-FFF2-40B4-BE49-F238E27FC236}">
                <a16:creationId xmlns:a16="http://schemas.microsoft.com/office/drawing/2014/main" id="{645CC5E9-759D-B750-9C8F-17F4434C5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285750"/>
            <a:ext cx="36131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msoECB62">
            <a:extLst>
              <a:ext uri="{FF2B5EF4-FFF2-40B4-BE49-F238E27FC236}">
                <a16:creationId xmlns:a16="http://schemas.microsoft.com/office/drawing/2014/main" id="{CA0246E8-6E0E-85EC-42E9-064105DA8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646" t="7672" r="18903" b="81010"/>
          <a:stretch>
            <a:fillRect/>
          </a:stretch>
        </p:blipFill>
        <p:spPr bwMode="auto">
          <a:xfrm>
            <a:off x="71438" y="571500"/>
            <a:ext cx="9048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4" descr="msoECB62">
            <a:extLst>
              <a:ext uri="{FF2B5EF4-FFF2-40B4-BE49-F238E27FC236}">
                <a16:creationId xmlns:a16="http://schemas.microsoft.com/office/drawing/2014/main" id="{9685B7D6-3815-E8DB-E617-F86BDAA0E1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14" t="49872" r="17690" b="37660"/>
          <a:stretch>
            <a:fillRect/>
          </a:stretch>
        </p:blipFill>
        <p:spPr bwMode="auto">
          <a:xfrm>
            <a:off x="0" y="3214688"/>
            <a:ext cx="8572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4">
            <a:extLst>
              <a:ext uri="{FF2B5EF4-FFF2-40B4-BE49-F238E27FC236}">
                <a16:creationId xmlns:a16="http://schemas.microsoft.com/office/drawing/2014/main" id="{3558AF9C-54CE-1A83-55C4-EB5D4B704376}"/>
              </a:ext>
            </a:extLst>
          </p:cNvPr>
          <p:cNvSpPr txBox="1">
            <a:spLocks noChangeArrowheads="1"/>
          </p:cNvSpPr>
          <p:nvPr/>
        </p:nvSpPr>
        <p:spPr bwMode="auto">
          <a:xfrm>
            <a:off x="7821613" y="3214688"/>
            <a:ext cx="1322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t>4 marks</a:t>
            </a:r>
          </a:p>
        </p:txBody>
      </p:sp>
      <p:pic>
        <p:nvPicPr>
          <p:cNvPr id="60419" name="Picture 2">
            <a:extLst>
              <a:ext uri="{FF2B5EF4-FFF2-40B4-BE49-F238E27FC236}">
                <a16:creationId xmlns:a16="http://schemas.microsoft.com/office/drawing/2014/main" id="{F57DA187-A32D-2EB3-13A4-4CD43BD41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07475"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1F98DD67-702C-A9E7-C8E4-DF969FE5CF3B}"/>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CDF1B619-205B-8CAC-5FFD-14AAE0D09431}"/>
              </a:ext>
            </a:extLst>
          </p:cNvPr>
          <p:cNvSpPr>
            <a:spLocks noGrp="1"/>
          </p:cNvSpPr>
          <p:nvPr>
            <p:ph type="ftr" sz="quarter" idx="11"/>
          </p:nvPr>
        </p:nvSpPr>
        <p:spPr/>
        <p:txBody>
          <a:bodyPr/>
          <a:lstStyle/>
          <a:p>
            <a:pPr>
              <a:defRPr/>
            </a:pPr>
            <a:r>
              <a:rPr lang="en-GB"/>
              <a:t>Created by Mr.Lafferty Maths Dept</a:t>
            </a:r>
          </a:p>
        </p:txBody>
      </p:sp>
      <p:pic>
        <p:nvPicPr>
          <p:cNvPr id="3078" name="Picture 2" descr="scottishflag">
            <a:extLst>
              <a:ext uri="{FF2B5EF4-FFF2-40B4-BE49-F238E27FC236}">
                <a16:creationId xmlns:a16="http://schemas.microsoft.com/office/drawing/2014/main" id="{F320FA35-7513-D2C1-AAEB-6521970EAC7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3" descr="Office Objects 0572">
            <a:extLst>
              <a:ext uri="{FF2B5EF4-FFF2-40B4-BE49-F238E27FC236}">
                <a16:creationId xmlns:a16="http://schemas.microsoft.com/office/drawing/2014/main" id="{C113AB67-A1D8-2B90-5DD7-26D4B5C933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4">
            <a:extLst>
              <a:ext uri="{FF2B5EF4-FFF2-40B4-BE49-F238E27FC236}">
                <a16:creationId xmlns:a16="http://schemas.microsoft.com/office/drawing/2014/main" id="{66EB49E7-33D5-256D-4988-86DBB4913FA9}"/>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3081" name="Text Box 17">
            <a:extLst>
              <a:ext uri="{FF2B5EF4-FFF2-40B4-BE49-F238E27FC236}">
                <a16:creationId xmlns:a16="http://schemas.microsoft.com/office/drawing/2014/main" id="{E467DEF4-A7A4-95E0-F78B-F38945F2A29B}"/>
              </a:ext>
            </a:extLst>
          </p:cNvPr>
          <p:cNvSpPr txBox="1">
            <a:spLocks noChangeArrowheads="1"/>
          </p:cNvSpPr>
          <p:nvPr/>
        </p:nvSpPr>
        <p:spPr bwMode="auto">
          <a:xfrm>
            <a:off x="1050925" y="2154238"/>
            <a:ext cx="582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u="sng"/>
              <a:t>Ex</a:t>
            </a:r>
            <a:r>
              <a:rPr lang="en-GB" altLang="en-US"/>
              <a:t> : 	What is the best deal for Petrol.</a:t>
            </a:r>
          </a:p>
        </p:txBody>
      </p:sp>
      <p:sp>
        <p:nvSpPr>
          <p:cNvPr id="30" name="Cloud 29">
            <a:extLst>
              <a:ext uri="{FF2B5EF4-FFF2-40B4-BE49-F238E27FC236}">
                <a16:creationId xmlns:a16="http://schemas.microsoft.com/office/drawing/2014/main" id="{646BFCE5-C841-4581-8C55-E037524BCBFB}"/>
              </a:ext>
            </a:extLst>
          </p:cNvPr>
          <p:cNvSpPr/>
          <p:nvPr/>
        </p:nvSpPr>
        <p:spPr bwMode="auto">
          <a:xfrm>
            <a:off x="471488" y="2963863"/>
            <a:ext cx="6080125" cy="330993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80808"/>
                </a:solidFill>
                <a:latin typeface="Comic Sans MS" pitchFamily="66" charset="0"/>
              </a:rPr>
              <a:t>Deal 1- Proportion method</a:t>
            </a:r>
          </a:p>
          <a:p>
            <a:pPr algn="ctr">
              <a:defRPr/>
            </a:pPr>
            <a:r>
              <a:rPr lang="en-GB" dirty="0">
                <a:solidFill>
                  <a:schemeClr val="bg1">
                    <a:lumMod val="50000"/>
                  </a:schemeClr>
                </a:solidFill>
                <a:latin typeface="Comic Sans MS" pitchFamily="66" charset="0"/>
              </a:rPr>
              <a:t>    l</a:t>
            </a:r>
            <a:r>
              <a:rPr lang="en-GB" dirty="0">
                <a:solidFill>
                  <a:srgbClr val="080808"/>
                </a:solidFill>
                <a:latin typeface="Comic Sans MS" pitchFamily="66" charset="0"/>
              </a:rPr>
              <a:t>		</a:t>
            </a:r>
            <a:r>
              <a:rPr lang="en-GB" dirty="0">
                <a:solidFill>
                  <a:srgbClr val="FFFF00"/>
                </a:solidFill>
                <a:sym typeface="Wingdings" pitchFamily="2" charset="2"/>
              </a:rPr>
              <a:t> </a:t>
            </a:r>
            <a:r>
              <a:rPr lang="en-GB" dirty="0">
                <a:solidFill>
                  <a:schemeClr val="bg1">
                    <a:lumMod val="50000"/>
                  </a:schemeClr>
                </a:solidFill>
                <a:latin typeface="Comic Sans MS" pitchFamily="66" charset="0"/>
              </a:rPr>
              <a:t>£</a:t>
            </a:r>
          </a:p>
          <a:p>
            <a:pPr algn="ctr">
              <a:defRPr/>
            </a:pPr>
            <a:r>
              <a:rPr lang="en-GB" dirty="0">
                <a:solidFill>
                  <a:schemeClr val="bg1">
                    <a:lumMod val="50000"/>
                  </a:schemeClr>
                </a:solidFill>
                <a:latin typeface="Comic Sans MS" pitchFamily="66" charset="0"/>
              </a:rPr>
              <a:t>  60 </a:t>
            </a:r>
            <a:r>
              <a:rPr lang="en-GB" dirty="0">
                <a:solidFill>
                  <a:srgbClr val="080808"/>
                </a:solidFill>
                <a:latin typeface="Comic Sans MS" pitchFamily="66" charset="0"/>
              </a:rPr>
              <a:t>	</a:t>
            </a:r>
            <a:r>
              <a:rPr lang="en-GB" dirty="0">
                <a:solidFill>
                  <a:srgbClr val="080808"/>
                </a:solidFill>
                <a:latin typeface="Comic Sans MS" pitchFamily="66" charset="0"/>
                <a:sym typeface="Wingdings"/>
              </a:rPr>
              <a:t></a:t>
            </a:r>
            <a:r>
              <a:rPr lang="en-GB" dirty="0">
                <a:solidFill>
                  <a:srgbClr val="080808"/>
                </a:solidFill>
                <a:latin typeface="Comic Sans MS" pitchFamily="66" charset="0"/>
              </a:rPr>
              <a:t>	65.40</a:t>
            </a:r>
          </a:p>
          <a:p>
            <a:pPr>
              <a:defRPr/>
            </a:pPr>
            <a:r>
              <a:rPr lang="en-GB" dirty="0">
                <a:solidFill>
                  <a:srgbClr val="080808"/>
                </a:solidFill>
                <a:latin typeface="Comic Sans MS" pitchFamily="66" charset="0"/>
              </a:rPr>
              <a:t>           1	</a:t>
            </a:r>
          </a:p>
          <a:p>
            <a:pPr algn="ctr">
              <a:defRPr/>
            </a:pPr>
            <a:endParaRPr lang="en-GB" dirty="0">
              <a:solidFill>
                <a:srgbClr val="080808"/>
              </a:solidFill>
              <a:latin typeface="Comic Sans MS" pitchFamily="66" charset="0"/>
            </a:endParaRPr>
          </a:p>
          <a:p>
            <a:pPr algn="ctr">
              <a:defRPr/>
            </a:pPr>
            <a:endParaRPr lang="en-GB" dirty="0">
              <a:solidFill>
                <a:srgbClr val="080808"/>
              </a:solidFill>
              <a:latin typeface="Comic Sans MS" pitchFamily="66" charset="0"/>
            </a:endParaRPr>
          </a:p>
        </p:txBody>
      </p:sp>
      <p:sp>
        <p:nvSpPr>
          <p:cNvPr id="31" name="Cloud 30">
            <a:extLst>
              <a:ext uri="{FF2B5EF4-FFF2-40B4-BE49-F238E27FC236}">
                <a16:creationId xmlns:a16="http://schemas.microsoft.com/office/drawing/2014/main" id="{75B4C89E-E0EE-DD50-D16D-E2617027FB11}"/>
              </a:ext>
            </a:extLst>
          </p:cNvPr>
          <p:cNvSpPr/>
          <p:nvPr/>
        </p:nvSpPr>
        <p:spPr>
          <a:xfrm>
            <a:off x="0" y="354013"/>
            <a:ext cx="3106738" cy="153828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Are we expecting more or less</a:t>
            </a:r>
          </a:p>
        </p:txBody>
      </p:sp>
      <p:sp>
        <p:nvSpPr>
          <p:cNvPr id="32" name="Rectangle 31">
            <a:extLst>
              <a:ext uri="{FF2B5EF4-FFF2-40B4-BE49-F238E27FC236}">
                <a16:creationId xmlns:a16="http://schemas.microsoft.com/office/drawing/2014/main" id="{D3F715F7-C53B-134E-323C-71F74B9C8BD1}"/>
              </a:ext>
            </a:extLst>
          </p:cNvPr>
          <p:cNvSpPr>
            <a:spLocks noChangeArrowheads="1"/>
          </p:cNvSpPr>
          <p:nvPr/>
        </p:nvSpPr>
        <p:spPr bwMode="auto">
          <a:xfrm>
            <a:off x="922338" y="4487863"/>
            <a:ext cx="105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080808"/>
                </a:solidFill>
              </a:rPr>
              <a:t>(less) </a:t>
            </a:r>
            <a:endParaRPr lang="en-GB" altLang="en-US"/>
          </a:p>
        </p:txBody>
      </p:sp>
      <p:graphicFrame>
        <p:nvGraphicFramePr>
          <p:cNvPr id="33" name="Object 30">
            <a:extLst>
              <a:ext uri="{FF2B5EF4-FFF2-40B4-BE49-F238E27FC236}">
                <a16:creationId xmlns:a16="http://schemas.microsoft.com/office/drawing/2014/main" id="{034CDECB-AB83-6B74-9F5E-FBAFCD00AE9A}"/>
              </a:ext>
            </a:extLst>
          </p:cNvPr>
          <p:cNvGraphicFramePr>
            <a:graphicFrameLocks noChangeAspect="1"/>
          </p:cNvGraphicFramePr>
          <p:nvPr/>
        </p:nvGraphicFramePr>
        <p:xfrm>
          <a:off x="2778125" y="4640263"/>
          <a:ext cx="1616075" cy="844550"/>
        </p:xfrm>
        <a:graphic>
          <a:graphicData uri="http://schemas.openxmlformats.org/presentationml/2006/ole">
            <mc:AlternateContent xmlns:mc="http://schemas.openxmlformats.org/markup-compatibility/2006">
              <mc:Choice xmlns:v="urn:schemas-microsoft-com:vml" Requires="v">
                <p:oleObj name="Equation" r:id="rId4" imgW="583920" imgH="304560" progId="Equation.DSMT4">
                  <p:embed/>
                </p:oleObj>
              </mc:Choice>
              <mc:Fallback>
                <p:oleObj name="Equation" r:id="rId4" imgW="583920" imgH="30456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8125" y="4640263"/>
                        <a:ext cx="1616075"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1">
            <a:extLst>
              <a:ext uri="{FF2B5EF4-FFF2-40B4-BE49-F238E27FC236}">
                <a16:creationId xmlns:a16="http://schemas.microsoft.com/office/drawing/2014/main" id="{4CC96451-0B07-872C-F00F-65FD7D2FE67D}"/>
              </a:ext>
            </a:extLst>
          </p:cNvPr>
          <p:cNvGraphicFramePr>
            <a:graphicFrameLocks noChangeAspect="1"/>
          </p:cNvGraphicFramePr>
          <p:nvPr/>
        </p:nvGraphicFramePr>
        <p:xfrm>
          <a:off x="4435475" y="4835525"/>
          <a:ext cx="911225" cy="454025"/>
        </p:xfrm>
        <a:graphic>
          <a:graphicData uri="http://schemas.openxmlformats.org/presentationml/2006/ole">
            <mc:AlternateContent xmlns:mc="http://schemas.openxmlformats.org/markup-compatibility/2006">
              <mc:Choice xmlns:v="urn:schemas-microsoft-com:vml" Requires="v">
                <p:oleObj name="Equation" r:id="rId6" imgW="304560" imgH="152280" progId="Equation.DSMT4">
                  <p:embed/>
                </p:oleObj>
              </mc:Choice>
              <mc:Fallback>
                <p:oleObj name="Equation" r:id="rId6" imgW="304560" imgH="1522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5475" y="4835525"/>
                        <a:ext cx="9112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5" name="Rectangle 10">
            <a:extLst>
              <a:ext uri="{FF2B5EF4-FFF2-40B4-BE49-F238E27FC236}">
                <a16:creationId xmlns:a16="http://schemas.microsoft.com/office/drawing/2014/main" id="{E06FAEA2-1BCB-1252-C13C-80D89A84F7BF}"/>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Money Management</a:t>
            </a:r>
          </a:p>
        </p:txBody>
      </p:sp>
      <p:graphicFrame>
        <p:nvGraphicFramePr>
          <p:cNvPr id="25" name="Table 24">
            <a:extLst>
              <a:ext uri="{FF2B5EF4-FFF2-40B4-BE49-F238E27FC236}">
                <a16:creationId xmlns:a16="http://schemas.microsoft.com/office/drawing/2014/main" id="{D52125FC-41CC-2E48-7BFD-6FE88CEC75DC}"/>
              </a:ext>
            </a:extLst>
          </p:cNvPr>
          <p:cNvGraphicFramePr>
            <a:graphicFrameLocks noGrp="1"/>
          </p:cNvGraphicFramePr>
          <p:nvPr/>
        </p:nvGraphicFramePr>
        <p:xfrm>
          <a:off x="6315075" y="2952750"/>
          <a:ext cx="2828925" cy="1112838"/>
        </p:xfrm>
        <a:graphic>
          <a:graphicData uri="http://schemas.openxmlformats.org/drawingml/2006/table">
            <a:tbl>
              <a:tblPr firstRow="1" bandRow="1">
                <a:tableStyleId>{5C22544A-7EE6-4342-B048-85BDC9FD1C3A}</a:tableStyleId>
              </a:tblPr>
              <a:tblGrid>
                <a:gridCol w="1414463">
                  <a:extLst>
                    <a:ext uri="{9D8B030D-6E8A-4147-A177-3AD203B41FA5}">
                      <a16:colId xmlns:a16="http://schemas.microsoft.com/office/drawing/2014/main" val="20000"/>
                    </a:ext>
                  </a:extLst>
                </a:gridCol>
                <a:gridCol w="1414463">
                  <a:extLst>
                    <a:ext uri="{9D8B030D-6E8A-4147-A177-3AD203B41FA5}">
                      <a16:colId xmlns:a16="http://schemas.microsoft.com/office/drawing/2014/main" val="20001"/>
                    </a:ext>
                  </a:extLst>
                </a:gridCol>
              </a:tblGrid>
              <a:tr h="370946">
                <a:tc>
                  <a:txBody>
                    <a:bodyPr/>
                    <a:lstStyle/>
                    <a:p>
                      <a:pPr algn="ctr"/>
                      <a:r>
                        <a:rPr lang="en-GB" sz="1800" b="0" dirty="0">
                          <a:solidFill>
                            <a:schemeClr val="tx1"/>
                          </a:solidFill>
                          <a:latin typeface="Comic Sans MS" pitchFamily="66" charset="0"/>
                        </a:rPr>
                        <a:t>Deal</a:t>
                      </a:r>
                      <a:r>
                        <a:rPr lang="en-GB" sz="1800" b="0" baseline="0" dirty="0">
                          <a:solidFill>
                            <a:schemeClr val="tx1"/>
                          </a:solidFill>
                          <a:latin typeface="Comic Sans MS" pitchFamily="66" charset="0"/>
                        </a:rPr>
                        <a:t> 1</a:t>
                      </a:r>
                      <a:endParaRPr lang="en-GB" sz="1800" b="0" dirty="0">
                        <a:solidFill>
                          <a:schemeClr val="tx1"/>
                        </a:solidFill>
                        <a:latin typeface="Comic Sans MS" pitchFamily="66" charset="0"/>
                      </a:endParaRP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chemeClr val="tx1"/>
                          </a:solidFill>
                          <a:latin typeface="Comic Sans MS" pitchFamily="66" charset="0"/>
                        </a:rPr>
                        <a:t>Deal 2</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946">
                <a:tc>
                  <a:txBody>
                    <a:bodyPr/>
                    <a:lstStyle/>
                    <a:p>
                      <a:pPr algn="ctr"/>
                      <a:r>
                        <a:rPr lang="en-GB" sz="1800" b="0" dirty="0">
                          <a:solidFill>
                            <a:schemeClr val="tx1"/>
                          </a:solidFill>
                          <a:latin typeface="Comic Sans MS" pitchFamily="66" charset="0"/>
                        </a:rPr>
                        <a:t>60 litres</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chemeClr val="tx1"/>
                          </a:solidFill>
                          <a:latin typeface="Comic Sans MS" pitchFamily="66" charset="0"/>
                        </a:rPr>
                        <a:t>38 litres</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46">
                <a:tc>
                  <a:txBody>
                    <a:bodyPr/>
                    <a:lstStyle/>
                    <a:p>
                      <a:pPr algn="ctr"/>
                      <a:r>
                        <a:rPr lang="en-GB" sz="1800" b="0" dirty="0">
                          <a:solidFill>
                            <a:schemeClr val="tx1"/>
                          </a:solidFill>
                          <a:latin typeface="Comic Sans MS" pitchFamily="66" charset="0"/>
                        </a:rPr>
                        <a:t>£65.40</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chemeClr val="tx1"/>
                          </a:solidFill>
                          <a:latin typeface="Comic Sans MS" pitchFamily="66" charset="0"/>
                        </a:rPr>
                        <a:t>£40.66</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additive="base">
                                        <p:cTn id="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2"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0">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
                                            <p:txEl>
                                              <p:pRg st="1" end="1"/>
                                            </p:txEl>
                                          </p:spTgt>
                                        </p:tgtEl>
                                        <p:attrNameLst>
                                          <p:attrName>style.visibility</p:attrName>
                                        </p:attrNameLst>
                                      </p:cBhvr>
                                      <p:to>
                                        <p:strVal val="visible"/>
                                      </p:to>
                                    </p:set>
                                    <p:anim calcmode="discrete" valueType="clr">
                                      <p:cBhvr override="childStyle">
                                        <p:cTn id="19" dur="80"/>
                                        <p:tgtEl>
                                          <p:spTgt spid="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0">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0">
                                            <p:txEl>
                                              <p:pRg st="2" end="2"/>
                                            </p:txEl>
                                          </p:spTgt>
                                        </p:tgtEl>
                                        <p:attrNameLst>
                                          <p:attrName>style.visibility</p:attrName>
                                        </p:attrNameLst>
                                      </p:cBhvr>
                                      <p:to>
                                        <p:strVal val="visible"/>
                                      </p:to>
                                    </p:set>
                                    <p:anim calcmode="discrete" valueType="clr">
                                      <p:cBhvr override="childStyle">
                                        <p:cTn id="26" dur="80"/>
                                        <p:tgtEl>
                                          <p:spTgt spid="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0">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0">
                                            <p:txEl>
                                              <p:pRg st="3" end="3"/>
                                            </p:txEl>
                                          </p:spTgt>
                                        </p:tgtEl>
                                        <p:attrNameLst>
                                          <p:attrName>style.visibility</p:attrName>
                                        </p:attrNameLst>
                                      </p:cBhvr>
                                      <p:to>
                                        <p:strVal val="visible"/>
                                      </p:to>
                                    </p:set>
                                    <p:anim calcmode="discrete" valueType="clr">
                                      <p:cBhvr override="childStyle">
                                        <p:cTn id="33" dur="80"/>
                                        <p:tgtEl>
                                          <p:spTgt spid="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0">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0">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2"/>
                                        </p:tgtEl>
                                        <p:attrNameLst>
                                          <p:attrName>style.visibility</p:attrName>
                                        </p:attrNameLst>
                                      </p:cBhvr>
                                      <p:to>
                                        <p:strVal val="visible"/>
                                      </p:to>
                                    </p:set>
                                    <p:anim calcmode="discrete" valueType="clr">
                                      <p:cBhvr override="childStyle">
                                        <p:cTn id="4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2"/>
                                        </p:tgtEl>
                                        <p:attrNameLst>
                                          <p:attrName>fillcolor</p:attrName>
                                        </p:attrNameLst>
                                      </p:cBhvr>
                                      <p:tavLst>
                                        <p:tav tm="0">
                                          <p:val>
                                            <p:clrVal>
                                              <a:schemeClr val="accent2"/>
                                            </p:clrVal>
                                          </p:val>
                                        </p:tav>
                                        <p:tav tm="50000">
                                          <p:val>
                                            <p:clrVal>
                                              <a:schemeClr val="hlink"/>
                                            </p:clrVal>
                                          </p:val>
                                        </p:tav>
                                      </p:tavLst>
                                    </p:anim>
                                    <p:set>
                                      <p:cBhvr>
                                        <p:cTn id="48" dur="80"/>
                                        <p:tgtEl>
                                          <p:spTgt spid="3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nimBg="1"/>
      <p:bldP spid="31" grpId="0" animBg="1"/>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45F5ECC8-590E-31AA-ECFC-9581B36C017F}"/>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2E0EFAFC-07D7-9FB0-F4AC-634823C915E2}"/>
              </a:ext>
            </a:extLst>
          </p:cNvPr>
          <p:cNvSpPr>
            <a:spLocks noGrp="1"/>
          </p:cNvSpPr>
          <p:nvPr>
            <p:ph type="ftr" sz="quarter" idx="11"/>
          </p:nvPr>
        </p:nvSpPr>
        <p:spPr/>
        <p:txBody>
          <a:bodyPr/>
          <a:lstStyle/>
          <a:p>
            <a:pPr>
              <a:defRPr/>
            </a:pPr>
            <a:r>
              <a:rPr lang="en-GB"/>
              <a:t>Created by Mr.Lafferty Maths Dept</a:t>
            </a:r>
          </a:p>
        </p:txBody>
      </p:sp>
      <p:pic>
        <p:nvPicPr>
          <p:cNvPr id="4102" name="Picture 2" descr="scottishflag">
            <a:extLst>
              <a:ext uri="{FF2B5EF4-FFF2-40B4-BE49-F238E27FC236}">
                <a16:creationId xmlns:a16="http://schemas.microsoft.com/office/drawing/2014/main" id="{E4E24C76-A78A-F837-362A-9D1F8D2F595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 descr="Office Objects 0572">
            <a:extLst>
              <a:ext uri="{FF2B5EF4-FFF2-40B4-BE49-F238E27FC236}">
                <a16:creationId xmlns:a16="http://schemas.microsoft.com/office/drawing/2014/main" id="{F274EE8E-0B53-45DF-CFF7-9C5C0FAC69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4">
            <a:extLst>
              <a:ext uri="{FF2B5EF4-FFF2-40B4-BE49-F238E27FC236}">
                <a16:creationId xmlns:a16="http://schemas.microsoft.com/office/drawing/2014/main" id="{D91BE8C2-85E1-B62E-9E44-588FDB29DC12}"/>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4105" name="Text Box 17">
            <a:extLst>
              <a:ext uri="{FF2B5EF4-FFF2-40B4-BE49-F238E27FC236}">
                <a16:creationId xmlns:a16="http://schemas.microsoft.com/office/drawing/2014/main" id="{D7E3CA7C-A70C-2543-303C-88D1BC8CA8DF}"/>
              </a:ext>
            </a:extLst>
          </p:cNvPr>
          <p:cNvSpPr txBox="1">
            <a:spLocks noChangeArrowheads="1"/>
          </p:cNvSpPr>
          <p:nvPr/>
        </p:nvSpPr>
        <p:spPr bwMode="auto">
          <a:xfrm>
            <a:off x="1050925" y="2154238"/>
            <a:ext cx="5829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u="sng"/>
              <a:t>Ex</a:t>
            </a:r>
            <a:r>
              <a:rPr lang="en-GB" altLang="en-US"/>
              <a:t> : 	What is the best deal for Petrol.</a:t>
            </a:r>
          </a:p>
        </p:txBody>
      </p:sp>
      <p:sp>
        <p:nvSpPr>
          <p:cNvPr id="30" name="Cloud 29">
            <a:extLst>
              <a:ext uri="{FF2B5EF4-FFF2-40B4-BE49-F238E27FC236}">
                <a16:creationId xmlns:a16="http://schemas.microsoft.com/office/drawing/2014/main" id="{8FB7BB03-2F32-62FA-C991-57DEC0E80347}"/>
              </a:ext>
            </a:extLst>
          </p:cNvPr>
          <p:cNvSpPr/>
          <p:nvPr/>
        </p:nvSpPr>
        <p:spPr bwMode="auto">
          <a:xfrm>
            <a:off x="471488" y="2963863"/>
            <a:ext cx="6080125" cy="330993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80808"/>
                </a:solidFill>
                <a:latin typeface="Comic Sans MS" pitchFamily="66" charset="0"/>
              </a:rPr>
              <a:t>Deal 2 - Proportion method</a:t>
            </a:r>
          </a:p>
          <a:p>
            <a:pPr algn="ctr">
              <a:defRPr/>
            </a:pPr>
            <a:r>
              <a:rPr lang="en-GB" dirty="0">
                <a:solidFill>
                  <a:schemeClr val="bg1">
                    <a:lumMod val="50000"/>
                  </a:schemeClr>
                </a:solidFill>
                <a:latin typeface="Comic Sans MS" pitchFamily="66" charset="0"/>
              </a:rPr>
              <a:t>    l</a:t>
            </a:r>
            <a:r>
              <a:rPr lang="en-GB" dirty="0">
                <a:solidFill>
                  <a:srgbClr val="080808"/>
                </a:solidFill>
                <a:latin typeface="Comic Sans MS" pitchFamily="66" charset="0"/>
              </a:rPr>
              <a:t>		</a:t>
            </a:r>
            <a:r>
              <a:rPr lang="en-GB" dirty="0">
                <a:solidFill>
                  <a:srgbClr val="FFFF00"/>
                </a:solidFill>
                <a:sym typeface="Wingdings" pitchFamily="2" charset="2"/>
              </a:rPr>
              <a:t> </a:t>
            </a:r>
            <a:r>
              <a:rPr lang="en-GB" dirty="0">
                <a:solidFill>
                  <a:schemeClr val="bg1">
                    <a:lumMod val="50000"/>
                  </a:schemeClr>
                </a:solidFill>
                <a:latin typeface="Comic Sans MS" pitchFamily="66" charset="0"/>
              </a:rPr>
              <a:t>£</a:t>
            </a:r>
          </a:p>
          <a:p>
            <a:pPr algn="ctr">
              <a:defRPr/>
            </a:pPr>
            <a:r>
              <a:rPr lang="en-GB" dirty="0">
                <a:solidFill>
                  <a:schemeClr val="bg1">
                    <a:lumMod val="50000"/>
                  </a:schemeClr>
                </a:solidFill>
                <a:latin typeface="Comic Sans MS" pitchFamily="66" charset="0"/>
              </a:rPr>
              <a:t>  38 </a:t>
            </a:r>
            <a:r>
              <a:rPr lang="en-GB" dirty="0">
                <a:solidFill>
                  <a:srgbClr val="080808"/>
                </a:solidFill>
                <a:latin typeface="Comic Sans MS" pitchFamily="66" charset="0"/>
              </a:rPr>
              <a:t>	</a:t>
            </a:r>
            <a:r>
              <a:rPr lang="en-GB" dirty="0">
                <a:solidFill>
                  <a:srgbClr val="080808"/>
                </a:solidFill>
                <a:latin typeface="Comic Sans MS" pitchFamily="66" charset="0"/>
                <a:sym typeface="Wingdings"/>
              </a:rPr>
              <a:t></a:t>
            </a:r>
            <a:r>
              <a:rPr lang="en-GB" dirty="0">
                <a:solidFill>
                  <a:srgbClr val="080808"/>
                </a:solidFill>
                <a:latin typeface="Comic Sans MS" pitchFamily="66" charset="0"/>
              </a:rPr>
              <a:t>	40.66</a:t>
            </a:r>
          </a:p>
          <a:p>
            <a:pPr>
              <a:defRPr/>
            </a:pPr>
            <a:r>
              <a:rPr lang="en-GB" dirty="0">
                <a:solidFill>
                  <a:srgbClr val="080808"/>
                </a:solidFill>
                <a:latin typeface="Comic Sans MS" pitchFamily="66" charset="0"/>
              </a:rPr>
              <a:t>           1	</a:t>
            </a:r>
          </a:p>
          <a:p>
            <a:pPr algn="ctr">
              <a:defRPr/>
            </a:pPr>
            <a:endParaRPr lang="en-GB" dirty="0">
              <a:solidFill>
                <a:srgbClr val="080808"/>
              </a:solidFill>
              <a:latin typeface="Comic Sans MS" pitchFamily="66" charset="0"/>
            </a:endParaRPr>
          </a:p>
          <a:p>
            <a:pPr algn="ctr">
              <a:defRPr/>
            </a:pPr>
            <a:endParaRPr lang="en-GB" dirty="0">
              <a:solidFill>
                <a:srgbClr val="080808"/>
              </a:solidFill>
              <a:latin typeface="Comic Sans MS" pitchFamily="66" charset="0"/>
            </a:endParaRPr>
          </a:p>
        </p:txBody>
      </p:sp>
      <p:sp>
        <p:nvSpPr>
          <p:cNvPr id="31" name="Cloud 30">
            <a:extLst>
              <a:ext uri="{FF2B5EF4-FFF2-40B4-BE49-F238E27FC236}">
                <a16:creationId xmlns:a16="http://schemas.microsoft.com/office/drawing/2014/main" id="{D06DC130-846F-DC97-37A9-8859A6A5C105}"/>
              </a:ext>
            </a:extLst>
          </p:cNvPr>
          <p:cNvSpPr/>
          <p:nvPr/>
        </p:nvSpPr>
        <p:spPr>
          <a:xfrm>
            <a:off x="0" y="354013"/>
            <a:ext cx="3106738" cy="153828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Are we expecting more or less</a:t>
            </a:r>
          </a:p>
        </p:txBody>
      </p:sp>
      <p:sp>
        <p:nvSpPr>
          <p:cNvPr id="32" name="Rectangle 31">
            <a:extLst>
              <a:ext uri="{FF2B5EF4-FFF2-40B4-BE49-F238E27FC236}">
                <a16:creationId xmlns:a16="http://schemas.microsoft.com/office/drawing/2014/main" id="{354BE50F-C404-9D67-EC8E-85DE69955CBB}"/>
              </a:ext>
            </a:extLst>
          </p:cNvPr>
          <p:cNvSpPr>
            <a:spLocks noChangeArrowheads="1"/>
          </p:cNvSpPr>
          <p:nvPr/>
        </p:nvSpPr>
        <p:spPr bwMode="auto">
          <a:xfrm>
            <a:off x="922338" y="4487863"/>
            <a:ext cx="105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080808"/>
                </a:solidFill>
              </a:rPr>
              <a:t>(less) </a:t>
            </a:r>
            <a:endParaRPr lang="en-GB" altLang="en-US"/>
          </a:p>
        </p:txBody>
      </p:sp>
      <p:graphicFrame>
        <p:nvGraphicFramePr>
          <p:cNvPr id="33" name="Object 30">
            <a:extLst>
              <a:ext uri="{FF2B5EF4-FFF2-40B4-BE49-F238E27FC236}">
                <a16:creationId xmlns:a16="http://schemas.microsoft.com/office/drawing/2014/main" id="{DB8042DC-73F0-0F80-AA41-E2C65BB783C6}"/>
              </a:ext>
            </a:extLst>
          </p:cNvPr>
          <p:cNvGraphicFramePr>
            <a:graphicFrameLocks noChangeAspect="1"/>
          </p:cNvGraphicFramePr>
          <p:nvPr/>
        </p:nvGraphicFramePr>
        <p:xfrm>
          <a:off x="2795588" y="4640263"/>
          <a:ext cx="1581150" cy="844550"/>
        </p:xfrm>
        <a:graphic>
          <a:graphicData uri="http://schemas.openxmlformats.org/presentationml/2006/ole">
            <mc:AlternateContent xmlns:mc="http://schemas.openxmlformats.org/markup-compatibility/2006">
              <mc:Choice xmlns:v="urn:schemas-microsoft-com:vml" Requires="v">
                <p:oleObj name="Equation" r:id="rId4" imgW="571320" imgH="304560" progId="Equation.DSMT4">
                  <p:embed/>
                </p:oleObj>
              </mc:Choice>
              <mc:Fallback>
                <p:oleObj name="Equation" r:id="rId4" imgW="571320" imgH="30456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5588" y="4640263"/>
                        <a:ext cx="158115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1">
            <a:extLst>
              <a:ext uri="{FF2B5EF4-FFF2-40B4-BE49-F238E27FC236}">
                <a16:creationId xmlns:a16="http://schemas.microsoft.com/office/drawing/2014/main" id="{77D42EBA-EEC8-7DE5-95FB-3D94E12438C0}"/>
              </a:ext>
            </a:extLst>
          </p:cNvPr>
          <p:cNvGraphicFramePr>
            <a:graphicFrameLocks noChangeAspect="1"/>
          </p:cNvGraphicFramePr>
          <p:nvPr/>
        </p:nvGraphicFramePr>
        <p:xfrm>
          <a:off x="4435475" y="4835525"/>
          <a:ext cx="911225" cy="454025"/>
        </p:xfrm>
        <a:graphic>
          <a:graphicData uri="http://schemas.openxmlformats.org/presentationml/2006/ole">
            <mc:AlternateContent xmlns:mc="http://schemas.openxmlformats.org/markup-compatibility/2006">
              <mc:Choice xmlns:v="urn:schemas-microsoft-com:vml" Requires="v">
                <p:oleObj name="Equation" r:id="rId6" imgW="304560" imgH="152280" progId="Equation.DSMT4">
                  <p:embed/>
                </p:oleObj>
              </mc:Choice>
              <mc:Fallback>
                <p:oleObj name="Equation" r:id="rId6" imgW="304560" imgH="1522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5475" y="4835525"/>
                        <a:ext cx="9112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9" name="Rectangle 10">
            <a:extLst>
              <a:ext uri="{FF2B5EF4-FFF2-40B4-BE49-F238E27FC236}">
                <a16:creationId xmlns:a16="http://schemas.microsoft.com/office/drawing/2014/main" id="{F267B8F4-11CE-3094-E54B-71E52B22B1FA}"/>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Money Management</a:t>
            </a:r>
          </a:p>
        </p:txBody>
      </p:sp>
      <p:graphicFrame>
        <p:nvGraphicFramePr>
          <p:cNvPr id="25" name="Table 24">
            <a:extLst>
              <a:ext uri="{FF2B5EF4-FFF2-40B4-BE49-F238E27FC236}">
                <a16:creationId xmlns:a16="http://schemas.microsoft.com/office/drawing/2014/main" id="{D08101BD-BA6B-2AC9-ABEC-8290B7CF7285}"/>
              </a:ext>
            </a:extLst>
          </p:cNvPr>
          <p:cNvGraphicFramePr>
            <a:graphicFrameLocks noGrp="1"/>
          </p:cNvGraphicFramePr>
          <p:nvPr/>
        </p:nvGraphicFramePr>
        <p:xfrm>
          <a:off x="6315075" y="2952750"/>
          <a:ext cx="2828925" cy="1112838"/>
        </p:xfrm>
        <a:graphic>
          <a:graphicData uri="http://schemas.openxmlformats.org/drawingml/2006/table">
            <a:tbl>
              <a:tblPr firstRow="1" bandRow="1">
                <a:tableStyleId>{5C22544A-7EE6-4342-B048-85BDC9FD1C3A}</a:tableStyleId>
              </a:tblPr>
              <a:tblGrid>
                <a:gridCol w="1414463">
                  <a:extLst>
                    <a:ext uri="{9D8B030D-6E8A-4147-A177-3AD203B41FA5}">
                      <a16:colId xmlns:a16="http://schemas.microsoft.com/office/drawing/2014/main" val="20000"/>
                    </a:ext>
                  </a:extLst>
                </a:gridCol>
                <a:gridCol w="1414463">
                  <a:extLst>
                    <a:ext uri="{9D8B030D-6E8A-4147-A177-3AD203B41FA5}">
                      <a16:colId xmlns:a16="http://schemas.microsoft.com/office/drawing/2014/main" val="20001"/>
                    </a:ext>
                  </a:extLst>
                </a:gridCol>
              </a:tblGrid>
              <a:tr h="370946">
                <a:tc>
                  <a:txBody>
                    <a:bodyPr/>
                    <a:lstStyle/>
                    <a:p>
                      <a:pPr algn="ctr"/>
                      <a:r>
                        <a:rPr lang="en-GB" sz="1800" b="0" dirty="0">
                          <a:solidFill>
                            <a:schemeClr val="tx1"/>
                          </a:solidFill>
                          <a:latin typeface="Comic Sans MS" pitchFamily="66" charset="0"/>
                        </a:rPr>
                        <a:t>Deal</a:t>
                      </a:r>
                      <a:r>
                        <a:rPr lang="en-GB" sz="1800" b="0" baseline="0" dirty="0">
                          <a:solidFill>
                            <a:schemeClr val="tx1"/>
                          </a:solidFill>
                          <a:latin typeface="Comic Sans MS" pitchFamily="66" charset="0"/>
                        </a:rPr>
                        <a:t> 1</a:t>
                      </a:r>
                      <a:endParaRPr lang="en-GB" sz="1800" b="0" dirty="0">
                        <a:solidFill>
                          <a:schemeClr val="tx1"/>
                        </a:solidFill>
                        <a:latin typeface="Comic Sans MS" pitchFamily="66" charset="0"/>
                      </a:endParaRP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chemeClr val="tx1"/>
                          </a:solidFill>
                          <a:latin typeface="Comic Sans MS" pitchFamily="66" charset="0"/>
                        </a:rPr>
                        <a:t>Deal 2</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946">
                <a:tc>
                  <a:txBody>
                    <a:bodyPr/>
                    <a:lstStyle/>
                    <a:p>
                      <a:pPr algn="ctr"/>
                      <a:r>
                        <a:rPr lang="en-GB" sz="1800" b="0" dirty="0">
                          <a:solidFill>
                            <a:schemeClr val="tx1"/>
                          </a:solidFill>
                          <a:latin typeface="Comic Sans MS" pitchFamily="66" charset="0"/>
                        </a:rPr>
                        <a:t>60 litres</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chemeClr val="tx1"/>
                          </a:solidFill>
                          <a:latin typeface="Comic Sans MS" pitchFamily="66" charset="0"/>
                        </a:rPr>
                        <a:t>38 litres</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46">
                <a:tc>
                  <a:txBody>
                    <a:bodyPr/>
                    <a:lstStyle/>
                    <a:p>
                      <a:pPr algn="ctr"/>
                      <a:r>
                        <a:rPr lang="en-GB" sz="1800" b="0" dirty="0">
                          <a:solidFill>
                            <a:schemeClr val="tx1"/>
                          </a:solidFill>
                          <a:latin typeface="Comic Sans MS" pitchFamily="66" charset="0"/>
                        </a:rPr>
                        <a:t>£65.40</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chemeClr val="tx1"/>
                          </a:solidFill>
                          <a:latin typeface="Comic Sans MS" pitchFamily="66" charset="0"/>
                        </a:rPr>
                        <a:t>£40.66</a:t>
                      </a:r>
                    </a:p>
                  </a:txBody>
                  <a:tcPr marL="91417" marR="91417"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EECAF727-48A8-AE03-A4EE-D59AB15B4901}"/>
              </a:ext>
            </a:extLst>
          </p:cNvPr>
          <p:cNvSpPr txBox="1">
            <a:spLocks noChangeArrowheads="1"/>
          </p:cNvSpPr>
          <p:nvPr/>
        </p:nvSpPr>
        <p:spPr bwMode="auto">
          <a:xfrm>
            <a:off x="6337300" y="5254625"/>
            <a:ext cx="2314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a:solidFill>
                  <a:srgbClr val="FFFF00"/>
                </a:solidFill>
              </a:rPr>
              <a:t>Deal 2 is Best</a:t>
            </a:r>
          </a:p>
          <a:p>
            <a:pPr algn="ctr" eaLnBrk="1" hangingPunct="1"/>
            <a:r>
              <a:rPr lang="en-GB" altLang="en-US">
                <a:solidFill>
                  <a:srgbClr val="FFFF00"/>
                </a:solidFill>
              </a:rPr>
              <a:t>£1.07 per litre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additive="base">
                                        <p:cTn id="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2"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0">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
                                            <p:txEl>
                                              <p:pRg st="1" end="1"/>
                                            </p:txEl>
                                          </p:spTgt>
                                        </p:tgtEl>
                                        <p:attrNameLst>
                                          <p:attrName>style.visibility</p:attrName>
                                        </p:attrNameLst>
                                      </p:cBhvr>
                                      <p:to>
                                        <p:strVal val="visible"/>
                                      </p:to>
                                    </p:set>
                                    <p:anim calcmode="discrete" valueType="clr">
                                      <p:cBhvr override="childStyle">
                                        <p:cTn id="19" dur="80"/>
                                        <p:tgtEl>
                                          <p:spTgt spid="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0">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0">
                                            <p:txEl>
                                              <p:pRg st="2" end="2"/>
                                            </p:txEl>
                                          </p:spTgt>
                                        </p:tgtEl>
                                        <p:attrNameLst>
                                          <p:attrName>style.visibility</p:attrName>
                                        </p:attrNameLst>
                                      </p:cBhvr>
                                      <p:to>
                                        <p:strVal val="visible"/>
                                      </p:to>
                                    </p:set>
                                    <p:anim calcmode="discrete" valueType="clr">
                                      <p:cBhvr override="childStyle">
                                        <p:cTn id="26" dur="80"/>
                                        <p:tgtEl>
                                          <p:spTgt spid="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0">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0">
                                            <p:txEl>
                                              <p:pRg st="3" end="3"/>
                                            </p:txEl>
                                          </p:spTgt>
                                        </p:tgtEl>
                                        <p:attrNameLst>
                                          <p:attrName>style.visibility</p:attrName>
                                        </p:attrNameLst>
                                      </p:cBhvr>
                                      <p:to>
                                        <p:strVal val="visible"/>
                                      </p:to>
                                    </p:set>
                                    <p:anim calcmode="discrete" valueType="clr">
                                      <p:cBhvr override="childStyle">
                                        <p:cTn id="33" dur="80"/>
                                        <p:tgtEl>
                                          <p:spTgt spid="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0">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0">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2"/>
                                        </p:tgtEl>
                                        <p:attrNameLst>
                                          <p:attrName>style.visibility</p:attrName>
                                        </p:attrNameLst>
                                      </p:cBhvr>
                                      <p:to>
                                        <p:strVal val="visible"/>
                                      </p:to>
                                    </p:set>
                                    <p:anim calcmode="discrete" valueType="clr">
                                      <p:cBhvr override="childStyle">
                                        <p:cTn id="4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2"/>
                                        </p:tgtEl>
                                        <p:attrNameLst>
                                          <p:attrName>fillcolor</p:attrName>
                                        </p:attrNameLst>
                                      </p:cBhvr>
                                      <p:tavLst>
                                        <p:tav tm="0">
                                          <p:val>
                                            <p:clrVal>
                                              <a:schemeClr val="accent2"/>
                                            </p:clrVal>
                                          </p:val>
                                        </p:tav>
                                        <p:tav tm="50000">
                                          <p:val>
                                            <p:clrVal>
                                              <a:schemeClr val="hlink"/>
                                            </p:clrVal>
                                          </p:val>
                                        </p:tav>
                                      </p:tavLst>
                                    </p:anim>
                                    <p:set>
                                      <p:cBhvr>
                                        <p:cTn id="48" dur="80"/>
                                        <p:tgtEl>
                                          <p:spTgt spid="3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15"/>
                                        </p:tgtEl>
                                        <p:attrNameLst>
                                          <p:attrName>style.visibility</p:attrName>
                                        </p:attrNameLst>
                                      </p:cBhvr>
                                      <p:to>
                                        <p:strVal val="visible"/>
                                      </p:to>
                                    </p:set>
                                    <p:anim calcmode="discrete" valueType="clr">
                                      <p:cBhvr override="childStyle">
                                        <p:cTn id="63"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15"/>
                                        </p:tgtEl>
                                        <p:attrNameLst>
                                          <p:attrName>fillcolor</p:attrName>
                                        </p:attrNameLst>
                                      </p:cBhvr>
                                      <p:tavLst>
                                        <p:tav tm="0">
                                          <p:val>
                                            <p:clrVal>
                                              <a:schemeClr val="accent2"/>
                                            </p:clrVal>
                                          </p:val>
                                        </p:tav>
                                        <p:tav tm="50000">
                                          <p:val>
                                            <p:clrVal>
                                              <a:schemeClr val="hlink"/>
                                            </p:clrVal>
                                          </p:val>
                                        </p:tav>
                                      </p:tavLst>
                                    </p:anim>
                                    <p:set>
                                      <p:cBhvr>
                                        <p:cTn id="65"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nimBg="1"/>
      <p:bldP spid="31" grpId="0" animBg="1"/>
      <p:bldP spid="32"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3232CD56-43D8-428E-8152-070CD8962D27}"/>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9740AC69-8138-8F73-658A-34BDDD0B614A}"/>
              </a:ext>
            </a:extLst>
          </p:cNvPr>
          <p:cNvSpPr>
            <a:spLocks noGrp="1"/>
          </p:cNvSpPr>
          <p:nvPr>
            <p:ph type="ftr" sz="quarter" idx="11"/>
          </p:nvPr>
        </p:nvSpPr>
        <p:spPr/>
        <p:txBody>
          <a:bodyPr/>
          <a:lstStyle/>
          <a:p>
            <a:pPr>
              <a:defRPr/>
            </a:pPr>
            <a:r>
              <a:rPr lang="en-GB"/>
              <a:t>Created by Mr.Lafferty Maths Dept</a:t>
            </a:r>
          </a:p>
        </p:txBody>
      </p:sp>
      <p:pic>
        <p:nvPicPr>
          <p:cNvPr id="5126" name="Picture 2" descr="scottishflag">
            <a:extLst>
              <a:ext uri="{FF2B5EF4-FFF2-40B4-BE49-F238E27FC236}">
                <a16:creationId xmlns:a16="http://schemas.microsoft.com/office/drawing/2014/main" id="{155BAD09-A7D0-0B1E-87F1-C0FF340943D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3" descr="Office Objects 0572">
            <a:extLst>
              <a:ext uri="{FF2B5EF4-FFF2-40B4-BE49-F238E27FC236}">
                <a16:creationId xmlns:a16="http://schemas.microsoft.com/office/drawing/2014/main" id="{0D4C9DE9-2F51-D93B-79F2-098E318C66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 Box 4">
            <a:extLst>
              <a:ext uri="{FF2B5EF4-FFF2-40B4-BE49-F238E27FC236}">
                <a16:creationId xmlns:a16="http://schemas.microsoft.com/office/drawing/2014/main" id="{A311A0FC-D343-2ED1-8D64-C3AED36E593F}"/>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5129" name="Text Box 17">
            <a:extLst>
              <a:ext uri="{FF2B5EF4-FFF2-40B4-BE49-F238E27FC236}">
                <a16:creationId xmlns:a16="http://schemas.microsoft.com/office/drawing/2014/main" id="{0D748E08-A68F-62EC-B68D-44AB6C3DCDDF}"/>
              </a:ext>
            </a:extLst>
          </p:cNvPr>
          <p:cNvSpPr txBox="1">
            <a:spLocks noChangeArrowheads="1"/>
          </p:cNvSpPr>
          <p:nvPr/>
        </p:nvSpPr>
        <p:spPr bwMode="auto">
          <a:xfrm>
            <a:off x="1050925" y="2154238"/>
            <a:ext cx="683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u="sng"/>
              <a:t>Ex</a:t>
            </a:r>
            <a:r>
              <a:rPr lang="en-GB" altLang="en-US"/>
              <a:t> : 	What is the best deal for tennis balls ?</a:t>
            </a:r>
          </a:p>
        </p:txBody>
      </p:sp>
      <p:sp>
        <p:nvSpPr>
          <p:cNvPr id="30" name="Cloud 29">
            <a:extLst>
              <a:ext uri="{FF2B5EF4-FFF2-40B4-BE49-F238E27FC236}">
                <a16:creationId xmlns:a16="http://schemas.microsoft.com/office/drawing/2014/main" id="{5A0E46B3-0ED6-B47F-B2BE-724E9204979E}"/>
              </a:ext>
            </a:extLst>
          </p:cNvPr>
          <p:cNvSpPr/>
          <p:nvPr/>
        </p:nvSpPr>
        <p:spPr bwMode="auto">
          <a:xfrm>
            <a:off x="157163" y="2963863"/>
            <a:ext cx="6080125" cy="330993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80808"/>
                </a:solidFill>
                <a:latin typeface="Comic Sans MS" pitchFamily="66" charset="0"/>
              </a:rPr>
              <a:t>Deal 1 - Proportion method</a:t>
            </a:r>
          </a:p>
          <a:p>
            <a:pPr algn="ctr">
              <a:defRPr/>
            </a:pPr>
            <a:r>
              <a:rPr lang="en-GB" dirty="0">
                <a:solidFill>
                  <a:schemeClr val="bg1">
                    <a:lumMod val="50000"/>
                  </a:schemeClr>
                </a:solidFill>
                <a:latin typeface="Comic Sans MS" pitchFamily="66" charset="0"/>
              </a:rPr>
              <a:t>    T</a:t>
            </a:r>
            <a:r>
              <a:rPr lang="en-GB" dirty="0">
                <a:solidFill>
                  <a:srgbClr val="080808"/>
                </a:solidFill>
                <a:latin typeface="Comic Sans MS" pitchFamily="66" charset="0"/>
              </a:rPr>
              <a:t>		</a:t>
            </a:r>
            <a:r>
              <a:rPr lang="en-GB" dirty="0">
                <a:solidFill>
                  <a:srgbClr val="FFFF00"/>
                </a:solidFill>
                <a:sym typeface="Wingdings" pitchFamily="2" charset="2"/>
              </a:rPr>
              <a:t> </a:t>
            </a:r>
            <a:r>
              <a:rPr lang="en-GB" dirty="0">
                <a:solidFill>
                  <a:schemeClr val="bg1">
                    <a:lumMod val="50000"/>
                  </a:schemeClr>
                </a:solidFill>
                <a:latin typeface="Comic Sans MS" pitchFamily="66" charset="0"/>
              </a:rPr>
              <a:t>£</a:t>
            </a:r>
          </a:p>
          <a:p>
            <a:pPr algn="ctr">
              <a:defRPr/>
            </a:pPr>
            <a:r>
              <a:rPr lang="en-GB" dirty="0">
                <a:solidFill>
                  <a:schemeClr val="bg1">
                    <a:lumMod val="50000"/>
                  </a:schemeClr>
                </a:solidFill>
                <a:latin typeface="Comic Sans MS" pitchFamily="66" charset="0"/>
              </a:rPr>
              <a:t>  10 </a:t>
            </a:r>
            <a:r>
              <a:rPr lang="en-GB" dirty="0">
                <a:solidFill>
                  <a:srgbClr val="080808"/>
                </a:solidFill>
                <a:latin typeface="Comic Sans MS" pitchFamily="66" charset="0"/>
              </a:rPr>
              <a:t>	</a:t>
            </a:r>
            <a:r>
              <a:rPr lang="en-GB" dirty="0">
                <a:solidFill>
                  <a:srgbClr val="080808"/>
                </a:solidFill>
                <a:latin typeface="Comic Sans MS" pitchFamily="66" charset="0"/>
                <a:sym typeface="Wingdings"/>
              </a:rPr>
              <a:t></a:t>
            </a:r>
            <a:r>
              <a:rPr lang="en-GB" dirty="0">
                <a:solidFill>
                  <a:srgbClr val="080808"/>
                </a:solidFill>
                <a:latin typeface="Comic Sans MS" pitchFamily="66" charset="0"/>
              </a:rPr>
              <a:t>	5.40</a:t>
            </a:r>
          </a:p>
          <a:p>
            <a:pPr>
              <a:defRPr/>
            </a:pPr>
            <a:r>
              <a:rPr lang="en-GB" dirty="0">
                <a:solidFill>
                  <a:srgbClr val="080808"/>
                </a:solidFill>
                <a:latin typeface="Comic Sans MS" pitchFamily="66" charset="0"/>
              </a:rPr>
              <a:t>           1	</a:t>
            </a:r>
          </a:p>
          <a:p>
            <a:pPr algn="ctr">
              <a:defRPr/>
            </a:pPr>
            <a:endParaRPr lang="en-GB" dirty="0">
              <a:solidFill>
                <a:srgbClr val="080808"/>
              </a:solidFill>
              <a:latin typeface="Comic Sans MS" pitchFamily="66" charset="0"/>
            </a:endParaRPr>
          </a:p>
          <a:p>
            <a:pPr algn="ctr">
              <a:defRPr/>
            </a:pPr>
            <a:endParaRPr lang="en-GB" dirty="0">
              <a:solidFill>
                <a:srgbClr val="080808"/>
              </a:solidFill>
              <a:latin typeface="Comic Sans MS" pitchFamily="66" charset="0"/>
            </a:endParaRPr>
          </a:p>
        </p:txBody>
      </p:sp>
      <p:sp>
        <p:nvSpPr>
          <p:cNvPr id="31" name="Cloud 30">
            <a:extLst>
              <a:ext uri="{FF2B5EF4-FFF2-40B4-BE49-F238E27FC236}">
                <a16:creationId xmlns:a16="http://schemas.microsoft.com/office/drawing/2014/main" id="{59E33F4E-9F6B-5CF8-E503-711D3E151743}"/>
              </a:ext>
            </a:extLst>
          </p:cNvPr>
          <p:cNvSpPr/>
          <p:nvPr/>
        </p:nvSpPr>
        <p:spPr>
          <a:xfrm>
            <a:off x="0" y="354013"/>
            <a:ext cx="3106738" cy="153828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Are we expecting more or less</a:t>
            </a:r>
          </a:p>
        </p:txBody>
      </p:sp>
      <p:sp>
        <p:nvSpPr>
          <p:cNvPr id="32" name="Rectangle 31">
            <a:extLst>
              <a:ext uri="{FF2B5EF4-FFF2-40B4-BE49-F238E27FC236}">
                <a16:creationId xmlns:a16="http://schemas.microsoft.com/office/drawing/2014/main" id="{DCCFFEF5-6B15-A708-1DBE-42EFA34B3E9E}"/>
              </a:ext>
            </a:extLst>
          </p:cNvPr>
          <p:cNvSpPr>
            <a:spLocks noChangeArrowheads="1"/>
          </p:cNvSpPr>
          <p:nvPr/>
        </p:nvSpPr>
        <p:spPr bwMode="auto">
          <a:xfrm>
            <a:off x="608013" y="4487863"/>
            <a:ext cx="105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080808"/>
                </a:solidFill>
              </a:rPr>
              <a:t>(less) </a:t>
            </a:r>
            <a:endParaRPr lang="en-GB" altLang="en-US"/>
          </a:p>
        </p:txBody>
      </p:sp>
      <p:graphicFrame>
        <p:nvGraphicFramePr>
          <p:cNvPr id="33" name="Object 30">
            <a:extLst>
              <a:ext uri="{FF2B5EF4-FFF2-40B4-BE49-F238E27FC236}">
                <a16:creationId xmlns:a16="http://schemas.microsoft.com/office/drawing/2014/main" id="{FE44FA77-EC8D-9C7C-FDBA-CCF8E2D00DE9}"/>
              </a:ext>
            </a:extLst>
          </p:cNvPr>
          <p:cNvGraphicFramePr>
            <a:graphicFrameLocks noChangeAspect="1"/>
          </p:cNvGraphicFramePr>
          <p:nvPr/>
        </p:nvGraphicFramePr>
        <p:xfrm>
          <a:off x="2551113" y="4640263"/>
          <a:ext cx="1441450" cy="844550"/>
        </p:xfrm>
        <a:graphic>
          <a:graphicData uri="http://schemas.openxmlformats.org/presentationml/2006/ole">
            <mc:AlternateContent xmlns:mc="http://schemas.openxmlformats.org/markup-compatibility/2006">
              <mc:Choice xmlns:v="urn:schemas-microsoft-com:vml" Requires="v">
                <p:oleObj name="Equation" r:id="rId4" imgW="520560" imgH="304560" progId="Equation.DSMT4">
                  <p:embed/>
                </p:oleObj>
              </mc:Choice>
              <mc:Fallback>
                <p:oleObj name="Equation" r:id="rId4" imgW="520560" imgH="30456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4640263"/>
                        <a:ext cx="144145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1">
            <a:extLst>
              <a:ext uri="{FF2B5EF4-FFF2-40B4-BE49-F238E27FC236}">
                <a16:creationId xmlns:a16="http://schemas.microsoft.com/office/drawing/2014/main" id="{F08A56E1-2661-89C0-7A4F-81C24FBD2337}"/>
              </a:ext>
            </a:extLst>
          </p:cNvPr>
          <p:cNvGraphicFramePr>
            <a:graphicFrameLocks noChangeAspect="1"/>
          </p:cNvGraphicFramePr>
          <p:nvPr/>
        </p:nvGraphicFramePr>
        <p:xfrm>
          <a:off x="4121150" y="4835525"/>
          <a:ext cx="911225" cy="454025"/>
        </p:xfrm>
        <a:graphic>
          <a:graphicData uri="http://schemas.openxmlformats.org/presentationml/2006/ole">
            <mc:AlternateContent xmlns:mc="http://schemas.openxmlformats.org/markup-compatibility/2006">
              <mc:Choice xmlns:v="urn:schemas-microsoft-com:vml" Requires="v">
                <p:oleObj name="Equation" r:id="rId6" imgW="304560" imgH="152280" progId="Equation.DSMT4">
                  <p:embed/>
                </p:oleObj>
              </mc:Choice>
              <mc:Fallback>
                <p:oleObj name="Equation" r:id="rId6" imgW="304560" imgH="1522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150" y="4835525"/>
                        <a:ext cx="9112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3" name="Rectangle 10">
            <a:extLst>
              <a:ext uri="{FF2B5EF4-FFF2-40B4-BE49-F238E27FC236}">
                <a16:creationId xmlns:a16="http://schemas.microsoft.com/office/drawing/2014/main" id="{16C449E5-6176-8159-329A-A02D909E61AB}"/>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Money Management</a:t>
            </a:r>
          </a:p>
        </p:txBody>
      </p:sp>
      <p:graphicFrame>
        <p:nvGraphicFramePr>
          <p:cNvPr id="25" name="Table 24">
            <a:extLst>
              <a:ext uri="{FF2B5EF4-FFF2-40B4-BE49-F238E27FC236}">
                <a16:creationId xmlns:a16="http://schemas.microsoft.com/office/drawing/2014/main" id="{8B53492D-9D2F-1D85-33D7-FA3EB26200AB}"/>
              </a:ext>
            </a:extLst>
          </p:cNvPr>
          <p:cNvGraphicFramePr>
            <a:graphicFrameLocks noGrp="1"/>
          </p:cNvGraphicFramePr>
          <p:nvPr/>
        </p:nvGraphicFramePr>
        <p:xfrm>
          <a:off x="6086475" y="2952750"/>
          <a:ext cx="3057525" cy="1112838"/>
        </p:xfrm>
        <a:graphic>
          <a:graphicData uri="http://schemas.openxmlformats.org/drawingml/2006/table">
            <a:tbl>
              <a:tblPr firstRow="1" bandRow="1">
                <a:tableStyleId>{5C22544A-7EE6-4342-B048-85BDC9FD1C3A}</a:tableStyleId>
              </a:tblPr>
              <a:tblGrid>
                <a:gridCol w="1019175">
                  <a:extLst>
                    <a:ext uri="{9D8B030D-6E8A-4147-A177-3AD203B41FA5}">
                      <a16:colId xmlns:a16="http://schemas.microsoft.com/office/drawing/2014/main" val="20000"/>
                    </a:ext>
                  </a:extLst>
                </a:gridCol>
                <a:gridCol w="1019175">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tblGrid>
              <a:tr h="370946">
                <a:tc>
                  <a:txBody>
                    <a:bodyPr/>
                    <a:lstStyle/>
                    <a:p>
                      <a:pPr algn="ctr"/>
                      <a:r>
                        <a:rPr lang="en-GB" sz="1800" b="0" dirty="0">
                          <a:solidFill>
                            <a:srgbClr val="FFFF00"/>
                          </a:solidFill>
                          <a:latin typeface="Comic Sans MS" pitchFamily="66" charset="0"/>
                        </a:rPr>
                        <a:t>Deal</a:t>
                      </a:r>
                      <a:r>
                        <a:rPr lang="en-GB" sz="1800" b="0" baseline="0" dirty="0">
                          <a:solidFill>
                            <a:srgbClr val="FFFF00"/>
                          </a:solidFill>
                          <a:latin typeface="Comic Sans MS" pitchFamily="66" charset="0"/>
                        </a:rPr>
                        <a:t> 1</a:t>
                      </a:r>
                      <a:endParaRPr lang="en-GB" sz="1800" b="0" dirty="0">
                        <a:solidFill>
                          <a:srgbClr val="FFFF00"/>
                        </a:solidFill>
                        <a:latin typeface="Comic Sans MS" pitchFamily="66" charset="0"/>
                      </a:endParaRP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Deal 2</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Deal 3</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946">
                <a:tc>
                  <a:txBody>
                    <a:bodyPr/>
                    <a:lstStyle/>
                    <a:p>
                      <a:pPr algn="ctr"/>
                      <a:r>
                        <a:rPr lang="en-GB" sz="1800" b="0" dirty="0">
                          <a:solidFill>
                            <a:srgbClr val="FFFF00"/>
                          </a:solidFill>
                          <a:latin typeface="Comic Sans MS" pitchFamily="66" charset="0"/>
                        </a:rPr>
                        <a:t>10 balls</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15 balls</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48 balls</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46">
                <a:tc>
                  <a:txBody>
                    <a:bodyPr/>
                    <a:lstStyle/>
                    <a:p>
                      <a:pPr algn="ctr"/>
                      <a:r>
                        <a:rPr lang="en-GB" sz="1800" b="0" dirty="0">
                          <a:solidFill>
                            <a:srgbClr val="FFFF00"/>
                          </a:solidFill>
                          <a:latin typeface="Comic Sans MS" pitchFamily="66" charset="0"/>
                        </a:rPr>
                        <a:t>£5.40</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£7.50</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£24.48</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additive="base">
                                        <p:cTn id="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2"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0">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
                                            <p:txEl>
                                              <p:pRg st="1" end="1"/>
                                            </p:txEl>
                                          </p:spTgt>
                                        </p:tgtEl>
                                        <p:attrNameLst>
                                          <p:attrName>style.visibility</p:attrName>
                                        </p:attrNameLst>
                                      </p:cBhvr>
                                      <p:to>
                                        <p:strVal val="visible"/>
                                      </p:to>
                                    </p:set>
                                    <p:anim calcmode="discrete" valueType="clr">
                                      <p:cBhvr override="childStyle">
                                        <p:cTn id="19" dur="80"/>
                                        <p:tgtEl>
                                          <p:spTgt spid="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0">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0">
                                            <p:txEl>
                                              <p:pRg st="2" end="2"/>
                                            </p:txEl>
                                          </p:spTgt>
                                        </p:tgtEl>
                                        <p:attrNameLst>
                                          <p:attrName>style.visibility</p:attrName>
                                        </p:attrNameLst>
                                      </p:cBhvr>
                                      <p:to>
                                        <p:strVal val="visible"/>
                                      </p:to>
                                    </p:set>
                                    <p:anim calcmode="discrete" valueType="clr">
                                      <p:cBhvr override="childStyle">
                                        <p:cTn id="26" dur="80"/>
                                        <p:tgtEl>
                                          <p:spTgt spid="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0">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0">
                                            <p:txEl>
                                              <p:pRg st="3" end="3"/>
                                            </p:txEl>
                                          </p:spTgt>
                                        </p:tgtEl>
                                        <p:attrNameLst>
                                          <p:attrName>style.visibility</p:attrName>
                                        </p:attrNameLst>
                                      </p:cBhvr>
                                      <p:to>
                                        <p:strVal val="visible"/>
                                      </p:to>
                                    </p:set>
                                    <p:anim calcmode="discrete" valueType="clr">
                                      <p:cBhvr override="childStyle">
                                        <p:cTn id="33" dur="80"/>
                                        <p:tgtEl>
                                          <p:spTgt spid="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0">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0">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2"/>
                                        </p:tgtEl>
                                        <p:attrNameLst>
                                          <p:attrName>style.visibility</p:attrName>
                                        </p:attrNameLst>
                                      </p:cBhvr>
                                      <p:to>
                                        <p:strVal val="visible"/>
                                      </p:to>
                                    </p:set>
                                    <p:anim calcmode="discrete" valueType="clr">
                                      <p:cBhvr override="childStyle">
                                        <p:cTn id="4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2"/>
                                        </p:tgtEl>
                                        <p:attrNameLst>
                                          <p:attrName>fillcolor</p:attrName>
                                        </p:attrNameLst>
                                      </p:cBhvr>
                                      <p:tavLst>
                                        <p:tav tm="0">
                                          <p:val>
                                            <p:clrVal>
                                              <a:schemeClr val="accent2"/>
                                            </p:clrVal>
                                          </p:val>
                                        </p:tav>
                                        <p:tav tm="50000">
                                          <p:val>
                                            <p:clrVal>
                                              <a:schemeClr val="hlink"/>
                                            </p:clrVal>
                                          </p:val>
                                        </p:tav>
                                      </p:tavLst>
                                    </p:anim>
                                    <p:set>
                                      <p:cBhvr>
                                        <p:cTn id="48" dur="80"/>
                                        <p:tgtEl>
                                          <p:spTgt spid="3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nimBg="1"/>
      <p:bldP spid="31"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Date Placeholder 1">
            <a:extLst>
              <a:ext uri="{FF2B5EF4-FFF2-40B4-BE49-F238E27FC236}">
                <a16:creationId xmlns:a16="http://schemas.microsoft.com/office/drawing/2014/main" id="{7A1DD26A-A3FB-29F4-1B06-667EE2B3D769}"/>
              </a:ext>
            </a:extLst>
          </p:cNvPr>
          <p:cNvSpPr>
            <a:spLocks noGrp="1"/>
          </p:cNvSpPr>
          <p:nvPr>
            <p:ph type="dt" sz="quarter" idx="10"/>
          </p:nvPr>
        </p:nvSpPr>
        <p:spPr/>
        <p:txBody>
          <a:bodyPr/>
          <a:lstStyle/>
          <a:p>
            <a:pPr>
              <a:defRPr/>
            </a:pPr>
            <a:fld id="{26543F2D-8FC0-4F8D-B293-6C1E4A584F6F}" type="datetime5">
              <a:rPr lang="en-GB"/>
              <a:pPr>
                <a:defRPr/>
              </a:pPr>
              <a:t>4-Jul-26</a:t>
            </a:fld>
            <a:endParaRPr lang="en-GB"/>
          </a:p>
        </p:txBody>
      </p:sp>
      <p:sp>
        <p:nvSpPr>
          <p:cNvPr id="29" name="Footer Placeholder 2">
            <a:extLst>
              <a:ext uri="{FF2B5EF4-FFF2-40B4-BE49-F238E27FC236}">
                <a16:creationId xmlns:a16="http://schemas.microsoft.com/office/drawing/2014/main" id="{6954C13B-1D0B-D456-8E0B-55F1C285D411}"/>
              </a:ext>
            </a:extLst>
          </p:cNvPr>
          <p:cNvSpPr>
            <a:spLocks noGrp="1"/>
          </p:cNvSpPr>
          <p:nvPr>
            <p:ph type="ftr" sz="quarter" idx="11"/>
          </p:nvPr>
        </p:nvSpPr>
        <p:spPr/>
        <p:txBody>
          <a:bodyPr/>
          <a:lstStyle/>
          <a:p>
            <a:pPr>
              <a:defRPr/>
            </a:pPr>
            <a:r>
              <a:rPr lang="en-GB"/>
              <a:t>Created by Mr.Lafferty Maths Dept</a:t>
            </a:r>
          </a:p>
        </p:txBody>
      </p:sp>
      <p:pic>
        <p:nvPicPr>
          <p:cNvPr id="6150" name="Picture 2" descr="scottishflag">
            <a:extLst>
              <a:ext uri="{FF2B5EF4-FFF2-40B4-BE49-F238E27FC236}">
                <a16:creationId xmlns:a16="http://schemas.microsoft.com/office/drawing/2014/main" id="{D8C955DF-D7DD-C1AE-8351-B7B19E8A951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84275" y="714375"/>
            <a:ext cx="6477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 descr="Office Objects 0572">
            <a:extLst>
              <a:ext uri="{FF2B5EF4-FFF2-40B4-BE49-F238E27FC236}">
                <a16:creationId xmlns:a16="http://schemas.microsoft.com/office/drawing/2014/main" id="{D952C725-6F90-9B68-EA45-5783BB64E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938" y="238125"/>
            <a:ext cx="1444625"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4">
            <a:extLst>
              <a:ext uri="{FF2B5EF4-FFF2-40B4-BE49-F238E27FC236}">
                <a16:creationId xmlns:a16="http://schemas.microsoft.com/office/drawing/2014/main" id="{6169CA1C-6CE3-3DF8-D8EE-210D54A75C1F}"/>
              </a:ext>
            </a:extLst>
          </p:cNvPr>
          <p:cNvSpPr txBox="1">
            <a:spLocks noChangeArrowheads="1"/>
          </p:cNvSpPr>
          <p:nvPr/>
        </p:nvSpPr>
        <p:spPr bwMode="auto">
          <a:xfrm rot="-5400000">
            <a:off x="-1547812" y="4160837"/>
            <a:ext cx="4027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sz="2800">
                <a:solidFill>
                  <a:srgbClr val="FFFF00"/>
                </a:solidFill>
              </a:rPr>
              <a:t>www.mathsrevision.com</a:t>
            </a:r>
          </a:p>
        </p:txBody>
      </p:sp>
      <p:sp>
        <p:nvSpPr>
          <p:cNvPr id="6153" name="Text Box 17">
            <a:extLst>
              <a:ext uri="{FF2B5EF4-FFF2-40B4-BE49-F238E27FC236}">
                <a16:creationId xmlns:a16="http://schemas.microsoft.com/office/drawing/2014/main" id="{66281085-0316-2CB2-CC09-D2B59997EED0}"/>
              </a:ext>
            </a:extLst>
          </p:cNvPr>
          <p:cNvSpPr txBox="1">
            <a:spLocks noChangeArrowheads="1"/>
          </p:cNvSpPr>
          <p:nvPr/>
        </p:nvSpPr>
        <p:spPr bwMode="auto">
          <a:xfrm>
            <a:off x="1050925" y="2154238"/>
            <a:ext cx="68373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u="sng"/>
              <a:t>Ex</a:t>
            </a:r>
            <a:r>
              <a:rPr lang="en-GB" altLang="en-US"/>
              <a:t> : 	What is the best deal for tennis balls ?</a:t>
            </a:r>
          </a:p>
        </p:txBody>
      </p:sp>
      <p:sp>
        <p:nvSpPr>
          <p:cNvPr id="30" name="Cloud 29">
            <a:extLst>
              <a:ext uri="{FF2B5EF4-FFF2-40B4-BE49-F238E27FC236}">
                <a16:creationId xmlns:a16="http://schemas.microsoft.com/office/drawing/2014/main" id="{84BD7086-FCF5-421D-C9A1-35BBBC35314B}"/>
              </a:ext>
            </a:extLst>
          </p:cNvPr>
          <p:cNvSpPr/>
          <p:nvPr/>
        </p:nvSpPr>
        <p:spPr bwMode="auto">
          <a:xfrm>
            <a:off x="157163" y="2963863"/>
            <a:ext cx="6080125" cy="330993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a:solidFill>
                  <a:srgbClr val="080808"/>
                </a:solidFill>
                <a:latin typeface="Comic Sans MS" pitchFamily="66" charset="0"/>
              </a:rPr>
              <a:t>Deal 2 - Proportion method</a:t>
            </a:r>
          </a:p>
          <a:p>
            <a:pPr algn="ctr">
              <a:defRPr/>
            </a:pPr>
            <a:r>
              <a:rPr lang="en-GB" dirty="0">
                <a:solidFill>
                  <a:schemeClr val="bg1">
                    <a:lumMod val="50000"/>
                  </a:schemeClr>
                </a:solidFill>
                <a:latin typeface="Comic Sans MS" pitchFamily="66" charset="0"/>
              </a:rPr>
              <a:t>    T</a:t>
            </a:r>
            <a:r>
              <a:rPr lang="en-GB" dirty="0">
                <a:solidFill>
                  <a:srgbClr val="080808"/>
                </a:solidFill>
                <a:latin typeface="Comic Sans MS" pitchFamily="66" charset="0"/>
              </a:rPr>
              <a:t>		</a:t>
            </a:r>
            <a:r>
              <a:rPr lang="en-GB" dirty="0">
                <a:solidFill>
                  <a:srgbClr val="FFFF00"/>
                </a:solidFill>
                <a:sym typeface="Wingdings" pitchFamily="2" charset="2"/>
              </a:rPr>
              <a:t> </a:t>
            </a:r>
            <a:r>
              <a:rPr lang="en-GB" dirty="0">
                <a:solidFill>
                  <a:schemeClr val="bg1">
                    <a:lumMod val="50000"/>
                  </a:schemeClr>
                </a:solidFill>
                <a:latin typeface="Comic Sans MS" pitchFamily="66" charset="0"/>
              </a:rPr>
              <a:t>£</a:t>
            </a:r>
          </a:p>
          <a:p>
            <a:pPr algn="ctr">
              <a:defRPr/>
            </a:pPr>
            <a:r>
              <a:rPr lang="en-GB" dirty="0">
                <a:solidFill>
                  <a:schemeClr val="bg1">
                    <a:lumMod val="50000"/>
                  </a:schemeClr>
                </a:solidFill>
                <a:latin typeface="Comic Sans MS" pitchFamily="66" charset="0"/>
              </a:rPr>
              <a:t>  15 </a:t>
            </a:r>
            <a:r>
              <a:rPr lang="en-GB" dirty="0">
                <a:solidFill>
                  <a:srgbClr val="080808"/>
                </a:solidFill>
                <a:latin typeface="Comic Sans MS" pitchFamily="66" charset="0"/>
              </a:rPr>
              <a:t>	</a:t>
            </a:r>
            <a:r>
              <a:rPr lang="en-GB" dirty="0">
                <a:solidFill>
                  <a:srgbClr val="080808"/>
                </a:solidFill>
                <a:latin typeface="Comic Sans MS" pitchFamily="66" charset="0"/>
                <a:sym typeface="Wingdings"/>
              </a:rPr>
              <a:t></a:t>
            </a:r>
            <a:r>
              <a:rPr lang="en-GB" dirty="0">
                <a:solidFill>
                  <a:srgbClr val="080808"/>
                </a:solidFill>
                <a:latin typeface="Comic Sans MS" pitchFamily="66" charset="0"/>
              </a:rPr>
              <a:t>	7.50</a:t>
            </a:r>
          </a:p>
          <a:p>
            <a:pPr>
              <a:defRPr/>
            </a:pPr>
            <a:r>
              <a:rPr lang="en-GB" dirty="0">
                <a:solidFill>
                  <a:srgbClr val="080808"/>
                </a:solidFill>
                <a:latin typeface="Comic Sans MS" pitchFamily="66" charset="0"/>
              </a:rPr>
              <a:t>           1	</a:t>
            </a:r>
          </a:p>
          <a:p>
            <a:pPr algn="ctr">
              <a:defRPr/>
            </a:pPr>
            <a:endParaRPr lang="en-GB" dirty="0">
              <a:solidFill>
                <a:srgbClr val="080808"/>
              </a:solidFill>
              <a:latin typeface="Comic Sans MS" pitchFamily="66" charset="0"/>
            </a:endParaRPr>
          </a:p>
          <a:p>
            <a:pPr algn="ctr">
              <a:defRPr/>
            </a:pPr>
            <a:endParaRPr lang="en-GB" dirty="0">
              <a:solidFill>
                <a:srgbClr val="080808"/>
              </a:solidFill>
              <a:latin typeface="Comic Sans MS" pitchFamily="66" charset="0"/>
            </a:endParaRPr>
          </a:p>
        </p:txBody>
      </p:sp>
      <p:sp>
        <p:nvSpPr>
          <p:cNvPr id="31" name="Cloud 30">
            <a:extLst>
              <a:ext uri="{FF2B5EF4-FFF2-40B4-BE49-F238E27FC236}">
                <a16:creationId xmlns:a16="http://schemas.microsoft.com/office/drawing/2014/main" id="{EF9556DF-A575-013C-D877-379AE288A5E0}"/>
              </a:ext>
            </a:extLst>
          </p:cNvPr>
          <p:cNvSpPr/>
          <p:nvPr/>
        </p:nvSpPr>
        <p:spPr>
          <a:xfrm>
            <a:off x="0" y="354013"/>
            <a:ext cx="3106738" cy="1538287"/>
          </a:xfrm>
          <a:prstGeom prst="cloud">
            <a:avLst/>
          </a:prstGeom>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080808"/>
                </a:solidFill>
                <a:latin typeface="Comic Sans MS" pitchFamily="66" charset="0"/>
              </a:rPr>
              <a:t>Are we expecting more or less</a:t>
            </a:r>
          </a:p>
        </p:txBody>
      </p:sp>
      <p:sp>
        <p:nvSpPr>
          <p:cNvPr id="32" name="Rectangle 31">
            <a:extLst>
              <a:ext uri="{FF2B5EF4-FFF2-40B4-BE49-F238E27FC236}">
                <a16:creationId xmlns:a16="http://schemas.microsoft.com/office/drawing/2014/main" id="{0999EB98-6BE7-8392-2610-F7BBEED903C7}"/>
              </a:ext>
            </a:extLst>
          </p:cNvPr>
          <p:cNvSpPr>
            <a:spLocks noChangeArrowheads="1"/>
          </p:cNvSpPr>
          <p:nvPr/>
        </p:nvSpPr>
        <p:spPr bwMode="auto">
          <a:xfrm>
            <a:off x="608013" y="4487863"/>
            <a:ext cx="1052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eaLnBrk="1" hangingPunct="1"/>
            <a:r>
              <a:rPr lang="en-GB" altLang="en-US">
                <a:solidFill>
                  <a:srgbClr val="080808"/>
                </a:solidFill>
              </a:rPr>
              <a:t>(less) </a:t>
            </a:r>
            <a:endParaRPr lang="en-GB" altLang="en-US"/>
          </a:p>
        </p:txBody>
      </p:sp>
      <p:graphicFrame>
        <p:nvGraphicFramePr>
          <p:cNvPr id="33" name="Object 30">
            <a:extLst>
              <a:ext uri="{FF2B5EF4-FFF2-40B4-BE49-F238E27FC236}">
                <a16:creationId xmlns:a16="http://schemas.microsoft.com/office/drawing/2014/main" id="{52C33EC9-9A60-E84B-446C-536C5952CCA7}"/>
              </a:ext>
            </a:extLst>
          </p:cNvPr>
          <p:cNvGraphicFramePr>
            <a:graphicFrameLocks noChangeAspect="1"/>
          </p:cNvGraphicFramePr>
          <p:nvPr/>
        </p:nvGraphicFramePr>
        <p:xfrm>
          <a:off x="2551113" y="4640263"/>
          <a:ext cx="1441450" cy="844550"/>
        </p:xfrm>
        <a:graphic>
          <a:graphicData uri="http://schemas.openxmlformats.org/presentationml/2006/ole">
            <mc:AlternateContent xmlns:mc="http://schemas.openxmlformats.org/markup-compatibility/2006">
              <mc:Choice xmlns:v="urn:schemas-microsoft-com:vml" Requires="v">
                <p:oleObj name="Equation" r:id="rId4" imgW="520560" imgH="304560" progId="Equation.DSMT4">
                  <p:embed/>
                </p:oleObj>
              </mc:Choice>
              <mc:Fallback>
                <p:oleObj name="Equation" r:id="rId4" imgW="520560" imgH="304560" progId="Equation.DSMT4">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4640263"/>
                        <a:ext cx="1441450"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4" name="Object 31">
            <a:extLst>
              <a:ext uri="{FF2B5EF4-FFF2-40B4-BE49-F238E27FC236}">
                <a16:creationId xmlns:a16="http://schemas.microsoft.com/office/drawing/2014/main" id="{CEC0DC74-183C-08B0-A10E-5408AD6211AA}"/>
              </a:ext>
            </a:extLst>
          </p:cNvPr>
          <p:cNvGraphicFramePr>
            <a:graphicFrameLocks noChangeAspect="1"/>
          </p:cNvGraphicFramePr>
          <p:nvPr/>
        </p:nvGraphicFramePr>
        <p:xfrm>
          <a:off x="4121150" y="4835525"/>
          <a:ext cx="911225" cy="454025"/>
        </p:xfrm>
        <a:graphic>
          <a:graphicData uri="http://schemas.openxmlformats.org/presentationml/2006/ole">
            <mc:AlternateContent xmlns:mc="http://schemas.openxmlformats.org/markup-compatibility/2006">
              <mc:Choice xmlns:v="urn:schemas-microsoft-com:vml" Requires="v">
                <p:oleObj name="Equation" r:id="rId6" imgW="304560" imgH="152280" progId="Equation.DSMT4">
                  <p:embed/>
                </p:oleObj>
              </mc:Choice>
              <mc:Fallback>
                <p:oleObj name="Equation" r:id="rId6" imgW="304560" imgH="152280" progId="Equation.DSMT4">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1150" y="4835525"/>
                        <a:ext cx="9112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7" name="Rectangle 10">
            <a:extLst>
              <a:ext uri="{FF2B5EF4-FFF2-40B4-BE49-F238E27FC236}">
                <a16:creationId xmlns:a16="http://schemas.microsoft.com/office/drawing/2014/main" id="{440C27AE-C068-968C-2B1B-87797234C1B7}"/>
              </a:ext>
            </a:extLst>
          </p:cNvPr>
          <p:cNvSpPr>
            <a:spLocks noChangeArrowheads="1"/>
          </p:cNvSpPr>
          <p:nvPr/>
        </p:nvSpPr>
        <p:spPr bwMode="auto">
          <a:xfrm>
            <a:off x="1938338" y="742950"/>
            <a:ext cx="5256212"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Comic Sans MS" panose="030F0702030302020204" pitchFamily="66" charset="0"/>
                <a:cs typeface="Arial" panose="020B0604020202020204" pitchFamily="34" charset="0"/>
              </a:defRPr>
            </a:lvl1pPr>
            <a:lvl2pPr marL="742950" indent="-285750" eaLnBrk="0" hangingPunct="0">
              <a:defRPr sz="2400">
                <a:solidFill>
                  <a:schemeClr val="tx1"/>
                </a:solidFill>
                <a:latin typeface="Comic Sans MS" panose="030F0702030302020204" pitchFamily="66" charset="0"/>
                <a:cs typeface="Arial" panose="020B0604020202020204" pitchFamily="34" charset="0"/>
              </a:defRPr>
            </a:lvl2pPr>
            <a:lvl3pPr marL="1143000" indent="-228600" eaLnBrk="0" hangingPunct="0">
              <a:defRPr sz="2400">
                <a:solidFill>
                  <a:schemeClr val="tx1"/>
                </a:solidFill>
                <a:latin typeface="Comic Sans MS" panose="030F0702030302020204" pitchFamily="66" charset="0"/>
                <a:cs typeface="Arial" panose="020B0604020202020204" pitchFamily="34" charset="0"/>
              </a:defRPr>
            </a:lvl3pPr>
            <a:lvl4pPr marL="1600200" indent="-228600" eaLnBrk="0" hangingPunct="0">
              <a:defRPr sz="2400">
                <a:solidFill>
                  <a:schemeClr val="tx1"/>
                </a:solidFill>
                <a:latin typeface="Comic Sans MS" panose="030F0702030302020204" pitchFamily="66" charset="0"/>
                <a:cs typeface="Arial" panose="020B0604020202020204" pitchFamily="34" charset="0"/>
              </a:defRPr>
            </a:lvl4pPr>
            <a:lvl5pPr marL="2057400" indent="-228600" eaLnBrk="0" hangingPunct="0">
              <a:defRPr sz="24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cs typeface="Arial" panose="020B0604020202020204" pitchFamily="34" charset="0"/>
              </a:defRPr>
            </a:lvl9pPr>
          </a:lstStyle>
          <a:p>
            <a:pPr algn="ctr" eaLnBrk="1" hangingPunct="1"/>
            <a:r>
              <a:rPr lang="en-GB" altLang="en-US" sz="4400">
                <a:solidFill>
                  <a:srgbClr val="FFFF00"/>
                </a:solidFill>
              </a:rPr>
              <a:t>Best Deal </a:t>
            </a:r>
          </a:p>
          <a:p>
            <a:pPr algn="ctr" eaLnBrk="1" hangingPunct="1"/>
            <a:r>
              <a:rPr lang="en-GB" altLang="en-US" sz="2000"/>
              <a:t>Money Management</a:t>
            </a:r>
          </a:p>
        </p:txBody>
      </p:sp>
      <p:graphicFrame>
        <p:nvGraphicFramePr>
          <p:cNvPr id="25" name="Table 24">
            <a:extLst>
              <a:ext uri="{FF2B5EF4-FFF2-40B4-BE49-F238E27FC236}">
                <a16:creationId xmlns:a16="http://schemas.microsoft.com/office/drawing/2014/main" id="{89786703-6F5C-580F-B365-7E52DF54DD88}"/>
              </a:ext>
            </a:extLst>
          </p:cNvPr>
          <p:cNvGraphicFramePr>
            <a:graphicFrameLocks noGrp="1"/>
          </p:cNvGraphicFramePr>
          <p:nvPr/>
        </p:nvGraphicFramePr>
        <p:xfrm>
          <a:off x="6086475" y="2952750"/>
          <a:ext cx="3057525" cy="1112838"/>
        </p:xfrm>
        <a:graphic>
          <a:graphicData uri="http://schemas.openxmlformats.org/drawingml/2006/table">
            <a:tbl>
              <a:tblPr firstRow="1" bandRow="1">
                <a:tableStyleId>{5C22544A-7EE6-4342-B048-85BDC9FD1C3A}</a:tableStyleId>
              </a:tblPr>
              <a:tblGrid>
                <a:gridCol w="1019175">
                  <a:extLst>
                    <a:ext uri="{9D8B030D-6E8A-4147-A177-3AD203B41FA5}">
                      <a16:colId xmlns:a16="http://schemas.microsoft.com/office/drawing/2014/main" val="20000"/>
                    </a:ext>
                  </a:extLst>
                </a:gridCol>
                <a:gridCol w="1019175">
                  <a:extLst>
                    <a:ext uri="{9D8B030D-6E8A-4147-A177-3AD203B41FA5}">
                      <a16:colId xmlns:a16="http://schemas.microsoft.com/office/drawing/2014/main" val="20001"/>
                    </a:ext>
                  </a:extLst>
                </a:gridCol>
                <a:gridCol w="1019175">
                  <a:extLst>
                    <a:ext uri="{9D8B030D-6E8A-4147-A177-3AD203B41FA5}">
                      <a16:colId xmlns:a16="http://schemas.microsoft.com/office/drawing/2014/main" val="20002"/>
                    </a:ext>
                  </a:extLst>
                </a:gridCol>
              </a:tblGrid>
              <a:tr h="370946">
                <a:tc>
                  <a:txBody>
                    <a:bodyPr/>
                    <a:lstStyle/>
                    <a:p>
                      <a:pPr algn="ctr"/>
                      <a:r>
                        <a:rPr lang="en-GB" sz="1800" b="0" dirty="0">
                          <a:solidFill>
                            <a:srgbClr val="FFFF00"/>
                          </a:solidFill>
                          <a:latin typeface="Comic Sans MS" pitchFamily="66" charset="0"/>
                        </a:rPr>
                        <a:t>Deal</a:t>
                      </a:r>
                      <a:r>
                        <a:rPr lang="en-GB" sz="1800" b="0" baseline="0" dirty="0">
                          <a:solidFill>
                            <a:srgbClr val="FFFF00"/>
                          </a:solidFill>
                          <a:latin typeface="Comic Sans MS" pitchFamily="66" charset="0"/>
                        </a:rPr>
                        <a:t> 1</a:t>
                      </a:r>
                      <a:endParaRPr lang="en-GB" sz="1800" b="0" dirty="0">
                        <a:solidFill>
                          <a:srgbClr val="FFFF00"/>
                        </a:solidFill>
                        <a:latin typeface="Comic Sans MS" pitchFamily="66" charset="0"/>
                      </a:endParaRP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Deal 2</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Deal 3</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946">
                <a:tc>
                  <a:txBody>
                    <a:bodyPr/>
                    <a:lstStyle/>
                    <a:p>
                      <a:pPr algn="ctr"/>
                      <a:r>
                        <a:rPr lang="en-GB" sz="1800" b="0" dirty="0">
                          <a:solidFill>
                            <a:srgbClr val="FFFF00"/>
                          </a:solidFill>
                          <a:latin typeface="Comic Sans MS" pitchFamily="66" charset="0"/>
                        </a:rPr>
                        <a:t>10 balls</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15 balls</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48 balls</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946">
                <a:tc>
                  <a:txBody>
                    <a:bodyPr/>
                    <a:lstStyle/>
                    <a:p>
                      <a:pPr algn="ctr"/>
                      <a:r>
                        <a:rPr lang="en-GB" sz="1800" b="0" dirty="0">
                          <a:solidFill>
                            <a:srgbClr val="FFFF00"/>
                          </a:solidFill>
                          <a:latin typeface="Comic Sans MS" pitchFamily="66" charset="0"/>
                        </a:rPr>
                        <a:t>£5.40</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£7.50</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0" dirty="0">
                          <a:solidFill>
                            <a:srgbClr val="FFFF00"/>
                          </a:solidFill>
                          <a:latin typeface="Comic Sans MS" pitchFamily="66" charset="0"/>
                        </a:rPr>
                        <a:t>£24.48</a:t>
                      </a:r>
                    </a:p>
                  </a:txBody>
                  <a:tcPr marL="91453" marR="91453" marT="45733" marB="4573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
                                            <p:bg/>
                                          </p:spTgt>
                                        </p:tgtEl>
                                        <p:attrNameLst>
                                          <p:attrName>style.visibility</p:attrName>
                                        </p:attrNameLst>
                                      </p:cBhvr>
                                      <p:to>
                                        <p:strVal val="visible"/>
                                      </p:to>
                                    </p:set>
                                    <p:anim calcmode="lin" valueType="num">
                                      <p:cBhvr additive="base">
                                        <p:cTn id="7" dur="500" fill="hold"/>
                                        <p:tgtEl>
                                          <p:spTgt spid="3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0">
                                            <p:bg/>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7" presetClass="entr" presetSubtype="0" fill="hold" nodeType="afterEffect">
                                  <p:stCondLst>
                                    <p:cond delay="0"/>
                                  </p:stCondLst>
                                  <p:iterate type="lt">
                                    <p:tmPct val="50000"/>
                                  </p:iterate>
                                  <p:childTnLst>
                                    <p:set>
                                      <p:cBhvr>
                                        <p:cTn id="11" dur="1" fill="hold">
                                          <p:stCondLst>
                                            <p:cond delay="0"/>
                                          </p:stCondLst>
                                        </p:cTn>
                                        <p:tgtEl>
                                          <p:spTgt spid="30">
                                            <p:txEl>
                                              <p:pRg st="0" end="0"/>
                                            </p:txEl>
                                          </p:spTgt>
                                        </p:tgtEl>
                                        <p:attrNameLst>
                                          <p:attrName>style.visibility</p:attrName>
                                        </p:attrNameLst>
                                      </p:cBhvr>
                                      <p:to>
                                        <p:strVal val="visible"/>
                                      </p:to>
                                    </p:set>
                                    <p:anim calcmode="discrete" valueType="clr">
                                      <p:cBhvr override="childStyle">
                                        <p:cTn id="12" dur="80"/>
                                        <p:tgtEl>
                                          <p:spTgt spid="3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0">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0">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0">
                                            <p:txEl>
                                              <p:pRg st="1" end="1"/>
                                            </p:txEl>
                                          </p:spTgt>
                                        </p:tgtEl>
                                        <p:attrNameLst>
                                          <p:attrName>style.visibility</p:attrName>
                                        </p:attrNameLst>
                                      </p:cBhvr>
                                      <p:to>
                                        <p:strVal val="visible"/>
                                      </p:to>
                                    </p:set>
                                    <p:anim calcmode="discrete" valueType="clr">
                                      <p:cBhvr override="childStyle">
                                        <p:cTn id="19" dur="80"/>
                                        <p:tgtEl>
                                          <p:spTgt spid="3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0">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0">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0">
                                            <p:txEl>
                                              <p:pRg st="2" end="2"/>
                                            </p:txEl>
                                          </p:spTgt>
                                        </p:tgtEl>
                                        <p:attrNameLst>
                                          <p:attrName>style.visibility</p:attrName>
                                        </p:attrNameLst>
                                      </p:cBhvr>
                                      <p:to>
                                        <p:strVal val="visible"/>
                                      </p:to>
                                    </p:set>
                                    <p:anim calcmode="discrete" valueType="clr">
                                      <p:cBhvr override="childStyle">
                                        <p:cTn id="26" dur="80"/>
                                        <p:tgtEl>
                                          <p:spTgt spid="3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0">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30">
                                            <p:txEl>
                                              <p:pRg st="2" end="2"/>
                                            </p:txEl>
                                          </p:spTgt>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30">
                                            <p:txEl>
                                              <p:pRg st="3" end="3"/>
                                            </p:txEl>
                                          </p:spTgt>
                                        </p:tgtEl>
                                        <p:attrNameLst>
                                          <p:attrName>style.visibility</p:attrName>
                                        </p:attrNameLst>
                                      </p:cBhvr>
                                      <p:to>
                                        <p:strVal val="visible"/>
                                      </p:to>
                                    </p:set>
                                    <p:anim calcmode="discrete" valueType="clr">
                                      <p:cBhvr override="childStyle">
                                        <p:cTn id="33" dur="80"/>
                                        <p:tgtEl>
                                          <p:spTgt spid="3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30">
                                            <p:txEl>
                                              <p:pRg st="3" end="3"/>
                                            </p:txEl>
                                          </p:spTgt>
                                        </p:tgtEl>
                                        <p:attrNameLst>
                                          <p:attrName>fillcolor</p:attrName>
                                        </p:attrNameLst>
                                      </p:cBhvr>
                                      <p:tavLst>
                                        <p:tav tm="0">
                                          <p:val>
                                            <p:clrVal>
                                              <a:schemeClr val="accent2"/>
                                            </p:clrVal>
                                          </p:val>
                                        </p:tav>
                                        <p:tav tm="50000">
                                          <p:val>
                                            <p:clrVal>
                                              <a:schemeClr val="hlink"/>
                                            </p:clrVal>
                                          </p:val>
                                        </p:tav>
                                      </p:tavLst>
                                    </p:anim>
                                    <p:set>
                                      <p:cBhvr>
                                        <p:cTn id="35" dur="80"/>
                                        <p:tgtEl>
                                          <p:spTgt spid="30">
                                            <p:txEl>
                                              <p:pRg st="3" end="3"/>
                                            </p:txEl>
                                          </p:spTgt>
                                        </p:tgtEl>
                                        <p:attrNameLst>
                                          <p:attrName>fill.type</p:attrName>
                                        </p:attrNameLst>
                                      </p:cBhvr>
                                      <p:to>
                                        <p:strVal val="solid"/>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0-#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32"/>
                                        </p:tgtEl>
                                        <p:attrNameLst>
                                          <p:attrName>style.visibility</p:attrName>
                                        </p:attrNameLst>
                                      </p:cBhvr>
                                      <p:to>
                                        <p:strVal val="visible"/>
                                      </p:to>
                                    </p:set>
                                    <p:anim calcmode="discrete" valueType="clr">
                                      <p:cBhvr override="childStyle">
                                        <p:cTn id="46"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32"/>
                                        </p:tgtEl>
                                        <p:attrNameLst>
                                          <p:attrName>fillcolor</p:attrName>
                                        </p:attrNameLst>
                                      </p:cBhvr>
                                      <p:tavLst>
                                        <p:tav tm="0">
                                          <p:val>
                                            <p:clrVal>
                                              <a:schemeClr val="accent2"/>
                                            </p:clrVal>
                                          </p:val>
                                        </p:tav>
                                        <p:tav tm="50000">
                                          <p:val>
                                            <p:clrVal>
                                              <a:schemeClr val="hlink"/>
                                            </p:clrVal>
                                          </p:val>
                                        </p:tav>
                                      </p:tavLst>
                                    </p:anim>
                                    <p:set>
                                      <p:cBhvr>
                                        <p:cTn id="48" dur="80"/>
                                        <p:tgtEl>
                                          <p:spTgt spid="32"/>
                                        </p:tgtEl>
                                        <p:attrNameLst>
                                          <p:attrName>fill.type</p:attrName>
                                        </p:attrNameLst>
                                      </p:cBhvr>
                                      <p:to>
                                        <p:strVal val="solid"/>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left)">
                                      <p:cBhvr>
                                        <p:cTn id="53" dur="500"/>
                                        <p:tgtEl>
                                          <p:spTgt spid="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bldLvl="3" animBg="1"/>
      <p:bldP spid="31" grpId="0" animBg="1"/>
      <p:bldP spid="32" grpId="0"/>
    </p:bldLst>
  </p:timing>
</p:sld>
</file>

<file path=ppt/theme/theme1.xml><?xml version="1.0" encoding="utf-8"?>
<a:theme xmlns:a="http://schemas.openxmlformats.org/drawingml/2006/main" name="1_Shimmer">
  <a:themeElements>
    <a:clrScheme name="1_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1_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1_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1_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1_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1_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1_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1_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1_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1_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2360</TotalTime>
  <Words>2332</Words>
  <Application>Microsoft Office PowerPoint</Application>
  <PresentationFormat>On-screen Show (4:3)</PresentationFormat>
  <Paragraphs>544</Paragraphs>
  <Slides>53</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3</vt:i4>
      </vt:variant>
      <vt:variant>
        <vt:lpstr>Slide Titles</vt:lpstr>
      </vt:variant>
      <vt:variant>
        <vt:i4>53</vt:i4>
      </vt:variant>
    </vt:vector>
  </HeadingPairs>
  <TitlesOfParts>
    <vt:vector size="65" baseType="lpstr">
      <vt:lpstr>Comic Sans MS</vt:lpstr>
      <vt:lpstr>Arial</vt:lpstr>
      <vt:lpstr>Tahoma</vt:lpstr>
      <vt:lpstr>Wingdings</vt:lpstr>
      <vt:lpstr>Calibri</vt:lpstr>
      <vt:lpstr>Times New Roman</vt:lpstr>
      <vt:lpstr>Bookman Old Style</vt:lpstr>
      <vt:lpstr>1_Shimmer</vt:lpstr>
      <vt:lpstr>Office Theme</vt:lpstr>
      <vt:lpstr>MathType 6.0 Equation</vt:lpstr>
      <vt:lpstr>MathType 5.0 Equation</vt:lpstr>
      <vt:lpstr>Microsoft Equation 3.0</vt:lpstr>
      <vt:lpstr>Money</vt:lpstr>
      <vt:lpstr> Starter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Starter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Starter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Strathclyde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UOS</dc:creator>
  <cp:lastModifiedBy>Andrew Moulden</cp:lastModifiedBy>
  <cp:revision>244</cp:revision>
  <dcterms:created xsi:type="dcterms:W3CDTF">2005-04-06T16:52:43Z</dcterms:created>
  <dcterms:modified xsi:type="dcterms:W3CDTF">2026-07-04T18:55:23Z</dcterms:modified>
</cp:coreProperties>
</file>