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058" r:id="rId2"/>
    <p:sldMasterId id="2147484071" r:id="rId3"/>
  </p:sldMasterIdLst>
  <p:notesMasterIdLst>
    <p:notesMasterId r:id="rId24"/>
  </p:notesMasterIdLst>
  <p:sldIdLst>
    <p:sldId id="298" r:id="rId4"/>
    <p:sldId id="268" r:id="rId5"/>
    <p:sldId id="290" r:id="rId6"/>
    <p:sldId id="383" r:id="rId7"/>
    <p:sldId id="384" r:id="rId8"/>
    <p:sldId id="385" r:id="rId9"/>
    <p:sldId id="364" r:id="rId10"/>
    <p:sldId id="289" r:id="rId11"/>
    <p:sldId id="382" r:id="rId12"/>
    <p:sldId id="326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94" r:id="rId22"/>
    <p:sldId id="395" r:id="rId2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FFCC"/>
    <a:srgbClr val="00FFFF"/>
    <a:srgbClr val="3333FF"/>
    <a:srgbClr val="FF0000"/>
    <a:srgbClr val="4D4D4D"/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53A43A9-FBAE-BEA7-CB1C-4DE80534D4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DD35F17-A556-D888-656D-645B6C0210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51C3B5DA-3FDA-4616-EA20-F7B0F7996BA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C6060AB7-4E6E-DF46-AFBD-DD68890A86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D92B66A1-30A6-7242-0823-C1DDEEC71A3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464BF8D9-BA13-4D19-0743-E2FEF6515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E6574D-A322-45F5-8C4B-135A89F0D60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B95EAD1-707B-62DD-5CFB-93831BBECF1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39FC0D6C-0241-A236-93B4-95C35ABC10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E0B9238C-EB1F-D15E-E1A1-42B7E755C8B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D6694DB8-EC8B-3B32-ECB4-B7FF023004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8D5F3735-2136-38B7-7F6F-91711B17D91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492F8434-D526-DE73-9C0E-1BFF573878A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AC423455-C6FF-67E9-DF93-FDE3E47D603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24AF9236-0505-EA44-B0FD-D2A7ECF4C7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30F38DF6-42AB-9DA4-7D76-A97448E352A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612497F0-835D-8B97-FC15-E42EDC362AF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6E00E828-E19E-1AD4-C823-4FA1667FE2A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3D91D8F1-1F45-F5FF-F2E9-171D7FE017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24805221-E46C-E148-ABAD-F17148CB412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1A143C18-0753-3E2B-ABFE-996A4586033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1D472714-6DDE-C3DB-268D-226941978A6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82388-64B6-44F6-91DE-51F0FF377F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3087B221-940A-053E-0231-B638C2D869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1C1E49B4-37E5-283B-9DC4-5B6CA4A9AA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054CC61-B232-4387-8EE9-86DD4A2453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206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75409FB-AE74-B81B-B1BA-AB551BA308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B1BE9-8AB6-4662-8E75-3AFB0767858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44D2344-3AB1-2648-C9DE-1927EB4D93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E6470C2-AC33-B242-A09A-E1DA12568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BD13D4-8CA5-4D70-85C9-EE6E01CFAB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998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603756D-FF8A-E308-84A5-F418254C08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DDCFC-773B-47B0-887D-7B233FDDB62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5308829-C982-CB47-4CA6-472E0326D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4902672-4872-09EF-888A-3D4CBA2E45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8F2F8-BE67-44BC-9D88-0A886B257C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6158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9457D3C-BDB0-B037-D7EC-567EF47DC4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57AD319-57BF-FF6B-CF83-334783BD63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1322A2-7E8B-233E-17F2-A9B0A2E18C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28C34-1163-4E73-8207-A2867099E6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7928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EA9B0-845D-44CC-362A-698790CA3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67A53-2BC1-4ABF-B733-F7DECE3B0FB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4212C-43EF-FDAF-B422-BC5055350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11955-F7C3-B16D-9B71-0AF1975B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D7AC5-C752-480F-9482-C3BBC453EE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4790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D8970-9E91-966B-5B7C-2E0DB813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AFA70-39E2-4E55-B1E2-1D588944A03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A80B8-EAB8-9385-992C-0911F64B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CF73B-0559-4487-7001-529144E08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DA189-F483-455D-9F07-B787ADF746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3790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16BBD-44DB-47B4-E32B-992A9B14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EB357-2B0D-43FD-B186-5241F2F12D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87176-3FF0-EBC3-FE36-854574ABE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A791F-993C-12D6-913A-0AA8B1D9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1785-553D-41F9-89B0-07D20662AA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0506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D791BD-FAD4-C0CD-9F4F-270279650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6675E-73CF-4204-B0DA-10AF19C9D7C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88B544-46B1-7102-9CE1-FBB514AB3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77697E-91A3-7F53-2197-9746D9658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45A07-9EDB-4005-A498-31C46F8994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9931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CF07690-2EE7-4FF0-0CAA-DF71F20B4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36120-138E-4346-861D-891427FF4B0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D6F7D8C-1DA9-91DF-82B7-B475646E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76C76F-98CD-1A49-9390-276AD5AF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7BA21-1D25-43C9-A7F7-A9B585729D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3192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7E7279-235A-0DFF-5E03-014DBFD8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7783-3EE9-4778-B068-69CA1DFFDF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E54405-CF54-0E9D-F4D0-4C4C1E3B4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B9F14F1-946F-2873-8069-9551399B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028CA9-8962-4932-8C9F-D9065D9EFF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7863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576382-0F87-8CF5-EBE9-A07430388802}"/>
              </a:ext>
            </a:extLst>
          </p:cNvPr>
          <p:cNvSpPr txBox="1"/>
          <p:nvPr userDrawn="1"/>
        </p:nvSpPr>
        <p:spPr>
          <a:xfrm>
            <a:off x="0" y="1503363"/>
            <a:ext cx="9636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Level 3 / 4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3299EBE9-9B32-D945-C3B6-F8BAAD62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9BB74-FC19-43BD-8CCE-FA6BBAB6F7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61D39FF-9D0E-4444-431C-E82069A56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291637A-2A2A-64A3-FCFA-73C75375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5C257-72C0-41EF-ADCC-8E6A4E5DEE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414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CDBC8B7-3714-FEE0-C790-1E7A21646A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00C8F-F5CD-41AE-871A-FC637CAB9F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C6AB66C-E735-4CF1-EFEE-E49D0709ED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7D47B5D-F47F-3513-F6B2-36AC72FA8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F7C4CD-C710-4636-ABC9-569F7006AD9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05928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052A74-ED8B-DCCF-ED32-2A49DC535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4C234-0ADA-42D1-919E-F515C7C1C0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2ECBD1-31D6-E6BD-2F1F-228035F22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8BCD0B-6DDE-341F-7ED0-00423169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FCA67-F03D-424C-9315-DEBF048A1F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6056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4D1CEA-E0B4-4B05-4E6C-C941C2583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57493-9B4D-4BA5-BAB1-02C580E2096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FAFDA0-F8F9-019C-EDCF-2BBAE312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AF5FBD-9D93-30E9-18BE-BC46E889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3898B-0B68-443A-AFC5-7452B7FDB1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88456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CA5DC-6148-3B1D-1E3C-091635B17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A99E1-130C-49DB-8BF1-8AAAC7BF085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65C16-7D48-5F1E-2F3D-B63D1FA5C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D6556-5F9C-B696-183B-49C846AA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DAB4A-5C80-42A6-A35F-1A02962F79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29928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86730-7ECD-F52F-94D4-87029AA1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52513-5B17-4BBF-861F-C80CF541E3C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36E66-D84F-913D-996B-498E7FF4B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C5445-A3C5-5C47-D708-F5163660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00072-5CF6-485B-B6C9-BDC02FCAA4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14062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D3B54-2819-6901-6188-E59E089F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837C5-B6CB-479F-9789-E933D46588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18414-EB97-47A6-AC39-0D0411887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5ED1F-4FBE-8BAC-BD0A-E961C3C09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345F8-2413-4231-A2EB-E3E0BF4D6E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58887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8C507-2A71-CEDB-6FC8-7597AA75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7CCAD-B4AD-4E35-B079-7A8C4381DD2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B8337-96D4-B876-86F8-0ED97F26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AEF8C-5C41-14A2-B4FA-07FCAD0A7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9A238-DE1D-4C3A-BC32-C50F224651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61536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EB7AD-DBEC-4CEC-5F0B-4B174429A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188E-BEE9-4BA8-915D-5464B9DE7C5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1C5B7-E4E2-E50F-C2C1-5EEF471C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9D36F-241A-B16E-8E66-8C91AA54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76D55-EDDA-4721-8DDD-4471F3EA9D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497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A4BBF7-257B-2BE1-49E5-EC406D7B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8D26-7E82-41BF-9EEA-32C5E381335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7ADF8A-A376-4604-B34D-9C8BC340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F0AD60-45DF-1785-D697-91BB6581E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EA448-0676-4F47-B2EB-8CFEFF6A81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67284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BDAAF29-3EE8-C1DA-D9C4-A7E650499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FAD25-99B7-41D2-AD5F-D6F8E12326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8629A69-6A05-C2B7-95F5-3E440C299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E903625-9708-1E2D-510E-13103AEF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F57D0-F414-43F4-AACF-F1D363190B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1880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AB593D6-679E-452B-B7F7-DE70FA34B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510C2-EFFA-4FA2-B1EB-51AC5867619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FE87EC2-CBA3-27E4-114E-BCE2F363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6F3D14-4969-313E-1BBC-88B0A2E3E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CDE19-F729-461E-B9A6-003D016749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320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D098E36-2259-CBA3-7B34-421EFF8540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5952-66EB-4E00-8852-993DF4ACAC2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EB05A8C-2AED-9940-9300-D93359116E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2179D55-6F62-12EF-4871-51C2D6866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6FE8D-AC60-4C5F-B6D8-F9C8B712E1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846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482ABE-75AA-B134-C217-95D65DFE5DD9}"/>
              </a:ext>
            </a:extLst>
          </p:cNvPr>
          <p:cNvSpPr txBox="1"/>
          <p:nvPr userDrawn="1"/>
        </p:nvSpPr>
        <p:spPr>
          <a:xfrm>
            <a:off x="0" y="1503363"/>
            <a:ext cx="9636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Level 3 / 4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8403261-14B2-C849-3B42-D4307250D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DF5FF-6AD5-42F0-ACD3-0A68C6FCFC6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E66AF16-82C9-AF29-4BC3-C40E24DC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45F7C6A-145B-41D6-D04F-EA7245A5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37435-9782-441B-A360-BA6C746298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6380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7AEA76C-83C2-0806-EF69-368A5D4A1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AC330-8DE5-4A2F-89D2-4E06FD7C4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BC1C624-EFB9-1B2B-7A84-F00F6C37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0AFB2A-5BAB-AFFC-18B8-3D8A0D3B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EFFE5-8080-4ACD-9F40-C679F7C0AC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86789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82BB37-EDBA-11F9-867F-95F1F90E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8DB31-0698-45EB-ADEA-352721D38E9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B21190-C51D-164E-F5FE-44A76D4D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9D6D66-674F-4E49-7B94-7193BB0B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A3095-D222-4DD7-B044-3639FFE1C6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963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869F2-3E21-CBA8-48B2-C01CBEFC3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53089-4706-4839-A4BA-EEF7291C016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6515-F7A6-EE9F-92C9-75DB47999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40024-3BC2-FAF8-2887-684A7A329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227F7-62EB-4AEA-B616-AD73FE3C9B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52580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B1FD6-D683-F689-3DF0-607CB74E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8781-2657-4A9C-986F-892315AFF9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34B28-5179-C496-0CC3-6D793B2E2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3C5EA-CB46-B2A8-3C25-74EEA3C4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BA5-60FE-4AD3-921F-3439D1DF90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51832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D04BCC-4EB3-0219-3A00-5D51CA2E5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402B1C2-6140-5A2F-ECB6-3C7848C21E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071E8B6-6325-FB57-92E6-497B49BF12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4A217-4EA4-4AB9-91E6-5FBB6E032D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84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948B1C65-0723-6B3F-EABB-62144E538D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885BA-AACA-41A3-BBF4-148B12DB6D8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E38BA22-C0C3-EFC0-2F74-E5FD1450E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D944C08-3B07-DCF3-39E1-EE353E7E9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97448C-DC07-4415-8465-01FE57851C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73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D9012667-7861-8F94-A788-0DC0B9662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9153C-3AD8-4A1B-BC8E-BCE018A5D3F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FCEFF0DF-5ECB-D1C1-1B94-F3FC3D1AD2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6118C854-F2A7-153C-BAB4-8B305AE70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A7554-D7AB-4115-BDFA-A90A2E1A9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469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43C64C4A-3458-EA68-312B-645D380B2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62BBE-D009-485A-8BDE-FE67C7FE35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ABE941AA-DADA-4401-7A5A-C2160FCFF6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6A76ADCB-9414-DE5B-00E2-EBEDD3E4F0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C00DE-0842-494D-9A60-8C7CFE8DA2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001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FB66F9-BBED-3009-758E-7C63AA851C50}"/>
              </a:ext>
            </a:extLst>
          </p:cNvPr>
          <p:cNvSpPr txBox="1"/>
          <p:nvPr userDrawn="1"/>
        </p:nvSpPr>
        <p:spPr>
          <a:xfrm>
            <a:off x="103188" y="1503363"/>
            <a:ext cx="79057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E01E972F-0293-CC84-A636-76CDF84B39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D7BD7-D154-4913-9C84-64E225E3DA9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0681D973-B820-9E38-6866-660A4D8956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B9F2ACF-8AAD-0F44-F5C3-F9CFF5D9AD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1BC79-ACDF-4FFB-ADC5-5DF4CF0108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386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7B365C5-DB87-C204-181F-D21E25A987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B3A4C-D4EF-4284-A2FD-7ABDB769C7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85E8D5B3-A434-1EEF-6B21-753A245692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AA97E76-8163-56E1-5888-7CDA35A8C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0B024-3F4F-4DFC-985F-26FDD18F3E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433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8D0641F-0654-FE60-947A-2DF2195BAD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27C1D-4AAD-4172-AB9A-1CAB3F6F7D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EAE2BE0-D039-DC8C-3A24-12E773C537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AF2A9E0-DCC9-4EDA-7F0B-B35C136A84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4B1532-18CC-41E9-BCB4-F4A958059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261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E8D12898-416F-7938-4863-0E93D383C0E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AA93A0D9-486F-2109-79D1-81F8B18A1C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48BA44B0-7A4A-10B9-F6B3-7C45AF71A71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484B987F-8B7B-3631-B3B4-5595D7821A5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29EB0161-DD55-0A7B-6450-0508CDF4873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777E1812-00EF-D5D2-2B79-12D0D6E9DEF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42A219AD-00DD-AB46-8E81-C217F9CF01E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1AA7DF47-3B65-A1D9-C538-F0103437B6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FCEAB45E-D240-CE46-CB9B-083843C73F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E9FBF0AC-F126-6DC5-9430-D29916B9B34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BC14A721-7E02-D0BB-42F1-D411890D610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14C0155E-17C7-0F32-FD39-616D56C4297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F0BFE357-B77A-B9E7-7362-EC8AA699FA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C6620624-205F-2087-D2E2-E233024DC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E411E832-BC59-D093-7272-EF999B24AE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07A291C0-8141-D81D-D924-0DC9857CE78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FA7ECF99-851E-4273-AE8B-53269E369CA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7EA6365C-22FA-BC7B-1730-C9EEE5E86E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21BF36E7-48E6-D15E-9A70-462E872B4F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194868A-8F95-4EB6-A79D-FC3FFA4D335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1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120" r:id="rId7"/>
    <p:sldLayoutId id="2147484095" r:id="rId8"/>
    <p:sldLayoutId id="2147484096" r:id="rId9"/>
    <p:sldLayoutId id="2147484097" r:id="rId10"/>
    <p:sldLayoutId id="2147484098" r:id="rId11"/>
    <p:sldLayoutId id="214748412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4EC9F73D-1B06-0BBF-02AB-C00F4D80723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74E60F6F-CF4C-D0B8-B422-807B68EA62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81EE-3C84-23AC-1DF8-0756CD8A07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205AE30-7E68-4177-BC01-B9BDE80EE5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F0937-7724-D675-3516-D20B45539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61D8B-5BBF-F824-1A86-48310DE4E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FD86CE8-5E5C-4AEA-8B95-6C452597CB6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1" r:id="rId3"/>
    <p:sldLayoutId id="2147484102" r:id="rId4"/>
    <p:sldLayoutId id="2147484103" r:id="rId5"/>
    <p:sldLayoutId id="2147484104" r:id="rId6"/>
    <p:sldLayoutId id="2147484122" r:id="rId7"/>
    <p:sldLayoutId id="2147484105" r:id="rId8"/>
    <p:sldLayoutId id="2147484106" r:id="rId9"/>
    <p:sldLayoutId id="2147484107" r:id="rId10"/>
    <p:sldLayoutId id="2147484108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DF2217B4-1889-0884-33AD-C86E65A4D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064C0A14-EE7F-6C45-189D-5D940D232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A441E-4E0A-FF23-D3E9-F0F1697276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082B99AA-0934-4CF2-96B8-8B6C38FB83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4819E-B3DD-2EDE-7D9A-423F0F80C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E0985-D9AB-9206-AFB8-F630796D1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74A5E78-1F3D-48D2-AA3C-FA4544453BD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  <p:sldLayoutId id="2147484110" r:id="rId2"/>
    <p:sldLayoutId id="2147484111" r:id="rId3"/>
    <p:sldLayoutId id="2147484112" r:id="rId4"/>
    <p:sldLayoutId id="2147484113" r:id="rId5"/>
    <p:sldLayoutId id="2147484114" r:id="rId6"/>
    <p:sldLayoutId id="2147484123" r:id="rId7"/>
    <p:sldLayoutId id="2147484115" r:id="rId8"/>
    <p:sldLayoutId id="2147484116" r:id="rId9"/>
    <p:sldLayoutId id="2147484117" r:id="rId10"/>
    <p:sldLayoutId id="2147484118" r:id="rId11"/>
    <p:sldLayoutId id="2147484124" r:id="rId1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image" Target="../media/image2.png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DA68838A-5881-4E52-6499-1717989A565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E417DA-E79D-425B-93E8-500A5E732E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612B1202-CD56-BEE6-CCE9-3351966675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7C9DD738-42A9-EC66-71E3-098782A87FC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73250" y="46990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Comparing </a:t>
            </a:r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Data Sets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B2CB7E51-7823-5410-211E-2264812D5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316230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Range, Mean, Median and Mode</a:t>
            </a:r>
          </a:p>
        </p:txBody>
      </p:sp>
      <p:sp>
        <p:nvSpPr>
          <p:cNvPr id="14342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E62157D-49A4-5666-73D5-F7BD485F7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50" y="3206750"/>
            <a:ext cx="492125" cy="434975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/>
          </a:p>
        </p:txBody>
      </p:sp>
      <p:pic>
        <p:nvPicPr>
          <p:cNvPr id="14343" name="Picture 9" descr="scottishflag">
            <a:extLst>
              <a:ext uri="{FF2B5EF4-FFF2-40B4-BE49-F238E27FC236}">
                <a16:creationId xmlns:a16="http://schemas.microsoft.com/office/drawing/2014/main" id="{FC9BA532-1C19-4BCA-1484-0BBE7B4EFE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10">
            <a:extLst>
              <a:ext uri="{FF2B5EF4-FFF2-40B4-BE49-F238E27FC236}">
                <a16:creationId xmlns:a16="http://schemas.microsoft.com/office/drawing/2014/main" id="{DB343F16-0740-46BF-7DCC-925B8E672E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5" name="Picture 11" descr="Office Objects 0572">
            <a:extLst>
              <a:ext uri="{FF2B5EF4-FFF2-40B4-BE49-F238E27FC236}">
                <a16:creationId xmlns:a16="http://schemas.microsoft.com/office/drawing/2014/main" id="{9FD1D640-8FA5-748D-6109-E6E4A08E8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Text Box 4">
            <a:extLst>
              <a:ext uri="{FF2B5EF4-FFF2-40B4-BE49-F238E27FC236}">
                <a16:creationId xmlns:a16="http://schemas.microsoft.com/office/drawing/2014/main" id="{6BDD7FDE-3EE9-E17E-1981-900A4CA71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946650"/>
            <a:ext cx="3948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14347" name="AutoShape 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AD9FD59-C90F-6748-F39B-4BC3267AF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50" y="4991100"/>
            <a:ext cx="492125" cy="43497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255ABF0B-9389-DA34-FC22-88182879487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2B1FBF-BDA5-496A-A703-39DF9AC44A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545032C5-15BB-194D-C1A2-2DDC2DFF1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7B728E9B-0ED5-FB85-E31D-96DEF2F11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4EC69350-FC56-6CC6-FEB2-3AEFA4841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1 &amp; 2</a:t>
            </a:r>
          </a:p>
          <a:p>
            <a:pPr algn="ctr" eaLnBrk="1" hangingPunct="1"/>
            <a:r>
              <a:rPr lang="en-GB" altLang="en-US" sz="4000"/>
              <a:t>Ch30 (page 238)</a:t>
            </a:r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7C86AD02-A541-E6F5-F826-5F5E13BC7E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5" descr="scottishflag">
            <a:extLst>
              <a:ext uri="{FF2B5EF4-FFF2-40B4-BE49-F238E27FC236}">
                <a16:creationId xmlns:a16="http://schemas.microsoft.com/office/drawing/2014/main" id="{DC35B68D-6852-4D9E-6FDE-BA746B7640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Office Objects 0572">
            <a:extLst>
              <a:ext uri="{FF2B5EF4-FFF2-40B4-BE49-F238E27FC236}">
                <a16:creationId xmlns:a16="http://schemas.microsoft.com/office/drawing/2014/main" id="{66030410-7A7F-CAAB-8059-32ED5E399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7">
            <a:extLst>
              <a:ext uri="{FF2B5EF4-FFF2-40B4-BE49-F238E27FC236}">
                <a16:creationId xmlns:a16="http://schemas.microsoft.com/office/drawing/2014/main" id="{C01702F9-FC59-E338-B01D-AD7EFB4B535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66" name="Text Box 10">
            <a:extLst>
              <a:ext uri="{FF2B5EF4-FFF2-40B4-BE49-F238E27FC236}">
                <a16:creationId xmlns:a16="http://schemas.microsoft.com/office/drawing/2014/main" id="{A4BF9952-1701-C2AB-A7A1-170D51740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330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FF00"/>
                </a:solidFill>
              </a:rPr>
              <a:t>Different Averages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13E71713-C49F-4453-FFAA-7991972DA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803775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A2D8CCC3-68BF-767C-7F02-C5D3530D2928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3" name="Picture 12" descr="TICK.jpg">
              <a:extLst>
                <a:ext uri="{FF2B5EF4-FFF2-40B4-BE49-F238E27FC236}">
                  <a16:creationId xmlns:a16="http://schemas.microsoft.com/office/drawing/2014/main" id="{7C1044BB-ED8F-1C80-E76E-EEE0FBF1BEE4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>
            <a:extLst>
              <a:ext uri="{FF2B5EF4-FFF2-40B4-BE49-F238E27FC236}">
                <a16:creationId xmlns:a16="http://schemas.microsoft.com/office/drawing/2014/main" id="{8D4F1C06-1E33-3636-B072-71FE177DD79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6"/>
          <a:stretch>
            <a:fillRect/>
          </a:stretch>
        </p:blipFill>
        <p:spPr>
          <a:xfrm>
            <a:off x="230188" y="500063"/>
            <a:ext cx="8628062" cy="2824162"/>
          </a:xfrm>
        </p:spPr>
      </p:pic>
      <p:sp>
        <p:nvSpPr>
          <p:cNvPr id="20483" name="Text Box 6">
            <a:extLst>
              <a:ext uri="{FF2B5EF4-FFF2-40B4-BE49-F238E27FC236}">
                <a16:creationId xmlns:a16="http://schemas.microsoft.com/office/drawing/2014/main" id="{31621CF3-AB6E-A326-E235-34426020C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32861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/>
              <a:t>4 KU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776E0A99-A2DE-328E-A332-18A824920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6250"/>
            <a:ext cx="845343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8">
            <a:extLst>
              <a:ext uri="{FF2B5EF4-FFF2-40B4-BE49-F238E27FC236}">
                <a16:creationId xmlns:a16="http://schemas.microsoft.com/office/drawing/2014/main" id="{C1D6BDB1-D5FE-2C0B-C451-85DB29D236CD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11" r="9505" b="3241"/>
          <a:stretch>
            <a:fillRect/>
          </a:stretch>
        </p:blipFill>
        <p:spPr>
          <a:xfrm>
            <a:off x="147638" y="2428875"/>
            <a:ext cx="6710362" cy="4214813"/>
          </a:xfrm>
        </p:spPr>
      </p:pic>
      <p:sp>
        <p:nvSpPr>
          <p:cNvPr id="22531" name="Text Box 20">
            <a:extLst>
              <a:ext uri="{FF2B5EF4-FFF2-40B4-BE49-F238E27FC236}">
                <a16:creationId xmlns:a16="http://schemas.microsoft.com/office/drawing/2014/main" id="{1AF041D3-9920-2D56-EA2A-42CD36545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5734050"/>
            <a:ext cx="1152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/>
              <a:t>3 KU</a:t>
            </a:r>
          </a:p>
        </p:txBody>
      </p:sp>
      <p:pic>
        <p:nvPicPr>
          <p:cNvPr id="22532" name="Picture 18">
            <a:extLst>
              <a:ext uri="{FF2B5EF4-FFF2-40B4-BE49-F238E27FC236}">
                <a16:creationId xmlns:a16="http://schemas.microsoft.com/office/drawing/2014/main" id="{1A3B018E-883D-A1E2-0218-4439702EC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452"/>
          <a:stretch>
            <a:fillRect/>
          </a:stretch>
        </p:blipFill>
        <p:spPr bwMode="auto">
          <a:xfrm>
            <a:off x="214313" y="0"/>
            <a:ext cx="8916987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8">
            <a:extLst>
              <a:ext uri="{FF2B5EF4-FFF2-40B4-BE49-F238E27FC236}">
                <a16:creationId xmlns:a16="http://schemas.microsoft.com/office/drawing/2014/main" id="{009DE9BB-7827-B1FA-9F93-1F569A17062C}"/>
              </a:ext>
            </a:extLst>
          </p:cNvPr>
          <p:cNvGrpSpPr>
            <a:grpSpLocks/>
          </p:cNvGrpSpPr>
          <p:nvPr/>
        </p:nvGrpSpPr>
        <p:grpSpPr bwMode="auto">
          <a:xfrm>
            <a:off x="0" y="188913"/>
            <a:ext cx="8304213" cy="6264275"/>
            <a:chOff x="0" y="188640"/>
            <a:chExt cx="8303829" cy="6264696"/>
          </a:xfrm>
        </p:grpSpPr>
        <p:pic>
          <p:nvPicPr>
            <p:cNvPr id="23555" name="Picture 2">
              <a:extLst>
                <a:ext uri="{FF2B5EF4-FFF2-40B4-BE49-F238E27FC236}">
                  <a16:creationId xmlns:a16="http://schemas.microsoft.com/office/drawing/2014/main" id="{27AC0870-0180-DBD2-FA29-2B48E43E63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188640"/>
              <a:ext cx="6379704" cy="1368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6" name="Picture 3">
              <a:extLst>
                <a:ext uri="{FF2B5EF4-FFF2-40B4-BE49-F238E27FC236}">
                  <a16:creationId xmlns:a16="http://schemas.microsoft.com/office/drawing/2014/main" id="{5B3618F7-403F-74A7-EB77-48F13ABD13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3968" y="1124744"/>
              <a:ext cx="4019861" cy="259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7" name="Picture 4">
              <a:extLst>
                <a:ext uri="{FF2B5EF4-FFF2-40B4-BE49-F238E27FC236}">
                  <a16:creationId xmlns:a16="http://schemas.microsoft.com/office/drawing/2014/main" id="{F63C14FD-0A18-8674-91B8-647BA175AD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76872"/>
              <a:ext cx="3876088" cy="43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Picture 5">
              <a:extLst>
                <a:ext uri="{FF2B5EF4-FFF2-40B4-BE49-F238E27FC236}">
                  <a16:creationId xmlns:a16="http://schemas.microsoft.com/office/drawing/2014/main" id="{EEFA3A29-ADF0-BB1F-1CB9-21C82053FD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3861048"/>
              <a:ext cx="7098246" cy="1152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6">
              <a:extLst>
                <a:ext uri="{FF2B5EF4-FFF2-40B4-BE49-F238E27FC236}">
                  <a16:creationId xmlns:a16="http://schemas.microsoft.com/office/drawing/2014/main" id="{14E905F5-03E2-9FCF-0FBD-4310928981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5776" y="4797152"/>
              <a:ext cx="3348706" cy="1080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Picture 7">
              <a:extLst>
                <a:ext uri="{FF2B5EF4-FFF2-40B4-BE49-F238E27FC236}">
                  <a16:creationId xmlns:a16="http://schemas.microsoft.com/office/drawing/2014/main" id="{49A787E3-12F0-4426-A6C0-F2A3ADC574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19" y="5877272"/>
              <a:ext cx="7200801" cy="57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>
            <a:extLst>
              <a:ext uri="{FF2B5EF4-FFF2-40B4-BE49-F238E27FC236}">
                <a16:creationId xmlns:a16="http://schemas.microsoft.com/office/drawing/2014/main" id="{3754C967-792D-489A-465F-72508B891ED5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60" r="63889" b="388"/>
          <a:stretch>
            <a:fillRect/>
          </a:stretch>
        </p:blipFill>
        <p:spPr>
          <a:xfrm>
            <a:off x="457200" y="5286375"/>
            <a:ext cx="4754563" cy="571500"/>
          </a:xfrm>
        </p:spPr>
      </p:pic>
      <p:sp>
        <p:nvSpPr>
          <p:cNvPr id="24579" name="Text Box 6">
            <a:extLst>
              <a:ext uri="{FF2B5EF4-FFF2-40B4-BE49-F238E27FC236}">
                <a16:creationId xmlns:a16="http://schemas.microsoft.com/office/drawing/2014/main" id="{971118BD-9447-813B-089C-DDC3F25F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29250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AB9FC96A-E237-17D0-D278-BB4ED5FC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2" t="18182" r="26678" b="16537"/>
          <a:stretch>
            <a:fillRect/>
          </a:stretch>
        </p:blipFill>
        <p:spPr bwMode="auto">
          <a:xfrm>
            <a:off x="2500313" y="1214438"/>
            <a:ext cx="4857750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>
            <a:extLst>
              <a:ext uri="{FF2B5EF4-FFF2-40B4-BE49-F238E27FC236}">
                <a16:creationId xmlns:a16="http://schemas.microsoft.com/office/drawing/2014/main" id="{7C1AE109-14A6-B944-8D60-901ADC327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169"/>
          <a:stretch>
            <a:fillRect/>
          </a:stretch>
        </p:blipFill>
        <p:spPr bwMode="auto">
          <a:xfrm>
            <a:off x="0" y="357188"/>
            <a:ext cx="91440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>
            <a:extLst>
              <a:ext uri="{FF2B5EF4-FFF2-40B4-BE49-F238E27FC236}">
                <a16:creationId xmlns:a16="http://schemas.microsoft.com/office/drawing/2014/main" id="{67359411-1364-E297-3F86-B7FC911E91B7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333375"/>
            <a:ext cx="6337300" cy="5975350"/>
            <a:chOff x="1725" y="585"/>
            <a:chExt cx="6045" cy="5130"/>
          </a:xfrm>
        </p:grpSpPr>
        <p:pic>
          <p:nvPicPr>
            <p:cNvPr id="25603" name="Picture 3" descr="3EAA3DB3">
              <a:extLst>
                <a:ext uri="{FF2B5EF4-FFF2-40B4-BE49-F238E27FC236}">
                  <a16:creationId xmlns:a16="http://schemas.microsoft.com/office/drawing/2014/main" id="{2DD9AA23-F394-4905-38D8-AF70E60A3E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42" t="50352" r="35608" b="46588"/>
            <a:stretch>
              <a:fillRect/>
            </a:stretch>
          </p:blipFill>
          <p:spPr bwMode="auto">
            <a:xfrm>
              <a:off x="1815" y="5325"/>
              <a:ext cx="448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4" name="Picture 4" descr="3EAA3DB3">
              <a:extLst>
                <a:ext uri="{FF2B5EF4-FFF2-40B4-BE49-F238E27FC236}">
                  <a16:creationId xmlns:a16="http://schemas.microsoft.com/office/drawing/2014/main" id="{0A062BBF-3F4F-4BB9-8038-25A27A6F89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811" t="8942" r="19135" b="55765"/>
            <a:stretch>
              <a:fillRect/>
            </a:stretch>
          </p:blipFill>
          <p:spPr bwMode="auto">
            <a:xfrm>
              <a:off x="1725" y="585"/>
              <a:ext cx="6045" cy="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55C9EE2">
            <a:extLst>
              <a:ext uri="{FF2B5EF4-FFF2-40B4-BE49-F238E27FC236}">
                <a16:creationId xmlns:a16="http://schemas.microsoft.com/office/drawing/2014/main" id="{E0AFED6A-FA89-4746-14EB-A140FEFC0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6" t="8791" r="36363" b="51805"/>
          <a:stretch>
            <a:fillRect/>
          </a:stretch>
        </p:blipFill>
        <p:spPr bwMode="auto">
          <a:xfrm>
            <a:off x="684213" y="404813"/>
            <a:ext cx="5832475" cy="602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>
            <a:extLst>
              <a:ext uri="{FF2B5EF4-FFF2-40B4-BE49-F238E27FC236}">
                <a16:creationId xmlns:a16="http://schemas.microsoft.com/office/drawing/2014/main" id="{04BEE89F-D2D8-F790-16F2-2CB2FADA41E2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404813"/>
            <a:ext cx="5545137" cy="3744912"/>
            <a:chOff x="2265" y="2565"/>
            <a:chExt cx="5145" cy="2040"/>
          </a:xfrm>
        </p:grpSpPr>
        <p:pic>
          <p:nvPicPr>
            <p:cNvPr id="27651" name="Picture 3" descr="2C7B8DF7">
              <a:extLst>
                <a:ext uri="{FF2B5EF4-FFF2-40B4-BE49-F238E27FC236}">
                  <a16:creationId xmlns:a16="http://schemas.microsoft.com/office/drawing/2014/main" id="{CCCE1A39-D580-D220-F4A2-6070EB9D5E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51" t="8824" r="33777" b="79529"/>
            <a:stretch>
              <a:fillRect/>
            </a:stretch>
          </p:blipFill>
          <p:spPr bwMode="auto">
            <a:xfrm>
              <a:off x="2265" y="2565"/>
              <a:ext cx="5145" cy="1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2" name="Picture 4" descr="2C7B8DF7">
              <a:extLst>
                <a:ext uri="{FF2B5EF4-FFF2-40B4-BE49-F238E27FC236}">
                  <a16:creationId xmlns:a16="http://schemas.microsoft.com/office/drawing/2014/main" id="{A64F9F76-057B-DD82-6CED-62A73BC80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51" t="26942" r="48586" b="70117"/>
            <a:stretch>
              <a:fillRect/>
            </a:stretch>
          </p:blipFill>
          <p:spPr bwMode="auto">
            <a:xfrm>
              <a:off x="2265" y="4230"/>
              <a:ext cx="381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>
            <a:extLst>
              <a:ext uri="{FF2B5EF4-FFF2-40B4-BE49-F238E27FC236}">
                <a16:creationId xmlns:a16="http://schemas.microsoft.com/office/drawing/2014/main" id="{38D0C41A-F36C-567D-C064-050DF5F4C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583612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1F8C2C6B-AE49-7900-8BF0-9293B2C5767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4A7F7E-1993-485A-A95E-05C0C857F6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E7100ABF-745C-6EB6-61CC-E295EE55A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5C961DF-EE06-DE47-22B3-D16B7B9887B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31950" y="374650"/>
            <a:ext cx="577850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7907C9D9-102C-B95C-09DD-0E80588BB4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D1C3573A-97AD-084F-868F-F2923EE56B6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E47C66DC-99D0-E3B1-9556-E3E47B9EA3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8388" y="2000250"/>
          <a:ext cx="6118225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89240" imgH="3263760" progId="Equation.DSMT4">
                  <p:embed/>
                </p:oleObj>
              </mc:Choice>
              <mc:Fallback>
                <p:oleObj name="Equation" r:id="rId3" imgW="4089240" imgH="32637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000250"/>
                        <a:ext cx="6118225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75945AFB-E452-F179-1689-2EB275011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8">
            <a:extLst>
              <a:ext uri="{FF2B5EF4-FFF2-40B4-BE49-F238E27FC236}">
                <a16:creationId xmlns:a16="http://schemas.microsoft.com/office/drawing/2014/main" id="{9C5A88A7-A052-01D9-E528-B791E78F44B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669088" y="4657725"/>
            <a:ext cx="1435100" cy="723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4" name="AutoShape 19">
            <a:extLst>
              <a:ext uri="{FF2B5EF4-FFF2-40B4-BE49-F238E27FC236}">
                <a16:creationId xmlns:a16="http://schemas.microsoft.com/office/drawing/2014/main" id="{7F522520-7695-DD24-99E7-ABD8538ECF62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033419" y="3591719"/>
            <a:ext cx="714375" cy="712787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5" name="Text Box 21">
            <a:extLst>
              <a:ext uri="{FF2B5EF4-FFF2-40B4-BE49-F238E27FC236}">
                <a16:creationId xmlns:a16="http://schemas.microsoft.com/office/drawing/2014/main" id="{BF8991E6-9063-4C4E-2735-D6E461E4B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1313" y="4725988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8cm</a:t>
            </a:r>
          </a:p>
        </p:txBody>
      </p:sp>
      <p:sp>
        <p:nvSpPr>
          <p:cNvPr id="1036" name="Text Box 22">
            <a:extLst>
              <a:ext uri="{FF2B5EF4-FFF2-40B4-BE49-F238E27FC236}">
                <a16:creationId xmlns:a16="http://schemas.microsoft.com/office/drawing/2014/main" id="{D37DE480-E126-CE91-1700-9AC0F921F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4764088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5cm</a:t>
            </a:r>
          </a:p>
        </p:txBody>
      </p:sp>
      <p:sp>
        <p:nvSpPr>
          <p:cNvPr id="1037" name="Text Box 23">
            <a:extLst>
              <a:ext uri="{FF2B5EF4-FFF2-40B4-BE49-F238E27FC236}">
                <a16:creationId xmlns:a16="http://schemas.microsoft.com/office/drawing/2014/main" id="{6E42703E-DAF1-9890-E64A-BEB62B98B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5013" y="5770563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2cm</a:t>
            </a:r>
          </a:p>
        </p:txBody>
      </p:sp>
      <p:sp>
        <p:nvSpPr>
          <p:cNvPr id="1038" name="Text Box 24">
            <a:extLst>
              <a:ext uri="{FF2B5EF4-FFF2-40B4-BE49-F238E27FC236}">
                <a16:creationId xmlns:a16="http://schemas.microsoft.com/office/drawing/2014/main" id="{872E192A-E02C-B3EF-0D49-886D76776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763" y="3492500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4cm</a:t>
            </a:r>
          </a:p>
        </p:txBody>
      </p:sp>
      <p:sp>
        <p:nvSpPr>
          <p:cNvPr id="1039" name="Line 25">
            <a:extLst>
              <a:ext uri="{FF2B5EF4-FFF2-40B4-BE49-F238E27FC236}">
                <a16:creationId xmlns:a16="http://schemas.microsoft.com/office/drawing/2014/main" id="{ADAB009A-66B4-E741-936F-682EC63438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64475" y="3527425"/>
            <a:ext cx="0" cy="2211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>
            <a:extLst>
              <a:ext uri="{FF2B5EF4-FFF2-40B4-BE49-F238E27FC236}">
                <a16:creationId xmlns:a16="http://schemas.microsoft.com/office/drawing/2014/main" id="{BFF77E58-1512-2A12-778E-D2F125A20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81"/>
          <a:stretch>
            <a:fillRect/>
          </a:stretch>
        </p:blipFill>
        <p:spPr bwMode="auto">
          <a:xfrm>
            <a:off x="182563" y="168275"/>
            <a:ext cx="5726112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3">
            <a:extLst>
              <a:ext uri="{FF2B5EF4-FFF2-40B4-BE49-F238E27FC236}">
                <a16:creationId xmlns:a16="http://schemas.microsoft.com/office/drawing/2014/main" id="{625257E8-CCEA-F4FF-060D-1F086C7B8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2071688"/>
            <a:ext cx="90582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Box 4">
            <a:extLst>
              <a:ext uri="{FF2B5EF4-FFF2-40B4-BE49-F238E27FC236}">
                <a16:creationId xmlns:a16="http://schemas.microsoft.com/office/drawing/2014/main" id="{3633D5AD-7042-9EED-6F09-D2E4DC9CB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1613" y="4786313"/>
            <a:ext cx="1322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 marks</a:t>
            </a:r>
          </a:p>
        </p:txBody>
      </p:sp>
      <p:pic>
        <p:nvPicPr>
          <p:cNvPr id="29701" name="Picture 4">
            <a:extLst>
              <a:ext uri="{FF2B5EF4-FFF2-40B4-BE49-F238E27FC236}">
                <a16:creationId xmlns:a16="http://schemas.microsoft.com/office/drawing/2014/main" id="{4233ADC6-114E-D333-70A8-87B8D7BF9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1571625"/>
            <a:ext cx="25336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BDE2202-4D4C-3904-1160-604904624E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69A582-8271-4461-965C-E0A928E6F1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8EA6E0EC-48EB-D341-0A2D-1A384DB3C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3" descr="scottishflag">
            <a:extLst>
              <a:ext uri="{FF2B5EF4-FFF2-40B4-BE49-F238E27FC236}">
                <a16:creationId xmlns:a16="http://schemas.microsoft.com/office/drawing/2014/main" id="{3ED8C028-7E9D-6BC3-3041-285A2C0DDB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>
            <a:extLst>
              <a:ext uri="{FF2B5EF4-FFF2-40B4-BE49-F238E27FC236}">
                <a16:creationId xmlns:a16="http://schemas.microsoft.com/office/drawing/2014/main" id="{6EBB98C0-0496-0375-A758-500344DC7C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8E788E23-E6E3-47BB-D2AF-BEE4F493A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95534E9A-5389-6A3C-5A58-BC1EA1583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23608F0E-21E4-9171-A5B0-04AB39355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1C72F563-009A-3E5F-33A6-C63A5069F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values for the Mean, Median, Mode and Range in a context.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EBCFA76B-7F0F-C3D1-9BE0-26C5B16338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941B6D9E-CD96-59E4-6E0B-61CA3FF34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We are learning the terms Mean Median, Mode and Range for a set of data.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022BAC56-2011-993C-E51C-B4E88B4FB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differences between  the terms Mean, Median, Mode and Range.</a:t>
            </a: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5373" name="Text Box 23">
            <a:extLst>
              <a:ext uri="{FF2B5EF4-FFF2-40B4-BE49-F238E27FC236}">
                <a16:creationId xmlns:a16="http://schemas.microsoft.com/office/drawing/2014/main" id="{16039A21-9547-AE41-F031-C311286DB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330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FF00"/>
                </a:solidFill>
              </a:rPr>
              <a:t>Different Averages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1">
            <a:extLst>
              <a:ext uri="{FF2B5EF4-FFF2-40B4-BE49-F238E27FC236}">
                <a16:creationId xmlns:a16="http://schemas.microsoft.com/office/drawing/2014/main" id="{50147EC9-F368-CBE9-B863-34263037E04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41A6A20-716E-4E81-A09B-D17ED8CEE9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987" name="Footer Placeholder 2">
            <a:extLst>
              <a:ext uri="{FF2B5EF4-FFF2-40B4-BE49-F238E27FC236}">
                <a16:creationId xmlns:a16="http://schemas.microsoft.com/office/drawing/2014/main" id="{8EF701CA-4A63-0EEB-982D-87C519CEB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1D2D3E31-BED0-4EBB-3A88-7B4D8B04A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5D2AB09-C469-46EE-A45F-90E3B076EEB9}" type="slidenum">
              <a:rPr lang="en-GB" altLang="en-US" sz="1200">
                <a:solidFill>
                  <a:srgbClr val="898989"/>
                </a:solidFill>
              </a:rPr>
              <a:pPr eaLnBrk="1" hangingPunct="1"/>
              <a:t>4</a:t>
            </a:fld>
            <a:endParaRPr lang="en-GB" altLang="en-US" sz="1200">
              <a:solidFill>
                <a:srgbClr val="898989"/>
              </a:solidFill>
            </a:endParaRPr>
          </a:p>
        </p:txBody>
      </p:sp>
      <p:sp>
        <p:nvSpPr>
          <p:cNvPr id="16389" name="Rectangle 2">
            <a:extLst>
              <a:ext uri="{FF2B5EF4-FFF2-40B4-BE49-F238E27FC236}">
                <a16:creationId xmlns:a16="http://schemas.microsoft.com/office/drawing/2014/main" id="{F0CED838-0FBD-9E49-A32F-304C46D15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54991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080808"/>
                </a:solidFill>
              </a:rPr>
              <a:t>Finding the range</a:t>
            </a:r>
          </a:p>
        </p:txBody>
      </p:sp>
      <p:sp>
        <p:nvSpPr>
          <p:cNvPr id="59395" name="Text Box 3">
            <a:extLst>
              <a:ext uri="{FF2B5EF4-FFF2-40B4-BE49-F238E27FC236}">
                <a16:creationId xmlns:a16="http://schemas.microsoft.com/office/drawing/2014/main" id="{7DC000ED-2601-18F0-32D7-989B559A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1196975"/>
            <a:ext cx="84089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The </a:t>
            </a:r>
            <a:r>
              <a:rPr lang="en-US" altLang="en-US" sz="2400" b="1">
                <a:solidFill>
                  <a:srgbClr val="080808"/>
                </a:solidFill>
              </a:rPr>
              <a:t>range</a:t>
            </a:r>
            <a:r>
              <a:rPr lang="en-US" altLang="en-US" sz="2400">
                <a:solidFill>
                  <a:srgbClr val="080808"/>
                </a:solidFill>
              </a:rPr>
              <a:t> of a set of data is a measure of how the data is spread across the distribution.</a:t>
            </a:r>
            <a:endParaRPr lang="en-GB" altLang="en-US" sz="2400">
              <a:solidFill>
                <a:srgbClr val="080808"/>
              </a:solidFill>
            </a:endParaRP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CABDD3E6-909D-4F8C-3DED-6BB0E8218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2193925"/>
            <a:ext cx="84089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To find the range we subtract the lowest value in the set from the highest value. </a:t>
            </a:r>
            <a:endParaRPr lang="en-GB" altLang="en-US" sz="2400">
              <a:solidFill>
                <a:srgbClr val="080808"/>
              </a:solidFill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093BC949-5301-37D3-6C9F-2CDFF28B4186}"/>
              </a:ext>
            </a:extLst>
          </p:cNvPr>
          <p:cNvGrpSpPr>
            <a:grpSpLocks/>
          </p:cNvGrpSpPr>
          <p:nvPr/>
        </p:nvGrpSpPr>
        <p:grpSpPr bwMode="auto">
          <a:xfrm>
            <a:off x="1690688" y="3192463"/>
            <a:ext cx="5761037" cy="792162"/>
            <a:chOff x="1065" y="2011"/>
            <a:chExt cx="3629" cy="499"/>
          </a:xfrm>
        </p:grpSpPr>
        <p:sp>
          <p:nvSpPr>
            <p:cNvPr id="59398" name="Rectangle 6">
              <a:extLst>
                <a:ext uri="{FF2B5EF4-FFF2-40B4-BE49-F238E27FC236}">
                  <a16:creationId xmlns:a16="http://schemas.microsoft.com/office/drawing/2014/main" id="{AEAF9B5C-7624-546C-6BA9-F36973D31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2011"/>
              <a:ext cx="3629" cy="49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80808"/>
                </a:solidFill>
                <a:cs typeface="Arial" charset="0"/>
              </a:endParaRPr>
            </a:p>
          </p:txBody>
        </p:sp>
        <p:sp>
          <p:nvSpPr>
            <p:cNvPr id="16396" name="Text Box 7">
              <a:extLst>
                <a:ext uri="{FF2B5EF4-FFF2-40B4-BE49-F238E27FC236}">
                  <a16:creationId xmlns:a16="http://schemas.microsoft.com/office/drawing/2014/main" id="{33C58945-9BF4-6413-0A23-473CF545AB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7" y="2121"/>
              <a:ext cx="33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80808"/>
                  </a:solidFill>
                </a:rPr>
                <a:t>Range = highest value – lowest value</a:t>
              </a:r>
            </a:p>
          </p:txBody>
        </p:sp>
      </p:grpSp>
      <p:sp>
        <p:nvSpPr>
          <p:cNvPr id="59400" name="Text Box 8">
            <a:extLst>
              <a:ext uri="{FF2B5EF4-FFF2-40B4-BE49-F238E27FC236}">
                <a16:creationId xmlns:a16="http://schemas.microsoft.com/office/drawing/2014/main" id="{8B7D8687-DE3F-DF9C-132B-2941C5E9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5181600"/>
            <a:ext cx="8408987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When the range is large</a:t>
            </a:r>
            <a:r>
              <a:rPr lang="en-GB" altLang="en-US" sz="2400">
                <a:solidFill>
                  <a:srgbClr val="080808"/>
                </a:solidFill>
              </a:rPr>
              <a:t>; </a:t>
            </a:r>
            <a:r>
              <a:rPr lang="en-US" altLang="en-US" sz="2400">
                <a:solidFill>
                  <a:srgbClr val="080808"/>
                </a:solidFill>
              </a:rPr>
              <a:t>the values vary widely in size.</a:t>
            </a:r>
            <a:endParaRPr lang="en-GB" altLang="en-US" sz="2400">
              <a:solidFill>
                <a:srgbClr val="080808"/>
              </a:solidFill>
            </a:endParaRPr>
          </a:p>
        </p:txBody>
      </p:sp>
      <p:sp>
        <p:nvSpPr>
          <p:cNvPr id="59401" name="Text Box 9">
            <a:extLst>
              <a:ext uri="{FF2B5EF4-FFF2-40B4-BE49-F238E27FC236}">
                <a16:creationId xmlns:a16="http://schemas.microsoft.com/office/drawing/2014/main" id="{AF7DE7D8-2054-00E0-518A-1DE0FAE14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4359275"/>
            <a:ext cx="8408987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When the range is small</a:t>
            </a:r>
            <a:r>
              <a:rPr lang="en-GB" altLang="en-US" sz="2400">
                <a:solidFill>
                  <a:srgbClr val="080808"/>
                </a:solidFill>
              </a:rPr>
              <a:t>; </a:t>
            </a:r>
            <a:r>
              <a:rPr lang="en-US" altLang="en-US" sz="2400">
                <a:solidFill>
                  <a:srgbClr val="080808"/>
                </a:solidFill>
              </a:rPr>
              <a:t>the values are similar in size.</a:t>
            </a:r>
            <a:endParaRPr lang="en-GB" altLang="en-US" sz="240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autoUpdateAnimBg="0"/>
      <p:bldP spid="59396" grpId="0" autoUpdateAnimBg="0"/>
      <p:bldP spid="59400" grpId="0" animBg="1" autoUpdateAnimBg="0"/>
      <p:bldP spid="5940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1">
            <a:extLst>
              <a:ext uri="{FF2B5EF4-FFF2-40B4-BE49-F238E27FC236}">
                <a16:creationId xmlns:a16="http://schemas.microsoft.com/office/drawing/2014/main" id="{06431C1F-B36E-CC41-3208-7DEF595846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A83EEA-3372-4670-AE7E-66D861C6FF5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3011" name="Footer Placeholder 2">
            <a:extLst>
              <a:ext uri="{FF2B5EF4-FFF2-40B4-BE49-F238E27FC236}">
                <a16:creationId xmlns:a16="http://schemas.microsoft.com/office/drawing/2014/main" id="{D12FA6E6-A50A-90F8-823D-44193F0C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900820A1-F633-9A92-EC8D-0B0B15F9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04E3C3-C589-4C2E-9A1B-5BC431F49F0F}" type="slidenum">
              <a:rPr lang="en-GB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GB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0419" name="Group 3">
            <a:extLst>
              <a:ext uri="{FF2B5EF4-FFF2-40B4-BE49-F238E27FC236}">
                <a16:creationId xmlns:a16="http://schemas.microsoft.com/office/drawing/2014/main" id="{3FCC792D-AF93-0FDF-5084-EEBBB0A6043E}"/>
              </a:ext>
            </a:extLst>
          </p:cNvPr>
          <p:cNvGraphicFramePr>
            <a:graphicFrameLocks noGrp="1"/>
          </p:cNvGraphicFramePr>
          <p:nvPr>
            <p:ph type="tbl" idx="4294967295"/>
          </p:nvPr>
        </p:nvGraphicFramePr>
        <p:xfrm>
          <a:off x="379413" y="1870075"/>
          <a:ext cx="8229600" cy="9144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Joanna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1.62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Kirsty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1.59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Comic Sans MS" pitchFamily="66" charset="0"/>
                        </a:rPr>
                        <a:t>1.30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36" name="Rectangle 2">
            <a:extLst>
              <a:ext uri="{FF2B5EF4-FFF2-40B4-BE49-F238E27FC236}">
                <a16:creationId xmlns:a16="http://schemas.microsoft.com/office/drawing/2014/main" id="{AF386F60-4307-D6B1-AE03-7C0AB4894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8" y="1058863"/>
            <a:ext cx="788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80808"/>
                </a:solidFill>
              </a:rPr>
              <a:t>Here are the high jump scores for two girls in metres.</a:t>
            </a:r>
          </a:p>
        </p:txBody>
      </p:sp>
      <p:sp>
        <p:nvSpPr>
          <p:cNvPr id="60446" name="Text Box 30">
            <a:extLst>
              <a:ext uri="{FF2B5EF4-FFF2-40B4-BE49-F238E27FC236}">
                <a16:creationId xmlns:a16="http://schemas.microsoft.com/office/drawing/2014/main" id="{AB3E83F6-AAEE-11C8-2503-9ACD6C0B5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338" y="3225800"/>
            <a:ext cx="6283325" cy="121602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400">
                <a:solidFill>
                  <a:srgbClr val="080808"/>
                </a:solidFill>
              </a:rPr>
              <a:t>Find the range for each girl’s results and use this to find out who is consistently better.</a:t>
            </a:r>
          </a:p>
        </p:txBody>
      </p:sp>
      <p:sp>
        <p:nvSpPr>
          <p:cNvPr id="60447" name="Text Box 31">
            <a:extLst>
              <a:ext uri="{FF2B5EF4-FFF2-40B4-BE49-F238E27FC236}">
                <a16:creationId xmlns:a16="http://schemas.microsoft.com/office/drawing/2014/main" id="{6BD58CCD-14DF-3A92-6118-50266FED3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3" y="49530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80808"/>
                </a:solidFill>
              </a:rPr>
              <a:t>Joanna’s range = 1.62 – 1.15 = </a:t>
            </a:r>
            <a:r>
              <a:rPr lang="en-GB" altLang="en-US" sz="2400" b="1">
                <a:solidFill>
                  <a:srgbClr val="080808"/>
                </a:solidFill>
              </a:rPr>
              <a:t>0.47</a:t>
            </a:r>
          </a:p>
        </p:txBody>
      </p:sp>
      <p:sp>
        <p:nvSpPr>
          <p:cNvPr id="60448" name="Text Box 32">
            <a:extLst>
              <a:ext uri="{FF2B5EF4-FFF2-40B4-BE49-F238E27FC236}">
                <a16:creationId xmlns:a16="http://schemas.microsoft.com/office/drawing/2014/main" id="{EF6C217F-544A-1E69-8D3E-B3113F995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3" y="5792788"/>
            <a:ext cx="4981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80808"/>
                </a:solidFill>
              </a:rPr>
              <a:t>Kirsty’s range = 1.59 – 1.30 = </a:t>
            </a:r>
            <a:r>
              <a:rPr lang="en-GB" altLang="en-US" sz="2400" b="1">
                <a:solidFill>
                  <a:srgbClr val="080808"/>
                </a:solidFill>
              </a:rPr>
              <a:t>0.29</a:t>
            </a:r>
          </a:p>
        </p:txBody>
      </p:sp>
      <p:sp>
        <p:nvSpPr>
          <p:cNvPr id="17440" name="Rectangle 33">
            <a:extLst>
              <a:ext uri="{FF2B5EF4-FFF2-40B4-BE49-F238E27FC236}">
                <a16:creationId xmlns:a16="http://schemas.microsoft.com/office/drawing/2014/main" id="{7B4A85E8-3D84-2695-BA64-D4C930E84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54991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080808"/>
                </a:solidFill>
              </a:rPr>
              <a:t>The range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46" grpId="0" animBg="1" autoUpdateAnimBg="0"/>
      <p:bldP spid="60447" grpId="0" autoUpdateAnimBg="0"/>
      <p:bldP spid="604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Date Placeholder 1">
            <a:extLst>
              <a:ext uri="{FF2B5EF4-FFF2-40B4-BE49-F238E27FC236}">
                <a16:creationId xmlns:a16="http://schemas.microsoft.com/office/drawing/2014/main" id="{46662265-BC0C-89F3-8DAA-B602CD3942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6C9EC12-E0DB-4D0A-A0B5-EA135D0840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54" name="Footer Placeholder 2">
            <a:extLst>
              <a:ext uri="{FF2B5EF4-FFF2-40B4-BE49-F238E27FC236}">
                <a16:creationId xmlns:a16="http://schemas.microsoft.com/office/drawing/2014/main" id="{A02C806B-BFA8-103B-4637-793B8201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2055" name="Slide Number Placeholder 3">
            <a:extLst>
              <a:ext uri="{FF2B5EF4-FFF2-40B4-BE49-F238E27FC236}">
                <a16:creationId xmlns:a16="http://schemas.microsoft.com/office/drawing/2014/main" id="{204A5833-3AAD-D807-9C6F-BF9BEA9F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80D1E3-775F-4B2A-94FF-5EEEA33F2E4E}" type="slidenum">
              <a:rPr lang="en-GB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GB" altLang="en-US" sz="1200">
              <a:solidFill>
                <a:srgbClr val="898989"/>
              </a:solidFill>
            </a:endParaRPr>
          </a:p>
        </p:txBody>
      </p:sp>
      <p:sp>
        <p:nvSpPr>
          <p:cNvPr id="2056" name="Rectangle 2">
            <a:extLst>
              <a:ext uri="{FF2B5EF4-FFF2-40B4-BE49-F238E27FC236}">
                <a16:creationId xmlns:a16="http://schemas.microsoft.com/office/drawing/2014/main" id="{2A207286-844A-BC7B-2266-1E5C9100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73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080808"/>
                </a:solidFill>
              </a:rPr>
              <a:t>The mean</a:t>
            </a:r>
          </a:p>
        </p:txBody>
      </p:sp>
      <p:sp>
        <p:nvSpPr>
          <p:cNvPr id="2057" name="Text Box 3">
            <a:extLst>
              <a:ext uri="{FF2B5EF4-FFF2-40B4-BE49-F238E27FC236}">
                <a16:creationId xmlns:a16="http://schemas.microsoft.com/office/drawing/2014/main" id="{8B5B9145-3608-1787-01D2-F513B3101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1203325"/>
            <a:ext cx="6694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The </a:t>
            </a:r>
            <a:r>
              <a:rPr lang="en-US" altLang="en-US" sz="2400" b="1">
                <a:solidFill>
                  <a:srgbClr val="080808"/>
                </a:solidFill>
              </a:rPr>
              <a:t>mean</a:t>
            </a:r>
            <a:r>
              <a:rPr lang="en-US" altLang="en-US" sz="2400">
                <a:solidFill>
                  <a:srgbClr val="080808"/>
                </a:solidFill>
              </a:rPr>
              <a:t> is the most commonly used average.</a:t>
            </a:r>
            <a:endParaRPr lang="en-GB" altLang="en-US" sz="2400">
              <a:solidFill>
                <a:srgbClr val="080808"/>
              </a:solidFill>
            </a:endParaRPr>
          </a:p>
        </p:txBody>
      </p:sp>
      <p:sp>
        <p:nvSpPr>
          <p:cNvPr id="61444" name="Text Box 4">
            <a:extLst>
              <a:ext uri="{FF2B5EF4-FFF2-40B4-BE49-F238E27FC236}">
                <a16:creationId xmlns:a16="http://schemas.microsoft.com/office/drawing/2014/main" id="{EAD0B9F0-AA72-D2B9-2E23-C61D1D207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1773238"/>
            <a:ext cx="83518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To calculate the mean of a set of values we add together the values and divide by the total number of values.</a:t>
            </a:r>
            <a:endParaRPr lang="en-GB" altLang="en-US" sz="2400">
              <a:solidFill>
                <a:srgbClr val="080808"/>
              </a:solidFill>
            </a:endParaRP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767A4408-E5C2-6DD9-7D85-723AAE41A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900" y="2852738"/>
            <a:ext cx="4392613" cy="12954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GB">
              <a:solidFill>
                <a:srgbClr val="080808"/>
              </a:solidFill>
              <a:cs typeface="Arial" charset="0"/>
            </a:endParaRPr>
          </a:p>
        </p:txBody>
      </p:sp>
      <p:sp>
        <p:nvSpPr>
          <p:cNvPr id="61446" name="Text Box 6">
            <a:extLst>
              <a:ext uri="{FF2B5EF4-FFF2-40B4-BE49-F238E27FC236}">
                <a16:creationId xmlns:a16="http://schemas.microsoft.com/office/drawing/2014/main" id="{23B46DB7-9F31-9DF3-301D-495CCAC1E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4425950"/>
            <a:ext cx="6338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80808"/>
                </a:solidFill>
              </a:rPr>
              <a:t>For example, the mean of 3, 6, 7, 9 and 9 is</a:t>
            </a:r>
            <a:endParaRPr lang="en-GB" altLang="en-US" sz="2400">
              <a:solidFill>
                <a:srgbClr val="080808"/>
              </a:solidFill>
            </a:endParaRPr>
          </a:p>
        </p:txBody>
      </p:sp>
      <p:graphicFrame>
        <p:nvGraphicFramePr>
          <p:cNvPr id="61447" name="Object 7">
            <a:extLst>
              <a:ext uri="{FF2B5EF4-FFF2-40B4-BE49-F238E27FC236}">
                <a16:creationId xmlns:a16="http://schemas.microsoft.com/office/drawing/2014/main" id="{9892ABDC-1F17-7B38-F520-E2AE13FA61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4900" y="5145088"/>
          <a:ext cx="2311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736560" progId="Equation.DSMT4">
                  <p:embed/>
                </p:oleObj>
              </mc:Choice>
              <mc:Fallback>
                <p:oleObj name="Equation" r:id="rId2" imgW="2311200" imgH="736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5145088"/>
                        <a:ext cx="2311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>
            <a:extLst>
              <a:ext uri="{FF2B5EF4-FFF2-40B4-BE49-F238E27FC236}">
                <a16:creationId xmlns:a16="http://schemas.microsoft.com/office/drawing/2014/main" id="{2E4D8329-1885-D69F-C30C-B7A215AD79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1250" y="5145088"/>
          <a:ext cx="698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736560" progId="Equation.DSMT4">
                  <p:embed/>
                </p:oleObj>
              </mc:Choice>
              <mc:Fallback>
                <p:oleObj name="Equation" r:id="rId4" imgW="69840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5145088"/>
                        <a:ext cx="698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9" name="Object 9">
            <a:extLst>
              <a:ext uri="{FF2B5EF4-FFF2-40B4-BE49-F238E27FC236}">
                <a16:creationId xmlns:a16="http://schemas.microsoft.com/office/drawing/2014/main" id="{57A0D2BA-53E8-6191-21EA-84FC7333F8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1250" y="6110288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04560" progId="Equation.DSMT4">
                  <p:embed/>
                </p:oleObj>
              </mc:Choice>
              <mc:Fallback>
                <p:oleObj name="Equation" r:id="rId6" imgW="72360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6110288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>
            <a:extLst>
              <a:ext uri="{FF2B5EF4-FFF2-40B4-BE49-F238E27FC236}">
                <a16:creationId xmlns:a16="http://schemas.microsoft.com/office/drawing/2014/main" id="{02F5E429-CF66-6A99-9DB9-85BAA94F33B9}"/>
              </a:ext>
            </a:extLst>
          </p:cNvPr>
          <p:cNvGrpSpPr>
            <a:grpSpLocks/>
          </p:cNvGrpSpPr>
          <p:nvPr/>
        </p:nvGrpSpPr>
        <p:grpSpPr bwMode="auto">
          <a:xfrm>
            <a:off x="2670175" y="3062288"/>
            <a:ext cx="3862388" cy="927100"/>
            <a:chOff x="1682" y="1929"/>
            <a:chExt cx="2433" cy="584"/>
          </a:xfrm>
        </p:grpSpPr>
        <p:sp>
          <p:nvSpPr>
            <p:cNvPr id="2062" name="Text Box 11">
              <a:extLst>
                <a:ext uri="{FF2B5EF4-FFF2-40B4-BE49-F238E27FC236}">
                  <a16:creationId xmlns:a16="http://schemas.microsoft.com/office/drawing/2014/main" id="{89F8CB4C-0148-1794-DB63-7723670AE8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2" y="2065"/>
              <a:ext cx="7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80808"/>
                  </a:solidFill>
                </a:rPr>
                <a:t>Mean =</a:t>
              </a:r>
              <a:endParaRPr lang="en-GB" altLang="en-US" sz="2400">
                <a:solidFill>
                  <a:srgbClr val="080808"/>
                </a:solidFill>
              </a:endParaRPr>
            </a:p>
          </p:txBody>
        </p:sp>
        <p:sp>
          <p:nvSpPr>
            <p:cNvPr id="2063" name="Text Box 12">
              <a:extLst>
                <a:ext uri="{FF2B5EF4-FFF2-40B4-BE49-F238E27FC236}">
                  <a16:creationId xmlns:a16="http://schemas.microsoft.com/office/drawing/2014/main" id="{A02B6422-9FD3-8C01-63BD-E8AE4D189B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5" y="1929"/>
              <a:ext cx="13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80808"/>
                  </a:solidFill>
                </a:rPr>
                <a:t>Sum of values</a:t>
              </a:r>
              <a:endParaRPr lang="en-GB" altLang="en-US" sz="2400">
                <a:solidFill>
                  <a:srgbClr val="080808"/>
                </a:solidFill>
              </a:endParaRPr>
            </a:p>
          </p:txBody>
        </p:sp>
        <p:sp>
          <p:nvSpPr>
            <p:cNvPr id="2064" name="Line 13">
              <a:extLst>
                <a:ext uri="{FF2B5EF4-FFF2-40B4-BE49-F238E27FC236}">
                  <a16:creationId xmlns:a16="http://schemas.microsoft.com/office/drawing/2014/main" id="{F01EF5A3-1DF1-286F-77C4-CA7252FFC7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4" y="2205"/>
              <a:ext cx="153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5" name="Text Box 14">
              <a:extLst>
                <a:ext uri="{FF2B5EF4-FFF2-40B4-BE49-F238E27FC236}">
                  <a16:creationId xmlns:a16="http://schemas.microsoft.com/office/drawing/2014/main" id="{7B41571A-87BF-81BA-FE12-71F724989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1" y="2225"/>
              <a:ext cx="16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80808"/>
                  </a:solidFill>
                </a:rPr>
                <a:t>Number of values</a:t>
              </a:r>
              <a:endParaRPr lang="en-GB" altLang="en-US" sz="2400">
                <a:solidFill>
                  <a:srgbClr val="080808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utoUpdateAnimBg="0"/>
      <p:bldP spid="61445" grpId="0" animBg="1"/>
      <p:bldP spid="6144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AAE20D4-DCC2-5C10-05EF-1CFACCEAAC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797F60-41E6-4DF3-9EEA-19BB6A04503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049C1C3-463B-694F-A858-4C1D0FFE0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551157BF-E661-1AC8-21E9-0A0A4C367E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3">
            <a:extLst>
              <a:ext uri="{FF2B5EF4-FFF2-40B4-BE49-F238E27FC236}">
                <a16:creationId xmlns:a16="http://schemas.microsoft.com/office/drawing/2014/main" id="{DE07DD7F-0ABD-F5E3-A6B4-24F5FE45FCF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8" name="Picture 7" descr="Office Objects 0572">
            <a:extLst>
              <a:ext uri="{FF2B5EF4-FFF2-40B4-BE49-F238E27FC236}">
                <a16:creationId xmlns:a16="http://schemas.microsoft.com/office/drawing/2014/main" id="{BA05E08D-EA8B-D8CA-9790-90B7B8869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699" name="Text Box 27">
            <a:extLst>
              <a:ext uri="{FF2B5EF4-FFF2-40B4-BE49-F238E27FC236}">
                <a16:creationId xmlns:a16="http://schemas.microsoft.com/office/drawing/2014/main" id="{C7A28462-BD83-F72F-E09E-E0C9FC4BD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5" y="2109788"/>
            <a:ext cx="535463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200">
                <a:solidFill>
                  <a:srgbClr val="FFFF00"/>
                </a:solidFill>
              </a:rPr>
              <a:t>An average should indicate a </a:t>
            </a:r>
          </a:p>
          <a:p>
            <a:pPr algn="ctr" eaLnBrk="1" hangingPunct="1"/>
            <a:r>
              <a:rPr lang="en-GB" altLang="en-US" sz="2200">
                <a:solidFill>
                  <a:srgbClr val="FFFF00"/>
                </a:solidFill>
              </a:rPr>
              <a:t>“measure of central tendency” </a:t>
            </a:r>
          </a:p>
          <a:p>
            <a:pPr algn="ctr" eaLnBrk="1" hangingPunct="1"/>
            <a:r>
              <a:rPr lang="en-GB" altLang="en-US" sz="2200">
                <a:solidFill>
                  <a:srgbClr val="FFFF00"/>
                </a:solidFill>
              </a:rPr>
              <a:t>but should also indicate </a:t>
            </a:r>
          </a:p>
          <a:p>
            <a:pPr algn="ctr" eaLnBrk="1" hangingPunct="1"/>
            <a:r>
              <a:rPr lang="en-GB" altLang="en-US" sz="2200">
                <a:solidFill>
                  <a:srgbClr val="FFFF00"/>
                </a:solidFill>
              </a:rPr>
              <a:t>what the distribution of data looks like.</a:t>
            </a:r>
          </a:p>
        </p:txBody>
      </p:sp>
      <p:sp>
        <p:nvSpPr>
          <p:cNvPr id="156700" name="Text Box 28">
            <a:extLst>
              <a:ext uri="{FF2B5EF4-FFF2-40B4-BE49-F238E27FC236}">
                <a16:creationId xmlns:a16="http://schemas.microsoft.com/office/drawing/2014/main" id="{F8B75FF4-602D-CC72-0B54-6DC36B1DC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925" y="3713163"/>
            <a:ext cx="7535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This is why we have 3 different types of averages to consider</a:t>
            </a:r>
          </a:p>
        </p:txBody>
      </p:sp>
      <p:sp>
        <p:nvSpPr>
          <p:cNvPr id="156701" name="Text Box 29">
            <a:extLst>
              <a:ext uri="{FF2B5EF4-FFF2-40B4-BE49-F238E27FC236}">
                <a16:creationId xmlns:a16="http://schemas.microsoft.com/office/drawing/2014/main" id="{4A057E08-75E7-6D7B-6C0B-927B71495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208463"/>
            <a:ext cx="8154987" cy="1673225"/>
          </a:xfrm>
          <a:prstGeom prst="rect">
            <a:avLst/>
          </a:prstGeom>
          <a:solidFill>
            <a:srgbClr val="4D4D4D"/>
          </a:solidFill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/>
              <a:t>The Mean</a:t>
            </a:r>
          </a:p>
          <a:p>
            <a:pPr eaLnBrk="1" hangingPunct="1"/>
            <a:endParaRPr lang="en-GB" altLang="en-US"/>
          </a:p>
          <a:p>
            <a:pPr eaLnBrk="1" hangingPunct="1">
              <a:buFontTx/>
              <a:buAutoNum type="arabicPeriod" startAt="2"/>
            </a:pPr>
            <a:r>
              <a:rPr lang="en-GB" altLang="en-US"/>
              <a:t>The Median (put the data in order then find the MIDDLE value)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3.	The Mode (the number that appears the most)</a:t>
            </a:r>
          </a:p>
        </p:txBody>
      </p:sp>
      <p:sp>
        <p:nvSpPr>
          <p:cNvPr id="18442" name="Text Box 31">
            <a:extLst>
              <a:ext uri="{FF2B5EF4-FFF2-40B4-BE49-F238E27FC236}">
                <a16:creationId xmlns:a16="http://schemas.microsoft.com/office/drawing/2014/main" id="{AC36A6C4-5D2E-4E75-7259-F40BA65CD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330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FF00"/>
                </a:solidFill>
              </a:rPr>
              <a:t>Different Averages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6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6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6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6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6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6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6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67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67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99" grpId="0"/>
      <p:bldP spid="156700" grpId="0"/>
      <p:bldP spid="1567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96AF9FD-75F2-4D94-F742-514A2A5353B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48E4F6A-843F-4BBB-BE6A-027D3F0614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1C7336F-D0C4-3985-63CE-65F843DB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8" name="Picture 5" descr="scottishflag">
            <a:extLst>
              <a:ext uri="{FF2B5EF4-FFF2-40B4-BE49-F238E27FC236}">
                <a16:creationId xmlns:a16="http://schemas.microsoft.com/office/drawing/2014/main" id="{52B59A99-E788-4EC3-1732-E746EFB90F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7">
            <a:extLst>
              <a:ext uri="{FF2B5EF4-FFF2-40B4-BE49-F238E27FC236}">
                <a16:creationId xmlns:a16="http://schemas.microsoft.com/office/drawing/2014/main" id="{AA41FAAB-59B6-F145-016F-DF8996BFB1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80" name="Picture 35" descr="Office Objects 0572">
            <a:extLst>
              <a:ext uri="{FF2B5EF4-FFF2-40B4-BE49-F238E27FC236}">
                <a16:creationId xmlns:a16="http://schemas.microsoft.com/office/drawing/2014/main" id="{5338460C-E3AC-7A32-CE10-A40073CDE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8406" name="Object 38">
            <a:extLst>
              <a:ext uri="{FF2B5EF4-FFF2-40B4-BE49-F238E27FC236}">
                <a16:creationId xmlns:a16="http://schemas.microsoft.com/office/drawing/2014/main" id="{7BAFFFC7-0116-2EE1-2FE5-AE6D6C3112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7038" y="4076700"/>
          <a:ext cx="6405562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6960" imgH="609480" progId="Equation.DSMT4">
                  <p:embed/>
                </p:oleObj>
              </mc:Choice>
              <mc:Fallback>
                <p:oleObj name="Equation" r:id="rId4" imgW="3936960" imgH="6094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4076700"/>
                        <a:ext cx="6405562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28" name="Text Box 60">
            <a:extLst>
              <a:ext uri="{FF2B5EF4-FFF2-40B4-BE49-F238E27FC236}">
                <a16:creationId xmlns:a16="http://schemas.microsoft.com/office/drawing/2014/main" id="{08B73B74-70BC-36F2-8DBC-5A94EEE34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3457575"/>
            <a:ext cx="735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Find the mean of the set of data </a:t>
            </a:r>
            <a:r>
              <a:rPr lang="en-GB" altLang="en-US" sz="2400">
                <a:solidFill>
                  <a:srgbClr val="FFFF00"/>
                </a:solidFill>
              </a:rPr>
              <a:t>1, 1, 1, 1, 2, 3, 26</a:t>
            </a:r>
            <a:r>
              <a:rPr lang="en-GB" altLang="en-US" sz="2400"/>
              <a:t> </a:t>
            </a:r>
          </a:p>
        </p:txBody>
      </p:sp>
      <p:graphicFrame>
        <p:nvGraphicFramePr>
          <p:cNvPr id="58429" name="Object 61">
            <a:extLst>
              <a:ext uri="{FF2B5EF4-FFF2-40B4-BE49-F238E27FC236}">
                <a16:creationId xmlns:a16="http://schemas.microsoft.com/office/drawing/2014/main" id="{2330EEC9-A9FF-A3F2-9EAD-2FEB95DF20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7150" y="2097088"/>
          <a:ext cx="7148513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94160" imgH="685800" progId="Equation.DSMT4">
                  <p:embed/>
                </p:oleObj>
              </mc:Choice>
              <mc:Fallback>
                <p:oleObj name="Equation" r:id="rId6" imgW="4394160" imgH="6858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2097088"/>
                        <a:ext cx="7148513" cy="1117600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30" name="Text Box 62">
            <a:extLst>
              <a:ext uri="{FF2B5EF4-FFF2-40B4-BE49-F238E27FC236}">
                <a16:creationId xmlns:a16="http://schemas.microsoft.com/office/drawing/2014/main" id="{3E0A31D3-9C93-567D-2FCD-BCE2236D7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600" y="5181600"/>
            <a:ext cx="76898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Can you see that this is not the most suitable of averages since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five out of the six numbers are all below the mean of 5</a:t>
            </a:r>
          </a:p>
        </p:txBody>
      </p:sp>
      <p:sp>
        <p:nvSpPr>
          <p:cNvPr id="3083" name="Text Box 63">
            <a:extLst>
              <a:ext uri="{FF2B5EF4-FFF2-40B4-BE49-F238E27FC236}">
                <a16:creationId xmlns:a16="http://schemas.microsoft.com/office/drawing/2014/main" id="{BB0FDF6A-3DAD-CC0D-D1B8-2EDE3ED56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330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FF00"/>
                </a:solidFill>
              </a:rPr>
              <a:t>Different Averages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8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8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8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28" grpId="0"/>
      <p:bldP spid="584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13EA0553-5DF0-7335-C29C-ABB32FCDB7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92FA5C-83BB-4ECC-8894-EDA97794070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3C8D9347-3197-D05D-DC2B-D60E1C54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105" name="Picture 2" descr="scottishflag">
            <a:extLst>
              <a:ext uri="{FF2B5EF4-FFF2-40B4-BE49-F238E27FC236}">
                <a16:creationId xmlns:a16="http://schemas.microsoft.com/office/drawing/2014/main" id="{40B7C459-75EA-120B-777A-E312EC2239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Text Box 3">
            <a:extLst>
              <a:ext uri="{FF2B5EF4-FFF2-40B4-BE49-F238E27FC236}">
                <a16:creationId xmlns:a16="http://schemas.microsoft.com/office/drawing/2014/main" id="{FA9F2E42-620E-55A5-FFB5-E951D5B521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7" name="Picture 4" descr="Office Objects 0572">
            <a:extLst>
              <a:ext uri="{FF2B5EF4-FFF2-40B4-BE49-F238E27FC236}">
                <a16:creationId xmlns:a16="http://schemas.microsoft.com/office/drawing/2014/main" id="{C48DE089-B5F3-359E-A115-20E6449FA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8" name="Text Box 9">
            <a:extLst>
              <a:ext uri="{FF2B5EF4-FFF2-40B4-BE49-F238E27FC236}">
                <a16:creationId xmlns:a16="http://schemas.microsoft.com/office/drawing/2014/main" id="{A2486255-0976-C127-920E-9E47BC67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330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FFFF00"/>
                </a:solidFill>
              </a:rPr>
              <a:t>Different Averages</a:t>
            </a:r>
          </a:p>
        </p:txBody>
      </p:sp>
      <p:sp>
        <p:nvSpPr>
          <p:cNvPr id="4109" name="Text Box 10">
            <a:extLst>
              <a:ext uri="{FF2B5EF4-FFF2-40B4-BE49-F238E27FC236}">
                <a16:creationId xmlns:a16="http://schemas.microsoft.com/office/drawing/2014/main" id="{EC565FEA-9248-DFA6-B2B9-8733F69FF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1919288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 :</a:t>
            </a:r>
          </a:p>
        </p:txBody>
      </p:sp>
      <p:sp>
        <p:nvSpPr>
          <p:cNvPr id="4110" name="Text Box 11">
            <a:extLst>
              <a:ext uri="{FF2B5EF4-FFF2-40B4-BE49-F238E27FC236}">
                <a16:creationId xmlns:a16="http://schemas.microsoft.com/office/drawing/2014/main" id="{8F59ADC7-18DD-C1EE-00D9-D61130DD1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2371725"/>
            <a:ext cx="8347075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300"/>
              <a:t>Find the mean, median, mode and range for the set of data.</a:t>
            </a:r>
          </a:p>
        </p:txBody>
      </p:sp>
      <p:sp>
        <p:nvSpPr>
          <p:cNvPr id="4111" name="Text Box 12">
            <a:extLst>
              <a:ext uri="{FF2B5EF4-FFF2-40B4-BE49-F238E27FC236}">
                <a16:creationId xmlns:a16="http://schemas.microsoft.com/office/drawing/2014/main" id="{193C9794-50BB-AFB2-BD72-12C4A7252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2879725"/>
            <a:ext cx="6202363" cy="460375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Range = Highest number – Lowest Number</a:t>
            </a:r>
          </a:p>
        </p:txBody>
      </p:sp>
      <p:sp>
        <p:nvSpPr>
          <p:cNvPr id="4112" name="Text Box 13">
            <a:extLst>
              <a:ext uri="{FF2B5EF4-FFF2-40B4-BE49-F238E27FC236}">
                <a16:creationId xmlns:a16="http://schemas.microsoft.com/office/drawing/2014/main" id="{8B6932BE-677D-5A96-40BF-5E790F5C0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3454400"/>
            <a:ext cx="293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10, 2, 14, 1, 14, 7</a:t>
            </a:r>
          </a:p>
        </p:txBody>
      </p:sp>
      <p:sp>
        <p:nvSpPr>
          <p:cNvPr id="4113" name="Text Box 14">
            <a:extLst>
              <a:ext uri="{FF2B5EF4-FFF2-40B4-BE49-F238E27FC236}">
                <a16:creationId xmlns:a16="http://schemas.microsoft.com/office/drawing/2014/main" id="{1FB4DC07-99A8-6FAA-1D9D-82DD72BF1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700" y="47259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73071" name="Object 15">
            <a:extLst>
              <a:ext uri="{FF2B5EF4-FFF2-40B4-BE49-F238E27FC236}">
                <a16:creationId xmlns:a16="http://schemas.microsoft.com/office/drawing/2014/main" id="{1269DDD4-0772-F688-37C2-2415A394D8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3925" y="4125913"/>
          <a:ext cx="2189163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609480" progId="Equation.DSMT4">
                  <p:embed/>
                </p:oleObj>
              </mc:Choice>
              <mc:Fallback>
                <p:oleObj name="Equation" r:id="rId4" imgW="1638000" imgH="609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4125913"/>
                        <a:ext cx="2189163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72" name="Object 16">
            <a:extLst>
              <a:ext uri="{FF2B5EF4-FFF2-40B4-BE49-F238E27FC236}">
                <a16:creationId xmlns:a16="http://schemas.microsoft.com/office/drawing/2014/main" id="{42034A29-1720-46FB-CE11-A340DA2701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7850" y="4408488"/>
          <a:ext cx="44196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19160" imgH="304560" progId="Equation.DSMT4">
                  <p:embed/>
                </p:oleObj>
              </mc:Choice>
              <mc:Fallback>
                <p:oleObj name="Equation" r:id="rId6" imgW="2819160" imgH="3045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408488"/>
                        <a:ext cx="44196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73" name="Object 17">
            <a:extLst>
              <a:ext uri="{FF2B5EF4-FFF2-40B4-BE49-F238E27FC236}">
                <a16:creationId xmlns:a16="http://schemas.microsoft.com/office/drawing/2014/main" id="{8217F041-1524-68F6-4053-6A30166FF0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3925" y="5095875"/>
          <a:ext cx="18637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279360" progId="Equation.DSMT4">
                  <p:embed/>
                </p:oleObj>
              </mc:Choice>
              <mc:Fallback>
                <p:oleObj name="Equation" r:id="rId8" imgW="1193760" imgH="2793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5095875"/>
                        <a:ext cx="18637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74" name="Object 18">
            <a:extLst>
              <a:ext uri="{FF2B5EF4-FFF2-40B4-BE49-F238E27FC236}">
                <a16:creationId xmlns:a16="http://schemas.microsoft.com/office/drawing/2014/main" id="{7E02AF61-C4CA-52B2-B620-B4ACE7FF02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3925" y="5688013"/>
          <a:ext cx="2873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330120" progId="Equation.DSMT4">
                  <p:embed/>
                </p:oleObj>
              </mc:Choice>
              <mc:Fallback>
                <p:oleObj name="Equation" r:id="rId10" imgW="2019240" imgH="3301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5688013"/>
                        <a:ext cx="2873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75" name="Object 19">
            <a:extLst>
              <a:ext uri="{FF2B5EF4-FFF2-40B4-BE49-F238E27FC236}">
                <a16:creationId xmlns:a16="http://schemas.microsoft.com/office/drawing/2014/main" id="{48C262CB-BD45-EEB0-4E42-AB4EF38B8F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5625" y="5165725"/>
          <a:ext cx="4618038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647640" progId="Equation.DSMT4">
                  <p:embed/>
                </p:oleObj>
              </mc:Choice>
              <mc:Fallback>
                <p:oleObj name="Equation" r:id="rId12" imgW="2946240" imgH="6476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5165725"/>
                        <a:ext cx="4618038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6" name="Oval 20">
            <a:extLst>
              <a:ext uri="{FF2B5EF4-FFF2-40B4-BE49-F238E27FC236}">
                <a16:creationId xmlns:a16="http://schemas.microsoft.com/office/drawing/2014/main" id="{8DDB92A2-BF84-E29E-6B56-D5BA0B8B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800" y="4156075"/>
            <a:ext cx="1268413" cy="995363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76" grpId="0" animBg="1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3097</TotalTime>
  <Words>571</Words>
  <Application>Microsoft Office PowerPoint</Application>
  <PresentationFormat>On-screen Show (4:3)</PresentationFormat>
  <Paragraphs>104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1_Office Theme</vt:lpstr>
      <vt:lpstr>MathType 5.0 Equation</vt:lpstr>
      <vt:lpstr>MathType 6.0 Equation</vt:lpstr>
      <vt:lpstr>Comparing Data Sets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289</cp:revision>
  <dcterms:created xsi:type="dcterms:W3CDTF">2005-04-06T16:52:43Z</dcterms:created>
  <dcterms:modified xsi:type="dcterms:W3CDTF">2026-07-04T18:54:52Z</dcterms:modified>
</cp:coreProperties>
</file>