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sldIdLst>
    <p:sldId id="298" r:id="rId2"/>
    <p:sldId id="327" r:id="rId3"/>
    <p:sldId id="415" r:id="rId4"/>
    <p:sldId id="416" r:id="rId5"/>
    <p:sldId id="417" r:id="rId6"/>
    <p:sldId id="442" r:id="rId7"/>
    <p:sldId id="378" r:id="rId8"/>
    <p:sldId id="444" r:id="rId9"/>
    <p:sldId id="339" r:id="rId10"/>
    <p:sldId id="443" r:id="rId11"/>
    <p:sldId id="452" r:id="rId12"/>
    <p:sldId id="381" r:id="rId13"/>
    <p:sldId id="447" r:id="rId14"/>
    <p:sldId id="420" r:id="rId15"/>
    <p:sldId id="445" r:id="rId16"/>
    <p:sldId id="412" r:id="rId17"/>
    <p:sldId id="450" r:id="rId18"/>
    <p:sldId id="423" r:id="rId19"/>
    <p:sldId id="453" r:id="rId20"/>
    <p:sldId id="402" r:id="rId21"/>
    <p:sldId id="448" r:id="rId22"/>
    <p:sldId id="449" r:id="rId23"/>
    <p:sldId id="380" r:id="rId2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80808"/>
    <a:srgbClr val="FF66FF"/>
    <a:srgbClr val="4D4D4D"/>
    <a:srgbClr val="00FFFF"/>
    <a:srgbClr val="3333FF"/>
    <a:srgbClr val="FF0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7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AB5E8513-6448-271D-BD0D-44A79FA024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A47EE2A4-F426-6051-8D80-B2D2047B0F9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E42C9DFE-EFC9-6155-8848-B09DEC2F273B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BC1F2AFA-D800-01A4-FFD6-C6ECC83BBFD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6DEB0D53-C88A-084E-F6EC-3DE5E29AC99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16FE76FC-3A27-9EEC-DEC6-B463593F3B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1A66685E-FB47-41DF-B8FE-DFCDA9B989A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007B6E1-31FD-860B-026C-0AB8A0A053F2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6FB3A98B-E228-7999-15A2-526E762550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D53B7B6C-7ABC-1417-4D92-E732600CE56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B6148941-06C7-42CC-CB9E-FF966545351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B2FDCC21-A3D4-3E3A-5442-7E99B09ABA4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658C4EDB-CBD1-1B6B-C4F0-E0A443D9680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FD2FC687-E28E-2889-ECD1-7BB11B3697B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396BE755-0B2F-9E7B-B757-9967F6FB55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F70A482C-C0CD-D5E6-2E6C-C6E2E11251E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B08A615D-5B76-5D43-0802-42EBDAE6B62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007AD55B-7811-0C26-C31F-D36C4958235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38E069AC-6C17-CF71-1DEF-CE93056B3A0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C80B3AD3-DFF3-1B16-0698-A9E18D83EBF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6A09F53C-2A78-A826-8140-B702734A8EB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15397E99-96E5-7CDA-8202-B83F3C9FEEE9}"/>
              </a:ext>
            </a:extLst>
          </p:cNvPr>
          <p:cNvSpPr txBox="1"/>
          <p:nvPr userDrawn="1"/>
        </p:nvSpPr>
        <p:spPr>
          <a:xfrm>
            <a:off x="74613" y="1495425"/>
            <a:ext cx="790575" cy="3397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cs typeface="Arial" charset="0"/>
              </a:rPr>
              <a:t>N4 LS</a:t>
            </a:r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B17A1966-0977-6DF7-772F-8D4114DBC01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6044F-A121-46A2-9632-5A288C31E3E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919BF6EE-D332-BC83-B0CB-534F04C283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EF46F1AD-51AB-A4D7-381D-321813F80D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DEB36DEB-4128-4DFC-934C-940A0D5506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80012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4042EBEF-D267-7353-6408-F2CF3474D0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CDDC2-75F9-44BF-A12C-6DFA2F8694E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867A9E2F-4168-9C6D-7A8D-CF41A219C9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0E16611B-84A2-DDB5-10B7-2CFB83688B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FC659D-DFC3-48B6-816B-002810189A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1388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EC907969-32BC-8CE5-92A2-045B219D7E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C3469-1E33-47CB-9362-14C202FECC2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651A9DAA-0895-C6B7-4C85-2301004E49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BA21B47A-7518-7275-9A7A-A2D581C370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FDB5FE-425C-467E-8DE7-97EB0B8FB11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3932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981200"/>
            <a:ext cx="36957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14900" y="1981200"/>
            <a:ext cx="36957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6800" y="4114800"/>
            <a:ext cx="36957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14900" y="4114800"/>
            <a:ext cx="36957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BE51AACC-7012-5640-57B0-1D8A1DCE4F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0D8A5-95C7-48DC-9336-72E704987CEC}" type="datetime2">
              <a:rPr lang="en-US"/>
              <a:pPr>
                <a:defRPr/>
              </a:pPr>
              <a:t>Saturday, July 4, 2026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D3B57A0E-88C1-516D-07CD-F34C5EE3C2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@ www.mathsrevision.com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B49BF082-6E1E-DF02-559D-A61A225F5B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DFF5FE-F6B5-4466-8DE5-F39AE176E8A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93012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80552F0-2B95-00CB-AC15-D56CC16B14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B1376E0-6C4F-F0B1-6592-8808B40D56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5A9BE7E-C4AC-3A47-6153-F4E27DE9A4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6B7F2-B1CD-4412-B50B-755FC99760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7807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A8FDB3D6-E881-4827-F47F-FF16E19682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A61BAF-63C8-429D-83AD-350CA932C61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6E0B4363-56F7-3CA6-C5D4-ECF0A34F1F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A6CB05E9-6218-D514-8964-6D274FAD42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E27C59-2610-45BC-937B-037C92DECDD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8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F00C5987-7A51-9AD5-0FDD-F804F8128A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25AE6-4431-48BD-93CE-9D6CB3AF22C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FDC98D5F-098E-AD2F-6C11-E24124C925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87FCAEF0-EAD2-D0C2-8DFA-0844D232FE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7A0119-99F6-470C-A961-711A9E12644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41954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C6E1D43B-E316-E896-5163-20CEA8ADB8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EC02F-49DC-48F0-A6B1-3995F967FA9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F373299F-AFCA-249A-E92C-1A106DF560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9A900804-4501-4D27-A621-658EF5766A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D023EA-0AA9-43DD-BDA8-D1BCC538875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299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87EB6801-53A1-A5A5-01CD-38F33D8789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BF307-D5BC-437E-9256-DE7CA3FE67D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363423FA-66C8-D3EB-8CD8-329CEA6FF4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0D9CC52D-20B4-87F8-DB7B-CC610ECD1D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20BF37-A905-486F-9419-D1BBDC4F0AD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19380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A888185E-C525-BA8F-149E-15EEDE0B2B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DD8FC-772E-4546-81D9-05AD2D0A4B3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1AB48564-1C49-D108-0A80-9F9543797F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368305E6-E4B0-6121-065A-819979BE7D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B69F6D-DEA7-409D-ABC2-5C0DFFA13EC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98631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776E45-27D7-B966-23C5-AFDAC089AFE0}"/>
              </a:ext>
            </a:extLst>
          </p:cNvPr>
          <p:cNvSpPr txBox="1"/>
          <p:nvPr userDrawn="1"/>
        </p:nvSpPr>
        <p:spPr>
          <a:xfrm>
            <a:off x="0" y="1565275"/>
            <a:ext cx="1000125" cy="261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100" dirty="0">
                <a:solidFill>
                  <a:srgbClr val="FFFF00"/>
                </a:solidFill>
                <a:cs typeface="Arial" charset="0"/>
              </a:rPr>
              <a:t>MNU 3-09a 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DEDEA29C-719E-321A-9850-0D1B7786A6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098AF-49C4-4F70-86AB-EFC653927FE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84C465C6-6DE5-467F-66F4-B0D39548DD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9BB220D0-55BD-C008-E085-A9DFE4EF9A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0BA770-BFD2-410E-8AFF-9F2B123D19A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1240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E48F9B58-ABA4-197F-01D2-A4098CAAE6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5569FD-FC77-4D5A-9A37-7ABD5F2D473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7FDE017A-1C66-3B78-D185-22223C4B7C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EA998962-AAA7-90CC-2ED4-A08CBA9C55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CBFB64-88D7-4371-AC5D-5D68AE40A9E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0097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B6B45576-AF6E-4470-190E-EFC0E6AB4E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A1CFE-7238-40D2-8495-F79F7D2D970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2EBE6D20-FAB0-5E36-0D6C-54CF73438C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61A3D00E-16AF-C56C-79F8-36E3E77984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2512F1-2045-4583-8462-A9CC4D9D552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6198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9BAA163E-7D55-9AB4-0116-D2C40B59F93D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>
              <a:extLst>
                <a:ext uri="{FF2B5EF4-FFF2-40B4-BE49-F238E27FC236}">
                  <a16:creationId xmlns:a16="http://schemas.microsoft.com/office/drawing/2014/main" id="{C58EBF92-D49B-0783-F161-953D7341DF1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8436" name="Freeform 4">
              <a:extLst>
                <a:ext uri="{FF2B5EF4-FFF2-40B4-BE49-F238E27FC236}">
                  <a16:creationId xmlns:a16="http://schemas.microsoft.com/office/drawing/2014/main" id="{DC56ACF1-5372-601B-C701-E2EF4CE2118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1034" name="Group 5">
              <a:extLst>
                <a:ext uri="{FF2B5EF4-FFF2-40B4-BE49-F238E27FC236}">
                  <a16:creationId xmlns:a16="http://schemas.microsoft.com/office/drawing/2014/main" id="{47483958-18EA-4436-09D5-A5C9CBD0AE2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>
                <a:extLst>
                  <a:ext uri="{FF2B5EF4-FFF2-40B4-BE49-F238E27FC236}">
                    <a16:creationId xmlns:a16="http://schemas.microsoft.com/office/drawing/2014/main" id="{AE3B4115-E122-9D9F-316D-6EA7817B788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39" name="Freeform 7">
                <a:extLst>
                  <a:ext uri="{FF2B5EF4-FFF2-40B4-BE49-F238E27FC236}">
                    <a16:creationId xmlns:a16="http://schemas.microsoft.com/office/drawing/2014/main" id="{A8E00551-7D61-7D9A-C4C8-517DB687980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0" name="Freeform 8">
                <a:extLst>
                  <a:ext uri="{FF2B5EF4-FFF2-40B4-BE49-F238E27FC236}">
                    <a16:creationId xmlns:a16="http://schemas.microsoft.com/office/drawing/2014/main" id="{8D7B23F5-01A3-F70A-B276-7F95702E75D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1" name="Freeform 9">
                <a:extLst>
                  <a:ext uri="{FF2B5EF4-FFF2-40B4-BE49-F238E27FC236}">
                    <a16:creationId xmlns:a16="http://schemas.microsoft.com/office/drawing/2014/main" id="{4045F01E-C98C-7BDB-9B85-9DC5E76943D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2" name="Freeform 10">
                <a:extLst>
                  <a:ext uri="{FF2B5EF4-FFF2-40B4-BE49-F238E27FC236}">
                    <a16:creationId xmlns:a16="http://schemas.microsoft.com/office/drawing/2014/main" id="{2C74C31C-BBDE-8C3D-A388-74C42390BEA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3" name="Freeform 11">
                <a:extLst>
                  <a:ext uri="{FF2B5EF4-FFF2-40B4-BE49-F238E27FC236}">
                    <a16:creationId xmlns:a16="http://schemas.microsoft.com/office/drawing/2014/main" id="{540C3959-57EE-ACD2-AD03-D8566E6492D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4" name="Freeform 12">
                <a:extLst>
                  <a:ext uri="{FF2B5EF4-FFF2-40B4-BE49-F238E27FC236}">
                    <a16:creationId xmlns:a16="http://schemas.microsoft.com/office/drawing/2014/main" id="{2736182D-6100-0279-D295-94C457CE0C1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5" name="Freeform 13">
                <a:extLst>
                  <a:ext uri="{FF2B5EF4-FFF2-40B4-BE49-F238E27FC236}">
                    <a16:creationId xmlns:a16="http://schemas.microsoft.com/office/drawing/2014/main" id="{79155321-8C0D-7036-C325-4FDE0741BD9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6" name="Freeform 14">
                <a:extLst>
                  <a:ext uri="{FF2B5EF4-FFF2-40B4-BE49-F238E27FC236}">
                    <a16:creationId xmlns:a16="http://schemas.microsoft.com/office/drawing/2014/main" id="{9F321EE7-3B48-2D09-2C0F-3A6BB830CFF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C1E18B18-008F-7655-7B2A-5E7FD29400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A9D0058E-0AF6-DC37-24FE-C17843DF3F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A61E805D-9F58-A964-46DC-284088C59D9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8583091E-8AD6-472D-B1DD-90F2E7B943D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5C0DA495-9ADC-8B2B-7039-807744BDC91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5141C8A9-99AA-5B8D-47C4-6C189CB7071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981D8F1-038D-462D-B2CB-E9A7FD43595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44" r:id="rId1"/>
    <p:sldLayoutId id="2147484135" r:id="rId2"/>
    <p:sldLayoutId id="2147484136" r:id="rId3"/>
    <p:sldLayoutId id="2147484137" r:id="rId4"/>
    <p:sldLayoutId id="2147484138" r:id="rId5"/>
    <p:sldLayoutId id="2147484139" r:id="rId6"/>
    <p:sldLayoutId id="2147484145" r:id="rId7"/>
    <p:sldLayoutId id="2147484140" r:id="rId8"/>
    <p:sldLayoutId id="2147484141" r:id="rId9"/>
    <p:sldLayoutId id="2147484142" r:id="rId10"/>
    <p:sldLayoutId id="2147484143" r:id="rId11"/>
    <p:sldLayoutId id="2147484146" r:id="rId12"/>
    <p:sldLayoutId id="2147484147" r:id="rId13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7" Type="http://schemas.openxmlformats.org/officeDocument/2006/relationships/slide" Target="slide8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mathsrevision.com/index_files/Maths/Presentations/S4_Presentations/N4_Lifeskills/N4_Lifeskills_School_Trip_Practice.xlsm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18">
            <a:extLst>
              <a:ext uri="{FF2B5EF4-FFF2-40B4-BE49-F238E27FC236}">
                <a16:creationId xmlns:a16="http://schemas.microsoft.com/office/drawing/2014/main" id="{76F493A3-1A36-78C0-9080-FBD2F5A74C8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5127733-6E3F-4FB7-B362-3F56C7FC59A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7" name="Rectangle 19">
            <a:extLst>
              <a:ext uri="{FF2B5EF4-FFF2-40B4-BE49-F238E27FC236}">
                <a16:creationId xmlns:a16="http://schemas.microsoft.com/office/drawing/2014/main" id="{2FC99CAB-551E-5549-EFF9-1C87E1AE33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D56A89A5-3BDE-CA29-DF87-F70CF13D51F0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47850" y="442913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Budgeting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6149" name="Text Box 4">
            <a:extLst>
              <a:ext uri="{FF2B5EF4-FFF2-40B4-BE49-F238E27FC236}">
                <a16:creationId xmlns:a16="http://schemas.microsoft.com/office/drawing/2014/main" id="{C495E284-11DE-3692-2BD5-8C0B61879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8813" y="3763963"/>
            <a:ext cx="3371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Monthly Budgeting</a:t>
            </a:r>
          </a:p>
        </p:txBody>
      </p:sp>
      <p:sp>
        <p:nvSpPr>
          <p:cNvPr id="6150" name="Text Box 5">
            <a:extLst>
              <a:ext uri="{FF2B5EF4-FFF2-40B4-BE49-F238E27FC236}">
                <a16:creationId xmlns:a16="http://schemas.microsoft.com/office/drawing/2014/main" id="{DF531770-D877-5B48-D34F-BB3B83493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8813" y="4386263"/>
            <a:ext cx="2914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Needs &amp; Wants</a:t>
            </a:r>
          </a:p>
        </p:txBody>
      </p:sp>
      <p:sp>
        <p:nvSpPr>
          <p:cNvPr id="6151" name="AutoShape 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1DA18A8-5057-6805-10A7-665C99094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3821113"/>
            <a:ext cx="525463" cy="404812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52" name="AutoShape 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A52E709B-5E45-1740-E0F2-18E7CC57C1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4445000"/>
            <a:ext cx="525463" cy="404813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6153" name="Picture 9" descr="scottishflag">
            <a:extLst>
              <a:ext uri="{FF2B5EF4-FFF2-40B4-BE49-F238E27FC236}">
                <a16:creationId xmlns:a16="http://schemas.microsoft.com/office/drawing/2014/main" id="{83443D90-803F-1AF0-6931-7719793926F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4" name="Text Box 10">
            <a:extLst>
              <a:ext uri="{FF2B5EF4-FFF2-40B4-BE49-F238E27FC236}">
                <a16:creationId xmlns:a16="http://schemas.microsoft.com/office/drawing/2014/main" id="{F01CDF82-DEB7-07D2-5827-5D716F8D980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6155" name="Picture 11" descr="Office Objects 0572">
            <a:extLst>
              <a:ext uri="{FF2B5EF4-FFF2-40B4-BE49-F238E27FC236}">
                <a16:creationId xmlns:a16="http://schemas.microsoft.com/office/drawing/2014/main" id="{95B18BB7-D28A-A2E2-5563-875D66ED8A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6" name="Text Box 14">
            <a:extLst>
              <a:ext uri="{FF2B5EF4-FFF2-40B4-BE49-F238E27FC236}">
                <a16:creationId xmlns:a16="http://schemas.microsoft.com/office/drawing/2014/main" id="{B546A9EC-349C-EE27-A5BF-A2ACABAB60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8813" y="2519363"/>
            <a:ext cx="2959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Saving Problems</a:t>
            </a:r>
          </a:p>
        </p:txBody>
      </p:sp>
      <p:sp>
        <p:nvSpPr>
          <p:cNvPr id="6157" name="AutoShape 15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424E2436-E51D-0136-9F87-9F8CEBFA3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2579688"/>
            <a:ext cx="525463" cy="403225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58" name="Text Box 14">
            <a:extLst>
              <a:ext uri="{FF2B5EF4-FFF2-40B4-BE49-F238E27FC236}">
                <a16:creationId xmlns:a16="http://schemas.microsoft.com/office/drawing/2014/main" id="{CDD1629A-3256-25F2-239F-332CB6897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8813" y="3141663"/>
            <a:ext cx="3775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Budgeting for a Trip</a:t>
            </a:r>
          </a:p>
        </p:txBody>
      </p:sp>
      <p:sp>
        <p:nvSpPr>
          <p:cNvPr id="6159" name="AutoShape 15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8435BDAD-3F90-CEB1-963F-5138FDB75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3200400"/>
            <a:ext cx="525463" cy="403225"/>
          </a:xfrm>
          <a:prstGeom prst="actionButtonForwardNex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scottishflag">
            <a:extLst>
              <a:ext uri="{FF2B5EF4-FFF2-40B4-BE49-F238E27FC236}">
                <a16:creationId xmlns:a16="http://schemas.microsoft.com/office/drawing/2014/main" id="{3DC5C9C3-12BD-D002-6DCB-0942FE31CE1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5" descr="Office Objects 0572">
            <a:extLst>
              <a:ext uri="{FF2B5EF4-FFF2-40B4-BE49-F238E27FC236}">
                <a16:creationId xmlns:a16="http://schemas.microsoft.com/office/drawing/2014/main" id="{AE8102BC-463E-0ECA-7CCB-AB2554878B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 Box 60">
            <a:extLst>
              <a:ext uri="{FF2B5EF4-FFF2-40B4-BE49-F238E27FC236}">
                <a16:creationId xmlns:a16="http://schemas.microsoft.com/office/drawing/2014/main" id="{AC030F5E-7001-5F37-A41D-7D352C90CC4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365" name="Text Box 99">
            <a:extLst>
              <a:ext uri="{FF2B5EF4-FFF2-40B4-BE49-F238E27FC236}">
                <a16:creationId xmlns:a16="http://schemas.microsoft.com/office/drawing/2014/main" id="{7DB5E18C-2EE2-0CE8-0C34-837085D35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200" y="1820863"/>
            <a:ext cx="82470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In school pupils normally get the chance to go on various</a:t>
            </a:r>
          </a:p>
          <a:p>
            <a:pPr eaLnBrk="1" hangingPunct="1"/>
            <a:r>
              <a:rPr lang="en-GB" altLang="en-US"/>
              <a:t>School trips </a:t>
            </a:r>
          </a:p>
          <a:p>
            <a:pPr eaLnBrk="1" hangingPunct="1"/>
            <a:r>
              <a:rPr lang="en-GB" altLang="en-US"/>
              <a:t>e.g. Skiing in Italy , Disneyland Paris , New York etc .....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80071CBC-9ECC-9633-CBC7-F820E0BCE45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F902065-E2D4-4CDA-BAB0-138E3DECDC50}" type="datetime2">
              <a:rPr lang="en-US"/>
              <a:pPr>
                <a:defRPr/>
              </a:pPr>
              <a:t>Saturday, July 4, 2026</a:t>
            </a:fld>
            <a:endParaRPr lang="en-GB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A9447EA1-5B16-168E-292C-1E28DE817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@ www.mathsrevision.com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8A78814-00B5-BF74-3FD9-7607B375A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388" y="4454525"/>
            <a:ext cx="34226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Get a part time job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19B32A6-BB0E-55C7-3026-BE0D4217C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388" y="3825875"/>
            <a:ext cx="57483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Save some of your pocket money</a:t>
            </a:r>
          </a:p>
        </p:txBody>
      </p:sp>
      <p:sp>
        <p:nvSpPr>
          <p:cNvPr id="15370" name="Rectangle 10">
            <a:extLst>
              <a:ext uri="{FF2B5EF4-FFF2-40B4-BE49-F238E27FC236}">
                <a16:creationId xmlns:a16="http://schemas.microsoft.com/office/drawing/2014/main" id="{46AA6917-FE04-71BE-6BBF-F268F029CC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14375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Budgeting </a:t>
            </a:r>
          </a:p>
          <a:p>
            <a:pPr algn="ctr" eaLnBrk="1" hangingPunct="1"/>
            <a:r>
              <a:rPr lang="en-GB" altLang="en-US" sz="2000"/>
              <a:t>Savings</a:t>
            </a:r>
          </a:p>
        </p:txBody>
      </p:sp>
      <p:sp>
        <p:nvSpPr>
          <p:cNvPr id="22540" name="Text Box 99">
            <a:extLst>
              <a:ext uri="{FF2B5EF4-FFF2-40B4-BE49-F238E27FC236}">
                <a16:creationId xmlns:a16="http://schemas.microsoft.com/office/drawing/2014/main" id="{FC1353C5-089F-7661-08C6-7FF877B4B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388" y="3259138"/>
            <a:ext cx="6461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Who do you think should pay for you to go ?</a:t>
            </a:r>
          </a:p>
        </p:txBody>
      </p:sp>
      <p:sp>
        <p:nvSpPr>
          <p:cNvPr id="20" name="Cloud 19">
            <a:extLst>
              <a:ext uri="{FF2B5EF4-FFF2-40B4-BE49-F238E27FC236}">
                <a16:creationId xmlns:a16="http://schemas.microsoft.com/office/drawing/2014/main" id="{A64D25C0-CDF0-F371-C559-972510CD4684}"/>
              </a:ext>
            </a:extLst>
          </p:cNvPr>
          <p:cNvSpPr/>
          <p:nvPr/>
        </p:nvSpPr>
        <p:spPr>
          <a:xfrm>
            <a:off x="115888" y="58738"/>
            <a:ext cx="4862512" cy="1377950"/>
          </a:xfrm>
          <a:prstGeom prst="cloud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How can you help ? List a few options</a:t>
            </a:r>
          </a:p>
        </p:txBody>
      </p:sp>
      <p:sp>
        <p:nvSpPr>
          <p:cNvPr id="26" name="Cloud 25">
            <a:extLst>
              <a:ext uri="{FF2B5EF4-FFF2-40B4-BE49-F238E27FC236}">
                <a16:creationId xmlns:a16="http://schemas.microsoft.com/office/drawing/2014/main" id="{81C713F7-7E9B-D15E-579C-94D1BD95FDF5}"/>
              </a:ext>
            </a:extLst>
          </p:cNvPr>
          <p:cNvSpPr/>
          <p:nvPr/>
        </p:nvSpPr>
        <p:spPr>
          <a:xfrm>
            <a:off x="5713413" y="2601913"/>
            <a:ext cx="3430587" cy="1379537"/>
          </a:xfrm>
          <a:prstGeom prst="cloud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Cut back on things you don’t need</a:t>
            </a:r>
          </a:p>
        </p:txBody>
      </p:sp>
      <p:sp>
        <p:nvSpPr>
          <p:cNvPr id="28" name="Cloud 27">
            <a:extLst>
              <a:ext uri="{FF2B5EF4-FFF2-40B4-BE49-F238E27FC236}">
                <a16:creationId xmlns:a16="http://schemas.microsoft.com/office/drawing/2014/main" id="{52C46D52-02A3-8771-4AB8-6E7F2E1AA98F}"/>
              </a:ext>
            </a:extLst>
          </p:cNvPr>
          <p:cNvSpPr/>
          <p:nvPr/>
        </p:nvSpPr>
        <p:spPr>
          <a:xfrm>
            <a:off x="6076950" y="4121150"/>
            <a:ext cx="3067050" cy="985838"/>
          </a:xfrm>
          <a:prstGeom prst="cloud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Wash cars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Deliver papers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41CE813-0CB7-8B59-221C-FBB9DB56B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388" y="5081588"/>
            <a:ext cx="2416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Use initiative</a:t>
            </a:r>
          </a:p>
        </p:txBody>
      </p:sp>
      <p:sp>
        <p:nvSpPr>
          <p:cNvPr id="30" name="Cloud 29">
            <a:extLst>
              <a:ext uri="{FF2B5EF4-FFF2-40B4-BE49-F238E27FC236}">
                <a16:creationId xmlns:a16="http://schemas.microsoft.com/office/drawing/2014/main" id="{4A27D8FE-1D56-D374-8F47-E7C83F8CEB79}"/>
              </a:ext>
            </a:extLst>
          </p:cNvPr>
          <p:cNvSpPr/>
          <p:nvPr/>
        </p:nvSpPr>
        <p:spPr>
          <a:xfrm>
            <a:off x="4076700" y="4994275"/>
            <a:ext cx="2928938" cy="869950"/>
          </a:xfrm>
          <a:prstGeom prst="cloud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Cake/Candy Raffle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  <p:bldP spid="22540" grpId="0"/>
      <p:bldP spid="20" grpId="0" animBg="1"/>
      <p:bldP spid="26" grpId="0" animBg="1"/>
      <p:bldP spid="28" grpId="0" animBg="1"/>
      <p:bldP spid="29" grpId="0"/>
      <p:bldP spid="3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1">
            <a:extLst>
              <a:ext uri="{FF2B5EF4-FFF2-40B4-BE49-F238E27FC236}">
                <a16:creationId xmlns:a16="http://schemas.microsoft.com/office/drawing/2014/main" id="{D1E5DBA5-3D09-6798-53B2-A71C83C66E1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6543F2D-8FC0-4F8D-B293-6C1E4A584F6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9" name="Footer Placeholder 2">
            <a:extLst>
              <a:ext uri="{FF2B5EF4-FFF2-40B4-BE49-F238E27FC236}">
                <a16:creationId xmlns:a16="http://schemas.microsoft.com/office/drawing/2014/main" id="{544869D2-8A35-D768-0E25-E10B984BC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pic>
        <p:nvPicPr>
          <p:cNvPr id="16388" name="Picture 2" descr="scottishflag">
            <a:extLst>
              <a:ext uri="{FF2B5EF4-FFF2-40B4-BE49-F238E27FC236}">
                <a16:creationId xmlns:a16="http://schemas.microsoft.com/office/drawing/2014/main" id="{1B2FD0F0-91E3-0848-EEBF-8F3E2A80756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3" descr="Office Objects 0572">
            <a:extLst>
              <a:ext uri="{FF2B5EF4-FFF2-40B4-BE49-F238E27FC236}">
                <a16:creationId xmlns:a16="http://schemas.microsoft.com/office/drawing/2014/main" id="{8A88C1E3-1562-5E49-8D84-3A7A9C9D14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Text Box 4">
            <a:extLst>
              <a:ext uri="{FF2B5EF4-FFF2-40B4-BE49-F238E27FC236}">
                <a16:creationId xmlns:a16="http://schemas.microsoft.com/office/drawing/2014/main" id="{E7BCE4BF-12FC-F9BB-2AEA-215D2314DA6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391" name="Rectangle 10">
            <a:extLst>
              <a:ext uri="{FF2B5EF4-FFF2-40B4-BE49-F238E27FC236}">
                <a16:creationId xmlns:a16="http://schemas.microsoft.com/office/drawing/2014/main" id="{65685963-EB66-90E7-738D-4AE565D66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Budgeting </a:t>
            </a:r>
          </a:p>
          <a:p>
            <a:pPr algn="ctr" eaLnBrk="1" hangingPunct="1"/>
            <a:r>
              <a:rPr lang="en-GB" altLang="en-US" sz="2000"/>
              <a:t>Needs &amp; Wants</a:t>
            </a:r>
          </a:p>
        </p:txBody>
      </p:sp>
      <p:sp>
        <p:nvSpPr>
          <p:cNvPr id="16392" name="TextBox 20">
            <a:extLst>
              <a:ext uri="{FF2B5EF4-FFF2-40B4-BE49-F238E27FC236}">
                <a16:creationId xmlns:a16="http://schemas.microsoft.com/office/drawing/2014/main" id="{B759977E-506C-46AF-74B6-68B0A946C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7288" y="2900363"/>
            <a:ext cx="49482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Work in pairs </a:t>
            </a:r>
          </a:p>
          <a:p>
            <a:pPr algn="ctr" eaLnBrk="1" hangingPunct="1"/>
            <a:r>
              <a:rPr lang="en-GB" altLang="en-US" sz="3600"/>
              <a:t>to complete the </a:t>
            </a:r>
            <a:r>
              <a:rPr lang="en-GB" altLang="en-US" sz="3600">
                <a:hlinkClick r:id="rId4"/>
              </a:rPr>
              <a:t>sheet</a:t>
            </a:r>
            <a:endParaRPr lang="en-GB" altLang="en-US" sz="360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4B988E3D-3094-BB2A-63FA-A36D63AE169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A10899B-1424-4341-979A-B0EE8482AC0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A0960391-B368-89BD-839C-596E5EBEE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45EBC957-4289-B7E6-110B-64DC05846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13" name="Text Box 3">
            <a:extLst>
              <a:ext uri="{FF2B5EF4-FFF2-40B4-BE49-F238E27FC236}">
                <a16:creationId xmlns:a16="http://schemas.microsoft.com/office/drawing/2014/main" id="{EA7E6567-1639-70BD-906F-BD06FC996D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TJ N4 Lifeskills</a:t>
            </a:r>
          </a:p>
          <a:p>
            <a:pPr algn="ctr" eaLnBrk="1" hangingPunct="1"/>
            <a:r>
              <a:rPr lang="en-GB" altLang="en-US" sz="4000"/>
              <a:t>Exercise 2</a:t>
            </a:r>
          </a:p>
          <a:p>
            <a:pPr algn="ctr" eaLnBrk="1" hangingPunct="1"/>
            <a:r>
              <a:rPr lang="en-GB" altLang="en-US" sz="4000"/>
              <a:t>Ch29 (page 231)</a:t>
            </a:r>
          </a:p>
        </p:txBody>
      </p:sp>
      <p:pic>
        <p:nvPicPr>
          <p:cNvPr id="17414" name="Picture 4" descr="ag00463_">
            <a:extLst>
              <a:ext uri="{FF2B5EF4-FFF2-40B4-BE49-F238E27FC236}">
                <a16:creationId xmlns:a16="http://schemas.microsoft.com/office/drawing/2014/main" id="{C959269A-F79A-C83E-004C-4B49DDAFF50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5" descr="scottishflag">
            <a:extLst>
              <a:ext uri="{FF2B5EF4-FFF2-40B4-BE49-F238E27FC236}">
                <a16:creationId xmlns:a16="http://schemas.microsoft.com/office/drawing/2014/main" id="{EDDFCD64-07CD-4240-D3A0-572A9A75614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6" descr="Office Objects 0572">
            <a:extLst>
              <a:ext uri="{FF2B5EF4-FFF2-40B4-BE49-F238E27FC236}">
                <a16:creationId xmlns:a16="http://schemas.microsoft.com/office/drawing/2014/main" id="{8191F976-B275-140C-A2A7-1A0C869D07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7" name="Text Box 7">
            <a:extLst>
              <a:ext uri="{FF2B5EF4-FFF2-40B4-BE49-F238E27FC236}">
                <a16:creationId xmlns:a16="http://schemas.microsoft.com/office/drawing/2014/main" id="{B3D6863F-5CB8-0CF6-2A69-F37B9796518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" name="Rectangle 17">
            <a:extLst>
              <a:ext uri="{FF2B5EF4-FFF2-40B4-BE49-F238E27FC236}">
                <a16:creationId xmlns:a16="http://schemas.microsoft.com/office/drawing/2014/main" id="{F7C5A04D-4668-EDD4-8769-65F9B259AD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Budgeting</a:t>
            </a:r>
          </a:p>
          <a:p>
            <a:pPr algn="ctr"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Saving for a Trip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">
            <a:extLst>
              <a:ext uri="{FF2B5EF4-FFF2-40B4-BE49-F238E27FC236}">
                <a16:creationId xmlns:a16="http://schemas.microsoft.com/office/drawing/2014/main" id="{BE711807-41D0-2701-5240-D2EE758FE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73088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Starter</a:t>
            </a:r>
            <a:endParaRPr lang="en-GB" altLang="en-US" sz="2000"/>
          </a:p>
        </p:txBody>
      </p:sp>
      <p:pic>
        <p:nvPicPr>
          <p:cNvPr id="18435" name="Picture 5" descr="Office Objects 0572">
            <a:extLst>
              <a:ext uri="{FF2B5EF4-FFF2-40B4-BE49-F238E27FC236}">
                <a16:creationId xmlns:a16="http://schemas.microsoft.com/office/drawing/2014/main" id="{F0FB46D6-3377-38E9-0EE7-ACC824C98D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066">
            <a:extLst>
              <a:ext uri="{FF2B5EF4-FFF2-40B4-BE49-F238E27FC236}">
                <a16:creationId xmlns:a16="http://schemas.microsoft.com/office/drawing/2014/main" id="{AF6C485E-1BD1-268B-8B27-6D8BD59B237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1CB924-4F21-4729-BA3E-1A1D45F5030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4" name="Rectangle 2067">
            <a:extLst>
              <a:ext uri="{FF2B5EF4-FFF2-40B4-BE49-F238E27FC236}">
                <a16:creationId xmlns:a16="http://schemas.microsoft.com/office/drawing/2014/main" id="{956ACBBE-79AF-2A7F-1174-AAFC0CE977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Compiled by Mr. Lafferty Maths Dept.</a:t>
            </a:r>
          </a:p>
        </p:txBody>
      </p:sp>
      <p:pic>
        <p:nvPicPr>
          <p:cNvPr id="18438" name="Picture 3" descr="scottishflag">
            <a:extLst>
              <a:ext uri="{FF2B5EF4-FFF2-40B4-BE49-F238E27FC236}">
                <a16:creationId xmlns:a16="http://schemas.microsoft.com/office/drawing/2014/main" id="{BF5AC824-1152-09B7-4A86-730CD78276D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" name="Text Box 4">
            <a:extLst>
              <a:ext uri="{FF2B5EF4-FFF2-40B4-BE49-F238E27FC236}">
                <a16:creationId xmlns:a16="http://schemas.microsoft.com/office/drawing/2014/main" id="{0A2BE252-22C1-C856-2FC2-3C55C2B5E18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" name="Cloud 14">
            <a:extLst>
              <a:ext uri="{FF2B5EF4-FFF2-40B4-BE49-F238E27FC236}">
                <a16:creationId xmlns:a16="http://schemas.microsoft.com/office/drawing/2014/main" id="{11C68A8A-4F2E-4CD0-B560-1685275DE303}"/>
              </a:ext>
            </a:extLst>
          </p:cNvPr>
          <p:cNvSpPr/>
          <p:nvPr/>
        </p:nvSpPr>
        <p:spPr>
          <a:xfrm>
            <a:off x="2946400" y="3086100"/>
            <a:ext cx="4424363" cy="1562100"/>
          </a:xfrm>
          <a:prstGeom prst="cloud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dirty="0">
                <a:solidFill>
                  <a:srgbClr val="000000"/>
                </a:solidFill>
                <a:latin typeface="Comic Sans MS" pitchFamily="66" charset="0"/>
              </a:rPr>
              <a:t>What do these phrases mean ?</a:t>
            </a:r>
          </a:p>
        </p:txBody>
      </p:sp>
      <p:sp>
        <p:nvSpPr>
          <p:cNvPr id="18" name="Cloud 17">
            <a:extLst>
              <a:ext uri="{FF2B5EF4-FFF2-40B4-BE49-F238E27FC236}">
                <a16:creationId xmlns:a16="http://schemas.microsoft.com/office/drawing/2014/main" id="{F8B57533-908F-83D8-0CE3-BD36ED7EAEDE}"/>
              </a:ext>
            </a:extLst>
          </p:cNvPr>
          <p:cNvSpPr/>
          <p:nvPr/>
        </p:nvSpPr>
        <p:spPr>
          <a:xfrm>
            <a:off x="5892800" y="4691063"/>
            <a:ext cx="3082925" cy="1189037"/>
          </a:xfrm>
          <a:prstGeom prst="cloud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They are not your pals</a:t>
            </a:r>
          </a:p>
        </p:txBody>
      </p:sp>
      <p:sp>
        <p:nvSpPr>
          <p:cNvPr id="20" name="Cloud 19">
            <a:extLst>
              <a:ext uri="{FF2B5EF4-FFF2-40B4-BE49-F238E27FC236}">
                <a16:creationId xmlns:a16="http://schemas.microsoft.com/office/drawing/2014/main" id="{0EAD8857-F487-2B90-81CC-EF71828A3522}"/>
              </a:ext>
            </a:extLst>
          </p:cNvPr>
          <p:cNvSpPr/>
          <p:nvPr/>
        </p:nvSpPr>
        <p:spPr>
          <a:xfrm>
            <a:off x="5545138" y="1663700"/>
            <a:ext cx="2817812" cy="1298575"/>
          </a:xfrm>
          <a:prstGeom prst="cloud">
            <a:avLst/>
          </a:prstGeom>
          <a:solidFill>
            <a:srgbClr val="FFC000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Save for a rainy day</a:t>
            </a:r>
          </a:p>
        </p:txBody>
      </p:sp>
      <p:sp>
        <p:nvSpPr>
          <p:cNvPr id="21" name="Cloud 20">
            <a:extLst>
              <a:ext uri="{FF2B5EF4-FFF2-40B4-BE49-F238E27FC236}">
                <a16:creationId xmlns:a16="http://schemas.microsoft.com/office/drawing/2014/main" id="{18238515-28CD-30CA-900E-2E73964694DF}"/>
              </a:ext>
            </a:extLst>
          </p:cNvPr>
          <p:cNvSpPr/>
          <p:nvPr/>
        </p:nvSpPr>
        <p:spPr>
          <a:xfrm>
            <a:off x="338138" y="4116388"/>
            <a:ext cx="3155950" cy="1636712"/>
          </a:xfrm>
          <a:prstGeom prst="cloud">
            <a:avLst/>
          </a:prstGeom>
          <a:solidFill>
            <a:srgbClr val="FF66FF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Better in your pocket than theirs.</a:t>
            </a:r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9D2C9E6D-9E3E-C63D-EE7C-95A0D5D94835}"/>
              </a:ext>
            </a:extLst>
          </p:cNvPr>
          <p:cNvSpPr/>
          <p:nvPr/>
        </p:nvSpPr>
        <p:spPr>
          <a:xfrm>
            <a:off x="1238250" y="1365250"/>
            <a:ext cx="3216275" cy="1701800"/>
          </a:xfrm>
          <a:prstGeom prst="cloud">
            <a:avLst/>
          </a:prstGeom>
          <a:solidFill>
            <a:srgbClr val="00FF00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Don’t fritter your money away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1" grpId="0" animBg="1"/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130D4964-111D-5F42-D1DD-BD09371EDB9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1867CA1-A997-4900-9589-0C53FD51338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33009D15-16B4-E6D3-02F7-066FFE2B32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9460" name="Picture 2" descr="scottishflag">
            <a:extLst>
              <a:ext uri="{FF2B5EF4-FFF2-40B4-BE49-F238E27FC236}">
                <a16:creationId xmlns:a16="http://schemas.microsoft.com/office/drawing/2014/main" id="{8B6BFAF8-A28F-7837-A2A0-A03ADB71037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Text Box 3">
            <a:extLst>
              <a:ext uri="{FF2B5EF4-FFF2-40B4-BE49-F238E27FC236}">
                <a16:creationId xmlns:a16="http://schemas.microsoft.com/office/drawing/2014/main" id="{8EB74D28-0091-449F-28FF-B95CDB57B68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9462" name="Picture 4" descr="Office Objects 0572">
            <a:extLst>
              <a:ext uri="{FF2B5EF4-FFF2-40B4-BE49-F238E27FC236}">
                <a16:creationId xmlns:a16="http://schemas.microsoft.com/office/drawing/2014/main" id="{D208B49A-5FAE-6431-C7AC-AE33805EAC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3" name="Rectangle 5">
            <a:extLst>
              <a:ext uri="{FF2B5EF4-FFF2-40B4-BE49-F238E27FC236}">
                <a16:creationId xmlns:a16="http://schemas.microsoft.com/office/drawing/2014/main" id="{32DFE961-9E30-E4D3-C08D-78010A136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24934" name="Rectangle 6">
            <a:extLst>
              <a:ext uri="{FF2B5EF4-FFF2-40B4-BE49-F238E27FC236}">
                <a16:creationId xmlns:a16="http://schemas.microsoft.com/office/drawing/2014/main" id="{C18E4378-EA5F-9500-279A-6C02373B4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9465" name="Line 7">
            <a:extLst>
              <a:ext uri="{FF2B5EF4-FFF2-40B4-BE49-F238E27FC236}">
                <a16:creationId xmlns:a16="http://schemas.microsoft.com/office/drawing/2014/main" id="{BA1B648F-EF88-4B53-853B-097E668855F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4936" name="Rectangle 8">
            <a:extLst>
              <a:ext uri="{FF2B5EF4-FFF2-40B4-BE49-F238E27FC236}">
                <a16:creationId xmlns:a16="http://schemas.microsoft.com/office/drawing/2014/main" id="{907922EA-57B2-6F3B-D36C-E4CF3F71B3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We are learning how to mange a monthly budgets.</a:t>
            </a:r>
          </a:p>
        </p:txBody>
      </p:sp>
      <p:sp>
        <p:nvSpPr>
          <p:cNvPr id="124937" name="Rectangle 9">
            <a:extLst>
              <a:ext uri="{FF2B5EF4-FFF2-40B4-BE49-F238E27FC236}">
                <a16:creationId xmlns:a16="http://schemas.microsoft.com/office/drawing/2014/main" id="{0D6CCFE5-B270-20A2-76C9-7752252C2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892425"/>
            <a:ext cx="3360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1.  	Understand the key features of a monthly budget.</a:t>
            </a:r>
          </a:p>
        </p:txBody>
      </p:sp>
      <p:sp>
        <p:nvSpPr>
          <p:cNvPr id="19468" name="Rectangle 10">
            <a:extLst>
              <a:ext uri="{FF2B5EF4-FFF2-40B4-BE49-F238E27FC236}">
                <a16:creationId xmlns:a16="http://schemas.microsoft.com/office/drawing/2014/main" id="{BE9789C5-2973-FA39-83FD-5CCB5A6B9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Budgeting </a:t>
            </a:r>
          </a:p>
          <a:p>
            <a:pPr algn="ctr" eaLnBrk="1" hangingPunct="1"/>
            <a:r>
              <a:rPr lang="en-GB" altLang="en-US" sz="2000"/>
              <a:t>Monthly </a:t>
            </a:r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A58CC3C2-B12A-DD38-E3DF-41248471A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6888" y="4113213"/>
            <a:ext cx="336073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2.  	Be able to work with monthly budgets.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4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4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6" grpId="0"/>
      <p:bldP spid="124937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3" descr="scottishflag">
            <a:extLst>
              <a:ext uri="{FF2B5EF4-FFF2-40B4-BE49-F238E27FC236}">
                <a16:creationId xmlns:a16="http://schemas.microsoft.com/office/drawing/2014/main" id="{688B3483-AD18-F845-6F62-C8BF31B0EBC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5" descr="Office Objects 0572">
            <a:extLst>
              <a:ext uri="{FF2B5EF4-FFF2-40B4-BE49-F238E27FC236}">
                <a16:creationId xmlns:a16="http://schemas.microsoft.com/office/drawing/2014/main" id="{17C933F1-B5CE-3A2E-E08C-B951A0583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 Box 60">
            <a:extLst>
              <a:ext uri="{FF2B5EF4-FFF2-40B4-BE49-F238E27FC236}">
                <a16:creationId xmlns:a16="http://schemas.microsoft.com/office/drawing/2014/main" id="{72AEBD14-824B-3E0F-FA87-540A488F53D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0485" name="Text Box 99">
            <a:extLst>
              <a:ext uri="{FF2B5EF4-FFF2-40B4-BE49-F238E27FC236}">
                <a16:creationId xmlns:a16="http://schemas.microsoft.com/office/drawing/2014/main" id="{8E2385E7-13D1-FFF6-4737-4C579D504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888" y="2139950"/>
            <a:ext cx="8540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Most people who have a job get paid monthly or 4 weekly.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C458607A-0846-3FB6-AD7B-31D32B4B0B8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F902065-E2D4-4CDA-BAB0-138E3DECDC50}" type="datetime2">
              <a:rPr lang="en-US"/>
              <a:pPr>
                <a:defRPr/>
              </a:pPr>
              <a:t>Saturday, July 4, 2026</a:t>
            </a:fld>
            <a:endParaRPr lang="en-GB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33F9DFA5-90A6-23B2-7BEF-9E9C28AD3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@ www.mathsrevision.com</a:t>
            </a:r>
          </a:p>
        </p:txBody>
      </p:sp>
      <p:sp>
        <p:nvSpPr>
          <p:cNvPr id="20488" name="Rectangle 10">
            <a:extLst>
              <a:ext uri="{FF2B5EF4-FFF2-40B4-BE49-F238E27FC236}">
                <a16:creationId xmlns:a16="http://schemas.microsoft.com/office/drawing/2014/main" id="{69507D99-09E8-102E-1B4A-6F1088180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14375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Budgeting </a:t>
            </a:r>
          </a:p>
          <a:p>
            <a:pPr algn="ctr" eaLnBrk="1" hangingPunct="1"/>
            <a:r>
              <a:rPr lang="en-GB" altLang="en-US" sz="2000"/>
              <a:t>Monthly Savings</a:t>
            </a:r>
          </a:p>
        </p:txBody>
      </p:sp>
      <p:sp>
        <p:nvSpPr>
          <p:cNvPr id="22540" name="Text Box 99">
            <a:extLst>
              <a:ext uri="{FF2B5EF4-FFF2-40B4-BE49-F238E27FC236}">
                <a16:creationId xmlns:a16="http://schemas.microsoft.com/office/drawing/2014/main" id="{3FE08D2D-9A71-9836-1300-653B6142E4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888" y="3409950"/>
            <a:ext cx="83391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Everyone needs to manage their money so they don’t get</a:t>
            </a:r>
          </a:p>
          <a:p>
            <a:pPr eaLnBrk="1" hangingPunct="1"/>
            <a:r>
              <a:rPr lang="en-GB" altLang="en-US"/>
              <a:t>into debt which can lead to serious problems.</a:t>
            </a:r>
          </a:p>
        </p:txBody>
      </p:sp>
      <p:sp>
        <p:nvSpPr>
          <p:cNvPr id="28" name="Cloud 27">
            <a:extLst>
              <a:ext uri="{FF2B5EF4-FFF2-40B4-BE49-F238E27FC236}">
                <a16:creationId xmlns:a16="http://schemas.microsoft.com/office/drawing/2014/main" id="{51D6DB08-705F-8FF1-01BA-DE1B50199D63}"/>
              </a:ext>
            </a:extLst>
          </p:cNvPr>
          <p:cNvSpPr/>
          <p:nvPr/>
        </p:nvSpPr>
        <p:spPr>
          <a:xfrm>
            <a:off x="1549400" y="0"/>
            <a:ext cx="5345113" cy="1422400"/>
          </a:xfrm>
          <a:prstGeom prst="cloud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What does 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Income and Expenditure mean ?</a:t>
            </a:r>
          </a:p>
        </p:txBody>
      </p:sp>
      <p:sp>
        <p:nvSpPr>
          <p:cNvPr id="17" name="Text Box 99">
            <a:extLst>
              <a:ext uri="{FF2B5EF4-FFF2-40B4-BE49-F238E27FC236}">
                <a16:creationId xmlns:a16="http://schemas.microsoft.com/office/drawing/2014/main" id="{410F0FC7-A07F-0CA4-07F8-B6D0D1AF1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888" y="2774950"/>
            <a:ext cx="73834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Most of their wages are taken up with expenses.</a:t>
            </a:r>
          </a:p>
        </p:txBody>
      </p:sp>
      <p:sp>
        <p:nvSpPr>
          <p:cNvPr id="18" name="Text Box 99">
            <a:extLst>
              <a:ext uri="{FF2B5EF4-FFF2-40B4-BE49-F238E27FC236}">
                <a16:creationId xmlns:a16="http://schemas.microsoft.com/office/drawing/2014/main" id="{E94A4F98-636E-30AF-2D8C-92B1543E62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888" y="4413250"/>
            <a:ext cx="777081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Spreadsheets  are one of the best ways to track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your Income and Expenditure over a monthly period.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0" grpId="0"/>
      <p:bldP spid="28" grpId="0" animBg="1"/>
      <p:bldP spid="17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1">
            <a:extLst>
              <a:ext uri="{FF2B5EF4-FFF2-40B4-BE49-F238E27FC236}">
                <a16:creationId xmlns:a16="http://schemas.microsoft.com/office/drawing/2014/main" id="{4F3A8063-9746-3C7D-F91A-C06C804CA18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6543F2D-8FC0-4F8D-B293-6C1E4A584F6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9" name="Footer Placeholder 2">
            <a:extLst>
              <a:ext uri="{FF2B5EF4-FFF2-40B4-BE49-F238E27FC236}">
                <a16:creationId xmlns:a16="http://schemas.microsoft.com/office/drawing/2014/main" id="{DF121F43-F180-8E5A-80A7-AE7ABF77B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pic>
        <p:nvPicPr>
          <p:cNvPr id="21508" name="Picture 2" descr="scottishflag">
            <a:extLst>
              <a:ext uri="{FF2B5EF4-FFF2-40B4-BE49-F238E27FC236}">
                <a16:creationId xmlns:a16="http://schemas.microsoft.com/office/drawing/2014/main" id="{E7348110-0963-6F6E-092A-1F4D8E020E9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3" descr="Office Objects 0572">
            <a:extLst>
              <a:ext uri="{FF2B5EF4-FFF2-40B4-BE49-F238E27FC236}">
                <a16:creationId xmlns:a16="http://schemas.microsoft.com/office/drawing/2014/main" id="{2EB14102-0965-C299-8D21-BBB71E8425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Text Box 4">
            <a:extLst>
              <a:ext uri="{FF2B5EF4-FFF2-40B4-BE49-F238E27FC236}">
                <a16:creationId xmlns:a16="http://schemas.microsoft.com/office/drawing/2014/main" id="{4A1B05B8-AF16-B490-8770-18B708F28BE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1511" name="Rectangle 10">
            <a:extLst>
              <a:ext uri="{FF2B5EF4-FFF2-40B4-BE49-F238E27FC236}">
                <a16:creationId xmlns:a16="http://schemas.microsoft.com/office/drawing/2014/main" id="{81E20045-A606-1198-5B40-4946EA5CF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Budgeting </a:t>
            </a:r>
          </a:p>
          <a:p>
            <a:pPr algn="ctr" eaLnBrk="1" hangingPunct="1"/>
            <a:r>
              <a:rPr lang="en-GB" altLang="en-US" sz="2000"/>
              <a:t>Monthly </a:t>
            </a:r>
          </a:p>
        </p:txBody>
      </p:sp>
      <p:pic>
        <p:nvPicPr>
          <p:cNvPr id="21512" name="Picture 16">
            <a:extLst>
              <a:ext uri="{FF2B5EF4-FFF2-40B4-BE49-F238E27FC236}">
                <a16:creationId xmlns:a16="http://schemas.microsoft.com/office/drawing/2014/main" id="{2B31D55A-9F0F-3B5D-77C8-6A5E742A2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525" y="1876425"/>
            <a:ext cx="5003800" cy="426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724D3BE-E3C5-6B62-3F94-14502BBA1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3638" y="2659063"/>
            <a:ext cx="9842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Wages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620AEDA-0D14-64EB-E60B-E702E1B59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625" y="3041650"/>
            <a:ext cx="17573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Child Benefit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CD30E11-381E-BEF4-0819-2B2082802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3422650"/>
            <a:ext cx="2152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Child Tax Credit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1ACB22B-0F56-997F-9A16-AB6B54992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4013" y="3805238"/>
            <a:ext cx="25622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Working Tax Credit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28B96A5-A75A-94AA-3C87-C9F6B85DD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1400" y="2655888"/>
            <a:ext cx="7604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Food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174B8A7-44FD-C9B1-867A-F191115C2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7388" y="3038475"/>
            <a:ext cx="18875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Gas &amp; Electric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A50B34A-125F-FB19-7162-CACEA3292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3421063"/>
            <a:ext cx="7413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Rent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10B94C5-749E-C3E6-8486-B3013A643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4200" y="3803650"/>
            <a:ext cx="17351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TV  Internet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615EC80-6C92-DB92-4410-B2969ADF17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5163" y="4222750"/>
            <a:ext cx="1749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Mobile Phone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24B3086-B167-88B4-F8CE-5B5E6AB88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9575" y="4572000"/>
            <a:ext cx="2257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Car Loan &amp; Petrol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11C8239-9F67-69CB-0164-3010E2E95E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975" y="4964113"/>
            <a:ext cx="1379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Insurance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9B4BEEE-F820-83DC-CA32-F3F1B2CB1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1675" y="5354638"/>
            <a:ext cx="1581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Credit Card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EAD1FEE-7CDC-E272-3AA5-DD01FF8A2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4213" y="5732463"/>
            <a:ext cx="10779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Clothes</a:t>
            </a:r>
          </a:p>
        </p:txBody>
      </p:sp>
      <p:sp>
        <p:nvSpPr>
          <p:cNvPr id="36" name="Cloud 35">
            <a:extLst>
              <a:ext uri="{FF2B5EF4-FFF2-40B4-BE49-F238E27FC236}">
                <a16:creationId xmlns:a16="http://schemas.microsoft.com/office/drawing/2014/main" id="{DE903C81-3381-DEA0-191C-2638E1012935}"/>
              </a:ext>
            </a:extLst>
          </p:cNvPr>
          <p:cNvSpPr/>
          <p:nvPr/>
        </p:nvSpPr>
        <p:spPr>
          <a:xfrm>
            <a:off x="1549400" y="0"/>
            <a:ext cx="5345113" cy="1422400"/>
          </a:xfrm>
          <a:prstGeom prst="cloud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Give some examples of 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Income and Expenditure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  <p:bldP spid="23" grpId="0"/>
      <p:bldP spid="24" grpId="0"/>
      <p:bldP spid="26" grpId="0"/>
      <p:bldP spid="27" grpId="0"/>
      <p:bldP spid="30" grpId="0"/>
      <p:bldP spid="31" grpId="0"/>
      <p:bldP spid="32" grpId="0"/>
      <p:bldP spid="33" grpId="0"/>
      <p:bldP spid="34" grpId="0"/>
      <p:bldP spid="35" grpId="0"/>
      <p:bldP spid="3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1">
            <a:extLst>
              <a:ext uri="{FF2B5EF4-FFF2-40B4-BE49-F238E27FC236}">
                <a16:creationId xmlns:a16="http://schemas.microsoft.com/office/drawing/2014/main" id="{92C942A8-FE40-7ED2-590C-906A37F4602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6543F2D-8FC0-4F8D-B293-6C1E4A584F6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9" name="Footer Placeholder 2">
            <a:extLst>
              <a:ext uri="{FF2B5EF4-FFF2-40B4-BE49-F238E27FC236}">
                <a16:creationId xmlns:a16="http://schemas.microsoft.com/office/drawing/2014/main" id="{DF70A03C-9978-592C-1EB4-D17C8A667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pic>
        <p:nvPicPr>
          <p:cNvPr id="22532" name="Picture 2" descr="scottishflag">
            <a:extLst>
              <a:ext uri="{FF2B5EF4-FFF2-40B4-BE49-F238E27FC236}">
                <a16:creationId xmlns:a16="http://schemas.microsoft.com/office/drawing/2014/main" id="{33C9CFD9-776D-7AE2-7B7A-89647E21A88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3" descr="Office Objects 0572">
            <a:extLst>
              <a:ext uri="{FF2B5EF4-FFF2-40B4-BE49-F238E27FC236}">
                <a16:creationId xmlns:a16="http://schemas.microsoft.com/office/drawing/2014/main" id="{8E22011A-700C-3C53-88AE-259E553833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Text Box 4">
            <a:extLst>
              <a:ext uri="{FF2B5EF4-FFF2-40B4-BE49-F238E27FC236}">
                <a16:creationId xmlns:a16="http://schemas.microsoft.com/office/drawing/2014/main" id="{C311FAF4-142F-12E3-0D5B-1E1BC9637BC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2535" name="Rectangle 10">
            <a:extLst>
              <a:ext uri="{FF2B5EF4-FFF2-40B4-BE49-F238E27FC236}">
                <a16:creationId xmlns:a16="http://schemas.microsoft.com/office/drawing/2014/main" id="{DA65F41C-6AB5-7854-767E-4132D0F21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Budgeting </a:t>
            </a:r>
          </a:p>
          <a:p>
            <a:pPr algn="ctr" eaLnBrk="1" hangingPunct="1"/>
            <a:r>
              <a:rPr lang="en-GB" altLang="en-US" sz="2000"/>
              <a:t>Needs &amp; Wants</a:t>
            </a:r>
          </a:p>
        </p:txBody>
      </p:sp>
      <p:sp>
        <p:nvSpPr>
          <p:cNvPr id="22536" name="TextBox 20">
            <a:extLst>
              <a:ext uri="{FF2B5EF4-FFF2-40B4-BE49-F238E27FC236}">
                <a16:creationId xmlns:a16="http://schemas.microsoft.com/office/drawing/2014/main" id="{8BE05C22-F7B9-1A93-B329-80D56BD31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7288" y="2900363"/>
            <a:ext cx="49482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Work in pairs </a:t>
            </a:r>
          </a:p>
          <a:p>
            <a:pPr algn="ctr" eaLnBrk="1" hangingPunct="1"/>
            <a:r>
              <a:rPr lang="en-GB" altLang="en-US" sz="3600"/>
              <a:t>to complete the sheet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F5AB8318-9BF2-424E-7573-9361F77512F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A10899B-1424-4341-979A-B0EE8482AC0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F95DBA3B-D099-594E-DF4C-D6659B9EB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537D2951-E85C-7236-2D77-E015EDB89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57" name="Text Box 3">
            <a:extLst>
              <a:ext uri="{FF2B5EF4-FFF2-40B4-BE49-F238E27FC236}">
                <a16:creationId xmlns:a16="http://schemas.microsoft.com/office/drawing/2014/main" id="{1803E1E6-4522-3335-ED7F-BC8706589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TJ N4 Lifeskills</a:t>
            </a:r>
          </a:p>
          <a:p>
            <a:pPr algn="ctr" eaLnBrk="1" hangingPunct="1"/>
            <a:r>
              <a:rPr lang="en-GB" altLang="en-US" sz="4000"/>
              <a:t>Exercise 3</a:t>
            </a:r>
          </a:p>
          <a:p>
            <a:pPr algn="ctr" eaLnBrk="1" hangingPunct="1"/>
            <a:r>
              <a:rPr lang="en-GB" altLang="en-US" sz="4000"/>
              <a:t>Ch29 (page 233)</a:t>
            </a:r>
          </a:p>
        </p:txBody>
      </p:sp>
      <p:pic>
        <p:nvPicPr>
          <p:cNvPr id="23558" name="Picture 4" descr="ag00463_">
            <a:extLst>
              <a:ext uri="{FF2B5EF4-FFF2-40B4-BE49-F238E27FC236}">
                <a16:creationId xmlns:a16="http://schemas.microsoft.com/office/drawing/2014/main" id="{DFBADD61-EE07-38E3-B859-4693F46C670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5" descr="scottishflag">
            <a:extLst>
              <a:ext uri="{FF2B5EF4-FFF2-40B4-BE49-F238E27FC236}">
                <a16:creationId xmlns:a16="http://schemas.microsoft.com/office/drawing/2014/main" id="{8C4EC946-F649-41BD-AE44-22E4DDADCCC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0" name="Picture 6" descr="Office Objects 0572">
            <a:extLst>
              <a:ext uri="{FF2B5EF4-FFF2-40B4-BE49-F238E27FC236}">
                <a16:creationId xmlns:a16="http://schemas.microsoft.com/office/drawing/2014/main" id="{7A2E6AA6-50AD-D6F6-D2E9-44F1819FFE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1" name="Text Box 7">
            <a:extLst>
              <a:ext uri="{FF2B5EF4-FFF2-40B4-BE49-F238E27FC236}">
                <a16:creationId xmlns:a16="http://schemas.microsoft.com/office/drawing/2014/main" id="{A82103BC-EE85-9F06-06C9-DB4A533B402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" name="Rectangle 17">
            <a:extLst>
              <a:ext uri="{FF2B5EF4-FFF2-40B4-BE49-F238E27FC236}">
                <a16:creationId xmlns:a16="http://schemas.microsoft.com/office/drawing/2014/main" id="{734885E3-D9BE-DE53-F19B-5BC41B265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Budgeting</a:t>
            </a:r>
          </a:p>
          <a:p>
            <a:pPr algn="ctr"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Monthly</a:t>
            </a:r>
            <a:endParaRPr lang="en-GB" sz="12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57AE165B-44B5-427F-10D5-1CA9839CA35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3723252-671F-43BC-BA0A-171C2A61D52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C4271745-D40F-A7B7-18D4-38F6B31E75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11618" name="Rectangle 2">
            <a:extLst>
              <a:ext uri="{FF2B5EF4-FFF2-40B4-BE49-F238E27FC236}">
                <a16:creationId xmlns:a16="http://schemas.microsoft.com/office/drawing/2014/main" id="{0387E8D1-85A0-F6EE-2F35-BB6E3EC747E2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95450" y="496888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24581" name="Picture 3" descr="scottishflag">
            <a:extLst>
              <a:ext uri="{FF2B5EF4-FFF2-40B4-BE49-F238E27FC236}">
                <a16:creationId xmlns:a16="http://schemas.microsoft.com/office/drawing/2014/main" id="{63F0EDFB-A5E8-FF6F-3010-BC52FC16E03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Text Box 4">
            <a:extLst>
              <a:ext uri="{FF2B5EF4-FFF2-40B4-BE49-F238E27FC236}">
                <a16:creationId xmlns:a16="http://schemas.microsoft.com/office/drawing/2014/main" id="{18B0C0A0-8AD8-5648-9B79-62D751DC532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4583" name="Picture 6" descr="Office Objects 0572">
            <a:extLst>
              <a:ext uri="{FF2B5EF4-FFF2-40B4-BE49-F238E27FC236}">
                <a16:creationId xmlns:a16="http://schemas.microsoft.com/office/drawing/2014/main" id="{7032AD62-AA36-8917-53A2-1098AD704C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4" name="Text Box 7">
            <a:extLst>
              <a:ext uri="{FF2B5EF4-FFF2-40B4-BE49-F238E27FC236}">
                <a16:creationId xmlns:a16="http://schemas.microsoft.com/office/drawing/2014/main" id="{E8152D31-CC9B-7F97-1B97-CD1349117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3463" y="2154238"/>
            <a:ext cx="7918450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GB" altLang="en-US" sz="3200">
                <a:solidFill>
                  <a:srgbClr val="FFFF00"/>
                </a:solidFill>
              </a:rPr>
              <a:t>Two numbers add to give 11 and divide to 	give 10. Find the two numbers.</a:t>
            </a:r>
          </a:p>
          <a:p>
            <a:pPr eaLnBrk="1" hangingPunct="1"/>
            <a:endParaRPr lang="en-GB" altLang="en-US" sz="3200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2. Two numbers subtract to give 1 and </a:t>
            </a:r>
          </a:p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     multiply to 42. Find the two numbers.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9FA72534-4060-C307-3FED-122A652453D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3723252-671F-43BC-BA0A-171C2A61D52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7D892924-B088-E742-FC00-0EC3415899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11618" name="Rectangle 2">
            <a:extLst>
              <a:ext uri="{FF2B5EF4-FFF2-40B4-BE49-F238E27FC236}">
                <a16:creationId xmlns:a16="http://schemas.microsoft.com/office/drawing/2014/main" id="{CB2CF53E-7C50-5993-CA39-ED430F94057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95450" y="496888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7173" name="Picture 3" descr="scottishflag">
            <a:extLst>
              <a:ext uri="{FF2B5EF4-FFF2-40B4-BE49-F238E27FC236}">
                <a16:creationId xmlns:a16="http://schemas.microsoft.com/office/drawing/2014/main" id="{30181724-7F63-8DDE-62E6-9084E6C4EE7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 Box 4">
            <a:extLst>
              <a:ext uri="{FF2B5EF4-FFF2-40B4-BE49-F238E27FC236}">
                <a16:creationId xmlns:a16="http://schemas.microsoft.com/office/drawing/2014/main" id="{E60EAFE6-3E73-155B-9B6C-32D63CCF899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7175" name="Picture 6" descr="Office Objects 0572">
            <a:extLst>
              <a:ext uri="{FF2B5EF4-FFF2-40B4-BE49-F238E27FC236}">
                <a16:creationId xmlns:a16="http://schemas.microsoft.com/office/drawing/2014/main" id="{566FFAF5-7AD5-BB70-CBB4-6DAD5C6BFF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Text Box 7">
            <a:extLst>
              <a:ext uri="{FF2B5EF4-FFF2-40B4-BE49-F238E27FC236}">
                <a16:creationId xmlns:a16="http://schemas.microsoft.com/office/drawing/2014/main" id="{BD3E4CB3-463A-999C-1BAD-1255B2620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3463" y="2154238"/>
            <a:ext cx="7918450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GB" altLang="en-US" sz="3200">
                <a:solidFill>
                  <a:srgbClr val="FFFF00"/>
                </a:solidFill>
              </a:rPr>
              <a:t>Two numbers add to give 12 and divide to 	give 3. Find the two numbers.</a:t>
            </a:r>
          </a:p>
          <a:p>
            <a:pPr eaLnBrk="1" hangingPunct="1"/>
            <a:endParaRPr lang="en-GB" altLang="en-US" sz="3200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2. Two numbers subtract to give 5 and </a:t>
            </a:r>
          </a:p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     multiply to 24. Find the two numbers.</a:t>
            </a:r>
          </a:p>
          <a:p>
            <a:pPr eaLnBrk="1" hangingPunct="1"/>
            <a:endParaRPr lang="en-GB" altLang="en-US" sz="3200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3. Make your own question up.</a:t>
            </a:r>
          </a:p>
          <a:p>
            <a:pPr eaLnBrk="1" hangingPunct="1"/>
            <a:endParaRPr lang="en-GB" altLang="en-US" sz="320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9033C0B1-581C-536E-A747-E8495026EAB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56772B0-D35B-4CFB-B2B9-5D57631325F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DF77D51C-4BD9-4C05-7560-DD1A0099AB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5604" name="Picture 2" descr="scottishflag">
            <a:extLst>
              <a:ext uri="{FF2B5EF4-FFF2-40B4-BE49-F238E27FC236}">
                <a16:creationId xmlns:a16="http://schemas.microsoft.com/office/drawing/2014/main" id="{718066A2-6292-2064-4DE5-836E085C9C8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Text Box 3">
            <a:extLst>
              <a:ext uri="{FF2B5EF4-FFF2-40B4-BE49-F238E27FC236}">
                <a16:creationId xmlns:a16="http://schemas.microsoft.com/office/drawing/2014/main" id="{98146F17-595E-4EA8-A38F-75D306FFD06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5606" name="Picture 4" descr="Office Objects 0572">
            <a:extLst>
              <a:ext uri="{FF2B5EF4-FFF2-40B4-BE49-F238E27FC236}">
                <a16:creationId xmlns:a16="http://schemas.microsoft.com/office/drawing/2014/main" id="{3D9BC151-38E0-38BC-2E00-D3711D6E0A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1" name="Rectangle 5">
            <a:extLst>
              <a:ext uri="{FF2B5EF4-FFF2-40B4-BE49-F238E27FC236}">
                <a16:creationId xmlns:a16="http://schemas.microsoft.com/office/drawing/2014/main" id="{FB5BA08E-EDF2-C40C-FC08-A588F812A1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F10D96AA-9E20-4B8E-47BE-2542974BA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16743" name="Text Box 7">
            <a:extLst>
              <a:ext uri="{FF2B5EF4-FFF2-40B4-BE49-F238E27FC236}">
                <a16:creationId xmlns:a16="http://schemas.microsoft.com/office/drawing/2014/main" id="{8D654316-37C9-76F0-16F7-7B0604777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difference between Needs &amp; Wants.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5610" name="Line 8">
            <a:extLst>
              <a:ext uri="{FF2B5EF4-FFF2-40B4-BE49-F238E27FC236}">
                <a16:creationId xmlns:a16="http://schemas.microsoft.com/office/drawing/2014/main" id="{3CF31796-2A84-913E-8F36-473D28E1BA3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6745" name="Rectangle 9">
            <a:extLst>
              <a:ext uri="{FF2B5EF4-FFF2-40B4-BE49-F238E27FC236}">
                <a16:creationId xmlns:a16="http://schemas.microsoft.com/office/drawing/2014/main" id="{88798CEE-0144-1DFA-7380-13EF8F662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the difference between </a:t>
            </a:r>
          </a:p>
          <a:p>
            <a:pPr lvl="1" algn="ctr" eaLnBrk="1" hangingPunct="1"/>
            <a:r>
              <a:rPr lang="en-GB" altLang="en-US" sz="1800">
                <a:solidFill>
                  <a:srgbClr val="FFFF00"/>
                </a:solidFill>
              </a:rPr>
              <a:t>“Needs &amp; Wants”</a:t>
            </a:r>
          </a:p>
        </p:txBody>
      </p:sp>
      <p:sp>
        <p:nvSpPr>
          <p:cNvPr id="25612" name="Rectangle 10">
            <a:extLst>
              <a:ext uri="{FF2B5EF4-FFF2-40B4-BE49-F238E27FC236}">
                <a16:creationId xmlns:a16="http://schemas.microsoft.com/office/drawing/2014/main" id="{AA82A5DE-4F91-55A0-AA50-D3CE96B8C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Budgeting </a:t>
            </a:r>
          </a:p>
          <a:p>
            <a:pPr algn="ctr" eaLnBrk="1" hangingPunct="1"/>
            <a:r>
              <a:rPr lang="en-GB" altLang="en-US" sz="2000"/>
              <a:t>Needs &amp; Wants</a:t>
            </a:r>
          </a:p>
        </p:txBody>
      </p:sp>
      <p:sp>
        <p:nvSpPr>
          <p:cNvPr id="15" name="Text Box 7">
            <a:extLst>
              <a:ext uri="{FF2B5EF4-FFF2-40B4-BE49-F238E27FC236}">
                <a16:creationId xmlns:a16="http://schemas.microsoft.com/office/drawing/2014/main" id="{96D2A7B3-ADAF-B5AB-91A4-05D0BA9F6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7138" y="4024313"/>
            <a:ext cx="41068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 	Be able to correctly identify Needs &amp; Wants in a context.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3" grpId="0"/>
      <p:bldP spid="116745" grpId="0"/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">
            <a:extLst>
              <a:ext uri="{FF2B5EF4-FFF2-40B4-BE49-F238E27FC236}">
                <a16:creationId xmlns:a16="http://schemas.microsoft.com/office/drawing/2014/main" id="{F184C9F4-7B65-9AAE-BC4F-FFCEF0FF1C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73088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Starter</a:t>
            </a:r>
          </a:p>
          <a:p>
            <a:pPr algn="ctr" eaLnBrk="1" hangingPunct="1"/>
            <a:r>
              <a:rPr lang="en-GB" altLang="en-US"/>
              <a:t>Needs</a:t>
            </a:r>
            <a:endParaRPr lang="en-GB" altLang="en-US" sz="4000"/>
          </a:p>
        </p:txBody>
      </p:sp>
      <p:pic>
        <p:nvPicPr>
          <p:cNvPr id="26627" name="Picture 5" descr="Office Objects 0572">
            <a:extLst>
              <a:ext uri="{FF2B5EF4-FFF2-40B4-BE49-F238E27FC236}">
                <a16:creationId xmlns:a16="http://schemas.microsoft.com/office/drawing/2014/main" id="{E896DD2C-08A9-03ED-0294-6A444B3302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066">
            <a:extLst>
              <a:ext uri="{FF2B5EF4-FFF2-40B4-BE49-F238E27FC236}">
                <a16:creationId xmlns:a16="http://schemas.microsoft.com/office/drawing/2014/main" id="{CF8E7F6D-DA8E-875A-E824-21F9482CD61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1CB924-4F21-4729-BA3E-1A1D45F5030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4" name="Rectangle 2067">
            <a:extLst>
              <a:ext uri="{FF2B5EF4-FFF2-40B4-BE49-F238E27FC236}">
                <a16:creationId xmlns:a16="http://schemas.microsoft.com/office/drawing/2014/main" id="{766E97BA-596E-B178-36D5-AA58A9625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Compiled by Mr. Lafferty Maths Dept.</a:t>
            </a:r>
          </a:p>
        </p:txBody>
      </p:sp>
      <p:pic>
        <p:nvPicPr>
          <p:cNvPr id="26630" name="Picture 3" descr="scottishflag">
            <a:extLst>
              <a:ext uri="{FF2B5EF4-FFF2-40B4-BE49-F238E27FC236}">
                <a16:creationId xmlns:a16="http://schemas.microsoft.com/office/drawing/2014/main" id="{A42E0073-BF87-2633-4B0A-FFD2C30C5E1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1" name="Text Box 4">
            <a:extLst>
              <a:ext uri="{FF2B5EF4-FFF2-40B4-BE49-F238E27FC236}">
                <a16:creationId xmlns:a16="http://schemas.microsoft.com/office/drawing/2014/main" id="{AA765CC6-9E20-9174-EF69-3219E53C5ED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" name="Cloud 14">
            <a:extLst>
              <a:ext uri="{FF2B5EF4-FFF2-40B4-BE49-F238E27FC236}">
                <a16:creationId xmlns:a16="http://schemas.microsoft.com/office/drawing/2014/main" id="{EBA3FF0C-4D25-5298-2BC2-FBD75EFC3C5A}"/>
              </a:ext>
            </a:extLst>
          </p:cNvPr>
          <p:cNvSpPr/>
          <p:nvPr/>
        </p:nvSpPr>
        <p:spPr>
          <a:xfrm>
            <a:off x="2946400" y="3086100"/>
            <a:ext cx="4424363" cy="1562100"/>
          </a:xfrm>
          <a:prstGeom prst="cloud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Make a list of what you need to live ?</a:t>
            </a:r>
          </a:p>
        </p:txBody>
      </p:sp>
      <p:sp>
        <p:nvSpPr>
          <p:cNvPr id="18" name="Cloud 17">
            <a:extLst>
              <a:ext uri="{FF2B5EF4-FFF2-40B4-BE49-F238E27FC236}">
                <a16:creationId xmlns:a16="http://schemas.microsoft.com/office/drawing/2014/main" id="{1F71E22A-A153-B2AF-51C7-506D100E3347}"/>
              </a:ext>
            </a:extLst>
          </p:cNvPr>
          <p:cNvSpPr/>
          <p:nvPr/>
        </p:nvSpPr>
        <p:spPr>
          <a:xfrm>
            <a:off x="5892800" y="4691063"/>
            <a:ext cx="3082925" cy="1189037"/>
          </a:xfrm>
          <a:prstGeom prst="cloud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Clothes</a:t>
            </a:r>
          </a:p>
        </p:txBody>
      </p:sp>
      <p:sp>
        <p:nvSpPr>
          <p:cNvPr id="20" name="Cloud 19">
            <a:extLst>
              <a:ext uri="{FF2B5EF4-FFF2-40B4-BE49-F238E27FC236}">
                <a16:creationId xmlns:a16="http://schemas.microsoft.com/office/drawing/2014/main" id="{FF6948F7-979B-CB3D-06AE-DF66396EEEE5}"/>
              </a:ext>
            </a:extLst>
          </p:cNvPr>
          <p:cNvSpPr/>
          <p:nvPr/>
        </p:nvSpPr>
        <p:spPr>
          <a:xfrm>
            <a:off x="5545138" y="1663700"/>
            <a:ext cx="2290762" cy="755650"/>
          </a:xfrm>
          <a:prstGeom prst="cloud">
            <a:avLst/>
          </a:prstGeom>
          <a:solidFill>
            <a:srgbClr val="FFC000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Water</a:t>
            </a:r>
          </a:p>
        </p:txBody>
      </p:sp>
      <p:sp>
        <p:nvSpPr>
          <p:cNvPr id="21" name="Cloud 20">
            <a:extLst>
              <a:ext uri="{FF2B5EF4-FFF2-40B4-BE49-F238E27FC236}">
                <a16:creationId xmlns:a16="http://schemas.microsoft.com/office/drawing/2014/main" id="{89FA4933-C900-9AE3-8CC3-EF9A81087DD9}"/>
              </a:ext>
            </a:extLst>
          </p:cNvPr>
          <p:cNvSpPr/>
          <p:nvPr/>
        </p:nvSpPr>
        <p:spPr>
          <a:xfrm>
            <a:off x="0" y="4725988"/>
            <a:ext cx="3854450" cy="1027112"/>
          </a:xfrm>
          <a:prstGeom prst="cloud">
            <a:avLst/>
          </a:prstGeom>
          <a:solidFill>
            <a:srgbClr val="FF66FF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Accommodation</a:t>
            </a:r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E39E3DB7-D417-5AE0-2276-C26199AC5581}"/>
              </a:ext>
            </a:extLst>
          </p:cNvPr>
          <p:cNvSpPr/>
          <p:nvPr/>
        </p:nvSpPr>
        <p:spPr>
          <a:xfrm>
            <a:off x="1238250" y="1365250"/>
            <a:ext cx="2349500" cy="885825"/>
          </a:xfrm>
          <a:prstGeom prst="cloud">
            <a:avLst/>
          </a:prstGeom>
          <a:solidFill>
            <a:srgbClr val="00FF00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Food</a:t>
            </a:r>
          </a:p>
        </p:txBody>
      </p:sp>
      <p:sp>
        <p:nvSpPr>
          <p:cNvPr id="13" name="Cloud 12">
            <a:extLst>
              <a:ext uri="{FF2B5EF4-FFF2-40B4-BE49-F238E27FC236}">
                <a16:creationId xmlns:a16="http://schemas.microsoft.com/office/drawing/2014/main" id="{4C0E101F-496F-5498-1D3D-C6798434F9B5}"/>
              </a:ext>
            </a:extLst>
          </p:cNvPr>
          <p:cNvSpPr/>
          <p:nvPr/>
        </p:nvSpPr>
        <p:spPr>
          <a:xfrm>
            <a:off x="3035300" y="5448300"/>
            <a:ext cx="3082925" cy="1189038"/>
          </a:xfrm>
          <a:prstGeom prst="cloud">
            <a:avLst/>
          </a:prstGeom>
          <a:solidFill>
            <a:srgbClr val="FFFFCC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Gas / Electricity</a:t>
            </a:r>
          </a:p>
        </p:txBody>
      </p:sp>
      <p:sp>
        <p:nvSpPr>
          <p:cNvPr id="14" name="Cloud 13">
            <a:extLst>
              <a:ext uri="{FF2B5EF4-FFF2-40B4-BE49-F238E27FC236}">
                <a16:creationId xmlns:a16="http://schemas.microsoft.com/office/drawing/2014/main" id="{4FF85C54-4EF5-7BB6-3C78-B92D59009996}"/>
              </a:ext>
            </a:extLst>
          </p:cNvPr>
          <p:cNvSpPr/>
          <p:nvPr/>
        </p:nvSpPr>
        <p:spPr>
          <a:xfrm>
            <a:off x="463550" y="2846388"/>
            <a:ext cx="2420938" cy="1189037"/>
          </a:xfrm>
          <a:prstGeom prst="cloud">
            <a:avLst/>
          </a:prstGeom>
          <a:solidFill>
            <a:schemeClr val="tx1">
              <a:lumMod val="85000"/>
            </a:schemeClr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Money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1" grpId="0" animBg="1"/>
      <p:bldP spid="27" grpId="0" animBg="1"/>
      <p:bldP spid="13" grpId="0" animBg="1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5" descr="Office Objects 0572">
            <a:extLst>
              <a:ext uri="{FF2B5EF4-FFF2-40B4-BE49-F238E27FC236}">
                <a16:creationId xmlns:a16="http://schemas.microsoft.com/office/drawing/2014/main" id="{D3B35357-2A6A-0C52-5503-BA1246674E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066">
            <a:extLst>
              <a:ext uri="{FF2B5EF4-FFF2-40B4-BE49-F238E27FC236}">
                <a16:creationId xmlns:a16="http://schemas.microsoft.com/office/drawing/2014/main" id="{8DD888DE-70CA-F614-1AFD-6525FAB475A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1CB924-4F21-4729-BA3E-1A1D45F5030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4" name="Rectangle 2067">
            <a:extLst>
              <a:ext uri="{FF2B5EF4-FFF2-40B4-BE49-F238E27FC236}">
                <a16:creationId xmlns:a16="http://schemas.microsoft.com/office/drawing/2014/main" id="{D7A6EE2B-F3AF-29C0-6DDE-6257FE39F8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Compiled by Mr. Lafferty Maths Dept.</a:t>
            </a:r>
          </a:p>
        </p:txBody>
      </p:sp>
      <p:pic>
        <p:nvPicPr>
          <p:cNvPr id="27653" name="Picture 3" descr="scottishflag">
            <a:extLst>
              <a:ext uri="{FF2B5EF4-FFF2-40B4-BE49-F238E27FC236}">
                <a16:creationId xmlns:a16="http://schemas.microsoft.com/office/drawing/2014/main" id="{01E4C8DD-F710-6FB1-8364-BEF000DB1E5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4" name="Text Box 4">
            <a:extLst>
              <a:ext uri="{FF2B5EF4-FFF2-40B4-BE49-F238E27FC236}">
                <a16:creationId xmlns:a16="http://schemas.microsoft.com/office/drawing/2014/main" id="{7A9FEF0F-D887-C985-F615-AD983E23D14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" name="Cloud 14">
            <a:extLst>
              <a:ext uri="{FF2B5EF4-FFF2-40B4-BE49-F238E27FC236}">
                <a16:creationId xmlns:a16="http://schemas.microsoft.com/office/drawing/2014/main" id="{A98184A2-0EAF-DF51-CEA6-67F8FECC53FE}"/>
              </a:ext>
            </a:extLst>
          </p:cNvPr>
          <p:cNvSpPr/>
          <p:nvPr/>
        </p:nvSpPr>
        <p:spPr>
          <a:xfrm>
            <a:off x="2946400" y="3086100"/>
            <a:ext cx="4424363" cy="1562100"/>
          </a:xfrm>
          <a:prstGeom prst="cloud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Make a list of what you want to live ?</a:t>
            </a:r>
          </a:p>
        </p:txBody>
      </p:sp>
      <p:sp>
        <p:nvSpPr>
          <p:cNvPr id="18" name="Cloud 17">
            <a:extLst>
              <a:ext uri="{FF2B5EF4-FFF2-40B4-BE49-F238E27FC236}">
                <a16:creationId xmlns:a16="http://schemas.microsoft.com/office/drawing/2014/main" id="{338E3410-2DCF-8F63-7A6D-8BE0977EAFA2}"/>
              </a:ext>
            </a:extLst>
          </p:cNvPr>
          <p:cNvSpPr/>
          <p:nvPr/>
        </p:nvSpPr>
        <p:spPr>
          <a:xfrm>
            <a:off x="5892800" y="4691063"/>
            <a:ext cx="3082925" cy="1189037"/>
          </a:xfrm>
          <a:prstGeom prst="cloud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Cinema</a:t>
            </a:r>
          </a:p>
        </p:txBody>
      </p:sp>
      <p:sp>
        <p:nvSpPr>
          <p:cNvPr id="20" name="Cloud 19">
            <a:extLst>
              <a:ext uri="{FF2B5EF4-FFF2-40B4-BE49-F238E27FC236}">
                <a16:creationId xmlns:a16="http://schemas.microsoft.com/office/drawing/2014/main" id="{F01771FA-DA68-1D01-B725-088200429D6E}"/>
              </a:ext>
            </a:extLst>
          </p:cNvPr>
          <p:cNvSpPr/>
          <p:nvPr/>
        </p:nvSpPr>
        <p:spPr>
          <a:xfrm>
            <a:off x="5545138" y="1663700"/>
            <a:ext cx="3275012" cy="755650"/>
          </a:xfrm>
          <a:prstGeom prst="cloud">
            <a:avLst/>
          </a:prstGeom>
          <a:solidFill>
            <a:srgbClr val="FFC000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Fast Food</a:t>
            </a:r>
          </a:p>
        </p:txBody>
      </p:sp>
      <p:sp>
        <p:nvSpPr>
          <p:cNvPr id="21" name="Cloud 20">
            <a:extLst>
              <a:ext uri="{FF2B5EF4-FFF2-40B4-BE49-F238E27FC236}">
                <a16:creationId xmlns:a16="http://schemas.microsoft.com/office/drawing/2014/main" id="{6323C497-7AA2-33B2-0065-D6F8795CF1D8}"/>
              </a:ext>
            </a:extLst>
          </p:cNvPr>
          <p:cNvSpPr/>
          <p:nvPr/>
        </p:nvSpPr>
        <p:spPr>
          <a:xfrm>
            <a:off x="0" y="4725988"/>
            <a:ext cx="3854450" cy="1027112"/>
          </a:xfrm>
          <a:prstGeom prst="cloud">
            <a:avLst/>
          </a:prstGeom>
          <a:solidFill>
            <a:srgbClr val="FF66FF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Latest Gadget</a:t>
            </a:r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16611F7D-CD7C-130D-7E54-35C8BB94B0F1}"/>
              </a:ext>
            </a:extLst>
          </p:cNvPr>
          <p:cNvSpPr/>
          <p:nvPr/>
        </p:nvSpPr>
        <p:spPr>
          <a:xfrm>
            <a:off x="1238250" y="1365250"/>
            <a:ext cx="2349500" cy="885825"/>
          </a:xfrm>
          <a:prstGeom prst="cloud">
            <a:avLst/>
          </a:prstGeom>
          <a:solidFill>
            <a:srgbClr val="00FF00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TV</a:t>
            </a:r>
          </a:p>
        </p:txBody>
      </p:sp>
      <p:sp>
        <p:nvSpPr>
          <p:cNvPr id="13" name="Cloud 12">
            <a:extLst>
              <a:ext uri="{FF2B5EF4-FFF2-40B4-BE49-F238E27FC236}">
                <a16:creationId xmlns:a16="http://schemas.microsoft.com/office/drawing/2014/main" id="{E80A3CDC-E6C4-F8B7-D457-3821B330455D}"/>
              </a:ext>
            </a:extLst>
          </p:cNvPr>
          <p:cNvSpPr/>
          <p:nvPr/>
        </p:nvSpPr>
        <p:spPr>
          <a:xfrm>
            <a:off x="3035300" y="5448300"/>
            <a:ext cx="3082925" cy="1189038"/>
          </a:xfrm>
          <a:prstGeom prst="cloud">
            <a:avLst/>
          </a:prstGeom>
          <a:solidFill>
            <a:srgbClr val="FFFFCC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Bike</a:t>
            </a:r>
          </a:p>
        </p:txBody>
      </p:sp>
      <p:sp>
        <p:nvSpPr>
          <p:cNvPr id="14" name="Cloud 13">
            <a:extLst>
              <a:ext uri="{FF2B5EF4-FFF2-40B4-BE49-F238E27FC236}">
                <a16:creationId xmlns:a16="http://schemas.microsoft.com/office/drawing/2014/main" id="{7B797D15-3162-E247-423D-6592C4C14340}"/>
              </a:ext>
            </a:extLst>
          </p:cNvPr>
          <p:cNvSpPr/>
          <p:nvPr/>
        </p:nvSpPr>
        <p:spPr>
          <a:xfrm>
            <a:off x="463550" y="2846388"/>
            <a:ext cx="2420938" cy="1189037"/>
          </a:xfrm>
          <a:prstGeom prst="cloud">
            <a:avLst/>
          </a:prstGeom>
          <a:solidFill>
            <a:schemeClr val="tx1">
              <a:lumMod val="85000"/>
            </a:schemeClr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Car</a:t>
            </a:r>
          </a:p>
        </p:txBody>
      </p:sp>
      <p:sp>
        <p:nvSpPr>
          <p:cNvPr id="27662" name="Rectangle 10">
            <a:extLst>
              <a:ext uri="{FF2B5EF4-FFF2-40B4-BE49-F238E27FC236}">
                <a16:creationId xmlns:a16="http://schemas.microsoft.com/office/drawing/2014/main" id="{D9119B52-7219-A7AB-774B-3D0018A6C1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73088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Starter</a:t>
            </a:r>
          </a:p>
          <a:p>
            <a:pPr algn="ctr" eaLnBrk="1" hangingPunct="1"/>
            <a:r>
              <a:rPr lang="en-GB" altLang="en-US"/>
              <a:t>Wants</a:t>
            </a:r>
            <a:endParaRPr lang="en-GB" altLang="en-US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1" grpId="0" animBg="1"/>
      <p:bldP spid="27" grpId="0" animBg="1"/>
      <p:bldP spid="13" grpId="0" animBg="1"/>
      <p:bldP spid="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">
            <a:extLst>
              <a:ext uri="{FF2B5EF4-FFF2-40B4-BE49-F238E27FC236}">
                <a16:creationId xmlns:a16="http://schemas.microsoft.com/office/drawing/2014/main" id="{DE490B8F-7A42-1F52-3714-4F6EE5995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Budgeting </a:t>
            </a:r>
          </a:p>
          <a:p>
            <a:pPr algn="ctr" eaLnBrk="1" hangingPunct="1"/>
            <a:r>
              <a:rPr lang="en-GB" altLang="en-US" sz="2000"/>
              <a:t>Needs &amp; Wants</a:t>
            </a:r>
          </a:p>
        </p:txBody>
      </p:sp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E1DDA200-432B-BD1A-64E0-683566DDA1B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A10899B-1424-4341-979A-B0EE8482AC0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993C10E7-A26B-FDE2-2091-F517B345A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8677" name="Rectangle 2">
            <a:extLst>
              <a:ext uri="{FF2B5EF4-FFF2-40B4-BE49-F238E27FC236}">
                <a16:creationId xmlns:a16="http://schemas.microsoft.com/office/drawing/2014/main" id="{6DDDB709-43CA-9FC3-AF04-6264270671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8" name="Text Box 3">
            <a:extLst>
              <a:ext uri="{FF2B5EF4-FFF2-40B4-BE49-F238E27FC236}">
                <a16:creationId xmlns:a16="http://schemas.microsoft.com/office/drawing/2014/main" id="{9E9AB0C3-A609-67A1-2C55-0DBED8666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TJ N4 Lifeskills</a:t>
            </a:r>
          </a:p>
          <a:p>
            <a:pPr algn="ctr" eaLnBrk="1" hangingPunct="1"/>
            <a:r>
              <a:rPr lang="en-GB" altLang="en-US" sz="4000"/>
              <a:t>Exercise 4</a:t>
            </a:r>
          </a:p>
          <a:p>
            <a:pPr algn="ctr" eaLnBrk="1" hangingPunct="1"/>
            <a:r>
              <a:rPr lang="en-GB" altLang="en-US" sz="4000"/>
              <a:t>Ch29 (page 234)</a:t>
            </a:r>
          </a:p>
        </p:txBody>
      </p:sp>
      <p:pic>
        <p:nvPicPr>
          <p:cNvPr id="28679" name="Picture 4" descr="ag00463_">
            <a:extLst>
              <a:ext uri="{FF2B5EF4-FFF2-40B4-BE49-F238E27FC236}">
                <a16:creationId xmlns:a16="http://schemas.microsoft.com/office/drawing/2014/main" id="{3E18C511-ABC9-32F3-E8C9-63D6DE2E853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0" name="Picture 5" descr="scottishflag">
            <a:extLst>
              <a:ext uri="{FF2B5EF4-FFF2-40B4-BE49-F238E27FC236}">
                <a16:creationId xmlns:a16="http://schemas.microsoft.com/office/drawing/2014/main" id="{67EE637D-9890-2083-6039-26B1C2043B8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1" name="Picture 6" descr="Office Objects 0572">
            <a:extLst>
              <a:ext uri="{FF2B5EF4-FFF2-40B4-BE49-F238E27FC236}">
                <a16:creationId xmlns:a16="http://schemas.microsoft.com/office/drawing/2014/main" id="{12AC965A-3C9E-2412-8420-C903B79DD7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2" name="Text Box 7">
            <a:extLst>
              <a:ext uri="{FF2B5EF4-FFF2-40B4-BE49-F238E27FC236}">
                <a16:creationId xmlns:a16="http://schemas.microsoft.com/office/drawing/2014/main" id="{6EB5F809-3C02-05EC-18F0-F79E879FC3C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3D8600F2-03E0-2DC7-85FE-F3A9CAB42C4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394200" cy="2139950"/>
            <a:chOff x="0" y="-1"/>
            <a:chExt cx="4394579" cy="2140616"/>
          </a:xfrm>
        </p:grpSpPr>
        <p:sp>
          <p:nvSpPr>
            <p:cNvPr id="13" name="Cloud 12">
              <a:extLst>
                <a:ext uri="{FF2B5EF4-FFF2-40B4-BE49-F238E27FC236}">
                  <a16:creationId xmlns:a16="http://schemas.microsoft.com/office/drawing/2014/main" id="{80BEDFD0-CD52-43CA-D502-7154BBB4A237}"/>
                </a:ext>
              </a:extLst>
            </p:cNvPr>
            <p:cNvSpPr/>
            <p:nvPr/>
          </p:nvSpPr>
          <p:spPr>
            <a:xfrm>
              <a:off x="0" y="-1"/>
              <a:ext cx="4394579" cy="2102504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2600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sz="2600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4" name="Picture 13" descr="TICK.jpg">
              <a:extLst>
                <a:ext uri="{FF2B5EF4-FFF2-40B4-BE49-F238E27FC236}">
                  <a16:creationId xmlns:a16="http://schemas.microsoft.com/office/drawing/2014/main" id="{B357CE50-AD0E-36B4-707A-2A3B74E7799F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374898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066">
            <a:extLst>
              <a:ext uri="{FF2B5EF4-FFF2-40B4-BE49-F238E27FC236}">
                <a16:creationId xmlns:a16="http://schemas.microsoft.com/office/drawing/2014/main" id="{72CFFD96-FC33-1823-DA43-DB2910C90FE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6700599-534E-4212-9DF2-6733A9C2DC1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2067">
            <a:extLst>
              <a:ext uri="{FF2B5EF4-FFF2-40B4-BE49-F238E27FC236}">
                <a16:creationId xmlns:a16="http://schemas.microsoft.com/office/drawing/2014/main" id="{59BE7533-78CB-80FC-02D9-F909689A5A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pic>
        <p:nvPicPr>
          <p:cNvPr id="8196" name="Picture 3" descr="scottishflag">
            <a:extLst>
              <a:ext uri="{FF2B5EF4-FFF2-40B4-BE49-F238E27FC236}">
                <a16:creationId xmlns:a16="http://schemas.microsoft.com/office/drawing/2014/main" id="{65881686-DCE7-1BBD-8FAB-DC08D769989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 Box 4">
            <a:extLst>
              <a:ext uri="{FF2B5EF4-FFF2-40B4-BE49-F238E27FC236}">
                <a16:creationId xmlns:a16="http://schemas.microsoft.com/office/drawing/2014/main" id="{12C0B74C-075D-CAB4-A703-B66A4F86BE3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8198" name="Picture 5" descr="Office Objects 0572">
            <a:extLst>
              <a:ext uri="{FF2B5EF4-FFF2-40B4-BE49-F238E27FC236}">
                <a16:creationId xmlns:a16="http://schemas.microsoft.com/office/drawing/2014/main" id="{24748AFF-660A-8E7E-714F-EBAA9CA6CE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4" name="Rectangle 6">
            <a:extLst>
              <a:ext uri="{FF2B5EF4-FFF2-40B4-BE49-F238E27FC236}">
                <a16:creationId xmlns:a16="http://schemas.microsoft.com/office/drawing/2014/main" id="{24C847D5-BFB7-EE40-604F-D487570137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04455" name="Rectangle 7">
            <a:extLst>
              <a:ext uri="{FF2B5EF4-FFF2-40B4-BE49-F238E27FC236}">
                <a16:creationId xmlns:a16="http://schemas.microsoft.com/office/drawing/2014/main" id="{4F0DFC15-A0CE-21FF-596F-2C938B846E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04456" name="Text Box 8">
            <a:extLst>
              <a:ext uri="{FF2B5EF4-FFF2-40B4-BE49-F238E27FC236}">
                <a16:creationId xmlns:a16="http://schemas.microsoft.com/office/drawing/2014/main" id="{A8EF0BF8-2F9B-4500-B091-014081DE7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9909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understand the important of managing money.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8202" name="Line 9">
            <a:extLst>
              <a:ext uri="{FF2B5EF4-FFF2-40B4-BE49-F238E27FC236}">
                <a16:creationId xmlns:a16="http://schemas.microsoft.com/office/drawing/2014/main" id="{240BC452-46A9-1AC9-2A46-C65CCF1823E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4458" name="Rectangle 10">
            <a:extLst>
              <a:ext uri="{FF2B5EF4-FFF2-40B4-BE49-F238E27FC236}">
                <a16:creationId xmlns:a16="http://schemas.microsoft.com/office/drawing/2014/main" id="{4A059174-E458-A43A-0035-35F767AA6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to manage money.</a:t>
            </a:r>
          </a:p>
        </p:txBody>
      </p:sp>
      <p:sp>
        <p:nvSpPr>
          <p:cNvPr id="104459" name="Rectangle 11">
            <a:extLst>
              <a:ext uri="{FF2B5EF4-FFF2-40B4-BE49-F238E27FC236}">
                <a16:creationId xmlns:a16="http://schemas.microsoft.com/office/drawing/2014/main" id="{5FC61ED8-08E3-B3C9-7BA3-2F9CADE7B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4813" y="3997325"/>
            <a:ext cx="36591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Solve simple problems involving saving money.</a:t>
            </a:r>
          </a:p>
        </p:txBody>
      </p:sp>
      <p:sp>
        <p:nvSpPr>
          <p:cNvPr id="8205" name="Rectangle 10">
            <a:extLst>
              <a:ext uri="{FF2B5EF4-FFF2-40B4-BE49-F238E27FC236}">
                <a16:creationId xmlns:a16="http://schemas.microsoft.com/office/drawing/2014/main" id="{C4A583C2-BC28-0097-F003-BBE2290FD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14375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Budgeting </a:t>
            </a:r>
          </a:p>
          <a:p>
            <a:pPr algn="ctr" eaLnBrk="1" hangingPunct="1"/>
            <a:r>
              <a:rPr lang="en-GB" altLang="en-US" sz="2000"/>
              <a:t>Savings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4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6" grpId="0"/>
      <p:bldP spid="104458" grpId="0"/>
      <p:bldP spid="1044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">
            <a:extLst>
              <a:ext uri="{FF2B5EF4-FFF2-40B4-BE49-F238E27FC236}">
                <a16:creationId xmlns:a16="http://schemas.microsoft.com/office/drawing/2014/main" id="{7CD7CC8A-CF2D-0C4E-138C-8174AD5EF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14375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Budgeting </a:t>
            </a:r>
          </a:p>
          <a:p>
            <a:pPr algn="ctr" eaLnBrk="1" hangingPunct="1"/>
            <a:r>
              <a:rPr lang="en-GB" altLang="en-US" sz="2000"/>
              <a:t>Savings</a:t>
            </a:r>
          </a:p>
        </p:txBody>
      </p:sp>
      <p:pic>
        <p:nvPicPr>
          <p:cNvPr id="9219" name="Picture 5" descr="Office Objects 0572">
            <a:extLst>
              <a:ext uri="{FF2B5EF4-FFF2-40B4-BE49-F238E27FC236}">
                <a16:creationId xmlns:a16="http://schemas.microsoft.com/office/drawing/2014/main" id="{C0E6B157-70A6-277E-791C-8CDFC7CF42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066">
            <a:extLst>
              <a:ext uri="{FF2B5EF4-FFF2-40B4-BE49-F238E27FC236}">
                <a16:creationId xmlns:a16="http://schemas.microsoft.com/office/drawing/2014/main" id="{63846935-7317-0572-F15D-2C618ADF5A0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1CB924-4F21-4729-BA3E-1A1D45F5030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4" name="Rectangle 2067">
            <a:extLst>
              <a:ext uri="{FF2B5EF4-FFF2-40B4-BE49-F238E27FC236}">
                <a16:creationId xmlns:a16="http://schemas.microsoft.com/office/drawing/2014/main" id="{BC4FFEAC-10B6-BB53-44C6-FA8B1033DF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Compiled by Mr. Lafferty Maths Dept.</a:t>
            </a:r>
          </a:p>
        </p:txBody>
      </p:sp>
      <p:pic>
        <p:nvPicPr>
          <p:cNvPr id="9222" name="Picture 3" descr="scottishflag">
            <a:extLst>
              <a:ext uri="{FF2B5EF4-FFF2-40B4-BE49-F238E27FC236}">
                <a16:creationId xmlns:a16="http://schemas.microsoft.com/office/drawing/2014/main" id="{6FD6125F-66E5-7097-32E7-6037EA006C4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Text Box 4">
            <a:extLst>
              <a:ext uri="{FF2B5EF4-FFF2-40B4-BE49-F238E27FC236}">
                <a16:creationId xmlns:a16="http://schemas.microsoft.com/office/drawing/2014/main" id="{CF46EE5D-1F09-CAEF-9410-62702B2897F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" name="Cloud 14">
            <a:extLst>
              <a:ext uri="{FF2B5EF4-FFF2-40B4-BE49-F238E27FC236}">
                <a16:creationId xmlns:a16="http://schemas.microsoft.com/office/drawing/2014/main" id="{E529B6E2-CE54-29D3-C98A-B000152D33BA}"/>
              </a:ext>
            </a:extLst>
          </p:cNvPr>
          <p:cNvSpPr/>
          <p:nvPr/>
        </p:nvSpPr>
        <p:spPr>
          <a:xfrm>
            <a:off x="2946400" y="3086100"/>
            <a:ext cx="3848100" cy="1562100"/>
          </a:xfrm>
          <a:prstGeom prst="cloud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200" dirty="0">
                <a:solidFill>
                  <a:srgbClr val="000000"/>
                </a:solidFill>
                <a:latin typeface="Comic Sans MS" pitchFamily="66" charset="0"/>
              </a:rPr>
              <a:t>Why save ?</a:t>
            </a:r>
          </a:p>
        </p:txBody>
      </p:sp>
      <p:sp>
        <p:nvSpPr>
          <p:cNvPr id="18" name="Cloud 17">
            <a:extLst>
              <a:ext uri="{FF2B5EF4-FFF2-40B4-BE49-F238E27FC236}">
                <a16:creationId xmlns:a16="http://schemas.microsoft.com/office/drawing/2014/main" id="{82497BE2-95EA-EDC5-B47B-C77EBE008DC0}"/>
              </a:ext>
            </a:extLst>
          </p:cNvPr>
          <p:cNvSpPr/>
          <p:nvPr/>
        </p:nvSpPr>
        <p:spPr>
          <a:xfrm>
            <a:off x="5864225" y="4367213"/>
            <a:ext cx="2554288" cy="914400"/>
          </a:xfrm>
          <a:prstGeom prst="cloud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Phone</a:t>
            </a:r>
          </a:p>
        </p:txBody>
      </p:sp>
      <p:sp>
        <p:nvSpPr>
          <p:cNvPr id="19" name="Cloud 18">
            <a:extLst>
              <a:ext uri="{FF2B5EF4-FFF2-40B4-BE49-F238E27FC236}">
                <a16:creationId xmlns:a16="http://schemas.microsoft.com/office/drawing/2014/main" id="{FE5877D4-0990-1751-E55E-DE1D406A2DEC}"/>
              </a:ext>
            </a:extLst>
          </p:cNvPr>
          <p:cNvSpPr/>
          <p:nvPr/>
        </p:nvSpPr>
        <p:spPr>
          <a:xfrm>
            <a:off x="3400425" y="5118100"/>
            <a:ext cx="2554288" cy="914400"/>
          </a:xfrm>
          <a:prstGeom prst="cloud">
            <a:avLst/>
          </a:prstGeom>
          <a:solidFill>
            <a:schemeClr val="tx1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Trainers</a:t>
            </a:r>
          </a:p>
        </p:txBody>
      </p:sp>
      <p:sp>
        <p:nvSpPr>
          <p:cNvPr id="20" name="Cloud 19">
            <a:extLst>
              <a:ext uri="{FF2B5EF4-FFF2-40B4-BE49-F238E27FC236}">
                <a16:creationId xmlns:a16="http://schemas.microsoft.com/office/drawing/2014/main" id="{848ED9B7-29B1-C5AC-0422-14E19EB6067C}"/>
              </a:ext>
            </a:extLst>
          </p:cNvPr>
          <p:cNvSpPr/>
          <p:nvPr/>
        </p:nvSpPr>
        <p:spPr>
          <a:xfrm>
            <a:off x="2955925" y="1677988"/>
            <a:ext cx="2817813" cy="1298575"/>
          </a:xfrm>
          <a:prstGeom prst="cloud">
            <a:avLst/>
          </a:prstGeom>
          <a:solidFill>
            <a:srgbClr val="FFC000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Computer game</a:t>
            </a:r>
          </a:p>
        </p:txBody>
      </p:sp>
      <p:sp>
        <p:nvSpPr>
          <p:cNvPr id="21" name="Cloud 20">
            <a:extLst>
              <a:ext uri="{FF2B5EF4-FFF2-40B4-BE49-F238E27FC236}">
                <a16:creationId xmlns:a16="http://schemas.microsoft.com/office/drawing/2014/main" id="{F7313D7C-3432-3E71-D76D-FD32B4A9B257}"/>
              </a:ext>
            </a:extLst>
          </p:cNvPr>
          <p:cNvSpPr/>
          <p:nvPr/>
        </p:nvSpPr>
        <p:spPr>
          <a:xfrm>
            <a:off x="646113" y="4510088"/>
            <a:ext cx="2763837" cy="914400"/>
          </a:xfrm>
          <a:prstGeom prst="cloud">
            <a:avLst/>
          </a:prstGeom>
          <a:solidFill>
            <a:srgbClr val="FF66FF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Holidays</a:t>
            </a:r>
          </a:p>
        </p:txBody>
      </p:sp>
      <p:sp>
        <p:nvSpPr>
          <p:cNvPr id="25" name="Cloud 24">
            <a:extLst>
              <a:ext uri="{FF2B5EF4-FFF2-40B4-BE49-F238E27FC236}">
                <a16:creationId xmlns:a16="http://schemas.microsoft.com/office/drawing/2014/main" id="{E4D102AD-A5DD-0021-9664-F65CA072E540}"/>
              </a:ext>
            </a:extLst>
          </p:cNvPr>
          <p:cNvSpPr/>
          <p:nvPr/>
        </p:nvSpPr>
        <p:spPr>
          <a:xfrm>
            <a:off x="6096000" y="2343150"/>
            <a:ext cx="2554288" cy="914400"/>
          </a:xfrm>
          <a:prstGeom prst="cloud">
            <a:avLst/>
          </a:prstGeom>
          <a:solidFill>
            <a:schemeClr val="tx2">
              <a:lumMod val="75000"/>
            </a:schemeClr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New bike</a:t>
            </a:r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C224FB53-EE72-FB3A-8329-E64A644A6FA3}"/>
              </a:ext>
            </a:extLst>
          </p:cNvPr>
          <p:cNvSpPr/>
          <p:nvPr/>
        </p:nvSpPr>
        <p:spPr>
          <a:xfrm>
            <a:off x="0" y="2039938"/>
            <a:ext cx="3216275" cy="1701800"/>
          </a:xfrm>
          <a:prstGeom prst="cloud">
            <a:avLst/>
          </a:prstGeom>
          <a:solidFill>
            <a:srgbClr val="00FF00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For something in the future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5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scottishflag">
            <a:extLst>
              <a:ext uri="{FF2B5EF4-FFF2-40B4-BE49-F238E27FC236}">
                <a16:creationId xmlns:a16="http://schemas.microsoft.com/office/drawing/2014/main" id="{AD2BEE83-8908-4BB4-F134-D3031BEADC1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5" descr="Office Objects 0572">
            <a:extLst>
              <a:ext uri="{FF2B5EF4-FFF2-40B4-BE49-F238E27FC236}">
                <a16:creationId xmlns:a16="http://schemas.microsoft.com/office/drawing/2014/main" id="{E345D1E0-5A6B-848A-F0AC-966A4F2B8B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 Box 60">
            <a:extLst>
              <a:ext uri="{FF2B5EF4-FFF2-40B4-BE49-F238E27FC236}">
                <a16:creationId xmlns:a16="http://schemas.microsoft.com/office/drawing/2014/main" id="{D04EFA9A-2DA0-DE4A-F20C-BE48D69FFEF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0245" name="Text Box 99">
            <a:extLst>
              <a:ext uri="{FF2B5EF4-FFF2-40B4-BE49-F238E27FC236}">
                <a16:creationId xmlns:a16="http://schemas.microsoft.com/office/drawing/2014/main" id="{75F12D23-39F5-3D18-16E5-02CA60542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200" y="1981200"/>
            <a:ext cx="8405813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Kayleigh saves £20 a week so she can buy a new bicycle</a:t>
            </a:r>
          </a:p>
          <a:p>
            <a:pPr eaLnBrk="1" hangingPunct="1"/>
            <a:r>
              <a:rPr lang="en-GB" altLang="en-US"/>
              <a:t>costing £450.</a:t>
            </a:r>
          </a:p>
          <a:p>
            <a:pPr eaLnBrk="1" hangingPunct="1"/>
            <a:r>
              <a:rPr lang="en-GB" altLang="en-US"/>
              <a:t> </a:t>
            </a:r>
          </a:p>
          <a:p>
            <a:pPr eaLnBrk="1" hangingPunct="1"/>
            <a:r>
              <a:rPr lang="en-GB" altLang="en-US"/>
              <a:t>(a)  Can she afford it after 19 weeks ?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485C70A2-91E2-2138-5179-0590FB17E19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F902065-E2D4-4CDA-BAB0-138E3DECDC50}" type="datetime2">
              <a:rPr lang="en-US"/>
              <a:pPr>
                <a:defRPr/>
              </a:pPr>
              <a:t>Saturday, July 4, 2026</a:t>
            </a:fld>
            <a:endParaRPr lang="en-GB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9F1361F9-0A99-8245-057D-B555DF554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@ www.mathsrevision.com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6F7CEFE-DFC4-1C56-F081-305491A9C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1150" y="3700463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19 x 20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3F59030-7984-95A4-FDE4-6E4C5D3DA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3238" y="3700463"/>
            <a:ext cx="1525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= £ 380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F29D355-5279-2BF9-1EF9-149104ED98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1775" y="3700463"/>
            <a:ext cx="2762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Savings total =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F08C5E2-0F75-858F-7BD5-93691AC623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288" y="5097463"/>
            <a:ext cx="29892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450 - 380 = £70</a:t>
            </a:r>
          </a:p>
        </p:txBody>
      </p:sp>
      <p:sp>
        <p:nvSpPr>
          <p:cNvPr id="10252" name="Rectangle 10">
            <a:extLst>
              <a:ext uri="{FF2B5EF4-FFF2-40B4-BE49-F238E27FC236}">
                <a16:creationId xmlns:a16="http://schemas.microsoft.com/office/drawing/2014/main" id="{9167096A-CC37-C472-44F2-AE022D19E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14375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Budgeting </a:t>
            </a:r>
          </a:p>
          <a:p>
            <a:pPr algn="ctr" eaLnBrk="1" hangingPunct="1"/>
            <a:r>
              <a:rPr lang="en-GB" altLang="en-US" sz="2000"/>
              <a:t>Savings</a:t>
            </a:r>
          </a:p>
        </p:txBody>
      </p:sp>
      <p:sp>
        <p:nvSpPr>
          <p:cNvPr id="26" name="Text Box 99">
            <a:extLst>
              <a:ext uri="{FF2B5EF4-FFF2-40B4-BE49-F238E27FC236}">
                <a16:creationId xmlns:a16="http://schemas.microsoft.com/office/drawing/2014/main" id="{796C971B-C28A-8834-9A0F-F959F5CCA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963" y="4397375"/>
            <a:ext cx="7821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(b)  For how many more week does she need to save.</a:t>
            </a:r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8D84146B-5AF0-D619-6B93-B83583F8489F}"/>
              </a:ext>
            </a:extLst>
          </p:cNvPr>
          <p:cNvSpPr/>
          <p:nvPr/>
        </p:nvSpPr>
        <p:spPr>
          <a:xfrm>
            <a:off x="4978400" y="4905375"/>
            <a:ext cx="4165600" cy="1757363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70÷20 = 3.5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Another 4 weeks</a:t>
            </a:r>
          </a:p>
        </p:txBody>
      </p:sp>
      <p:sp>
        <p:nvSpPr>
          <p:cNvPr id="28" name="Cloud 27">
            <a:extLst>
              <a:ext uri="{FF2B5EF4-FFF2-40B4-BE49-F238E27FC236}">
                <a16:creationId xmlns:a16="http://schemas.microsoft.com/office/drawing/2014/main" id="{C02A39DD-21D3-1C21-9111-1D308A09D42D}"/>
              </a:ext>
            </a:extLst>
          </p:cNvPr>
          <p:cNvSpPr/>
          <p:nvPr/>
        </p:nvSpPr>
        <p:spPr>
          <a:xfrm>
            <a:off x="6662738" y="2649538"/>
            <a:ext cx="2481262" cy="11684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No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5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5" grpId="0"/>
      <p:bldP spid="26" grpId="0"/>
      <p:bldP spid="27" grpId="0" build="p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 descr="scottishflag">
            <a:extLst>
              <a:ext uri="{FF2B5EF4-FFF2-40B4-BE49-F238E27FC236}">
                <a16:creationId xmlns:a16="http://schemas.microsoft.com/office/drawing/2014/main" id="{FBC63C28-725D-E809-F27D-9E586D22B26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5" descr="Office Objects 0572">
            <a:extLst>
              <a:ext uri="{FF2B5EF4-FFF2-40B4-BE49-F238E27FC236}">
                <a16:creationId xmlns:a16="http://schemas.microsoft.com/office/drawing/2014/main" id="{91BB301C-C057-391E-4E67-C81F5822EB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 Box 60">
            <a:extLst>
              <a:ext uri="{FF2B5EF4-FFF2-40B4-BE49-F238E27FC236}">
                <a16:creationId xmlns:a16="http://schemas.microsoft.com/office/drawing/2014/main" id="{05706B56-11E1-C3D8-3C1B-027BD0470CF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269" name="Text Box 99">
            <a:extLst>
              <a:ext uri="{FF2B5EF4-FFF2-40B4-BE49-F238E27FC236}">
                <a16:creationId xmlns:a16="http://schemas.microsoft.com/office/drawing/2014/main" id="{E445DE02-8A84-6F47-968E-0476D142A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200" y="1820863"/>
            <a:ext cx="6965950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Kyle saves £25 a week to buy a £198 jacket.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Hannah saves £30 a week to buy a £270 dress.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242F0BDB-E10D-BD1F-FF16-159CA38B8D4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F902065-E2D4-4CDA-BAB0-138E3DECDC50}" type="datetime2">
              <a:rPr lang="en-US"/>
              <a:pPr>
                <a:defRPr/>
              </a:pPr>
              <a:t>Saturday, July 4, 2026</a:t>
            </a:fld>
            <a:endParaRPr lang="en-GB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030223C9-6C33-32FB-D825-D9FC23E92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@ www.mathsrevision.com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33DB02-A7C2-36CA-D2B1-94183DA0C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4746625"/>
            <a:ext cx="16383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198 ÷ 25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9461F49-3A5B-E669-347A-3212BB671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5300" y="5413375"/>
            <a:ext cx="2339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= 7.92 weeks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4C7935A-3D99-B0A7-79E3-17139A7CC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6650" y="3962400"/>
            <a:ext cx="993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Kyle </a:t>
            </a:r>
          </a:p>
        </p:txBody>
      </p:sp>
      <p:sp>
        <p:nvSpPr>
          <p:cNvPr id="11275" name="Rectangle 10">
            <a:extLst>
              <a:ext uri="{FF2B5EF4-FFF2-40B4-BE49-F238E27FC236}">
                <a16:creationId xmlns:a16="http://schemas.microsoft.com/office/drawing/2014/main" id="{3215A3F7-3531-0A10-C8FF-C6FB797C1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14375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Budgeting </a:t>
            </a:r>
          </a:p>
          <a:p>
            <a:pPr algn="ctr" eaLnBrk="1" hangingPunct="1"/>
            <a:r>
              <a:rPr lang="en-GB" altLang="en-US" sz="2000"/>
              <a:t>Savings</a:t>
            </a:r>
          </a:p>
        </p:txBody>
      </p:sp>
      <p:sp>
        <p:nvSpPr>
          <p:cNvPr id="11276" name="Text Box 99">
            <a:extLst>
              <a:ext uri="{FF2B5EF4-FFF2-40B4-BE49-F238E27FC236}">
                <a16:creationId xmlns:a16="http://schemas.microsoft.com/office/drawing/2014/main" id="{961E713E-9383-DA34-7636-00723A04FB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513" y="3076575"/>
            <a:ext cx="60261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Who will be able to buy their item first </a:t>
            </a:r>
          </a:p>
          <a:p>
            <a:pPr eaLnBrk="1" hangingPunct="1"/>
            <a:r>
              <a:rPr lang="en-GB" altLang="en-US"/>
              <a:t>and by how many weeks ?</a:t>
            </a:r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21778009-EFC3-954A-2AE5-F35BCA03929F}"/>
              </a:ext>
            </a:extLst>
          </p:cNvPr>
          <p:cNvSpPr/>
          <p:nvPr/>
        </p:nvSpPr>
        <p:spPr>
          <a:xfrm>
            <a:off x="276225" y="188913"/>
            <a:ext cx="4165600" cy="1755775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Kyle got item first by a week.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63E4574-BD6D-6234-FB9E-CECF4FE27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4550" y="4746625"/>
            <a:ext cx="16938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270 ÷ 30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6CCD17-B2EC-63CB-FFA5-3FEA4C721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5463" y="5413375"/>
            <a:ext cx="1809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= 9 weeks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2743A73-2CDB-E5C9-086E-0AF31CE93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5225" y="3962400"/>
            <a:ext cx="14112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Hannah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81CE76E-3143-EA38-E670-DD2C830D8256}"/>
              </a:ext>
            </a:extLst>
          </p:cNvPr>
          <p:cNvCxnSpPr/>
          <p:nvPr/>
        </p:nvCxnSpPr>
        <p:spPr>
          <a:xfrm rot="5400000">
            <a:off x="3650457" y="5014119"/>
            <a:ext cx="1930400" cy="15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82" name="Picture 2">
            <a:extLst>
              <a:ext uri="{FF2B5EF4-FFF2-40B4-BE49-F238E27FC236}">
                <a16:creationId xmlns:a16="http://schemas.microsoft.com/office/drawing/2014/main" id="{6DED0BAC-57B9-CF72-CB8E-150486A52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3700" y="1320800"/>
            <a:ext cx="947738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3" name="Picture 3">
            <a:extLst>
              <a:ext uri="{FF2B5EF4-FFF2-40B4-BE49-F238E27FC236}">
                <a16:creationId xmlns:a16="http://schemas.microsoft.com/office/drawing/2014/main" id="{B0ABCE8D-AF8D-F015-F4E7-D52B4A6E2E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4175" y="2532063"/>
            <a:ext cx="966788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5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7" grpId="0" build="p" animBg="1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68BDB9A1-83F6-6A7D-2CB1-81977B5A553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A10899B-1424-4341-979A-B0EE8482AC0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1657AE60-2969-FA23-60BE-ED12C4ADA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id="{C17A7E30-A224-F75C-89AC-731883561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3" name="Text Box 3">
            <a:extLst>
              <a:ext uri="{FF2B5EF4-FFF2-40B4-BE49-F238E27FC236}">
                <a16:creationId xmlns:a16="http://schemas.microsoft.com/office/drawing/2014/main" id="{B203D319-B5A0-D9E9-C733-9DE0FDCB0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TJ N4 Lifeskills</a:t>
            </a:r>
          </a:p>
          <a:p>
            <a:pPr algn="ctr" eaLnBrk="1" hangingPunct="1"/>
            <a:r>
              <a:rPr lang="en-GB" altLang="en-US" sz="4000"/>
              <a:t>Exercise 1</a:t>
            </a:r>
          </a:p>
          <a:p>
            <a:pPr algn="ctr" eaLnBrk="1" hangingPunct="1"/>
            <a:r>
              <a:rPr lang="en-GB" altLang="en-US" sz="4000"/>
              <a:t>Ch29 (page 230)</a:t>
            </a:r>
            <a:endParaRPr lang="en-GB" altLang="en-US" sz="1600"/>
          </a:p>
        </p:txBody>
      </p:sp>
      <p:pic>
        <p:nvPicPr>
          <p:cNvPr id="12294" name="Picture 4" descr="ag00463_">
            <a:extLst>
              <a:ext uri="{FF2B5EF4-FFF2-40B4-BE49-F238E27FC236}">
                <a16:creationId xmlns:a16="http://schemas.microsoft.com/office/drawing/2014/main" id="{3BBDB5E6-CA0A-3006-5BFE-7404AD08F75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5" descr="scottishflag">
            <a:extLst>
              <a:ext uri="{FF2B5EF4-FFF2-40B4-BE49-F238E27FC236}">
                <a16:creationId xmlns:a16="http://schemas.microsoft.com/office/drawing/2014/main" id="{377B3ABA-C9C3-5019-B0E7-733DD8AAE44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6" descr="Office Objects 0572">
            <a:extLst>
              <a:ext uri="{FF2B5EF4-FFF2-40B4-BE49-F238E27FC236}">
                <a16:creationId xmlns:a16="http://schemas.microsoft.com/office/drawing/2014/main" id="{83364C41-6BC8-76F3-C724-2CE65AF26F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7" name="Text Box 7">
            <a:extLst>
              <a:ext uri="{FF2B5EF4-FFF2-40B4-BE49-F238E27FC236}">
                <a16:creationId xmlns:a16="http://schemas.microsoft.com/office/drawing/2014/main" id="{31DF6DF2-57D2-6B6A-87E2-9DC1CE1366C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298" name="Rectangle 10">
            <a:extLst>
              <a:ext uri="{FF2B5EF4-FFF2-40B4-BE49-F238E27FC236}">
                <a16:creationId xmlns:a16="http://schemas.microsoft.com/office/drawing/2014/main" id="{3427B1CB-BB72-7EA3-8FC1-2FFA0BDD0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14375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Budgeting </a:t>
            </a:r>
          </a:p>
          <a:p>
            <a:pPr algn="ctr" eaLnBrk="1" hangingPunct="1"/>
            <a:r>
              <a:rPr lang="en-GB" altLang="en-US" sz="2000"/>
              <a:t>Savings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">
            <a:extLst>
              <a:ext uri="{FF2B5EF4-FFF2-40B4-BE49-F238E27FC236}">
                <a16:creationId xmlns:a16="http://schemas.microsoft.com/office/drawing/2014/main" id="{CD61177D-062F-5952-7310-D3C0EAE031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73088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Starter</a:t>
            </a:r>
            <a:endParaRPr lang="en-GB" altLang="en-US" sz="2000"/>
          </a:p>
        </p:txBody>
      </p:sp>
      <p:pic>
        <p:nvPicPr>
          <p:cNvPr id="13315" name="Picture 5" descr="Office Objects 0572">
            <a:extLst>
              <a:ext uri="{FF2B5EF4-FFF2-40B4-BE49-F238E27FC236}">
                <a16:creationId xmlns:a16="http://schemas.microsoft.com/office/drawing/2014/main" id="{579DAA06-A075-C7FE-E386-38841C9EC1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066">
            <a:extLst>
              <a:ext uri="{FF2B5EF4-FFF2-40B4-BE49-F238E27FC236}">
                <a16:creationId xmlns:a16="http://schemas.microsoft.com/office/drawing/2014/main" id="{0DF9139E-D8EC-F1CC-E6A3-B27902C5F12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1CB924-4F21-4729-BA3E-1A1D45F5030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4" name="Rectangle 2067">
            <a:extLst>
              <a:ext uri="{FF2B5EF4-FFF2-40B4-BE49-F238E27FC236}">
                <a16:creationId xmlns:a16="http://schemas.microsoft.com/office/drawing/2014/main" id="{5F340079-E67C-A1D3-8E99-F816D8DCBA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Compiled by Mr. Lafferty Maths Dept.</a:t>
            </a:r>
          </a:p>
        </p:txBody>
      </p:sp>
      <p:pic>
        <p:nvPicPr>
          <p:cNvPr id="13318" name="Picture 3" descr="scottishflag">
            <a:extLst>
              <a:ext uri="{FF2B5EF4-FFF2-40B4-BE49-F238E27FC236}">
                <a16:creationId xmlns:a16="http://schemas.microsoft.com/office/drawing/2014/main" id="{8CE409BA-512D-A2A1-8316-1C765163FDD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Text Box 4">
            <a:extLst>
              <a:ext uri="{FF2B5EF4-FFF2-40B4-BE49-F238E27FC236}">
                <a16:creationId xmlns:a16="http://schemas.microsoft.com/office/drawing/2014/main" id="{E4FDEE5D-AAFE-DF21-30DD-6064FF0ED2D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" name="Cloud 14">
            <a:extLst>
              <a:ext uri="{FF2B5EF4-FFF2-40B4-BE49-F238E27FC236}">
                <a16:creationId xmlns:a16="http://schemas.microsoft.com/office/drawing/2014/main" id="{FB9FD4A3-DF24-7BAE-48FF-EE9C60C99B55}"/>
              </a:ext>
            </a:extLst>
          </p:cNvPr>
          <p:cNvSpPr/>
          <p:nvPr/>
        </p:nvSpPr>
        <p:spPr>
          <a:xfrm>
            <a:off x="2946400" y="3086100"/>
            <a:ext cx="4424363" cy="1562100"/>
          </a:xfrm>
          <a:prstGeom prst="cloud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dirty="0">
                <a:solidFill>
                  <a:srgbClr val="000000"/>
                </a:solidFill>
                <a:latin typeface="Comic Sans MS" pitchFamily="66" charset="0"/>
              </a:rPr>
              <a:t>What do these phrases mean ?</a:t>
            </a:r>
          </a:p>
        </p:txBody>
      </p:sp>
      <p:sp>
        <p:nvSpPr>
          <p:cNvPr id="18" name="Cloud 17">
            <a:extLst>
              <a:ext uri="{FF2B5EF4-FFF2-40B4-BE49-F238E27FC236}">
                <a16:creationId xmlns:a16="http://schemas.microsoft.com/office/drawing/2014/main" id="{614B244C-29D8-5C2D-AB4B-B4C506956D2C}"/>
              </a:ext>
            </a:extLst>
          </p:cNvPr>
          <p:cNvSpPr/>
          <p:nvPr/>
        </p:nvSpPr>
        <p:spPr>
          <a:xfrm>
            <a:off x="5892800" y="4691063"/>
            <a:ext cx="3082925" cy="1189037"/>
          </a:xfrm>
          <a:prstGeom prst="cloud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They are not your pals</a:t>
            </a:r>
          </a:p>
        </p:txBody>
      </p:sp>
      <p:sp>
        <p:nvSpPr>
          <p:cNvPr id="20" name="Cloud 19">
            <a:extLst>
              <a:ext uri="{FF2B5EF4-FFF2-40B4-BE49-F238E27FC236}">
                <a16:creationId xmlns:a16="http://schemas.microsoft.com/office/drawing/2014/main" id="{A866727F-2CA6-9825-890A-368743C827A2}"/>
              </a:ext>
            </a:extLst>
          </p:cNvPr>
          <p:cNvSpPr/>
          <p:nvPr/>
        </p:nvSpPr>
        <p:spPr>
          <a:xfrm>
            <a:off x="5545138" y="1663700"/>
            <a:ext cx="2817812" cy="1298575"/>
          </a:xfrm>
          <a:prstGeom prst="cloud">
            <a:avLst/>
          </a:prstGeom>
          <a:solidFill>
            <a:srgbClr val="FFC000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Save for a rainy day</a:t>
            </a:r>
          </a:p>
        </p:txBody>
      </p:sp>
      <p:sp>
        <p:nvSpPr>
          <p:cNvPr id="21" name="Cloud 20">
            <a:extLst>
              <a:ext uri="{FF2B5EF4-FFF2-40B4-BE49-F238E27FC236}">
                <a16:creationId xmlns:a16="http://schemas.microsoft.com/office/drawing/2014/main" id="{C37F0DC4-BD7C-585A-8DDE-9892B8B60C8F}"/>
              </a:ext>
            </a:extLst>
          </p:cNvPr>
          <p:cNvSpPr/>
          <p:nvPr/>
        </p:nvSpPr>
        <p:spPr>
          <a:xfrm>
            <a:off x="338138" y="4116388"/>
            <a:ext cx="3155950" cy="1636712"/>
          </a:xfrm>
          <a:prstGeom prst="cloud">
            <a:avLst/>
          </a:prstGeom>
          <a:solidFill>
            <a:srgbClr val="FF66FF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Better in your pocket than theirs.</a:t>
            </a:r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C0C730EC-3410-8A64-5DDA-AC9ADA7CB364}"/>
              </a:ext>
            </a:extLst>
          </p:cNvPr>
          <p:cNvSpPr/>
          <p:nvPr/>
        </p:nvSpPr>
        <p:spPr>
          <a:xfrm>
            <a:off x="1238250" y="1365250"/>
            <a:ext cx="3216275" cy="1701800"/>
          </a:xfrm>
          <a:prstGeom prst="cloud">
            <a:avLst/>
          </a:prstGeom>
          <a:solidFill>
            <a:srgbClr val="00FF00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Don’t fritter your money away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1" grpId="0" animBg="1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14BEA226-B4E7-9477-82D4-6E198B85BEB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1867CA1-A997-4900-9589-0C53FD51338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89736565-2ABD-4786-551B-760CAF0556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4340" name="Picture 2" descr="scottishflag">
            <a:extLst>
              <a:ext uri="{FF2B5EF4-FFF2-40B4-BE49-F238E27FC236}">
                <a16:creationId xmlns:a16="http://schemas.microsoft.com/office/drawing/2014/main" id="{9A6572CC-28BD-8304-84B1-F074299812B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 Box 3">
            <a:extLst>
              <a:ext uri="{FF2B5EF4-FFF2-40B4-BE49-F238E27FC236}">
                <a16:creationId xmlns:a16="http://schemas.microsoft.com/office/drawing/2014/main" id="{36872DE5-AD4D-6F80-2D93-115D4D562FF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4342" name="Picture 4" descr="Office Objects 0572">
            <a:extLst>
              <a:ext uri="{FF2B5EF4-FFF2-40B4-BE49-F238E27FC236}">
                <a16:creationId xmlns:a16="http://schemas.microsoft.com/office/drawing/2014/main" id="{471BC3BD-F9AD-720A-E4A3-9E790E8051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3" name="Rectangle 5">
            <a:extLst>
              <a:ext uri="{FF2B5EF4-FFF2-40B4-BE49-F238E27FC236}">
                <a16:creationId xmlns:a16="http://schemas.microsoft.com/office/drawing/2014/main" id="{97DB011E-8A2B-DB89-4675-13D3AFCC1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24934" name="Rectangle 6">
            <a:extLst>
              <a:ext uri="{FF2B5EF4-FFF2-40B4-BE49-F238E27FC236}">
                <a16:creationId xmlns:a16="http://schemas.microsoft.com/office/drawing/2014/main" id="{A9666F5B-0508-1EFC-8257-85BD62C0EA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4345" name="Line 7">
            <a:extLst>
              <a:ext uri="{FF2B5EF4-FFF2-40B4-BE49-F238E27FC236}">
                <a16:creationId xmlns:a16="http://schemas.microsoft.com/office/drawing/2014/main" id="{2B09D379-79DD-CBDB-53F7-D5DCAD25DC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4936" name="Rectangle 8">
            <a:extLst>
              <a:ext uri="{FF2B5EF4-FFF2-40B4-BE49-F238E27FC236}">
                <a16:creationId xmlns:a16="http://schemas.microsoft.com/office/drawing/2014/main" id="{B1C36DDC-CF0E-53EA-4F2D-61E1B25BB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We are learning how to save for a trip.</a:t>
            </a:r>
          </a:p>
        </p:txBody>
      </p:sp>
      <p:sp>
        <p:nvSpPr>
          <p:cNvPr id="124937" name="Rectangle 9">
            <a:extLst>
              <a:ext uri="{FF2B5EF4-FFF2-40B4-BE49-F238E27FC236}">
                <a16:creationId xmlns:a16="http://schemas.microsoft.com/office/drawing/2014/main" id="{509AB87F-19B5-823A-3001-04785FE1C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892425"/>
            <a:ext cx="3606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1.  	Understand the importance of saving to enable to afford trips.</a:t>
            </a:r>
          </a:p>
        </p:txBody>
      </p:sp>
      <p:sp>
        <p:nvSpPr>
          <p:cNvPr id="15" name="Rectangle 17">
            <a:extLst>
              <a:ext uri="{FF2B5EF4-FFF2-40B4-BE49-F238E27FC236}">
                <a16:creationId xmlns:a16="http://schemas.microsoft.com/office/drawing/2014/main" id="{26B6AB9C-1195-7FA1-DEAF-03E2E56C8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Budgeting</a:t>
            </a:r>
          </a:p>
          <a:p>
            <a:pPr algn="ctr"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Saving for a Trip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4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4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6" grpId="0"/>
      <p:bldP spid="124937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2836</TotalTime>
  <Words>1098</Words>
  <Application>Microsoft Office PowerPoint</Application>
  <PresentationFormat>On-screen Show (4:3)</PresentationFormat>
  <Paragraphs>255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Comic Sans MS</vt:lpstr>
      <vt:lpstr>Arial</vt:lpstr>
      <vt:lpstr>Tahoma</vt:lpstr>
      <vt:lpstr>Wingdings</vt:lpstr>
      <vt:lpstr>1_Shimmer</vt:lpstr>
      <vt:lpstr>Budgeting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Andrew Moulden</cp:lastModifiedBy>
  <cp:revision>311</cp:revision>
  <dcterms:created xsi:type="dcterms:W3CDTF">2005-04-06T16:52:43Z</dcterms:created>
  <dcterms:modified xsi:type="dcterms:W3CDTF">2026-07-04T18:43:09Z</dcterms:modified>
</cp:coreProperties>
</file>