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64" r:id="rId2"/>
    <p:sldMasterId id="2147483965" r:id="rId3"/>
  </p:sldMasterIdLst>
  <p:notesMasterIdLst>
    <p:notesMasterId r:id="rId46"/>
  </p:notesMasterIdLst>
  <p:sldIdLst>
    <p:sldId id="298" r:id="rId4"/>
    <p:sldId id="327" r:id="rId5"/>
    <p:sldId id="415" r:id="rId6"/>
    <p:sldId id="416" r:id="rId7"/>
    <p:sldId id="413" r:id="rId8"/>
    <p:sldId id="414" r:id="rId9"/>
    <p:sldId id="417" r:id="rId10"/>
    <p:sldId id="418" r:id="rId11"/>
    <p:sldId id="378" r:id="rId12"/>
    <p:sldId id="343" r:id="rId13"/>
    <p:sldId id="339" r:id="rId14"/>
    <p:sldId id="410" r:id="rId15"/>
    <p:sldId id="421" r:id="rId16"/>
    <p:sldId id="381" r:id="rId17"/>
    <p:sldId id="422" r:id="rId18"/>
    <p:sldId id="420" r:id="rId19"/>
    <p:sldId id="419" r:id="rId20"/>
    <p:sldId id="407" r:id="rId21"/>
    <p:sldId id="411" r:id="rId22"/>
    <p:sldId id="412" r:id="rId23"/>
    <p:sldId id="424" r:id="rId24"/>
    <p:sldId id="423" r:id="rId25"/>
    <p:sldId id="299" r:id="rId26"/>
    <p:sldId id="402" r:id="rId27"/>
    <p:sldId id="427" r:id="rId28"/>
    <p:sldId id="428" r:id="rId29"/>
    <p:sldId id="403" r:id="rId30"/>
    <p:sldId id="425" r:id="rId31"/>
    <p:sldId id="426" r:id="rId32"/>
    <p:sldId id="380" r:id="rId33"/>
    <p:sldId id="429" r:id="rId34"/>
    <p:sldId id="431" r:id="rId35"/>
    <p:sldId id="430" r:id="rId36"/>
    <p:sldId id="432" r:id="rId37"/>
    <p:sldId id="433" r:id="rId38"/>
    <p:sldId id="438" r:id="rId39"/>
    <p:sldId id="441" r:id="rId40"/>
    <p:sldId id="436" r:id="rId41"/>
    <p:sldId id="439" r:id="rId42"/>
    <p:sldId id="434" r:id="rId43"/>
    <p:sldId id="435" r:id="rId44"/>
    <p:sldId id="437" r:id="rId4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4D4D4D"/>
    <a:srgbClr val="FFFFCC"/>
    <a:srgbClr val="00FFFF"/>
    <a:srgbClr val="3333FF"/>
    <a:srgbClr val="FF0000"/>
    <a:srgbClr val="0066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8D799D7-F223-994F-573F-D5F51C252B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BB271F0-C198-32B1-2472-46729DC026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5D435FCC-73FB-136B-4621-C081216E3CC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47DBD837-7AA5-B985-5B03-AD5CA1D819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047DE79-FD74-3228-D344-E715AB0CE9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19038DCD-AE43-F804-473D-284309B59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ABFD354-E58A-470A-AC86-D66797EC35D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91A73F-8C07-C1F3-84FC-4DCBF17D682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5899182-82E1-B097-3C04-6FC03F0DB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DE5807A6-2E25-20DE-C89E-EBE33DF3BA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A3386F7C-945A-503D-EEAD-94270944DA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8591F84-6132-C291-E9EB-1B0DBFB42C4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92B77F4E-788C-462E-C4E4-8FD4156A18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2906B42-AC32-4838-FD2B-F75E2CD24A4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2D28FF75-4D37-4FF0-EF79-C1D3E3E72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1E5D24E5-787A-33AC-DD07-5AEAE3C52DD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C75DFDA1-D147-1E61-37D2-EBF1CB4763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85CD0DAC-3FDB-F802-9ADE-8F45DD5858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59B6EEC-2970-21F5-082D-333276F0951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88BE9E84-4C9C-A81C-D122-DCC647C3A5A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75E4FFD4-F1F4-841C-0156-FCFDC71C3D0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F7677F6-A0F3-ED08-1AD8-2B237891E31A}"/>
              </a:ext>
            </a:extLst>
          </p:cNvPr>
          <p:cNvSpPr txBox="1"/>
          <p:nvPr userDrawn="1"/>
        </p:nvSpPr>
        <p:spPr>
          <a:xfrm>
            <a:off x="74613" y="1495425"/>
            <a:ext cx="7905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N4 LS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FB3D27F-713C-D330-F192-BA5DE135A74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2D87-B220-418E-B001-5C74AA80225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EB9DB45-1833-44BB-9B4F-9C385D7E5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A0129A2-D2FA-5C31-87BF-D54264FA3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4CA6072-0C0D-4DA1-8766-A4D2E5273A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128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CFDD280-D0E9-6948-B12C-4B4675794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8D970-62F8-4D6C-B4B2-9FB6473F34E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FA4EF9A-FDE8-E327-7F8F-743F11780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F326AA6-2595-A039-E914-493207843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FFD9C-F061-49D7-8576-A9C2CDDDAB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98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6DCD776-C9EB-7E92-22F4-128B86427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8FEE-49C9-41E0-8632-FCFC0C573A4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282D3F8-95F3-E7A6-6E71-E8BC36BAF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15A0B4B-3859-96A1-640A-458CB3183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9C0F-B8CA-41FA-84BF-2B63484D4E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599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EFDDE91-862D-FA22-A605-9FCB63280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D8A5-95C7-48DC-9336-72E704987CEC}" type="datetime2">
              <a:rPr lang="en-US"/>
              <a:pPr>
                <a:defRPr/>
              </a:pPr>
              <a:t>Saturday, July 4, 2026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3F48C54-5524-7B5E-16D8-0B9555089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@ www.mathsrevision.com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0585AE22-5B77-F2E6-A3D6-12F5D4095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0E18-07B7-419A-A92B-7FC82FAD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21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2FC25B-1954-D37E-22B5-5FCFAE5BE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4DC238-ED77-BBD1-45A0-5A1D8880D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593455-A226-015D-B222-083B0E578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D5CBF-BEC0-4BF7-8A09-0050EAE783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451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1DAFB-A0BC-03C3-626D-809E8950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6E32-E4AC-4B32-BDC5-3A99F3FDC3A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8AA66-4AEB-C129-5632-EE8478E6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EA4E6-6FCE-7745-2553-7E891689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BE73-9FFE-4735-8BD8-5F352C4C5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4284808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F2A04-4B54-D195-B1A4-2AF0F6E3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1F06-1643-4B32-866E-3FE1DFFAF64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3F88B-F372-0E81-15ED-096A18BC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AF0F5-41E8-BAAC-C7D2-B9618307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1233-0F57-47BD-87C4-CD15C11C47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92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F48B4-7D11-7AC5-DBED-6B2BA6A3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08C2-C0EC-4DBA-BC27-FFEEE695C2E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2048A-9278-6C73-B007-4741A701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AD648-7D68-67FB-19C3-C1B64F5D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46B2C-076B-4D92-A1C2-5A9ACA692C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78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E4B625-8BD6-40A2-0ED5-17446C02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7C6E-6E60-4AFB-9B13-FA294A852E5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F9243F-EE4D-D4BE-156D-7733CBCD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FF3231-14A0-B19A-A15D-A0F2A25F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134F8-F25A-4DC5-B5AD-C5C1F27C42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554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B5322C-5B89-0EE3-8EB6-81084312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C6D8-C8FE-462F-A30E-D53845D6011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F23EA0-DFA1-AF42-CE9C-9C1B8806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4E0EB6-8DC6-8633-9BAE-7121F0DF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AA016-40F5-404E-948C-DCC9D0382D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753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8C909E-51ED-9460-8B55-DDC86A2C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0EA11-185E-4BE6-B4FD-1F250291F66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6E140F-F3FD-52B9-A04B-1BBBB789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AB232C-4D51-5477-98AC-4ADC4408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4FDC9-E9FD-4862-814B-B6A93A5F15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06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3685DD0-FB56-4A03-6CA1-5F463BFC5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CF1A-E46C-4E85-B089-FF1BFF3C2CE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687FF85-37DF-4B80-5732-859F5A4AC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9FDFB21-3F09-5907-5B34-8C179ACD9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7A6E1-C146-475E-BE95-980A99F930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1766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F72CD-168A-C950-0FEF-A133818351EC}"/>
              </a:ext>
            </a:extLst>
          </p:cNvPr>
          <p:cNvSpPr txBox="1"/>
          <p:nvPr userDrawn="1"/>
        </p:nvSpPr>
        <p:spPr>
          <a:xfrm>
            <a:off x="0" y="1565275"/>
            <a:ext cx="10001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FFFF00"/>
                </a:solidFill>
                <a:cs typeface="Arial" charset="0"/>
              </a:rPr>
              <a:t>MNU 3-09a 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37172F5-2323-496F-287F-8E7F7F20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2F40-154A-4EFA-B76D-04DF5950967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2729C1D-756E-AA7E-FAC0-A3396619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59B7782-1442-E620-D8BC-248A120C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064A-5A4D-4F66-A646-4BA74FA65B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938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FE752B-DE2A-17AA-B798-5E1841A5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C5F8-9371-45BD-9A24-39925626188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89F6A8-C73C-4102-0C3B-FCB07674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A16AED-6A92-C50C-917F-C9D11763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0E2DB-3A47-4D8D-9E90-59807D0947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3153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B8E951-4E80-F8EA-5760-9EBDEF27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5E8E-9DD7-4089-AD26-CF08EB71AF0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257FFF-BEAA-DB49-44CF-BF1AF05D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448DB2-A63A-8D95-2576-61847988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65262-2ECB-42C9-A599-36030CF23E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0358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CF6E0-D598-F15F-3094-003FC43E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5008-618D-40B3-A29D-FA20FF6F4E7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B0D7F-1A25-9493-511E-912CF2F2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F5855-ABED-51B0-06E8-56BC6691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EA74C-CE5A-4207-90EA-0879D4C05F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154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DFF88-B183-F0BB-DC3E-C8FD66AE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2953-0431-4C6C-AD35-92AE5552767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E943-08CC-07D6-FB32-84EA258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7B01C-6691-E971-76BB-FD7E46EC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AC93A-77B1-479B-9E5F-73804F19B9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6482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CD918A3-3BE0-1018-B92B-00DD2B38508D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1CB54B7-CF7F-A849-BB25-3641EC0AC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7BA894A7-3F01-07A5-9707-3CC2CB595F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2F7A3039-DCBB-D29C-EC4C-C7C0B37CC9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E63DEC4-078F-F6FC-0E9A-35E1DB48D36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3E3DD581-221A-FE14-D225-883B38E67BB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56A46BC-81EB-7351-5513-F19F700760C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05C36E1A-8E2E-AA25-3C93-9C1C2B986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9ECD5A11-60C0-B544-7970-EC031D141C6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57F6D6BD-EB67-A6B4-238A-D10442409E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68B6EEEA-AF8B-5C4B-6F2B-DB7189CD688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13C15275-3763-CD59-6094-70F1CC2FCD6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6BBB86F9-2EB1-8B8C-3C9D-043FC1CD5CD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BF5938A8-815B-AA0B-0ABC-48BF93AF0C5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FED69BE-8AE7-6F13-AF80-118694FCA8EF}"/>
              </a:ext>
            </a:extLst>
          </p:cNvPr>
          <p:cNvSpPr txBox="1"/>
          <p:nvPr userDrawn="1"/>
        </p:nvSpPr>
        <p:spPr>
          <a:xfrm>
            <a:off x="74613" y="1495425"/>
            <a:ext cx="7905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N4 LS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31780D53-A48F-7E08-225C-ABB2C64ECAE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26FA-9000-44A6-8C33-2CD266F8522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9FFB706-EE13-9D9C-8341-14888E995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38D7F2D-351E-42BD-7DCD-705B56516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795C4A7-B6C0-42BB-B500-F2046C009B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34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8076A-0A71-9F5D-A1F1-84BE1221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B0F9-BEF3-40CA-B587-CBF14A15D3A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0C026-22C6-F7A1-F836-72834274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6E2F7-8BBD-9379-6CB9-1BA2F0DD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3E9B8-10B5-4606-AD71-C8AECBE6DD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789093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55343-B6A0-D388-418F-BBA5690B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43A4-14BD-475C-9782-0FA25A05817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4DAC-9962-0DCF-1C90-53D14FA3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8F6F-17FA-50F3-54E5-2074D882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2B7D-1B7B-4739-BCF2-5AE5D4BAD1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1797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68007-06E4-529C-FDCE-82A90E1B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447B-37C0-4E7D-834B-4810671518D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CA9B3-2A52-853F-191D-0BA9E6AD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2A02A-018C-92C3-5DA1-684AD679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F89A9-5FE1-4301-B1AC-EB85EFFB56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7438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4A78EC-EA0D-416B-6C1D-B08E7C4D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C3FD-DAFD-4584-959E-66A119A9231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AAF7A5-E5ED-F3C3-F7D3-63772B34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530FF5-1BD9-9A98-3D74-3C9EEFE3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F9A2-788A-4C07-A899-D6F275EDAC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194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6C987AD-1B4A-7E58-2D22-2D17E0034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BE4-D8C3-454A-AC10-B4DEE215400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5711943-83B2-A5F2-0A95-F7E021DA0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1AF3D71-291C-2530-2F4F-FBD8F0176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5042B-E078-40A3-BEC9-D1D56A0F19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6346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AC8C92-31D4-AF63-8A03-F52F4483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8DDF-14C4-48F5-833D-ED2D741AFAC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87EBFA-C993-6E00-D299-64C47C98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597550-1EF3-6EE0-CBA8-0D0C233D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F9C3-8825-475B-8038-D6275760AE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2243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0997DD-243B-3964-545F-994EF526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B9FB-9221-4C06-8E8F-7EB6B34E527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21E00D-9A0D-6422-9A98-9DCBED71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1FA666-BF2D-7ECC-9B04-8B33D8C7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B773B-C552-4215-AD88-6EF7A41945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4759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CBB35-90CE-4602-E6F2-F1B6831CBE9E}"/>
              </a:ext>
            </a:extLst>
          </p:cNvPr>
          <p:cNvSpPr txBox="1"/>
          <p:nvPr userDrawn="1"/>
        </p:nvSpPr>
        <p:spPr>
          <a:xfrm>
            <a:off x="0" y="1565275"/>
            <a:ext cx="10001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FFFF00"/>
                </a:solidFill>
                <a:cs typeface="Arial" charset="0"/>
              </a:rPr>
              <a:t>MNU 3-09a 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BE99E6F-10D2-975D-9702-C739CC86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ADD7-B156-40AA-91A9-5C53D069FD8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8D067E-5BE3-6B7C-2F1B-C80273E5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FC1702-A8FC-1F66-5464-9DD0B517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0664B-FA18-47E7-AB2F-8237E0CFB2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0118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94EEB0-8651-FDDD-9545-26B8B167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232D-2EBA-4FFA-B6F9-A16F6169D34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8A07CE-6146-3719-7D89-C5EB1DE5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627262-96C8-DC19-C7BC-74F66475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D471-BCCD-4C9E-B150-879F6D7187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2485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3AC34D-E61C-3558-3CA2-F86AFAA5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076D1-D6F0-42C0-BFE3-7954E961530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BED285-F5D6-2581-30F8-1C4219B9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4C7EFC-41FA-508B-A2FA-48C0F735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75641-ECCB-431E-B73F-47E8DC48E3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1882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A04BE-598D-F2E8-2B82-D9C0B2AE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C774-E5AE-45C2-8D51-837BF41AC53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F601F-71EE-C3E9-41A7-DF9ADDA9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DBED6-9A28-3B13-3CB2-C429C12B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AEF0-8C4B-42BF-A634-44B9DF143F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063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12F6-C302-F804-315F-C7C31CD0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3042-55EF-4CEE-8BAB-01E676C29F4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02039-4BEF-E1FE-AA61-5A3EC0A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51B38-61EB-6DB3-17D8-B706E0C4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59A69-492F-475F-9DA8-CA8FAB8111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779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04198A-16B9-1F13-BDE5-0E34E527A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2B2AC8-D6D7-EEBA-6EF1-0F1FE84FE8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01D4D6-9A3E-C98D-90CC-688DA033D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5570C-AEB3-443A-B3D3-B38D0520C1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690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0D6A187-C08C-627B-02D3-FFE56825C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D6E7-CC9C-4B93-A223-DE6793666DF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D087319-4D25-50C4-3EB5-4B963143E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3AFB322-BFB7-8709-1202-B5828C5FD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F8748-E79D-460A-9C05-FE7809BED4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290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A9822E2-4FB9-4227-106C-3A888F7EDD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6367-A7C8-4F85-9663-C4B09CC644A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7129F038-DB07-2006-282D-B92B80FE3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76499FA-21E6-B7FC-8464-91AE59340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D5A55-2DCF-4112-BD08-1E953FC6FF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268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0468B454-65B1-FED4-4222-6BFCF2368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F57B1-48B2-4749-AE9E-343EE9CEBBE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BD6E976D-57B9-EA73-741E-E55E3F2C2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4E1D5F0-A918-028E-630C-E13A1B51C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7CC52-A49F-4C1B-9C9B-BC4045DB3F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350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3FE27-3CCF-1F1B-F674-76F277320D31}"/>
              </a:ext>
            </a:extLst>
          </p:cNvPr>
          <p:cNvSpPr txBox="1"/>
          <p:nvPr userDrawn="1"/>
        </p:nvSpPr>
        <p:spPr>
          <a:xfrm>
            <a:off x="0" y="1565275"/>
            <a:ext cx="10001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FFFF00"/>
                </a:solidFill>
                <a:cs typeface="Arial" charset="0"/>
              </a:rPr>
              <a:t>MNU 3-09a 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BCFEB726-4FF5-7CDB-E81D-4AA267C18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CA7E-6AFB-4B6F-8B52-37AB18E1D7B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DC7D562-44CE-03D5-0D25-A3D11F799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3716DB1-5EFC-D26B-BBBC-7DC3184C3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19872-44F1-4006-B244-03F32E44A8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42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48F1561-5955-1922-EDA7-C5433DAF3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5360-9841-4574-BC4E-00EBF039235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CF2CD76-59C7-CD39-2F52-1906CEA51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1A27B1C-69FE-F822-07B1-1106FE1A2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29289-E78B-4083-A02D-462C6760DB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22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0DE0A96-C9DD-56BF-0D73-413EBA97B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DD9A-7354-4833-89BD-EF3DD782F43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804CEBF-641F-1AE2-5C13-8E07D8A65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A87B781-A0A5-07D7-C247-DB4B66EDA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D06C6-30BE-449C-BAB9-5B8BAC1AF2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327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DE4E7042-39F8-2B14-3173-617B8C5FAB4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C47A933C-9364-5D5B-A038-A6AEB09024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FDC4F00A-BA28-6AC5-CFBC-10DF0E6382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9226" name="Group 5">
              <a:extLst>
                <a:ext uri="{FF2B5EF4-FFF2-40B4-BE49-F238E27FC236}">
                  <a16:creationId xmlns:a16="http://schemas.microsoft.com/office/drawing/2014/main" id="{099DF465-E0CA-CCB4-A737-B81A4BEAAF2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5A52FC52-BBA4-7B52-6D8E-9A7445EE280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49B47E7A-FFB8-BF54-1FA0-A76B1BCF4AA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7BBA8DC0-F387-400A-D66F-D18D284E294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E1CD351F-A807-0232-50CF-B56E4A176F6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2" name="Freeform 10">
                <a:extLst>
                  <a:ext uri="{FF2B5EF4-FFF2-40B4-BE49-F238E27FC236}">
                    <a16:creationId xmlns:a16="http://schemas.microsoft.com/office/drawing/2014/main" id="{2D38D7FB-836C-EADF-A743-FF76CD8596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51CD85EE-6C3E-4768-0A16-BDE8607B2CD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60535C91-4445-FD02-FA37-79E88CF64E8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576E32C2-8CD2-0CA0-E3C7-D4D47ED9212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4ACC989B-EECD-9226-D5D5-7E0D8EB4897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BA4AB559-C400-0987-B487-9A3B29AF7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678D4509-9D6B-42B1-6133-4FF0A7451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EF94DEE5-DA2E-1C93-57EF-1F9BF06FE9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5E18F18-6F99-4834-B817-725AB9349BC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65587A67-915C-9E6F-4714-196A67F238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C316EBE6-82DD-B0FB-11D1-89AF552875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846303E-F875-4FD7-A73C-21EA845CD76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51" r:id="rId7"/>
    <p:sldLayoutId id="2147484126" r:id="rId8"/>
    <p:sldLayoutId id="2147484127" r:id="rId9"/>
    <p:sldLayoutId id="2147484128" r:id="rId10"/>
    <p:sldLayoutId id="2147484129" r:id="rId11"/>
    <p:sldLayoutId id="2147484152" r:id="rId12"/>
    <p:sldLayoutId id="2147484153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A9BB4E43-A0E3-5ABB-E90A-201BA36283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F9C42942-731E-E965-0D9D-9697005D2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7B644-3849-68B4-7404-0F3D15BEB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18626F85-F631-4AAD-8CD3-A0CA459C53F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90E35-E0E6-F8DB-F835-A920E9C61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79A79-FD1E-171C-E040-B7FE27D02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0B9FDCA-B953-4E87-9F2E-F5AE3C350CD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54" r:id="rId7"/>
    <p:sldLayoutId id="2147484136" r:id="rId8"/>
    <p:sldLayoutId id="2147484137" r:id="rId9"/>
    <p:sldLayoutId id="2147484138" r:id="rId10"/>
    <p:sldLayoutId id="2147484139" r:id="rId11"/>
    <p:sldLayoutId id="2147484155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D652028A-1CA3-FCB8-B3D7-B80EF2967D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167885CD-8A12-9A86-732B-87644D83F5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C09D1-AC22-2E88-B4A1-7BF4A5597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4984EFE8-79FA-406D-91C8-643A29ED947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D46F-511F-2D3D-58EF-776F7B2F1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5DDF2-6C9D-E3E9-F60A-B3FCDED78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92AB6A-0E69-4683-A843-98DAABC1961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56" r:id="rId7"/>
    <p:sldLayoutId id="2147484146" r:id="rId8"/>
    <p:sldLayoutId id="2147484147" r:id="rId9"/>
    <p:sldLayoutId id="2147484148" r:id="rId10"/>
    <p:sldLayoutId id="2147484149" r:id="rId11"/>
    <p:sldLayoutId id="2147484157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1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32.wmf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6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3.wmf"/><Relationship Id="rId5" Type="http://schemas.openxmlformats.org/officeDocument/2006/relationships/image" Target="../media/image40.png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E141FEFA-07BB-FEDB-1EF2-2947F1AAD2B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127733-6E3F-4FB7-B362-3F56C7FC59A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2DA1ADEE-742F-B2BF-8F5A-CEB892069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22E2D37A-C0FE-9148-FFF0-F509590A55B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47850" y="442913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Banking</a:t>
            </a:r>
            <a:endParaRPr lang="en-GB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DBE1FE15-1DA8-AAED-32DE-B7261BDC3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3763963"/>
            <a:ext cx="473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Credit versus Debit Cards</a:t>
            </a:r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26022AC0-A7CB-6A21-096E-289075C9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4386263"/>
            <a:ext cx="310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Borrowing Money</a:t>
            </a:r>
          </a:p>
        </p:txBody>
      </p:sp>
      <p:sp>
        <p:nvSpPr>
          <p:cNvPr id="20487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6AD1A61-3090-3F0F-1EAF-1724ED86B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3821113"/>
            <a:ext cx="525463" cy="404812"/>
          </a:xfrm>
          <a:prstGeom prst="actionButtonForwardNex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AutoShap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5BC9966-DE2E-75A0-7022-77761247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4445000"/>
            <a:ext cx="525463" cy="404813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89" name="Picture 9" descr="scottishflag">
            <a:extLst>
              <a:ext uri="{FF2B5EF4-FFF2-40B4-BE49-F238E27FC236}">
                <a16:creationId xmlns:a16="http://schemas.microsoft.com/office/drawing/2014/main" id="{0E5E7AAA-E1EB-9D36-FAC8-259F9C2063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D05895CD-334C-05D0-8F67-C9B5148A50C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0491" name="Picture 11" descr="Office Objects 0572">
            <a:extLst>
              <a:ext uri="{FF2B5EF4-FFF2-40B4-BE49-F238E27FC236}">
                <a16:creationId xmlns:a16="http://schemas.microsoft.com/office/drawing/2014/main" id="{CED43E85-8A5C-F863-9917-F3C1DE68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4">
            <a:extLst>
              <a:ext uri="{FF2B5EF4-FFF2-40B4-BE49-F238E27FC236}">
                <a16:creationId xmlns:a16="http://schemas.microsoft.com/office/drawing/2014/main" id="{47F44167-498B-DA20-7F03-05E2D872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2519363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Simple Interest</a:t>
            </a:r>
          </a:p>
        </p:txBody>
      </p:sp>
      <p:sp>
        <p:nvSpPr>
          <p:cNvPr id="20493" name="AutoShap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D219FBD-9A56-6BA6-A61B-82D81373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2579688"/>
            <a:ext cx="525463" cy="403225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4" name="Text Box 12">
            <a:extLst>
              <a:ext uri="{FF2B5EF4-FFF2-40B4-BE49-F238E27FC236}">
                <a16:creationId xmlns:a16="http://schemas.microsoft.com/office/drawing/2014/main" id="{BC54EE9E-40EE-D62C-01F6-7EC96D84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5383213"/>
            <a:ext cx="394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Exam Type Questions</a:t>
            </a:r>
          </a:p>
        </p:txBody>
      </p:sp>
      <p:sp>
        <p:nvSpPr>
          <p:cNvPr id="20495" name="AutoShape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2C353FF-A5E3-3321-3D69-13E0DE39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5443538"/>
            <a:ext cx="525463" cy="403225"/>
          </a:xfrm>
          <a:prstGeom prst="actionButtonForwardNex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20496" name="Text Box 14">
            <a:extLst>
              <a:ext uri="{FF2B5EF4-FFF2-40B4-BE49-F238E27FC236}">
                <a16:creationId xmlns:a16="http://schemas.microsoft.com/office/drawing/2014/main" id="{225F535B-F6B1-675A-669E-75C7240D0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3141663"/>
            <a:ext cx="2090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Debit Card</a:t>
            </a:r>
          </a:p>
        </p:txBody>
      </p:sp>
      <p:sp>
        <p:nvSpPr>
          <p:cNvPr id="20497" name="AutoShape 1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9964F98-9C9F-FC43-8E70-6A089C9AC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3200400"/>
            <a:ext cx="525463" cy="403225"/>
          </a:xfrm>
          <a:prstGeom prst="actionButtonForwardNex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C1138236-B284-DEE9-3FA5-48B20A5296E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82FC73-CB89-4EC7-9597-20D8B406D3A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C3730FCB-07D8-A95D-3669-7C18011D4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1FF65C23-16A6-9D4C-B935-4B9B0988BC8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00288" y="484188"/>
            <a:ext cx="684371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29701" name="Picture 3" descr="scottishflag">
            <a:extLst>
              <a:ext uri="{FF2B5EF4-FFF2-40B4-BE49-F238E27FC236}">
                <a16:creationId xmlns:a16="http://schemas.microsoft.com/office/drawing/2014/main" id="{2B7E577B-D52D-1D58-0A2F-D4865AA5A5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4">
            <a:extLst>
              <a:ext uri="{FF2B5EF4-FFF2-40B4-BE49-F238E27FC236}">
                <a16:creationId xmlns:a16="http://schemas.microsoft.com/office/drawing/2014/main" id="{4D6253C4-4C13-FC25-F042-EF587246398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9703" name="Picture 6" descr="Office Objects 0572">
            <a:extLst>
              <a:ext uri="{FF2B5EF4-FFF2-40B4-BE49-F238E27FC236}">
                <a16:creationId xmlns:a16="http://schemas.microsoft.com/office/drawing/2014/main" id="{B0B758BE-378B-C5D2-467B-6A111B42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7">
            <a:extLst>
              <a:ext uri="{FF2B5EF4-FFF2-40B4-BE49-F238E27FC236}">
                <a16:creationId xmlns:a16="http://schemas.microsoft.com/office/drawing/2014/main" id="{4E528E1A-452D-6601-DB46-453A0037B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2078038"/>
            <a:ext cx="64801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The answer to the question is</a:t>
            </a:r>
          </a:p>
          <a:p>
            <a:pPr algn="ctr" eaLnBrk="1" hangingPunct="1"/>
            <a:endParaRPr lang="en-GB" altLang="en-US" sz="3600">
              <a:solidFill>
                <a:srgbClr val="FFFF00"/>
              </a:solidFill>
            </a:endParaRPr>
          </a:p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29705" name="Text Box 8">
            <a:extLst>
              <a:ext uri="{FF2B5EF4-FFF2-40B4-BE49-F238E27FC236}">
                <a16:creationId xmlns:a16="http://schemas.microsoft.com/office/drawing/2014/main" id="{62C74815-F639-8092-38EB-DCB2FAF7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259263"/>
            <a:ext cx="8053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Write down as many questions as you can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360D5C38-EB93-EF9D-F884-D6E8032F1E1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867CA1-A997-4900-9589-0C53FD51338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ABCE0EFF-A05C-3A47-EFCB-8964E7EE2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30724" name="Picture 2" descr="scottishflag">
            <a:extLst>
              <a:ext uri="{FF2B5EF4-FFF2-40B4-BE49-F238E27FC236}">
                <a16:creationId xmlns:a16="http://schemas.microsoft.com/office/drawing/2014/main" id="{A120C50E-D522-81E6-1B56-94343DA945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3">
            <a:extLst>
              <a:ext uri="{FF2B5EF4-FFF2-40B4-BE49-F238E27FC236}">
                <a16:creationId xmlns:a16="http://schemas.microsoft.com/office/drawing/2014/main" id="{6E492F00-9957-35FF-542D-7E09C781C6C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30726" name="Picture 4" descr="Office Objects 0572">
            <a:extLst>
              <a:ext uri="{FF2B5EF4-FFF2-40B4-BE49-F238E27FC236}">
                <a16:creationId xmlns:a16="http://schemas.microsoft.com/office/drawing/2014/main" id="{02595063-AD3D-BDF3-445F-E2A622C0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Rectangle 5">
            <a:extLst>
              <a:ext uri="{FF2B5EF4-FFF2-40B4-BE49-F238E27FC236}">
                <a16:creationId xmlns:a16="http://schemas.microsoft.com/office/drawing/2014/main" id="{BE3F83F0-CEF5-B764-0F49-AA3019864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67B12803-7911-914B-873A-27111B26D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30729" name="Line 7">
            <a:extLst>
              <a:ext uri="{FF2B5EF4-FFF2-40B4-BE49-F238E27FC236}">
                <a16:creationId xmlns:a16="http://schemas.microsoft.com/office/drawing/2014/main" id="{51E65013-2BBC-F666-A551-59BCB57BA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936" name="Rectangle 8">
            <a:extLst>
              <a:ext uri="{FF2B5EF4-FFF2-40B4-BE49-F238E27FC236}">
                <a16:creationId xmlns:a16="http://schemas.microsoft.com/office/drawing/2014/main" id="{19EA7B46-94D0-F26B-0CD9-A4690D3BD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 sz="1800">
                <a:solidFill>
                  <a:srgbClr val="FFFF00"/>
                </a:solidFill>
              </a:rPr>
              <a:t>1. We are learning about Debit Cards.</a:t>
            </a:r>
          </a:p>
        </p:txBody>
      </p:sp>
      <p:sp>
        <p:nvSpPr>
          <p:cNvPr id="124937" name="Rectangle 9">
            <a:extLst>
              <a:ext uri="{FF2B5EF4-FFF2-40B4-BE49-F238E27FC236}">
                <a16:creationId xmlns:a16="http://schemas.microsoft.com/office/drawing/2014/main" id="{1C19E348-1249-A3CE-F406-F886138DC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2892425"/>
            <a:ext cx="3360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/>
              <a:t>1.  	Understand the key information on a Debit Card.</a:t>
            </a:r>
          </a:p>
        </p:txBody>
      </p:sp>
      <p:sp>
        <p:nvSpPr>
          <p:cNvPr id="124938" name="Rectangle 10">
            <a:extLst>
              <a:ext uri="{FF2B5EF4-FFF2-40B4-BE49-F238E27FC236}">
                <a16:creationId xmlns:a16="http://schemas.microsoft.com/office/drawing/2014/main" id="{8F4C7096-F779-F87E-4ABC-BA1D3A62D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5524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Credit &amp; Debit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/>
      <p:bldP spid="1249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C15A4D89-3143-0CB4-1608-F109448678F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867CA1-A997-4900-9589-0C53FD51338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0152004A-AAC9-9311-2F23-031178E00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31748" name="Picture 2" descr="scottishflag">
            <a:extLst>
              <a:ext uri="{FF2B5EF4-FFF2-40B4-BE49-F238E27FC236}">
                <a16:creationId xmlns:a16="http://schemas.microsoft.com/office/drawing/2014/main" id="{82653422-247D-65E2-AE66-38685559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3">
            <a:extLst>
              <a:ext uri="{FF2B5EF4-FFF2-40B4-BE49-F238E27FC236}">
                <a16:creationId xmlns:a16="http://schemas.microsoft.com/office/drawing/2014/main" id="{ED4907D0-D5D9-ED6B-8D3F-1CDDA98C167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080808"/>
                </a:solidFill>
              </a:rPr>
              <a:t>www.mathsrevision.com</a:t>
            </a:r>
          </a:p>
        </p:txBody>
      </p:sp>
      <p:pic>
        <p:nvPicPr>
          <p:cNvPr id="31750" name="Picture 4" descr="Office Objects 0572">
            <a:extLst>
              <a:ext uri="{FF2B5EF4-FFF2-40B4-BE49-F238E27FC236}">
                <a16:creationId xmlns:a16="http://schemas.microsoft.com/office/drawing/2014/main" id="{CC1238E3-BA4F-2313-1E54-291353B8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6" name="Rectangle 8">
            <a:extLst>
              <a:ext uri="{FF2B5EF4-FFF2-40B4-BE49-F238E27FC236}">
                <a16:creationId xmlns:a16="http://schemas.microsoft.com/office/drawing/2014/main" id="{79307B61-20D9-7CA6-1C6B-399349288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5694363"/>
            <a:ext cx="160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Sort Code</a:t>
            </a:r>
          </a:p>
        </p:txBody>
      </p:sp>
      <p:sp>
        <p:nvSpPr>
          <p:cNvPr id="31752" name="Rectangle 10">
            <a:extLst>
              <a:ext uri="{FF2B5EF4-FFF2-40B4-BE49-F238E27FC236}">
                <a16:creationId xmlns:a16="http://schemas.microsoft.com/office/drawing/2014/main" id="{071B5618-379A-5022-B878-9728104F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5524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080808"/>
                </a:solidFill>
              </a:rPr>
              <a:t>Debit Card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3DB83523-1F73-CC98-FA70-294C4105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0" y="5553075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Account Number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F287F17-3FC2-9889-6A90-77929FF57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8" y="2935288"/>
            <a:ext cx="1798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16 digit </a:t>
            </a:r>
          </a:p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card number </a:t>
            </a:r>
          </a:p>
        </p:txBody>
      </p:sp>
      <p:sp>
        <p:nvSpPr>
          <p:cNvPr id="31755" name="AutoShape 28" descr="Image result for bank of scotland debit card">
            <a:extLst>
              <a:ext uri="{FF2B5EF4-FFF2-40B4-BE49-F238E27FC236}">
                <a16:creationId xmlns:a16="http://schemas.microsoft.com/office/drawing/2014/main" id="{C55259F3-8736-8D08-7AFA-B637F495D9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756" name="Picture 30">
            <a:extLst>
              <a:ext uri="{FF2B5EF4-FFF2-40B4-BE49-F238E27FC236}">
                <a16:creationId xmlns:a16="http://schemas.microsoft.com/office/drawing/2014/main" id="{57BC8A51-D1D3-939F-0671-212550E1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101850"/>
            <a:ext cx="45370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4F4FFC-6F53-1C9D-D599-50CFF954D35C}"/>
              </a:ext>
            </a:extLst>
          </p:cNvPr>
          <p:cNvCxnSpPr/>
          <p:nvPr/>
        </p:nvCxnSpPr>
        <p:spPr>
          <a:xfrm rot="5400000" flipH="1" flipV="1">
            <a:off x="2659063" y="5275263"/>
            <a:ext cx="576262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242FABC-4C62-EDE7-023A-6204FEE13E67}"/>
              </a:ext>
            </a:extLst>
          </p:cNvPr>
          <p:cNvCxnSpPr>
            <a:endCxn id="23582" idx="2"/>
          </p:cNvCxnSpPr>
          <p:nvPr/>
        </p:nvCxnSpPr>
        <p:spPr>
          <a:xfrm rot="10800000">
            <a:off x="4610100" y="5033963"/>
            <a:ext cx="989013" cy="6635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8">
            <a:extLst>
              <a:ext uri="{FF2B5EF4-FFF2-40B4-BE49-F238E27FC236}">
                <a16:creationId xmlns:a16="http://schemas.microsoft.com/office/drawing/2014/main" id="{627E2808-8D3C-F879-9B68-582FD54D8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401796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Start Date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E419514-83A8-B36C-F710-EDC27F836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313" y="433863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End Date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2881974-EC64-8049-0AA4-3783D9834002}"/>
              </a:ext>
            </a:extLst>
          </p:cNvPr>
          <p:cNvCxnSpPr>
            <a:stCxn id="34" idx="2"/>
          </p:cNvCxnSpPr>
          <p:nvPr/>
        </p:nvCxnSpPr>
        <p:spPr>
          <a:xfrm rot="5400000" flipH="1" flipV="1">
            <a:off x="2440782" y="3353594"/>
            <a:ext cx="26987" cy="2041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26FDD6-DC74-6258-1452-AF0D196A8BE4}"/>
              </a:ext>
            </a:extLst>
          </p:cNvPr>
          <p:cNvCxnSpPr/>
          <p:nvPr/>
        </p:nvCxnSpPr>
        <p:spPr>
          <a:xfrm flipH="1" flipV="1">
            <a:off x="5329238" y="4344988"/>
            <a:ext cx="1970087" cy="98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69B0C04-9205-627D-7AE8-8B1EB714B86A}"/>
              </a:ext>
            </a:extLst>
          </p:cNvPr>
          <p:cNvCxnSpPr/>
          <p:nvPr/>
        </p:nvCxnSpPr>
        <p:spPr>
          <a:xfrm rot="10800000" flipV="1">
            <a:off x="6259513" y="3525838"/>
            <a:ext cx="1022350" cy="146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8">
            <a:extLst>
              <a:ext uri="{FF2B5EF4-FFF2-40B4-BE49-F238E27FC236}">
                <a16:creationId xmlns:a16="http://schemas.microsoft.com/office/drawing/2014/main" id="{68D50738-0DE9-57D8-8B8C-09E84C743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846263"/>
            <a:ext cx="211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Cardholder Name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65E774-229D-90DB-0E05-4CAE4F6CA4E8}"/>
              </a:ext>
            </a:extLst>
          </p:cNvPr>
          <p:cNvCxnSpPr/>
          <p:nvPr/>
        </p:nvCxnSpPr>
        <p:spPr>
          <a:xfrm>
            <a:off x="1220788" y="2389188"/>
            <a:ext cx="2957512" cy="212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8">
            <a:extLst>
              <a:ext uri="{FF2B5EF4-FFF2-40B4-BE49-F238E27FC236}">
                <a16:creationId xmlns:a16="http://schemas.microsoft.com/office/drawing/2014/main" id="{E1C8AEBD-DC3F-EDAB-F0E3-5C7D3F6B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1436688"/>
            <a:ext cx="385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rgbClr val="080808"/>
                </a:solidFill>
              </a:rPr>
              <a:t>Chip and Pin Information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4F0A45-0FFA-AABB-1EB0-C1B363E2DEE3}"/>
              </a:ext>
            </a:extLst>
          </p:cNvPr>
          <p:cNvCxnSpPr/>
          <p:nvPr/>
        </p:nvCxnSpPr>
        <p:spPr>
          <a:xfrm rot="10800000" flipV="1">
            <a:off x="3263900" y="1814513"/>
            <a:ext cx="1617663" cy="13223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8">
            <a:extLst>
              <a:ext uri="{FF2B5EF4-FFF2-40B4-BE49-F238E27FC236}">
                <a16:creationId xmlns:a16="http://schemas.microsoft.com/office/drawing/2014/main" id="{07B60BAE-EDC0-3138-7965-E8E17695A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575" y="2227263"/>
            <a:ext cx="165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Contactless Payment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134B61-28FD-3444-C3D9-0EF0D77CB166}"/>
              </a:ext>
            </a:extLst>
          </p:cNvPr>
          <p:cNvCxnSpPr/>
          <p:nvPr/>
        </p:nvCxnSpPr>
        <p:spPr>
          <a:xfrm rot="10800000" flipV="1">
            <a:off x="6654800" y="2581275"/>
            <a:ext cx="793750" cy="428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autoUpdateAnimBg="0"/>
      <p:bldP spid="21" grpId="0" autoUpdateAnimBg="0"/>
      <p:bldP spid="23" grpId="0" autoUpdateAnimBg="0"/>
      <p:bldP spid="34" grpId="0" autoUpdateAnimBg="0"/>
      <p:bldP spid="35" grpId="0" autoUpdateAnimBg="0"/>
      <p:bldP spid="42" grpId="0" autoUpdateAnimBg="0"/>
      <p:bldP spid="45" grpId="0" autoUpdateAnimBg="0"/>
      <p:bldP spid="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F8F98130-1E02-F49A-03F9-3C49F431C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247900"/>
            <a:ext cx="4760913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id="{45715E4C-5BEE-FB12-BE65-B7DA4D4BCD7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867CA1-A997-4900-9589-0C53FD51338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CFC47820-EC29-4AE4-9B4D-E4EE17615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32773" name="Picture 2" descr="scottishflag">
            <a:extLst>
              <a:ext uri="{FF2B5EF4-FFF2-40B4-BE49-F238E27FC236}">
                <a16:creationId xmlns:a16="http://schemas.microsoft.com/office/drawing/2014/main" id="{6A9193F1-097D-07D4-5B14-03D402FCAE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3">
            <a:extLst>
              <a:ext uri="{FF2B5EF4-FFF2-40B4-BE49-F238E27FC236}">
                <a16:creationId xmlns:a16="http://schemas.microsoft.com/office/drawing/2014/main" id="{60684919-DEAA-A2E5-3FF0-7E751638EA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080808"/>
                </a:solidFill>
              </a:rPr>
              <a:t>www.mathsrevision.com</a:t>
            </a:r>
          </a:p>
        </p:txBody>
      </p:sp>
      <p:pic>
        <p:nvPicPr>
          <p:cNvPr id="32775" name="Picture 4" descr="Office Objects 0572">
            <a:extLst>
              <a:ext uri="{FF2B5EF4-FFF2-40B4-BE49-F238E27FC236}">
                <a16:creationId xmlns:a16="http://schemas.microsoft.com/office/drawing/2014/main" id="{B792ABDA-9A38-1DF9-FF09-AA62E5D20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6" name="Rectangle 8">
            <a:extLst>
              <a:ext uri="{FF2B5EF4-FFF2-40B4-BE49-F238E27FC236}">
                <a16:creationId xmlns:a16="http://schemas.microsoft.com/office/drawing/2014/main" id="{72686B62-B36D-D218-37D6-FF2F2CEE8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0" y="1530350"/>
            <a:ext cx="2152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Magnet Strip</a:t>
            </a:r>
          </a:p>
        </p:txBody>
      </p:sp>
      <p:sp>
        <p:nvSpPr>
          <p:cNvPr id="32777" name="Rectangle 10">
            <a:extLst>
              <a:ext uri="{FF2B5EF4-FFF2-40B4-BE49-F238E27FC236}">
                <a16:creationId xmlns:a16="http://schemas.microsoft.com/office/drawing/2014/main" id="{62DE4F24-CAD7-A85A-D7A4-286553A4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5524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080808"/>
                </a:solidFill>
              </a:rPr>
              <a:t>Debit Cards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2362536-8DC3-4437-723F-383C1AE33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8" y="2935288"/>
            <a:ext cx="1798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Security Code</a:t>
            </a:r>
          </a:p>
        </p:txBody>
      </p:sp>
      <p:sp>
        <p:nvSpPr>
          <p:cNvPr id="32779" name="AutoShape 28" descr="Image result for bank of scotland debit card">
            <a:extLst>
              <a:ext uri="{FF2B5EF4-FFF2-40B4-BE49-F238E27FC236}">
                <a16:creationId xmlns:a16="http://schemas.microsoft.com/office/drawing/2014/main" id="{B5D03B4A-A52A-4628-281E-BD4B649B9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736EDC4-3BE0-8838-2143-B34B5061C613}"/>
              </a:ext>
            </a:extLst>
          </p:cNvPr>
          <p:cNvCxnSpPr/>
          <p:nvPr/>
        </p:nvCxnSpPr>
        <p:spPr>
          <a:xfrm rot="5400000">
            <a:off x="3643313" y="2222500"/>
            <a:ext cx="788987" cy="309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F58B2CE-69A8-1AD0-D493-726AE4EAF944}"/>
              </a:ext>
            </a:extLst>
          </p:cNvPr>
          <p:cNvCxnSpPr/>
          <p:nvPr/>
        </p:nvCxnSpPr>
        <p:spPr>
          <a:xfrm rot="10800000" flipV="1">
            <a:off x="6484938" y="3376613"/>
            <a:ext cx="1125537" cy="238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8">
            <a:extLst>
              <a:ext uri="{FF2B5EF4-FFF2-40B4-BE49-F238E27FC236}">
                <a16:creationId xmlns:a16="http://schemas.microsoft.com/office/drawing/2014/main" id="{27F57FBC-F9A6-BAE7-B9F1-020E1FEA2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846263"/>
            <a:ext cx="211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Signature Strip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D0DC8DE-B3AF-D839-4A53-7559CBC00D38}"/>
              </a:ext>
            </a:extLst>
          </p:cNvPr>
          <p:cNvCxnSpPr/>
          <p:nvPr/>
        </p:nvCxnSpPr>
        <p:spPr>
          <a:xfrm>
            <a:off x="1293813" y="2476500"/>
            <a:ext cx="2701925" cy="1349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autoUpdateAnimBg="0"/>
      <p:bldP spid="23" grpId="0" autoUpdateAnimBg="0"/>
      <p:bldP spid="4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56942CE2-82A0-8911-5B35-8BA2FB5674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10899B-1424-4341-979A-B0EE8482AC0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DB1A800-93E7-C621-4F77-5941B3A8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DB32882C-645F-F412-1CB3-457F67BD4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8B810EEB-41F2-2947-09A7-A3B073827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2</a:t>
            </a:r>
          </a:p>
          <a:p>
            <a:pPr algn="ctr" eaLnBrk="1" hangingPunct="1"/>
            <a:r>
              <a:rPr lang="en-GB" altLang="en-US" sz="4000"/>
              <a:t>Ch27 (page 219)</a:t>
            </a:r>
          </a:p>
        </p:txBody>
      </p:sp>
      <p:pic>
        <p:nvPicPr>
          <p:cNvPr id="33798" name="Picture 4" descr="ag00463_">
            <a:extLst>
              <a:ext uri="{FF2B5EF4-FFF2-40B4-BE49-F238E27FC236}">
                <a16:creationId xmlns:a16="http://schemas.microsoft.com/office/drawing/2014/main" id="{8B562A3C-4994-3A28-0645-9ECFC370DC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scottishflag">
            <a:extLst>
              <a:ext uri="{FF2B5EF4-FFF2-40B4-BE49-F238E27FC236}">
                <a16:creationId xmlns:a16="http://schemas.microsoft.com/office/drawing/2014/main" id="{B4CC71BA-0E13-8BAB-FC72-8099E8DBF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 descr="Office Objects 0572">
            <a:extLst>
              <a:ext uri="{FF2B5EF4-FFF2-40B4-BE49-F238E27FC236}">
                <a16:creationId xmlns:a16="http://schemas.microsoft.com/office/drawing/2014/main" id="{B7070214-6A30-9AB8-A506-A06AAA1B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7">
            <a:extLst>
              <a:ext uri="{FF2B5EF4-FFF2-40B4-BE49-F238E27FC236}">
                <a16:creationId xmlns:a16="http://schemas.microsoft.com/office/drawing/2014/main" id="{4EDC0D8D-F84F-3FF5-38F5-70805D8B2C9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8EC80EBA-4DBB-C8A1-61D9-FB12F2471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Banking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66">
            <a:extLst>
              <a:ext uri="{FF2B5EF4-FFF2-40B4-BE49-F238E27FC236}">
                <a16:creationId xmlns:a16="http://schemas.microsoft.com/office/drawing/2014/main" id="{795FC51E-B438-C21E-A6DB-1BA45B0BFFD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D9FF55-2C65-43F3-8CE9-CDC0C8357F0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7" name="Rectangle 2067">
            <a:extLst>
              <a:ext uri="{FF2B5EF4-FFF2-40B4-BE49-F238E27FC236}">
                <a16:creationId xmlns:a16="http://schemas.microsoft.com/office/drawing/2014/main" id="{FF9D0281-C332-8791-7A52-A6103952D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DA8A610-12A9-EE59-113A-BF23873542C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336675" y="417513"/>
            <a:ext cx="5610225" cy="94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b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Starter Questions</a:t>
            </a:r>
          </a:p>
        </p:txBody>
      </p:sp>
      <p:pic>
        <p:nvPicPr>
          <p:cNvPr id="1030" name="Picture 3" descr="scottishflag">
            <a:extLst>
              <a:ext uri="{FF2B5EF4-FFF2-40B4-BE49-F238E27FC236}">
                <a16:creationId xmlns:a16="http://schemas.microsoft.com/office/drawing/2014/main" id="{60CB2262-41B3-93B0-405E-4AFC60F21D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">
            <a:extLst>
              <a:ext uri="{FF2B5EF4-FFF2-40B4-BE49-F238E27FC236}">
                <a16:creationId xmlns:a16="http://schemas.microsoft.com/office/drawing/2014/main" id="{A1474145-3416-FA4B-E719-1F17849B667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F00EE409-1FEF-6BBF-4BE3-36D23FA51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8563" y="2120900"/>
          <a:ext cx="7132637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03640" imgH="2463480" progId="Equation.DSMT4">
                  <p:embed/>
                </p:oleObj>
              </mc:Choice>
              <mc:Fallback>
                <p:oleObj name="Equation" r:id="rId3" imgW="5003640" imgH="246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2120900"/>
                        <a:ext cx="7132637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5" descr="Office Objects 0572">
            <a:extLst>
              <a:ext uri="{FF2B5EF4-FFF2-40B4-BE49-F238E27FC236}">
                <a16:creationId xmlns:a16="http://schemas.microsoft.com/office/drawing/2014/main" id="{C947175A-C5E8-E823-6541-751D935F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0">
            <a:extLst>
              <a:ext uri="{FF2B5EF4-FFF2-40B4-BE49-F238E27FC236}">
                <a16:creationId xmlns:a16="http://schemas.microsoft.com/office/drawing/2014/main" id="{3255AEC7-A6B4-1105-E22F-E21342E6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963" y="1368425"/>
            <a:ext cx="10668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5420D63A-63A7-ED1B-314E-358481BB804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867CA1-A997-4900-9589-0C53FD51338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972F5D8A-3D66-25DC-C7B3-9A0946C67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34820" name="Picture 2" descr="scottishflag">
            <a:extLst>
              <a:ext uri="{FF2B5EF4-FFF2-40B4-BE49-F238E27FC236}">
                <a16:creationId xmlns:a16="http://schemas.microsoft.com/office/drawing/2014/main" id="{E69DA3EA-5AD5-1305-744F-C24718D7CB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3">
            <a:extLst>
              <a:ext uri="{FF2B5EF4-FFF2-40B4-BE49-F238E27FC236}">
                <a16:creationId xmlns:a16="http://schemas.microsoft.com/office/drawing/2014/main" id="{B128FFA5-0000-1BEB-3F2B-CF6017D8EB2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34822" name="Picture 4" descr="Office Objects 0572">
            <a:extLst>
              <a:ext uri="{FF2B5EF4-FFF2-40B4-BE49-F238E27FC236}">
                <a16:creationId xmlns:a16="http://schemas.microsoft.com/office/drawing/2014/main" id="{31662434-DF04-20AB-2436-0048B975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Rectangle 5">
            <a:extLst>
              <a:ext uri="{FF2B5EF4-FFF2-40B4-BE49-F238E27FC236}">
                <a16:creationId xmlns:a16="http://schemas.microsoft.com/office/drawing/2014/main" id="{F4807CD9-AE52-88EB-A62D-DAC446462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A4040C8A-EB55-C6CA-1D85-DB18C8AF4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34825" name="Line 7">
            <a:extLst>
              <a:ext uri="{FF2B5EF4-FFF2-40B4-BE49-F238E27FC236}">
                <a16:creationId xmlns:a16="http://schemas.microsoft.com/office/drawing/2014/main" id="{75DA5472-4E41-A7BC-8D4E-86229C6B2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936" name="Rectangle 8">
            <a:extLst>
              <a:ext uri="{FF2B5EF4-FFF2-40B4-BE49-F238E27FC236}">
                <a16:creationId xmlns:a16="http://schemas.microsoft.com/office/drawing/2014/main" id="{8BCE6169-F576-A41A-D3E2-1F3B4B499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 sz="1800">
                <a:solidFill>
                  <a:srgbClr val="FFFF00"/>
                </a:solidFill>
              </a:rPr>
              <a:t>1. We are learning about Credit &amp; Debit Cards.</a:t>
            </a:r>
          </a:p>
        </p:txBody>
      </p:sp>
      <p:sp>
        <p:nvSpPr>
          <p:cNvPr id="124937" name="Rectangle 9">
            <a:extLst>
              <a:ext uri="{FF2B5EF4-FFF2-40B4-BE49-F238E27FC236}">
                <a16:creationId xmlns:a16="http://schemas.microsoft.com/office/drawing/2014/main" id="{770C2934-A531-0798-4A85-C8E81174B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2892425"/>
            <a:ext cx="3360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/>
              <a:t>1.  	Understand the key differences between Debit and Credit Cards.</a:t>
            </a:r>
          </a:p>
        </p:txBody>
      </p:sp>
      <p:sp>
        <p:nvSpPr>
          <p:cNvPr id="124938" name="Rectangle 10">
            <a:extLst>
              <a:ext uri="{FF2B5EF4-FFF2-40B4-BE49-F238E27FC236}">
                <a16:creationId xmlns:a16="http://schemas.microsoft.com/office/drawing/2014/main" id="{648D786C-8994-28E4-AFBC-C6A4EC700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5524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Credit &amp; Debit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/>
      <p:bldP spid="1249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46713625-C748-F712-BDCA-70280EAADD7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867CA1-A997-4900-9589-0C53FD51338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D366CF1C-BC97-B3DC-F48C-AFCADDF0F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35844" name="Picture 2" descr="scottishflag">
            <a:extLst>
              <a:ext uri="{FF2B5EF4-FFF2-40B4-BE49-F238E27FC236}">
                <a16:creationId xmlns:a16="http://schemas.microsoft.com/office/drawing/2014/main" id="{EF70B49D-043A-6767-8DC9-24EBD00F0A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3">
            <a:extLst>
              <a:ext uri="{FF2B5EF4-FFF2-40B4-BE49-F238E27FC236}">
                <a16:creationId xmlns:a16="http://schemas.microsoft.com/office/drawing/2014/main" id="{1A7FE613-6586-C8CA-F58A-EC75DDBF93A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080808"/>
                </a:solidFill>
              </a:rPr>
              <a:t>www.mathsrevision.com</a:t>
            </a:r>
          </a:p>
        </p:txBody>
      </p:sp>
      <p:pic>
        <p:nvPicPr>
          <p:cNvPr id="35846" name="Picture 4" descr="Office Objects 0572">
            <a:extLst>
              <a:ext uri="{FF2B5EF4-FFF2-40B4-BE49-F238E27FC236}">
                <a16:creationId xmlns:a16="http://schemas.microsoft.com/office/drawing/2014/main" id="{FC292EA8-DDA2-4CDE-3E13-32ABCDD0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Line 7">
            <a:extLst>
              <a:ext uri="{FF2B5EF4-FFF2-40B4-BE49-F238E27FC236}">
                <a16:creationId xmlns:a16="http://schemas.microsoft.com/office/drawing/2014/main" id="{9AF2A2FD-8F32-F4E7-A72E-237E82C65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7288" y="1922463"/>
            <a:ext cx="1587" cy="4424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936" name="Rectangle 8">
            <a:extLst>
              <a:ext uri="{FF2B5EF4-FFF2-40B4-BE49-F238E27FC236}">
                <a16:creationId xmlns:a16="http://schemas.microsoft.com/office/drawing/2014/main" id="{56776A7F-5652-2916-71AA-ACA012FE0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3851275"/>
            <a:ext cx="348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Buying with with your money</a:t>
            </a:r>
          </a:p>
        </p:txBody>
      </p:sp>
      <p:sp>
        <p:nvSpPr>
          <p:cNvPr id="35849" name="Rectangle 10">
            <a:extLst>
              <a:ext uri="{FF2B5EF4-FFF2-40B4-BE49-F238E27FC236}">
                <a16:creationId xmlns:a16="http://schemas.microsoft.com/office/drawing/2014/main" id="{DF0BA30D-0220-5CE9-4A48-D3D07BA84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5524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080808"/>
                </a:solidFill>
              </a:rPr>
              <a:t>Credit &amp; Debit Cards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0A3204B5-CBA4-995D-63C8-4F3ACAD93B10}"/>
              </a:ext>
            </a:extLst>
          </p:cNvPr>
          <p:cNvSpPr/>
          <p:nvPr/>
        </p:nvSpPr>
        <p:spPr>
          <a:xfrm>
            <a:off x="0" y="300038"/>
            <a:ext cx="3125788" cy="1392237"/>
          </a:xfrm>
          <a:prstGeom prst="cloud">
            <a:avLst/>
          </a:prstGeom>
          <a:solidFill>
            <a:srgbClr val="FFFF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They look the same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A4D3FC84-8F7D-7D9F-ED7C-A19C54DD8D79}"/>
              </a:ext>
            </a:extLst>
          </p:cNvPr>
          <p:cNvSpPr/>
          <p:nvPr/>
        </p:nvSpPr>
        <p:spPr>
          <a:xfrm>
            <a:off x="0" y="166688"/>
            <a:ext cx="4108450" cy="1812925"/>
          </a:xfrm>
          <a:prstGeom prst="cloud">
            <a:avLst/>
          </a:prstGeom>
          <a:solidFill>
            <a:srgbClr val="FFFF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But they work very differently !</a:t>
            </a: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B1AFD619-BD99-B9EF-E6C4-00BCFDB24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851275"/>
            <a:ext cx="406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Buying with the banks money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2F7D510-1080-002D-968F-E06A97296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470400"/>
            <a:ext cx="3448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Normally no charge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E6379F6B-4FC4-6193-47F2-35E32D959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4332288"/>
            <a:ext cx="4148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% charge each month </a:t>
            </a:r>
          </a:p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on burrowed money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97B333B-04CA-A513-062D-90E33BD54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3" y="5172075"/>
            <a:ext cx="3446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Not insured for </a:t>
            </a:r>
          </a:p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transactions online 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A56B6BA-97B7-9AFB-CC6A-9A8D92EFE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5172075"/>
            <a:ext cx="3448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Insured for </a:t>
            </a:r>
          </a:p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transactions online 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B10A2B7D-FD73-B8AF-A9AF-EF3538E49596}"/>
              </a:ext>
            </a:extLst>
          </p:cNvPr>
          <p:cNvSpPr/>
          <p:nvPr/>
        </p:nvSpPr>
        <p:spPr>
          <a:xfrm>
            <a:off x="5035550" y="0"/>
            <a:ext cx="4108450" cy="1812925"/>
          </a:xfrm>
          <a:prstGeom prst="cloud">
            <a:avLst/>
          </a:prstGeom>
          <a:solidFill>
            <a:srgbClr val="FFFF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In pairs discuss the good and bad points of each.</a:t>
            </a: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083CB69C-0A18-D5C7-0014-6891017BA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5843588"/>
            <a:ext cx="416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80808"/>
                </a:solidFill>
              </a:rPr>
              <a:t>Very easy to get into serious debit</a:t>
            </a:r>
          </a:p>
        </p:txBody>
      </p:sp>
      <p:grpSp>
        <p:nvGrpSpPr>
          <p:cNvPr id="35859" name="Group 29">
            <a:extLst>
              <a:ext uri="{FF2B5EF4-FFF2-40B4-BE49-F238E27FC236}">
                <a16:creationId xmlns:a16="http://schemas.microsoft.com/office/drawing/2014/main" id="{51F68F5D-DF6F-7AAA-8C77-14058A01CE23}"/>
              </a:ext>
            </a:extLst>
          </p:cNvPr>
          <p:cNvGrpSpPr>
            <a:grpSpLocks/>
          </p:cNvGrpSpPr>
          <p:nvPr/>
        </p:nvGrpSpPr>
        <p:grpSpPr bwMode="auto">
          <a:xfrm>
            <a:off x="5540375" y="1838325"/>
            <a:ext cx="3194050" cy="2016125"/>
            <a:chOff x="5540991" y="1837568"/>
            <a:chExt cx="3193577" cy="2017168"/>
          </a:xfrm>
        </p:grpSpPr>
        <p:pic>
          <p:nvPicPr>
            <p:cNvPr id="17" name="Picture 16" descr="Credit Card.jpg">
              <a:extLst>
                <a:ext uri="{FF2B5EF4-FFF2-40B4-BE49-F238E27FC236}">
                  <a16:creationId xmlns:a16="http://schemas.microsoft.com/office/drawing/2014/main" id="{E6659C78-EF53-38F8-12B0-7C73D812F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0991" y="1837568"/>
              <a:ext cx="3193577" cy="2017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E59111-A362-3A75-0BD4-1092B161E5FF}"/>
                </a:ext>
              </a:extLst>
            </p:cNvPr>
            <p:cNvSpPr/>
            <p:nvPr/>
          </p:nvSpPr>
          <p:spPr>
            <a:xfrm>
              <a:off x="5663211" y="1978929"/>
              <a:ext cx="2157093" cy="2731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5860" name="Group 28">
            <a:extLst>
              <a:ext uri="{FF2B5EF4-FFF2-40B4-BE49-F238E27FC236}">
                <a16:creationId xmlns:a16="http://schemas.microsoft.com/office/drawing/2014/main" id="{1FF1B388-8BAD-A2DA-516A-FBFEAE5E57BC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1838325"/>
            <a:ext cx="2921000" cy="2022475"/>
            <a:chOff x="1514901" y="1837568"/>
            <a:chExt cx="2920621" cy="2022806"/>
          </a:xfrm>
        </p:grpSpPr>
        <p:pic>
          <p:nvPicPr>
            <p:cNvPr id="15" name="Picture 14" descr="debit-card.jpg">
              <a:extLst>
                <a:ext uri="{FF2B5EF4-FFF2-40B4-BE49-F238E27FC236}">
                  <a16:creationId xmlns:a16="http://schemas.microsoft.com/office/drawing/2014/main" id="{E93FA0ED-4C39-5BE8-015E-C04E81DCE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5061" r="20366" b="31550"/>
            <a:stretch>
              <a:fillRect/>
            </a:stretch>
          </p:blipFill>
          <p:spPr>
            <a:xfrm>
              <a:off x="1514901" y="1837568"/>
              <a:ext cx="2920621" cy="20228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982AAC-95A7-F000-4C4A-1DB303E06983}"/>
                </a:ext>
              </a:extLst>
            </p:cNvPr>
            <p:cNvSpPr/>
            <p:nvPr/>
          </p:nvSpPr>
          <p:spPr>
            <a:xfrm>
              <a:off x="1613313" y="1994757"/>
              <a:ext cx="1825388" cy="147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7ACA7B70-BAF9-618A-B9A1-17BB35A5D1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543F2D-8FC0-4F8D-B293-6C1E4A584F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36ED1C68-37FC-26E4-7278-A1CEC74D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36868" name="Picture 2" descr="scottishflag">
            <a:extLst>
              <a:ext uri="{FF2B5EF4-FFF2-40B4-BE49-F238E27FC236}">
                <a16:creationId xmlns:a16="http://schemas.microsoft.com/office/drawing/2014/main" id="{916EBCDD-2B12-6B08-85E1-D60D32A2D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Office Objects 0572">
            <a:extLst>
              <a:ext uri="{FF2B5EF4-FFF2-40B4-BE49-F238E27FC236}">
                <a16:creationId xmlns:a16="http://schemas.microsoft.com/office/drawing/2014/main" id="{B7CF3112-3053-6D35-4042-3DF367F6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4">
            <a:extLst>
              <a:ext uri="{FF2B5EF4-FFF2-40B4-BE49-F238E27FC236}">
                <a16:creationId xmlns:a16="http://schemas.microsoft.com/office/drawing/2014/main" id="{7A60358F-5755-733C-961D-60E419E4E3F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36871" name="Text Box 17">
            <a:extLst>
              <a:ext uri="{FF2B5EF4-FFF2-40B4-BE49-F238E27FC236}">
                <a16:creationId xmlns:a16="http://schemas.microsoft.com/office/drawing/2014/main" id="{F650F90D-4B94-E350-1C9F-35A95999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873250"/>
            <a:ext cx="65357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Kacey buys a new sofa for £3000 </a:t>
            </a:r>
          </a:p>
          <a:p>
            <a:pPr eaLnBrk="1" hangingPunct="1"/>
            <a:r>
              <a:rPr lang="en-GB" altLang="en-US" sz="2800"/>
              <a:t>on her credit card @ 24% APR.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How much will she owe after 1 month.</a:t>
            </a:r>
          </a:p>
          <a:p>
            <a:pPr eaLnBrk="1" hangingPunct="1"/>
            <a:endParaRPr lang="en-GB" altLang="en-US" sz="2800"/>
          </a:p>
        </p:txBody>
      </p:sp>
      <p:sp>
        <p:nvSpPr>
          <p:cNvPr id="36872" name="Rectangle 10">
            <a:extLst>
              <a:ext uri="{FF2B5EF4-FFF2-40B4-BE49-F238E27FC236}">
                <a16:creationId xmlns:a16="http://schemas.microsoft.com/office/drawing/2014/main" id="{D766409D-39F4-A583-13CF-BBB6E1A17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Credit Card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65D665A2-518F-AFD8-DDC4-A4D35CB9F895}"/>
              </a:ext>
            </a:extLst>
          </p:cNvPr>
          <p:cNvSpPr/>
          <p:nvPr/>
        </p:nvSpPr>
        <p:spPr>
          <a:xfrm>
            <a:off x="3378200" y="0"/>
            <a:ext cx="5765800" cy="1741488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APR means</a:t>
            </a:r>
          </a:p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Annual Percentage Rate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399F2-B51E-BAEC-DF9E-85E09368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776788"/>
            <a:ext cx="216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x 3000 = £60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ADCB4-0EF7-5B42-BD42-0B49A0E41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4776788"/>
            <a:ext cx="3713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Total now owed = £3060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8BAB10-79F3-8C94-FBB7-5459A1E7A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4059238"/>
            <a:ext cx="2792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Monthly interest 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648B70-658C-8F04-DD38-2A7A374C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4059238"/>
            <a:ext cx="201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24 ÷ 12 = 2%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771B321A-88DC-E9BA-DDAA-E3A0CC3F9ACE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587875"/>
            <a:ext cx="698500" cy="838200"/>
            <a:chOff x="1329623" y="4587633"/>
            <a:chExt cx="698500" cy="838200"/>
          </a:xfrm>
        </p:grpSpPr>
        <p:grpSp>
          <p:nvGrpSpPr>
            <p:cNvPr id="36879" name="Group 15">
              <a:extLst>
                <a:ext uri="{FF2B5EF4-FFF2-40B4-BE49-F238E27FC236}">
                  <a16:creationId xmlns:a16="http://schemas.microsoft.com/office/drawing/2014/main" id="{B73FFD3E-B210-D625-53ED-C21875B791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9623" y="4587633"/>
              <a:ext cx="698500" cy="838200"/>
              <a:chOff x="1981199" y="5106572"/>
              <a:chExt cx="697627" cy="839148"/>
            </a:xfrm>
          </p:grpSpPr>
          <p:sp>
            <p:nvSpPr>
              <p:cNvPr id="36881" name="TextBox 13">
                <a:extLst>
                  <a:ext uri="{FF2B5EF4-FFF2-40B4-BE49-F238E27FC236}">
                    <a16:creationId xmlns:a16="http://schemas.microsoft.com/office/drawing/2014/main" id="{22179981-8F70-DE48-5D05-227C480D7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3127" y="5106572"/>
                <a:ext cx="371753" cy="462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36882" name="TextBox 14">
                <a:extLst>
                  <a:ext uri="{FF2B5EF4-FFF2-40B4-BE49-F238E27FC236}">
                    <a16:creationId xmlns:a16="http://schemas.microsoft.com/office/drawing/2014/main" id="{FD09B7DC-8EBA-30CB-2487-2CEE9CCB2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199" y="5484055"/>
                <a:ext cx="6976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100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1B4BA4-5BA8-999A-73B9-F828C1857E52}"/>
                </a:ext>
              </a:extLst>
            </p:cNvPr>
            <p:cNvCxnSpPr/>
            <p:nvPr/>
          </p:nvCxnSpPr>
          <p:spPr>
            <a:xfrm>
              <a:off x="1407411" y="4979746"/>
              <a:ext cx="5334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C0EDCC7C-E5B9-1637-88C7-ABA802B7B0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543F2D-8FC0-4F8D-B293-6C1E4A584F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A4CBB023-CEEE-2E4B-14AE-A0303B26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37892" name="Picture 2" descr="scottishflag">
            <a:extLst>
              <a:ext uri="{FF2B5EF4-FFF2-40B4-BE49-F238E27FC236}">
                <a16:creationId xmlns:a16="http://schemas.microsoft.com/office/drawing/2014/main" id="{933C6E2B-A49F-ACAB-B3C9-63464DD634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Office Objects 0572">
            <a:extLst>
              <a:ext uri="{FF2B5EF4-FFF2-40B4-BE49-F238E27FC236}">
                <a16:creationId xmlns:a16="http://schemas.microsoft.com/office/drawing/2014/main" id="{E2B743D8-4F62-A554-2F50-EE81D01A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4">
            <a:extLst>
              <a:ext uri="{FF2B5EF4-FFF2-40B4-BE49-F238E27FC236}">
                <a16:creationId xmlns:a16="http://schemas.microsoft.com/office/drawing/2014/main" id="{F04A4A64-34A6-5113-1795-7FDAD93EAD7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37895" name="Rectangle 10">
            <a:extLst>
              <a:ext uri="{FF2B5EF4-FFF2-40B4-BE49-F238E27FC236}">
                <a16:creationId xmlns:a16="http://schemas.microsoft.com/office/drawing/2014/main" id="{7D6D8C38-C2CB-0E2E-7152-EC17BAC7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Rates &amp; Contracts</a:t>
            </a:r>
          </a:p>
        </p:txBody>
      </p:sp>
      <p:sp>
        <p:nvSpPr>
          <p:cNvPr id="37896" name="TextBox 33">
            <a:extLst>
              <a:ext uri="{FF2B5EF4-FFF2-40B4-BE49-F238E27FC236}">
                <a16:creationId xmlns:a16="http://schemas.microsoft.com/office/drawing/2014/main" id="{291459E3-6DD1-F785-6566-1310CA7A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006600"/>
            <a:ext cx="5543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During one month, Ryan owes £1500 </a:t>
            </a:r>
          </a:p>
          <a:p>
            <a:pPr eaLnBrk="1" hangingPunct="1"/>
            <a:r>
              <a:rPr lang="en-GB" altLang="en-US"/>
              <a:t>on his Credit Card 	at an APR of 30%.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9E2BECEC-96E9-833B-2872-A9BD0118FA40}"/>
              </a:ext>
            </a:extLst>
          </p:cNvPr>
          <p:cNvSpPr/>
          <p:nvPr/>
        </p:nvSpPr>
        <p:spPr>
          <a:xfrm>
            <a:off x="0" y="0"/>
            <a:ext cx="5937250" cy="1419225"/>
          </a:xfrm>
          <a:prstGeom prst="cloud">
            <a:avLst/>
          </a:prstGeom>
          <a:solidFill>
            <a:srgbClr val="FFFF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APR means</a:t>
            </a:r>
          </a:p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Annual Percentage Rate</a:t>
            </a: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37898" name="TextBox 12">
            <a:extLst>
              <a:ext uri="{FF2B5EF4-FFF2-40B4-BE49-F238E27FC236}">
                <a16:creationId xmlns:a16="http://schemas.microsoft.com/office/drawing/2014/main" id="{DF33493B-89D6-23CD-3952-80B1574B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3179763"/>
            <a:ext cx="7386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/>
            </a:pPr>
            <a:r>
              <a:rPr lang="en-GB" altLang="en-US"/>
              <a:t>Assuming he does not buy anything more with </a:t>
            </a:r>
          </a:p>
          <a:p>
            <a:pPr eaLnBrk="1" hangingPunct="1"/>
            <a:r>
              <a:rPr lang="en-GB" altLang="en-US"/>
              <a:t>	his credit card, how much will he owe the bank </a:t>
            </a:r>
          </a:p>
          <a:p>
            <a:pPr eaLnBrk="1" hangingPunct="1"/>
            <a:r>
              <a:rPr lang="en-GB" altLang="en-US"/>
              <a:t>	at the end of the month.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FD41FB58-5B70-1CE1-B390-A60C151F46AE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5008563"/>
            <a:ext cx="698500" cy="838200"/>
            <a:chOff x="1981199" y="5106572"/>
            <a:chExt cx="697627" cy="839148"/>
          </a:xfrm>
        </p:grpSpPr>
        <p:sp>
          <p:nvSpPr>
            <p:cNvPr id="37904" name="TextBox 13">
              <a:extLst>
                <a:ext uri="{FF2B5EF4-FFF2-40B4-BE49-F238E27FC236}">
                  <a16:creationId xmlns:a16="http://schemas.microsoft.com/office/drawing/2014/main" id="{875F2042-4EE8-0FBC-4891-50B29DA0F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656" y="5106572"/>
              <a:ext cx="6367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u="sng">
                  <a:solidFill>
                    <a:srgbClr val="FFFF00"/>
                  </a:solidFill>
                </a:rPr>
                <a:t>2.5</a:t>
              </a:r>
            </a:p>
          </p:txBody>
        </p:sp>
        <p:sp>
          <p:nvSpPr>
            <p:cNvPr id="37905" name="TextBox 14">
              <a:extLst>
                <a:ext uri="{FF2B5EF4-FFF2-40B4-BE49-F238E27FC236}">
                  <a16:creationId xmlns:a16="http://schemas.microsoft.com/office/drawing/2014/main" id="{0F95D9EB-1A0E-FD5F-02E9-0DC1F63DC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199" y="5484055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DF7E32A-DCFA-BF9F-1A84-DD474B5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5197475"/>
            <a:ext cx="256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x 1500 = £37.50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B2CCE9-11A5-65C8-7409-51CD62170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5197475"/>
            <a:ext cx="411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Total now owed = £1537.50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962854-C116-97EB-2A89-6AED62FEA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4479925"/>
            <a:ext cx="2792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Monthly interest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87A04F-ED46-728B-9599-2D58BA9DE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4479925"/>
            <a:ext cx="2281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30 ÷ 12 = 2.5%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/>
      <p:bldP spid="18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7D7F0BD1-FB03-92BA-309A-79EE6DCA169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723252-671F-43BC-BA0A-171C2A61D52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C167DAFA-553D-FDBC-8E4F-FB85306D3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F872A203-DDEE-7146-6B40-FAADB67F597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695450" y="496888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21509" name="Picture 3" descr="scottishflag">
            <a:extLst>
              <a:ext uri="{FF2B5EF4-FFF2-40B4-BE49-F238E27FC236}">
                <a16:creationId xmlns:a16="http://schemas.microsoft.com/office/drawing/2014/main" id="{11411F0B-B428-C5CE-5D05-BF909FE4D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4">
            <a:extLst>
              <a:ext uri="{FF2B5EF4-FFF2-40B4-BE49-F238E27FC236}">
                <a16:creationId xmlns:a16="http://schemas.microsoft.com/office/drawing/2014/main" id="{DFB3F005-2332-7D38-E402-033F0BD5EE9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1511" name="Picture 6" descr="Office Objects 0572">
            <a:extLst>
              <a:ext uri="{FF2B5EF4-FFF2-40B4-BE49-F238E27FC236}">
                <a16:creationId xmlns:a16="http://schemas.microsoft.com/office/drawing/2014/main" id="{9C7F2313-B33E-C656-2770-42C6D94E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7">
            <a:extLst>
              <a:ext uri="{FF2B5EF4-FFF2-40B4-BE49-F238E27FC236}">
                <a16:creationId xmlns:a16="http://schemas.microsoft.com/office/drawing/2014/main" id="{CE62C091-6D13-BC74-0CEF-D46F778D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2154238"/>
            <a:ext cx="79184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altLang="en-US" sz="3200">
                <a:solidFill>
                  <a:srgbClr val="FFFF00"/>
                </a:solidFill>
              </a:rPr>
              <a:t>Two numbers add to give 12 and divide to 	give 3. Find the two numbers.</a:t>
            </a:r>
          </a:p>
          <a:p>
            <a:pPr eaLnBrk="1" hangingPunct="1"/>
            <a:endParaRPr lang="en-GB" altLang="en-US" sz="32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2. Two numbers subtract to give 5 and </a:t>
            </a:r>
          </a:p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     multiply to 24. Find the two numbers.</a:t>
            </a:r>
          </a:p>
          <a:p>
            <a:pPr eaLnBrk="1" hangingPunct="1"/>
            <a:endParaRPr lang="en-GB" altLang="en-US" sz="32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3. Make your own question up.</a:t>
            </a:r>
          </a:p>
          <a:p>
            <a:pPr eaLnBrk="1" hangingPunct="1"/>
            <a:endParaRPr lang="en-GB" alt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71A94E38-78B4-E0DB-5357-82EF428734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543F2D-8FC0-4F8D-B293-6C1E4A584F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77C0BB1D-E4A0-27C7-E539-B22FD12A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38916" name="Picture 2" descr="scottishflag">
            <a:extLst>
              <a:ext uri="{FF2B5EF4-FFF2-40B4-BE49-F238E27FC236}">
                <a16:creationId xmlns:a16="http://schemas.microsoft.com/office/drawing/2014/main" id="{D04CE250-1E55-02B8-3B5C-5986462ED9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Office Objects 0572">
            <a:extLst>
              <a:ext uri="{FF2B5EF4-FFF2-40B4-BE49-F238E27FC236}">
                <a16:creationId xmlns:a16="http://schemas.microsoft.com/office/drawing/2014/main" id="{D0D80F0D-F859-6390-D019-AD44BD34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4">
            <a:extLst>
              <a:ext uri="{FF2B5EF4-FFF2-40B4-BE49-F238E27FC236}">
                <a16:creationId xmlns:a16="http://schemas.microsoft.com/office/drawing/2014/main" id="{2C9D7FC1-F21F-626B-DEFC-67C4056D325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38919" name="Rectangle 10">
            <a:extLst>
              <a:ext uri="{FF2B5EF4-FFF2-40B4-BE49-F238E27FC236}">
                <a16:creationId xmlns:a16="http://schemas.microsoft.com/office/drawing/2014/main" id="{9D69F6B2-4957-15C5-C6B7-17DCE21C2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Credit Cards</a:t>
            </a:r>
          </a:p>
        </p:txBody>
      </p:sp>
      <p:sp>
        <p:nvSpPr>
          <p:cNvPr id="38920" name="TextBox 12">
            <a:extLst>
              <a:ext uri="{FF2B5EF4-FFF2-40B4-BE49-F238E27FC236}">
                <a16:creationId xmlns:a16="http://schemas.microsoft.com/office/drawing/2014/main" id="{41D9A2DE-181F-4ECD-4529-EE2937FEC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1936750"/>
            <a:ext cx="79390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(b) Assuming he does not buy anything during the rest</a:t>
            </a:r>
          </a:p>
          <a:p>
            <a:pPr eaLnBrk="1" hangingPunct="1"/>
            <a:r>
              <a:rPr lang="en-GB" altLang="en-US"/>
              <a:t>	of the year with his credit card and does not pay </a:t>
            </a:r>
          </a:p>
          <a:p>
            <a:pPr eaLnBrk="1" hangingPunct="1"/>
            <a:r>
              <a:rPr lang="en-GB" altLang="en-US"/>
              <a:t>	anything off, how much will he owe the bank </a:t>
            </a:r>
          </a:p>
          <a:p>
            <a:pPr eaLnBrk="1" hangingPunct="1"/>
            <a:r>
              <a:rPr lang="en-GB" altLang="en-US"/>
              <a:t>	at end of the year.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5FE07DF8-BBBB-30B6-7147-109F9FECD9FE}"/>
              </a:ext>
            </a:extLst>
          </p:cNvPr>
          <p:cNvGrpSpPr>
            <a:grpSpLocks/>
          </p:cNvGrpSpPr>
          <p:nvPr/>
        </p:nvGrpSpPr>
        <p:grpSpPr bwMode="auto">
          <a:xfrm>
            <a:off x="1662113" y="3756025"/>
            <a:ext cx="698500" cy="838200"/>
            <a:chOff x="1981199" y="5106572"/>
            <a:chExt cx="697627" cy="839148"/>
          </a:xfrm>
        </p:grpSpPr>
        <p:sp>
          <p:nvSpPr>
            <p:cNvPr id="38926" name="TextBox 13">
              <a:extLst>
                <a:ext uri="{FF2B5EF4-FFF2-40B4-BE49-F238E27FC236}">
                  <a16:creationId xmlns:a16="http://schemas.microsoft.com/office/drawing/2014/main" id="{7D7C85EB-E3A3-708F-6E52-AC3038CC7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656" y="5106572"/>
              <a:ext cx="5597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u="sng">
                  <a:solidFill>
                    <a:srgbClr val="FFFF00"/>
                  </a:solidFill>
                </a:rPr>
                <a:t>30</a:t>
              </a:r>
            </a:p>
          </p:txBody>
        </p:sp>
        <p:sp>
          <p:nvSpPr>
            <p:cNvPr id="38927" name="TextBox 14">
              <a:extLst>
                <a:ext uri="{FF2B5EF4-FFF2-40B4-BE49-F238E27FC236}">
                  <a16:creationId xmlns:a16="http://schemas.microsoft.com/office/drawing/2014/main" id="{1300DCE8-6A48-3C1A-372D-ED7B46C73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199" y="5484055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CD870F7-B611-5181-67C9-982E375DA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944938"/>
            <a:ext cx="230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x 1500 = £450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C9E06-6E5D-8B16-CB28-C403DABC8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4872038"/>
            <a:ext cx="431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Total now owed = £2450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165D24-771E-42D4-EFB4-EBC56BC0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3944938"/>
            <a:ext cx="623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70AC47-6F4D-8B93-47A3-61F0B2AC4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3944938"/>
            <a:ext cx="2847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12 x 37.50 = £450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0FA9C1EA-12DA-DF96-19B8-21C7DB692C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543F2D-8FC0-4F8D-B293-6C1E4A584F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11DCC5C6-3F4E-7451-0C80-F751055C9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39940" name="Picture 2" descr="scottishflag">
            <a:extLst>
              <a:ext uri="{FF2B5EF4-FFF2-40B4-BE49-F238E27FC236}">
                <a16:creationId xmlns:a16="http://schemas.microsoft.com/office/drawing/2014/main" id="{8C0EF6E0-8786-0708-F07F-52B33D9DC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 descr="Office Objects 0572">
            <a:extLst>
              <a:ext uri="{FF2B5EF4-FFF2-40B4-BE49-F238E27FC236}">
                <a16:creationId xmlns:a16="http://schemas.microsoft.com/office/drawing/2014/main" id="{D9CA80DE-4E9B-E318-9E0E-63C837C6D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4">
            <a:extLst>
              <a:ext uri="{FF2B5EF4-FFF2-40B4-BE49-F238E27FC236}">
                <a16:creationId xmlns:a16="http://schemas.microsoft.com/office/drawing/2014/main" id="{F1AC4FCB-E506-9712-6D5F-AF87C8739DE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39943" name="Rectangle 10">
            <a:extLst>
              <a:ext uri="{FF2B5EF4-FFF2-40B4-BE49-F238E27FC236}">
                <a16:creationId xmlns:a16="http://schemas.microsoft.com/office/drawing/2014/main" id="{18D3CD1F-2DEC-08C5-2CD7-0E0997C1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Credit Cards</a:t>
            </a:r>
          </a:p>
        </p:txBody>
      </p:sp>
      <p:sp>
        <p:nvSpPr>
          <p:cNvPr id="25608" name="TextBox 12">
            <a:extLst>
              <a:ext uri="{FF2B5EF4-FFF2-40B4-BE49-F238E27FC236}">
                <a16:creationId xmlns:a16="http://schemas.microsoft.com/office/drawing/2014/main" id="{8BF220B1-600F-A63A-06FA-05311CBEF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2430463"/>
            <a:ext cx="81930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Finish the sentence</a:t>
            </a:r>
          </a:p>
          <a:p>
            <a:pPr algn="ctr" eaLnBrk="1" hangingPunct="1"/>
            <a:endParaRPr lang="en-GB" altLang="en-US" sz="3600"/>
          </a:p>
          <a:p>
            <a:pPr algn="ctr" eaLnBrk="1" hangingPunct="1"/>
            <a:r>
              <a:rPr lang="en-GB" altLang="en-US" sz="3600"/>
              <a:t>The bigger the APR ................</a:t>
            </a:r>
          </a:p>
          <a:p>
            <a:pPr algn="ctr" eaLnBrk="1" hangingPunct="1"/>
            <a:endParaRPr lang="en-GB" altLang="en-US" sz="3600"/>
          </a:p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the more you are charged.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5A88EAAC-BC72-CEE7-DB6E-E35000C411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10899B-1424-4341-979A-B0EE8482AC0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73806E9-AD22-BFED-6D78-E1B4826A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C5A44907-CD39-1EBF-11FA-1FF8561D3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9B009994-E904-437B-CB4A-05254C9AF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3</a:t>
            </a:r>
          </a:p>
          <a:p>
            <a:pPr algn="ctr" eaLnBrk="1" hangingPunct="1"/>
            <a:r>
              <a:rPr lang="en-GB" altLang="en-US" sz="4000"/>
              <a:t>Ch27 (page 220)</a:t>
            </a:r>
          </a:p>
        </p:txBody>
      </p:sp>
      <p:pic>
        <p:nvPicPr>
          <p:cNvPr id="40966" name="Picture 4" descr="ag00463_">
            <a:extLst>
              <a:ext uri="{FF2B5EF4-FFF2-40B4-BE49-F238E27FC236}">
                <a16:creationId xmlns:a16="http://schemas.microsoft.com/office/drawing/2014/main" id="{B0F81815-DD64-D6E1-B359-318C8F4371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 descr="scottishflag">
            <a:extLst>
              <a:ext uri="{FF2B5EF4-FFF2-40B4-BE49-F238E27FC236}">
                <a16:creationId xmlns:a16="http://schemas.microsoft.com/office/drawing/2014/main" id="{BE2CF266-6A57-72CE-C822-216E8732B2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Office Objects 0572">
            <a:extLst>
              <a:ext uri="{FF2B5EF4-FFF2-40B4-BE49-F238E27FC236}">
                <a16:creationId xmlns:a16="http://schemas.microsoft.com/office/drawing/2014/main" id="{0BAE2FA6-7BF7-201B-491A-B3D7E6573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7">
            <a:extLst>
              <a:ext uri="{FF2B5EF4-FFF2-40B4-BE49-F238E27FC236}">
                <a16:creationId xmlns:a16="http://schemas.microsoft.com/office/drawing/2014/main" id="{1B85474F-9207-68F1-0397-9C1E008ADC8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4A4864CF-29D9-B27B-6EE9-BACBBD090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Banking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66F0F49C-C1A9-06CA-2633-61998C63775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1FB723-F7EF-4FC5-AA8E-B859EF4A186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78E67C5-AEBE-C357-CB8F-FEDD26872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70925194-8DEA-9740-5240-EC0648007E6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00288" y="496888"/>
            <a:ext cx="684371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2054" name="Picture 3" descr="scottishflag">
            <a:extLst>
              <a:ext uri="{FF2B5EF4-FFF2-40B4-BE49-F238E27FC236}">
                <a16:creationId xmlns:a16="http://schemas.microsoft.com/office/drawing/2014/main" id="{F3EC5B26-5A8D-32B1-0058-DFC40D8F8D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4">
            <a:extLst>
              <a:ext uri="{FF2B5EF4-FFF2-40B4-BE49-F238E27FC236}">
                <a16:creationId xmlns:a16="http://schemas.microsoft.com/office/drawing/2014/main" id="{6D5320EB-E0C5-EB0A-7D69-2A7C2459A62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2050" name="Object 5">
            <a:extLst>
              <a:ext uri="{FF2B5EF4-FFF2-40B4-BE49-F238E27FC236}">
                <a16:creationId xmlns:a16="http://schemas.microsoft.com/office/drawing/2014/main" id="{230AE3BE-0065-7966-AE68-772913F9D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0" y="1987550"/>
          <a:ext cx="6938963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49560" imgH="2882880" progId="Equation.DSMT4">
                  <p:embed/>
                </p:oleObj>
              </mc:Choice>
              <mc:Fallback>
                <p:oleObj name="Equation" r:id="rId3" imgW="3949560" imgH="2882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987550"/>
                        <a:ext cx="6938963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6" descr="Office Objects 0572">
            <a:extLst>
              <a:ext uri="{FF2B5EF4-FFF2-40B4-BE49-F238E27FC236}">
                <a16:creationId xmlns:a16="http://schemas.microsoft.com/office/drawing/2014/main" id="{D1E69F97-F6CC-401D-D7BE-ACEAA40C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31AF4AC7-E3F7-0358-6D44-C9B50C32AD7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6772B0-D35B-4CFB-B2B9-5D57631325F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00299AB4-48C3-092F-A752-2E9F99678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41988" name="Picture 2" descr="scottishflag">
            <a:extLst>
              <a:ext uri="{FF2B5EF4-FFF2-40B4-BE49-F238E27FC236}">
                <a16:creationId xmlns:a16="http://schemas.microsoft.com/office/drawing/2014/main" id="{F25B6586-F4F5-9609-2F95-10C5EA6F7B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3">
            <a:extLst>
              <a:ext uri="{FF2B5EF4-FFF2-40B4-BE49-F238E27FC236}">
                <a16:creationId xmlns:a16="http://schemas.microsoft.com/office/drawing/2014/main" id="{9DFB293E-4E3C-F489-8F61-8C845F4D6FD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41990" name="Picture 4" descr="Office Objects 0572">
            <a:extLst>
              <a:ext uri="{FF2B5EF4-FFF2-40B4-BE49-F238E27FC236}">
                <a16:creationId xmlns:a16="http://schemas.microsoft.com/office/drawing/2014/main" id="{9B53DFA1-F8FF-1D6A-5957-35EA1792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Rectangle 5">
            <a:extLst>
              <a:ext uri="{FF2B5EF4-FFF2-40B4-BE49-F238E27FC236}">
                <a16:creationId xmlns:a16="http://schemas.microsoft.com/office/drawing/2014/main" id="{CB6F6BA9-F6DD-9E5A-0B22-484A6F419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2E224A49-BACD-DD92-2521-0E5F4A3A3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E21152B7-B71D-012F-EBB7-9783F2FD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Understand and compare  loan deals.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1994" name="Line 8">
            <a:extLst>
              <a:ext uri="{FF2B5EF4-FFF2-40B4-BE49-F238E27FC236}">
                <a16:creationId xmlns:a16="http://schemas.microsoft.com/office/drawing/2014/main" id="{68B7EB4B-13B6-3695-75C6-51123DDDE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5" name="Rectangle 9">
            <a:extLst>
              <a:ext uri="{FF2B5EF4-FFF2-40B4-BE49-F238E27FC236}">
                <a16:creationId xmlns:a16="http://schemas.microsoft.com/office/drawing/2014/main" id="{AD06A363-1F55-B515-E198-EAEB39E1D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 sz="1800">
                <a:solidFill>
                  <a:srgbClr val="FFFF00"/>
                </a:solidFill>
              </a:rPr>
              <a:t>1. </a:t>
            </a:r>
            <a:r>
              <a:rPr lang="en-GB" altLang="en-US" sz="1800"/>
              <a:t>	 </a:t>
            </a:r>
            <a:r>
              <a:rPr lang="en-GB" altLang="en-US" sz="1800">
                <a:solidFill>
                  <a:srgbClr val="FFFF00"/>
                </a:solidFill>
              </a:rPr>
              <a:t>We are learning way to burrow money and to calculate monthly payments.</a:t>
            </a:r>
          </a:p>
        </p:txBody>
      </p:sp>
      <p:sp>
        <p:nvSpPr>
          <p:cNvPr id="41996" name="Rectangle 10">
            <a:extLst>
              <a:ext uri="{FF2B5EF4-FFF2-40B4-BE49-F238E27FC236}">
                <a16:creationId xmlns:a16="http://schemas.microsoft.com/office/drawing/2014/main" id="{4E58B45E-AC77-C3B3-1709-22E71B4A7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Borrowing  Money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2A4EEA1C-6B5E-E985-5571-136411395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4024313"/>
            <a:ext cx="4106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 	Be able to choose best deal by comparing monthly payments.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  <p:bldP spid="116745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A7F56722-6700-F8D9-4205-2B04DD5D0B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543F2D-8FC0-4F8D-B293-6C1E4A584F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4DCAE2A-D215-6125-159E-EC9D4CD8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43012" name="Picture 2" descr="scottishflag">
            <a:extLst>
              <a:ext uri="{FF2B5EF4-FFF2-40B4-BE49-F238E27FC236}">
                <a16:creationId xmlns:a16="http://schemas.microsoft.com/office/drawing/2014/main" id="{6C8E6C31-85D3-FCDC-4EBC-9C0E3F4A0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 descr="Office Objects 0572">
            <a:extLst>
              <a:ext uri="{FF2B5EF4-FFF2-40B4-BE49-F238E27FC236}">
                <a16:creationId xmlns:a16="http://schemas.microsoft.com/office/drawing/2014/main" id="{427568A4-54EB-257E-F3A9-9837BA87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4">
            <a:extLst>
              <a:ext uri="{FF2B5EF4-FFF2-40B4-BE49-F238E27FC236}">
                <a16:creationId xmlns:a16="http://schemas.microsoft.com/office/drawing/2014/main" id="{22F6C5AF-458D-BF5A-03FD-77D5363273B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43015" name="Text Box 17">
            <a:extLst>
              <a:ext uri="{FF2B5EF4-FFF2-40B4-BE49-F238E27FC236}">
                <a16:creationId xmlns:a16="http://schemas.microsoft.com/office/drawing/2014/main" id="{AFD32001-5051-0C54-6125-B66BEB7C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920875"/>
            <a:ext cx="83327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Michael needs a loan of £850 for his holiday 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in Barcelona. He takes out the loan for 1 year 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@ a rate of 11.6% APR.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Calculate the total he needs to pay back and the monthly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repayments.</a:t>
            </a:r>
          </a:p>
        </p:txBody>
      </p:sp>
      <p:sp>
        <p:nvSpPr>
          <p:cNvPr id="43016" name="Rectangle 10">
            <a:extLst>
              <a:ext uri="{FF2B5EF4-FFF2-40B4-BE49-F238E27FC236}">
                <a16:creationId xmlns:a16="http://schemas.microsoft.com/office/drawing/2014/main" id="{78D0B54F-C685-F8DC-14BE-A0A21FFF3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Rates &amp; Contracts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590B3F6D-18A1-EB7F-946E-8A53EE06782B}"/>
              </a:ext>
            </a:extLst>
          </p:cNvPr>
          <p:cNvGrpSpPr>
            <a:grpSpLocks/>
          </p:cNvGrpSpPr>
          <p:nvPr/>
        </p:nvGrpSpPr>
        <p:grpSpPr bwMode="auto">
          <a:xfrm>
            <a:off x="3514725" y="4171950"/>
            <a:ext cx="777875" cy="1006475"/>
            <a:chOff x="6378527" y="4839286"/>
            <a:chExt cx="775540" cy="1007959"/>
          </a:xfrm>
        </p:grpSpPr>
        <p:sp>
          <p:nvSpPr>
            <p:cNvPr id="43025" name="TextBox 17">
              <a:extLst>
                <a:ext uri="{FF2B5EF4-FFF2-40B4-BE49-F238E27FC236}">
                  <a16:creationId xmlns:a16="http://schemas.microsoft.com/office/drawing/2014/main" id="{5122389D-FA22-BCDB-7AF7-11E1B694F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095" y="4839286"/>
              <a:ext cx="723972" cy="4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11.6</a:t>
              </a:r>
            </a:p>
          </p:txBody>
        </p:sp>
        <p:sp>
          <p:nvSpPr>
            <p:cNvPr id="43026" name="TextBox 18">
              <a:extLst>
                <a:ext uri="{FF2B5EF4-FFF2-40B4-BE49-F238E27FC236}">
                  <a16:creationId xmlns:a16="http://schemas.microsoft.com/office/drawing/2014/main" id="{0C7D4514-7622-06A1-28A5-5809AC302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527" y="5385580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100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466DFA-97FE-AF75-DEF4-477F0A587D2B}"/>
                </a:ext>
              </a:extLst>
            </p:cNvPr>
            <p:cNvCxnSpPr/>
            <p:nvPr/>
          </p:nvCxnSpPr>
          <p:spPr>
            <a:xfrm>
              <a:off x="6467160" y="5317829"/>
              <a:ext cx="520720" cy="15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4041AA4-5C96-25FF-4A8F-A6A734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4445000"/>
            <a:ext cx="102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x 850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262926-703A-AE49-CB65-08EA143F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4413250"/>
            <a:ext cx="183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= £ 98.60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EFF800-5B0F-5697-5FCF-E11E0C6F6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227638"/>
            <a:ext cx="247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Pay back total 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78B68D-CFBB-FF0C-7333-7C188D2F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5197475"/>
            <a:ext cx="4640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£850 + £98.60 = £948.60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B69235-FA6F-0AF3-72A9-0DA2EF5D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5840413"/>
            <a:ext cx="3001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Monthly payment :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7A2EFA-5FC3-B826-080F-6EFE7888F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5840413"/>
            <a:ext cx="2459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£948.60 ÷ 12 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39BC9B-7676-BB11-D372-1A5870066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840413"/>
            <a:ext cx="1254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£79.05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588C0D55-7702-FED8-9065-0E748E25C9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543F2D-8FC0-4F8D-B293-6C1E4A584F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D3330AD8-A31B-98E2-C7A2-5F099B4A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44036" name="Picture 2" descr="scottishflag">
            <a:extLst>
              <a:ext uri="{FF2B5EF4-FFF2-40B4-BE49-F238E27FC236}">
                <a16:creationId xmlns:a16="http://schemas.microsoft.com/office/drawing/2014/main" id="{5C36A893-AED8-826C-AF43-9FC7815DAB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 descr="Office Objects 0572">
            <a:extLst>
              <a:ext uri="{FF2B5EF4-FFF2-40B4-BE49-F238E27FC236}">
                <a16:creationId xmlns:a16="http://schemas.microsoft.com/office/drawing/2014/main" id="{FF263612-4770-9BDB-C853-D66D70AD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4">
            <a:extLst>
              <a:ext uri="{FF2B5EF4-FFF2-40B4-BE49-F238E27FC236}">
                <a16:creationId xmlns:a16="http://schemas.microsoft.com/office/drawing/2014/main" id="{A6F80754-BCA2-CBEF-D266-BDD518B59F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44039" name="Text Box 17">
            <a:extLst>
              <a:ext uri="{FF2B5EF4-FFF2-40B4-BE49-F238E27FC236}">
                <a16:creationId xmlns:a16="http://schemas.microsoft.com/office/drawing/2014/main" id="{31380619-D14D-B16B-068D-AFD767AAE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920875"/>
            <a:ext cx="668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Alistair takes out a loan for £5000 for a car.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Calculate the total paid back for each option.</a:t>
            </a:r>
          </a:p>
        </p:txBody>
      </p:sp>
      <p:sp>
        <p:nvSpPr>
          <p:cNvPr id="44040" name="Rectangle 10">
            <a:extLst>
              <a:ext uri="{FF2B5EF4-FFF2-40B4-BE49-F238E27FC236}">
                <a16:creationId xmlns:a16="http://schemas.microsoft.com/office/drawing/2014/main" id="{09105BEE-5C16-8B53-13F8-BD5E4C583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Rates &amp; Contracts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9C0F595-2218-4A68-D61C-7E732135C805}"/>
              </a:ext>
            </a:extLst>
          </p:cNvPr>
          <p:cNvGraphicFramePr>
            <a:graphicFrameLocks noGrp="1"/>
          </p:cNvGraphicFramePr>
          <p:nvPr/>
        </p:nvGraphicFramePr>
        <p:xfrm>
          <a:off x="1158875" y="2846388"/>
          <a:ext cx="731520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APR %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Loan Term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Loan payment Option</a:t>
                      </a:r>
                      <a:r>
                        <a:rPr lang="en-GB" sz="2000" b="0" baseline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 1</a:t>
                      </a:r>
                      <a:endParaRPr lang="en-GB" sz="2000" b="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9.8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12 months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Loan payment Option</a:t>
                      </a:r>
                      <a:r>
                        <a:rPr lang="en-GB" sz="2000" b="0" baseline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 2</a:t>
                      </a:r>
                      <a:endParaRPr lang="en-GB" sz="2000" b="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8.4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6 months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53D6BAF-FBC3-8979-462B-B8A81492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4286250"/>
            <a:ext cx="156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Option 1 :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0B974077-04FB-00A2-F79D-CA11E05095BA}"/>
              </a:ext>
            </a:extLst>
          </p:cNvPr>
          <p:cNvGrpSpPr>
            <a:grpSpLocks/>
          </p:cNvGrpSpPr>
          <p:nvPr/>
        </p:nvGrpSpPr>
        <p:grpSpPr bwMode="auto">
          <a:xfrm>
            <a:off x="3514725" y="4171950"/>
            <a:ext cx="698500" cy="1006475"/>
            <a:chOff x="6378527" y="4839286"/>
            <a:chExt cx="697627" cy="1007959"/>
          </a:xfrm>
        </p:grpSpPr>
        <p:sp>
          <p:nvSpPr>
            <p:cNvPr id="44068" name="TextBox 17">
              <a:extLst>
                <a:ext uri="{FF2B5EF4-FFF2-40B4-BE49-F238E27FC236}">
                  <a16:creationId xmlns:a16="http://schemas.microsoft.com/office/drawing/2014/main" id="{B8E2AD6E-7B1B-9F4F-FBAB-298A634D9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096" y="4839286"/>
              <a:ext cx="635917" cy="4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9.8</a:t>
              </a:r>
            </a:p>
          </p:txBody>
        </p:sp>
        <p:sp>
          <p:nvSpPr>
            <p:cNvPr id="44069" name="TextBox 18">
              <a:extLst>
                <a:ext uri="{FF2B5EF4-FFF2-40B4-BE49-F238E27FC236}">
                  <a16:creationId xmlns:a16="http://schemas.microsoft.com/office/drawing/2014/main" id="{5381A78C-CFF3-2BB5-47EF-AAA5CF6EC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527" y="5385580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100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16BA44-352E-2CD9-3B3D-E79227EFC7F5}"/>
                </a:ext>
              </a:extLst>
            </p:cNvPr>
            <p:cNvCxnSpPr/>
            <p:nvPr/>
          </p:nvCxnSpPr>
          <p:spPr>
            <a:xfrm>
              <a:off x="6467316" y="5317829"/>
              <a:ext cx="520049" cy="15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DE02834-7208-0F35-7918-B3ACAF146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4445000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x 5000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E3BE74-AB24-95CD-4125-AD3EF4CEA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4413250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= £ 490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BE0C84-D674-339F-C6F8-9CF1AD9A9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227638"/>
            <a:ext cx="247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Pay back total 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05DC9C-EA89-34E7-AD06-5E285CBA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5197475"/>
            <a:ext cx="424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£5000 + £490 = £5490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8299B5-BD60-8A85-EA2D-4B199475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5840413"/>
            <a:ext cx="3001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Monthly payment :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7E51C2-DE72-291F-3E4A-6C5F63CD5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5840413"/>
            <a:ext cx="2193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£5490 ÷ 12 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4E3952-A70D-01E6-FF24-1CE8B56F7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5840413"/>
            <a:ext cx="1533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£457.50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24B6C907-4492-F955-E574-41C13F9EAA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543F2D-8FC0-4F8D-B293-6C1E4A584F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2A125B87-5E68-22C5-FEDF-8588D3BC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45060" name="Picture 2" descr="scottishflag">
            <a:extLst>
              <a:ext uri="{FF2B5EF4-FFF2-40B4-BE49-F238E27FC236}">
                <a16:creationId xmlns:a16="http://schemas.microsoft.com/office/drawing/2014/main" id="{3958627A-F652-3242-D4B9-BC4AA66314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 descr="Office Objects 0572">
            <a:extLst>
              <a:ext uri="{FF2B5EF4-FFF2-40B4-BE49-F238E27FC236}">
                <a16:creationId xmlns:a16="http://schemas.microsoft.com/office/drawing/2014/main" id="{CF96FD3B-B879-C01D-4A38-58287E6E2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4">
            <a:extLst>
              <a:ext uri="{FF2B5EF4-FFF2-40B4-BE49-F238E27FC236}">
                <a16:creationId xmlns:a16="http://schemas.microsoft.com/office/drawing/2014/main" id="{CCC604AD-5487-DCDC-A2AA-7B8A651DE33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45063" name="Text Box 17">
            <a:extLst>
              <a:ext uri="{FF2B5EF4-FFF2-40B4-BE49-F238E27FC236}">
                <a16:creationId xmlns:a16="http://schemas.microsoft.com/office/drawing/2014/main" id="{1CDE46C0-68A2-B9D4-8313-A5692B99E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920875"/>
            <a:ext cx="668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Alistair takes out a loan for £5000 for a car.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Calculate the total paid back for each option.</a:t>
            </a:r>
          </a:p>
        </p:txBody>
      </p:sp>
      <p:sp>
        <p:nvSpPr>
          <p:cNvPr id="45064" name="Rectangle 10">
            <a:extLst>
              <a:ext uri="{FF2B5EF4-FFF2-40B4-BE49-F238E27FC236}">
                <a16:creationId xmlns:a16="http://schemas.microsoft.com/office/drawing/2014/main" id="{51F93EFF-C9A5-0221-C97B-F3C4008ED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Rates &amp; Contracts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978B3A4-4B0C-7B7E-2A0F-9AA26C46D76E}"/>
              </a:ext>
            </a:extLst>
          </p:cNvPr>
          <p:cNvGraphicFramePr>
            <a:graphicFrameLocks noGrp="1"/>
          </p:cNvGraphicFramePr>
          <p:nvPr/>
        </p:nvGraphicFramePr>
        <p:xfrm>
          <a:off x="1158875" y="2846388"/>
          <a:ext cx="731520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APR %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Loan Term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Loan payment Option</a:t>
                      </a:r>
                      <a:r>
                        <a:rPr lang="en-GB" sz="2000" b="0" baseline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 1</a:t>
                      </a:r>
                      <a:endParaRPr lang="en-GB" sz="2000" b="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9.8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12 months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Loan payment Option</a:t>
                      </a:r>
                      <a:r>
                        <a:rPr lang="en-GB" sz="2000" b="0" baseline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 2</a:t>
                      </a:r>
                      <a:endParaRPr lang="en-GB" sz="2000" b="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8.4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6 months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36FA19E-9367-B34A-BF70-65B5B06C1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4286250"/>
            <a:ext cx="156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Option 1 :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C411D9D5-3DB7-AB80-55BB-8AD62A4A832B}"/>
              </a:ext>
            </a:extLst>
          </p:cNvPr>
          <p:cNvGrpSpPr>
            <a:grpSpLocks/>
          </p:cNvGrpSpPr>
          <p:nvPr/>
        </p:nvGrpSpPr>
        <p:grpSpPr bwMode="auto">
          <a:xfrm>
            <a:off x="3514725" y="4171950"/>
            <a:ext cx="698500" cy="1006475"/>
            <a:chOff x="6378527" y="4839286"/>
            <a:chExt cx="697627" cy="1007959"/>
          </a:xfrm>
        </p:grpSpPr>
        <p:sp>
          <p:nvSpPr>
            <p:cNvPr id="45092" name="TextBox 17">
              <a:extLst>
                <a:ext uri="{FF2B5EF4-FFF2-40B4-BE49-F238E27FC236}">
                  <a16:creationId xmlns:a16="http://schemas.microsoft.com/office/drawing/2014/main" id="{47029A42-DD67-6001-D705-790CBB64B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096" y="4839286"/>
              <a:ext cx="635917" cy="4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9.8</a:t>
              </a:r>
            </a:p>
          </p:txBody>
        </p:sp>
        <p:sp>
          <p:nvSpPr>
            <p:cNvPr id="45093" name="TextBox 18">
              <a:extLst>
                <a:ext uri="{FF2B5EF4-FFF2-40B4-BE49-F238E27FC236}">
                  <a16:creationId xmlns:a16="http://schemas.microsoft.com/office/drawing/2014/main" id="{D2FA4F80-120E-9B26-253F-28490FD51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527" y="5385580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100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0FC5FB-5696-7A6C-2445-0C4B0D62D749}"/>
                </a:ext>
              </a:extLst>
            </p:cNvPr>
            <p:cNvCxnSpPr/>
            <p:nvPr/>
          </p:nvCxnSpPr>
          <p:spPr>
            <a:xfrm>
              <a:off x="6467316" y="5317829"/>
              <a:ext cx="520049" cy="15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69F41B8-05AC-C37B-BB31-F22FC1619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4445000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x 5000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2F949C-8BC2-2E87-6402-7E1F8F732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4413250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= £ 490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90CB37-4613-58BE-765D-E62E0C709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227638"/>
            <a:ext cx="247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Pay back total 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916E8E-E40C-6A56-5E65-50D5496D6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5197475"/>
            <a:ext cx="424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£5000 + £490 = £5490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C83410-4ADB-A360-B0A6-C5B721A5B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5840413"/>
            <a:ext cx="3001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Monthly payment :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2F80ED-B470-4CB5-3D49-2975166D6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5840413"/>
            <a:ext cx="2193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£5490 ÷ 12 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AD4849-8BB6-72A9-B90E-23C8D878B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5840413"/>
            <a:ext cx="1533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£457.50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37D4D2CB-3CE6-AFCD-5DF1-9E8F8E8797D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543F2D-8FC0-4F8D-B293-6C1E4A584F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C67ACFED-2F3A-4BAD-ACE4-EA2C7CC3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46084" name="Picture 2" descr="scottishflag">
            <a:extLst>
              <a:ext uri="{FF2B5EF4-FFF2-40B4-BE49-F238E27FC236}">
                <a16:creationId xmlns:a16="http://schemas.microsoft.com/office/drawing/2014/main" id="{29E65F9C-DA14-D1F6-6C54-95D0FB5B38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Office Objects 0572">
            <a:extLst>
              <a:ext uri="{FF2B5EF4-FFF2-40B4-BE49-F238E27FC236}">
                <a16:creationId xmlns:a16="http://schemas.microsoft.com/office/drawing/2014/main" id="{BC8673C3-6D30-FAC4-F63F-5DA40AB30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4">
            <a:extLst>
              <a:ext uri="{FF2B5EF4-FFF2-40B4-BE49-F238E27FC236}">
                <a16:creationId xmlns:a16="http://schemas.microsoft.com/office/drawing/2014/main" id="{48919DA6-2934-B3F9-781B-7EE6ABE7652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46087" name="Rectangle 10">
            <a:extLst>
              <a:ext uri="{FF2B5EF4-FFF2-40B4-BE49-F238E27FC236}">
                <a16:creationId xmlns:a16="http://schemas.microsoft.com/office/drawing/2014/main" id="{071C109D-C2F7-81E6-6CB5-EE8243673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Borrowing Money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89022E6F-55F0-5BEB-5957-3571B37FFF2D}"/>
              </a:ext>
            </a:extLst>
          </p:cNvPr>
          <p:cNvSpPr/>
          <p:nvPr/>
        </p:nvSpPr>
        <p:spPr>
          <a:xfrm>
            <a:off x="6827838" y="3278188"/>
            <a:ext cx="2316162" cy="1160462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    8.4 ÷ 2</a:t>
            </a:r>
          </a:p>
          <a:p>
            <a:pPr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 = 4.2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8767C91-385B-579E-CC1A-38BD26B0EFE7}"/>
              </a:ext>
            </a:extLst>
          </p:cNvPr>
          <p:cNvGraphicFramePr>
            <a:graphicFrameLocks noGrp="1"/>
          </p:cNvGraphicFramePr>
          <p:nvPr/>
        </p:nvGraphicFramePr>
        <p:xfrm>
          <a:off x="1158875" y="2035175"/>
          <a:ext cx="73152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APR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Loan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Loan payment Option</a:t>
                      </a:r>
                      <a:r>
                        <a:rPr lang="en-GB" sz="2400" b="0" baseline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 1</a:t>
                      </a:r>
                      <a:endParaRPr lang="en-GB" sz="2400" b="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Loan payment Option</a:t>
                      </a:r>
                      <a:r>
                        <a:rPr lang="en-GB" sz="2400" b="0" baseline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 2</a:t>
                      </a:r>
                      <a:endParaRPr lang="en-GB" sz="2400" b="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8.4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6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07" name="TextBox 19">
            <a:extLst>
              <a:ext uri="{FF2B5EF4-FFF2-40B4-BE49-F238E27FC236}">
                <a16:creationId xmlns:a16="http://schemas.microsoft.com/office/drawing/2014/main" id="{5E080A41-DDFB-0916-1FB0-C5AA0F6B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3673475"/>
            <a:ext cx="161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Option 2 :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F2B4CDBC-A20D-E4E6-CB38-3C8C7188DD75}"/>
              </a:ext>
            </a:extLst>
          </p:cNvPr>
          <p:cNvGrpSpPr>
            <a:grpSpLocks/>
          </p:cNvGrpSpPr>
          <p:nvPr/>
        </p:nvGrpSpPr>
        <p:grpSpPr bwMode="auto">
          <a:xfrm>
            <a:off x="3514725" y="3559175"/>
            <a:ext cx="698500" cy="1006475"/>
            <a:chOff x="6378527" y="4839286"/>
            <a:chExt cx="697627" cy="1007959"/>
          </a:xfrm>
        </p:grpSpPr>
        <p:sp>
          <p:nvSpPr>
            <p:cNvPr id="46116" name="TextBox 17">
              <a:extLst>
                <a:ext uri="{FF2B5EF4-FFF2-40B4-BE49-F238E27FC236}">
                  <a16:creationId xmlns:a16="http://schemas.microsoft.com/office/drawing/2014/main" id="{55F96E0A-C4FF-A9D3-B6BE-CB27F8649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094" y="4839286"/>
              <a:ext cx="635917" cy="4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4.2</a:t>
              </a:r>
            </a:p>
          </p:txBody>
        </p:sp>
        <p:sp>
          <p:nvSpPr>
            <p:cNvPr id="46117" name="TextBox 18">
              <a:extLst>
                <a:ext uri="{FF2B5EF4-FFF2-40B4-BE49-F238E27FC236}">
                  <a16:creationId xmlns:a16="http://schemas.microsoft.com/office/drawing/2014/main" id="{935EAEE1-49AE-8449-E962-A63E5CB86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527" y="5385580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100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EB0EB6-8DE8-DADB-F31F-C49468680881}"/>
                </a:ext>
              </a:extLst>
            </p:cNvPr>
            <p:cNvCxnSpPr/>
            <p:nvPr/>
          </p:nvCxnSpPr>
          <p:spPr>
            <a:xfrm>
              <a:off x="6467316" y="5317829"/>
              <a:ext cx="520049" cy="15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7507D35-D598-4B98-C0B2-088506A3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3832225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x 5000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90A8FC-DBC6-C0D2-7F24-7924AEEF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3800475"/>
            <a:ext cx="147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= £ 210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DA240A-9400-618B-FE2D-C2F2822BA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4908550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Pay back total 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CC487B-9F7B-E3A8-C2B7-2D86B8C9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4878388"/>
            <a:ext cx="412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£5000 + £210 = £5210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3D993C-D09A-D775-47A2-FC83089A7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56197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Monthly payment :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E1A61A-43EA-773D-6DC4-6E9DEFCE2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5619750"/>
            <a:ext cx="200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£5210 ÷ 6 =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9F1D0B-BDE1-5F20-C703-ED96A0143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0" y="5619750"/>
            <a:ext cx="153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£868.33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6" grpId="0"/>
      <p:bldP spid="30" grpId="0"/>
      <p:bldP spid="31" grpId="0"/>
      <p:bldP spid="21" grpId="0"/>
      <p:bldP spid="27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8579674D-06FC-55D5-43D2-F7BDA80D3C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543F2D-8FC0-4F8D-B293-6C1E4A584F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0FB2BEBD-2B47-1406-B5BB-3E44C686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47108" name="Picture 2" descr="scottishflag">
            <a:extLst>
              <a:ext uri="{FF2B5EF4-FFF2-40B4-BE49-F238E27FC236}">
                <a16:creationId xmlns:a16="http://schemas.microsoft.com/office/drawing/2014/main" id="{8EAA58C7-FBB7-E0F6-A781-88F502B7FB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 descr="Office Objects 0572">
            <a:extLst>
              <a:ext uri="{FF2B5EF4-FFF2-40B4-BE49-F238E27FC236}">
                <a16:creationId xmlns:a16="http://schemas.microsoft.com/office/drawing/2014/main" id="{5C4915B8-6BF8-97FF-4D97-84D55C9D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4">
            <a:extLst>
              <a:ext uri="{FF2B5EF4-FFF2-40B4-BE49-F238E27FC236}">
                <a16:creationId xmlns:a16="http://schemas.microsoft.com/office/drawing/2014/main" id="{78E9623B-B8EB-5E7D-48DE-47CAFB1335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47111" name="Rectangle 10">
            <a:extLst>
              <a:ext uri="{FF2B5EF4-FFF2-40B4-BE49-F238E27FC236}">
                <a16:creationId xmlns:a16="http://schemas.microsoft.com/office/drawing/2014/main" id="{B1B0F6E8-7C7A-4A35-A796-D71C3FD4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Borrowing Money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5EED8DD7-ED88-2EAB-3DF0-C8A444F8C010}"/>
              </a:ext>
            </a:extLst>
          </p:cNvPr>
          <p:cNvSpPr/>
          <p:nvPr/>
        </p:nvSpPr>
        <p:spPr>
          <a:xfrm>
            <a:off x="0" y="0"/>
            <a:ext cx="3614738" cy="1751013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Why might someone pick option 2 ?</a:t>
            </a:r>
          </a:p>
        </p:txBody>
      </p:sp>
      <p:sp>
        <p:nvSpPr>
          <p:cNvPr id="47113" name="TextBox 19">
            <a:extLst>
              <a:ext uri="{FF2B5EF4-FFF2-40B4-BE49-F238E27FC236}">
                <a16:creationId xmlns:a16="http://schemas.microsoft.com/office/drawing/2014/main" id="{1ECF86DF-E57A-9B60-0868-565E5118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2767013"/>
            <a:ext cx="4154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/>
              <a:t>Monthly payment Option 2 :</a:t>
            </a:r>
          </a:p>
        </p:txBody>
      </p:sp>
      <p:sp>
        <p:nvSpPr>
          <p:cNvPr id="47114" name="TextBox 20">
            <a:extLst>
              <a:ext uri="{FF2B5EF4-FFF2-40B4-BE49-F238E27FC236}">
                <a16:creationId xmlns:a16="http://schemas.microsoft.com/office/drawing/2014/main" id="{3EA51453-2893-1D9E-74CF-F3F98533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2070100"/>
            <a:ext cx="4103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/>
              <a:t>Monthly payment Option 1 :</a:t>
            </a:r>
          </a:p>
        </p:txBody>
      </p:sp>
      <p:sp>
        <p:nvSpPr>
          <p:cNvPr id="47115" name="Rectangle 26">
            <a:extLst>
              <a:ext uri="{FF2B5EF4-FFF2-40B4-BE49-F238E27FC236}">
                <a16:creationId xmlns:a16="http://schemas.microsoft.com/office/drawing/2014/main" id="{FEE7EB53-3EE0-43DC-AA1D-062FC744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2767013"/>
            <a:ext cx="1443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£868.33</a:t>
            </a:r>
          </a:p>
        </p:txBody>
      </p:sp>
      <p:sp>
        <p:nvSpPr>
          <p:cNvPr id="47116" name="Rectangle 31">
            <a:extLst>
              <a:ext uri="{FF2B5EF4-FFF2-40B4-BE49-F238E27FC236}">
                <a16:creationId xmlns:a16="http://schemas.microsoft.com/office/drawing/2014/main" id="{D7E72806-304C-9B3C-53F9-15D4E1EE3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2070100"/>
            <a:ext cx="1535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£457.50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066">
            <a:extLst>
              <a:ext uri="{FF2B5EF4-FFF2-40B4-BE49-F238E27FC236}">
                <a16:creationId xmlns:a16="http://schemas.microsoft.com/office/drawing/2014/main" id="{A4CC2137-8D4A-E7FF-9212-A03A81AAB0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700599-534E-4212-9DF2-6733A9C2DC1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3" name="Rectangle 2067">
            <a:extLst>
              <a:ext uri="{FF2B5EF4-FFF2-40B4-BE49-F238E27FC236}">
                <a16:creationId xmlns:a16="http://schemas.microsoft.com/office/drawing/2014/main" id="{56337377-F3EC-7273-672C-E705CF885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pic>
        <p:nvPicPr>
          <p:cNvPr id="22532" name="Picture 3" descr="scottishflag">
            <a:extLst>
              <a:ext uri="{FF2B5EF4-FFF2-40B4-BE49-F238E27FC236}">
                <a16:creationId xmlns:a16="http://schemas.microsoft.com/office/drawing/2014/main" id="{CA830274-256A-E474-B95B-27EC9C7F20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4">
            <a:extLst>
              <a:ext uri="{FF2B5EF4-FFF2-40B4-BE49-F238E27FC236}">
                <a16:creationId xmlns:a16="http://schemas.microsoft.com/office/drawing/2014/main" id="{EA142D7F-BDCA-4678-958D-97322F335BC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2534" name="Picture 5" descr="Office Objects 0572">
            <a:extLst>
              <a:ext uri="{FF2B5EF4-FFF2-40B4-BE49-F238E27FC236}">
                <a16:creationId xmlns:a16="http://schemas.microsoft.com/office/drawing/2014/main" id="{D043AB7A-1F74-5B88-7E28-60285619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Rectangle 6">
            <a:extLst>
              <a:ext uri="{FF2B5EF4-FFF2-40B4-BE49-F238E27FC236}">
                <a16:creationId xmlns:a16="http://schemas.microsoft.com/office/drawing/2014/main" id="{13EEDD69-C95B-D42E-F88B-E7744B2A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991806F1-00A0-A55F-AFD2-8A789C216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04456" name="Text Box 8">
            <a:extLst>
              <a:ext uri="{FF2B5EF4-FFF2-40B4-BE49-F238E27FC236}">
                <a16:creationId xmlns:a16="http://schemas.microsoft.com/office/drawing/2014/main" id="{DCAF4398-386A-14E0-0654-B8D63BE85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990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 understand the term simple interest.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2538" name="Line 9">
            <a:extLst>
              <a:ext uri="{FF2B5EF4-FFF2-40B4-BE49-F238E27FC236}">
                <a16:creationId xmlns:a16="http://schemas.microsoft.com/office/drawing/2014/main" id="{591D62CE-AD6A-1291-6987-2A61951A9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D4A8CE7D-6CA6-BE84-122B-5457FAED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We are learning the term simple interest and how to calculate it.</a:t>
            </a:r>
          </a:p>
        </p:txBody>
      </p:sp>
      <p:sp>
        <p:nvSpPr>
          <p:cNvPr id="104459" name="Rectangle 11">
            <a:extLst>
              <a:ext uri="{FF2B5EF4-FFF2-40B4-BE49-F238E27FC236}">
                <a16:creationId xmlns:a16="http://schemas.microsoft.com/office/drawing/2014/main" id="{949D66AB-CF80-E43A-6CF3-18C942C2F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3997325"/>
            <a:ext cx="3659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Calculate simply interest.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C568821-C451-B206-14A7-2EB49C7D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Simple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/>
      <p:bldP spid="104458" grpId="0"/>
      <p:bldP spid="1044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>
            <a:extLst>
              <a:ext uri="{FF2B5EF4-FFF2-40B4-BE49-F238E27FC236}">
                <a16:creationId xmlns:a16="http://schemas.microsoft.com/office/drawing/2014/main" id="{1C52632E-AC64-332D-DAAB-6E310A89D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Borrowing Money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A73F88E-D5E4-D36B-8AF4-F20C844DFA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10899B-1424-4341-979A-B0EE8482AC0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5804B6D-2DB8-748A-4633-D899F13C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3AF94C93-9010-520B-0AB7-F91BE0CD4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4" name="Text Box 3">
            <a:extLst>
              <a:ext uri="{FF2B5EF4-FFF2-40B4-BE49-F238E27FC236}">
                <a16:creationId xmlns:a16="http://schemas.microsoft.com/office/drawing/2014/main" id="{CFB8B6D9-F679-612A-137B-28E34E3D1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34</a:t>
            </a:r>
          </a:p>
          <a:p>
            <a:pPr algn="ctr" eaLnBrk="1" hangingPunct="1"/>
            <a:r>
              <a:rPr lang="en-GB" altLang="en-US" sz="4000"/>
              <a:t>Ch27 (page 221)</a:t>
            </a:r>
          </a:p>
        </p:txBody>
      </p:sp>
      <p:pic>
        <p:nvPicPr>
          <p:cNvPr id="48135" name="Picture 4" descr="ag00463_">
            <a:extLst>
              <a:ext uri="{FF2B5EF4-FFF2-40B4-BE49-F238E27FC236}">
                <a16:creationId xmlns:a16="http://schemas.microsoft.com/office/drawing/2014/main" id="{AE45C0C9-6FAB-B4B4-B846-E637FFF4B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5" descr="scottishflag">
            <a:extLst>
              <a:ext uri="{FF2B5EF4-FFF2-40B4-BE49-F238E27FC236}">
                <a16:creationId xmlns:a16="http://schemas.microsoft.com/office/drawing/2014/main" id="{877C8B56-F38F-A95E-A9ED-E9B68BD365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6" descr="Office Objects 0572">
            <a:extLst>
              <a:ext uri="{FF2B5EF4-FFF2-40B4-BE49-F238E27FC236}">
                <a16:creationId xmlns:a16="http://schemas.microsoft.com/office/drawing/2014/main" id="{E9477FF9-A4E0-C5B4-899A-E78DBC74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 Box 7">
            <a:extLst>
              <a:ext uri="{FF2B5EF4-FFF2-40B4-BE49-F238E27FC236}">
                <a16:creationId xmlns:a16="http://schemas.microsoft.com/office/drawing/2014/main" id="{C7124F4C-D98B-799F-F661-16CBD888898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055678B5-F939-3BD9-9E70-D2307A44C0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394200" cy="2139950"/>
            <a:chOff x="0" y="-1"/>
            <a:chExt cx="4394579" cy="2140616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344990FE-64FF-A395-DE0E-2027D646697F}"/>
                </a:ext>
              </a:extLst>
            </p:cNvPr>
            <p:cNvSpPr/>
            <p:nvPr/>
          </p:nvSpPr>
          <p:spPr>
            <a:xfrm>
              <a:off x="0" y="-1"/>
              <a:ext cx="4394579" cy="210250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6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Have you updated your Learning Log ?</a:t>
              </a:r>
            </a:p>
            <a:p>
              <a:pPr algn="ctr">
                <a:defRPr/>
              </a:pPr>
              <a:endParaRPr lang="en-GB" sz="26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pic>
          <p:nvPicPr>
            <p:cNvPr id="14" name="Picture 13" descr="TICK.jpg">
              <a:extLst>
                <a:ext uri="{FF2B5EF4-FFF2-40B4-BE49-F238E27FC236}">
                  <a16:creationId xmlns:a16="http://schemas.microsoft.com/office/drawing/2014/main" id="{2A5BEF58-AE7E-EC47-59C9-B0A5C7B5CB49}"/>
                </a:ext>
              </a:extLst>
            </p:cNvPr>
            <p:cNvPicPr/>
            <p:nvPr/>
          </p:nvPicPr>
          <p:blipFill>
            <a:blip r:embed="rId5" cstate="print"/>
            <a:srcRect l="10860" t="11278" r="10913" b="11278"/>
            <a:stretch>
              <a:fillRect/>
            </a:stretch>
          </p:blipFill>
          <p:spPr>
            <a:xfrm>
              <a:off x="1829320" y="1374898"/>
              <a:ext cx="779393" cy="7657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2">
            <a:extLst>
              <a:ext uri="{FF2B5EF4-FFF2-40B4-BE49-F238E27FC236}">
                <a16:creationId xmlns:a16="http://schemas.microsoft.com/office/drawing/2014/main" id="{F9445C57-53B8-BF03-D6EC-F229BA0862D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6"/>
          <a:stretch>
            <a:fillRect/>
          </a:stretch>
        </p:blipFill>
        <p:spPr>
          <a:xfrm>
            <a:off x="142875" y="214313"/>
            <a:ext cx="8867775" cy="5500687"/>
          </a:xfrm>
        </p:spPr>
      </p:pic>
      <p:sp>
        <p:nvSpPr>
          <p:cNvPr id="49155" name="Text Box 14">
            <a:extLst>
              <a:ext uri="{FF2B5EF4-FFF2-40B4-BE49-F238E27FC236}">
                <a16:creationId xmlns:a16="http://schemas.microsoft.com/office/drawing/2014/main" id="{9B6A53BC-E301-60BA-01EE-12CE5EFF3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776913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/>
              <a:t>2 KU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94DAF6FC-DEAC-9702-CA28-3E6F95559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>
            <a:extLst>
              <a:ext uri="{FF2B5EF4-FFF2-40B4-BE49-F238E27FC236}">
                <a16:creationId xmlns:a16="http://schemas.microsoft.com/office/drawing/2014/main" id="{04465B1B-24C8-2B2A-2D86-6F268FAC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1527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>
            <a:extLst>
              <a:ext uri="{FF2B5EF4-FFF2-40B4-BE49-F238E27FC236}">
                <a16:creationId xmlns:a16="http://schemas.microsoft.com/office/drawing/2014/main" id="{0FBF99E7-C7AE-3673-1ACD-A8BE9A75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429125"/>
            <a:ext cx="87868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id="{1396ECA0-113F-622D-7C1F-C622BC46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" b="2686"/>
          <a:stretch>
            <a:fillRect/>
          </a:stretch>
        </p:blipFill>
        <p:spPr bwMode="auto">
          <a:xfrm>
            <a:off x="250825" y="3175"/>
            <a:ext cx="7491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so62701">
            <a:extLst>
              <a:ext uri="{FF2B5EF4-FFF2-40B4-BE49-F238E27FC236}">
                <a16:creationId xmlns:a16="http://schemas.microsoft.com/office/drawing/2014/main" id="{C774B290-EBD0-F9BA-1876-181268E9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8823" r="18147" b="59528"/>
          <a:stretch>
            <a:fillRect/>
          </a:stretch>
        </p:blipFill>
        <p:spPr bwMode="auto">
          <a:xfrm>
            <a:off x="71438" y="0"/>
            <a:ext cx="9001125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5F27A124-9A93-DE8C-16FB-6AFB8DF5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r="4475"/>
          <a:stretch>
            <a:fillRect/>
          </a:stretch>
        </p:blipFill>
        <p:spPr bwMode="auto">
          <a:xfrm>
            <a:off x="0" y="0"/>
            <a:ext cx="91440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38DC8-1288-CA84-5052-01C07E4451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7CDC95-FB14-42BB-B033-8074D751C40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968A3-90BD-287C-F153-D03D5058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081" name="Rectangle 13">
            <a:extLst>
              <a:ext uri="{FF2B5EF4-FFF2-40B4-BE49-F238E27FC236}">
                <a16:creationId xmlns:a16="http://schemas.microsoft.com/office/drawing/2014/main" id="{E3361C70-D812-8D40-56D6-F97433FBB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9563"/>
            <a:ext cx="8604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Jamie invests £1440 in a savings account.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rate of interest is 5% per annum.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Calculate the interest he should receive after 3 months.</a:t>
            </a:r>
          </a:p>
        </p:txBody>
      </p:sp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id="{49974E66-6416-EC2B-FAA7-2303BADF3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492375"/>
          <a:ext cx="53213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393480" progId="Equation.3">
                  <p:embed/>
                </p:oleObj>
              </mc:Choice>
              <mc:Fallback>
                <p:oleObj name="Equation" r:id="rId2" imgW="214596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492375"/>
                        <a:ext cx="5321300" cy="9731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>
            <a:extLst>
              <a:ext uri="{FF2B5EF4-FFF2-40B4-BE49-F238E27FC236}">
                <a16:creationId xmlns:a16="http://schemas.microsoft.com/office/drawing/2014/main" id="{67B75BAF-4F82-761A-6773-B84B60D8E2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573463"/>
          <a:ext cx="49434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215640" progId="Equation.3">
                  <p:embed/>
                </p:oleObj>
              </mc:Choice>
              <mc:Fallback>
                <p:oleObj name="Equation" r:id="rId4" imgW="199368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573463"/>
                        <a:ext cx="4943475" cy="534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>
            <a:extLst>
              <a:ext uri="{FF2B5EF4-FFF2-40B4-BE49-F238E27FC236}">
                <a16:creationId xmlns:a16="http://schemas.microsoft.com/office/drawing/2014/main" id="{7D783841-931E-B3AE-FC49-1D3C04B50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3573463"/>
          <a:ext cx="11969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215640" progId="Equation.3">
                  <p:embed/>
                </p:oleObj>
              </mc:Choice>
              <mc:Fallback>
                <p:oleObj name="Equation" r:id="rId6" imgW="482400" imgH="215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573463"/>
                        <a:ext cx="1196975" cy="534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0">
            <a:extLst>
              <a:ext uri="{FF2B5EF4-FFF2-40B4-BE49-F238E27FC236}">
                <a16:creationId xmlns:a16="http://schemas.microsoft.com/office/drawing/2014/main" id="{4D99A179-45C4-897E-5CB7-5DE7322791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292600"/>
          <a:ext cx="56388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3040" imgH="215640" progId="Equation.3">
                  <p:embed/>
                </p:oleObj>
              </mc:Choice>
              <mc:Fallback>
                <p:oleObj name="Equation" r:id="rId8" imgW="227304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92600"/>
                        <a:ext cx="5638800" cy="534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>
            <a:extLst>
              <a:ext uri="{FF2B5EF4-FFF2-40B4-BE49-F238E27FC236}">
                <a16:creationId xmlns:a16="http://schemas.microsoft.com/office/drawing/2014/main" id="{B7874E19-0F75-CC4F-C61A-83EA302657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013325"/>
          <a:ext cx="5734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1200" imgH="215640" progId="Equation.3">
                  <p:embed/>
                </p:oleObj>
              </mc:Choice>
              <mc:Fallback>
                <p:oleObj name="Equation" r:id="rId10" imgW="2311200" imgH="215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013325"/>
                        <a:ext cx="5734050" cy="534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76DE-52A7-FD32-75ED-D614B90AD4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7CDC95-FB14-42BB-B033-8074D751C40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C4353-D65E-CF19-8DA6-0DFBEC9A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104" name="Rectangle 27">
            <a:extLst>
              <a:ext uri="{FF2B5EF4-FFF2-40B4-BE49-F238E27FC236}">
                <a16:creationId xmlns:a16="http://schemas.microsoft.com/office/drawing/2014/main" id="{508C07BB-DBDA-5F09-587F-B6B9A3382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182563"/>
            <a:ext cx="8764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Charlie invests £4200 in a bank account.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rate of interest is 1.3% per annum.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Calculate the interest he should receive after 9 months.</a:t>
            </a:r>
          </a:p>
        </p:txBody>
      </p:sp>
      <p:graphicFrame>
        <p:nvGraphicFramePr>
          <p:cNvPr id="7" name="Object 27">
            <a:extLst>
              <a:ext uri="{FF2B5EF4-FFF2-40B4-BE49-F238E27FC236}">
                <a16:creationId xmlns:a16="http://schemas.microsoft.com/office/drawing/2014/main" id="{46F5804E-25B0-B5B4-D92F-76C7EAFA7E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44675"/>
          <a:ext cx="60991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120" imgH="431640" progId="Equation.3">
                  <p:embed/>
                </p:oleObj>
              </mc:Choice>
              <mc:Fallback>
                <p:oleObj name="Equation" r:id="rId2" imgW="1473120" imgH="431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6099175" cy="1795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8">
            <a:extLst>
              <a:ext uri="{FF2B5EF4-FFF2-40B4-BE49-F238E27FC236}">
                <a16:creationId xmlns:a16="http://schemas.microsoft.com/office/drawing/2014/main" id="{6AE94565-8EA5-4301-1B86-4C727690D6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6800" y="2852738"/>
          <a:ext cx="2997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177480" progId="Equation.3">
                  <p:embed/>
                </p:oleObj>
              </mc:Choice>
              <mc:Fallback>
                <p:oleObj name="Equation" r:id="rId4" imgW="723600" imgH="177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2852738"/>
                        <a:ext cx="2997200" cy="739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>
            <a:extLst>
              <a:ext uri="{FF2B5EF4-FFF2-40B4-BE49-F238E27FC236}">
                <a16:creationId xmlns:a16="http://schemas.microsoft.com/office/drawing/2014/main" id="{D740082C-247D-E598-05B0-7570FD0CF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789363"/>
          <a:ext cx="6046788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431640" progId="Equation.3">
                  <p:embed/>
                </p:oleObj>
              </mc:Choice>
              <mc:Fallback>
                <p:oleObj name="Equation" r:id="rId6" imgW="1460160" imgH="431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89363"/>
                        <a:ext cx="6046788" cy="1795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0">
            <a:extLst>
              <a:ext uri="{FF2B5EF4-FFF2-40B4-BE49-F238E27FC236}">
                <a16:creationId xmlns:a16="http://schemas.microsoft.com/office/drawing/2014/main" id="{EABEFAAE-A1F2-B362-455F-AF7C3907E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661025"/>
          <a:ext cx="2997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177480" progId="Equation.3">
                  <p:embed/>
                </p:oleObj>
              </mc:Choice>
              <mc:Fallback>
                <p:oleObj name="Equation" r:id="rId8" imgW="723600" imgH="177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1025"/>
                        <a:ext cx="2997200" cy="739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BDF10-7B0E-E104-0B29-08FE5CEF30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7CDC95-FB14-42BB-B033-8074D751C40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B0A4F-883A-7171-C2E8-F660949D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127" name="Rectangle 8">
            <a:extLst>
              <a:ext uri="{FF2B5EF4-FFF2-40B4-BE49-F238E27FC236}">
                <a16:creationId xmlns:a16="http://schemas.microsoft.com/office/drawing/2014/main" id="{F8754AE5-872A-FF89-8ADA-B821ECB1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88913"/>
            <a:ext cx="4895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Ralph invests £2600 in a building society account. 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rate of interest is 4.5% per annum. 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Calculate the interest he should receive after 8 months.</a:t>
            </a: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9118EEFA-D832-7519-373F-7EECD2EB54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213100"/>
          <a:ext cx="60483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203040" progId="Equation.3">
                  <p:embed/>
                </p:oleObj>
              </mc:Choice>
              <mc:Fallback>
                <p:oleObj name="Equation" r:id="rId2" imgW="2438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13100"/>
                        <a:ext cx="6048375" cy="503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1F657BC6-0C63-A140-DE8A-1C87260068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005263"/>
          <a:ext cx="5197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203040" progId="Equation.3">
                  <p:embed/>
                </p:oleObj>
              </mc:Choice>
              <mc:Fallback>
                <p:oleObj name="Equation" r:id="rId4" imgW="209520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05263"/>
                        <a:ext cx="5197475" cy="503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DB1BC336-5135-42DB-AE0A-3B5C7E4C4E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941888"/>
          <a:ext cx="35274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03040" progId="Equation.3">
                  <p:embed/>
                </p:oleObj>
              </mc:Choice>
              <mc:Fallback>
                <p:oleObj name="Equation" r:id="rId6" imgW="142236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941888"/>
                        <a:ext cx="3527425" cy="503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68696-EE46-FBE0-DFE2-B13E2CB400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7CDC95-FB14-42BB-B033-8074D751C40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08698-13ED-34F2-6A45-4A89876C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9B4B7DE9-07FA-C73B-5D98-329EC5A63E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7590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7590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4">
            <a:extLst>
              <a:ext uri="{FF2B5EF4-FFF2-40B4-BE49-F238E27FC236}">
                <a16:creationId xmlns:a16="http://schemas.microsoft.com/office/drawing/2014/main" id="{4ECA08A4-24C5-F7FC-1357-09B31F32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82563"/>
            <a:ext cx="82089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Sam invests £7600 in a bank account.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• The rate of interest is 4.8% per annum.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• The bank deducts 20% tax from the interest.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Calculate the interest Sam receives for one year after tax has been deducted.</a:t>
            </a:r>
          </a:p>
        </p:txBody>
      </p:sp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CFAAA69F-5576-8EDB-870D-50E99EA9D9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435225"/>
          <a:ext cx="390683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435225"/>
                        <a:ext cx="3906837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>
            <a:extLst>
              <a:ext uri="{FF2B5EF4-FFF2-40B4-BE49-F238E27FC236}">
                <a16:creationId xmlns:a16="http://schemas.microsoft.com/office/drawing/2014/main" id="{25DEDAD6-5863-C69A-D2CF-CEF8BC6F9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2579688"/>
          <a:ext cx="19843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15640" progId="Equation.3">
                  <p:embed/>
                </p:oleObj>
              </mc:Choice>
              <mc:Fallback>
                <p:oleObj name="Equation" r:id="rId6" imgW="799920" imgH="215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579688"/>
                        <a:ext cx="1984375" cy="534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0">
            <a:extLst>
              <a:ext uri="{FF2B5EF4-FFF2-40B4-BE49-F238E27FC236}">
                <a16:creationId xmlns:a16="http://schemas.microsoft.com/office/drawing/2014/main" id="{F6747E17-86D2-20AD-D9FF-3D169B7569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443288"/>
          <a:ext cx="45053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5840" imgH="215640" progId="Equation.3">
                  <p:embed/>
                </p:oleObj>
              </mc:Choice>
              <mc:Fallback>
                <p:oleObj name="Equation" r:id="rId8" imgW="181584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43288"/>
                        <a:ext cx="4505325" cy="534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>
            <a:extLst>
              <a:ext uri="{FF2B5EF4-FFF2-40B4-BE49-F238E27FC236}">
                <a16:creationId xmlns:a16="http://schemas.microsoft.com/office/drawing/2014/main" id="{B1D68D24-8301-4199-9630-56FBD9C71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019550"/>
          <a:ext cx="46005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54000" imgH="215640" progId="Equation.3">
                  <p:embed/>
                </p:oleObj>
              </mc:Choice>
              <mc:Fallback>
                <p:oleObj name="Equation" r:id="rId10" imgW="1854000" imgH="215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19550"/>
                        <a:ext cx="4600575" cy="534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2">
            <a:extLst>
              <a:ext uri="{FF2B5EF4-FFF2-40B4-BE49-F238E27FC236}">
                <a16:creationId xmlns:a16="http://schemas.microsoft.com/office/drawing/2014/main" id="{A5E6C887-F5A9-B946-2083-8EF04C66C8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667250"/>
          <a:ext cx="683418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55800" imgH="215640" progId="Equation.3">
                  <p:embed/>
                </p:oleObj>
              </mc:Choice>
              <mc:Fallback>
                <p:oleObj name="Equation" r:id="rId12" imgW="2755800" imgH="215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667250"/>
                        <a:ext cx="6834187" cy="534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3">
            <a:extLst>
              <a:ext uri="{FF2B5EF4-FFF2-40B4-BE49-F238E27FC236}">
                <a16:creationId xmlns:a16="http://schemas.microsoft.com/office/drawing/2014/main" id="{47C1E2F2-71CA-B4FA-3B8F-F276840BA3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314950"/>
          <a:ext cx="51958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95200" imgH="215640" progId="Equation.3">
                  <p:embed/>
                </p:oleObj>
              </mc:Choice>
              <mc:Fallback>
                <p:oleObj name="Equation" r:id="rId14" imgW="2095200" imgH="215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14950"/>
                        <a:ext cx="5195888" cy="534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E542C83-01C2-58C7-7815-12965EBBBCC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984375" y="7429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dirty="0">
                <a:solidFill>
                  <a:srgbClr val="FFFF00"/>
                </a:solidFill>
                <a:latin typeface="Comic Sans MS" pitchFamily="66" charset="0"/>
              </a:rPr>
              <a:t>Money</a:t>
            </a:r>
          </a:p>
        </p:txBody>
      </p:sp>
      <p:pic>
        <p:nvPicPr>
          <p:cNvPr id="23555" name="Picture 5" descr="Office Objects 0572">
            <a:extLst>
              <a:ext uri="{FF2B5EF4-FFF2-40B4-BE49-F238E27FC236}">
                <a16:creationId xmlns:a16="http://schemas.microsoft.com/office/drawing/2014/main" id="{04925CBF-67D2-928F-69CB-D7591F80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Callout 21">
            <a:extLst>
              <a:ext uri="{FF2B5EF4-FFF2-40B4-BE49-F238E27FC236}">
                <a16:creationId xmlns:a16="http://schemas.microsoft.com/office/drawing/2014/main" id="{C4AC1507-19D4-B18D-B193-F7AA204BB218}"/>
              </a:ext>
            </a:extLst>
          </p:cNvPr>
          <p:cNvSpPr/>
          <p:nvPr/>
        </p:nvSpPr>
        <p:spPr>
          <a:xfrm>
            <a:off x="5627688" y="63500"/>
            <a:ext cx="3390900" cy="2033588"/>
          </a:xfrm>
          <a:prstGeom prst="wedgeEllipseCallout">
            <a:avLst>
              <a:gd name="adj1" fmla="val 52226"/>
              <a:gd name="adj2" fmla="val 52976"/>
            </a:avLst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Are there other places to put your money?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C7997B99-21AF-377B-CE8E-05491DB0E5CD}"/>
              </a:ext>
            </a:extLst>
          </p:cNvPr>
          <p:cNvSpPr/>
          <p:nvPr/>
        </p:nvSpPr>
        <p:spPr>
          <a:xfrm>
            <a:off x="6137275" y="95250"/>
            <a:ext cx="2781300" cy="1866900"/>
          </a:xfrm>
          <a:prstGeom prst="wedgeEllipseCallout">
            <a:avLst>
              <a:gd name="adj1" fmla="val 52226"/>
              <a:gd name="adj2" fmla="val 52976"/>
            </a:avLst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Why put your money in a bank?</a:t>
            </a:r>
          </a:p>
        </p:txBody>
      </p:sp>
      <p:sp>
        <p:nvSpPr>
          <p:cNvPr id="23" name="Rectangle 2066">
            <a:extLst>
              <a:ext uri="{FF2B5EF4-FFF2-40B4-BE49-F238E27FC236}">
                <a16:creationId xmlns:a16="http://schemas.microsoft.com/office/drawing/2014/main" id="{40F84A9E-8D0F-2199-20AF-E90DE26A166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1CB924-4F21-4729-BA3E-1A1D45F5030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4" name="Rectangle 2067">
            <a:extLst>
              <a:ext uri="{FF2B5EF4-FFF2-40B4-BE49-F238E27FC236}">
                <a16:creationId xmlns:a16="http://schemas.microsoft.com/office/drawing/2014/main" id="{BBCA7ACD-E44F-CDA4-B1DE-9C646EE1E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Compiled by Mr. Lafferty Maths Dept.</a:t>
            </a:r>
          </a:p>
        </p:txBody>
      </p:sp>
      <p:pic>
        <p:nvPicPr>
          <p:cNvPr id="23560" name="Picture 3" descr="scottishflag">
            <a:extLst>
              <a:ext uri="{FF2B5EF4-FFF2-40B4-BE49-F238E27FC236}">
                <a16:creationId xmlns:a16="http://schemas.microsoft.com/office/drawing/2014/main" id="{7B4AA1E3-E711-D172-2607-3B7CCFD7E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4">
            <a:extLst>
              <a:ext uri="{FF2B5EF4-FFF2-40B4-BE49-F238E27FC236}">
                <a16:creationId xmlns:a16="http://schemas.microsoft.com/office/drawing/2014/main" id="{51AA1DC0-614C-E946-E10A-6E8651F49FF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66DA23F9-5841-ACA5-335B-564CC05E70A1}"/>
              </a:ext>
            </a:extLst>
          </p:cNvPr>
          <p:cNvSpPr/>
          <p:nvPr/>
        </p:nvSpPr>
        <p:spPr>
          <a:xfrm>
            <a:off x="2946400" y="3086100"/>
            <a:ext cx="3848100" cy="1562100"/>
          </a:xfrm>
          <a:prstGeom prst="cloud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St Ninian’s Savings Bank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D5ACCB66-9233-38CF-EF9C-63712B35D4EA}"/>
              </a:ext>
            </a:extLst>
          </p:cNvPr>
          <p:cNvSpPr/>
          <p:nvPr/>
        </p:nvSpPr>
        <p:spPr>
          <a:xfrm>
            <a:off x="298450" y="0"/>
            <a:ext cx="2781300" cy="1866900"/>
          </a:xfrm>
          <a:prstGeom prst="wedgeEllipseCallout">
            <a:avLst>
              <a:gd name="adj1" fmla="val -58875"/>
              <a:gd name="adj2" fmla="val 4368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What type of accounts can you get?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2CB52E7F-E2E8-702A-9381-17A7132943F0}"/>
              </a:ext>
            </a:extLst>
          </p:cNvPr>
          <p:cNvSpPr/>
          <p:nvPr/>
        </p:nvSpPr>
        <p:spPr>
          <a:xfrm>
            <a:off x="5864225" y="4367213"/>
            <a:ext cx="2554288" cy="914400"/>
          </a:xfrm>
          <a:prstGeom prst="cloud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Current account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D1992229-C4DB-759A-CE9B-64B90594AFFF}"/>
              </a:ext>
            </a:extLst>
          </p:cNvPr>
          <p:cNvSpPr/>
          <p:nvPr/>
        </p:nvSpPr>
        <p:spPr>
          <a:xfrm>
            <a:off x="3400425" y="5118100"/>
            <a:ext cx="2554288" cy="914400"/>
          </a:xfrm>
          <a:prstGeom prst="cloud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Savings account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D5F7733C-EF4B-CEBD-3829-EAB4E53C5C93}"/>
              </a:ext>
            </a:extLst>
          </p:cNvPr>
          <p:cNvSpPr/>
          <p:nvPr/>
        </p:nvSpPr>
        <p:spPr>
          <a:xfrm>
            <a:off x="5895975" y="5307013"/>
            <a:ext cx="2817813" cy="1298575"/>
          </a:xfrm>
          <a:prstGeom prst="cloud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High Interest account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8817D5D6-3E90-783E-E210-3768514E200C}"/>
              </a:ext>
            </a:extLst>
          </p:cNvPr>
          <p:cNvSpPr/>
          <p:nvPr/>
        </p:nvSpPr>
        <p:spPr>
          <a:xfrm>
            <a:off x="646113" y="5129213"/>
            <a:ext cx="2763837" cy="914400"/>
          </a:xfrm>
          <a:prstGeom prst="cloud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Supersaver account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DAAA6281-41E8-67DE-92DA-D2D7DB047B5B}"/>
              </a:ext>
            </a:extLst>
          </p:cNvPr>
          <p:cNvSpPr/>
          <p:nvPr/>
        </p:nvSpPr>
        <p:spPr>
          <a:xfrm>
            <a:off x="6096000" y="2343150"/>
            <a:ext cx="2554288" cy="914400"/>
          </a:xfrm>
          <a:prstGeom prst="cloud">
            <a:avLst/>
          </a:prstGeom>
          <a:solidFill>
            <a:schemeClr val="tx2">
              <a:lumMod val="7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Building Society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4C8ED306-3EEA-1911-4487-9547E6A53C83}"/>
              </a:ext>
            </a:extLst>
          </p:cNvPr>
          <p:cNvSpPr/>
          <p:nvPr/>
        </p:nvSpPr>
        <p:spPr>
          <a:xfrm>
            <a:off x="3662363" y="2133600"/>
            <a:ext cx="2554287" cy="914400"/>
          </a:xfrm>
          <a:prstGeom prst="cloud">
            <a:avLst/>
          </a:prstGeom>
          <a:solidFill>
            <a:schemeClr val="tx2">
              <a:lumMod val="7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Premium Bonds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001027C-3B61-A0B4-6E39-BBA8C486C7EF}"/>
              </a:ext>
            </a:extLst>
          </p:cNvPr>
          <p:cNvSpPr/>
          <p:nvPr/>
        </p:nvSpPr>
        <p:spPr>
          <a:xfrm>
            <a:off x="0" y="2411413"/>
            <a:ext cx="3216275" cy="1120775"/>
          </a:xfrm>
          <a:prstGeom prst="cloud">
            <a:avLst/>
          </a:prstGeom>
          <a:solidFill>
            <a:srgbClr val="00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Interest p.a.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(per annum)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4E1D42FA-D785-DD9E-9498-2447FD2D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"/>
          <a:stretch>
            <a:fillRect/>
          </a:stretch>
        </p:blipFill>
        <p:spPr bwMode="auto">
          <a:xfrm>
            <a:off x="73025" y="357188"/>
            <a:ext cx="8969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38C8E-EC91-67E3-C3BB-C39A13DB19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7CDC95-FB14-42BB-B033-8074D751C40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3D578-2090-40EC-9E01-EF8208C1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DA720D66-3BB8-8E5D-1D61-6DF7B6D3F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4263" y="26177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6177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>
            <a:extLst>
              <a:ext uri="{FF2B5EF4-FFF2-40B4-BE49-F238E27FC236}">
                <a16:creationId xmlns:a16="http://schemas.microsoft.com/office/drawing/2014/main" id="{4C2DDF44-923D-0CFC-8062-A0994AB32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8588" y="2443163"/>
          <a:ext cx="2651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2443163"/>
                        <a:ext cx="26511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39">
            <a:extLst>
              <a:ext uri="{FF2B5EF4-FFF2-40B4-BE49-F238E27FC236}">
                <a16:creationId xmlns:a16="http://schemas.microsoft.com/office/drawing/2014/main" id="{FC6F66C3-574C-5E5E-1413-988E2D14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63" y="13335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latin typeface="Bookman Old Style" panose="02050604050505020204" pitchFamily="18" charset="0"/>
              </a:rPr>
              <a:t>Jenna is buying a car. The cash price is £11500. It can be bought on hire purchase by paying a deposit of 20% of the cash price and 36 instalments of £300.</a:t>
            </a:r>
          </a:p>
          <a:p>
            <a:pPr eaLnBrk="1" hangingPunct="1"/>
            <a:r>
              <a:rPr lang="en-GB" altLang="en-US" sz="2000">
                <a:latin typeface="Bookman Old Style" panose="02050604050505020204" pitchFamily="18" charset="0"/>
              </a:rPr>
              <a:t>Find   the   total   hire   purchase price of the car.</a:t>
            </a:r>
          </a:p>
        </p:txBody>
      </p:sp>
      <p:pic>
        <p:nvPicPr>
          <p:cNvPr id="7183" name="Picture 4">
            <a:extLst>
              <a:ext uri="{FF2B5EF4-FFF2-40B4-BE49-F238E27FC236}">
                <a16:creationId xmlns:a16="http://schemas.microsoft.com/office/drawing/2014/main" id="{33FF22CA-4DFF-EB8D-D59E-AF7E6411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638175"/>
            <a:ext cx="32527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4">
            <a:extLst>
              <a:ext uri="{FF2B5EF4-FFF2-40B4-BE49-F238E27FC236}">
                <a16:creationId xmlns:a16="http://schemas.microsoft.com/office/drawing/2014/main" id="{83BC7325-815C-21B3-CFA5-AC13A8CFF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700" y="2509838"/>
          <a:ext cx="26416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177480" progId="Equation.3">
                  <p:embed/>
                </p:oleObj>
              </mc:Choice>
              <mc:Fallback>
                <p:oleObj name="Equation" r:id="rId6" imgW="85068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509838"/>
                        <a:ext cx="2641600" cy="563562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3">
            <a:extLst>
              <a:ext uri="{FF2B5EF4-FFF2-40B4-BE49-F238E27FC236}">
                <a16:creationId xmlns:a16="http://schemas.microsoft.com/office/drawing/2014/main" id="{95723053-3F29-9E56-BC43-16EC0A9259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00" y="3302000"/>
          <a:ext cx="38639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03040" progId="Equation.3">
                  <p:embed/>
                </p:oleObj>
              </mc:Choice>
              <mc:Fallback>
                <p:oleObj name="Equation" r:id="rId8" imgW="1244520" imgH="2030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302000"/>
                        <a:ext cx="3863975" cy="6445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4">
            <a:extLst>
              <a:ext uri="{FF2B5EF4-FFF2-40B4-BE49-F238E27FC236}">
                <a16:creationId xmlns:a16="http://schemas.microsoft.com/office/drawing/2014/main" id="{69A579D7-DB3F-DBEF-87C9-985B3A4F1C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25" y="4021138"/>
          <a:ext cx="18145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203040" progId="Equation.3">
                  <p:embed/>
                </p:oleObj>
              </mc:Choice>
              <mc:Fallback>
                <p:oleObj name="Equation" r:id="rId10" imgW="583920" imgH="20304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4021138"/>
                        <a:ext cx="1814513" cy="6445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5">
            <a:extLst>
              <a:ext uri="{FF2B5EF4-FFF2-40B4-BE49-F238E27FC236}">
                <a16:creationId xmlns:a16="http://schemas.microsoft.com/office/drawing/2014/main" id="{C192174A-0E5B-9173-97AC-B939857D15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50" y="2509838"/>
          <a:ext cx="18938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480" imgH="203040" progId="Equation.3">
                  <p:embed/>
                </p:oleObj>
              </mc:Choice>
              <mc:Fallback>
                <p:oleObj name="Equation" r:id="rId12" imgW="609480" imgH="2030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2509838"/>
                        <a:ext cx="1893888" cy="6445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6">
            <a:extLst>
              <a:ext uri="{FF2B5EF4-FFF2-40B4-BE49-F238E27FC236}">
                <a16:creationId xmlns:a16="http://schemas.microsoft.com/office/drawing/2014/main" id="{6EE13355-5001-226D-0D59-93BC1D6A4F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50" y="3230563"/>
          <a:ext cx="22875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560" imgH="203040" progId="Equation.3">
                  <p:embed/>
                </p:oleObj>
              </mc:Choice>
              <mc:Fallback>
                <p:oleObj name="Equation" r:id="rId14" imgW="736560" imgH="2030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3230563"/>
                        <a:ext cx="2287588" cy="6445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7">
            <a:extLst>
              <a:ext uri="{FF2B5EF4-FFF2-40B4-BE49-F238E27FC236}">
                <a16:creationId xmlns:a16="http://schemas.microsoft.com/office/drawing/2014/main" id="{716098B1-8D6C-2D58-F621-A3536FCEE0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50" y="4021138"/>
          <a:ext cx="20510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60240" imgH="203040" progId="Equation.3">
                  <p:embed/>
                </p:oleObj>
              </mc:Choice>
              <mc:Fallback>
                <p:oleObj name="Equation" r:id="rId16" imgW="660240" imgH="2030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4021138"/>
                        <a:ext cx="2051050" cy="6445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9">
            <a:extLst>
              <a:ext uri="{FF2B5EF4-FFF2-40B4-BE49-F238E27FC236}">
                <a16:creationId xmlns:a16="http://schemas.microsoft.com/office/drawing/2014/main" id="{CF108AFA-8C10-8F78-0E17-52B399D57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413" y="4957763"/>
          <a:ext cx="47720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36480" imgH="203040" progId="Equation.3">
                  <p:embed/>
                </p:oleObj>
              </mc:Choice>
              <mc:Fallback>
                <p:oleObj name="Equation" r:id="rId18" imgW="1536480" imgH="2030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4957763"/>
                        <a:ext cx="4772025" cy="6445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0">
            <a:extLst>
              <a:ext uri="{FF2B5EF4-FFF2-40B4-BE49-F238E27FC236}">
                <a16:creationId xmlns:a16="http://schemas.microsoft.com/office/drawing/2014/main" id="{0D748653-BDA1-3A04-0407-60F563C2D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3213" y="4957763"/>
          <a:ext cx="20510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60240" imgH="203040" progId="Equation.3">
                  <p:embed/>
                </p:oleObj>
              </mc:Choice>
              <mc:Fallback>
                <p:oleObj name="Equation" r:id="rId20" imgW="660240" imgH="20304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957763"/>
                        <a:ext cx="2051050" cy="6445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99592-8C7F-312F-87B6-880BB5EA8F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7CDC95-FB14-42BB-B033-8074D751C40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392E1-86D0-1EC4-7EF6-6E061A8A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8203" name="Rectangle 9">
            <a:extLst>
              <a:ext uri="{FF2B5EF4-FFF2-40B4-BE49-F238E27FC236}">
                <a16:creationId xmlns:a16="http://schemas.microsoft.com/office/drawing/2014/main" id="{93A69C29-A1B7-C143-29AA-2D82F1500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42875"/>
            <a:ext cx="50403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Gail wants to insure her computer for £2400.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insurance company charges an annual premium of £1.25 for each £100 insured.</a:t>
            </a:r>
          </a:p>
          <a:p>
            <a:pPr eaLnBrk="1" hangingPunct="1"/>
            <a:r>
              <a:rPr lang="en-GB" altLang="en-US" i="1">
                <a:latin typeface="Bookman Old Style" panose="02050604050505020204" pitchFamily="18" charset="0"/>
              </a:rPr>
              <a:t>(a)   </a:t>
            </a:r>
            <a:r>
              <a:rPr lang="en-GB" altLang="en-US">
                <a:latin typeface="Bookman Old Style" panose="02050604050505020204" pitchFamily="18" charset="0"/>
              </a:rPr>
              <a:t>Calculate the annual premium.</a:t>
            </a:r>
          </a:p>
        </p:txBody>
      </p:sp>
      <p:sp>
        <p:nvSpPr>
          <p:cNvPr id="8204" name="Rectangle 10">
            <a:extLst>
              <a:ext uri="{FF2B5EF4-FFF2-40B4-BE49-F238E27FC236}">
                <a16:creationId xmlns:a16="http://schemas.microsoft.com/office/drawing/2014/main" id="{9380142D-DE93-D864-2BB4-E56102AC2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024188"/>
            <a:ext cx="5616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i="1">
                <a:latin typeface="Bookman Old Style" panose="02050604050505020204" pitchFamily="18" charset="0"/>
              </a:rPr>
              <a:t>(b)   </a:t>
            </a:r>
            <a:r>
              <a:rPr lang="en-GB" altLang="en-US">
                <a:latin typeface="Bookman Old Style" panose="02050604050505020204" pitchFamily="18" charset="0"/>
              </a:rPr>
              <a:t>Gail can pay her premium monthly.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If she does this she is charged an extra 4%. Calculate the monthly premium.</a:t>
            </a:r>
          </a:p>
        </p:txBody>
      </p:sp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4D9259A1-8CB5-4EC7-BA5E-8AB1053D6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125" y="1736725"/>
          <a:ext cx="36655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203040" progId="Equation.3">
                  <p:embed/>
                </p:oleObj>
              </mc:Choice>
              <mc:Fallback>
                <p:oleObj name="Equation" r:id="rId2" imgW="11808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736725"/>
                        <a:ext cx="3665538" cy="6445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F5275585-BA81-AE41-6A49-E87411CBBD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871663"/>
          <a:ext cx="12223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177480" progId="Equation.3">
                  <p:embed/>
                </p:oleObj>
              </mc:Choice>
              <mc:Fallback>
                <p:oleObj name="Equation" r:id="rId4" imgW="39348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871663"/>
                        <a:ext cx="1222375" cy="5651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>
            <a:extLst>
              <a:ext uri="{FF2B5EF4-FFF2-40B4-BE49-F238E27FC236}">
                <a16:creationId xmlns:a16="http://schemas.microsoft.com/office/drawing/2014/main" id="{338774AE-28C6-682C-55B9-8CADBA265B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2879725"/>
          <a:ext cx="1695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177480" progId="Equation.3">
                  <p:embed/>
                </p:oleObj>
              </mc:Choice>
              <mc:Fallback>
                <p:oleObj name="Equation" r:id="rId6" imgW="545760" imgH="177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879725"/>
                        <a:ext cx="1695450" cy="5651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id="{711C35BE-A3B4-77CD-974A-7927A32561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3600450"/>
          <a:ext cx="15763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177480" progId="Equation.3">
                  <p:embed/>
                </p:oleObj>
              </mc:Choice>
              <mc:Fallback>
                <p:oleObj name="Equation" r:id="rId8" imgW="50796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600450"/>
                        <a:ext cx="1576388" cy="5651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id="{19A89EDC-9EC2-DE8C-9AB0-8E5D46D5F7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248150"/>
          <a:ext cx="22860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393480" progId="Equation.3">
                  <p:embed/>
                </p:oleObj>
              </mc:Choice>
              <mc:Fallback>
                <p:oleObj name="Equation" r:id="rId10" imgW="73656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48150"/>
                        <a:ext cx="2286000" cy="12509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>
            <a:extLst>
              <a:ext uri="{FF2B5EF4-FFF2-40B4-BE49-F238E27FC236}">
                <a16:creationId xmlns:a16="http://schemas.microsoft.com/office/drawing/2014/main" id="{6B9B8C8E-1678-B03E-D5CE-48FEA7EFB3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4464050"/>
          <a:ext cx="25638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480" imgH="203040" progId="Equation.3">
                  <p:embed/>
                </p:oleObj>
              </mc:Choice>
              <mc:Fallback>
                <p:oleObj name="Equation" r:id="rId12" imgW="82548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464050"/>
                        <a:ext cx="2563813" cy="64611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>
            <a:extLst>
              <a:ext uri="{FF2B5EF4-FFF2-40B4-BE49-F238E27FC236}">
                <a16:creationId xmlns:a16="http://schemas.microsoft.com/office/drawing/2014/main" id="{3F3F0A4E-3B08-9325-FC7C-2692F03632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5183188"/>
          <a:ext cx="33131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6680" imgH="203040" progId="Equation.3">
                  <p:embed/>
                </p:oleObj>
              </mc:Choice>
              <mc:Fallback>
                <p:oleObj name="Equation" r:id="rId14" imgW="106668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183188"/>
                        <a:ext cx="3313112" cy="646112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cottishflag">
            <a:extLst>
              <a:ext uri="{FF2B5EF4-FFF2-40B4-BE49-F238E27FC236}">
                <a16:creationId xmlns:a16="http://schemas.microsoft.com/office/drawing/2014/main" id="{4C6EB472-4E29-8D3C-57C1-8DB21D77DF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7">
            <a:extLst>
              <a:ext uri="{FF2B5EF4-FFF2-40B4-BE49-F238E27FC236}">
                <a16:creationId xmlns:a16="http://schemas.microsoft.com/office/drawing/2014/main" id="{B3E005F3-8AC7-EA84-1C35-A77F2B1782E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46" name="Date Placeholder 1">
            <a:extLst>
              <a:ext uri="{FF2B5EF4-FFF2-40B4-BE49-F238E27FC236}">
                <a16:creationId xmlns:a16="http://schemas.microsoft.com/office/drawing/2014/main" id="{29AD4902-04FD-436E-D1F4-384E0C0B5C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D84AA4-22C8-4827-8F05-AF7B9CC44FD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7" name="Footer Placeholder 2">
            <a:extLst>
              <a:ext uri="{FF2B5EF4-FFF2-40B4-BE49-F238E27FC236}">
                <a16:creationId xmlns:a16="http://schemas.microsoft.com/office/drawing/2014/main" id="{BF8F8329-82CC-EAAD-685A-7AA4FDC4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9589" name="AutoShape 21">
            <a:extLst>
              <a:ext uri="{FF2B5EF4-FFF2-40B4-BE49-F238E27FC236}">
                <a16:creationId xmlns:a16="http://schemas.microsoft.com/office/drawing/2014/main" id="{CE98AFC5-BDE0-B25E-8079-5EF150507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2160588"/>
            <a:ext cx="4000500" cy="1647825"/>
          </a:xfrm>
          <a:prstGeom prst="cloudCallout">
            <a:avLst>
              <a:gd name="adj1" fmla="val -68546"/>
              <a:gd name="adj2" fmla="val 100866"/>
            </a:avLst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Remember money </a:t>
            </a: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2 decimal places</a:t>
            </a: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F4C84ECE-B997-E02D-1FD1-8B5DB7CE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2012950"/>
            <a:ext cx="372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/>
              <a:t>Q. 	Find 17% of £450</a:t>
            </a:r>
          </a:p>
        </p:txBody>
      </p:sp>
      <p:sp>
        <p:nvSpPr>
          <p:cNvPr id="109581" name="Rectangle 13">
            <a:extLst>
              <a:ext uri="{FF2B5EF4-FFF2-40B4-BE49-F238E27FC236}">
                <a16:creationId xmlns:a16="http://schemas.microsoft.com/office/drawing/2014/main" id="{D4400638-0F34-F688-DB1D-7B2DBF3C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5524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Revision of Percentages</a:t>
            </a:r>
          </a:p>
        </p:txBody>
      </p:sp>
      <p:sp>
        <p:nvSpPr>
          <p:cNvPr id="109590" name="AutoShape 22">
            <a:extLst>
              <a:ext uri="{FF2B5EF4-FFF2-40B4-BE49-F238E27FC236}">
                <a16:creationId xmlns:a16="http://schemas.microsoft.com/office/drawing/2014/main" id="{6166E42E-A71C-B476-1DFB-3A44DE89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0"/>
            <a:ext cx="2890838" cy="1778000"/>
          </a:xfrm>
          <a:prstGeom prst="cloudCallout">
            <a:avLst>
              <a:gd name="adj1" fmla="val 63727"/>
              <a:gd name="adj2" fmla="val 69560"/>
            </a:avLst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of </a:t>
            </a: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means multiple</a:t>
            </a:r>
          </a:p>
        </p:txBody>
      </p:sp>
      <p:pic>
        <p:nvPicPr>
          <p:cNvPr id="49" name="Picture 48" descr="FX83ES250.jpg">
            <a:extLst>
              <a:ext uri="{FF2B5EF4-FFF2-40B4-BE49-F238E27FC236}">
                <a16:creationId xmlns:a16="http://schemas.microsoft.com/office/drawing/2014/main" id="{009A9D71-8FA1-75CF-B988-23CBB5037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t="4572" r="10596" b="3757"/>
          <a:stretch>
            <a:fillRect/>
          </a:stretch>
        </p:blipFill>
        <p:spPr bwMode="auto">
          <a:xfrm>
            <a:off x="25400" y="2908300"/>
            <a:ext cx="1549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5" descr="Office Objects 0572">
            <a:extLst>
              <a:ext uri="{FF2B5EF4-FFF2-40B4-BE49-F238E27FC236}">
                <a16:creationId xmlns:a16="http://schemas.microsoft.com/office/drawing/2014/main" id="{7444B50D-4F83-B760-65E9-0F2B0C06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>
            <a:extLst>
              <a:ext uri="{FF2B5EF4-FFF2-40B4-BE49-F238E27FC236}">
                <a16:creationId xmlns:a16="http://schemas.microsoft.com/office/drawing/2014/main" id="{349FECD0-20AE-6C8E-1953-B8D5941E8A61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3095625"/>
            <a:ext cx="698500" cy="1035050"/>
            <a:chOff x="6378527" y="4825218"/>
            <a:chExt cx="697627" cy="1036095"/>
          </a:xfrm>
        </p:grpSpPr>
        <p:sp>
          <p:nvSpPr>
            <p:cNvPr id="24591" name="TextBox 15">
              <a:extLst>
                <a:ext uri="{FF2B5EF4-FFF2-40B4-BE49-F238E27FC236}">
                  <a16:creationId xmlns:a16="http://schemas.microsoft.com/office/drawing/2014/main" id="{4D3D0059-3159-65CB-8112-F4ECB0245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2302" y="4825218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17</a:t>
              </a:r>
            </a:p>
          </p:txBody>
        </p:sp>
        <p:sp>
          <p:nvSpPr>
            <p:cNvPr id="24592" name="TextBox 16">
              <a:extLst>
                <a:ext uri="{FF2B5EF4-FFF2-40B4-BE49-F238E27FC236}">
                  <a16:creationId xmlns:a16="http://schemas.microsoft.com/office/drawing/2014/main" id="{32373585-2B7C-AE4C-02D3-E92BB12E3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527" y="5399648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100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AA72A0-443F-C637-6BA9-619782662086}"/>
                </a:ext>
              </a:extLst>
            </p:cNvPr>
            <p:cNvCxnSpPr/>
            <p:nvPr/>
          </p:nvCxnSpPr>
          <p:spPr>
            <a:xfrm>
              <a:off x="6467316" y="5317840"/>
              <a:ext cx="520049" cy="159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DBB67D4-E936-821C-0353-F9BC8D9BE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3389313"/>
            <a:ext cx="1019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x 450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64049E-2052-3469-EDF2-DB3F75566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4681538"/>
            <a:ext cx="183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= £ 76.50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9" grpId="0" animBg="1" autoUpdateAnimBg="0"/>
      <p:bldP spid="109590" grpId="0" animBg="1" autoUpdateAnimBg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>
            <a:extLst>
              <a:ext uri="{FF2B5EF4-FFF2-40B4-BE49-F238E27FC236}">
                <a16:creationId xmlns:a16="http://schemas.microsoft.com/office/drawing/2014/main" id="{355FAA99-AC6A-F55C-7496-2EF049321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5524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Revision of Percentages</a:t>
            </a:r>
          </a:p>
        </p:txBody>
      </p:sp>
      <p:sp>
        <p:nvSpPr>
          <p:cNvPr id="25603" name="Text Box 7">
            <a:extLst>
              <a:ext uri="{FF2B5EF4-FFF2-40B4-BE49-F238E27FC236}">
                <a16:creationId xmlns:a16="http://schemas.microsoft.com/office/drawing/2014/main" id="{61A5D14C-6061-D623-E33A-A5CFF387A1E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5604" name="Picture 3" descr="scottishflag">
            <a:extLst>
              <a:ext uri="{FF2B5EF4-FFF2-40B4-BE49-F238E27FC236}">
                <a16:creationId xmlns:a16="http://schemas.microsoft.com/office/drawing/2014/main" id="{7A492777-BD9F-5E80-97FB-5F4BA1B5CB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Office Objects 0572">
            <a:extLst>
              <a:ext uri="{FF2B5EF4-FFF2-40B4-BE49-F238E27FC236}">
                <a16:creationId xmlns:a16="http://schemas.microsoft.com/office/drawing/2014/main" id="{1BC5B057-2488-D2E7-755E-89819B2B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Date Placeholder 1">
            <a:extLst>
              <a:ext uri="{FF2B5EF4-FFF2-40B4-BE49-F238E27FC236}">
                <a16:creationId xmlns:a16="http://schemas.microsoft.com/office/drawing/2014/main" id="{335B6DB4-B31B-8AD7-04DF-9F31BBE38C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F6C4F1-D1AB-49C2-A45A-0F172C50442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59294862-81D4-5AEE-098B-2A0CB0E8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10594" name="AutoShape 2">
            <a:extLst>
              <a:ext uri="{FF2B5EF4-FFF2-40B4-BE49-F238E27FC236}">
                <a16:creationId xmlns:a16="http://schemas.microsoft.com/office/drawing/2014/main" id="{EED29171-B5C7-380F-A9C1-0C7C1CE3A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00" y="3081338"/>
            <a:ext cx="3987800" cy="1647825"/>
          </a:xfrm>
          <a:prstGeom prst="cloudCallout">
            <a:avLst>
              <a:gd name="adj1" fmla="val -70074"/>
              <a:gd name="adj2" fmla="val 49324"/>
            </a:avLst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Remember !! money </a:t>
            </a: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2 decimal places</a:t>
            </a:r>
          </a:p>
        </p:txBody>
      </p:sp>
      <p:sp>
        <p:nvSpPr>
          <p:cNvPr id="25609" name="Text Box 6">
            <a:extLst>
              <a:ext uri="{FF2B5EF4-FFF2-40B4-BE49-F238E27FC236}">
                <a16:creationId xmlns:a16="http://schemas.microsoft.com/office/drawing/2014/main" id="{E0153D8B-EAD7-CEC4-FADC-973E28489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2012950"/>
            <a:ext cx="334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Q. 	Find 4% of £70</a:t>
            </a:r>
          </a:p>
        </p:txBody>
      </p:sp>
      <p:sp>
        <p:nvSpPr>
          <p:cNvPr id="110603" name="AutoShape 11">
            <a:extLst>
              <a:ext uri="{FF2B5EF4-FFF2-40B4-BE49-F238E27FC236}">
                <a16:creationId xmlns:a16="http://schemas.microsoft.com/office/drawing/2014/main" id="{EE0AF68E-60CA-BCCA-EDDF-1BD99B4F1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0"/>
            <a:ext cx="2890837" cy="1816100"/>
          </a:xfrm>
          <a:prstGeom prst="cloudCallout">
            <a:avLst>
              <a:gd name="adj1" fmla="val 48463"/>
              <a:gd name="adj2" fmla="val 65074"/>
            </a:avLst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of </a:t>
            </a: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means multiple</a:t>
            </a:r>
          </a:p>
        </p:txBody>
      </p:sp>
      <p:pic>
        <p:nvPicPr>
          <p:cNvPr id="42" name="Picture 41" descr="FX83ES250.jpg">
            <a:extLst>
              <a:ext uri="{FF2B5EF4-FFF2-40B4-BE49-F238E27FC236}">
                <a16:creationId xmlns:a16="http://schemas.microsoft.com/office/drawing/2014/main" id="{28156957-6B7F-387F-1FFD-00AA09012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t="4572" r="10596" b="3757"/>
          <a:stretch>
            <a:fillRect/>
          </a:stretch>
        </p:blipFill>
        <p:spPr bwMode="auto">
          <a:xfrm>
            <a:off x="25400" y="2908300"/>
            <a:ext cx="1549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id="{B0205CBE-1C9C-BECC-8D13-19F7C2C569B6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3136900"/>
            <a:ext cx="696913" cy="1008063"/>
            <a:chOff x="6378527" y="4839286"/>
            <a:chExt cx="697627" cy="1007959"/>
          </a:xfrm>
        </p:grpSpPr>
        <p:sp>
          <p:nvSpPr>
            <p:cNvPr id="25615" name="TextBox 16">
              <a:extLst>
                <a:ext uri="{FF2B5EF4-FFF2-40B4-BE49-F238E27FC236}">
                  <a16:creationId xmlns:a16="http://schemas.microsoft.com/office/drawing/2014/main" id="{D7D6F9C3-7AE7-8A93-6085-FDFB3CB4F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6710" y="483928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25616" name="TextBox 17">
              <a:extLst>
                <a:ext uri="{FF2B5EF4-FFF2-40B4-BE49-F238E27FC236}">
                  <a16:creationId xmlns:a16="http://schemas.microsoft.com/office/drawing/2014/main" id="{EADF7C7F-EF6F-4D0D-1090-EA90E8AF4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527" y="5385580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100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3552E7-F283-6880-401C-292F98620A5C}"/>
                </a:ext>
              </a:extLst>
            </p:cNvPr>
            <p:cNvCxnSpPr/>
            <p:nvPr/>
          </p:nvCxnSpPr>
          <p:spPr>
            <a:xfrm>
              <a:off x="6467518" y="5317075"/>
              <a:ext cx="519645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929AD5-4D9D-04E8-1F51-C4A73DAA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3389313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x 70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26E5A0-C7A6-4804-3CA3-4D639F037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4681538"/>
            <a:ext cx="1616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= £ 2.80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 autoUpdateAnimBg="0"/>
      <p:bldP spid="110603" grpId="0" animBg="1" autoUpdateAnimBg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cottishflag">
            <a:extLst>
              <a:ext uri="{FF2B5EF4-FFF2-40B4-BE49-F238E27FC236}">
                <a16:creationId xmlns:a16="http://schemas.microsoft.com/office/drawing/2014/main" id="{1478B52E-7CDB-5C09-36C9-233A0DC7BE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Office Objects 0572">
            <a:extLst>
              <a:ext uri="{FF2B5EF4-FFF2-40B4-BE49-F238E27FC236}">
                <a16:creationId xmlns:a16="http://schemas.microsoft.com/office/drawing/2014/main" id="{A5C41E64-6DF1-2884-5A22-DB290808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0809CDE8-F16C-B2C5-D6F7-C6ADFDC9F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Simple Interest</a:t>
            </a:r>
          </a:p>
        </p:txBody>
      </p:sp>
      <p:sp>
        <p:nvSpPr>
          <p:cNvPr id="2144" name="AutoShape 96">
            <a:extLst>
              <a:ext uri="{FF2B5EF4-FFF2-40B4-BE49-F238E27FC236}">
                <a16:creationId xmlns:a16="http://schemas.microsoft.com/office/drawing/2014/main" id="{66AE3726-4A82-912B-197C-1FA38A9C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1328738"/>
            <a:ext cx="3529012" cy="1090612"/>
          </a:xfrm>
          <a:prstGeom prst="cloudCallout">
            <a:avLst>
              <a:gd name="adj1" fmla="val -72644"/>
              <a:gd name="adj2" fmla="val -61046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rgbClr val="000000"/>
                </a:solidFill>
              </a:rPr>
              <a:t>Just working out percentages</a:t>
            </a:r>
          </a:p>
        </p:txBody>
      </p:sp>
      <p:sp>
        <p:nvSpPr>
          <p:cNvPr id="26630" name="Text Box 60">
            <a:extLst>
              <a:ext uri="{FF2B5EF4-FFF2-40B4-BE49-F238E27FC236}">
                <a16:creationId xmlns:a16="http://schemas.microsoft.com/office/drawing/2014/main" id="{31EEC653-CE1B-7D74-55C1-2F53CC6339E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6631" name="Text Box 99">
            <a:extLst>
              <a:ext uri="{FF2B5EF4-FFF2-40B4-BE49-F238E27FC236}">
                <a16:creationId xmlns:a16="http://schemas.microsoft.com/office/drawing/2014/main" id="{E6477B87-5B33-6D0C-78D6-687A444C9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81200"/>
            <a:ext cx="72818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David has £400 in the Bank. </a:t>
            </a:r>
          </a:p>
          <a:p>
            <a:pPr eaLnBrk="1" hangingPunct="1"/>
            <a:r>
              <a:rPr lang="en-GB" altLang="en-US"/>
              <a:t>If he receives 7.2% p.a. interest per year</a:t>
            </a:r>
          </a:p>
          <a:p>
            <a:pPr eaLnBrk="1" hangingPunct="1"/>
            <a:r>
              <a:rPr lang="en-GB" altLang="en-US"/>
              <a:t>. </a:t>
            </a:r>
          </a:p>
          <a:p>
            <a:pPr eaLnBrk="1" hangingPunct="1"/>
            <a:r>
              <a:rPr lang="en-GB" altLang="en-US"/>
              <a:t>How much interest does he receive after 1 year ?</a:t>
            </a:r>
          </a:p>
          <a:p>
            <a:pPr eaLnBrk="1" hangingPunct="1"/>
            <a:r>
              <a:rPr lang="en-GB" altLang="en-US"/>
              <a:t>How much does he have now in the bank ? 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DDB19085-D282-BAE5-3826-37988E706C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902065-E2D4-4CDA-BAB0-138E3DECDC50}" type="datetime2">
              <a:rPr lang="en-US"/>
              <a:pPr>
                <a:defRPr/>
              </a:pPr>
              <a:t>Saturday, July 4, 2026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4434C56-D5AA-2FED-7CE5-88267A4B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Mr. Lafferty @ www.mathsrevision.com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581F83FA-5C36-0E13-6D06-8BFDE2BAF5F9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010025"/>
            <a:ext cx="698500" cy="1006475"/>
            <a:chOff x="6378527" y="4839286"/>
            <a:chExt cx="697627" cy="1007959"/>
          </a:xfrm>
        </p:grpSpPr>
        <p:sp>
          <p:nvSpPr>
            <p:cNvPr id="26640" name="TextBox 17">
              <a:extLst>
                <a:ext uri="{FF2B5EF4-FFF2-40B4-BE49-F238E27FC236}">
                  <a16:creationId xmlns:a16="http://schemas.microsoft.com/office/drawing/2014/main" id="{E386993E-5149-186D-2A4D-CDDFB3CE0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098" y="4839286"/>
              <a:ext cx="6367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7.2</a:t>
              </a:r>
            </a:p>
          </p:txBody>
        </p:sp>
        <p:sp>
          <p:nvSpPr>
            <p:cNvPr id="26641" name="TextBox 18">
              <a:extLst>
                <a:ext uri="{FF2B5EF4-FFF2-40B4-BE49-F238E27FC236}">
                  <a16:creationId xmlns:a16="http://schemas.microsoft.com/office/drawing/2014/main" id="{97181CE5-8B47-262A-A02C-D17A5E4D7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527" y="5385580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100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FBA426-7FB3-EE3C-6932-610396352CA3}"/>
                </a:ext>
              </a:extLst>
            </p:cNvPr>
            <p:cNvCxnSpPr/>
            <p:nvPr/>
          </p:nvCxnSpPr>
          <p:spPr>
            <a:xfrm>
              <a:off x="6467316" y="5317829"/>
              <a:ext cx="520049" cy="158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80AAF7-6F0D-4FAA-FF2A-9EB60AADA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4283075"/>
            <a:ext cx="1019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x 400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97902A-F20D-1A6F-C00C-280CE97C8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4251325"/>
            <a:ext cx="183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= £ 28.80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84A30-F22E-B0D9-A5A7-CF8EAA46F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4283075"/>
            <a:ext cx="1619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Interest 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6DDC8E-8617-178D-7C74-01DDECBDC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535940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Total in Bank now 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89AEC3-8E9A-9E12-5B75-0B138B901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5329238"/>
            <a:ext cx="474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£400 + £28.80 = £428.80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scottishflag">
            <a:extLst>
              <a:ext uri="{FF2B5EF4-FFF2-40B4-BE49-F238E27FC236}">
                <a16:creationId xmlns:a16="http://schemas.microsoft.com/office/drawing/2014/main" id="{C613C2F3-5B29-9655-D541-E585B56C6B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Office Objects 0572">
            <a:extLst>
              <a:ext uri="{FF2B5EF4-FFF2-40B4-BE49-F238E27FC236}">
                <a16:creationId xmlns:a16="http://schemas.microsoft.com/office/drawing/2014/main" id="{B31C42DB-11D3-2148-6913-C5E200C0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75E8E8E9-277A-1C3E-DFE3-F8FA39B68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Simple Interest</a:t>
            </a:r>
          </a:p>
        </p:txBody>
      </p:sp>
      <p:sp>
        <p:nvSpPr>
          <p:cNvPr id="27653" name="Text Box 60">
            <a:extLst>
              <a:ext uri="{FF2B5EF4-FFF2-40B4-BE49-F238E27FC236}">
                <a16:creationId xmlns:a16="http://schemas.microsoft.com/office/drawing/2014/main" id="{0C0C2416-FA56-ABE9-027E-40CDA2B2D28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D4F7421-47DA-9812-F816-5D27B5841F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902065-E2D4-4CDA-BAB0-138E3DECDC50}" type="datetime2">
              <a:rPr lang="en-US"/>
              <a:pPr>
                <a:defRPr/>
              </a:pPr>
              <a:t>Saturday, July 4, 2026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47FEED7-A3FE-A260-BA19-E8FB9E1A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Mr. Lafferty @ www.mathsrevision.com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21C29E7A-612A-8C58-E384-7916E63DA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1313" y="192088"/>
            <a:ext cx="3667125" cy="1495425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7657" name="TextBox 17">
            <a:extLst>
              <a:ext uri="{FF2B5EF4-FFF2-40B4-BE49-F238E27FC236}">
                <a16:creationId xmlns:a16="http://schemas.microsoft.com/office/drawing/2014/main" id="{AD3B0803-4A55-9D5B-38A2-E9090E28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025650"/>
            <a:ext cx="72374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Hannah has saved £12,500.</a:t>
            </a:r>
          </a:p>
          <a:p>
            <a:pPr eaLnBrk="1" hangingPunct="1"/>
            <a:r>
              <a:rPr lang="en-GB" altLang="en-US"/>
              <a:t>She decides to put it in the Bank of Lafferty.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How much interest will she receive after 1 year ?</a:t>
            </a:r>
          </a:p>
          <a:p>
            <a:pPr eaLnBrk="1" hangingPunct="1"/>
            <a:r>
              <a:rPr lang="en-GB" altLang="en-US"/>
              <a:t>How much does she have now ?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FA7C01CA-1B72-75E0-A7D1-E5C000373627}"/>
              </a:ext>
            </a:extLst>
          </p:cNvPr>
          <p:cNvGrpSpPr>
            <a:grpSpLocks/>
          </p:cNvGrpSpPr>
          <p:nvPr/>
        </p:nvGrpSpPr>
        <p:grpSpPr bwMode="auto">
          <a:xfrm>
            <a:off x="3224213" y="4010025"/>
            <a:ext cx="698500" cy="1006475"/>
            <a:chOff x="6378527" y="4839286"/>
            <a:chExt cx="697627" cy="1007959"/>
          </a:xfrm>
        </p:grpSpPr>
        <p:sp>
          <p:nvSpPr>
            <p:cNvPr id="27664" name="TextBox 19">
              <a:extLst>
                <a:ext uri="{FF2B5EF4-FFF2-40B4-BE49-F238E27FC236}">
                  <a16:creationId xmlns:a16="http://schemas.microsoft.com/office/drawing/2014/main" id="{69076F17-4227-65AC-6C06-B12BB21AB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098" y="4839286"/>
              <a:ext cx="6367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5.3</a:t>
              </a:r>
            </a:p>
          </p:txBody>
        </p:sp>
        <p:sp>
          <p:nvSpPr>
            <p:cNvPr id="27665" name="TextBox 20">
              <a:extLst>
                <a:ext uri="{FF2B5EF4-FFF2-40B4-BE49-F238E27FC236}">
                  <a16:creationId xmlns:a16="http://schemas.microsoft.com/office/drawing/2014/main" id="{BEFA29D0-6961-6EE0-6D77-9030F08A8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527" y="5385580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100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7D3E3F-B07D-AE79-6BBF-6EE4CC9BD4D4}"/>
                </a:ext>
              </a:extLst>
            </p:cNvPr>
            <p:cNvCxnSpPr/>
            <p:nvPr/>
          </p:nvCxnSpPr>
          <p:spPr>
            <a:xfrm>
              <a:off x="6467316" y="5317829"/>
              <a:ext cx="520049" cy="158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4C7FEDB-D292-DA41-8D3A-FA033A1A2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4283075"/>
            <a:ext cx="134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x 12500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7A93AB-B975-6C0D-1EC3-1410F339A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4251325"/>
            <a:ext cx="205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= £ 662.50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C43851-5F37-1B86-D233-0FA930E6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4283075"/>
            <a:ext cx="1619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Interest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94A087-EA67-2C1D-8595-912C0F2F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535940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Total in Bank now 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BC87B-93C9-0669-05FC-1973142C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5329238"/>
            <a:ext cx="556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£12500 + £662.50 = £13162.50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315AFE02-75FD-264F-A407-D01322F21F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10899B-1424-4341-979A-B0EE8482AC0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E8CD7CE-6A13-537C-54AE-9A1F2ED5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F4B054F6-175B-10A6-9E09-14AFBCE4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FDEB7CF7-9B28-D9E1-242A-2AD9870C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1</a:t>
            </a:r>
          </a:p>
          <a:p>
            <a:pPr algn="ctr" eaLnBrk="1" hangingPunct="1"/>
            <a:r>
              <a:rPr lang="en-GB" altLang="en-US" sz="4000"/>
              <a:t>Ch27 (page 217)</a:t>
            </a:r>
            <a:endParaRPr lang="en-GB" altLang="en-US" sz="1600"/>
          </a:p>
        </p:txBody>
      </p:sp>
      <p:pic>
        <p:nvPicPr>
          <p:cNvPr id="28678" name="Picture 4" descr="ag00463_">
            <a:extLst>
              <a:ext uri="{FF2B5EF4-FFF2-40B4-BE49-F238E27FC236}">
                <a16:creationId xmlns:a16="http://schemas.microsoft.com/office/drawing/2014/main" id="{6E2C184D-E9E6-D204-76F0-9DBE92B9A8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scottishflag">
            <a:extLst>
              <a:ext uri="{FF2B5EF4-FFF2-40B4-BE49-F238E27FC236}">
                <a16:creationId xmlns:a16="http://schemas.microsoft.com/office/drawing/2014/main" id="{B1E29D30-BE01-15B7-0F77-11E86F7C1A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 descr="Office Objects 0572">
            <a:extLst>
              <a:ext uri="{FF2B5EF4-FFF2-40B4-BE49-F238E27FC236}">
                <a16:creationId xmlns:a16="http://schemas.microsoft.com/office/drawing/2014/main" id="{13B5F9DD-5F82-003D-2D31-7599333D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7">
            <a:extLst>
              <a:ext uri="{FF2B5EF4-FFF2-40B4-BE49-F238E27FC236}">
                <a16:creationId xmlns:a16="http://schemas.microsoft.com/office/drawing/2014/main" id="{7B2A84E5-01E4-3DAF-1FFB-3E46A4F7968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id="{8C7E81FA-F371-0AF5-D728-E9E543084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14375"/>
            <a:ext cx="5256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Banking </a:t>
            </a:r>
          </a:p>
          <a:p>
            <a:pPr algn="ctr" eaLnBrk="1" hangingPunct="1"/>
            <a:r>
              <a:rPr lang="en-GB" altLang="en-US" sz="2000"/>
              <a:t>Simple Interest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1849</Words>
  <Application>Microsoft Office PowerPoint</Application>
  <PresentationFormat>On-screen Show (4:3)</PresentationFormat>
  <Paragraphs>419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Comic Sans MS</vt:lpstr>
      <vt:lpstr>Arial</vt:lpstr>
      <vt:lpstr>Tahoma</vt:lpstr>
      <vt:lpstr>Wingdings</vt:lpstr>
      <vt:lpstr>Calibri</vt:lpstr>
      <vt:lpstr>Bookman Old Style</vt:lpstr>
      <vt:lpstr>1_Shimmer</vt:lpstr>
      <vt:lpstr>Office Theme</vt:lpstr>
      <vt:lpstr>1_Office Theme</vt:lpstr>
      <vt:lpstr>MathType 5.0 Equation</vt:lpstr>
      <vt:lpstr>Microsoft Equation 3.0</vt:lpstr>
      <vt:lpstr>Banking</vt:lpstr>
      <vt:lpstr> Starter Questions</vt:lpstr>
      <vt:lpstr>PowerPoint Presentation</vt:lpstr>
      <vt:lpstr>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Andrew Moulden</cp:lastModifiedBy>
  <cp:revision>291</cp:revision>
  <dcterms:created xsi:type="dcterms:W3CDTF">2005-04-06T16:52:43Z</dcterms:created>
  <dcterms:modified xsi:type="dcterms:W3CDTF">2026-07-04T18:52:04Z</dcterms:modified>
</cp:coreProperties>
</file>