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4" r:id="rId1"/>
  </p:sldMasterIdLst>
  <p:notesMasterIdLst>
    <p:notesMasterId r:id="rId30"/>
  </p:notesMasterIdLst>
  <p:handoutMasterIdLst>
    <p:handoutMasterId r:id="rId31"/>
  </p:handoutMasterIdLst>
  <p:sldIdLst>
    <p:sldId id="275" r:id="rId2"/>
    <p:sldId id="267" r:id="rId3"/>
    <p:sldId id="294" r:id="rId4"/>
    <p:sldId id="261" r:id="rId5"/>
    <p:sldId id="286" r:id="rId6"/>
    <p:sldId id="302" r:id="rId7"/>
    <p:sldId id="264" r:id="rId8"/>
    <p:sldId id="293" r:id="rId9"/>
    <p:sldId id="260" r:id="rId10"/>
    <p:sldId id="281" r:id="rId11"/>
    <p:sldId id="284" r:id="rId12"/>
    <p:sldId id="285" r:id="rId13"/>
    <p:sldId id="301" r:id="rId14"/>
    <p:sldId id="303" r:id="rId15"/>
    <p:sldId id="304" r:id="rId16"/>
    <p:sldId id="305" r:id="rId17"/>
    <p:sldId id="309" r:id="rId18"/>
    <p:sldId id="310" r:id="rId19"/>
    <p:sldId id="311" r:id="rId20"/>
    <p:sldId id="313" r:id="rId21"/>
    <p:sldId id="314" r:id="rId22"/>
    <p:sldId id="315" r:id="rId23"/>
    <p:sldId id="316" r:id="rId24"/>
    <p:sldId id="317" r:id="rId25"/>
    <p:sldId id="318" r:id="rId26"/>
    <p:sldId id="319" r:id="rId27"/>
    <p:sldId id="320" r:id="rId28"/>
    <p:sldId id="321" r:id="rId29"/>
  </p:sldIdLst>
  <p:sldSz cx="9144000" cy="6858000" type="screen4x3"/>
  <p:notesSz cx="6669088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777777"/>
    <a:srgbClr val="FFFF00"/>
    <a:srgbClr val="00FF00"/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3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1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3230A979-8D04-063F-2A82-5852D78D1F9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5CF0EEB2-7572-4E85-A002-CC8C869E83A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4562DCAB-D7C3-4C05-3782-4970697275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BE1A1F16-B537-83ED-3EC9-6F30C7280CF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D6D25256-E008-43DA-8CE6-2407F943AA7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7FD76EA9-0D07-C491-28CD-56EF3DB366D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612F573F-8CDE-4B5E-B4E4-2B073AED178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CC3A2980-9B13-BF97-9368-F697C8399B14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>
            <a:extLst>
              <a:ext uri="{FF2B5EF4-FFF2-40B4-BE49-F238E27FC236}">
                <a16:creationId xmlns:a16="http://schemas.microsoft.com/office/drawing/2014/main" id="{F27BBAC6-0029-F11D-2CA3-3D310A1F8BB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53254" name="Rectangle 6">
            <a:extLst>
              <a:ext uri="{FF2B5EF4-FFF2-40B4-BE49-F238E27FC236}">
                <a16:creationId xmlns:a16="http://schemas.microsoft.com/office/drawing/2014/main" id="{9B5C71C8-84DF-EA35-BA92-73E8CF34AC5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255" name="Rectangle 7">
            <a:extLst>
              <a:ext uri="{FF2B5EF4-FFF2-40B4-BE49-F238E27FC236}">
                <a16:creationId xmlns:a16="http://schemas.microsoft.com/office/drawing/2014/main" id="{03BDDF2D-1AF1-F7D5-C385-E33D6F79C0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6898562-72B1-44F4-B03C-317B2F193A2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A5B8462-E950-819A-2C6D-E706C094D47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4B5513A4-2D20-5C4A-01D4-CC853477201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" name="Freeform 4">
                <a:extLst>
                  <a:ext uri="{FF2B5EF4-FFF2-40B4-BE49-F238E27FC236}">
                    <a16:creationId xmlns:a16="http://schemas.microsoft.com/office/drawing/2014/main" id="{09BD4829-AA52-3230-2280-130EF0BA6DF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F2F7A9C0-DF64-397C-D5A1-C7D5DDF6B9B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8C798F87-40CB-A32F-2AD0-5955D2D330B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CE6D0333-FBF1-2B52-6CA9-7B0D0A67293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089D0497-7991-213E-DE90-0D3940BA1D8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4" name="Freeform 9">
              <a:extLst>
                <a:ext uri="{FF2B5EF4-FFF2-40B4-BE49-F238E27FC236}">
                  <a16:creationId xmlns:a16="http://schemas.microsoft.com/office/drawing/2014/main" id="{DF6073A5-77A6-1B34-07EC-CFF393637ED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" name="Freeform 10">
              <a:extLst>
                <a:ext uri="{FF2B5EF4-FFF2-40B4-BE49-F238E27FC236}">
                  <a16:creationId xmlns:a16="http://schemas.microsoft.com/office/drawing/2014/main" id="{43E8EA68-ABBE-8B4E-3FB2-0FE87CCEE6E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2868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868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76E2D4DA-AE92-AE1A-BC24-513D8910C53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00AEB428-CD93-4C6A-B05E-9CF7DBCE7480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C806A0B4-20A4-14CA-6A49-04E4E4B680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F0EBC095-31C9-7DA3-A349-9688A82F90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DB0991E7-3DEB-4748-B607-4F71E725E01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0970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520B588-D7BF-9BA9-F8F7-3030F22ACB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6ABBB-A141-4D1E-B483-7D49000C3C21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1713A1B-6D96-D2D7-3ADA-19B3EF969A0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1429F0-A5E3-413A-A5B1-ACF07B348A8D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A1D72EAA-0C9F-6AEE-FAA2-D6FE855B738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3518186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ACB91E7-8C6F-9BF7-8A6E-643590D2A4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D3B21-D983-490E-9257-EBE0CF948F7E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24B46F5-66B6-0F27-EFB2-6FA0FC09082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32698F-FB73-4110-B1D5-1525F861FBFF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E2A2BAF8-E358-87B4-0C1E-C8F083F465D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2506603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F0327D9-C459-9B2D-B1FF-C92604A873CE}"/>
              </a:ext>
            </a:extLst>
          </p:cNvPr>
          <p:cNvSpPr/>
          <p:nvPr userDrawn="1"/>
        </p:nvSpPr>
        <p:spPr>
          <a:xfrm>
            <a:off x="0" y="1127125"/>
            <a:ext cx="1027113" cy="2778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1200" dirty="0">
                <a:solidFill>
                  <a:srgbClr val="FFFF00"/>
                </a:solidFill>
              </a:rPr>
              <a:t>MTH 3-11b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3F2ED11-0C91-E339-6F48-B6874430EF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673B7-280E-4D1F-8DDE-808EFD03AD96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373AAA5-FDC0-B6DA-FD7C-95DFF7971DF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9B5E30F-9F12-4848-9173-C64CF113C052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8C88970C-C3DF-7FBE-EA8A-A37236B1F51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0499212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4DDAE6-35D3-474C-796B-B5C8FC7E2A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C24EE-AECD-46DE-B32E-767A95EC44C0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0EE1EEB-284F-E6FF-B745-0C3E706BABC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E57B7C-DE9A-4737-8CCF-0BC62141F6DB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B23E318E-4A15-8487-50A5-42C0411A1F9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0813703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E7328005-5840-3185-A3BB-575401F3DA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59A15-F180-4B7C-B496-B85151D11AEC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6AE52E93-674D-521D-E696-0795170836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21B0252A-B75A-AB2A-F220-1BCF602D0C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4FE137-4AA6-45C8-9A01-4CBAC5609A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19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9DDC9B4-3441-68E5-A64A-CA0C205DF4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C202E-B8BF-489D-B90B-092981621FBB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F985EDB-AA78-2974-4BB5-F069A9DF8AE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C4B6C4-EE9E-4E42-850B-1C4CABC62FCA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F324FE0A-6A36-3C42-5582-CD6793D6E75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302363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6BBD19C-303D-815C-A83F-007803808F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F7A61-E6CB-48E8-A5BE-A401275995FD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A15012E-F017-C64B-EC36-C5137E4E19C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596306-3C92-4F5C-879A-CB0D7C9C1CC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B053B2F5-D9EE-1FE2-2ACD-A14898B895FE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3277694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A396299-9AA4-C90F-ACB0-E3691094998C}"/>
              </a:ext>
            </a:extLst>
          </p:cNvPr>
          <p:cNvSpPr/>
          <p:nvPr userDrawn="1"/>
        </p:nvSpPr>
        <p:spPr>
          <a:xfrm>
            <a:off x="0" y="1127125"/>
            <a:ext cx="1027113" cy="2778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1200" dirty="0">
                <a:solidFill>
                  <a:srgbClr val="FFFF00"/>
                </a:solidFill>
              </a:rPr>
              <a:t>MTH 3-11b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C0A8FAE-F8B3-C783-72FB-9E851BC26E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E1952-3C11-429C-8B61-17FCEA0888C7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08CB970-040B-A028-56C7-EC8509BE626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F3715E5-4EEA-42FA-8DA0-95B51AC41347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2DAB5F49-6EBE-7934-14A0-E35D17649817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2637321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847DEAE-F3FE-981F-FDC4-D5E5D645CB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C118F-297C-4657-8F76-B30FC03153BF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8062B4E5-114D-6512-F084-6560B766019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D4391B-9790-469B-A060-15C93EDA1B3A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27FC7B16-CF39-0331-9A22-C1A6E43E12D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401104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8E9521-F0A0-313B-159A-E1585F4671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3C0B3-587B-4748-B16A-E952EB6B7F6D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695453-5048-85EC-64DA-A78846E409D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6B8845-F103-4700-A17B-FA895ECFFD61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E5BDC950-9ABC-D133-69D5-2D5C290E6AE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2442439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6DD3D1B-2544-0028-3B69-4AE911A98EEF}"/>
              </a:ext>
            </a:extLst>
          </p:cNvPr>
          <p:cNvSpPr/>
          <p:nvPr userDrawn="1"/>
        </p:nvSpPr>
        <p:spPr>
          <a:xfrm>
            <a:off x="0" y="687388"/>
            <a:ext cx="769938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200" dirty="0">
                <a:solidFill>
                  <a:srgbClr val="FFFF00"/>
                </a:solidFill>
              </a:rPr>
              <a:t>N4 LS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93D05B-4253-B643-BBBD-D443A88EC4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877A4-71FF-454A-AB5F-51ACFC5E7AB6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BF1B11-A86B-B52E-63B5-16CF979605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32120EA-2D88-4D12-8A9B-7A2B8C9E2DA1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A0F4AAFF-DACD-6C5F-A2C8-1D3DEBF50EA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313695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6D82EA0-CF8A-A486-7329-399D8825DB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255AC-F734-42D0-9B83-D8177D35B6F5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2F978B0-F45D-EDD0-E7FE-1100B81FE6F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8FB103-6DFF-4D51-954D-32090C2AA577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0353E94C-FF1E-1D08-2B73-65F941BC32F9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2745586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BA57E6D-7F34-014A-1E93-F1657518EA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44049-EBD5-4E4C-993C-470BB993D06D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2FEFA3B-389A-B0EB-71CD-81647DCDCB5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CC5278-4FF2-4021-849F-5D48DB99FA2E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586E0D3-5EE5-4254-8256-777D315BF5C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74008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1E03DB6-4312-E356-083C-42982F936A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628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65207389-456E-4EF4-BD81-18EC660EF241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4D34497-76A6-CB58-A828-0FF5BC16AE9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7EBAEA-C20C-4883-9369-EEEDC0F6A85A}" type="slidenum">
              <a:rPr lang="en-GB" altLang="en-US"/>
              <a:pPr/>
              <a:t>‹#›</a:t>
            </a:fld>
            <a:endParaRPr lang="en-GB" altLang="en-US"/>
          </a:p>
        </p:txBody>
      </p:sp>
      <p:grpSp>
        <p:nvGrpSpPr>
          <p:cNvPr id="17412" name="Group 4">
            <a:extLst>
              <a:ext uri="{FF2B5EF4-FFF2-40B4-BE49-F238E27FC236}">
                <a16:creationId xmlns:a16="http://schemas.microsoft.com/office/drawing/2014/main" id="{3713B7A9-88B1-C060-3348-25F6A54F5DE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7416" name="Group 5">
              <a:extLst>
                <a:ext uri="{FF2B5EF4-FFF2-40B4-BE49-F238E27FC236}">
                  <a16:creationId xmlns:a16="http://schemas.microsoft.com/office/drawing/2014/main" id="{EB5CA684-FFA2-3882-758F-9FFC34A1153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7654" name="Freeform 6">
                <a:extLst>
                  <a:ext uri="{FF2B5EF4-FFF2-40B4-BE49-F238E27FC236}">
                    <a16:creationId xmlns:a16="http://schemas.microsoft.com/office/drawing/2014/main" id="{3B642ECF-3495-C584-0105-C7DB3928704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655" name="Freeform 7">
                <a:extLst>
                  <a:ext uri="{FF2B5EF4-FFF2-40B4-BE49-F238E27FC236}">
                    <a16:creationId xmlns:a16="http://schemas.microsoft.com/office/drawing/2014/main" id="{A54BF582-D547-6940-8D98-CFE4E9B5AF2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656" name="Freeform 8">
                <a:extLst>
                  <a:ext uri="{FF2B5EF4-FFF2-40B4-BE49-F238E27FC236}">
                    <a16:creationId xmlns:a16="http://schemas.microsoft.com/office/drawing/2014/main" id="{2F7868E9-DB8F-832F-6CEA-64958DF721E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657" name="Freeform 9">
                <a:extLst>
                  <a:ext uri="{FF2B5EF4-FFF2-40B4-BE49-F238E27FC236}">
                    <a16:creationId xmlns:a16="http://schemas.microsoft.com/office/drawing/2014/main" id="{C29E6A7E-D67C-857B-A973-7DA39719D4C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658" name="Freeform 10">
                <a:extLst>
                  <a:ext uri="{FF2B5EF4-FFF2-40B4-BE49-F238E27FC236}">
                    <a16:creationId xmlns:a16="http://schemas.microsoft.com/office/drawing/2014/main" id="{505395FB-D375-2287-8766-A575D97F89D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27659" name="Freeform 11">
              <a:extLst>
                <a:ext uri="{FF2B5EF4-FFF2-40B4-BE49-F238E27FC236}">
                  <a16:creationId xmlns:a16="http://schemas.microsoft.com/office/drawing/2014/main" id="{527A420E-A349-589F-E237-681D18B1726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7660" name="Freeform 12">
              <a:extLst>
                <a:ext uri="{FF2B5EF4-FFF2-40B4-BE49-F238E27FC236}">
                  <a16:creationId xmlns:a16="http://schemas.microsoft.com/office/drawing/2014/main" id="{FE7BE35E-CD56-A2AE-7FBF-9953FA404D5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27661" name="Rectangle 13">
            <a:extLst>
              <a:ext uri="{FF2B5EF4-FFF2-40B4-BE49-F238E27FC236}">
                <a16:creationId xmlns:a16="http://schemas.microsoft.com/office/drawing/2014/main" id="{6A944DB0-2E3F-D719-14E3-FDA4816A906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7662" name="Rectangle 14">
            <a:extLst>
              <a:ext uri="{FF2B5EF4-FFF2-40B4-BE49-F238E27FC236}">
                <a16:creationId xmlns:a16="http://schemas.microsoft.com/office/drawing/2014/main" id="{AA3381B8-E038-CE4E-5305-5815C325520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09850" y="6248400"/>
            <a:ext cx="3933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27663" name="Rectangle 15">
            <a:extLst>
              <a:ext uri="{FF2B5EF4-FFF2-40B4-BE49-F238E27FC236}">
                <a16:creationId xmlns:a16="http://schemas.microsoft.com/office/drawing/2014/main" id="{DDCCF988-94AE-FE76-B56D-7C9ED10BBF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88" r:id="rId1"/>
    <p:sldLayoutId id="2147483879" r:id="rId2"/>
    <p:sldLayoutId id="2147483880" r:id="rId3"/>
    <p:sldLayoutId id="2147483889" r:id="rId4"/>
    <p:sldLayoutId id="2147483881" r:id="rId5"/>
    <p:sldLayoutId id="2147483882" r:id="rId6"/>
    <p:sldLayoutId id="2147483890" r:id="rId7"/>
    <p:sldLayoutId id="2147483883" r:id="rId8"/>
    <p:sldLayoutId id="2147483884" r:id="rId9"/>
    <p:sldLayoutId id="2147483885" r:id="rId10"/>
    <p:sldLayoutId id="2147483886" r:id="rId11"/>
    <p:sldLayoutId id="2147483891" r:id="rId12"/>
    <p:sldLayoutId id="2147483887" r:id="rId13"/>
    <p:sldLayoutId id="2147483892" r:id="rId1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20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13" Type="http://schemas.openxmlformats.org/officeDocument/2006/relationships/oleObject" Target="../embeddings/oleObject14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12" Type="http://schemas.openxmlformats.org/officeDocument/2006/relationships/image" Target="../media/image15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1.bin"/><Relationship Id="rId11" Type="http://schemas.openxmlformats.org/officeDocument/2006/relationships/oleObject" Target="../embeddings/oleObject13.bin"/><Relationship Id="rId5" Type="http://schemas.openxmlformats.org/officeDocument/2006/relationships/image" Target="../media/image12.wmf"/><Relationship Id="rId15" Type="http://schemas.openxmlformats.org/officeDocument/2006/relationships/image" Target="../media/image2.png"/><Relationship Id="rId10" Type="http://schemas.openxmlformats.org/officeDocument/2006/relationships/image" Target="../media/image14.wmf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4.wmf"/><Relationship Id="rId9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20.bin"/><Relationship Id="rId7" Type="http://schemas.openxmlformats.org/officeDocument/2006/relationships/image" Target="../media/image2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4.wmf"/><Relationship Id="rId11" Type="http://schemas.openxmlformats.org/officeDocument/2006/relationships/image" Target="../media/image26.wmf"/><Relationship Id="rId5" Type="http://schemas.openxmlformats.org/officeDocument/2006/relationships/oleObject" Target="../embeddings/oleObject21.bin"/><Relationship Id="rId10" Type="http://schemas.openxmlformats.org/officeDocument/2006/relationships/oleObject" Target="../embeddings/oleObject23.bin"/><Relationship Id="rId4" Type="http://schemas.openxmlformats.org/officeDocument/2006/relationships/image" Target="../media/image23.wmf"/><Relationship Id="rId9" Type="http://schemas.openxmlformats.org/officeDocument/2006/relationships/image" Target="../media/image25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1.gif"/><Relationship Id="rId3" Type="http://schemas.openxmlformats.org/officeDocument/2006/relationships/image" Target="../media/image26.wmf"/><Relationship Id="rId7" Type="http://schemas.openxmlformats.org/officeDocument/2006/relationships/image" Target="../media/image27.wmf"/><Relationship Id="rId12" Type="http://schemas.openxmlformats.org/officeDocument/2006/relationships/image" Target="../media/image29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26.bin"/><Relationship Id="rId11" Type="http://schemas.openxmlformats.org/officeDocument/2006/relationships/oleObject" Target="../embeddings/oleObject28.bin"/><Relationship Id="rId5" Type="http://schemas.openxmlformats.org/officeDocument/2006/relationships/image" Target="../media/image25.wmf"/><Relationship Id="rId10" Type="http://schemas.openxmlformats.org/officeDocument/2006/relationships/image" Target="../media/image22.png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8.wmf"/><Relationship Id="rId1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eogebratube.org/student/m279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32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1.png"/><Relationship Id="rId7" Type="http://schemas.openxmlformats.org/officeDocument/2006/relationships/oleObject" Target="../embeddings/oleObject30.bin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3.png"/><Relationship Id="rId9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wmf"/><Relationship Id="rId11" Type="http://schemas.openxmlformats.org/officeDocument/2006/relationships/image" Target="../media/image2.png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4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40.wmf"/><Relationship Id="rId7" Type="http://schemas.openxmlformats.org/officeDocument/2006/relationships/image" Target="../media/image42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41.wmf"/><Relationship Id="rId4" Type="http://schemas.openxmlformats.org/officeDocument/2006/relationships/oleObject" Target="../embeddings/oleObject36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4.wmf"/><Relationship Id="rId10" Type="http://schemas.openxmlformats.org/officeDocument/2006/relationships/image" Target="../media/image2.png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6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athsrevision.com/index_files/Maths/Presentations/S2_Presentations/S2_Level_F_Area_Of_Quadrilaterals.xls" TargetMode="External"/><Relationship Id="rId5" Type="http://schemas.openxmlformats.org/officeDocument/2006/relationships/image" Target="../media/image47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Relationship Id="rId9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2">
            <a:extLst>
              <a:ext uri="{FF2B5EF4-FFF2-40B4-BE49-F238E27FC236}">
                <a16:creationId xmlns:a16="http://schemas.microsoft.com/office/drawing/2014/main" id="{7F7B8087-0D6F-0C69-79C0-FECD17DEF94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336E5E25-2718-4010-ABB7-B9A1814FDE39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23555" name="Slide Number Placeholder 3">
            <a:extLst>
              <a:ext uri="{FF2B5EF4-FFF2-40B4-BE49-F238E27FC236}">
                <a16:creationId xmlns:a16="http://schemas.microsoft.com/office/drawing/2014/main" id="{FAA413ED-2691-871B-BD65-C0B64F581F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7B35F957-9A6E-4472-859E-0E0F792B2D28}" type="slidenum">
              <a:rPr lang="en-GB" altLang="en-US"/>
              <a:pPr eaLnBrk="1" hangingPunct="1"/>
              <a:t>1</a:t>
            </a:fld>
            <a:endParaRPr lang="en-GB" altLang="en-US"/>
          </a:p>
        </p:txBody>
      </p:sp>
      <p:sp>
        <p:nvSpPr>
          <p:cNvPr id="23556" name="Footer Placeholder 4">
            <a:extLst>
              <a:ext uri="{FF2B5EF4-FFF2-40B4-BE49-F238E27FC236}">
                <a16:creationId xmlns:a16="http://schemas.microsoft.com/office/drawing/2014/main" id="{4FD62557-25C3-4643-E05E-B821AAF9633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01F9C75E-FBE2-812F-349A-EB429AED97E5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Simple Areas</a:t>
            </a:r>
          </a:p>
        </p:txBody>
      </p:sp>
      <p:sp>
        <p:nvSpPr>
          <p:cNvPr id="23558" name="Text Box 3">
            <a:extLst>
              <a:ext uri="{FF2B5EF4-FFF2-40B4-BE49-F238E27FC236}">
                <a16:creationId xmlns:a16="http://schemas.microsoft.com/office/drawing/2014/main" id="{FFF10633-8104-650F-4B9D-E9029A357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90675"/>
            <a:ext cx="8078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Definition : Area is “ how much space a shape takes up” </a:t>
            </a:r>
          </a:p>
        </p:txBody>
      </p:sp>
      <p:sp>
        <p:nvSpPr>
          <p:cNvPr id="23559" name="AutoShape 6">
            <a:extLst>
              <a:ext uri="{FF2B5EF4-FFF2-40B4-BE49-F238E27FC236}">
                <a16:creationId xmlns:a16="http://schemas.microsoft.com/office/drawing/2014/main" id="{8C22FF32-8C51-C94C-26F3-9BEA06E97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1788" y="3140075"/>
            <a:ext cx="1008062" cy="504825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3560" name="Group 34">
            <a:extLst>
              <a:ext uri="{FF2B5EF4-FFF2-40B4-BE49-F238E27FC236}">
                <a16:creationId xmlns:a16="http://schemas.microsoft.com/office/drawing/2014/main" id="{44C702C8-C9F8-FB27-E26E-CD6B32D78EC1}"/>
              </a:ext>
            </a:extLst>
          </p:cNvPr>
          <p:cNvGrpSpPr>
            <a:grpSpLocks/>
          </p:cNvGrpSpPr>
          <p:nvPr/>
        </p:nvGrpSpPr>
        <p:grpSpPr bwMode="auto">
          <a:xfrm>
            <a:off x="6864350" y="2492375"/>
            <a:ext cx="576263" cy="1152525"/>
            <a:chOff x="4938" y="1757"/>
            <a:chExt cx="363" cy="726"/>
          </a:xfrm>
        </p:grpSpPr>
        <p:sp>
          <p:nvSpPr>
            <p:cNvPr id="23570" name="AutoShape 10">
              <a:extLst>
                <a:ext uri="{FF2B5EF4-FFF2-40B4-BE49-F238E27FC236}">
                  <a16:creationId xmlns:a16="http://schemas.microsoft.com/office/drawing/2014/main" id="{B4133BC3-922A-1730-2B11-E2936C8824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9" y="1757"/>
              <a:ext cx="182" cy="227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71" name="AutoShape 11">
              <a:extLst>
                <a:ext uri="{FF2B5EF4-FFF2-40B4-BE49-F238E27FC236}">
                  <a16:creationId xmlns:a16="http://schemas.microsoft.com/office/drawing/2014/main" id="{7C3AC61D-BF81-A4F4-CF43-D6F729B44C4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938" y="1757"/>
              <a:ext cx="182" cy="227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72" name="AutoShape 12">
              <a:extLst>
                <a:ext uri="{FF2B5EF4-FFF2-40B4-BE49-F238E27FC236}">
                  <a16:creationId xmlns:a16="http://schemas.microsoft.com/office/drawing/2014/main" id="{4064A3CE-7471-4556-BF82-BAE8F4C1900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5119" y="1984"/>
              <a:ext cx="182" cy="499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73" name="AutoShape 13">
              <a:extLst>
                <a:ext uri="{FF2B5EF4-FFF2-40B4-BE49-F238E27FC236}">
                  <a16:creationId xmlns:a16="http://schemas.microsoft.com/office/drawing/2014/main" id="{332C9AE7-2ADE-F51C-7729-7F713C3F1DF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4938" y="1984"/>
              <a:ext cx="182" cy="499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3561" name="Text Box 20">
            <a:extLst>
              <a:ext uri="{FF2B5EF4-FFF2-40B4-BE49-F238E27FC236}">
                <a16:creationId xmlns:a16="http://schemas.microsoft.com/office/drawing/2014/main" id="{5BC9CD48-66FD-447D-9644-5BA79C966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2263" y="3622675"/>
            <a:ext cx="2051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hlinkClick r:id="rId2" action="ppaction://hlinksldjump"/>
              </a:rPr>
              <a:t>Rhombus and kite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3562" name="AutoShape 7">
            <a:extLst>
              <a:ext uri="{FF2B5EF4-FFF2-40B4-BE49-F238E27FC236}">
                <a16:creationId xmlns:a16="http://schemas.microsoft.com/office/drawing/2014/main" id="{5F2DF0CB-DA82-3505-7776-89C4F55A0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200" y="2725738"/>
            <a:ext cx="1512888" cy="720725"/>
          </a:xfrm>
          <a:prstGeom prst="parallelogram">
            <a:avLst>
              <a:gd name="adj" fmla="val 524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3" name="Text Box 22">
            <a:extLst>
              <a:ext uri="{FF2B5EF4-FFF2-40B4-BE49-F238E27FC236}">
                <a16:creationId xmlns:a16="http://schemas.microsoft.com/office/drawing/2014/main" id="{40A004B0-A1D1-78C9-CBE2-70C40D504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3671888"/>
            <a:ext cx="16049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hlinkClick r:id="rId3" action="ppaction://hlinksldjump"/>
              </a:rPr>
              <a:t>Parallelogram</a:t>
            </a:r>
            <a:endParaRPr lang="en-GB" altLang="en-US">
              <a:solidFill>
                <a:srgbClr val="FFFF00"/>
              </a:solidFill>
            </a:endParaRPr>
          </a:p>
        </p:txBody>
      </p:sp>
      <p:pic>
        <p:nvPicPr>
          <p:cNvPr id="23564" name="Picture 23" descr="scottishflag">
            <a:extLst>
              <a:ext uri="{FF2B5EF4-FFF2-40B4-BE49-F238E27FC236}">
                <a16:creationId xmlns:a16="http://schemas.microsoft.com/office/drawing/2014/main" id="{AC0C9831-A9BF-48ED-36D1-D15C8885094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57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5" name="Text Box 39">
            <a:extLst>
              <a:ext uri="{FF2B5EF4-FFF2-40B4-BE49-F238E27FC236}">
                <a16:creationId xmlns:a16="http://schemas.microsoft.com/office/drawing/2014/main" id="{F0A9FD3A-65E6-D3D2-3F23-EFCE3EC131D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3566" name="Picture 6" descr="Office Objects 0572">
            <a:extLst>
              <a:ext uri="{FF2B5EF4-FFF2-40B4-BE49-F238E27FC236}">
                <a16:creationId xmlns:a16="http://schemas.microsoft.com/office/drawing/2014/main" id="{1529147A-EC47-B1E9-81FE-BB9EBD31B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7" name="TextBox 19">
            <a:hlinkClick r:id="rId6" action="ppaction://hlinksldjump"/>
            <a:extLst>
              <a:ext uri="{FF2B5EF4-FFF2-40B4-BE49-F238E27FC236}">
                <a16:creationId xmlns:a16="http://schemas.microsoft.com/office/drawing/2014/main" id="{934B5467-7EE6-6CE4-7C1B-4EB858873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188" y="5094288"/>
            <a:ext cx="19907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C000"/>
                </a:solidFill>
              </a:rPr>
              <a:t>Power and Roots</a:t>
            </a:r>
          </a:p>
          <a:p>
            <a:pPr eaLnBrk="1" hangingPunct="1"/>
            <a:r>
              <a:rPr lang="en-GB" altLang="en-US">
                <a:solidFill>
                  <a:srgbClr val="FFC000"/>
                </a:solidFill>
                <a:sym typeface="Wingdings" panose="05000000000000000000" pitchFamily="2" charset="2"/>
              </a:rPr>
              <a:t>    ²           √</a:t>
            </a:r>
            <a:endParaRPr lang="en-GB" altLang="en-US">
              <a:solidFill>
                <a:srgbClr val="FFC000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EE98660-43AD-B0A5-72AE-B0D326C777B5}"/>
              </a:ext>
            </a:extLst>
          </p:cNvPr>
          <p:cNvSpPr/>
          <p:nvPr/>
        </p:nvSpPr>
        <p:spPr>
          <a:xfrm>
            <a:off x="6178550" y="4584700"/>
            <a:ext cx="1306513" cy="122872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3569" name="TextBox 21">
            <a:extLst>
              <a:ext uri="{FF2B5EF4-FFF2-40B4-BE49-F238E27FC236}">
                <a16:creationId xmlns:a16="http://schemas.microsoft.com/office/drawing/2014/main" id="{180F82D8-01F5-2087-4698-F2EAA3504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238" y="5891213"/>
            <a:ext cx="1292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C000"/>
                </a:solidFill>
                <a:hlinkClick r:id="rId7" action="ppaction://hlinksldjump"/>
              </a:rPr>
              <a:t>The Circle</a:t>
            </a:r>
            <a:endParaRPr lang="en-GB" altLang="en-US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Date Placeholder 4">
            <a:extLst>
              <a:ext uri="{FF2B5EF4-FFF2-40B4-BE49-F238E27FC236}">
                <a16:creationId xmlns:a16="http://schemas.microsoft.com/office/drawing/2014/main" id="{5AE65234-B35B-A0D5-E4D8-EB77B815F36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A3430947-BDB0-4F24-860F-AE3A79EE4FA5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ED219BF1-1795-B7C9-D4EA-C019A413DF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1023DD19-ED8B-4EF9-8B74-AC5773360992}" type="slidenum">
              <a:rPr lang="en-GB" altLang="en-US"/>
              <a:pPr eaLnBrk="1" hangingPunct="1"/>
              <a:t>10</a:t>
            </a:fld>
            <a:endParaRPr lang="en-GB" altLang="en-US"/>
          </a:p>
        </p:txBody>
      </p:sp>
      <p:sp>
        <p:nvSpPr>
          <p:cNvPr id="6149" name="Footer Placeholder 6">
            <a:extLst>
              <a:ext uri="{FF2B5EF4-FFF2-40B4-BE49-F238E27FC236}">
                <a16:creationId xmlns:a16="http://schemas.microsoft.com/office/drawing/2014/main" id="{F318B90A-F216-888D-7F17-FA55C23E738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146B375D-2294-0652-AD48-E8B6CCAFE6C6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800" dirty="0">
                <a:solidFill>
                  <a:srgbClr val="FFFF00"/>
                </a:solidFill>
              </a:rPr>
              <a:t>Area of a Kite</a:t>
            </a:r>
          </a:p>
        </p:txBody>
      </p:sp>
      <p:sp>
        <p:nvSpPr>
          <p:cNvPr id="93224" name="AutoShape 40">
            <a:extLst>
              <a:ext uri="{FF2B5EF4-FFF2-40B4-BE49-F238E27FC236}">
                <a16:creationId xmlns:a16="http://schemas.microsoft.com/office/drawing/2014/main" id="{E63E3DCE-2B5B-FECB-7E41-682BA00F3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700" y="2663825"/>
            <a:ext cx="1076325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3225" name="AutoShape 41">
            <a:extLst>
              <a:ext uri="{FF2B5EF4-FFF2-40B4-BE49-F238E27FC236}">
                <a16:creationId xmlns:a16="http://schemas.microsoft.com/office/drawing/2014/main" id="{30634389-E415-F282-617F-E9BC846C65ED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806700" y="1952625"/>
            <a:ext cx="1085850" cy="73342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3222" name="AutoShape 38">
            <a:extLst>
              <a:ext uri="{FF2B5EF4-FFF2-40B4-BE49-F238E27FC236}">
                <a16:creationId xmlns:a16="http://schemas.microsoft.com/office/drawing/2014/main" id="{47E40423-45F0-DF38-15DC-6AA5D8D3B93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898900" y="2679700"/>
            <a:ext cx="1819275" cy="73342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3223" name="AutoShape 39">
            <a:extLst>
              <a:ext uri="{FF2B5EF4-FFF2-40B4-BE49-F238E27FC236}">
                <a16:creationId xmlns:a16="http://schemas.microsoft.com/office/drawing/2014/main" id="{4CDC851B-1D0D-FB6A-2649-5D5D866FA0AE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3898900" y="1952625"/>
            <a:ext cx="1819275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6155" name="Picture 4" descr="scottishflag">
            <a:extLst>
              <a:ext uri="{FF2B5EF4-FFF2-40B4-BE49-F238E27FC236}">
                <a16:creationId xmlns:a16="http://schemas.microsoft.com/office/drawing/2014/main" id="{6CD50E4E-B269-D540-B937-37A435C72EB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5">
            <a:extLst>
              <a:ext uri="{FF2B5EF4-FFF2-40B4-BE49-F238E27FC236}">
                <a16:creationId xmlns:a16="http://schemas.microsoft.com/office/drawing/2014/main" id="{48FEA574-74F9-DA02-C166-DDC55C6B3AB8}"/>
              </a:ext>
            </a:extLst>
          </p:cNvPr>
          <p:cNvGrpSpPr>
            <a:grpSpLocks/>
          </p:cNvGrpSpPr>
          <p:nvPr/>
        </p:nvGrpSpPr>
        <p:grpSpPr bwMode="auto">
          <a:xfrm>
            <a:off x="2790825" y="3609975"/>
            <a:ext cx="2933700" cy="465138"/>
            <a:chOff x="2118" y="2274"/>
            <a:chExt cx="1848" cy="293"/>
          </a:xfrm>
        </p:grpSpPr>
        <p:sp>
          <p:nvSpPr>
            <p:cNvPr id="6170" name="Line 16">
              <a:extLst>
                <a:ext uri="{FF2B5EF4-FFF2-40B4-BE49-F238E27FC236}">
                  <a16:creationId xmlns:a16="http://schemas.microsoft.com/office/drawing/2014/main" id="{63853CEB-F479-FEE9-EDAA-5902EF74A1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8" y="2274"/>
              <a:ext cx="18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71" name="Text Box 17">
              <a:extLst>
                <a:ext uri="{FF2B5EF4-FFF2-40B4-BE49-F238E27FC236}">
                  <a16:creationId xmlns:a16="http://schemas.microsoft.com/office/drawing/2014/main" id="{802D1525-DB59-A5CD-8DD6-AC1BB889CF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2" y="2279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D</a:t>
              </a:r>
            </a:p>
          </p:txBody>
        </p:sp>
      </p:grpSp>
      <p:grpSp>
        <p:nvGrpSpPr>
          <p:cNvPr id="3" name="Group 18">
            <a:extLst>
              <a:ext uri="{FF2B5EF4-FFF2-40B4-BE49-F238E27FC236}">
                <a16:creationId xmlns:a16="http://schemas.microsoft.com/office/drawing/2014/main" id="{A7C858F1-7991-EF0C-3834-2A9086F72A60}"/>
              </a:ext>
            </a:extLst>
          </p:cNvPr>
          <p:cNvGrpSpPr>
            <a:grpSpLocks/>
          </p:cNvGrpSpPr>
          <p:nvPr/>
        </p:nvGrpSpPr>
        <p:grpSpPr bwMode="auto">
          <a:xfrm>
            <a:off x="5845175" y="1978025"/>
            <a:ext cx="452438" cy="1428750"/>
            <a:chOff x="4174" y="1246"/>
            <a:chExt cx="285" cy="900"/>
          </a:xfrm>
        </p:grpSpPr>
        <p:sp>
          <p:nvSpPr>
            <p:cNvPr id="6168" name="Line 19">
              <a:extLst>
                <a:ext uri="{FF2B5EF4-FFF2-40B4-BE49-F238E27FC236}">
                  <a16:creationId xmlns:a16="http://schemas.microsoft.com/office/drawing/2014/main" id="{4DBCEBB8-8EBF-6BC3-0989-7BB75EF350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4" y="1246"/>
              <a:ext cx="0" cy="9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69" name="Text Box 20">
              <a:extLst>
                <a:ext uri="{FF2B5EF4-FFF2-40B4-BE49-F238E27FC236}">
                  <a16:creationId xmlns:a16="http://schemas.microsoft.com/office/drawing/2014/main" id="{3C0333C8-498D-42ED-A5D7-722F8E3B4B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0" y="1551"/>
              <a:ext cx="2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d</a:t>
              </a:r>
            </a:p>
          </p:txBody>
        </p:sp>
      </p:grpSp>
      <p:sp>
        <p:nvSpPr>
          <p:cNvPr id="6158" name="Text Box 37">
            <a:extLst>
              <a:ext uri="{FF2B5EF4-FFF2-40B4-BE49-F238E27FC236}">
                <a16:creationId xmlns:a16="http://schemas.microsoft.com/office/drawing/2014/main" id="{C1465600-B439-D6F1-1BF4-10803335F4F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grpSp>
        <p:nvGrpSpPr>
          <p:cNvPr id="6159" name="Group 31">
            <a:extLst>
              <a:ext uri="{FF2B5EF4-FFF2-40B4-BE49-F238E27FC236}">
                <a16:creationId xmlns:a16="http://schemas.microsoft.com/office/drawing/2014/main" id="{3CAB12A9-3240-C60E-F5FB-FF2FBA165221}"/>
              </a:ext>
            </a:extLst>
          </p:cNvPr>
          <p:cNvGrpSpPr>
            <a:grpSpLocks/>
          </p:cNvGrpSpPr>
          <p:nvPr/>
        </p:nvGrpSpPr>
        <p:grpSpPr bwMode="auto">
          <a:xfrm>
            <a:off x="3883025" y="1962150"/>
            <a:ext cx="1784350" cy="1450975"/>
            <a:chOff x="894" y="2172"/>
            <a:chExt cx="546" cy="640"/>
          </a:xfrm>
        </p:grpSpPr>
        <p:sp>
          <p:nvSpPr>
            <p:cNvPr id="6166" name="AutoShape 29">
              <a:extLst>
                <a:ext uri="{FF2B5EF4-FFF2-40B4-BE49-F238E27FC236}">
                  <a16:creationId xmlns:a16="http://schemas.microsoft.com/office/drawing/2014/main" id="{D72614B2-0EC5-256E-BF8A-658F18EA1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" y="2172"/>
              <a:ext cx="546" cy="318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7" name="AutoShape 30">
              <a:extLst>
                <a:ext uri="{FF2B5EF4-FFF2-40B4-BE49-F238E27FC236}">
                  <a16:creationId xmlns:a16="http://schemas.microsoft.com/office/drawing/2014/main" id="{D1176A8D-D3C8-E278-E7D7-7ACA06B73A0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894" y="2494"/>
              <a:ext cx="546" cy="318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6160" name="Group 32">
            <a:extLst>
              <a:ext uri="{FF2B5EF4-FFF2-40B4-BE49-F238E27FC236}">
                <a16:creationId xmlns:a16="http://schemas.microsoft.com/office/drawing/2014/main" id="{3949375C-80D5-7706-A644-BD0C7739B90B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820988" y="1962150"/>
            <a:ext cx="1063625" cy="1450975"/>
            <a:chOff x="894" y="2172"/>
            <a:chExt cx="546" cy="640"/>
          </a:xfrm>
        </p:grpSpPr>
        <p:sp>
          <p:nvSpPr>
            <p:cNvPr id="6164" name="AutoShape 33">
              <a:extLst>
                <a:ext uri="{FF2B5EF4-FFF2-40B4-BE49-F238E27FC236}">
                  <a16:creationId xmlns:a16="http://schemas.microsoft.com/office/drawing/2014/main" id="{8A28E0C3-E48E-45C2-E9FC-D96E88DCAD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" y="2172"/>
              <a:ext cx="546" cy="318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5" name="AutoShape 34">
              <a:extLst>
                <a:ext uri="{FF2B5EF4-FFF2-40B4-BE49-F238E27FC236}">
                  <a16:creationId xmlns:a16="http://schemas.microsoft.com/office/drawing/2014/main" id="{357ADC69-E825-6EFF-4229-D1CCACF622B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894" y="2494"/>
              <a:ext cx="546" cy="318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pic>
        <p:nvPicPr>
          <p:cNvPr id="6161" name="Picture 6" descr="Office Objects 0572">
            <a:extLst>
              <a:ext uri="{FF2B5EF4-FFF2-40B4-BE49-F238E27FC236}">
                <a16:creationId xmlns:a16="http://schemas.microsoft.com/office/drawing/2014/main" id="{1AE69877-6C98-4DF7-28E2-52BBF25A90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BB9475DE-C22A-CCB9-77DF-C1F7DDB26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7988" y="4170363"/>
            <a:ext cx="5137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600"/>
              <a:t>Rectangle Area = D x d</a:t>
            </a:r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D4026044-B78E-5592-38B8-C676C3E450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84550" y="4886325"/>
          <a:ext cx="1809750" cy="112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680" imgH="393480" progId="Equation.3">
                  <p:embed/>
                </p:oleObj>
              </mc:Choice>
              <mc:Fallback>
                <p:oleObj name="Equation" r:id="rId4" imgW="634680" imgH="39348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4886325"/>
                        <a:ext cx="1809750" cy="112236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chemeClr val="tx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AutoShape 118">
            <a:extLst>
              <a:ext uri="{FF2B5EF4-FFF2-40B4-BE49-F238E27FC236}">
                <a16:creationId xmlns:a16="http://schemas.microsoft.com/office/drawing/2014/main" id="{DABD0866-5599-7649-FF5F-B1B331793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790950" cy="1990725"/>
          </a:xfrm>
          <a:prstGeom prst="cloudCallout">
            <a:avLst>
              <a:gd name="adj1" fmla="val 36852"/>
              <a:gd name="adj2" fmla="val 72648"/>
            </a:avLst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/>
              <a:t>You have 2 minutes to come up with the formula for the area of any kite.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44444E-6 L 0.57187 0.0805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932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94" y="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0.57187 -0.13612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93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94" y="-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33333E-6 L 0.25208 0.0791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93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04" y="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96296E-6 L 0.25312 -0.137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93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56" y="-6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24" grpId="0" animBg="1"/>
      <p:bldP spid="93225" grpId="0" animBg="1"/>
      <p:bldP spid="93222" grpId="0" animBg="1"/>
      <p:bldP spid="93223" grpId="0" animBg="1"/>
      <p:bldP spid="28" grpId="0"/>
      <p:bldP spid="30" grpId="0" animBg="1"/>
      <p:bldP spid="30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Date Placeholder 6">
            <a:extLst>
              <a:ext uri="{FF2B5EF4-FFF2-40B4-BE49-F238E27FC236}">
                <a16:creationId xmlns:a16="http://schemas.microsoft.com/office/drawing/2014/main" id="{3F2AFEB2-ED19-4741-7CF2-AE284B0D188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C7D3F233-D49A-4298-A4AF-F0FC3BCD5473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7177" name="Slide Number Placeholder 7">
            <a:extLst>
              <a:ext uri="{FF2B5EF4-FFF2-40B4-BE49-F238E27FC236}">
                <a16:creationId xmlns:a16="http://schemas.microsoft.com/office/drawing/2014/main" id="{21461E43-06CA-CFF4-93E1-1825428FB1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E93741C5-441E-4670-B0CD-35FA0ED03AE6}" type="slidenum">
              <a:rPr lang="en-GB" altLang="en-US"/>
              <a:pPr eaLnBrk="1" hangingPunct="1"/>
              <a:t>11</a:t>
            </a:fld>
            <a:endParaRPr lang="en-GB" altLang="en-US"/>
          </a:p>
        </p:txBody>
      </p:sp>
      <p:sp>
        <p:nvSpPr>
          <p:cNvPr id="7178" name="Footer Placeholder 8">
            <a:extLst>
              <a:ext uri="{FF2B5EF4-FFF2-40B4-BE49-F238E27FC236}">
                <a16:creationId xmlns:a16="http://schemas.microsoft.com/office/drawing/2014/main" id="{6C7A4455-36CA-50F5-EED2-D400F0C199E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CB2833EB-1BDC-FD30-E711-FE9F4625B775}"/>
              </a:ext>
            </a:extLst>
          </p:cNvPr>
          <p:cNvSpPr>
            <a:spLocks noGrp="1" noRot="1" noChangeArrowheads="1"/>
          </p:cNvSpPr>
          <p:nvPr>
            <p:ph type="title" sz="quarter" idx="4294967295"/>
          </p:nvPr>
        </p:nvSpPr>
        <p:spPr>
          <a:xfrm>
            <a:off x="914400" y="322263"/>
            <a:ext cx="762952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 dirty="0">
                <a:solidFill>
                  <a:srgbClr val="FFFF00"/>
                </a:solidFill>
              </a:rPr>
              <a:t>Rhombus and Kite Area</a:t>
            </a:r>
          </a:p>
        </p:txBody>
      </p:sp>
      <p:graphicFrame>
        <p:nvGraphicFramePr>
          <p:cNvPr id="98330" name="Object 26">
            <a:extLst>
              <a:ext uri="{FF2B5EF4-FFF2-40B4-BE49-F238E27FC236}">
                <a16:creationId xmlns:a16="http://schemas.microsoft.com/office/drawing/2014/main" id="{423DBAFB-8194-6439-0534-6ACDA61B432B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1241425" y="3698875"/>
          <a:ext cx="3521075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609480" progId="Equation.DSMT4">
                  <p:embed/>
                </p:oleObj>
              </mc:Choice>
              <mc:Fallback>
                <p:oleObj name="Equation" r:id="rId2" imgW="2743200" imgH="6094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425" y="3698875"/>
                        <a:ext cx="3521075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33" name="Object 29">
            <a:extLst>
              <a:ext uri="{FF2B5EF4-FFF2-40B4-BE49-F238E27FC236}">
                <a16:creationId xmlns:a16="http://schemas.microsoft.com/office/drawing/2014/main" id="{0EDFA677-1FDD-6F87-0745-5B65C74A142A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1241425" y="4503738"/>
          <a:ext cx="2274888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38000" imgH="609480" progId="Equation.DSMT4">
                  <p:embed/>
                </p:oleObj>
              </mc:Choice>
              <mc:Fallback>
                <p:oleObj name="Equation" r:id="rId4" imgW="1638000" imgH="6094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425" y="4503738"/>
                        <a:ext cx="2274888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35" name="Object 31">
            <a:extLst>
              <a:ext uri="{FF2B5EF4-FFF2-40B4-BE49-F238E27FC236}">
                <a16:creationId xmlns:a16="http://schemas.microsoft.com/office/drawing/2014/main" id="{DE22C99A-6B69-FC03-E7AB-09E5228FD59B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1241425" y="5413375"/>
          <a:ext cx="2243138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291960" progId="Equation.DSMT4">
                  <p:embed/>
                </p:oleObj>
              </mc:Choice>
              <mc:Fallback>
                <p:oleObj name="Equation" r:id="rId6" imgW="1320480" imgH="29196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425" y="5413375"/>
                        <a:ext cx="2243138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80" name="Picture 5" descr="scottishflag">
            <a:extLst>
              <a:ext uri="{FF2B5EF4-FFF2-40B4-BE49-F238E27FC236}">
                <a16:creationId xmlns:a16="http://schemas.microsoft.com/office/drawing/2014/main" id="{D43D9D53-1F5A-A15A-A3C3-C591CF210BD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388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1" name="Text Box 16">
            <a:extLst>
              <a:ext uri="{FF2B5EF4-FFF2-40B4-BE49-F238E27FC236}">
                <a16:creationId xmlns:a16="http://schemas.microsoft.com/office/drawing/2014/main" id="{B8041BE7-3B45-DCFD-A7A7-A12201E84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1612900"/>
            <a:ext cx="44529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u="sng"/>
              <a:t>Example </a:t>
            </a:r>
            <a:r>
              <a:rPr lang="en-GB" altLang="en-US"/>
              <a:t>: Find the area of the shapes.</a:t>
            </a:r>
            <a:endParaRPr lang="en-GB" altLang="en-US" u="sng"/>
          </a:p>
        </p:txBody>
      </p:sp>
      <p:sp>
        <p:nvSpPr>
          <p:cNvPr id="7182" name="AutoShape 18">
            <a:extLst>
              <a:ext uri="{FF2B5EF4-FFF2-40B4-BE49-F238E27FC236}">
                <a16:creationId xmlns:a16="http://schemas.microsoft.com/office/drawing/2014/main" id="{BA19551A-9244-DFC6-5D07-CF0D6F5B67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925" y="2324100"/>
            <a:ext cx="1433513" cy="719138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3" name="Line 19">
            <a:extLst>
              <a:ext uri="{FF2B5EF4-FFF2-40B4-BE49-F238E27FC236}">
                <a16:creationId xmlns:a16="http://schemas.microsoft.com/office/drawing/2014/main" id="{BCFC63FB-906C-6D7E-2D15-962936D065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57350" y="3105150"/>
            <a:ext cx="1457325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4" name="Text Box 20">
            <a:extLst>
              <a:ext uri="{FF2B5EF4-FFF2-40B4-BE49-F238E27FC236}">
                <a16:creationId xmlns:a16="http://schemas.microsoft.com/office/drawing/2014/main" id="{96A2771C-EC84-C18A-4867-F9F77CC1E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5338" y="3155950"/>
            <a:ext cx="769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5cm</a:t>
            </a:r>
          </a:p>
        </p:txBody>
      </p:sp>
      <p:sp>
        <p:nvSpPr>
          <p:cNvPr id="7185" name="Line 21">
            <a:extLst>
              <a:ext uri="{FF2B5EF4-FFF2-40B4-BE49-F238E27FC236}">
                <a16:creationId xmlns:a16="http://schemas.microsoft.com/office/drawing/2014/main" id="{E96F43CD-2A59-C95C-2DBC-F12837A548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63900" y="2316163"/>
            <a:ext cx="0" cy="723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6" name="Text Box 22">
            <a:extLst>
              <a:ext uri="{FF2B5EF4-FFF2-40B4-BE49-F238E27FC236}">
                <a16:creationId xmlns:a16="http://schemas.microsoft.com/office/drawing/2014/main" id="{3EABFD3F-F6BF-F002-4AB4-F3D99F04E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0888" y="2524125"/>
            <a:ext cx="769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2cm</a:t>
            </a:r>
          </a:p>
        </p:txBody>
      </p:sp>
      <p:graphicFrame>
        <p:nvGraphicFramePr>
          <p:cNvPr id="98337" name="Object 33">
            <a:extLst>
              <a:ext uri="{FF2B5EF4-FFF2-40B4-BE49-F238E27FC236}">
                <a16:creationId xmlns:a16="http://schemas.microsoft.com/office/drawing/2014/main" id="{40ED4DBD-8B20-09DD-0ACE-A6D7C2E26B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7363" y="3684588"/>
          <a:ext cx="2770187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09680" imgH="609480" progId="Equation.DSMT4">
                  <p:embed/>
                </p:oleObj>
              </mc:Choice>
              <mc:Fallback>
                <p:oleObj name="Equation" r:id="rId9" imgW="2209680" imgH="6094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7363" y="3684588"/>
                        <a:ext cx="2770187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38" name="Object 34">
            <a:extLst>
              <a:ext uri="{FF2B5EF4-FFF2-40B4-BE49-F238E27FC236}">
                <a16:creationId xmlns:a16="http://schemas.microsoft.com/office/drawing/2014/main" id="{D5DABE5C-E4F3-C1D4-0602-D90A1E4421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6013" y="4570413"/>
          <a:ext cx="20574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38000" imgH="609480" progId="Equation.DSMT4">
                  <p:embed/>
                </p:oleObj>
              </mc:Choice>
              <mc:Fallback>
                <p:oleObj name="Equation" r:id="rId11" imgW="1638000" imgH="6094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6013" y="4570413"/>
                        <a:ext cx="20574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39" name="Object 35">
            <a:extLst>
              <a:ext uri="{FF2B5EF4-FFF2-40B4-BE49-F238E27FC236}">
                <a16:creationId xmlns:a16="http://schemas.microsoft.com/office/drawing/2014/main" id="{47401C18-1517-252A-9AFC-ECE899A379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64238" y="5495925"/>
          <a:ext cx="246538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447560" imgH="291960" progId="Equation.DSMT4">
                  <p:embed/>
                </p:oleObj>
              </mc:Choice>
              <mc:Fallback>
                <p:oleObj name="Equation" r:id="rId13" imgW="1447560" imgH="29196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4238" y="5495925"/>
                        <a:ext cx="2465387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87" name="Group 40">
            <a:extLst>
              <a:ext uri="{FF2B5EF4-FFF2-40B4-BE49-F238E27FC236}">
                <a16:creationId xmlns:a16="http://schemas.microsoft.com/office/drawing/2014/main" id="{A0FBB3FA-4722-C4C9-73F7-B7722ED441BC}"/>
              </a:ext>
            </a:extLst>
          </p:cNvPr>
          <p:cNvGrpSpPr>
            <a:grpSpLocks/>
          </p:cNvGrpSpPr>
          <p:nvPr/>
        </p:nvGrpSpPr>
        <p:grpSpPr bwMode="auto">
          <a:xfrm>
            <a:off x="6578600" y="1943100"/>
            <a:ext cx="1784350" cy="1450975"/>
            <a:chOff x="894" y="2172"/>
            <a:chExt cx="546" cy="640"/>
          </a:xfrm>
        </p:grpSpPr>
        <p:sp>
          <p:nvSpPr>
            <p:cNvPr id="7197" name="AutoShape 41">
              <a:extLst>
                <a:ext uri="{FF2B5EF4-FFF2-40B4-BE49-F238E27FC236}">
                  <a16:creationId xmlns:a16="http://schemas.microsoft.com/office/drawing/2014/main" id="{885A15B9-6E01-D23A-CF94-538F4D4CB0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" y="2172"/>
              <a:ext cx="546" cy="31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98" name="AutoShape 42">
              <a:extLst>
                <a:ext uri="{FF2B5EF4-FFF2-40B4-BE49-F238E27FC236}">
                  <a16:creationId xmlns:a16="http://schemas.microsoft.com/office/drawing/2014/main" id="{9200E991-C963-2775-9A71-022BAA65156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894" y="2494"/>
              <a:ext cx="546" cy="31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7188" name="Group 43">
            <a:extLst>
              <a:ext uri="{FF2B5EF4-FFF2-40B4-BE49-F238E27FC236}">
                <a16:creationId xmlns:a16="http://schemas.microsoft.com/office/drawing/2014/main" id="{B8BB4BFF-9966-5BF5-BAEF-21C6382E4D78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507038" y="1943100"/>
            <a:ext cx="1063625" cy="1450975"/>
            <a:chOff x="894" y="2172"/>
            <a:chExt cx="546" cy="640"/>
          </a:xfrm>
        </p:grpSpPr>
        <p:sp>
          <p:nvSpPr>
            <p:cNvPr id="7195" name="AutoShape 44">
              <a:extLst>
                <a:ext uri="{FF2B5EF4-FFF2-40B4-BE49-F238E27FC236}">
                  <a16:creationId xmlns:a16="http://schemas.microsoft.com/office/drawing/2014/main" id="{BB1355C7-B029-AB28-55EC-5639490D1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" y="2172"/>
              <a:ext cx="546" cy="31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96" name="AutoShape 45">
              <a:extLst>
                <a:ext uri="{FF2B5EF4-FFF2-40B4-BE49-F238E27FC236}">
                  <a16:creationId xmlns:a16="http://schemas.microsoft.com/office/drawing/2014/main" id="{37283259-A37B-540B-A6A8-5CBB7F85D3E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894" y="2494"/>
              <a:ext cx="546" cy="31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7189" name="Line 46">
            <a:extLst>
              <a:ext uri="{FF2B5EF4-FFF2-40B4-BE49-F238E27FC236}">
                <a16:creationId xmlns:a16="http://schemas.microsoft.com/office/drawing/2014/main" id="{1F0AAA04-454B-6E33-7AD6-7AD9AC60C13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07038" y="3416300"/>
            <a:ext cx="2876550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90" name="Text Box 47">
            <a:extLst>
              <a:ext uri="{FF2B5EF4-FFF2-40B4-BE49-F238E27FC236}">
                <a16:creationId xmlns:a16="http://schemas.microsoft.com/office/drawing/2014/main" id="{CA9F5013-BA70-3EE2-5F80-4D2FFB62E8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3175" y="3467100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9cm</a:t>
            </a:r>
          </a:p>
        </p:txBody>
      </p:sp>
      <p:sp>
        <p:nvSpPr>
          <p:cNvPr id="7191" name="Line 48">
            <a:extLst>
              <a:ext uri="{FF2B5EF4-FFF2-40B4-BE49-F238E27FC236}">
                <a16:creationId xmlns:a16="http://schemas.microsoft.com/office/drawing/2014/main" id="{F25F6995-0344-05D1-351A-09E23B79802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489950" y="1960563"/>
            <a:ext cx="9525" cy="143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92" name="Text Box 49">
            <a:extLst>
              <a:ext uri="{FF2B5EF4-FFF2-40B4-BE49-F238E27FC236}">
                <a16:creationId xmlns:a16="http://schemas.microsoft.com/office/drawing/2014/main" id="{B666CD57-56F0-DEC0-27BC-8FAAAF94B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3600" y="254952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4cm</a:t>
            </a:r>
          </a:p>
        </p:txBody>
      </p:sp>
      <p:sp>
        <p:nvSpPr>
          <p:cNvPr id="7193" name="Text Box 50">
            <a:extLst>
              <a:ext uri="{FF2B5EF4-FFF2-40B4-BE49-F238E27FC236}">
                <a16:creationId xmlns:a16="http://schemas.microsoft.com/office/drawing/2014/main" id="{99394989-D440-0CD5-54E5-A9961092FDB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7194" name="Picture 6" descr="Office Objects 0572">
            <a:extLst>
              <a:ext uri="{FF2B5EF4-FFF2-40B4-BE49-F238E27FC236}">
                <a16:creationId xmlns:a16="http://schemas.microsoft.com/office/drawing/2014/main" id="{00BA26C2-FD80-1D5D-2AC9-45638FBE86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8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8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8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8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8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8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8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8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8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8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8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8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8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8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8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8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8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8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Date Placeholder 6">
            <a:extLst>
              <a:ext uri="{FF2B5EF4-FFF2-40B4-BE49-F238E27FC236}">
                <a16:creationId xmlns:a16="http://schemas.microsoft.com/office/drawing/2014/main" id="{6DF069E1-39D5-09A0-8449-1E5F8B66480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55FD173B-748D-487D-A883-CAD3ACB1285D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8198" name="Slide Number Placeholder 7">
            <a:extLst>
              <a:ext uri="{FF2B5EF4-FFF2-40B4-BE49-F238E27FC236}">
                <a16:creationId xmlns:a16="http://schemas.microsoft.com/office/drawing/2014/main" id="{FA8BDD43-0821-FB92-DE37-B1D085ACAC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97AC145B-ACAA-4A06-8CDA-6EF7648F7A06}" type="slidenum">
              <a:rPr lang="en-GB" altLang="en-US"/>
              <a:pPr eaLnBrk="1" hangingPunct="1"/>
              <a:t>12</a:t>
            </a:fld>
            <a:endParaRPr lang="en-GB" altLang="en-US"/>
          </a:p>
        </p:txBody>
      </p:sp>
      <p:sp>
        <p:nvSpPr>
          <p:cNvPr id="8199" name="Footer Placeholder 8">
            <a:extLst>
              <a:ext uri="{FF2B5EF4-FFF2-40B4-BE49-F238E27FC236}">
                <a16:creationId xmlns:a16="http://schemas.microsoft.com/office/drawing/2014/main" id="{53D6D505-E012-CA6E-FA09-164AF38A77F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101378" name="Rectangle 2">
            <a:extLst>
              <a:ext uri="{FF2B5EF4-FFF2-40B4-BE49-F238E27FC236}">
                <a16:creationId xmlns:a16="http://schemas.microsoft.com/office/drawing/2014/main" id="{14374986-E7CF-367C-726D-CD4F710A5A29}"/>
              </a:ext>
            </a:extLst>
          </p:cNvPr>
          <p:cNvSpPr>
            <a:spLocks noGrp="1" noRot="1" noChangeArrowheads="1"/>
          </p:cNvSpPr>
          <p:nvPr>
            <p:ph type="title" sz="quarter" idx="4294967295"/>
          </p:nvPr>
        </p:nvSpPr>
        <p:spPr>
          <a:xfrm>
            <a:off x="914400" y="322263"/>
            <a:ext cx="73564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Rhombus and Kite Area</a:t>
            </a:r>
          </a:p>
        </p:txBody>
      </p:sp>
      <p:pic>
        <p:nvPicPr>
          <p:cNvPr id="8201" name="Picture 6" descr="scottishflag">
            <a:extLst>
              <a:ext uri="{FF2B5EF4-FFF2-40B4-BE49-F238E27FC236}">
                <a16:creationId xmlns:a16="http://schemas.microsoft.com/office/drawing/2014/main" id="{AE0EBFD7-FCAA-2DA1-4861-DC7514648F4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2" name="Text Box 11">
            <a:extLst>
              <a:ext uri="{FF2B5EF4-FFF2-40B4-BE49-F238E27FC236}">
                <a16:creationId xmlns:a16="http://schemas.microsoft.com/office/drawing/2014/main" id="{C9F1617F-0610-0DFE-9CD0-C428A72EC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1612900"/>
            <a:ext cx="672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u="sng"/>
              <a:t>Example</a:t>
            </a:r>
            <a:r>
              <a:rPr lang="en-GB" altLang="en-US" sz="2400"/>
              <a:t> : Find the area of the V – shape kite.</a:t>
            </a:r>
            <a:endParaRPr lang="en-GB" altLang="en-US" sz="2400" u="sng"/>
          </a:p>
        </p:txBody>
      </p:sp>
      <p:graphicFrame>
        <p:nvGraphicFramePr>
          <p:cNvPr id="101394" name="Object 18">
            <a:extLst>
              <a:ext uri="{FF2B5EF4-FFF2-40B4-BE49-F238E27FC236}">
                <a16:creationId xmlns:a16="http://schemas.microsoft.com/office/drawing/2014/main" id="{01A72E5B-34A7-DD39-00D1-210AE6720E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97525" y="2511425"/>
          <a:ext cx="288925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09680" imgH="609480" progId="Equation.DSMT4">
                  <p:embed/>
                </p:oleObj>
              </mc:Choice>
              <mc:Fallback>
                <p:oleObj name="Equation" r:id="rId3" imgW="2209680" imgH="609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525" y="2511425"/>
                        <a:ext cx="2889250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95" name="Object 19">
            <a:extLst>
              <a:ext uri="{FF2B5EF4-FFF2-40B4-BE49-F238E27FC236}">
                <a16:creationId xmlns:a16="http://schemas.microsoft.com/office/drawing/2014/main" id="{067E870E-6A5B-ED3F-E195-E2C515B03A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0150" y="3425825"/>
          <a:ext cx="208915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38000" imgH="609480" progId="Equation.DSMT4">
                  <p:embed/>
                </p:oleObj>
              </mc:Choice>
              <mc:Fallback>
                <p:oleObj name="Equation" r:id="rId5" imgW="1638000" imgH="609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0150" y="3425825"/>
                        <a:ext cx="2089150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96" name="Object 20">
            <a:extLst>
              <a:ext uri="{FF2B5EF4-FFF2-40B4-BE49-F238E27FC236}">
                <a16:creationId xmlns:a16="http://schemas.microsoft.com/office/drawing/2014/main" id="{74BACB3C-1F68-CBCA-C63C-9FF888CDB0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65825" y="4419600"/>
          <a:ext cx="25241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47560" imgH="291960" progId="Equation.DSMT4">
                  <p:embed/>
                </p:oleObj>
              </mc:Choice>
              <mc:Fallback>
                <p:oleObj name="Equation" r:id="rId7" imgW="1447560" imgH="291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825" y="4419600"/>
                        <a:ext cx="252412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3" name="Text Box 28">
            <a:extLst>
              <a:ext uri="{FF2B5EF4-FFF2-40B4-BE49-F238E27FC236}">
                <a16:creationId xmlns:a16="http://schemas.microsoft.com/office/drawing/2014/main" id="{E5617694-F6C9-E2DF-BC42-3A3C1EB19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31482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7cm</a:t>
            </a:r>
          </a:p>
        </p:txBody>
      </p:sp>
      <p:sp>
        <p:nvSpPr>
          <p:cNvPr id="8204" name="Line 29">
            <a:extLst>
              <a:ext uri="{FF2B5EF4-FFF2-40B4-BE49-F238E27FC236}">
                <a16:creationId xmlns:a16="http://schemas.microsoft.com/office/drawing/2014/main" id="{4B508044-6AFF-BE2D-C652-E2D95BA6E7F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46300" y="2684463"/>
            <a:ext cx="9525" cy="14382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5" name="Text Box 30">
            <a:extLst>
              <a:ext uri="{FF2B5EF4-FFF2-40B4-BE49-F238E27FC236}">
                <a16:creationId xmlns:a16="http://schemas.microsoft.com/office/drawing/2014/main" id="{689534EF-190A-0C18-0CD9-481D44049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1225" y="3205163"/>
            <a:ext cx="76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4cm</a:t>
            </a:r>
          </a:p>
        </p:txBody>
      </p:sp>
      <p:grpSp>
        <p:nvGrpSpPr>
          <p:cNvPr id="8206" name="Group 38">
            <a:extLst>
              <a:ext uri="{FF2B5EF4-FFF2-40B4-BE49-F238E27FC236}">
                <a16:creationId xmlns:a16="http://schemas.microsoft.com/office/drawing/2014/main" id="{EAB4374D-78AD-204D-26A5-FBB67FC16866}"/>
              </a:ext>
            </a:extLst>
          </p:cNvPr>
          <p:cNvGrpSpPr>
            <a:grpSpLocks/>
          </p:cNvGrpSpPr>
          <p:nvPr/>
        </p:nvGrpSpPr>
        <p:grpSpPr bwMode="auto">
          <a:xfrm>
            <a:off x="2390775" y="2676525"/>
            <a:ext cx="2181225" cy="1463675"/>
            <a:chOff x="1506" y="1686"/>
            <a:chExt cx="1374" cy="922"/>
          </a:xfrm>
        </p:grpSpPr>
        <p:sp>
          <p:nvSpPr>
            <p:cNvPr id="8210" name="Line 34">
              <a:extLst>
                <a:ext uri="{FF2B5EF4-FFF2-40B4-BE49-F238E27FC236}">
                  <a16:creationId xmlns:a16="http://schemas.microsoft.com/office/drawing/2014/main" id="{788B773C-AAAD-88BA-27A2-17A95AC57D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4" y="1686"/>
              <a:ext cx="1356" cy="4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11" name="Line 35">
              <a:extLst>
                <a:ext uri="{FF2B5EF4-FFF2-40B4-BE49-F238E27FC236}">
                  <a16:creationId xmlns:a16="http://schemas.microsoft.com/office/drawing/2014/main" id="{E3023BE7-0CF9-675C-304E-62407C5874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0" y="2158"/>
              <a:ext cx="1365" cy="4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12" name="Line 36">
              <a:extLst>
                <a:ext uri="{FF2B5EF4-FFF2-40B4-BE49-F238E27FC236}">
                  <a16:creationId xmlns:a16="http://schemas.microsoft.com/office/drawing/2014/main" id="{5EC28117-B640-5BA8-FF2E-9DA4B3EDB9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6" y="2154"/>
              <a:ext cx="471" cy="45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13" name="Line 37">
              <a:extLst>
                <a:ext uri="{FF2B5EF4-FFF2-40B4-BE49-F238E27FC236}">
                  <a16:creationId xmlns:a16="http://schemas.microsoft.com/office/drawing/2014/main" id="{FBD14798-8CCF-BDC0-5EEB-84C3FC3E08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527" y="1686"/>
              <a:ext cx="453" cy="4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207" name="Text Box 39">
            <a:extLst>
              <a:ext uri="{FF2B5EF4-FFF2-40B4-BE49-F238E27FC236}">
                <a16:creationId xmlns:a16="http://schemas.microsoft.com/office/drawing/2014/main" id="{BF8AAE64-9E16-E860-A770-F448A9E3857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9A98019-9925-158A-AED5-D93F8FBC17AD}"/>
              </a:ext>
            </a:extLst>
          </p:cNvPr>
          <p:cNvCxnSpPr/>
          <p:nvPr/>
        </p:nvCxnSpPr>
        <p:spPr>
          <a:xfrm rot="10800000">
            <a:off x="3124200" y="4140200"/>
            <a:ext cx="1433513" cy="1588"/>
          </a:xfrm>
          <a:prstGeom prst="straightConnector1">
            <a:avLst/>
          </a:prstGeom>
          <a:ln w="38100">
            <a:solidFill>
              <a:srgbClr val="FFFF00"/>
            </a:solidFill>
            <a:prstDash val="solid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209" name="Picture 6" descr="Office Objects 0572">
            <a:extLst>
              <a:ext uri="{FF2B5EF4-FFF2-40B4-BE49-F238E27FC236}">
                <a16:creationId xmlns:a16="http://schemas.microsoft.com/office/drawing/2014/main" id="{DEFBED23-A784-CF1D-D0C8-5EBAC1167C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275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1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1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1">
            <a:extLst>
              <a:ext uri="{FF2B5EF4-FFF2-40B4-BE49-F238E27FC236}">
                <a16:creationId xmlns:a16="http://schemas.microsoft.com/office/drawing/2014/main" id="{9779B8D5-78E3-F0F0-A798-3A5BF477AE5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2B3D2C4C-E942-4B1A-98AC-B28F28D02AB3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27651" name="Footer Placeholder 2">
            <a:extLst>
              <a:ext uri="{FF2B5EF4-FFF2-40B4-BE49-F238E27FC236}">
                <a16:creationId xmlns:a16="http://schemas.microsoft.com/office/drawing/2014/main" id="{4C68076F-CD58-3E65-4B03-4DE25A2DBB3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 Lafferty Maths Dept.</a:t>
            </a:r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837A92F6-6860-3348-06B6-5BD26D3A5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3" name="Text Box 3">
            <a:extLst>
              <a:ext uri="{FF2B5EF4-FFF2-40B4-BE49-F238E27FC236}">
                <a16:creationId xmlns:a16="http://schemas.microsoft.com/office/drawing/2014/main" id="{FCA529F9-6073-9F80-584B-AAF59AD17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/>
              <a:t>Now try N4 Lifeskills TJ</a:t>
            </a:r>
          </a:p>
          <a:p>
            <a:pPr algn="ctr" eaLnBrk="1" hangingPunct="1"/>
            <a:r>
              <a:rPr lang="en-GB" altLang="en-US" sz="4000"/>
              <a:t>Ex 2</a:t>
            </a:r>
          </a:p>
          <a:p>
            <a:pPr algn="ctr" eaLnBrk="1" hangingPunct="1"/>
            <a:r>
              <a:rPr lang="en-GB" altLang="en-US" sz="4000"/>
              <a:t>Ch17 (page 137)</a:t>
            </a:r>
          </a:p>
        </p:txBody>
      </p:sp>
      <p:pic>
        <p:nvPicPr>
          <p:cNvPr id="27654" name="Picture 4" descr="ag00463_">
            <a:extLst>
              <a:ext uri="{FF2B5EF4-FFF2-40B4-BE49-F238E27FC236}">
                <a16:creationId xmlns:a16="http://schemas.microsoft.com/office/drawing/2014/main" id="{E1C42A7F-F0FE-523E-04F2-5F7A0725B0C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5" descr="scottishflag">
            <a:extLst>
              <a:ext uri="{FF2B5EF4-FFF2-40B4-BE49-F238E27FC236}">
                <a16:creationId xmlns:a16="http://schemas.microsoft.com/office/drawing/2014/main" id="{21A4ADA8-214B-CD51-822D-3537540D1AD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6" descr="Office Objects 0572">
            <a:extLst>
              <a:ext uri="{FF2B5EF4-FFF2-40B4-BE49-F238E27FC236}">
                <a16:creationId xmlns:a16="http://schemas.microsoft.com/office/drawing/2014/main" id="{7EECAD0E-1444-CEB1-0715-9A128074BB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7" name="Text Box 7">
            <a:extLst>
              <a:ext uri="{FF2B5EF4-FFF2-40B4-BE49-F238E27FC236}">
                <a16:creationId xmlns:a16="http://schemas.microsoft.com/office/drawing/2014/main" id="{184CF4F5-A67C-EAA3-6BD6-BEF671DD412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30FB693C-1C0A-23BA-C8E3-ABAC91F1DD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18">
            <a:extLst>
              <a:ext uri="{FF2B5EF4-FFF2-40B4-BE49-F238E27FC236}">
                <a16:creationId xmlns:a16="http://schemas.microsoft.com/office/drawing/2014/main" id="{26D40B0A-CC38-8EA9-FB57-F0BC7C1336C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EF32BACF-C90E-4A63-847B-058956D90A2A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9220" name="Rectangle 19">
            <a:extLst>
              <a:ext uri="{FF2B5EF4-FFF2-40B4-BE49-F238E27FC236}">
                <a16:creationId xmlns:a16="http://schemas.microsoft.com/office/drawing/2014/main" id="{31C2D163-EAA5-C8D6-C578-C5863C9119B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xfrm>
            <a:off x="6553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Compiled by Mr. Lafferty Maths Dept.</a:t>
            </a:r>
          </a:p>
        </p:txBody>
      </p:sp>
      <p:sp>
        <p:nvSpPr>
          <p:cNvPr id="9221" name="Rectangle 2">
            <a:extLst>
              <a:ext uri="{FF2B5EF4-FFF2-40B4-BE49-F238E27FC236}">
                <a16:creationId xmlns:a16="http://schemas.microsoft.com/office/drawing/2014/main" id="{D28BD732-A13B-34DF-D379-153CF74C3EFE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300288" y="374650"/>
            <a:ext cx="5268912" cy="949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b="0">
                <a:solidFill>
                  <a:srgbClr val="FFFF00"/>
                </a:solidFill>
                <a:effectLst/>
              </a:rPr>
              <a:t>Starter Questions</a:t>
            </a:r>
          </a:p>
        </p:txBody>
      </p:sp>
      <p:pic>
        <p:nvPicPr>
          <p:cNvPr id="9222" name="Picture 3" descr="scottishflag">
            <a:extLst>
              <a:ext uri="{FF2B5EF4-FFF2-40B4-BE49-F238E27FC236}">
                <a16:creationId xmlns:a16="http://schemas.microsoft.com/office/drawing/2014/main" id="{E6E6683F-C26D-5508-7EA4-FA7846C8CD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508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Text Box 4">
            <a:extLst>
              <a:ext uri="{FF2B5EF4-FFF2-40B4-BE49-F238E27FC236}">
                <a16:creationId xmlns:a16="http://schemas.microsoft.com/office/drawing/2014/main" id="{0CDBEC97-A40F-77F6-9459-E6290ADE01D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9218" name="Object 14">
            <a:extLst>
              <a:ext uri="{FF2B5EF4-FFF2-40B4-BE49-F238E27FC236}">
                <a16:creationId xmlns:a16="http://schemas.microsoft.com/office/drawing/2014/main" id="{BC2437FB-FF70-588C-C565-C4FB853DA2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55688" y="2095500"/>
          <a:ext cx="7902575" cy="3849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27320" imgH="2400120" progId="Equation.DSMT4">
                  <p:embed/>
                </p:oleObj>
              </mc:Choice>
              <mc:Fallback>
                <p:oleObj name="Equation" r:id="rId3" imgW="4927320" imgH="240012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8" y="2095500"/>
                        <a:ext cx="7902575" cy="3849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4" name="Picture 17" descr="Office Objects 0572">
            <a:extLst>
              <a:ext uri="{FF2B5EF4-FFF2-40B4-BE49-F238E27FC236}">
                <a16:creationId xmlns:a16="http://schemas.microsoft.com/office/drawing/2014/main" id="{17A35F92-D2F6-09C1-BAD5-F22D3A518E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36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8">
            <a:extLst>
              <a:ext uri="{FF2B5EF4-FFF2-40B4-BE49-F238E27FC236}">
                <a16:creationId xmlns:a16="http://schemas.microsoft.com/office/drawing/2014/main" id="{3353C5D0-EC55-FC3B-7F67-E388292A9FB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434F0839-3C9E-4D81-8820-C2351DC1B10B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28675" name="Rectangle 19">
            <a:extLst>
              <a:ext uri="{FF2B5EF4-FFF2-40B4-BE49-F238E27FC236}">
                <a16:creationId xmlns:a16="http://schemas.microsoft.com/office/drawing/2014/main" id="{EA9D0C57-F8BE-7CA3-D6B2-F3E2B3CCAB3E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xfrm>
            <a:off x="6553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Compiled by Mr. Lafferty Maths Dept.</a:t>
            </a:r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DF69E021-961F-6A97-D778-5CEF27B12DF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309688" y="552450"/>
            <a:ext cx="5408612" cy="695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Squaring a Number</a:t>
            </a:r>
          </a:p>
        </p:txBody>
      </p:sp>
      <p:pic>
        <p:nvPicPr>
          <p:cNvPr id="28677" name="Picture 3" descr="scottishflag">
            <a:extLst>
              <a:ext uri="{FF2B5EF4-FFF2-40B4-BE49-F238E27FC236}">
                <a16:creationId xmlns:a16="http://schemas.microsoft.com/office/drawing/2014/main" id="{3A424B75-025B-61D4-5510-32070048B18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8" name="Text Box 4">
            <a:extLst>
              <a:ext uri="{FF2B5EF4-FFF2-40B4-BE49-F238E27FC236}">
                <a16:creationId xmlns:a16="http://schemas.microsoft.com/office/drawing/2014/main" id="{39A93E2B-D731-3CB4-BFDE-4CA54205DFC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8679" name="Picture 5" descr="Office Objects 0572">
            <a:extLst>
              <a:ext uri="{FF2B5EF4-FFF2-40B4-BE49-F238E27FC236}">
                <a16:creationId xmlns:a16="http://schemas.microsoft.com/office/drawing/2014/main" id="{9E03FFAF-74F6-B579-EA4A-6220DD8B0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45F4F3AC-1FF3-9C21-C4C0-7A1C53EAD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97B54D15-86ED-ACA3-4BC6-C1E99B19E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7656" name="Text Box 8">
            <a:extLst>
              <a:ext uri="{FF2B5EF4-FFF2-40B4-BE49-F238E27FC236}">
                <a16:creationId xmlns:a16="http://schemas.microsoft.com/office/drawing/2014/main" id="{7F2DD608-BDDC-867A-14FD-98BC2C3FB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9909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understand what is meant by the term power of a number.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8683" name="Line 9">
            <a:extLst>
              <a:ext uri="{FF2B5EF4-FFF2-40B4-BE49-F238E27FC236}">
                <a16:creationId xmlns:a16="http://schemas.microsoft.com/office/drawing/2014/main" id="{6AF67B95-C1B4-AEB7-F466-61CE8D0464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58" name="Rectangle 10">
            <a:extLst>
              <a:ext uri="{FF2B5EF4-FFF2-40B4-BE49-F238E27FC236}">
                <a16:creationId xmlns:a16="http://schemas.microsoft.com/office/drawing/2014/main" id="{4AFBFDF0-AC7D-5F30-E497-8A08D833F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00"/>
                </a:solidFill>
                <a:cs typeface="Arial" charset="0"/>
              </a:rPr>
              <a:t>We are learning the term </a:t>
            </a:r>
          </a:p>
          <a:p>
            <a:pPr marL="800100" lvl="1" indent="-342900" algn="ctr">
              <a:defRPr/>
            </a:pP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about powers of a number’.</a:t>
            </a:r>
          </a:p>
        </p:txBody>
      </p:sp>
      <p:sp>
        <p:nvSpPr>
          <p:cNvPr id="27660" name="Rectangle 12">
            <a:extLst>
              <a:ext uri="{FF2B5EF4-FFF2-40B4-BE49-F238E27FC236}">
                <a16:creationId xmlns:a16="http://schemas.microsoft.com/office/drawing/2014/main" id="{73AE2D86-CEE6-F953-F872-A0DD85DCE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4813" y="3997325"/>
            <a:ext cx="365918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Be able to calculate powers of a number squares both mentally and using the calculator.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/>
      <p:bldP spid="27658" grpId="0"/>
      <p:bldP spid="2766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1">
            <a:extLst>
              <a:ext uri="{FF2B5EF4-FFF2-40B4-BE49-F238E27FC236}">
                <a16:creationId xmlns:a16="http://schemas.microsoft.com/office/drawing/2014/main" id="{69101F26-4F34-9C9E-32BB-33394F7860F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EAC8682E-2547-4E2A-A604-0FE9EF0C57CE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29699" name="Footer Placeholder 2">
            <a:extLst>
              <a:ext uri="{FF2B5EF4-FFF2-40B4-BE49-F238E27FC236}">
                <a16:creationId xmlns:a16="http://schemas.microsoft.com/office/drawing/2014/main" id="{DE080B9D-15E6-4739-594C-B559E2CB40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553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Compiled by Mr. Lafferty Maths Dept.</a:t>
            </a:r>
          </a:p>
        </p:txBody>
      </p:sp>
      <p:sp>
        <p:nvSpPr>
          <p:cNvPr id="29700" name="Text Box 114">
            <a:extLst>
              <a:ext uri="{FF2B5EF4-FFF2-40B4-BE49-F238E27FC236}">
                <a16:creationId xmlns:a16="http://schemas.microsoft.com/office/drawing/2014/main" id="{4D3F917C-C29C-5416-6EE4-2099836EA06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235" name="Rectangle 115">
            <a:extLst>
              <a:ext uri="{FF2B5EF4-FFF2-40B4-BE49-F238E27FC236}">
                <a16:creationId xmlns:a16="http://schemas.microsoft.com/office/drawing/2014/main" id="{8BB89238-07C8-3DFF-5FB2-AEB2CB042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552450"/>
            <a:ext cx="6364288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9F91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Square of a Number</a:t>
            </a:r>
          </a:p>
        </p:txBody>
      </p:sp>
      <p:pic>
        <p:nvPicPr>
          <p:cNvPr id="29702" name="Picture 116" descr="scottishflag">
            <a:extLst>
              <a:ext uri="{FF2B5EF4-FFF2-40B4-BE49-F238E27FC236}">
                <a16:creationId xmlns:a16="http://schemas.microsoft.com/office/drawing/2014/main" id="{F88FB4C5-D577-CB08-E975-F8E4DC3D3FE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117" descr="Office Objects 0572">
            <a:extLst>
              <a:ext uri="{FF2B5EF4-FFF2-40B4-BE49-F238E27FC236}">
                <a16:creationId xmlns:a16="http://schemas.microsoft.com/office/drawing/2014/main" id="{305C05B0-6D55-4373-E91B-E16963624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39" name="Text Box 119">
            <a:extLst>
              <a:ext uri="{FF2B5EF4-FFF2-40B4-BE49-F238E27FC236}">
                <a16:creationId xmlns:a16="http://schemas.microsoft.com/office/drawing/2014/main" id="{6E555AF2-725A-5108-26E6-D0747E889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6275" y="2006600"/>
            <a:ext cx="5380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To square a number means to : </a:t>
            </a:r>
          </a:p>
        </p:txBody>
      </p:sp>
      <p:sp>
        <p:nvSpPr>
          <p:cNvPr id="5244" name="Text Box 124">
            <a:extLst>
              <a:ext uri="{FF2B5EF4-FFF2-40B4-BE49-F238E27FC236}">
                <a16:creationId xmlns:a16="http://schemas.microsoft.com/office/drawing/2014/main" id="{340D57D1-467B-A798-9BA4-CEA391B69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1300" y="2506663"/>
            <a:ext cx="3733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“Multiply it by itself”</a:t>
            </a:r>
            <a:endParaRPr lang="en-GB" altLang="en-US">
              <a:solidFill>
                <a:srgbClr val="00FFFF"/>
              </a:solidFill>
            </a:endParaRPr>
          </a:p>
        </p:txBody>
      </p:sp>
      <p:sp>
        <p:nvSpPr>
          <p:cNvPr id="5246" name="Text Box 126">
            <a:extLst>
              <a:ext uri="{FF2B5EF4-FFF2-40B4-BE49-F238E27FC236}">
                <a16:creationId xmlns:a16="http://schemas.microsoft.com/office/drawing/2014/main" id="{95D20198-681F-0709-8C9E-6C70E4200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813" y="3987800"/>
            <a:ext cx="2959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means 9 x 9 = 81</a:t>
            </a:r>
            <a:endParaRPr lang="en-GB" altLang="en-US">
              <a:solidFill>
                <a:srgbClr val="00FFFF"/>
              </a:solidFill>
            </a:endParaRPr>
          </a:p>
        </p:txBody>
      </p:sp>
      <p:sp>
        <p:nvSpPr>
          <p:cNvPr id="5247" name="Text Box 127">
            <a:extLst>
              <a:ext uri="{FF2B5EF4-FFF2-40B4-BE49-F238E27FC236}">
                <a16:creationId xmlns:a16="http://schemas.microsoft.com/office/drawing/2014/main" id="{A3B47B5F-F7C4-60E2-367C-DA4E55E80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3488" y="3219450"/>
            <a:ext cx="18938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</a:t>
            </a:r>
          </a:p>
        </p:txBody>
      </p:sp>
      <p:sp>
        <p:nvSpPr>
          <p:cNvPr id="5278" name="Text Box 158">
            <a:extLst>
              <a:ext uri="{FF2B5EF4-FFF2-40B4-BE49-F238E27FC236}">
                <a16:creationId xmlns:a16="http://schemas.microsoft.com/office/drawing/2014/main" id="{A54DBC39-9269-E157-4FA8-B5D7325F3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2225" y="5130800"/>
            <a:ext cx="35036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means 10 x 10 = 100</a:t>
            </a:r>
            <a:endParaRPr lang="en-GB" altLang="en-US">
              <a:solidFill>
                <a:srgbClr val="00FFFF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1E21B9B-A70B-2D73-FD82-B27E9050C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5800" y="3925888"/>
            <a:ext cx="60166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9</a:t>
            </a:r>
            <a:r>
              <a:rPr lang="en-GB" altLang="en-US" sz="3200" baseline="300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414BA4-9523-CC40-9E81-FC2F83CAE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100" y="5068888"/>
            <a:ext cx="78581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10</a:t>
            </a:r>
            <a:r>
              <a:rPr lang="en-GB" altLang="en-US" sz="3200" baseline="30000">
                <a:solidFill>
                  <a:srgbClr val="FFFF00"/>
                </a:solidFill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2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2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2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2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2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2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2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2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2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52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52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52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39" grpId="0"/>
      <p:bldP spid="5244" grpId="0"/>
      <p:bldP spid="5246" grpId="0"/>
      <p:bldP spid="5247" grpId="0"/>
      <p:bldP spid="5278" grpId="0"/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1">
            <a:extLst>
              <a:ext uri="{FF2B5EF4-FFF2-40B4-BE49-F238E27FC236}">
                <a16:creationId xmlns:a16="http://schemas.microsoft.com/office/drawing/2014/main" id="{359EB8BF-B578-435A-1286-6356ABBF36E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94CAD52A-C52F-4394-ADA8-ED606CE3081F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30723" name="Footer Placeholder 2">
            <a:extLst>
              <a:ext uri="{FF2B5EF4-FFF2-40B4-BE49-F238E27FC236}">
                <a16:creationId xmlns:a16="http://schemas.microsoft.com/office/drawing/2014/main" id="{7DC6D954-8F2D-B536-BAB0-F564561EDBC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553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Compiled by Mr. Lafferty Maths Dept.</a:t>
            </a:r>
          </a:p>
        </p:txBody>
      </p:sp>
      <p:sp>
        <p:nvSpPr>
          <p:cNvPr id="30724" name="Text Box 114">
            <a:extLst>
              <a:ext uri="{FF2B5EF4-FFF2-40B4-BE49-F238E27FC236}">
                <a16:creationId xmlns:a16="http://schemas.microsoft.com/office/drawing/2014/main" id="{F7B6DE11-947C-AFF4-ADA5-A45921F9CBC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235" name="Rectangle 115">
            <a:extLst>
              <a:ext uri="{FF2B5EF4-FFF2-40B4-BE49-F238E27FC236}">
                <a16:creationId xmlns:a16="http://schemas.microsoft.com/office/drawing/2014/main" id="{2DD84847-9903-A410-DCD2-E1C37886A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552450"/>
            <a:ext cx="6199188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9F91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Area of Square</a:t>
            </a:r>
          </a:p>
        </p:txBody>
      </p:sp>
      <p:pic>
        <p:nvPicPr>
          <p:cNvPr id="30726" name="Picture 116" descr="scottishflag">
            <a:extLst>
              <a:ext uri="{FF2B5EF4-FFF2-40B4-BE49-F238E27FC236}">
                <a16:creationId xmlns:a16="http://schemas.microsoft.com/office/drawing/2014/main" id="{5450EE7E-C1FB-2074-169B-41CB7B6F5B7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117" descr="Office Objects 0572">
            <a:extLst>
              <a:ext uri="{FF2B5EF4-FFF2-40B4-BE49-F238E27FC236}">
                <a16:creationId xmlns:a16="http://schemas.microsoft.com/office/drawing/2014/main" id="{BE1FE45E-44C5-6565-71C8-E42C25D703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46" name="Text Box 126">
            <a:extLst>
              <a:ext uri="{FF2B5EF4-FFF2-40B4-BE49-F238E27FC236}">
                <a16:creationId xmlns:a16="http://schemas.microsoft.com/office/drawing/2014/main" id="{459D2BA4-552C-9E7B-EC11-0B399887A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8013" y="5175250"/>
            <a:ext cx="1055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= 7</a:t>
            </a:r>
            <a:r>
              <a:rPr lang="en-GB" altLang="en-US" baseline="30000">
                <a:solidFill>
                  <a:srgbClr val="FFFF00"/>
                </a:solidFill>
              </a:rPr>
              <a:t>2</a:t>
            </a:r>
            <a:r>
              <a:rPr lang="en-GB" altLang="en-US">
                <a:solidFill>
                  <a:srgbClr val="FFFF00"/>
                </a:solidFill>
              </a:rPr>
              <a:t>  </a:t>
            </a:r>
            <a:endParaRPr lang="en-GB" altLang="en-US">
              <a:solidFill>
                <a:srgbClr val="00FFFF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AAEB45A-8023-9777-84C9-6A54F450C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5570538"/>
            <a:ext cx="1716088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/>
              <a:t>= 49cm</a:t>
            </a:r>
            <a:r>
              <a:rPr lang="en-GB" altLang="en-US" sz="3200" baseline="30000"/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CFD791-D66E-18E7-245E-CDA693438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3543300"/>
            <a:ext cx="625633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 	Find the area of a square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with length 7cm.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46385AB-0A8A-943B-8585-E5C036221E5B}"/>
              </a:ext>
            </a:extLst>
          </p:cNvPr>
          <p:cNvSpPr/>
          <p:nvPr/>
        </p:nvSpPr>
        <p:spPr>
          <a:xfrm>
            <a:off x="4432300" y="1981200"/>
            <a:ext cx="1600200" cy="1511300"/>
          </a:xfrm>
          <a:prstGeom prst="rect">
            <a:avLst/>
          </a:prstGeom>
          <a:solidFill>
            <a:schemeClr val="tx1"/>
          </a:solidFill>
          <a:ln w="5715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0732" name="TextBox 21">
            <a:extLst>
              <a:ext uri="{FF2B5EF4-FFF2-40B4-BE49-F238E27FC236}">
                <a16:creationId xmlns:a16="http://schemas.microsoft.com/office/drawing/2014/main" id="{8E5B5555-11A4-D935-6D22-B8DEB5699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2057400"/>
            <a:ext cx="3365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Area of a square is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FC512D1-90C9-D1B5-ED49-8BAF2B62A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3813" y="2730500"/>
            <a:ext cx="2390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/>
              <a:t>A = l x l = l</a:t>
            </a:r>
            <a:r>
              <a:rPr lang="en-GB" altLang="en-US" sz="3200" baseline="30000"/>
              <a:t>2</a:t>
            </a:r>
          </a:p>
        </p:txBody>
      </p:sp>
      <p:sp>
        <p:nvSpPr>
          <p:cNvPr id="24" name="Text Box 126">
            <a:extLst>
              <a:ext uri="{FF2B5EF4-FFF2-40B4-BE49-F238E27FC236}">
                <a16:creationId xmlns:a16="http://schemas.microsoft.com/office/drawing/2014/main" id="{9F91B5A4-E1A7-57B7-1132-92B069C8A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7013" y="4641850"/>
            <a:ext cx="1303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A = l</a:t>
            </a:r>
            <a:r>
              <a:rPr lang="en-GB" altLang="en-US" baseline="30000">
                <a:solidFill>
                  <a:srgbClr val="FFFF00"/>
                </a:solidFill>
              </a:rPr>
              <a:t>2</a:t>
            </a:r>
            <a:r>
              <a:rPr lang="en-GB" altLang="en-US">
                <a:solidFill>
                  <a:srgbClr val="FFFF00"/>
                </a:solidFill>
              </a:rPr>
              <a:t>  </a:t>
            </a:r>
            <a:endParaRPr lang="en-GB" altLang="en-US">
              <a:solidFill>
                <a:srgbClr val="00FFFF"/>
              </a:solidFill>
            </a:endParaRPr>
          </a:p>
        </p:txBody>
      </p:sp>
      <p:sp>
        <p:nvSpPr>
          <p:cNvPr id="30735" name="TextBox 24">
            <a:extLst>
              <a:ext uri="{FF2B5EF4-FFF2-40B4-BE49-F238E27FC236}">
                <a16:creationId xmlns:a16="http://schemas.microsoft.com/office/drawing/2014/main" id="{CF99E516-6F50-C78B-BA7A-994E5CB45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9500" y="2540000"/>
            <a:ext cx="852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l cm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2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2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2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6" grpId="0"/>
      <p:bldP spid="16" grpId="0"/>
      <p:bldP spid="20" grpId="0"/>
      <p:bldP spid="23" grpId="0"/>
      <p:bldP spid="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1">
            <a:extLst>
              <a:ext uri="{FF2B5EF4-FFF2-40B4-BE49-F238E27FC236}">
                <a16:creationId xmlns:a16="http://schemas.microsoft.com/office/drawing/2014/main" id="{08BA7155-B8FD-F6DB-12AB-BAA614C5FD4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396D65D4-6560-4440-B3C5-D0B9C8930C90}" type="datetime5">
              <a:rPr lang="en-GB" altLang="en-US" smtClean="0">
                <a:latin typeface="Arial" panose="020B0604020202020204" pitchFamily="34" charset="0"/>
              </a:rPr>
              <a:pPr eaLnBrk="1" hangingPunct="1"/>
              <a:t>4-Jul-26</a:t>
            </a:fld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1747" name="Footer Placeholder 2">
            <a:extLst>
              <a:ext uri="{FF2B5EF4-FFF2-40B4-BE49-F238E27FC236}">
                <a16:creationId xmlns:a16="http://schemas.microsoft.com/office/drawing/2014/main" id="{AE949006-D959-61A9-5F8C-1B105FE75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latin typeface="Arial" panose="020B0604020202020204" pitchFamily="34" charset="0"/>
              </a:rPr>
              <a:t>Compiled by Mr. Lafferty Maths Dept.</a:t>
            </a:r>
          </a:p>
        </p:txBody>
      </p:sp>
      <p:sp>
        <p:nvSpPr>
          <p:cNvPr id="31748" name="Text Box 126">
            <a:extLst>
              <a:ext uri="{FF2B5EF4-FFF2-40B4-BE49-F238E27FC236}">
                <a16:creationId xmlns:a16="http://schemas.microsoft.com/office/drawing/2014/main" id="{5CC652D3-2185-45F1-DDC8-2420D0AAE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800" y="273050"/>
            <a:ext cx="3802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3600">
                <a:solidFill>
                  <a:srgbClr val="000000"/>
                </a:solidFill>
              </a:rPr>
              <a:t>Special button </a:t>
            </a:r>
          </a:p>
          <a:p>
            <a:pPr algn="ctr" eaLnBrk="1" hangingPunct="1"/>
            <a:r>
              <a:rPr lang="en-GB" altLang="en-US" sz="3600">
                <a:solidFill>
                  <a:srgbClr val="000000"/>
                </a:solidFill>
              </a:rPr>
              <a:t>on the calculator</a:t>
            </a:r>
          </a:p>
        </p:txBody>
      </p:sp>
      <p:pic>
        <p:nvPicPr>
          <p:cNvPr id="22" name="Picture 21" descr="closeup_fx85es.jpg">
            <a:extLst>
              <a:ext uri="{FF2B5EF4-FFF2-40B4-BE49-F238E27FC236}">
                <a16:creationId xmlns:a16="http://schemas.microsoft.com/office/drawing/2014/main" id="{73FD8D3A-2776-1371-D856-6E3A27658E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047"/>
          <a:stretch>
            <a:fillRect/>
          </a:stretch>
        </p:blipFill>
        <p:spPr bwMode="auto">
          <a:xfrm>
            <a:off x="4495800" y="0"/>
            <a:ext cx="4648200" cy="615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Oval 24">
            <a:extLst>
              <a:ext uri="{FF2B5EF4-FFF2-40B4-BE49-F238E27FC236}">
                <a16:creationId xmlns:a16="http://schemas.microsoft.com/office/drawing/2014/main" id="{451DCA87-55DA-39F1-B1FA-1A621C39A39C}"/>
              </a:ext>
            </a:extLst>
          </p:cNvPr>
          <p:cNvSpPr/>
          <p:nvPr/>
        </p:nvSpPr>
        <p:spPr>
          <a:xfrm>
            <a:off x="6819900" y="4521200"/>
            <a:ext cx="584200" cy="5969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A7981F7-6EF0-780F-BBB7-C8A8012C5A03}"/>
              </a:ext>
            </a:extLst>
          </p:cNvPr>
          <p:cNvSpPr/>
          <p:nvPr/>
        </p:nvSpPr>
        <p:spPr>
          <a:xfrm>
            <a:off x="6184900" y="4527550"/>
            <a:ext cx="596900" cy="584200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1">
            <a:extLst>
              <a:ext uri="{FF2B5EF4-FFF2-40B4-BE49-F238E27FC236}">
                <a16:creationId xmlns:a16="http://schemas.microsoft.com/office/drawing/2014/main" id="{FF6AD4C3-9FE0-F001-AA85-FD30B639B71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6ADBB0B4-5618-40D5-A910-6B2BD6CE359C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32771" name="Footer Placeholder 2">
            <a:extLst>
              <a:ext uri="{FF2B5EF4-FFF2-40B4-BE49-F238E27FC236}">
                <a16:creationId xmlns:a16="http://schemas.microsoft.com/office/drawing/2014/main" id="{F7A3A663-5F13-25AE-FC3F-C827D0BD9B2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553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Created by Mr. Lafferty Maths Dept.</a:t>
            </a:r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3AFBC600-6B6C-5ED2-5E4C-1A2082FFE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3" name="Text Box 3">
            <a:extLst>
              <a:ext uri="{FF2B5EF4-FFF2-40B4-BE49-F238E27FC236}">
                <a16:creationId xmlns:a16="http://schemas.microsoft.com/office/drawing/2014/main" id="{EC40D777-86BC-6815-C492-4C21F51CE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/>
              <a:t>Now try N4 Lifeskills TJ</a:t>
            </a:r>
          </a:p>
          <a:p>
            <a:pPr algn="ctr" eaLnBrk="1" hangingPunct="1"/>
            <a:r>
              <a:rPr lang="en-GB" altLang="en-US" sz="4000"/>
              <a:t>Ex 2</a:t>
            </a:r>
          </a:p>
          <a:p>
            <a:pPr algn="ctr" eaLnBrk="1" hangingPunct="1"/>
            <a:r>
              <a:rPr lang="en-GB" altLang="en-US" sz="4000"/>
              <a:t>Ch17 (page 140)</a:t>
            </a:r>
          </a:p>
        </p:txBody>
      </p:sp>
      <p:pic>
        <p:nvPicPr>
          <p:cNvPr id="32774" name="Picture 4" descr="ag00463_">
            <a:extLst>
              <a:ext uri="{FF2B5EF4-FFF2-40B4-BE49-F238E27FC236}">
                <a16:creationId xmlns:a16="http://schemas.microsoft.com/office/drawing/2014/main" id="{8B1DE869-014C-D2B8-E758-6A3D43D903C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5" descr="scottishflag">
            <a:extLst>
              <a:ext uri="{FF2B5EF4-FFF2-40B4-BE49-F238E27FC236}">
                <a16:creationId xmlns:a16="http://schemas.microsoft.com/office/drawing/2014/main" id="{7816A2C9-D956-F3A9-FB20-1DF0CCAE7D4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6" descr="Office Objects 0572">
            <a:extLst>
              <a:ext uri="{FF2B5EF4-FFF2-40B4-BE49-F238E27FC236}">
                <a16:creationId xmlns:a16="http://schemas.microsoft.com/office/drawing/2014/main" id="{2F76F410-EBEB-CB2B-7982-181F008D3C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7" name="Text Box 7">
            <a:extLst>
              <a:ext uri="{FF2B5EF4-FFF2-40B4-BE49-F238E27FC236}">
                <a16:creationId xmlns:a16="http://schemas.microsoft.com/office/drawing/2014/main" id="{D0510F94-01B1-2803-868F-B51C6C9532F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8008" name="Rectangle 8">
            <a:extLst>
              <a:ext uri="{FF2B5EF4-FFF2-40B4-BE49-F238E27FC236}">
                <a16:creationId xmlns:a16="http://schemas.microsoft.com/office/drawing/2014/main" id="{9CBBEE91-682B-3802-39D0-0EA6924D81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Powers &amp; Roots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Date Placeholder 4">
            <a:extLst>
              <a:ext uri="{FF2B5EF4-FFF2-40B4-BE49-F238E27FC236}">
                <a16:creationId xmlns:a16="http://schemas.microsoft.com/office/drawing/2014/main" id="{1CBA88C4-C384-E14D-2129-F77A4F34A67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584FC822-4A60-4AA5-8014-A60D74079774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1028" name="Slide Number Placeholder 5">
            <a:extLst>
              <a:ext uri="{FF2B5EF4-FFF2-40B4-BE49-F238E27FC236}">
                <a16:creationId xmlns:a16="http://schemas.microsoft.com/office/drawing/2014/main" id="{02570C1F-4569-CA07-7C9C-9D24B98027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47DBB24C-4A8D-4736-ACF8-7C99728BBC6E}" type="slidenum">
              <a:rPr lang="en-GB" altLang="en-US"/>
              <a:pPr eaLnBrk="1" hangingPunct="1"/>
              <a:t>2</a:t>
            </a:fld>
            <a:endParaRPr lang="en-GB" altLang="en-US"/>
          </a:p>
        </p:txBody>
      </p:sp>
      <p:sp>
        <p:nvSpPr>
          <p:cNvPr id="1029" name="Footer Placeholder 6">
            <a:extLst>
              <a:ext uri="{FF2B5EF4-FFF2-40B4-BE49-F238E27FC236}">
                <a16:creationId xmlns:a16="http://schemas.microsoft.com/office/drawing/2014/main" id="{55D0DEA3-8EF3-89B2-E961-2882A121872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E4BA068B-DCB4-CC75-38B0-86FA2A6B698A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Starter Questions</a:t>
            </a:r>
          </a:p>
        </p:txBody>
      </p:sp>
      <p:graphicFrame>
        <p:nvGraphicFramePr>
          <p:cNvPr id="1026" name="Object 16">
            <a:extLst>
              <a:ext uri="{FF2B5EF4-FFF2-40B4-BE49-F238E27FC236}">
                <a16:creationId xmlns:a16="http://schemas.microsoft.com/office/drawing/2014/main" id="{5FC71881-8FA1-66AF-17C2-D4783256AA3D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2809875" y="5353050"/>
          <a:ext cx="465613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63480" imgH="215640" progId="Equation.DSMT4">
                  <p:embed/>
                </p:oleObj>
              </mc:Choice>
              <mc:Fallback>
                <p:oleObj name="Equation" r:id="rId2" imgW="2463480" imgH="2156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75" y="5353050"/>
                        <a:ext cx="4656138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1" name="Picture 4" descr="scottishflag">
            <a:extLst>
              <a:ext uri="{FF2B5EF4-FFF2-40B4-BE49-F238E27FC236}">
                <a16:creationId xmlns:a16="http://schemas.microsoft.com/office/drawing/2014/main" id="{4BF73892-7E8A-DEB7-F45F-E2249CEFB76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5">
            <a:extLst>
              <a:ext uri="{FF2B5EF4-FFF2-40B4-BE49-F238E27FC236}">
                <a16:creationId xmlns:a16="http://schemas.microsoft.com/office/drawing/2014/main" id="{34B7E0A3-CB35-857B-4C48-EF897C15F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1703388"/>
            <a:ext cx="5121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Q1.	Is the area of the rhombus </a:t>
            </a:r>
          </a:p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	equal to 10.5cm</a:t>
            </a:r>
            <a:r>
              <a:rPr lang="en-GB" altLang="en-US" sz="2400" baseline="30000">
                <a:solidFill>
                  <a:srgbClr val="FFFF00"/>
                </a:solidFill>
              </a:rPr>
              <a:t>2 </a:t>
            </a:r>
          </a:p>
          <a:p>
            <a:pPr eaLnBrk="1" hangingPunct="1"/>
            <a:r>
              <a:rPr lang="en-GB" altLang="en-US" sz="2400" baseline="30000">
                <a:solidFill>
                  <a:srgbClr val="FFFF00"/>
                </a:solidFill>
              </a:rPr>
              <a:t>	</a:t>
            </a:r>
            <a:r>
              <a:rPr lang="en-GB" altLang="en-US" sz="2400">
                <a:solidFill>
                  <a:srgbClr val="FFFF00"/>
                </a:solidFill>
              </a:rPr>
              <a:t>Explain your answer. </a:t>
            </a:r>
          </a:p>
        </p:txBody>
      </p:sp>
      <p:sp>
        <p:nvSpPr>
          <p:cNvPr id="1033" name="Text Box 6">
            <a:extLst>
              <a:ext uri="{FF2B5EF4-FFF2-40B4-BE49-F238E27FC236}">
                <a16:creationId xmlns:a16="http://schemas.microsoft.com/office/drawing/2014/main" id="{B45E7473-7C0A-7F2B-0AF5-E05A3849A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3043238"/>
            <a:ext cx="76184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Q2.	Show that there are 2880 minutes in 2 days</a:t>
            </a:r>
          </a:p>
        </p:txBody>
      </p:sp>
      <p:sp>
        <p:nvSpPr>
          <p:cNvPr id="1034" name="Text Box 7">
            <a:extLst>
              <a:ext uri="{FF2B5EF4-FFF2-40B4-BE49-F238E27FC236}">
                <a16:creationId xmlns:a16="http://schemas.microsoft.com/office/drawing/2014/main" id="{58FD7916-EFBE-1A8B-0885-E10B6F49D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3716338"/>
            <a:ext cx="4519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Q3.	Expand 2p( y - 3p) – 2py</a:t>
            </a:r>
          </a:p>
        </p:txBody>
      </p:sp>
      <p:sp>
        <p:nvSpPr>
          <p:cNvPr id="1035" name="Text Box 8">
            <a:extLst>
              <a:ext uri="{FF2B5EF4-FFF2-40B4-BE49-F238E27FC236}">
                <a16:creationId xmlns:a16="http://schemas.microsoft.com/office/drawing/2014/main" id="{BDC86661-3546-A768-4782-C3298156F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4722813"/>
            <a:ext cx="238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Q4.	Calculate</a:t>
            </a:r>
          </a:p>
        </p:txBody>
      </p:sp>
      <p:sp>
        <p:nvSpPr>
          <p:cNvPr id="1036" name="AutoShape 22">
            <a:extLst>
              <a:ext uri="{FF2B5EF4-FFF2-40B4-BE49-F238E27FC236}">
                <a16:creationId xmlns:a16="http://schemas.microsoft.com/office/drawing/2014/main" id="{64824BDB-46C0-64EF-2B18-7E1AC44B9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1750" y="1792288"/>
            <a:ext cx="1433513" cy="719137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7" name="Line 23">
            <a:extLst>
              <a:ext uri="{FF2B5EF4-FFF2-40B4-BE49-F238E27FC236}">
                <a16:creationId xmlns:a16="http://schemas.microsoft.com/office/drawing/2014/main" id="{F5B7B6F8-39AC-8FA0-0365-D38159EA43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67463" y="2573338"/>
            <a:ext cx="1457325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8" name="Text Box 24">
            <a:extLst>
              <a:ext uri="{FF2B5EF4-FFF2-40B4-BE49-F238E27FC236}">
                <a16:creationId xmlns:a16="http://schemas.microsoft.com/office/drawing/2014/main" id="{1A23AD1E-323E-D76B-E81B-C70C834B1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5450" y="2624138"/>
            <a:ext cx="619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7cm</a:t>
            </a:r>
          </a:p>
        </p:txBody>
      </p:sp>
      <p:sp>
        <p:nvSpPr>
          <p:cNvPr id="1039" name="Line 25">
            <a:extLst>
              <a:ext uri="{FF2B5EF4-FFF2-40B4-BE49-F238E27FC236}">
                <a16:creationId xmlns:a16="http://schemas.microsoft.com/office/drawing/2014/main" id="{488AA9B3-400E-3FE8-05F3-25A0D8B71A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59725" y="1784350"/>
            <a:ext cx="0" cy="723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40" name="Text Box 26">
            <a:extLst>
              <a:ext uri="{FF2B5EF4-FFF2-40B4-BE49-F238E27FC236}">
                <a16:creationId xmlns:a16="http://schemas.microsoft.com/office/drawing/2014/main" id="{0B874C69-060E-DD55-3D9A-B3D2ECBEE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6713" y="1992313"/>
            <a:ext cx="619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6cm</a:t>
            </a:r>
          </a:p>
        </p:txBody>
      </p:sp>
      <p:sp>
        <p:nvSpPr>
          <p:cNvPr id="1041" name="Text Box 27">
            <a:extLst>
              <a:ext uri="{FF2B5EF4-FFF2-40B4-BE49-F238E27FC236}">
                <a16:creationId xmlns:a16="http://schemas.microsoft.com/office/drawing/2014/main" id="{704C24B5-7408-4D7B-7540-F0D8C6312D4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042" name="Picture 6" descr="Office Objects 0572">
            <a:extLst>
              <a:ext uri="{FF2B5EF4-FFF2-40B4-BE49-F238E27FC236}">
                <a16:creationId xmlns:a16="http://schemas.microsoft.com/office/drawing/2014/main" id="{4FBBF379-C53A-35D1-5803-55D75D0DAF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18">
            <a:extLst>
              <a:ext uri="{FF2B5EF4-FFF2-40B4-BE49-F238E27FC236}">
                <a16:creationId xmlns:a16="http://schemas.microsoft.com/office/drawing/2014/main" id="{7E754E67-EA7A-E964-F94D-D5CB62668FB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0F3D020C-AC29-4A23-B469-32D452C3E12E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10244" name="Rectangle 19">
            <a:extLst>
              <a:ext uri="{FF2B5EF4-FFF2-40B4-BE49-F238E27FC236}">
                <a16:creationId xmlns:a16="http://schemas.microsoft.com/office/drawing/2014/main" id="{AF4D622D-DBC9-E605-8959-16F72A136DA5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xfrm>
            <a:off x="6553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Created by Mr. Lafferty Maths Dept.</a:t>
            </a:r>
          </a:p>
        </p:txBody>
      </p:sp>
      <p:sp>
        <p:nvSpPr>
          <p:cNvPr id="250882" name="Rectangle 2">
            <a:extLst>
              <a:ext uri="{FF2B5EF4-FFF2-40B4-BE49-F238E27FC236}">
                <a16:creationId xmlns:a16="http://schemas.microsoft.com/office/drawing/2014/main" id="{ECFD3E33-DF6D-5C40-F69B-8C5BC417480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284288" y="552450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 Starter Questions</a:t>
            </a:r>
          </a:p>
        </p:txBody>
      </p:sp>
      <p:sp>
        <p:nvSpPr>
          <p:cNvPr id="10246" name="Text Box 4">
            <a:extLst>
              <a:ext uri="{FF2B5EF4-FFF2-40B4-BE49-F238E27FC236}">
                <a16:creationId xmlns:a16="http://schemas.microsoft.com/office/drawing/2014/main" id="{D52F5D4B-C977-46B3-BEA9-92F2AA09611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42" name="Object 5">
            <a:extLst>
              <a:ext uri="{FF2B5EF4-FFF2-40B4-BE49-F238E27FC236}">
                <a16:creationId xmlns:a16="http://schemas.microsoft.com/office/drawing/2014/main" id="{86F09DB0-EFA2-68AC-A223-A11E9F648E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9113" y="2314575"/>
          <a:ext cx="5992812" cy="381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79760" imgH="2628720" progId="Equation.DSMT4">
                  <p:embed/>
                </p:oleObj>
              </mc:Choice>
              <mc:Fallback>
                <p:oleObj name="Equation" r:id="rId2" imgW="3479760" imgH="2628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9113" y="2314575"/>
                        <a:ext cx="5992812" cy="3816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7" name="Picture 6" descr="Office Objects 0572">
            <a:extLst>
              <a:ext uri="{FF2B5EF4-FFF2-40B4-BE49-F238E27FC236}">
                <a16:creationId xmlns:a16="http://schemas.microsoft.com/office/drawing/2014/main" id="{D6D29EE0-ACA6-A2D1-9E61-E8AE911FFE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Text Box 7">
            <a:extLst>
              <a:ext uri="{FF2B5EF4-FFF2-40B4-BE49-F238E27FC236}">
                <a16:creationId xmlns:a16="http://schemas.microsoft.com/office/drawing/2014/main" id="{01877609-B621-2E1D-D8CA-9F124C588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5725" y="2624138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6</a:t>
            </a:r>
          </a:p>
        </p:txBody>
      </p:sp>
      <p:sp>
        <p:nvSpPr>
          <p:cNvPr id="10249" name="Line 10">
            <a:extLst>
              <a:ext uri="{FF2B5EF4-FFF2-40B4-BE49-F238E27FC236}">
                <a16:creationId xmlns:a16="http://schemas.microsoft.com/office/drawing/2014/main" id="{9FDDE428-2D70-3423-B992-CE8D020E3D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62700" y="3048000"/>
            <a:ext cx="127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0" name="Text Box 11">
            <a:extLst>
              <a:ext uri="{FF2B5EF4-FFF2-40B4-BE49-F238E27FC236}">
                <a16:creationId xmlns:a16="http://schemas.microsoft.com/office/drawing/2014/main" id="{11BFCC5E-FD28-B58E-A446-B962F63B2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4300" y="317817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5</a:t>
            </a:r>
          </a:p>
        </p:txBody>
      </p:sp>
      <p:sp>
        <p:nvSpPr>
          <p:cNvPr id="10251" name="AutoShape 12">
            <a:extLst>
              <a:ext uri="{FF2B5EF4-FFF2-40B4-BE49-F238E27FC236}">
                <a16:creationId xmlns:a16="http://schemas.microsoft.com/office/drawing/2014/main" id="{FE12913C-1165-AE55-6EB7-F79BD2057B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0" y="3060700"/>
            <a:ext cx="1803400" cy="609600"/>
          </a:xfrm>
          <a:prstGeom prst="parallelogram">
            <a:avLst>
              <a:gd name="adj" fmla="val 7395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27" name="Oval 11">
            <a:extLst>
              <a:ext uri="{FF2B5EF4-FFF2-40B4-BE49-F238E27FC236}">
                <a16:creationId xmlns:a16="http://schemas.microsoft.com/office/drawing/2014/main" id="{0E4F1A50-EAB9-A1D0-A6EB-F22667734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5350" y="2593975"/>
            <a:ext cx="1355725" cy="136842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6" name="Oval 10">
            <a:extLst>
              <a:ext uri="{FF2B5EF4-FFF2-40B4-BE49-F238E27FC236}">
                <a16:creationId xmlns:a16="http://schemas.microsoft.com/office/drawing/2014/main" id="{06C3E2A9-01F6-00C4-C2EC-FB9D2CC31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513" y="2498725"/>
            <a:ext cx="1531937" cy="15525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5" name="Oval 9">
            <a:extLst>
              <a:ext uri="{FF2B5EF4-FFF2-40B4-BE49-F238E27FC236}">
                <a16:creationId xmlns:a16="http://schemas.microsoft.com/office/drawing/2014/main" id="{023DB32B-5841-20D6-A02D-80D927778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3263" y="2403475"/>
            <a:ext cx="1733550" cy="173831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4" name="Oval 8">
            <a:extLst>
              <a:ext uri="{FF2B5EF4-FFF2-40B4-BE49-F238E27FC236}">
                <a16:creationId xmlns:a16="http://schemas.microsoft.com/office/drawing/2014/main" id="{36CBB645-2521-6EB6-AF10-8C8BFCEF37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838" y="2308225"/>
            <a:ext cx="1936750" cy="192246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3" name="Oval 7">
            <a:extLst>
              <a:ext uri="{FF2B5EF4-FFF2-40B4-BE49-F238E27FC236}">
                <a16:creationId xmlns:a16="http://schemas.microsoft.com/office/drawing/2014/main" id="{03C7206C-A34F-5895-C697-006DE11D4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238" y="2212975"/>
            <a:ext cx="2139950" cy="20986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18" name="Text Box 2">
            <a:extLst>
              <a:ext uri="{FF2B5EF4-FFF2-40B4-BE49-F238E27FC236}">
                <a16:creationId xmlns:a16="http://schemas.microsoft.com/office/drawing/2014/main" id="{39B58AE5-3ADC-4943-C2DD-0BA13A60E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0" y="5740400"/>
            <a:ext cx="66151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179388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Blip>
                <a:blip r:embed="rId2"/>
              </a:buBlip>
            </a:pPr>
            <a:r>
              <a:rPr lang="en-GB" altLang="en-US">
                <a:latin typeface="Arial" panose="020B0604020202020204" pitchFamily="34" charset="0"/>
              </a:rPr>
              <a:t>  	</a:t>
            </a:r>
            <a:r>
              <a:rPr lang="en-GB" altLang="en-US">
                <a:solidFill>
                  <a:srgbClr val="FFFF00"/>
                </a:solidFill>
              </a:rPr>
              <a:t>What do we call the distance AB in terms of 	the large circle.</a:t>
            </a:r>
          </a:p>
        </p:txBody>
      </p:sp>
      <p:sp>
        <p:nvSpPr>
          <p:cNvPr id="239619" name="AutoShape 3">
            <a:extLst>
              <a:ext uri="{FF2B5EF4-FFF2-40B4-BE49-F238E27FC236}">
                <a16:creationId xmlns:a16="http://schemas.microsoft.com/office/drawing/2014/main" id="{78B0F180-BD0C-2992-CFBD-39B62730601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037263" y="1857375"/>
            <a:ext cx="1079500" cy="1765300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0" name="Line 4">
            <a:extLst>
              <a:ext uri="{FF2B5EF4-FFF2-40B4-BE49-F238E27FC236}">
                <a16:creationId xmlns:a16="http://schemas.microsoft.com/office/drawing/2014/main" id="{12915A0D-F20E-5EDD-78E5-840DEDC3C4CA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5150" y="2205038"/>
            <a:ext cx="17732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9621" name="Rectangle 5">
            <a:extLst>
              <a:ext uri="{FF2B5EF4-FFF2-40B4-BE49-F238E27FC236}">
                <a16:creationId xmlns:a16="http://schemas.microsoft.com/office/drawing/2014/main" id="{619A42CB-5695-55C9-5E0C-F2DE965E6F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36788" y="555625"/>
            <a:ext cx="4789487" cy="809625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of a Circle</a:t>
            </a:r>
          </a:p>
        </p:txBody>
      </p:sp>
      <p:graphicFrame>
        <p:nvGraphicFramePr>
          <p:cNvPr id="239622" name="Object 6">
            <a:extLst>
              <a:ext uri="{FF2B5EF4-FFF2-40B4-BE49-F238E27FC236}">
                <a16:creationId xmlns:a16="http://schemas.microsoft.com/office/drawing/2014/main" id="{D6C14F5A-3307-251F-7B18-35C829E04F5B}"/>
              </a:ext>
            </a:extLst>
          </p:cNvPr>
          <p:cNvGraphicFramePr>
            <a:graphicFrameLocks noChangeAspect="1"/>
          </p:cNvGraphicFramePr>
          <p:nvPr>
            <p:ph sz="half" idx="1"/>
          </p:nvPr>
        </p:nvGraphicFramePr>
        <p:xfrm>
          <a:off x="2260600" y="3937000"/>
          <a:ext cx="1308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07880" imgH="203040" progId="Equation.DSMT4">
                  <p:embed/>
                </p:oleObj>
              </mc:Choice>
              <mc:Fallback>
                <p:oleObj name="Equation" r:id="rId3" imgW="130788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3937000"/>
                        <a:ext cx="1308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651" name="Object 35">
            <a:extLst>
              <a:ext uri="{FF2B5EF4-FFF2-40B4-BE49-F238E27FC236}">
                <a16:creationId xmlns:a16="http://schemas.microsoft.com/office/drawing/2014/main" id="{8E39A357-9B0A-9F98-2912-C90FEED0BCD0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5727700" y="5367338"/>
          <a:ext cx="11779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72840" imgH="203040" progId="Equation.DSMT4">
                  <p:embed/>
                </p:oleObj>
              </mc:Choice>
              <mc:Fallback>
                <p:oleObj name="Equation" r:id="rId5" imgW="672840" imgH="20304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0" y="5367338"/>
                        <a:ext cx="117792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279" name="Group 12">
            <a:extLst>
              <a:ext uri="{FF2B5EF4-FFF2-40B4-BE49-F238E27FC236}">
                <a16:creationId xmlns:a16="http://schemas.microsoft.com/office/drawing/2014/main" id="{091388F6-551F-ABD4-29BB-376EA92B9403}"/>
              </a:ext>
            </a:extLst>
          </p:cNvPr>
          <p:cNvGrpSpPr>
            <a:grpSpLocks/>
          </p:cNvGrpSpPr>
          <p:nvPr/>
        </p:nvGrpSpPr>
        <p:grpSpPr bwMode="auto">
          <a:xfrm>
            <a:off x="1349375" y="1778000"/>
            <a:ext cx="3049588" cy="3049588"/>
            <a:chOff x="874" y="848"/>
            <a:chExt cx="1921" cy="1921"/>
          </a:xfrm>
        </p:grpSpPr>
        <p:sp>
          <p:nvSpPr>
            <p:cNvPr id="11311" name="Line 13">
              <a:extLst>
                <a:ext uri="{FF2B5EF4-FFF2-40B4-BE49-F238E27FC236}">
                  <a16:creationId xmlns:a16="http://schemas.microsoft.com/office/drawing/2014/main" id="{CB933B2C-C792-35CE-D9CB-155A329180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15" y="848"/>
              <a:ext cx="1" cy="192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12" name="Line 14">
              <a:extLst>
                <a:ext uri="{FF2B5EF4-FFF2-40B4-BE49-F238E27FC236}">
                  <a16:creationId xmlns:a16="http://schemas.microsoft.com/office/drawing/2014/main" id="{5869A77A-1201-2B87-D8FD-91D63C3606E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H="1" flipV="1">
              <a:off x="1834" y="856"/>
              <a:ext cx="1" cy="192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1280" name="Text Box 15">
            <a:extLst>
              <a:ext uri="{FF2B5EF4-FFF2-40B4-BE49-F238E27FC236}">
                <a16:creationId xmlns:a16="http://schemas.microsoft.com/office/drawing/2014/main" id="{92CD21F2-9EF2-D91F-1196-2C0C05E2F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1588" y="2995613"/>
            <a:ext cx="3667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O</a:t>
            </a:r>
          </a:p>
        </p:txBody>
      </p:sp>
      <p:sp>
        <p:nvSpPr>
          <p:cNvPr id="11281" name="Text Box 16">
            <a:extLst>
              <a:ext uri="{FF2B5EF4-FFF2-40B4-BE49-F238E27FC236}">
                <a16:creationId xmlns:a16="http://schemas.microsoft.com/office/drawing/2014/main" id="{2237691B-30DF-4542-5953-AA5F307C3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1575" y="1889125"/>
            <a:ext cx="3508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A</a:t>
            </a:r>
          </a:p>
        </p:txBody>
      </p:sp>
      <p:sp>
        <p:nvSpPr>
          <p:cNvPr id="11282" name="Text Box 17">
            <a:extLst>
              <a:ext uri="{FF2B5EF4-FFF2-40B4-BE49-F238E27FC236}">
                <a16:creationId xmlns:a16="http://schemas.microsoft.com/office/drawing/2014/main" id="{54A1964C-F376-D95E-53EA-60BFBA144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7163" y="2005013"/>
            <a:ext cx="3190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1283" name="Line 18">
            <a:extLst>
              <a:ext uri="{FF2B5EF4-FFF2-40B4-BE49-F238E27FC236}">
                <a16:creationId xmlns:a16="http://schemas.microsoft.com/office/drawing/2014/main" id="{9A01FE3F-0D03-02DE-540F-42C5B5CF0D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680075" y="1762125"/>
            <a:ext cx="1588" cy="304958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4" name="Line 19">
            <a:extLst>
              <a:ext uri="{FF2B5EF4-FFF2-40B4-BE49-F238E27FC236}">
                <a16:creationId xmlns:a16="http://schemas.microsoft.com/office/drawing/2014/main" id="{1AF7BA3E-0DD4-1566-C5DD-45CB5910010E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6002338" y="2065338"/>
            <a:ext cx="17462" cy="2449512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5" name="Text Box 20">
            <a:extLst>
              <a:ext uri="{FF2B5EF4-FFF2-40B4-BE49-F238E27FC236}">
                <a16:creationId xmlns:a16="http://schemas.microsoft.com/office/drawing/2014/main" id="{9DED6D65-AC76-4AE4-6658-E4D8E7158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8450" y="2978150"/>
            <a:ext cx="3667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O</a:t>
            </a:r>
          </a:p>
        </p:txBody>
      </p:sp>
      <p:sp>
        <p:nvSpPr>
          <p:cNvPr id="11286" name="Text Box 21">
            <a:extLst>
              <a:ext uri="{FF2B5EF4-FFF2-40B4-BE49-F238E27FC236}">
                <a16:creationId xmlns:a16="http://schemas.microsoft.com/office/drawing/2014/main" id="{B510FA83-2F58-16CD-6B30-27A96F094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8438" y="1873250"/>
            <a:ext cx="350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A</a:t>
            </a:r>
          </a:p>
        </p:txBody>
      </p:sp>
      <p:sp>
        <p:nvSpPr>
          <p:cNvPr id="11287" name="Text Box 22">
            <a:extLst>
              <a:ext uri="{FF2B5EF4-FFF2-40B4-BE49-F238E27FC236}">
                <a16:creationId xmlns:a16="http://schemas.microsoft.com/office/drawing/2014/main" id="{3C21A8AE-16B5-8742-3E44-E97DEBC9F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0" y="2006600"/>
            <a:ext cx="319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239639" name="Line 23">
            <a:extLst>
              <a:ext uri="{FF2B5EF4-FFF2-40B4-BE49-F238E27FC236}">
                <a16:creationId xmlns:a16="http://schemas.microsoft.com/office/drawing/2014/main" id="{1B593A36-9B20-FA95-AA6A-F52C5D18CE0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35275" y="2195513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9640" name="Line 24">
            <a:extLst>
              <a:ext uri="{FF2B5EF4-FFF2-40B4-BE49-F238E27FC236}">
                <a16:creationId xmlns:a16="http://schemas.microsoft.com/office/drawing/2014/main" id="{70407C7D-4D60-F79E-BA48-BC1DD0DD58A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7975" y="2309813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9641" name="Line 25">
            <a:extLst>
              <a:ext uri="{FF2B5EF4-FFF2-40B4-BE49-F238E27FC236}">
                <a16:creationId xmlns:a16="http://schemas.microsoft.com/office/drawing/2014/main" id="{947584A1-D012-121B-E6C9-76F8CAA3C3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60675" y="2416175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9642" name="Line 26">
            <a:extLst>
              <a:ext uri="{FF2B5EF4-FFF2-40B4-BE49-F238E27FC236}">
                <a16:creationId xmlns:a16="http://schemas.microsoft.com/office/drawing/2014/main" id="{8727F96D-3741-306D-427A-7DA14FF17E9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60675" y="2516188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9643" name="Line 27">
            <a:extLst>
              <a:ext uri="{FF2B5EF4-FFF2-40B4-BE49-F238E27FC236}">
                <a16:creationId xmlns:a16="http://schemas.microsoft.com/office/drawing/2014/main" id="{A38A113E-1189-9887-3258-E1B654F9924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1150" y="2600325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9644" name="Line 28">
            <a:extLst>
              <a:ext uri="{FF2B5EF4-FFF2-40B4-BE49-F238E27FC236}">
                <a16:creationId xmlns:a16="http://schemas.microsoft.com/office/drawing/2014/main" id="{CEA02724-6123-E397-2749-9C1AB0800C77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9600" y="2314575"/>
            <a:ext cx="15890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9645" name="Line 29">
            <a:extLst>
              <a:ext uri="{FF2B5EF4-FFF2-40B4-BE49-F238E27FC236}">
                <a16:creationId xmlns:a16="http://schemas.microsoft.com/office/drawing/2014/main" id="{3F2A8231-F4F4-FCE3-209F-B5E56F34AC1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7375" y="2409825"/>
            <a:ext cx="14589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9646" name="Line 30">
            <a:extLst>
              <a:ext uri="{FF2B5EF4-FFF2-40B4-BE49-F238E27FC236}">
                <a16:creationId xmlns:a16="http://schemas.microsoft.com/office/drawing/2014/main" id="{31DA9DA5-F9FA-75F9-FB12-9D9A8606ED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97538" y="2505075"/>
            <a:ext cx="1265237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9647" name="Line 31">
            <a:extLst>
              <a:ext uri="{FF2B5EF4-FFF2-40B4-BE49-F238E27FC236}">
                <a16:creationId xmlns:a16="http://schemas.microsoft.com/office/drawing/2014/main" id="{5B97824A-D92F-851F-5FED-D78B0C92D3CF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0075" y="2601913"/>
            <a:ext cx="1108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97" name="Text Box 32">
            <a:extLst>
              <a:ext uri="{FF2B5EF4-FFF2-40B4-BE49-F238E27FC236}">
                <a16:creationId xmlns:a16="http://schemas.microsoft.com/office/drawing/2014/main" id="{1396EE69-878E-40B5-6CF4-A5293C99B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0138" y="1927225"/>
            <a:ext cx="3286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B</a:t>
            </a:r>
          </a:p>
        </p:txBody>
      </p:sp>
      <p:sp>
        <p:nvSpPr>
          <p:cNvPr id="239649" name="Text Box 33">
            <a:extLst>
              <a:ext uri="{FF2B5EF4-FFF2-40B4-BE49-F238E27FC236}">
                <a16:creationId xmlns:a16="http://schemas.microsoft.com/office/drawing/2014/main" id="{DB5EBE97-62CF-9402-D68F-F7D02B617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0" y="4843463"/>
            <a:ext cx="63976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179388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Blip>
                <a:blip r:embed="rId2"/>
              </a:buBlip>
            </a:pPr>
            <a:r>
              <a:rPr lang="en-GB" altLang="en-US">
                <a:latin typeface="Arial" panose="020B0604020202020204" pitchFamily="34" charset="0"/>
              </a:rPr>
              <a:t>  	</a:t>
            </a:r>
            <a:r>
              <a:rPr lang="en-GB" altLang="en-US">
                <a:solidFill>
                  <a:srgbClr val="FFFF00"/>
                </a:solidFill>
              </a:rPr>
              <a:t>What do we call the distance OA in terms of</a:t>
            </a:r>
          </a:p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	the large circle.</a:t>
            </a:r>
          </a:p>
        </p:txBody>
      </p:sp>
      <p:sp>
        <p:nvSpPr>
          <p:cNvPr id="239650" name="Text Box 34">
            <a:extLst>
              <a:ext uri="{FF2B5EF4-FFF2-40B4-BE49-F238E27FC236}">
                <a16:creationId xmlns:a16="http://schemas.microsoft.com/office/drawing/2014/main" id="{402745A3-9226-4D27-63B7-54FF79BD8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75" y="1874838"/>
            <a:ext cx="172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circumference</a:t>
            </a: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id="{A3060D27-C601-026C-8586-42237F5E2BE1}"/>
              </a:ext>
            </a:extLst>
          </p:cNvPr>
          <p:cNvGrpSpPr>
            <a:grpSpLocks/>
          </p:cNvGrpSpPr>
          <p:nvPr/>
        </p:nvGrpSpPr>
        <p:grpSpPr bwMode="auto">
          <a:xfrm>
            <a:off x="0" y="1016000"/>
            <a:ext cx="2063750" cy="879475"/>
            <a:chOff x="214" y="164"/>
            <a:chExt cx="1300" cy="554"/>
          </a:xfrm>
        </p:grpSpPr>
        <p:sp>
          <p:nvSpPr>
            <p:cNvPr id="11309" name="AutoShape 36">
              <a:extLst>
                <a:ext uri="{FF2B5EF4-FFF2-40B4-BE49-F238E27FC236}">
                  <a16:creationId xmlns:a16="http://schemas.microsoft.com/office/drawing/2014/main" id="{43E6D529-6D48-68B6-B714-447EBEB5E2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" y="164"/>
              <a:ext cx="1300" cy="554"/>
            </a:xfrm>
            <a:prstGeom prst="cloudCallout">
              <a:avLst>
                <a:gd name="adj1" fmla="val 110694"/>
                <a:gd name="adj2" fmla="val 79241"/>
              </a:avLst>
            </a:prstGeom>
            <a:solidFill>
              <a:srgbClr val="4D4D4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11310" name="Text Box 37">
              <a:extLst>
                <a:ext uri="{FF2B5EF4-FFF2-40B4-BE49-F238E27FC236}">
                  <a16:creationId xmlns:a16="http://schemas.microsoft.com/office/drawing/2014/main" id="{A8D33FC6-DDB9-240E-F754-88D4DE86CD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" y="239"/>
              <a:ext cx="771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>
                  <a:solidFill>
                    <a:schemeClr val="tx2"/>
                  </a:solidFill>
                </a:rPr>
                <a:t>Peeling an</a:t>
              </a:r>
            </a:p>
            <a:p>
              <a:pPr algn="ctr" eaLnBrk="1" hangingPunct="1"/>
              <a:r>
                <a:rPr lang="en-GB" altLang="en-US">
                  <a:solidFill>
                    <a:schemeClr val="tx2"/>
                  </a:solidFill>
                </a:rPr>
                <a:t>orange</a:t>
              </a:r>
            </a:p>
          </p:txBody>
        </p:sp>
      </p:grpSp>
      <p:pic>
        <p:nvPicPr>
          <p:cNvPr id="11301" name="Picture 39" descr="Office Objects 0572">
            <a:extLst>
              <a:ext uri="{FF2B5EF4-FFF2-40B4-BE49-F238E27FC236}">
                <a16:creationId xmlns:a16="http://schemas.microsoft.com/office/drawing/2014/main" id="{67320A1A-0763-DEF7-7973-5C0FD6072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44">
            <a:extLst>
              <a:ext uri="{FF2B5EF4-FFF2-40B4-BE49-F238E27FC236}">
                <a16:creationId xmlns:a16="http://schemas.microsoft.com/office/drawing/2014/main" id="{5A50ED44-0414-5B4C-6558-7C53AE90E42E}"/>
              </a:ext>
            </a:extLst>
          </p:cNvPr>
          <p:cNvGrpSpPr>
            <a:grpSpLocks/>
          </p:cNvGrpSpPr>
          <p:nvPr/>
        </p:nvGrpSpPr>
        <p:grpSpPr bwMode="auto">
          <a:xfrm>
            <a:off x="5680075" y="2749550"/>
            <a:ext cx="871538" cy="323850"/>
            <a:chOff x="3578" y="1484"/>
            <a:chExt cx="549" cy="204"/>
          </a:xfrm>
        </p:grpSpPr>
        <p:sp>
          <p:nvSpPr>
            <p:cNvPr id="11306" name="Line 41">
              <a:extLst>
                <a:ext uri="{FF2B5EF4-FFF2-40B4-BE49-F238E27FC236}">
                  <a16:creationId xmlns:a16="http://schemas.microsoft.com/office/drawing/2014/main" id="{95101D0B-2580-B9F0-25A7-8738946032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78" y="1484"/>
              <a:ext cx="549" cy="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07" name="Line 42">
              <a:extLst>
                <a:ext uri="{FF2B5EF4-FFF2-40B4-BE49-F238E27FC236}">
                  <a16:creationId xmlns:a16="http://schemas.microsoft.com/office/drawing/2014/main" id="{5C1F9B0C-FAA6-5C7F-8D07-0E0AC5347E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5" y="1588"/>
              <a:ext cx="386" cy="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08" name="Line 43">
              <a:extLst>
                <a:ext uri="{FF2B5EF4-FFF2-40B4-BE49-F238E27FC236}">
                  <a16:creationId xmlns:a16="http://schemas.microsoft.com/office/drawing/2014/main" id="{7059A801-21AB-B54C-EC8F-6D17E756BB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2" y="1685"/>
              <a:ext cx="196" cy="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aphicFrame>
        <p:nvGraphicFramePr>
          <p:cNvPr id="239662" name="Object 46">
            <a:extLst>
              <a:ext uri="{FF2B5EF4-FFF2-40B4-BE49-F238E27FC236}">
                <a16:creationId xmlns:a16="http://schemas.microsoft.com/office/drawing/2014/main" id="{B3511680-FB78-5DAA-06C4-B97A48E8FD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19838" y="1636713"/>
          <a:ext cx="70008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1960" imgH="177480" progId="Equation.DSMT4">
                  <p:embed/>
                </p:oleObj>
              </mc:Choice>
              <mc:Fallback>
                <p:oleObj name="Equation" r:id="rId8" imgW="291960" imgH="17748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9838" y="1636713"/>
                        <a:ext cx="700087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9663" name="Line 47">
            <a:extLst>
              <a:ext uri="{FF2B5EF4-FFF2-40B4-BE49-F238E27FC236}">
                <a16:creationId xmlns:a16="http://schemas.microsoft.com/office/drawing/2014/main" id="{A44843B6-62F0-8AA0-7E92-C8A10074E41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2938" y="2092325"/>
            <a:ext cx="17970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39661" name="Object 45">
            <a:extLst>
              <a:ext uri="{FF2B5EF4-FFF2-40B4-BE49-F238E27FC236}">
                <a16:creationId xmlns:a16="http://schemas.microsoft.com/office/drawing/2014/main" id="{28CD1875-ECE5-5551-0147-CF4C541E82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76813" y="2547938"/>
          <a:ext cx="38417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120" imgH="126720" progId="Equation.DSMT4">
                  <p:embed/>
                </p:oleObj>
              </mc:Choice>
              <mc:Fallback>
                <p:oleObj name="Equation" r:id="rId10" imgW="114120" imgH="12672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813" y="2547938"/>
                        <a:ext cx="384175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9664" name="Line 48">
            <a:extLst>
              <a:ext uri="{FF2B5EF4-FFF2-40B4-BE49-F238E27FC236}">
                <a16:creationId xmlns:a16="http://schemas.microsoft.com/office/drawing/2014/main" id="{C719B742-AE19-FAF2-2E99-87C63B25040D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4814094" y="2731294"/>
            <a:ext cx="1085850" cy="15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305" name="Text Box 30">
            <a:extLst>
              <a:ext uri="{FF2B5EF4-FFF2-40B4-BE49-F238E27FC236}">
                <a16:creationId xmlns:a16="http://schemas.microsoft.com/office/drawing/2014/main" id="{F0D08A7D-D8E0-3F5B-55A0-2C94551AD95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2396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2396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2396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" dur="500"/>
                                        <p:tgtEl>
                                          <p:spTgt spid="239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8" dur="500"/>
                                        <p:tgtEl>
                                          <p:spTgt spid="239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39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39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39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39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27" grpId="0" animBg="1"/>
      <p:bldP spid="239626" grpId="0" animBg="1"/>
      <p:bldP spid="239625" grpId="0" animBg="1"/>
      <p:bldP spid="239624" grpId="0" animBg="1"/>
      <p:bldP spid="239623" grpId="0" animBg="1"/>
      <p:bldP spid="239618" grpId="0"/>
      <p:bldP spid="239619" grpId="0" animBg="1"/>
      <p:bldP spid="239649" grpId="0"/>
      <p:bldP spid="23965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3">
            <a:extLst>
              <a:ext uri="{FF2B5EF4-FFF2-40B4-BE49-F238E27FC236}">
                <a16:creationId xmlns:a16="http://schemas.microsoft.com/office/drawing/2014/main" id="{C797648B-9EBD-753D-A6E0-6B9CB0B4A014}"/>
              </a:ext>
            </a:extLst>
          </p:cNvPr>
          <p:cNvGraphicFramePr>
            <a:graphicFrameLocks noChangeAspect="1"/>
          </p:cNvGraphicFramePr>
          <p:nvPr>
            <p:ph sz="quarter" idx="1"/>
          </p:nvPr>
        </p:nvGraphicFramePr>
        <p:xfrm>
          <a:off x="1427163" y="2509838"/>
          <a:ext cx="38417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20" imgH="126720" progId="Equation.DSMT4">
                  <p:embed/>
                </p:oleObj>
              </mc:Choice>
              <mc:Fallback>
                <p:oleObj name="Equation" r:id="rId2" imgW="114120" imgH="1267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7163" y="2509838"/>
                        <a:ext cx="384175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4">
            <a:extLst>
              <a:ext uri="{FF2B5EF4-FFF2-40B4-BE49-F238E27FC236}">
                <a16:creationId xmlns:a16="http://schemas.microsoft.com/office/drawing/2014/main" id="{68FFFB3B-F7C4-2BBC-B1DF-F78107582591}"/>
              </a:ext>
            </a:extLst>
          </p:cNvPr>
          <p:cNvGraphicFramePr>
            <a:graphicFrameLocks noChangeAspect="1"/>
          </p:cNvGraphicFramePr>
          <p:nvPr>
            <p:ph sz="quarter" idx="2"/>
          </p:nvPr>
        </p:nvGraphicFramePr>
        <p:xfrm>
          <a:off x="2801938" y="1449388"/>
          <a:ext cx="6985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60" imgH="177480" progId="Equation.DSMT4">
                  <p:embed/>
                </p:oleObj>
              </mc:Choice>
              <mc:Fallback>
                <p:oleObj name="Equation" r:id="rId4" imgW="291960" imgH="177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938" y="1449388"/>
                        <a:ext cx="6985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83" name="Object 19">
            <a:extLst>
              <a:ext uri="{FF2B5EF4-FFF2-40B4-BE49-F238E27FC236}">
                <a16:creationId xmlns:a16="http://schemas.microsoft.com/office/drawing/2014/main" id="{5691C36C-50C5-488A-91E6-D5406001B992}"/>
              </a:ext>
            </a:extLst>
          </p:cNvPr>
          <p:cNvGraphicFramePr>
            <a:graphicFrameLocks noChangeAspect="1"/>
          </p:cNvGraphicFramePr>
          <p:nvPr>
            <p:ph sz="quarter" idx="3"/>
          </p:nvPr>
        </p:nvGraphicFramePr>
        <p:xfrm>
          <a:off x="5434013" y="3219450"/>
          <a:ext cx="2563812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7880" imgH="393480" progId="Equation.DSMT4">
                  <p:embed/>
                </p:oleObj>
              </mc:Choice>
              <mc:Fallback>
                <p:oleObj name="Equation" r:id="rId6" imgW="1307880" imgH="393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4013" y="3219450"/>
                        <a:ext cx="2563812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86" name="Object 22">
            <a:extLst>
              <a:ext uri="{FF2B5EF4-FFF2-40B4-BE49-F238E27FC236}">
                <a16:creationId xmlns:a16="http://schemas.microsoft.com/office/drawing/2014/main" id="{1DDE0DE8-5DEF-154C-CE73-0A183D236C8C}"/>
              </a:ext>
            </a:extLst>
          </p:cNvPr>
          <p:cNvGraphicFramePr>
            <a:graphicFrameLocks noChangeAspect="1"/>
          </p:cNvGraphicFramePr>
          <p:nvPr>
            <p:ph sz="quarter" idx="4"/>
          </p:nvPr>
        </p:nvGraphicFramePr>
        <p:xfrm>
          <a:off x="5502275" y="5726113"/>
          <a:ext cx="1208088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560" imgH="203040" progId="Equation.DSMT4">
                  <p:embed/>
                </p:oleObj>
              </mc:Choice>
              <mc:Fallback>
                <p:oleObj name="Equation" r:id="rId8" imgW="520560" imgH="2030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2275" y="5726113"/>
                        <a:ext cx="1208088" cy="471487"/>
                      </a:xfrm>
                      <a:prstGeom prst="rect">
                        <a:avLst/>
                      </a:prstGeom>
                      <a:solidFill>
                        <a:srgbClr val="4D4D4D"/>
                      </a:solidFill>
                      <a:ln w="381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Date Placeholder 6">
            <a:extLst>
              <a:ext uri="{FF2B5EF4-FFF2-40B4-BE49-F238E27FC236}">
                <a16:creationId xmlns:a16="http://schemas.microsoft.com/office/drawing/2014/main" id="{EB290617-F202-4E63-AB3E-C8C4A2BFA89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CF190098-0E12-49D5-9EC1-C93A3CE2355A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12296" name="Footer Placeholder 7">
            <a:extLst>
              <a:ext uri="{FF2B5EF4-FFF2-40B4-BE49-F238E27FC236}">
                <a16:creationId xmlns:a16="http://schemas.microsoft.com/office/drawing/2014/main" id="{FD877A0E-2D6C-A170-23A2-21190BFC67F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553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Created by Mr. Lafferty Maths Dept.</a:t>
            </a:r>
          </a:p>
        </p:txBody>
      </p:sp>
      <p:sp>
        <p:nvSpPr>
          <p:cNvPr id="241682" name="Text Box 18">
            <a:extLst>
              <a:ext uri="{FF2B5EF4-FFF2-40B4-BE49-F238E27FC236}">
                <a16:creationId xmlns:a16="http://schemas.microsoft.com/office/drawing/2014/main" id="{781FF5FB-A8BC-CA6A-1871-382457ED2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438" y="2374900"/>
            <a:ext cx="51149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179388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Blip>
                <a:blip r:embed="rId10"/>
              </a:buBlip>
            </a:pPr>
            <a:r>
              <a:rPr lang="en-GB" altLang="en-US">
                <a:latin typeface="Arial" panose="020B0604020202020204" pitchFamily="34" charset="0"/>
              </a:rPr>
              <a:t>  	</a:t>
            </a:r>
            <a:r>
              <a:rPr lang="en-GB" altLang="en-US">
                <a:solidFill>
                  <a:srgbClr val="FFFF00"/>
                </a:solidFill>
              </a:rPr>
              <a:t>What is the formula for the area </a:t>
            </a:r>
          </a:p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	of a right-angle triangle.</a:t>
            </a:r>
          </a:p>
        </p:txBody>
      </p:sp>
      <p:grpSp>
        <p:nvGrpSpPr>
          <p:cNvPr id="12298" name="Group 5">
            <a:extLst>
              <a:ext uri="{FF2B5EF4-FFF2-40B4-BE49-F238E27FC236}">
                <a16:creationId xmlns:a16="http://schemas.microsoft.com/office/drawing/2014/main" id="{C21616EF-3116-C809-395B-1A489B195426}"/>
              </a:ext>
            </a:extLst>
          </p:cNvPr>
          <p:cNvGrpSpPr>
            <a:grpSpLocks/>
          </p:cNvGrpSpPr>
          <p:nvPr/>
        </p:nvGrpSpPr>
        <p:grpSpPr bwMode="auto">
          <a:xfrm>
            <a:off x="703263" y="1570038"/>
            <a:ext cx="3862387" cy="3746500"/>
            <a:chOff x="1048" y="982"/>
            <a:chExt cx="2433" cy="2360"/>
          </a:xfrm>
        </p:grpSpPr>
        <p:sp>
          <p:nvSpPr>
            <p:cNvPr id="12306" name="AutoShape 6">
              <a:extLst>
                <a:ext uri="{FF2B5EF4-FFF2-40B4-BE49-F238E27FC236}">
                  <a16:creationId xmlns:a16="http://schemas.microsoft.com/office/drawing/2014/main" id="{22B6F0E1-E175-92E7-AAFB-51BBD87F36A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2127" y="1001"/>
              <a:ext cx="835" cy="1475"/>
            </a:xfrm>
            <a:prstGeom prst="rtTriangl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07" name="Line 7">
              <a:extLst>
                <a:ext uri="{FF2B5EF4-FFF2-40B4-BE49-F238E27FC236}">
                  <a16:creationId xmlns:a16="http://schemas.microsoft.com/office/drawing/2014/main" id="{BDBF81B5-6265-F11E-19E0-F2F838F9BD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3" y="1331"/>
              <a:ext cx="148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08" name="Line 8">
              <a:extLst>
                <a:ext uri="{FF2B5EF4-FFF2-40B4-BE49-F238E27FC236}">
                  <a16:creationId xmlns:a16="http://schemas.microsoft.com/office/drawing/2014/main" id="{7A075372-1F49-C22A-54A4-8F2901F9B0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95" y="982"/>
              <a:ext cx="1" cy="236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09" name="Line 9">
              <a:extLst>
                <a:ext uri="{FF2B5EF4-FFF2-40B4-BE49-F238E27FC236}">
                  <a16:creationId xmlns:a16="http://schemas.microsoft.com/office/drawing/2014/main" id="{F952020B-1A3E-2EE5-A542-EDEF61C3528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2065" y="1141"/>
              <a:ext cx="13" cy="2047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10" name="Text Box 10">
              <a:extLst>
                <a:ext uri="{FF2B5EF4-FFF2-40B4-BE49-F238E27FC236}">
                  <a16:creationId xmlns:a16="http://schemas.microsoft.com/office/drawing/2014/main" id="{949771D0-20C1-B9F4-0BEB-F8BAE9857C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3" y="1923"/>
              <a:ext cx="23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O</a:t>
              </a:r>
            </a:p>
          </p:txBody>
        </p:sp>
        <p:sp>
          <p:nvSpPr>
            <p:cNvPr id="12311" name="Text Box 11">
              <a:extLst>
                <a:ext uri="{FF2B5EF4-FFF2-40B4-BE49-F238E27FC236}">
                  <a16:creationId xmlns:a16="http://schemas.microsoft.com/office/drawing/2014/main" id="{DF53C77F-7272-89DA-2491-1844005E2B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9" y="1068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A</a:t>
              </a:r>
            </a:p>
          </p:txBody>
        </p:sp>
        <p:sp>
          <p:nvSpPr>
            <p:cNvPr id="12312" name="Text Box 12">
              <a:extLst>
                <a:ext uri="{FF2B5EF4-FFF2-40B4-BE49-F238E27FC236}">
                  <a16:creationId xmlns:a16="http://schemas.microsoft.com/office/drawing/2014/main" id="{A30BC325-9B4F-C237-655B-AD340110C8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9" y="1194"/>
              <a:ext cx="20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12313" name="Line 13">
              <a:extLst>
                <a:ext uri="{FF2B5EF4-FFF2-40B4-BE49-F238E27FC236}">
                  <a16:creationId xmlns:a16="http://schemas.microsoft.com/office/drawing/2014/main" id="{E734D3F7-2666-3B17-B375-38E37A90C0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3" y="1410"/>
              <a:ext cx="13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14" name="Line 14">
              <a:extLst>
                <a:ext uri="{FF2B5EF4-FFF2-40B4-BE49-F238E27FC236}">
                  <a16:creationId xmlns:a16="http://schemas.microsoft.com/office/drawing/2014/main" id="{3249C10B-5721-67BE-5529-5D8B5BBFE9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4" y="1483"/>
              <a:ext cx="121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15" name="Line 15">
              <a:extLst>
                <a:ext uri="{FF2B5EF4-FFF2-40B4-BE49-F238E27FC236}">
                  <a16:creationId xmlns:a16="http://schemas.microsoft.com/office/drawing/2014/main" id="{E5AD519D-52B6-5AFD-BBA5-0B76409D42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9" y="1557"/>
              <a:ext cx="1058" cy="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16" name="Line 16">
              <a:extLst>
                <a:ext uri="{FF2B5EF4-FFF2-40B4-BE49-F238E27FC236}">
                  <a16:creationId xmlns:a16="http://schemas.microsoft.com/office/drawing/2014/main" id="{A8ED0945-64BD-A073-A226-F766A3857E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95" y="1632"/>
              <a:ext cx="92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17" name="Text Box 17">
              <a:extLst>
                <a:ext uri="{FF2B5EF4-FFF2-40B4-BE49-F238E27FC236}">
                  <a16:creationId xmlns:a16="http://schemas.microsoft.com/office/drawing/2014/main" id="{4A5A5442-6416-D36D-6F38-77D8B8CB4F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4" y="1110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B</a:t>
              </a:r>
            </a:p>
          </p:txBody>
        </p:sp>
      </p:grpSp>
      <p:sp>
        <p:nvSpPr>
          <p:cNvPr id="241684" name="Text Box 20">
            <a:extLst>
              <a:ext uri="{FF2B5EF4-FFF2-40B4-BE49-F238E27FC236}">
                <a16:creationId xmlns:a16="http://schemas.microsoft.com/office/drawing/2014/main" id="{581703F6-C2F9-AA69-6876-41821B301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438" y="4086225"/>
            <a:ext cx="45053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179388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Blip>
                <a:blip r:embed="rId10"/>
              </a:buBlip>
            </a:pPr>
            <a:r>
              <a:rPr lang="en-GB" altLang="en-US">
                <a:latin typeface="Arial" panose="020B0604020202020204" pitchFamily="34" charset="0"/>
              </a:rPr>
              <a:t>  	</a:t>
            </a:r>
            <a:r>
              <a:rPr lang="en-GB" altLang="en-US">
                <a:solidFill>
                  <a:srgbClr val="FFFF00"/>
                </a:solidFill>
              </a:rPr>
              <a:t>Use this formula to work out</a:t>
            </a:r>
          </a:p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	the area for a circle. </a:t>
            </a:r>
          </a:p>
        </p:txBody>
      </p:sp>
      <p:graphicFrame>
        <p:nvGraphicFramePr>
          <p:cNvPr id="241685" name="Object 21">
            <a:extLst>
              <a:ext uri="{FF2B5EF4-FFF2-40B4-BE49-F238E27FC236}">
                <a16:creationId xmlns:a16="http://schemas.microsoft.com/office/drawing/2014/main" id="{13734B71-08B6-4F48-4226-9F8ACA4083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87975" y="4822825"/>
          <a:ext cx="2665413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52200" imgH="393480" progId="Equation.DSMT4">
                  <p:embed/>
                </p:oleObj>
              </mc:Choice>
              <mc:Fallback>
                <p:oleObj name="Equation" r:id="rId11" imgW="952200" imgH="3934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7975" y="4822825"/>
                        <a:ext cx="2665413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0" name="Line 24">
            <a:extLst>
              <a:ext uri="{FF2B5EF4-FFF2-40B4-BE49-F238E27FC236}">
                <a16:creationId xmlns:a16="http://schemas.microsoft.com/office/drawing/2014/main" id="{76E59F6C-3D20-F135-0800-BF607BD5995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0725" y="1979613"/>
            <a:ext cx="22161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1" name="Line 25">
            <a:extLst>
              <a:ext uri="{FF2B5EF4-FFF2-40B4-BE49-F238E27FC236}">
                <a16:creationId xmlns:a16="http://schemas.microsoft.com/office/drawing/2014/main" id="{2D1A6392-84CF-D9E9-503D-0B66E0244EDC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1183482" y="2753519"/>
            <a:ext cx="122555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2302" name="Picture 26" descr="scottishflag">
            <a:extLst>
              <a:ext uri="{FF2B5EF4-FFF2-40B4-BE49-F238E27FC236}">
                <a16:creationId xmlns:a16="http://schemas.microsoft.com/office/drawing/2014/main" id="{58CA9CE8-BFB0-F7A1-9778-8FBAB2BAE9D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3" name="Picture 27" descr="Office Objects 0572">
            <a:extLst>
              <a:ext uri="{FF2B5EF4-FFF2-40B4-BE49-F238E27FC236}">
                <a16:creationId xmlns:a16="http://schemas.microsoft.com/office/drawing/2014/main" id="{BF1408B9-257B-F06F-8EE5-4F82FAA30D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1693" name="Rectangle 29">
            <a:extLst>
              <a:ext uri="{FF2B5EF4-FFF2-40B4-BE49-F238E27FC236}">
                <a16:creationId xmlns:a16="http://schemas.microsoft.com/office/drawing/2014/main" id="{411E4CDC-A4B3-F0F9-3614-1FA65627D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595313"/>
            <a:ext cx="4789487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of a Circle</a:t>
            </a:r>
          </a:p>
        </p:txBody>
      </p:sp>
      <p:sp>
        <p:nvSpPr>
          <p:cNvPr id="12305" name="Text Box 30">
            <a:extLst>
              <a:ext uri="{FF2B5EF4-FFF2-40B4-BE49-F238E27FC236}">
                <a16:creationId xmlns:a16="http://schemas.microsoft.com/office/drawing/2014/main" id="{BCA02FC7-B84A-17E3-3F5A-18A857D92D9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4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82" grpId="0"/>
      <p:bldP spid="24168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8">
            <a:extLst>
              <a:ext uri="{FF2B5EF4-FFF2-40B4-BE49-F238E27FC236}">
                <a16:creationId xmlns:a16="http://schemas.microsoft.com/office/drawing/2014/main" id="{25C68BF4-BEEB-A77B-5A27-4B3EAB74BDC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C45DB57A-3A2E-4807-B2EC-3548B6A1CA39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33795" name="Rectangle 19">
            <a:extLst>
              <a:ext uri="{FF2B5EF4-FFF2-40B4-BE49-F238E27FC236}">
                <a16:creationId xmlns:a16="http://schemas.microsoft.com/office/drawing/2014/main" id="{02567865-6B4D-CDFC-1684-21E1897539E5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xfrm>
            <a:off x="6553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Created by Mr Lafferty </a:t>
            </a:r>
          </a:p>
        </p:txBody>
      </p:sp>
      <p:sp>
        <p:nvSpPr>
          <p:cNvPr id="33796" name="Rectangle 20">
            <a:extLst>
              <a:ext uri="{FF2B5EF4-FFF2-40B4-BE49-F238E27FC236}">
                <a16:creationId xmlns:a16="http://schemas.microsoft.com/office/drawing/2014/main" id="{42123BD0-74B3-B1B5-2D6E-BCE04655EF6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2609850" y="6248400"/>
            <a:ext cx="3933825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fld id="{8413665B-5B7D-4AE8-AC0F-FC124580A94F}" type="slidenum">
              <a:rPr lang="en-GB" altLang="en-US"/>
              <a:pPr algn="ctr" eaLnBrk="1" hangingPunct="1"/>
              <a:t>23</a:t>
            </a:fld>
            <a:endParaRPr lang="en-GB" altLang="en-US"/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6D186588-083A-9858-2F68-67C755D198EB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4127500"/>
            <a:ext cx="930275" cy="958850"/>
            <a:chOff x="3282" y="1778"/>
            <a:chExt cx="586" cy="604"/>
          </a:xfrm>
        </p:grpSpPr>
        <p:pic>
          <p:nvPicPr>
            <p:cNvPr id="33838" name="Picture 3">
              <a:extLst>
                <a:ext uri="{FF2B5EF4-FFF2-40B4-BE49-F238E27FC236}">
                  <a16:creationId xmlns:a16="http://schemas.microsoft.com/office/drawing/2014/main" id="{9030E071-A2C8-5E66-6A3F-2F8EE58E5A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085" t="11583" r="8565" b="12083"/>
            <a:stretch>
              <a:fillRect/>
            </a:stretch>
          </p:blipFill>
          <p:spPr bwMode="auto">
            <a:xfrm rot="9211454" flipH="1">
              <a:off x="3282" y="1778"/>
              <a:ext cx="586" cy="6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839" name="Text Box 4">
              <a:extLst>
                <a:ext uri="{FF2B5EF4-FFF2-40B4-BE49-F238E27FC236}">
                  <a16:creationId xmlns:a16="http://schemas.microsoft.com/office/drawing/2014/main" id="{0E78FE1C-F328-56FF-75B3-358C6FED3C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7" y="1956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2</a:t>
              </a:r>
            </a:p>
          </p:txBody>
        </p:sp>
      </p:grpSp>
      <p:grpSp>
        <p:nvGrpSpPr>
          <p:cNvPr id="3" name="Group 5">
            <a:extLst>
              <a:ext uri="{FF2B5EF4-FFF2-40B4-BE49-F238E27FC236}">
                <a16:creationId xmlns:a16="http://schemas.microsoft.com/office/drawing/2014/main" id="{4F97C029-FF05-6140-F4B8-BC92C8321F83}"/>
              </a:ext>
            </a:extLst>
          </p:cNvPr>
          <p:cNvGrpSpPr>
            <a:grpSpLocks/>
          </p:cNvGrpSpPr>
          <p:nvPr/>
        </p:nvGrpSpPr>
        <p:grpSpPr bwMode="auto">
          <a:xfrm>
            <a:off x="5738813" y="4400550"/>
            <a:ext cx="847725" cy="981075"/>
            <a:chOff x="3615" y="2772"/>
            <a:chExt cx="534" cy="618"/>
          </a:xfrm>
        </p:grpSpPr>
        <p:pic>
          <p:nvPicPr>
            <p:cNvPr id="33836" name="Picture 6">
              <a:extLst>
                <a:ext uri="{FF2B5EF4-FFF2-40B4-BE49-F238E27FC236}">
                  <a16:creationId xmlns:a16="http://schemas.microsoft.com/office/drawing/2014/main" id="{8009AFC4-2EEF-8E58-B05F-3CD05072D6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54746" flipV="1">
              <a:off x="3615" y="2772"/>
              <a:ext cx="534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837" name="Text Box 7">
              <a:extLst>
                <a:ext uri="{FF2B5EF4-FFF2-40B4-BE49-F238E27FC236}">
                  <a16:creationId xmlns:a16="http://schemas.microsoft.com/office/drawing/2014/main" id="{FA47C039-1736-8140-00AE-A42E12D5A1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6" y="2920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3</a:t>
              </a:r>
            </a:p>
          </p:txBody>
        </p:sp>
      </p:grpSp>
      <p:grpSp>
        <p:nvGrpSpPr>
          <p:cNvPr id="4" name="Group 8">
            <a:extLst>
              <a:ext uri="{FF2B5EF4-FFF2-40B4-BE49-F238E27FC236}">
                <a16:creationId xmlns:a16="http://schemas.microsoft.com/office/drawing/2014/main" id="{8AAB7032-39F5-45EB-87D3-5B0338C4F702}"/>
              </a:ext>
            </a:extLst>
          </p:cNvPr>
          <p:cNvGrpSpPr>
            <a:grpSpLocks/>
          </p:cNvGrpSpPr>
          <p:nvPr/>
        </p:nvGrpSpPr>
        <p:grpSpPr bwMode="auto">
          <a:xfrm>
            <a:off x="6202363" y="4081463"/>
            <a:ext cx="960437" cy="1006475"/>
            <a:chOff x="3907" y="2571"/>
            <a:chExt cx="605" cy="634"/>
          </a:xfrm>
        </p:grpSpPr>
        <p:pic>
          <p:nvPicPr>
            <p:cNvPr id="33834" name="Picture 9">
              <a:extLst>
                <a:ext uri="{FF2B5EF4-FFF2-40B4-BE49-F238E27FC236}">
                  <a16:creationId xmlns:a16="http://schemas.microsoft.com/office/drawing/2014/main" id="{9FF8614C-287D-2B95-92D6-0F6B6B87C0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176655" flipH="1">
              <a:off x="3907" y="2571"/>
              <a:ext cx="605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835" name="Text Box 10">
              <a:extLst>
                <a:ext uri="{FF2B5EF4-FFF2-40B4-BE49-F238E27FC236}">
                  <a16:creationId xmlns:a16="http://schemas.microsoft.com/office/drawing/2014/main" id="{C2CA3557-15FB-2662-8A82-BE384262B3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9" y="2765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4</a:t>
              </a:r>
            </a:p>
          </p:txBody>
        </p:sp>
      </p:grpSp>
      <p:pic>
        <p:nvPicPr>
          <p:cNvPr id="33800" name="Picture 14">
            <a:extLst>
              <a:ext uri="{FF2B5EF4-FFF2-40B4-BE49-F238E27FC236}">
                <a16:creationId xmlns:a16="http://schemas.microsoft.com/office/drawing/2014/main" id="{279C5B16-4CC3-0C1D-A302-67E7636DC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600" y="2628900"/>
            <a:ext cx="2390775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5">
            <a:extLst>
              <a:ext uri="{FF2B5EF4-FFF2-40B4-BE49-F238E27FC236}">
                <a16:creationId xmlns:a16="http://schemas.microsoft.com/office/drawing/2014/main" id="{02E1ADFB-4384-ED98-3365-9D0D33EF84BD}"/>
              </a:ext>
            </a:extLst>
          </p:cNvPr>
          <p:cNvGrpSpPr>
            <a:grpSpLocks/>
          </p:cNvGrpSpPr>
          <p:nvPr/>
        </p:nvGrpSpPr>
        <p:grpSpPr bwMode="auto">
          <a:xfrm>
            <a:off x="1874838" y="2879725"/>
            <a:ext cx="1746250" cy="1960563"/>
            <a:chOff x="1181" y="1814"/>
            <a:chExt cx="1100" cy="1235"/>
          </a:xfrm>
        </p:grpSpPr>
        <p:sp>
          <p:nvSpPr>
            <p:cNvPr id="33826" name="Text Box 16">
              <a:extLst>
                <a:ext uri="{FF2B5EF4-FFF2-40B4-BE49-F238E27FC236}">
                  <a16:creationId xmlns:a16="http://schemas.microsoft.com/office/drawing/2014/main" id="{DC70D3FF-ADFF-8FA0-A3EC-CE7548A714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9" y="1814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1</a:t>
              </a:r>
            </a:p>
          </p:txBody>
        </p:sp>
        <p:sp>
          <p:nvSpPr>
            <p:cNvPr id="33827" name="Text Box 17">
              <a:extLst>
                <a:ext uri="{FF2B5EF4-FFF2-40B4-BE49-F238E27FC236}">
                  <a16:creationId xmlns:a16="http://schemas.microsoft.com/office/drawing/2014/main" id="{B5B526E6-719F-3835-DEF1-2CDC01B9FC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8" y="2087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2</a:t>
              </a:r>
            </a:p>
          </p:txBody>
        </p:sp>
        <p:sp>
          <p:nvSpPr>
            <p:cNvPr id="33828" name="Text Box 18">
              <a:extLst>
                <a:ext uri="{FF2B5EF4-FFF2-40B4-BE49-F238E27FC236}">
                  <a16:creationId xmlns:a16="http://schemas.microsoft.com/office/drawing/2014/main" id="{23F920F7-D67E-E227-9DA4-7BF6AEF271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3" y="2476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3</a:t>
              </a:r>
            </a:p>
          </p:txBody>
        </p:sp>
        <p:sp>
          <p:nvSpPr>
            <p:cNvPr id="33829" name="Text Box 19">
              <a:extLst>
                <a:ext uri="{FF2B5EF4-FFF2-40B4-BE49-F238E27FC236}">
                  <a16:creationId xmlns:a16="http://schemas.microsoft.com/office/drawing/2014/main" id="{961CE191-2F3C-6CF3-314C-11B7C69C90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4" y="2761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4</a:t>
              </a:r>
            </a:p>
          </p:txBody>
        </p:sp>
        <p:sp>
          <p:nvSpPr>
            <p:cNvPr id="33830" name="Text Box 20">
              <a:extLst>
                <a:ext uri="{FF2B5EF4-FFF2-40B4-BE49-F238E27FC236}">
                  <a16:creationId xmlns:a16="http://schemas.microsoft.com/office/drawing/2014/main" id="{8D22EB02-CB39-7491-D6EE-B1955757CB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0" y="2718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5</a:t>
              </a:r>
            </a:p>
          </p:txBody>
        </p:sp>
        <p:sp>
          <p:nvSpPr>
            <p:cNvPr id="33831" name="Text Box 21">
              <a:extLst>
                <a:ext uri="{FF2B5EF4-FFF2-40B4-BE49-F238E27FC236}">
                  <a16:creationId xmlns:a16="http://schemas.microsoft.com/office/drawing/2014/main" id="{6385E08B-95AD-C45E-C444-52BCC1CC6A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1" y="2501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6</a:t>
              </a:r>
            </a:p>
          </p:txBody>
        </p:sp>
        <p:sp>
          <p:nvSpPr>
            <p:cNvPr id="33832" name="Text Box 22">
              <a:extLst>
                <a:ext uri="{FF2B5EF4-FFF2-40B4-BE49-F238E27FC236}">
                  <a16:creationId xmlns:a16="http://schemas.microsoft.com/office/drawing/2014/main" id="{0DFB7BDE-FD30-5F6C-BD31-D15666841F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1" y="2111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7</a:t>
              </a:r>
            </a:p>
          </p:txBody>
        </p:sp>
        <p:sp>
          <p:nvSpPr>
            <p:cNvPr id="33833" name="Text Box 23">
              <a:extLst>
                <a:ext uri="{FF2B5EF4-FFF2-40B4-BE49-F238E27FC236}">
                  <a16:creationId xmlns:a16="http://schemas.microsoft.com/office/drawing/2014/main" id="{19E78497-8799-7695-DA4D-B33C24C4D8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6" y="1826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8</a:t>
              </a:r>
            </a:p>
          </p:txBody>
        </p:sp>
      </p:grpSp>
      <p:grpSp>
        <p:nvGrpSpPr>
          <p:cNvPr id="6" name="Group 24">
            <a:extLst>
              <a:ext uri="{FF2B5EF4-FFF2-40B4-BE49-F238E27FC236}">
                <a16:creationId xmlns:a16="http://schemas.microsoft.com/office/drawing/2014/main" id="{F238E264-CE42-1D7D-61F2-6D70D3E18944}"/>
              </a:ext>
            </a:extLst>
          </p:cNvPr>
          <p:cNvGrpSpPr>
            <a:grpSpLocks/>
          </p:cNvGrpSpPr>
          <p:nvPr/>
        </p:nvGrpSpPr>
        <p:grpSpPr bwMode="auto">
          <a:xfrm>
            <a:off x="4656138" y="4457700"/>
            <a:ext cx="711200" cy="944563"/>
            <a:chOff x="2903" y="1986"/>
            <a:chExt cx="448" cy="595"/>
          </a:xfrm>
        </p:grpSpPr>
        <p:pic>
          <p:nvPicPr>
            <p:cNvPr id="33824" name="Picture 25">
              <a:extLst>
                <a:ext uri="{FF2B5EF4-FFF2-40B4-BE49-F238E27FC236}">
                  <a16:creationId xmlns:a16="http://schemas.microsoft.com/office/drawing/2014/main" id="{A10D8DE2-A131-CD00-9341-7D948B7ED7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181275">
              <a:off x="2903" y="1986"/>
              <a:ext cx="448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825" name="Text Box 26">
              <a:extLst>
                <a:ext uri="{FF2B5EF4-FFF2-40B4-BE49-F238E27FC236}">
                  <a16:creationId xmlns:a16="http://schemas.microsoft.com/office/drawing/2014/main" id="{9D47230B-1C01-832E-4D30-496D8D617E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4" y="2136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1</a:t>
              </a:r>
            </a:p>
          </p:txBody>
        </p:sp>
      </p:grpSp>
      <p:grpSp>
        <p:nvGrpSpPr>
          <p:cNvPr id="7" name="Group 27">
            <a:extLst>
              <a:ext uri="{FF2B5EF4-FFF2-40B4-BE49-F238E27FC236}">
                <a16:creationId xmlns:a16="http://schemas.microsoft.com/office/drawing/2014/main" id="{547E03E8-158C-89DA-7FC9-B5A15A7D2EB6}"/>
              </a:ext>
            </a:extLst>
          </p:cNvPr>
          <p:cNvGrpSpPr>
            <a:grpSpLocks/>
          </p:cNvGrpSpPr>
          <p:nvPr/>
        </p:nvGrpSpPr>
        <p:grpSpPr bwMode="auto">
          <a:xfrm>
            <a:off x="6684963" y="4032250"/>
            <a:ext cx="2281237" cy="1352550"/>
            <a:chOff x="4211" y="2540"/>
            <a:chExt cx="1437" cy="852"/>
          </a:xfrm>
        </p:grpSpPr>
        <p:pic>
          <p:nvPicPr>
            <p:cNvPr id="33816" name="Picture 28">
              <a:extLst>
                <a:ext uri="{FF2B5EF4-FFF2-40B4-BE49-F238E27FC236}">
                  <a16:creationId xmlns:a16="http://schemas.microsoft.com/office/drawing/2014/main" id="{C108AE1C-2C4E-FBF8-14F8-E37AC18B3E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493354" flipV="1">
              <a:off x="4211" y="2773"/>
              <a:ext cx="512" cy="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817" name="Picture 29">
              <a:extLst>
                <a:ext uri="{FF2B5EF4-FFF2-40B4-BE49-F238E27FC236}">
                  <a16:creationId xmlns:a16="http://schemas.microsoft.com/office/drawing/2014/main" id="{3473CC15-7D28-D845-2408-6CB73FB12B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227562" flipH="1">
              <a:off x="4475" y="2565"/>
              <a:ext cx="590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818" name="Picture 30">
              <a:extLst>
                <a:ext uri="{FF2B5EF4-FFF2-40B4-BE49-F238E27FC236}">
                  <a16:creationId xmlns:a16="http://schemas.microsoft.com/office/drawing/2014/main" id="{8E4EB159-E101-72F7-77DC-86E7C8F195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76942" flipV="1">
              <a:off x="4779" y="2768"/>
              <a:ext cx="514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819" name="Picture 31">
              <a:extLst>
                <a:ext uri="{FF2B5EF4-FFF2-40B4-BE49-F238E27FC236}">
                  <a16:creationId xmlns:a16="http://schemas.microsoft.com/office/drawing/2014/main" id="{8B6768CC-12B4-EE0B-10D1-97B74595BB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227562" flipH="1">
              <a:off x="5058" y="2540"/>
              <a:ext cx="590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820" name="Text Box 32">
              <a:extLst>
                <a:ext uri="{FF2B5EF4-FFF2-40B4-BE49-F238E27FC236}">
                  <a16:creationId xmlns:a16="http://schemas.microsoft.com/office/drawing/2014/main" id="{0D75B19A-F354-1791-8671-7DDD152F2B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5" y="2958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5</a:t>
              </a:r>
            </a:p>
          </p:txBody>
        </p:sp>
        <p:sp>
          <p:nvSpPr>
            <p:cNvPr id="33821" name="Text Box 33">
              <a:extLst>
                <a:ext uri="{FF2B5EF4-FFF2-40B4-BE49-F238E27FC236}">
                  <a16:creationId xmlns:a16="http://schemas.microsoft.com/office/drawing/2014/main" id="{523036DF-961D-E8AE-8B53-113C8BAF39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30" y="2753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6</a:t>
              </a:r>
            </a:p>
          </p:txBody>
        </p:sp>
        <p:sp>
          <p:nvSpPr>
            <p:cNvPr id="33822" name="Text Box 34">
              <a:extLst>
                <a:ext uri="{FF2B5EF4-FFF2-40B4-BE49-F238E27FC236}">
                  <a16:creationId xmlns:a16="http://schemas.microsoft.com/office/drawing/2014/main" id="{236BE13D-00B2-0DF6-02CB-F4CFF4C0A4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9" y="2945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7</a:t>
              </a:r>
            </a:p>
          </p:txBody>
        </p:sp>
        <p:sp>
          <p:nvSpPr>
            <p:cNvPr id="33823" name="Text Box 35">
              <a:extLst>
                <a:ext uri="{FF2B5EF4-FFF2-40B4-BE49-F238E27FC236}">
                  <a16:creationId xmlns:a16="http://schemas.microsoft.com/office/drawing/2014/main" id="{8D5F5C76-18FA-DED5-5307-35A31E8768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2" y="2723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8</a:t>
              </a:r>
            </a:p>
          </p:txBody>
        </p:sp>
      </p:grpSp>
      <p:grpSp>
        <p:nvGrpSpPr>
          <p:cNvPr id="8" name="Group 36">
            <a:extLst>
              <a:ext uri="{FF2B5EF4-FFF2-40B4-BE49-F238E27FC236}">
                <a16:creationId xmlns:a16="http://schemas.microsoft.com/office/drawing/2014/main" id="{6D050342-5ADE-B527-17ED-FA6BE1169843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4127500"/>
            <a:ext cx="4090987" cy="1228725"/>
            <a:chOff x="2941" y="1778"/>
            <a:chExt cx="2577" cy="774"/>
          </a:xfrm>
        </p:grpSpPr>
        <p:sp>
          <p:nvSpPr>
            <p:cNvPr id="33812" name="Line 37">
              <a:extLst>
                <a:ext uri="{FF2B5EF4-FFF2-40B4-BE49-F238E27FC236}">
                  <a16:creationId xmlns:a16="http://schemas.microsoft.com/office/drawing/2014/main" id="{F9D0F756-3E1E-394B-3C44-95C2B09C10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71" y="1784"/>
              <a:ext cx="2347" cy="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813" name="Line 38">
              <a:extLst>
                <a:ext uri="{FF2B5EF4-FFF2-40B4-BE49-F238E27FC236}">
                  <a16:creationId xmlns:a16="http://schemas.microsoft.com/office/drawing/2014/main" id="{AFC12196-3677-D318-D6B9-B78F1BB8A6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41" y="2509"/>
              <a:ext cx="2316" cy="4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814" name="Line 39">
              <a:extLst>
                <a:ext uri="{FF2B5EF4-FFF2-40B4-BE49-F238E27FC236}">
                  <a16:creationId xmlns:a16="http://schemas.microsoft.com/office/drawing/2014/main" id="{51263040-6DCC-3B4E-263F-DDF42A0E80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47" y="1826"/>
              <a:ext cx="230" cy="71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815" name="Line 40">
              <a:extLst>
                <a:ext uri="{FF2B5EF4-FFF2-40B4-BE49-F238E27FC236}">
                  <a16:creationId xmlns:a16="http://schemas.microsoft.com/office/drawing/2014/main" id="{D986F33C-4786-9F0D-8BA9-F75FB53C77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40" y="1778"/>
              <a:ext cx="278" cy="7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" name="Group 41">
            <a:extLst>
              <a:ext uri="{FF2B5EF4-FFF2-40B4-BE49-F238E27FC236}">
                <a16:creationId xmlns:a16="http://schemas.microsoft.com/office/drawing/2014/main" id="{EA370EBF-A58C-152D-256C-FDAD5D51F36C}"/>
              </a:ext>
            </a:extLst>
          </p:cNvPr>
          <p:cNvGrpSpPr>
            <a:grpSpLocks/>
          </p:cNvGrpSpPr>
          <p:nvPr/>
        </p:nvGrpSpPr>
        <p:grpSpPr bwMode="auto">
          <a:xfrm>
            <a:off x="4103688" y="1335088"/>
            <a:ext cx="3913187" cy="2182812"/>
            <a:chOff x="2531" y="499"/>
            <a:chExt cx="2465" cy="1375"/>
          </a:xfrm>
        </p:grpSpPr>
        <p:sp>
          <p:nvSpPr>
            <p:cNvPr id="33810" name="AutoShape 42">
              <a:extLst>
                <a:ext uri="{FF2B5EF4-FFF2-40B4-BE49-F238E27FC236}">
                  <a16:creationId xmlns:a16="http://schemas.microsoft.com/office/drawing/2014/main" id="{34D8CE15-8B18-4A82-7D83-F985F54348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1" y="499"/>
              <a:ext cx="2465" cy="1375"/>
            </a:xfrm>
            <a:prstGeom prst="cloudCallout">
              <a:avLst>
                <a:gd name="adj1" fmla="val -50606"/>
                <a:gd name="adj2" fmla="val 3756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33811" name="Text Box 43">
              <a:extLst>
                <a:ext uri="{FF2B5EF4-FFF2-40B4-BE49-F238E27FC236}">
                  <a16:creationId xmlns:a16="http://schemas.microsoft.com/office/drawing/2014/main" id="{1DA45D57-F5A1-B005-0C40-B3D1B601F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58" y="674"/>
              <a:ext cx="2139" cy="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/>
                <a:t>If we break the circle</a:t>
              </a:r>
            </a:p>
            <a:p>
              <a:pPr algn="ctr" eaLnBrk="1" hangingPunct="1"/>
              <a:r>
                <a:rPr lang="en-GB" altLang="en-US"/>
                <a:t>into equal sectors</a:t>
              </a:r>
            </a:p>
            <a:p>
              <a:pPr algn="ctr" eaLnBrk="1" hangingPunct="1"/>
              <a:r>
                <a:rPr lang="en-GB" altLang="en-US"/>
                <a:t>And lay them out side by side </a:t>
              </a:r>
            </a:p>
            <a:p>
              <a:pPr algn="ctr" eaLnBrk="1" hangingPunct="1"/>
              <a:r>
                <a:rPr lang="en-GB" altLang="en-US"/>
                <a:t>We get very close </a:t>
              </a:r>
            </a:p>
            <a:p>
              <a:pPr algn="ctr" eaLnBrk="1" hangingPunct="1"/>
              <a:r>
                <a:rPr lang="en-GB" altLang="en-US"/>
                <a:t>to a rectangle.</a:t>
              </a:r>
            </a:p>
          </p:txBody>
        </p:sp>
      </p:grpSp>
      <p:sp>
        <p:nvSpPr>
          <p:cNvPr id="33806" name="Text Box 44">
            <a:extLst>
              <a:ext uri="{FF2B5EF4-FFF2-40B4-BE49-F238E27FC236}">
                <a16:creationId xmlns:a16="http://schemas.microsoft.com/office/drawing/2014/main" id="{BB3806D1-3836-EAD3-C498-EC9F1F7F2B3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849437" y="3957637"/>
            <a:ext cx="44338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3807" name="Picture 27" descr="Office Objects 0572">
            <a:extLst>
              <a:ext uri="{FF2B5EF4-FFF2-40B4-BE49-F238E27FC236}">
                <a16:creationId xmlns:a16="http://schemas.microsoft.com/office/drawing/2014/main" id="{A0C24B8B-7C66-D71D-C872-ECF5329714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Rectangle 29">
            <a:extLst>
              <a:ext uri="{FF2B5EF4-FFF2-40B4-BE49-F238E27FC236}">
                <a16:creationId xmlns:a16="http://schemas.microsoft.com/office/drawing/2014/main" id="{73B91EE8-A819-C8A5-EBD8-2A6DF7823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3088" y="582613"/>
            <a:ext cx="4789487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of a Circle</a:t>
            </a: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0A9B5CB7-BE9C-3409-7F0F-0E134C3DE241}"/>
              </a:ext>
            </a:extLst>
          </p:cNvPr>
          <p:cNvSpPr/>
          <p:nvPr/>
        </p:nvSpPr>
        <p:spPr>
          <a:xfrm>
            <a:off x="1493838" y="5384800"/>
            <a:ext cx="1639887" cy="739775"/>
          </a:xfrm>
          <a:prstGeom prst="roundRect">
            <a:avLst/>
          </a:prstGeom>
          <a:solidFill>
            <a:schemeClr val="tx1">
              <a:lumMod val="75000"/>
            </a:schemeClr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hlinkClick r:id="rId6"/>
              </a:rPr>
              <a:t>Demo</a:t>
            </a:r>
            <a:endParaRPr lang="en-GB" dirty="0">
              <a:solidFill>
                <a:srgbClr val="08080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18">
            <a:extLst>
              <a:ext uri="{FF2B5EF4-FFF2-40B4-BE49-F238E27FC236}">
                <a16:creationId xmlns:a16="http://schemas.microsoft.com/office/drawing/2014/main" id="{B6C8F593-124B-BDF2-8E73-862A780CAC9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ECF7CBE5-73E8-4F54-909A-89318C58E6A5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13317" name="Rectangle 19">
            <a:extLst>
              <a:ext uri="{FF2B5EF4-FFF2-40B4-BE49-F238E27FC236}">
                <a16:creationId xmlns:a16="http://schemas.microsoft.com/office/drawing/2014/main" id="{870AEFC9-770F-9202-4C44-C68942E1501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xfrm>
            <a:off x="6553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Created by Mr Lafferty </a:t>
            </a:r>
          </a:p>
        </p:txBody>
      </p:sp>
      <p:sp>
        <p:nvSpPr>
          <p:cNvPr id="13318" name="Rectangle 20">
            <a:extLst>
              <a:ext uri="{FF2B5EF4-FFF2-40B4-BE49-F238E27FC236}">
                <a16:creationId xmlns:a16="http://schemas.microsoft.com/office/drawing/2014/main" id="{0907DD0D-89DC-A690-C3A0-29928F77ECE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2609850" y="6248400"/>
            <a:ext cx="3933825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fld id="{7976A14E-36D7-46EE-9579-34DDDDE6454D}" type="slidenum">
              <a:rPr lang="en-GB" altLang="en-US"/>
              <a:pPr algn="ctr" eaLnBrk="1" hangingPunct="1"/>
              <a:t>24</a:t>
            </a:fld>
            <a:endParaRPr lang="en-GB" altLang="en-US"/>
          </a:p>
        </p:txBody>
      </p:sp>
      <p:grpSp>
        <p:nvGrpSpPr>
          <p:cNvPr id="13319" name="Group 5">
            <a:extLst>
              <a:ext uri="{FF2B5EF4-FFF2-40B4-BE49-F238E27FC236}">
                <a16:creationId xmlns:a16="http://schemas.microsoft.com/office/drawing/2014/main" id="{E9FA6F3C-6F12-2E65-C93F-3816F72E65BF}"/>
              </a:ext>
            </a:extLst>
          </p:cNvPr>
          <p:cNvGrpSpPr>
            <a:grpSpLocks/>
          </p:cNvGrpSpPr>
          <p:nvPr/>
        </p:nvGrpSpPr>
        <p:grpSpPr bwMode="auto">
          <a:xfrm>
            <a:off x="1225550" y="2135188"/>
            <a:ext cx="3729038" cy="1008062"/>
            <a:chOff x="2903" y="1724"/>
            <a:chExt cx="2715" cy="857"/>
          </a:xfrm>
        </p:grpSpPr>
        <p:pic>
          <p:nvPicPr>
            <p:cNvPr id="13370" name="Picture 6">
              <a:extLst>
                <a:ext uri="{FF2B5EF4-FFF2-40B4-BE49-F238E27FC236}">
                  <a16:creationId xmlns:a16="http://schemas.microsoft.com/office/drawing/2014/main" id="{44E85B34-824D-605C-3D5A-D6D197011E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085" t="11583" r="8565" b="12083"/>
            <a:stretch>
              <a:fillRect/>
            </a:stretch>
          </p:blipFill>
          <p:spPr bwMode="auto">
            <a:xfrm rot="9211454" flipH="1">
              <a:off x="3282" y="1778"/>
              <a:ext cx="586" cy="6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71" name="Picture 7">
              <a:extLst>
                <a:ext uri="{FF2B5EF4-FFF2-40B4-BE49-F238E27FC236}">
                  <a16:creationId xmlns:a16="http://schemas.microsoft.com/office/drawing/2014/main" id="{B0B6D4D8-882A-F54A-E6FB-8A503897E8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181275">
              <a:off x="2903" y="1986"/>
              <a:ext cx="448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72" name="Picture 8">
              <a:extLst>
                <a:ext uri="{FF2B5EF4-FFF2-40B4-BE49-F238E27FC236}">
                  <a16:creationId xmlns:a16="http://schemas.microsoft.com/office/drawing/2014/main" id="{D3E05EA7-86D0-61D2-2BE4-09DF26C471F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54746" flipV="1">
              <a:off x="3585" y="1956"/>
              <a:ext cx="534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73" name="Picture 9">
              <a:extLst>
                <a:ext uri="{FF2B5EF4-FFF2-40B4-BE49-F238E27FC236}">
                  <a16:creationId xmlns:a16="http://schemas.microsoft.com/office/drawing/2014/main" id="{42563DDE-7126-31F6-8A43-3C51B8DBAB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176655" flipH="1">
              <a:off x="3877" y="1755"/>
              <a:ext cx="605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74" name="Picture 10">
              <a:extLst>
                <a:ext uri="{FF2B5EF4-FFF2-40B4-BE49-F238E27FC236}">
                  <a16:creationId xmlns:a16="http://schemas.microsoft.com/office/drawing/2014/main" id="{BC001C75-C938-BCBE-4AAB-C66AD733F5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493354" flipV="1">
              <a:off x="4181" y="1957"/>
              <a:ext cx="512" cy="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75" name="Picture 11">
              <a:extLst>
                <a:ext uri="{FF2B5EF4-FFF2-40B4-BE49-F238E27FC236}">
                  <a16:creationId xmlns:a16="http://schemas.microsoft.com/office/drawing/2014/main" id="{B555C3CC-818D-2A47-9CA1-4138E70A00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227562" flipH="1">
              <a:off x="4445" y="1749"/>
              <a:ext cx="590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76" name="Picture 12">
              <a:extLst>
                <a:ext uri="{FF2B5EF4-FFF2-40B4-BE49-F238E27FC236}">
                  <a16:creationId xmlns:a16="http://schemas.microsoft.com/office/drawing/2014/main" id="{BDEB7028-E689-4657-FB71-3CDC8A2B9A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76942" flipV="1">
              <a:off x="4749" y="1952"/>
              <a:ext cx="514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77" name="Picture 13">
              <a:extLst>
                <a:ext uri="{FF2B5EF4-FFF2-40B4-BE49-F238E27FC236}">
                  <a16:creationId xmlns:a16="http://schemas.microsoft.com/office/drawing/2014/main" id="{CB5DF572-F884-F234-C2D0-77755587D2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227562" flipH="1">
              <a:off x="5028" y="1724"/>
              <a:ext cx="590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78" name="Text Box 14">
              <a:extLst>
                <a:ext uri="{FF2B5EF4-FFF2-40B4-BE49-F238E27FC236}">
                  <a16:creationId xmlns:a16="http://schemas.microsoft.com/office/drawing/2014/main" id="{86E61582-C449-9C85-1BD4-AB11A52E9D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5" y="2136"/>
              <a:ext cx="233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1</a:t>
              </a:r>
            </a:p>
          </p:txBody>
        </p:sp>
        <p:sp>
          <p:nvSpPr>
            <p:cNvPr id="13379" name="Text Box 15">
              <a:extLst>
                <a:ext uri="{FF2B5EF4-FFF2-40B4-BE49-F238E27FC236}">
                  <a16:creationId xmlns:a16="http://schemas.microsoft.com/office/drawing/2014/main" id="{2FCF606A-C8DA-2705-1DDB-A54EC01719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6" y="1956"/>
              <a:ext cx="270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2</a:t>
              </a:r>
            </a:p>
          </p:txBody>
        </p:sp>
        <p:sp>
          <p:nvSpPr>
            <p:cNvPr id="13380" name="Text Box 16">
              <a:extLst>
                <a:ext uri="{FF2B5EF4-FFF2-40B4-BE49-F238E27FC236}">
                  <a16:creationId xmlns:a16="http://schemas.microsoft.com/office/drawing/2014/main" id="{6E3111A5-A989-881B-FBD3-1FCE29A01A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6" y="2105"/>
              <a:ext cx="269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3</a:t>
              </a:r>
            </a:p>
          </p:txBody>
        </p:sp>
        <p:sp>
          <p:nvSpPr>
            <p:cNvPr id="13381" name="Text Box 17">
              <a:extLst>
                <a:ext uri="{FF2B5EF4-FFF2-40B4-BE49-F238E27FC236}">
                  <a16:creationId xmlns:a16="http://schemas.microsoft.com/office/drawing/2014/main" id="{CD395117-8500-2D50-C296-618969EB0D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9" y="1949"/>
              <a:ext cx="269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4</a:t>
              </a:r>
            </a:p>
          </p:txBody>
        </p:sp>
        <p:sp>
          <p:nvSpPr>
            <p:cNvPr id="13382" name="Text Box 18">
              <a:extLst>
                <a:ext uri="{FF2B5EF4-FFF2-40B4-BE49-F238E27FC236}">
                  <a16:creationId xmlns:a16="http://schemas.microsoft.com/office/drawing/2014/main" id="{97C6D066-BD86-B87F-9AF4-24C061F766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142"/>
              <a:ext cx="269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5</a:t>
              </a:r>
            </a:p>
          </p:txBody>
        </p:sp>
        <p:sp>
          <p:nvSpPr>
            <p:cNvPr id="13383" name="Text Box 19">
              <a:extLst>
                <a:ext uri="{FF2B5EF4-FFF2-40B4-BE49-F238E27FC236}">
                  <a16:creationId xmlns:a16="http://schemas.microsoft.com/office/drawing/2014/main" id="{0BBBACAC-7777-99DA-3800-0D675A591B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00" y="1937"/>
              <a:ext cx="270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6</a:t>
              </a:r>
            </a:p>
          </p:txBody>
        </p:sp>
        <p:sp>
          <p:nvSpPr>
            <p:cNvPr id="13384" name="Text Box 20">
              <a:extLst>
                <a:ext uri="{FF2B5EF4-FFF2-40B4-BE49-F238E27FC236}">
                  <a16:creationId xmlns:a16="http://schemas.microsoft.com/office/drawing/2014/main" id="{42FE9E94-D0CC-DBA6-527F-A12C33700B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79" y="2129"/>
              <a:ext cx="269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7</a:t>
              </a:r>
            </a:p>
          </p:txBody>
        </p:sp>
        <p:sp>
          <p:nvSpPr>
            <p:cNvPr id="13385" name="Text Box 21">
              <a:extLst>
                <a:ext uri="{FF2B5EF4-FFF2-40B4-BE49-F238E27FC236}">
                  <a16:creationId xmlns:a16="http://schemas.microsoft.com/office/drawing/2014/main" id="{F33F808C-596D-251A-AF19-092915123D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2" y="1908"/>
              <a:ext cx="269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8</a:t>
              </a:r>
            </a:p>
          </p:txBody>
        </p:sp>
        <p:grpSp>
          <p:nvGrpSpPr>
            <p:cNvPr id="13386" name="Group 22">
              <a:extLst>
                <a:ext uri="{FF2B5EF4-FFF2-40B4-BE49-F238E27FC236}">
                  <a16:creationId xmlns:a16="http://schemas.microsoft.com/office/drawing/2014/main" id="{0384E878-4F40-6E52-D5AF-6FB8DB7D5A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41" y="1778"/>
              <a:ext cx="2577" cy="774"/>
              <a:chOff x="2941" y="1778"/>
              <a:chExt cx="2577" cy="774"/>
            </a:xfrm>
          </p:grpSpPr>
          <p:sp>
            <p:nvSpPr>
              <p:cNvPr id="13387" name="Line 23">
                <a:extLst>
                  <a:ext uri="{FF2B5EF4-FFF2-40B4-BE49-F238E27FC236}">
                    <a16:creationId xmlns:a16="http://schemas.microsoft.com/office/drawing/2014/main" id="{09861898-11FB-0FFB-96E5-C755E4CF2F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71" y="1784"/>
                <a:ext cx="2347" cy="3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88" name="Line 24">
                <a:extLst>
                  <a:ext uri="{FF2B5EF4-FFF2-40B4-BE49-F238E27FC236}">
                    <a16:creationId xmlns:a16="http://schemas.microsoft.com/office/drawing/2014/main" id="{A7E13880-9241-12B4-49BA-D6BE28FA3F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41" y="2509"/>
                <a:ext cx="2316" cy="4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89" name="Line 25">
                <a:extLst>
                  <a:ext uri="{FF2B5EF4-FFF2-40B4-BE49-F238E27FC236}">
                    <a16:creationId xmlns:a16="http://schemas.microsoft.com/office/drawing/2014/main" id="{89573141-886A-F747-82AF-DA1CDBF98C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47" y="1826"/>
                <a:ext cx="230" cy="71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90" name="Line 26">
                <a:extLst>
                  <a:ext uri="{FF2B5EF4-FFF2-40B4-BE49-F238E27FC236}">
                    <a16:creationId xmlns:a16="http://schemas.microsoft.com/office/drawing/2014/main" id="{0C9E0204-E4A3-774C-3756-3478FE19D4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40" y="1778"/>
                <a:ext cx="278" cy="73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grpSp>
        <p:nvGrpSpPr>
          <p:cNvPr id="4" name="Group 27">
            <a:extLst>
              <a:ext uri="{FF2B5EF4-FFF2-40B4-BE49-F238E27FC236}">
                <a16:creationId xmlns:a16="http://schemas.microsoft.com/office/drawing/2014/main" id="{6D2D88E5-184B-9617-CA0B-66EB4EB9F33D}"/>
              </a:ext>
            </a:extLst>
          </p:cNvPr>
          <p:cNvGrpSpPr>
            <a:grpSpLocks/>
          </p:cNvGrpSpPr>
          <p:nvPr/>
        </p:nvGrpSpPr>
        <p:grpSpPr bwMode="auto">
          <a:xfrm>
            <a:off x="854075" y="3167063"/>
            <a:ext cx="2244725" cy="1000125"/>
            <a:chOff x="538" y="1995"/>
            <a:chExt cx="1414" cy="630"/>
          </a:xfrm>
        </p:grpSpPr>
        <p:sp>
          <p:nvSpPr>
            <p:cNvPr id="13368" name="Line 28">
              <a:extLst>
                <a:ext uri="{FF2B5EF4-FFF2-40B4-BE49-F238E27FC236}">
                  <a16:creationId xmlns:a16="http://schemas.microsoft.com/office/drawing/2014/main" id="{73BB7AA2-EFBC-101B-C230-BADB67190F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1995"/>
              <a:ext cx="0" cy="51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69" name="Text Box 29">
              <a:extLst>
                <a:ext uri="{FF2B5EF4-FFF2-40B4-BE49-F238E27FC236}">
                  <a16:creationId xmlns:a16="http://schemas.microsoft.com/office/drawing/2014/main" id="{A9DB7B36-046E-C896-8752-650AB1FF0C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8" y="2221"/>
              <a:ext cx="141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/>
                <a:t>thinner and thinner</a:t>
              </a:r>
            </a:p>
            <a:p>
              <a:pPr algn="ctr" eaLnBrk="1" hangingPunct="1"/>
              <a:r>
                <a:rPr lang="en-GB" altLang="en-US"/>
                <a:t>sectors</a:t>
              </a:r>
            </a:p>
          </p:txBody>
        </p:sp>
      </p:grpSp>
      <p:grpSp>
        <p:nvGrpSpPr>
          <p:cNvPr id="5" name="Group 30">
            <a:extLst>
              <a:ext uri="{FF2B5EF4-FFF2-40B4-BE49-F238E27FC236}">
                <a16:creationId xmlns:a16="http://schemas.microsoft.com/office/drawing/2014/main" id="{16D4CF25-D16C-77D2-3000-2FC593C4FCB5}"/>
              </a:ext>
            </a:extLst>
          </p:cNvPr>
          <p:cNvGrpSpPr>
            <a:grpSpLocks/>
          </p:cNvGrpSpPr>
          <p:nvPr/>
        </p:nvGrpSpPr>
        <p:grpSpPr bwMode="auto">
          <a:xfrm>
            <a:off x="1203325" y="4244975"/>
            <a:ext cx="3627438" cy="828675"/>
            <a:chOff x="824" y="2830"/>
            <a:chExt cx="2285" cy="522"/>
          </a:xfrm>
        </p:grpSpPr>
        <p:sp>
          <p:nvSpPr>
            <p:cNvPr id="13328" name="Rectangle 31">
              <a:extLst>
                <a:ext uri="{FF2B5EF4-FFF2-40B4-BE49-F238E27FC236}">
                  <a16:creationId xmlns:a16="http://schemas.microsoft.com/office/drawing/2014/main" id="{2B5B6EBB-9D39-C11F-4817-D93529467A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2830"/>
              <a:ext cx="2281" cy="50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3329" name="Group 32">
              <a:extLst>
                <a:ext uri="{FF2B5EF4-FFF2-40B4-BE49-F238E27FC236}">
                  <a16:creationId xmlns:a16="http://schemas.microsoft.com/office/drawing/2014/main" id="{4CC58563-308F-3333-58CC-88DF7C4842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7" y="2834"/>
              <a:ext cx="729" cy="510"/>
              <a:chOff x="837" y="2834"/>
              <a:chExt cx="729" cy="510"/>
            </a:xfrm>
          </p:grpSpPr>
          <p:grpSp>
            <p:nvGrpSpPr>
              <p:cNvPr id="13356" name="Group 33">
                <a:extLst>
                  <a:ext uri="{FF2B5EF4-FFF2-40B4-BE49-F238E27FC236}">
                    <a16:creationId xmlns:a16="http://schemas.microsoft.com/office/drawing/2014/main" id="{F5D355A2-BA99-A446-B154-637B514CD7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40" y="2834"/>
                <a:ext cx="72" cy="484"/>
                <a:chOff x="945" y="3444"/>
                <a:chExt cx="72" cy="484"/>
              </a:xfrm>
            </p:grpSpPr>
            <p:sp>
              <p:nvSpPr>
                <p:cNvPr id="13365" name="Line 34">
                  <a:extLst>
                    <a:ext uri="{FF2B5EF4-FFF2-40B4-BE49-F238E27FC236}">
                      <a16:creationId xmlns:a16="http://schemas.microsoft.com/office/drawing/2014/main" id="{FA9F39C1-DE28-4F84-95D6-F2A74479AD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7" y="3447"/>
                  <a:ext cx="68" cy="461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366" name="Line 35">
                  <a:extLst>
                    <a:ext uri="{FF2B5EF4-FFF2-40B4-BE49-F238E27FC236}">
                      <a16:creationId xmlns:a16="http://schemas.microsoft.com/office/drawing/2014/main" id="{E0246BB9-055C-69E8-5A5C-04F199AF83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5" y="3444"/>
                  <a:ext cx="3" cy="483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367" name="Arc 36">
                  <a:extLst>
                    <a:ext uri="{FF2B5EF4-FFF2-40B4-BE49-F238E27FC236}">
                      <a16:creationId xmlns:a16="http://schemas.microsoft.com/office/drawing/2014/main" id="{1807A7EE-11B8-A728-DB55-68E7EC23142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951" y="3901"/>
                  <a:ext cx="66" cy="2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pic>
            <p:nvPicPr>
              <p:cNvPr id="13357" name="Picture 37">
                <a:extLst>
                  <a:ext uri="{FF2B5EF4-FFF2-40B4-BE49-F238E27FC236}">
                    <a16:creationId xmlns:a16="http://schemas.microsoft.com/office/drawing/2014/main" id="{689FF8D5-87AE-B5A4-3E59-B96C07D44EE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1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58" name="Picture 38">
                <a:extLst>
                  <a:ext uri="{FF2B5EF4-FFF2-40B4-BE49-F238E27FC236}">
                    <a16:creationId xmlns:a16="http://schemas.microsoft.com/office/drawing/2014/main" id="{CE70901C-9906-3587-CD4B-F0CE1C8BF64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59" name="Picture 39">
                <a:extLst>
                  <a:ext uri="{FF2B5EF4-FFF2-40B4-BE49-F238E27FC236}">
                    <a16:creationId xmlns:a16="http://schemas.microsoft.com/office/drawing/2014/main" id="{F6136769-1E93-1C66-FB0C-3BEB8F05CF6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60" name="Picture 40">
                <a:extLst>
                  <a:ext uri="{FF2B5EF4-FFF2-40B4-BE49-F238E27FC236}">
                    <a16:creationId xmlns:a16="http://schemas.microsoft.com/office/drawing/2014/main" id="{9F17816F-31B7-19F8-42AE-F1886568AE8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3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61" name="Picture 41">
                <a:extLst>
                  <a:ext uri="{FF2B5EF4-FFF2-40B4-BE49-F238E27FC236}">
                    <a16:creationId xmlns:a16="http://schemas.microsoft.com/office/drawing/2014/main" id="{72E36C96-A29C-C84D-2406-787EDB2C9BB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62" name="Picture 42">
                <a:extLst>
                  <a:ext uri="{FF2B5EF4-FFF2-40B4-BE49-F238E27FC236}">
                    <a16:creationId xmlns:a16="http://schemas.microsoft.com/office/drawing/2014/main" id="{188A5091-AB54-3D8A-7EB9-4148AFDA2FB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63" name="Picture 43">
                <a:extLst>
                  <a:ext uri="{FF2B5EF4-FFF2-40B4-BE49-F238E27FC236}">
                    <a16:creationId xmlns:a16="http://schemas.microsoft.com/office/drawing/2014/main" id="{1E82B120-C321-CD5E-CB25-60B40518046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9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64" name="Picture 44">
                <a:extLst>
                  <a:ext uri="{FF2B5EF4-FFF2-40B4-BE49-F238E27FC236}">
                    <a16:creationId xmlns:a16="http://schemas.microsoft.com/office/drawing/2014/main" id="{CE8EF547-A8CF-94F8-BD8B-DAF4DE4B9CD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0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3330" name="Group 45">
              <a:extLst>
                <a:ext uri="{FF2B5EF4-FFF2-40B4-BE49-F238E27FC236}">
                  <a16:creationId xmlns:a16="http://schemas.microsoft.com/office/drawing/2014/main" id="{16A996A3-DBBE-86DB-76C4-2ED881878D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64" y="2832"/>
              <a:ext cx="729" cy="510"/>
              <a:chOff x="837" y="2834"/>
              <a:chExt cx="729" cy="510"/>
            </a:xfrm>
          </p:grpSpPr>
          <p:grpSp>
            <p:nvGrpSpPr>
              <p:cNvPr id="13344" name="Group 46">
                <a:extLst>
                  <a:ext uri="{FF2B5EF4-FFF2-40B4-BE49-F238E27FC236}">
                    <a16:creationId xmlns:a16="http://schemas.microsoft.com/office/drawing/2014/main" id="{37E0CECF-A7EB-9DD6-90AA-61B6412C407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40" y="2834"/>
                <a:ext cx="72" cy="484"/>
                <a:chOff x="945" y="3444"/>
                <a:chExt cx="72" cy="484"/>
              </a:xfrm>
            </p:grpSpPr>
            <p:sp>
              <p:nvSpPr>
                <p:cNvPr id="13353" name="Line 47">
                  <a:extLst>
                    <a:ext uri="{FF2B5EF4-FFF2-40B4-BE49-F238E27FC236}">
                      <a16:creationId xmlns:a16="http://schemas.microsoft.com/office/drawing/2014/main" id="{AAE2AC3D-452A-0456-C7CB-EC9E0EA137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7" y="3447"/>
                  <a:ext cx="68" cy="461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354" name="Line 48">
                  <a:extLst>
                    <a:ext uri="{FF2B5EF4-FFF2-40B4-BE49-F238E27FC236}">
                      <a16:creationId xmlns:a16="http://schemas.microsoft.com/office/drawing/2014/main" id="{75DAC0C1-9DC9-1260-F4E0-C1F1417FDE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5" y="3444"/>
                  <a:ext cx="3" cy="483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355" name="Arc 49">
                  <a:extLst>
                    <a:ext uri="{FF2B5EF4-FFF2-40B4-BE49-F238E27FC236}">
                      <a16:creationId xmlns:a16="http://schemas.microsoft.com/office/drawing/2014/main" id="{C6A8A66F-B329-0617-003A-1C4E857791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951" y="3901"/>
                  <a:ext cx="66" cy="2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pic>
            <p:nvPicPr>
              <p:cNvPr id="13345" name="Picture 50">
                <a:extLst>
                  <a:ext uri="{FF2B5EF4-FFF2-40B4-BE49-F238E27FC236}">
                    <a16:creationId xmlns:a16="http://schemas.microsoft.com/office/drawing/2014/main" id="{279A7957-B53A-EF85-131C-F79B60556B2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1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46" name="Picture 51">
                <a:extLst>
                  <a:ext uri="{FF2B5EF4-FFF2-40B4-BE49-F238E27FC236}">
                    <a16:creationId xmlns:a16="http://schemas.microsoft.com/office/drawing/2014/main" id="{DD4F09F6-8E65-9C05-22D3-7B5420C2328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47" name="Picture 52">
                <a:extLst>
                  <a:ext uri="{FF2B5EF4-FFF2-40B4-BE49-F238E27FC236}">
                    <a16:creationId xmlns:a16="http://schemas.microsoft.com/office/drawing/2014/main" id="{3368C77E-01D3-7146-636D-DA50E41AD5F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48" name="Picture 53">
                <a:extLst>
                  <a:ext uri="{FF2B5EF4-FFF2-40B4-BE49-F238E27FC236}">
                    <a16:creationId xmlns:a16="http://schemas.microsoft.com/office/drawing/2014/main" id="{BE8DED8D-2C7D-9BC0-2B82-28C6CBC15C6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3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49" name="Picture 54">
                <a:extLst>
                  <a:ext uri="{FF2B5EF4-FFF2-40B4-BE49-F238E27FC236}">
                    <a16:creationId xmlns:a16="http://schemas.microsoft.com/office/drawing/2014/main" id="{13215F01-24CB-1C7A-8ABB-674018050F9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50" name="Picture 55">
                <a:extLst>
                  <a:ext uri="{FF2B5EF4-FFF2-40B4-BE49-F238E27FC236}">
                    <a16:creationId xmlns:a16="http://schemas.microsoft.com/office/drawing/2014/main" id="{5F1C6586-C9BB-16DF-551D-C89DCD9B4D4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51" name="Picture 56">
                <a:extLst>
                  <a:ext uri="{FF2B5EF4-FFF2-40B4-BE49-F238E27FC236}">
                    <a16:creationId xmlns:a16="http://schemas.microsoft.com/office/drawing/2014/main" id="{E32E5130-862E-0488-7FF7-4472FF3BF3C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9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52" name="Picture 57">
                <a:extLst>
                  <a:ext uri="{FF2B5EF4-FFF2-40B4-BE49-F238E27FC236}">
                    <a16:creationId xmlns:a16="http://schemas.microsoft.com/office/drawing/2014/main" id="{37542CEE-FC81-856C-F8B9-2CAC19FEAD3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0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3331" name="Group 58">
              <a:extLst>
                <a:ext uri="{FF2B5EF4-FFF2-40B4-BE49-F238E27FC236}">
                  <a16:creationId xmlns:a16="http://schemas.microsoft.com/office/drawing/2014/main" id="{F084B10E-44BD-E95D-9820-25303CE34C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90" y="2841"/>
              <a:ext cx="72" cy="484"/>
              <a:chOff x="945" y="3444"/>
              <a:chExt cx="72" cy="484"/>
            </a:xfrm>
          </p:grpSpPr>
          <p:sp>
            <p:nvSpPr>
              <p:cNvPr id="13341" name="Line 59">
                <a:extLst>
                  <a:ext uri="{FF2B5EF4-FFF2-40B4-BE49-F238E27FC236}">
                    <a16:creationId xmlns:a16="http://schemas.microsoft.com/office/drawing/2014/main" id="{9DA9EADD-7F83-14CF-81D6-EC0E89AD92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7" y="3447"/>
                <a:ext cx="68" cy="461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42" name="Line 60">
                <a:extLst>
                  <a:ext uri="{FF2B5EF4-FFF2-40B4-BE49-F238E27FC236}">
                    <a16:creationId xmlns:a16="http://schemas.microsoft.com/office/drawing/2014/main" id="{D0623381-2DF3-8A7C-B396-41806AEB74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5" y="3444"/>
                <a:ext cx="3" cy="483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43" name="Arc 61">
                <a:extLst>
                  <a:ext uri="{FF2B5EF4-FFF2-40B4-BE49-F238E27FC236}">
                    <a16:creationId xmlns:a16="http://schemas.microsoft.com/office/drawing/2014/main" id="{3279F219-FCE8-D11F-6552-0F679A3FEFB6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951" y="3901"/>
                <a:ext cx="66" cy="2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pic>
          <p:nvPicPr>
            <p:cNvPr id="13332" name="Picture 62">
              <a:extLst>
                <a:ext uri="{FF2B5EF4-FFF2-40B4-BE49-F238E27FC236}">
                  <a16:creationId xmlns:a16="http://schemas.microsoft.com/office/drawing/2014/main" id="{01E30A1F-984F-E94F-5A43-0DD8A7692F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1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33" name="Picture 63">
              <a:extLst>
                <a:ext uri="{FF2B5EF4-FFF2-40B4-BE49-F238E27FC236}">
                  <a16:creationId xmlns:a16="http://schemas.microsoft.com/office/drawing/2014/main" id="{5B130C3E-1A53-79DA-646B-E6D2967089A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7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34" name="Picture 64">
              <a:extLst>
                <a:ext uri="{FF2B5EF4-FFF2-40B4-BE49-F238E27FC236}">
                  <a16:creationId xmlns:a16="http://schemas.microsoft.com/office/drawing/2014/main" id="{27E41C33-947E-2A2E-DA55-F88368F795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8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35" name="Picture 65">
              <a:extLst>
                <a:ext uri="{FF2B5EF4-FFF2-40B4-BE49-F238E27FC236}">
                  <a16:creationId xmlns:a16="http://schemas.microsoft.com/office/drawing/2014/main" id="{9BC7C0DA-36CA-73F3-CF0F-6AFB96A5F4B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3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36" name="Picture 66">
              <a:extLst>
                <a:ext uri="{FF2B5EF4-FFF2-40B4-BE49-F238E27FC236}">
                  <a16:creationId xmlns:a16="http://schemas.microsoft.com/office/drawing/2014/main" id="{67ABF180-0167-A6A4-59D1-9DAD26C711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47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37" name="Picture 67">
              <a:extLst>
                <a:ext uri="{FF2B5EF4-FFF2-40B4-BE49-F238E27FC236}">
                  <a16:creationId xmlns:a16="http://schemas.microsoft.com/office/drawing/2014/main" id="{50B296B8-983B-C6C9-FE1D-842CC44037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8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38" name="Picture 68">
              <a:extLst>
                <a:ext uri="{FF2B5EF4-FFF2-40B4-BE49-F238E27FC236}">
                  <a16:creationId xmlns:a16="http://schemas.microsoft.com/office/drawing/2014/main" id="{D3CA6A66-CE4C-2D7C-DBE6-B9DF636089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9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39" name="Picture 69">
              <a:extLst>
                <a:ext uri="{FF2B5EF4-FFF2-40B4-BE49-F238E27FC236}">
                  <a16:creationId xmlns:a16="http://schemas.microsoft.com/office/drawing/2014/main" id="{3EB921B2-86A7-F289-4E63-B33ED31F285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0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40" name="Picture 70">
              <a:extLst>
                <a:ext uri="{FF2B5EF4-FFF2-40B4-BE49-F238E27FC236}">
                  <a16:creationId xmlns:a16="http://schemas.microsoft.com/office/drawing/2014/main" id="{5B2BE1AE-8600-7990-9FA0-5CF754DD970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3" y="2842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71">
            <a:extLst>
              <a:ext uri="{FF2B5EF4-FFF2-40B4-BE49-F238E27FC236}">
                <a16:creationId xmlns:a16="http://schemas.microsoft.com/office/drawing/2014/main" id="{2BCAB3CF-BD64-3DCF-350D-60DDAD898825}"/>
              </a:ext>
            </a:extLst>
          </p:cNvPr>
          <p:cNvGrpSpPr>
            <a:grpSpLocks/>
          </p:cNvGrpSpPr>
          <p:nvPr/>
        </p:nvGrpSpPr>
        <p:grpSpPr bwMode="auto">
          <a:xfrm>
            <a:off x="5051425" y="1765300"/>
            <a:ext cx="4286250" cy="3182938"/>
            <a:chOff x="3182" y="1112"/>
            <a:chExt cx="2700" cy="2005"/>
          </a:xfrm>
        </p:grpSpPr>
        <p:sp>
          <p:nvSpPr>
            <p:cNvPr id="13326" name="Text Box 72">
              <a:extLst>
                <a:ext uri="{FF2B5EF4-FFF2-40B4-BE49-F238E27FC236}">
                  <a16:creationId xmlns:a16="http://schemas.microsoft.com/office/drawing/2014/main" id="{47B6D962-2339-5A68-7F4F-A8E6517098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2" y="1436"/>
              <a:ext cx="2700" cy="1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/>
                <a:t>If we cut the sectors </a:t>
              </a:r>
            </a:p>
            <a:p>
              <a:pPr algn="ctr" eaLnBrk="1" hangingPunct="1"/>
              <a:r>
                <a:rPr lang="en-GB" altLang="en-US"/>
                <a:t>Thinner and thinner then </a:t>
              </a:r>
            </a:p>
            <a:p>
              <a:pPr algn="ctr" eaLnBrk="1" hangingPunct="1"/>
              <a:r>
                <a:rPr lang="en-GB" altLang="en-US"/>
                <a:t>we get closer and closer </a:t>
              </a:r>
            </a:p>
            <a:p>
              <a:pPr algn="ctr" eaLnBrk="1" hangingPunct="1"/>
              <a:r>
                <a:rPr lang="en-GB" altLang="en-US"/>
                <a:t>to a rectangle. Hence we can represent the area of a circle </a:t>
              </a:r>
            </a:p>
            <a:p>
              <a:pPr algn="ctr" eaLnBrk="1" hangingPunct="1"/>
              <a:r>
                <a:rPr lang="en-GB" altLang="en-US"/>
                <a:t>by a rectangle.</a:t>
              </a:r>
            </a:p>
          </p:txBody>
        </p:sp>
        <p:sp>
          <p:nvSpPr>
            <p:cNvPr id="13327" name="AutoShape 73">
              <a:extLst>
                <a:ext uri="{FF2B5EF4-FFF2-40B4-BE49-F238E27FC236}">
                  <a16:creationId xmlns:a16="http://schemas.microsoft.com/office/drawing/2014/main" id="{2827ECBA-434A-0DD5-488F-CEB523CF18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8" y="1112"/>
              <a:ext cx="2382" cy="2005"/>
            </a:xfrm>
            <a:prstGeom prst="cloudCallout">
              <a:avLst>
                <a:gd name="adj1" fmla="val -82157"/>
                <a:gd name="adj2" fmla="val 1149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/>
                <a:t> </a:t>
              </a:r>
            </a:p>
          </p:txBody>
        </p:sp>
      </p:grpSp>
      <p:graphicFrame>
        <p:nvGraphicFramePr>
          <p:cNvPr id="94282" name="Object 2">
            <a:extLst>
              <a:ext uri="{FF2B5EF4-FFF2-40B4-BE49-F238E27FC236}">
                <a16:creationId xmlns:a16="http://schemas.microsoft.com/office/drawing/2014/main" id="{16BAF2DA-F3EB-8980-0645-1CC1F33522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00350" y="5143500"/>
          <a:ext cx="57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8600" imgH="152280" progId="Equation.DSMT4">
                  <p:embed/>
                </p:oleObj>
              </mc:Choice>
              <mc:Fallback>
                <p:oleObj name="Equation" r:id="rId5" imgW="228600" imgH="152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5143500"/>
                        <a:ext cx="57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83" name="Object 3">
            <a:extLst>
              <a:ext uri="{FF2B5EF4-FFF2-40B4-BE49-F238E27FC236}">
                <a16:creationId xmlns:a16="http://schemas.microsoft.com/office/drawing/2014/main" id="{29144F69-98B6-9970-8EAD-13E05ADDE7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9975" y="4483100"/>
          <a:ext cx="349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80" imgH="152280" progId="Equation.DSMT4">
                  <p:embed/>
                </p:oleObj>
              </mc:Choice>
              <mc:Fallback>
                <p:oleObj name="Equation" r:id="rId7" imgW="139680" imgH="152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975" y="4483100"/>
                        <a:ext cx="349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Text Box 76">
            <a:extLst>
              <a:ext uri="{FF2B5EF4-FFF2-40B4-BE49-F238E27FC236}">
                <a16:creationId xmlns:a16="http://schemas.microsoft.com/office/drawing/2014/main" id="{98FFA6C8-E149-1E27-31AC-C0E1B547F7D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849437" y="3957637"/>
            <a:ext cx="44338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3324" name="Picture 27" descr="Office Objects 0572">
            <a:extLst>
              <a:ext uri="{FF2B5EF4-FFF2-40B4-BE49-F238E27FC236}">
                <a16:creationId xmlns:a16="http://schemas.microsoft.com/office/drawing/2014/main" id="{81BDBABE-93A2-BDDD-EFC3-85C5B9F5EC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Rectangle 29">
            <a:extLst>
              <a:ext uri="{FF2B5EF4-FFF2-40B4-BE49-F238E27FC236}">
                <a16:creationId xmlns:a16="http://schemas.microsoft.com/office/drawing/2014/main" id="{B3DBDDD5-2CE4-331F-0CC7-EFF58ADA5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4188" y="557213"/>
            <a:ext cx="4789487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Rectangle 18">
            <a:extLst>
              <a:ext uri="{FF2B5EF4-FFF2-40B4-BE49-F238E27FC236}">
                <a16:creationId xmlns:a16="http://schemas.microsoft.com/office/drawing/2014/main" id="{644C295A-8F2A-54D6-4653-2FB8677ADD3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C44328FB-8A73-42B0-81CC-EBF31CFB7C65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14343" name="Rectangle 19">
            <a:extLst>
              <a:ext uri="{FF2B5EF4-FFF2-40B4-BE49-F238E27FC236}">
                <a16:creationId xmlns:a16="http://schemas.microsoft.com/office/drawing/2014/main" id="{0BBF576A-A8FE-2939-25CC-846BA39BF6C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xfrm>
            <a:off x="6553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Created by Mr Lafferty </a:t>
            </a:r>
          </a:p>
        </p:txBody>
      </p:sp>
      <p:sp>
        <p:nvSpPr>
          <p:cNvPr id="14344" name="Rectangle 20">
            <a:extLst>
              <a:ext uri="{FF2B5EF4-FFF2-40B4-BE49-F238E27FC236}">
                <a16:creationId xmlns:a16="http://schemas.microsoft.com/office/drawing/2014/main" id="{356BB958-7A18-CA69-B738-B34593E3BE8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2609850" y="6248400"/>
            <a:ext cx="3933825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fld id="{CEAD5B2F-87BC-4CD3-9247-8763DC81CB54}" type="slidenum">
              <a:rPr lang="en-GB" altLang="en-US"/>
              <a:pPr algn="ctr" eaLnBrk="1" hangingPunct="1"/>
              <a:t>25</a:t>
            </a:fld>
            <a:endParaRPr lang="en-GB" altLang="en-US"/>
          </a:p>
        </p:txBody>
      </p:sp>
      <p:grpSp>
        <p:nvGrpSpPr>
          <p:cNvPr id="14345" name="Group 5">
            <a:extLst>
              <a:ext uri="{FF2B5EF4-FFF2-40B4-BE49-F238E27FC236}">
                <a16:creationId xmlns:a16="http://schemas.microsoft.com/office/drawing/2014/main" id="{1B0C847F-E0F7-8C16-0E50-14939ACE3A7C}"/>
              </a:ext>
            </a:extLst>
          </p:cNvPr>
          <p:cNvGrpSpPr>
            <a:grpSpLocks/>
          </p:cNvGrpSpPr>
          <p:nvPr/>
        </p:nvGrpSpPr>
        <p:grpSpPr bwMode="auto">
          <a:xfrm>
            <a:off x="2679700" y="2006600"/>
            <a:ext cx="3627438" cy="828675"/>
            <a:chOff x="824" y="2830"/>
            <a:chExt cx="2285" cy="522"/>
          </a:xfrm>
        </p:grpSpPr>
        <p:sp>
          <p:nvSpPr>
            <p:cNvPr id="14351" name="Rectangle 6">
              <a:extLst>
                <a:ext uri="{FF2B5EF4-FFF2-40B4-BE49-F238E27FC236}">
                  <a16:creationId xmlns:a16="http://schemas.microsoft.com/office/drawing/2014/main" id="{28F5C237-1AD1-F8A7-900C-2F8D7AED56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2830"/>
              <a:ext cx="2281" cy="50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4352" name="Group 7">
              <a:extLst>
                <a:ext uri="{FF2B5EF4-FFF2-40B4-BE49-F238E27FC236}">
                  <a16:creationId xmlns:a16="http://schemas.microsoft.com/office/drawing/2014/main" id="{800427F4-D642-1892-37B1-9DA8791E34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7" y="2834"/>
              <a:ext cx="729" cy="510"/>
              <a:chOff x="837" y="2834"/>
              <a:chExt cx="729" cy="510"/>
            </a:xfrm>
          </p:grpSpPr>
          <p:grpSp>
            <p:nvGrpSpPr>
              <p:cNvPr id="14379" name="Group 8">
                <a:extLst>
                  <a:ext uri="{FF2B5EF4-FFF2-40B4-BE49-F238E27FC236}">
                    <a16:creationId xmlns:a16="http://schemas.microsoft.com/office/drawing/2014/main" id="{EE9D551D-702B-9796-01B1-BE1522472C0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40" y="2834"/>
                <a:ext cx="72" cy="484"/>
                <a:chOff x="945" y="3444"/>
                <a:chExt cx="72" cy="484"/>
              </a:xfrm>
            </p:grpSpPr>
            <p:sp>
              <p:nvSpPr>
                <p:cNvPr id="14388" name="Line 9">
                  <a:extLst>
                    <a:ext uri="{FF2B5EF4-FFF2-40B4-BE49-F238E27FC236}">
                      <a16:creationId xmlns:a16="http://schemas.microsoft.com/office/drawing/2014/main" id="{F4B79962-389A-F000-FFC8-F1E5E947E1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7" y="3447"/>
                  <a:ext cx="68" cy="461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389" name="Line 10">
                  <a:extLst>
                    <a:ext uri="{FF2B5EF4-FFF2-40B4-BE49-F238E27FC236}">
                      <a16:creationId xmlns:a16="http://schemas.microsoft.com/office/drawing/2014/main" id="{A9011367-FFF8-0879-7DBB-CB3363BBD7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5" y="3444"/>
                  <a:ext cx="3" cy="483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390" name="Arc 11">
                  <a:extLst>
                    <a:ext uri="{FF2B5EF4-FFF2-40B4-BE49-F238E27FC236}">
                      <a16:creationId xmlns:a16="http://schemas.microsoft.com/office/drawing/2014/main" id="{65CFF673-903B-4032-CFC4-E9165C4849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951" y="3901"/>
                  <a:ext cx="66" cy="2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pic>
            <p:nvPicPr>
              <p:cNvPr id="14380" name="Picture 12">
                <a:extLst>
                  <a:ext uri="{FF2B5EF4-FFF2-40B4-BE49-F238E27FC236}">
                    <a16:creationId xmlns:a16="http://schemas.microsoft.com/office/drawing/2014/main" id="{6414DE6F-B87A-A174-4D01-63F87E43D2E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1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81" name="Picture 13">
                <a:extLst>
                  <a:ext uri="{FF2B5EF4-FFF2-40B4-BE49-F238E27FC236}">
                    <a16:creationId xmlns:a16="http://schemas.microsoft.com/office/drawing/2014/main" id="{9B6A0253-EE47-61ED-E32E-21A96C06F0A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82" name="Picture 14">
                <a:extLst>
                  <a:ext uri="{FF2B5EF4-FFF2-40B4-BE49-F238E27FC236}">
                    <a16:creationId xmlns:a16="http://schemas.microsoft.com/office/drawing/2014/main" id="{C2458E82-DD8E-FB64-24A4-115D68966E9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83" name="Picture 15">
                <a:extLst>
                  <a:ext uri="{FF2B5EF4-FFF2-40B4-BE49-F238E27FC236}">
                    <a16:creationId xmlns:a16="http://schemas.microsoft.com/office/drawing/2014/main" id="{6F87D52F-523C-171C-5BB1-3BF9E41D173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3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84" name="Picture 16">
                <a:extLst>
                  <a:ext uri="{FF2B5EF4-FFF2-40B4-BE49-F238E27FC236}">
                    <a16:creationId xmlns:a16="http://schemas.microsoft.com/office/drawing/2014/main" id="{4FEE4778-1CC4-4207-2028-812DA6148FC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85" name="Picture 17">
                <a:extLst>
                  <a:ext uri="{FF2B5EF4-FFF2-40B4-BE49-F238E27FC236}">
                    <a16:creationId xmlns:a16="http://schemas.microsoft.com/office/drawing/2014/main" id="{7EE4E6CF-01DA-DAD4-91A5-2DFE474C778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86" name="Picture 18">
                <a:extLst>
                  <a:ext uri="{FF2B5EF4-FFF2-40B4-BE49-F238E27FC236}">
                    <a16:creationId xmlns:a16="http://schemas.microsoft.com/office/drawing/2014/main" id="{FEA2DFF6-54DC-C710-C20F-5332A5BA614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9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87" name="Picture 19">
                <a:extLst>
                  <a:ext uri="{FF2B5EF4-FFF2-40B4-BE49-F238E27FC236}">
                    <a16:creationId xmlns:a16="http://schemas.microsoft.com/office/drawing/2014/main" id="{FF87396D-4F1A-07A4-444F-B616F34B4B7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0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4353" name="Group 20">
              <a:extLst>
                <a:ext uri="{FF2B5EF4-FFF2-40B4-BE49-F238E27FC236}">
                  <a16:creationId xmlns:a16="http://schemas.microsoft.com/office/drawing/2014/main" id="{2605E263-655C-6544-35AF-AA523CA7CD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64" y="2832"/>
              <a:ext cx="729" cy="510"/>
              <a:chOff x="837" y="2834"/>
              <a:chExt cx="729" cy="510"/>
            </a:xfrm>
          </p:grpSpPr>
          <p:grpSp>
            <p:nvGrpSpPr>
              <p:cNvPr id="14367" name="Group 21">
                <a:extLst>
                  <a:ext uri="{FF2B5EF4-FFF2-40B4-BE49-F238E27FC236}">
                    <a16:creationId xmlns:a16="http://schemas.microsoft.com/office/drawing/2014/main" id="{232BCDB4-9731-7292-5CB9-77A05E66139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40" y="2834"/>
                <a:ext cx="72" cy="484"/>
                <a:chOff x="945" y="3444"/>
                <a:chExt cx="72" cy="484"/>
              </a:xfrm>
            </p:grpSpPr>
            <p:sp>
              <p:nvSpPr>
                <p:cNvPr id="14376" name="Line 22">
                  <a:extLst>
                    <a:ext uri="{FF2B5EF4-FFF2-40B4-BE49-F238E27FC236}">
                      <a16:creationId xmlns:a16="http://schemas.microsoft.com/office/drawing/2014/main" id="{030927A8-DB2E-BDC8-74D5-1B642A8760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7" y="3447"/>
                  <a:ext cx="68" cy="461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377" name="Line 23">
                  <a:extLst>
                    <a:ext uri="{FF2B5EF4-FFF2-40B4-BE49-F238E27FC236}">
                      <a16:creationId xmlns:a16="http://schemas.microsoft.com/office/drawing/2014/main" id="{AB9A0412-84A2-623E-38F7-4D48E9461C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5" y="3444"/>
                  <a:ext cx="3" cy="483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378" name="Arc 24">
                  <a:extLst>
                    <a:ext uri="{FF2B5EF4-FFF2-40B4-BE49-F238E27FC236}">
                      <a16:creationId xmlns:a16="http://schemas.microsoft.com/office/drawing/2014/main" id="{FA07AFFA-99F2-67BE-FD9D-BA29BB7A47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951" y="3901"/>
                  <a:ext cx="66" cy="2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pic>
            <p:nvPicPr>
              <p:cNvPr id="14368" name="Picture 25">
                <a:extLst>
                  <a:ext uri="{FF2B5EF4-FFF2-40B4-BE49-F238E27FC236}">
                    <a16:creationId xmlns:a16="http://schemas.microsoft.com/office/drawing/2014/main" id="{97A69BAC-75C0-C9D9-6D45-03931DE4C36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1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69" name="Picture 26">
                <a:extLst>
                  <a:ext uri="{FF2B5EF4-FFF2-40B4-BE49-F238E27FC236}">
                    <a16:creationId xmlns:a16="http://schemas.microsoft.com/office/drawing/2014/main" id="{EF3443AA-2FEF-4557-9BFA-21B03BA610E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70" name="Picture 27">
                <a:extLst>
                  <a:ext uri="{FF2B5EF4-FFF2-40B4-BE49-F238E27FC236}">
                    <a16:creationId xmlns:a16="http://schemas.microsoft.com/office/drawing/2014/main" id="{074CA304-CAB9-3B96-6947-48A90FA7191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71" name="Picture 28">
                <a:extLst>
                  <a:ext uri="{FF2B5EF4-FFF2-40B4-BE49-F238E27FC236}">
                    <a16:creationId xmlns:a16="http://schemas.microsoft.com/office/drawing/2014/main" id="{A3D63E06-0B39-4777-5F30-420DB373961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3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72" name="Picture 29">
                <a:extLst>
                  <a:ext uri="{FF2B5EF4-FFF2-40B4-BE49-F238E27FC236}">
                    <a16:creationId xmlns:a16="http://schemas.microsoft.com/office/drawing/2014/main" id="{676131F7-E3D4-E00B-6F79-9DA8F9A1AFD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73" name="Picture 30">
                <a:extLst>
                  <a:ext uri="{FF2B5EF4-FFF2-40B4-BE49-F238E27FC236}">
                    <a16:creationId xmlns:a16="http://schemas.microsoft.com/office/drawing/2014/main" id="{36DB0F6F-C32C-6484-D408-3520FC6BC66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74" name="Picture 31">
                <a:extLst>
                  <a:ext uri="{FF2B5EF4-FFF2-40B4-BE49-F238E27FC236}">
                    <a16:creationId xmlns:a16="http://schemas.microsoft.com/office/drawing/2014/main" id="{FDCFD819-E698-5142-6727-AFE1E08312C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9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75" name="Picture 32">
                <a:extLst>
                  <a:ext uri="{FF2B5EF4-FFF2-40B4-BE49-F238E27FC236}">
                    <a16:creationId xmlns:a16="http://schemas.microsoft.com/office/drawing/2014/main" id="{C96BC60B-21A0-5AC9-2DDE-D9C632B45A0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0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4354" name="Group 33">
              <a:extLst>
                <a:ext uri="{FF2B5EF4-FFF2-40B4-BE49-F238E27FC236}">
                  <a16:creationId xmlns:a16="http://schemas.microsoft.com/office/drawing/2014/main" id="{A58888B6-CD3C-5F40-F1F4-63251E5246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90" y="2841"/>
              <a:ext cx="72" cy="484"/>
              <a:chOff x="945" y="3444"/>
              <a:chExt cx="72" cy="484"/>
            </a:xfrm>
          </p:grpSpPr>
          <p:sp>
            <p:nvSpPr>
              <p:cNvPr id="14364" name="Line 34">
                <a:extLst>
                  <a:ext uri="{FF2B5EF4-FFF2-40B4-BE49-F238E27FC236}">
                    <a16:creationId xmlns:a16="http://schemas.microsoft.com/office/drawing/2014/main" id="{DF0F9086-DA34-7A9F-8EA4-DB84268513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7" y="3447"/>
                <a:ext cx="68" cy="461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365" name="Line 35">
                <a:extLst>
                  <a:ext uri="{FF2B5EF4-FFF2-40B4-BE49-F238E27FC236}">
                    <a16:creationId xmlns:a16="http://schemas.microsoft.com/office/drawing/2014/main" id="{34CCB22C-B9DC-F085-21CC-DF6BD3E6DD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5" y="3444"/>
                <a:ext cx="3" cy="483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366" name="Arc 36">
                <a:extLst>
                  <a:ext uri="{FF2B5EF4-FFF2-40B4-BE49-F238E27FC236}">
                    <a16:creationId xmlns:a16="http://schemas.microsoft.com/office/drawing/2014/main" id="{7CFFDE84-E9D9-883E-C085-0AE19EA72364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951" y="3901"/>
                <a:ext cx="66" cy="2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pic>
          <p:nvPicPr>
            <p:cNvPr id="14355" name="Picture 37">
              <a:extLst>
                <a:ext uri="{FF2B5EF4-FFF2-40B4-BE49-F238E27FC236}">
                  <a16:creationId xmlns:a16="http://schemas.microsoft.com/office/drawing/2014/main" id="{12349FB9-362E-E6D5-5123-C7E77398725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1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6" name="Picture 38">
              <a:extLst>
                <a:ext uri="{FF2B5EF4-FFF2-40B4-BE49-F238E27FC236}">
                  <a16:creationId xmlns:a16="http://schemas.microsoft.com/office/drawing/2014/main" id="{35B7F848-4551-5A02-A1BA-522DADC946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7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7" name="Picture 39">
              <a:extLst>
                <a:ext uri="{FF2B5EF4-FFF2-40B4-BE49-F238E27FC236}">
                  <a16:creationId xmlns:a16="http://schemas.microsoft.com/office/drawing/2014/main" id="{81112DE1-AB2B-A4D9-14B0-9795B741A0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8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8" name="Picture 40">
              <a:extLst>
                <a:ext uri="{FF2B5EF4-FFF2-40B4-BE49-F238E27FC236}">
                  <a16:creationId xmlns:a16="http://schemas.microsoft.com/office/drawing/2014/main" id="{4BCE2393-DBF9-12BA-01C0-F4BAEEB21E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3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9" name="Picture 41">
              <a:extLst>
                <a:ext uri="{FF2B5EF4-FFF2-40B4-BE49-F238E27FC236}">
                  <a16:creationId xmlns:a16="http://schemas.microsoft.com/office/drawing/2014/main" id="{35DC25CB-37CD-7506-9E9D-47B028EB36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47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60" name="Picture 42">
              <a:extLst>
                <a:ext uri="{FF2B5EF4-FFF2-40B4-BE49-F238E27FC236}">
                  <a16:creationId xmlns:a16="http://schemas.microsoft.com/office/drawing/2014/main" id="{8F8D05D2-3DDF-4084-0220-848352E9FE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8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61" name="Picture 43">
              <a:extLst>
                <a:ext uri="{FF2B5EF4-FFF2-40B4-BE49-F238E27FC236}">
                  <a16:creationId xmlns:a16="http://schemas.microsoft.com/office/drawing/2014/main" id="{719C38B9-561B-2429-B076-818A1C6D71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9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62" name="Picture 44">
              <a:extLst>
                <a:ext uri="{FF2B5EF4-FFF2-40B4-BE49-F238E27FC236}">
                  <a16:creationId xmlns:a16="http://schemas.microsoft.com/office/drawing/2014/main" id="{8FD7B52A-BEA5-C164-5223-84F30A62FC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0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63" name="Picture 45">
              <a:extLst>
                <a:ext uri="{FF2B5EF4-FFF2-40B4-BE49-F238E27FC236}">
                  <a16:creationId xmlns:a16="http://schemas.microsoft.com/office/drawing/2014/main" id="{2323323A-DA0E-00D8-A959-8FE0B37C8C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3" y="2842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4338" name="Object 2">
            <a:extLst>
              <a:ext uri="{FF2B5EF4-FFF2-40B4-BE49-F238E27FC236}">
                <a16:creationId xmlns:a16="http://schemas.microsoft.com/office/drawing/2014/main" id="{B67045D8-302D-EC84-540D-42FCE6538E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76725" y="2905125"/>
          <a:ext cx="57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8600" imgH="152280" progId="Equation.DSMT4">
                  <p:embed/>
                </p:oleObj>
              </mc:Choice>
              <mc:Fallback>
                <p:oleObj name="Equation" r:id="rId3" imgW="228600" imgH="152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6725" y="2905125"/>
                        <a:ext cx="57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>
            <a:extLst>
              <a:ext uri="{FF2B5EF4-FFF2-40B4-BE49-F238E27FC236}">
                <a16:creationId xmlns:a16="http://schemas.microsoft.com/office/drawing/2014/main" id="{925D21AA-F055-0659-1DC4-31FC8378D8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6350" y="2244725"/>
          <a:ext cx="349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680" imgH="152280" progId="Equation.DSMT4">
                  <p:embed/>
                </p:oleObj>
              </mc:Choice>
              <mc:Fallback>
                <p:oleObj name="Equation" r:id="rId5" imgW="139680" imgH="152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6350" y="2244725"/>
                        <a:ext cx="349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81" name="Object 5">
            <a:extLst>
              <a:ext uri="{FF2B5EF4-FFF2-40B4-BE49-F238E27FC236}">
                <a16:creationId xmlns:a16="http://schemas.microsoft.com/office/drawing/2014/main" id="{62D15BFE-8C96-97C5-2EEC-2941DA9619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7600" y="3689350"/>
          <a:ext cx="47942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17360" imgH="228600" progId="Equation.DSMT4">
                  <p:embed/>
                </p:oleObj>
              </mc:Choice>
              <mc:Fallback>
                <p:oleObj name="Equation" r:id="rId7" imgW="191736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3689350"/>
                        <a:ext cx="47942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82" name="Object 6">
            <a:extLst>
              <a:ext uri="{FF2B5EF4-FFF2-40B4-BE49-F238E27FC236}">
                <a16:creationId xmlns:a16="http://schemas.microsoft.com/office/drawing/2014/main" id="{ABD670D9-1EA1-8E43-0B63-D65DDCA848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43075" y="4346575"/>
          <a:ext cx="60960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38280" imgH="241200" progId="Equation.DSMT4">
                  <p:embed/>
                </p:oleObj>
              </mc:Choice>
              <mc:Fallback>
                <p:oleObj name="Equation" r:id="rId9" imgW="243828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4346575"/>
                        <a:ext cx="60960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83" name="Text Box 51">
            <a:extLst>
              <a:ext uri="{FF2B5EF4-FFF2-40B4-BE49-F238E27FC236}">
                <a16:creationId xmlns:a16="http://schemas.microsoft.com/office/drawing/2014/main" id="{5A56885C-FE0A-B462-FAEB-79E0DCC7E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000" y="5018088"/>
            <a:ext cx="7615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But the area inside this rectangle is also the area of the circle</a:t>
            </a:r>
          </a:p>
        </p:txBody>
      </p:sp>
      <p:sp>
        <p:nvSpPr>
          <p:cNvPr id="14347" name="Text Box 52">
            <a:extLst>
              <a:ext uri="{FF2B5EF4-FFF2-40B4-BE49-F238E27FC236}">
                <a16:creationId xmlns:a16="http://schemas.microsoft.com/office/drawing/2014/main" id="{ED443904-36A2-2A2A-25B5-48293F9347F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849437" y="3957637"/>
            <a:ext cx="44338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4348" name="Picture 27" descr="Office Objects 0572">
            <a:extLst>
              <a:ext uri="{FF2B5EF4-FFF2-40B4-BE49-F238E27FC236}">
                <a16:creationId xmlns:a16="http://schemas.microsoft.com/office/drawing/2014/main" id="{D48F95CD-C76C-3F7B-B2F1-AF0A87EB7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Rectangle 29">
            <a:extLst>
              <a:ext uri="{FF2B5EF4-FFF2-40B4-BE49-F238E27FC236}">
                <a16:creationId xmlns:a16="http://schemas.microsoft.com/office/drawing/2014/main" id="{0FB1733D-9653-FEDF-E2B6-6BB853970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2788" y="671513"/>
            <a:ext cx="4789487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of a Circle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9916B01-E069-CD45-86E1-2DE4397B56FD}"/>
              </a:ext>
            </a:extLst>
          </p:cNvPr>
          <p:cNvSpPr txBox="1"/>
          <p:nvPr/>
        </p:nvSpPr>
        <p:spPr>
          <a:xfrm>
            <a:off x="3568700" y="5499100"/>
            <a:ext cx="2697163" cy="708025"/>
          </a:xfrm>
          <a:prstGeom prst="rect">
            <a:avLst/>
          </a:prstGeom>
          <a:solidFill>
            <a:schemeClr val="bg1">
              <a:lumMod val="50000"/>
            </a:schemeClr>
          </a:solidFill>
          <a:ln w="57150"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/>
              <a:t>Area = </a:t>
            </a:r>
            <a:r>
              <a:rPr lang="el-GR" sz="4000" dirty="0">
                <a:latin typeface="Comic Sans MS"/>
              </a:rPr>
              <a:t>π</a:t>
            </a:r>
            <a:r>
              <a:rPr lang="en-GB" sz="4000" dirty="0">
                <a:latin typeface="Comic Sans MS"/>
              </a:rPr>
              <a:t>r</a:t>
            </a:r>
            <a:r>
              <a:rPr lang="en-GB" sz="4000" baseline="30000" dirty="0">
                <a:latin typeface="Comic Sans MS"/>
              </a:rPr>
              <a:t>2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83" grpId="0"/>
      <p:bldP spid="5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18">
            <a:extLst>
              <a:ext uri="{FF2B5EF4-FFF2-40B4-BE49-F238E27FC236}">
                <a16:creationId xmlns:a16="http://schemas.microsoft.com/office/drawing/2014/main" id="{04B50998-885B-9363-D548-D60F51B24C4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45BBCECA-6E67-4B38-93F7-2CFBB6D11F3E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15366" name="Rectangle 19">
            <a:extLst>
              <a:ext uri="{FF2B5EF4-FFF2-40B4-BE49-F238E27FC236}">
                <a16:creationId xmlns:a16="http://schemas.microsoft.com/office/drawing/2014/main" id="{794DF471-6A04-708B-53C4-A6A34A238C2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xfrm>
            <a:off x="6553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Created by Mr. Lafferty Maths Dept.</a:t>
            </a:r>
          </a:p>
        </p:txBody>
      </p:sp>
      <p:sp>
        <p:nvSpPr>
          <p:cNvPr id="245764" name="Rectangle 4">
            <a:extLst>
              <a:ext uri="{FF2B5EF4-FFF2-40B4-BE49-F238E27FC236}">
                <a16:creationId xmlns:a16="http://schemas.microsoft.com/office/drawing/2014/main" id="{1BD51861-B97C-A2EE-2A67-31896BABA8CE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46263" y="488950"/>
            <a:ext cx="5240337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Area of a circle</a:t>
            </a:r>
          </a:p>
        </p:txBody>
      </p:sp>
      <p:sp>
        <p:nvSpPr>
          <p:cNvPr id="15368" name="Oval 2">
            <a:extLst>
              <a:ext uri="{FF2B5EF4-FFF2-40B4-BE49-F238E27FC236}">
                <a16:creationId xmlns:a16="http://schemas.microsoft.com/office/drawing/2014/main" id="{A4271776-3E78-2789-F8A8-F69D5A8FE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25" y="2906713"/>
            <a:ext cx="2743200" cy="2687637"/>
          </a:xfrm>
          <a:prstGeom prst="ellipse">
            <a:avLst/>
          </a:prstGeom>
          <a:solidFill>
            <a:srgbClr val="C0C0C0"/>
          </a:solidFill>
          <a:ln w="57150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9" name="Line 3">
            <a:extLst>
              <a:ext uri="{FF2B5EF4-FFF2-40B4-BE49-F238E27FC236}">
                <a16:creationId xmlns:a16="http://schemas.microsoft.com/office/drawing/2014/main" id="{523E3CD2-C7BB-D9DD-730E-41078567D3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8988" y="3313113"/>
            <a:ext cx="960437" cy="9604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0" name="Text Box 8">
            <a:extLst>
              <a:ext uri="{FF2B5EF4-FFF2-40B4-BE49-F238E27FC236}">
                <a16:creationId xmlns:a16="http://schemas.microsoft.com/office/drawing/2014/main" id="{06C03C91-B95A-320A-8B17-99CFE74C6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788" y="1963738"/>
            <a:ext cx="5121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Q.</a:t>
            </a:r>
            <a:r>
              <a:rPr lang="en-GB" altLang="en-US"/>
              <a:t>	</a:t>
            </a:r>
            <a:r>
              <a:rPr lang="en-GB" altLang="en-US" sz="2400"/>
              <a:t>Find the area of the circle ?</a:t>
            </a: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1523A945-2A5C-4CF5-557E-D0FFEBC1B666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2679700"/>
            <a:ext cx="1595438" cy="1220788"/>
            <a:chOff x="4165" y="1910"/>
            <a:chExt cx="872" cy="611"/>
          </a:xfrm>
        </p:grpSpPr>
        <p:sp>
          <p:nvSpPr>
            <p:cNvPr id="245770" name="Text Box 10">
              <a:extLst>
                <a:ext uri="{FF2B5EF4-FFF2-40B4-BE49-F238E27FC236}">
                  <a16:creationId xmlns:a16="http://schemas.microsoft.com/office/drawing/2014/main" id="{CDF4BA72-FD3C-E676-D953-BC77033EB2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5" y="1910"/>
              <a:ext cx="6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u="sng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Solution</a:t>
              </a:r>
            </a:p>
          </p:txBody>
        </p:sp>
        <p:graphicFrame>
          <p:nvGraphicFramePr>
            <p:cNvPr id="15364" name="Object 11">
              <a:extLst>
                <a:ext uri="{FF2B5EF4-FFF2-40B4-BE49-F238E27FC236}">
                  <a16:creationId xmlns:a16="http://schemas.microsoft.com/office/drawing/2014/main" id="{561CA0D3-43AA-6737-EC2E-8A3487AC32C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65" y="2211"/>
            <a:ext cx="872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571320" imgH="203040" progId="Equation.DSMT4">
                    <p:embed/>
                  </p:oleObj>
                </mc:Choice>
                <mc:Fallback>
                  <p:oleObj name="Equation" r:id="rId2" imgW="571320" imgH="203040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5" y="2211"/>
                          <a:ext cx="872" cy="3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45772" name="Object 12">
            <a:extLst>
              <a:ext uri="{FF2B5EF4-FFF2-40B4-BE49-F238E27FC236}">
                <a16:creationId xmlns:a16="http://schemas.microsoft.com/office/drawing/2014/main" id="{D66966F0-8F9C-87B1-CD48-D60D569A87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73813" y="3995738"/>
          <a:ext cx="2103437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000" imgH="203040" progId="Equation.DSMT4">
                  <p:embed/>
                </p:oleObj>
              </mc:Choice>
              <mc:Fallback>
                <p:oleObj name="Equation" r:id="rId4" imgW="711000" imgH="2030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3813" y="3995738"/>
                        <a:ext cx="2103437" cy="6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73" name="Object 13">
            <a:extLst>
              <a:ext uri="{FF2B5EF4-FFF2-40B4-BE49-F238E27FC236}">
                <a16:creationId xmlns:a16="http://schemas.microsoft.com/office/drawing/2014/main" id="{8930A62C-DAE3-558D-1115-D36F50060C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27788" y="4749800"/>
          <a:ext cx="254635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203040" progId="Equation.DSMT4">
                  <p:embed/>
                </p:oleObj>
              </mc:Choice>
              <mc:Fallback>
                <p:oleObj name="Equation" r:id="rId6" imgW="977760" imgH="203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7788" y="4749800"/>
                        <a:ext cx="254635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2" name="Oval 14">
            <a:extLst>
              <a:ext uri="{FF2B5EF4-FFF2-40B4-BE49-F238E27FC236}">
                <a16:creationId xmlns:a16="http://schemas.microsoft.com/office/drawing/2014/main" id="{E8E38019-AF54-0BCC-3132-E9E81B2EA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5488" y="42275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73" name="Text Box 15">
            <a:extLst>
              <a:ext uri="{FF2B5EF4-FFF2-40B4-BE49-F238E27FC236}">
                <a16:creationId xmlns:a16="http://schemas.microsoft.com/office/drawing/2014/main" id="{2671C948-962E-3CE7-CD62-56F8A3B80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7388" y="3449638"/>
            <a:ext cx="619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4cm</a:t>
            </a:r>
          </a:p>
        </p:txBody>
      </p:sp>
      <p:pic>
        <p:nvPicPr>
          <p:cNvPr id="15374" name="Picture 16" descr="Office Objects 0572">
            <a:extLst>
              <a:ext uri="{FF2B5EF4-FFF2-40B4-BE49-F238E27FC236}">
                <a16:creationId xmlns:a16="http://schemas.microsoft.com/office/drawing/2014/main" id="{BFB334A3-8026-67E8-6585-F4B5611822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5" name="Text Box 17">
            <a:extLst>
              <a:ext uri="{FF2B5EF4-FFF2-40B4-BE49-F238E27FC236}">
                <a16:creationId xmlns:a16="http://schemas.microsoft.com/office/drawing/2014/main" id="{ED99CE0F-9A4C-3214-F42B-9F125E58363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Rectangle 18">
            <a:extLst>
              <a:ext uri="{FF2B5EF4-FFF2-40B4-BE49-F238E27FC236}">
                <a16:creationId xmlns:a16="http://schemas.microsoft.com/office/drawing/2014/main" id="{54C0DEC5-1127-8053-30F2-B0528F6EB17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85F88A6C-925D-460F-8E48-B2EE89E84289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16391" name="Rectangle 19">
            <a:extLst>
              <a:ext uri="{FF2B5EF4-FFF2-40B4-BE49-F238E27FC236}">
                <a16:creationId xmlns:a16="http://schemas.microsoft.com/office/drawing/2014/main" id="{26172415-314D-9E2A-79A8-CB4F73604E9E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xfrm>
            <a:off x="6553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Created by Mr. Lafferty Maths Dept.</a:t>
            </a:r>
          </a:p>
        </p:txBody>
      </p:sp>
      <p:sp>
        <p:nvSpPr>
          <p:cNvPr id="246788" name="Rectangle 4">
            <a:extLst>
              <a:ext uri="{FF2B5EF4-FFF2-40B4-BE49-F238E27FC236}">
                <a16:creationId xmlns:a16="http://schemas.microsoft.com/office/drawing/2014/main" id="{3F8A0536-D939-69EF-7F94-5940564451A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60538" y="488950"/>
            <a:ext cx="530066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Area of a circle</a:t>
            </a:r>
          </a:p>
        </p:txBody>
      </p:sp>
      <p:sp>
        <p:nvSpPr>
          <p:cNvPr id="16393" name="Oval 2">
            <a:extLst>
              <a:ext uri="{FF2B5EF4-FFF2-40B4-BE49-F238E27FC236}">
                <a16:creationId xmlns:a16="http://schemas.microsoft.com/office/drawing/2014/main" id="{266CAF2A-635A-6246-A102-D00843764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75" y="3232150"/>
            <a:ext cx="2743200" cy="2687638"/>
          </a:xfrm>
          <a:prstGeom prst="ellipse">
            <a:avLst/>
          </a:prstGeom>
          <a:solidFill>
            <a:srgbClr val="C0C0C0"/>
          </a:solidFill>
          <a:ln w="57150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4" name="Line 3">
            <a:extLst>
              <a:ext uri="{FF2B5EF4-FFF2-40B4-BE49-F238E27FC236}">
                <a16:creationId xmlns:a16="http://schemas.microsoft.com/office/drawing/2014/main" id="{1EBDC262-D15F-E442-5002-D4A7110D4B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314450" y="4586288"/>
            <a:ext cx="2698750" cy="31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5" name="Text Box 8">
            <a:extLst>
              <a:ext uri="{FF2B5EF4-FFF2-40B4-BE49-F238E27FC236}">
                <a16:creationId xmlns:a16="http://schemas.microsoft.com/office/drawing/2014/main" id="{AAF9CDE0-4103-5CC0-D52D-AAEE7A2CC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788" y="1963738"/>
            <a:ext cx="5641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buFontTx/>
              <a:buAutoNum type="alphaUcPeriod" startAt="17"/>
            </a:pPr>
            <a:r>
              <a:rPr lang="en-GB" altLang="en-US"/>
              <a:t> </a:t>
            </a:r>
            <a:r>
              <a:rPr lang="en-GB" altLang="en-US" sz="2400"/>
              <a:t>The diameter of the circle is 60cm.</a:t>
            </a:r>
          </a:p>
          <a:p>
            <a:pPr eaLnBrk="1" hangingPunct="1"/>
            <a:r>
              <a:rPr lang="en-GB" altLang="en-US" sz="2400"/>
              <a:t>	 Find area of the circle?</a:t>
            </a: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229A5717-FC17-127A-4FD5-68C79D3E4648}"/>
              </a:ext>
            </a:extLst>
          </p:cNvPr>
          <p:cNvGrpSpPr>
            <a:grpSpLocks/>
          </p:cNvGrpSpPr>
          <p:nvPr/>
        </p:nvGrpSpPr>
        <p:grpSpPr bwMode="auto">
          <a:xfrm>
            <a:off x="5549900" y="2628900"/>
            <a:ext cx="1593850" cy="1171575"/>
            <a:chOff x="3644" y="1783"/>
            <a:chExt cx="872" cy="611"/>
          </a:xfrm>
        </p:grpSpPr>
        <p:sp>
          <p:nvSpPr>
            <p:cNvPr id="246794" name="Text Box 10">
              <a:extLst>
                <a:ext uri="{FF2B5EF4-FFF2-40B4-BE49-F238E27FC236}">
                  <a16:creationId xmlns:a16="http://schemas.microsoft.com/office/drawing/2014/main" id="{8759B376-F7E7-2A5B-C975-8057777E1A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4" y="1783"/>
              <a:ext cx="6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u="sng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Solution</a:t>
              </a:r>
            </a:p>
          </p:txBody>
        </p:sp>
        <p:graphicFrame>
          <p:nvGraphicFramePr>
            <p:cNvPr id="16389" name="Object 11">
              <a:extLst>
                <a:ext uri="{FF2B5EF4-FFF2-40B4-BE49-F238E27FC236}">
                  <a16:creationId xmlns:a16="http://schemas.microsoft.com/office/drawing/2014/main" id="{0927F16B-C845-AEFA-F0B6-F81CE861F2A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44" y="2084"/>
            <a:ext cx="872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571320" imgH="203040" progId="Equation.DSMT4">
                    <p:embed/>
                  </p:oleObj>
                </mc:Choice>
                <mc:Fallback>
                  <p:oleObj name="Equation" r:id="rId2" imgW="571320" imgH="203040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4" y="2084"/>
                          <a:ext cx="872" cy="3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397" name="Oval 12">
            <a:extLst>
              <a:ext uri="{FF2B5EF4-FFF2-40B4-BE49-F238E27FC236}">
                <a16:creationId xmlns:a16="http://schemas.microsoft.com/office/drawing/2014/main" id="{8F6EBCB7-1AF8-9903-369B-E644B1564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6038" y="45529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46797" name="Object 13">
            <a:extLst>
              <a:ext uri="{FF2B5EF4-FFF2-40B4-BE49-F238E27FC236}">
                <a16:creationId xmlns:a16="http://schemas.microsoft.com/office/drawing/2014/main" id="{21038B07-C567-7117-48E8-2F49932534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1738" y="3894138"/>
          <a:ext cx="3030537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393480" progId="Equation.DSMT4">
                  <p:embed/>
                </p:oleObj>
              </mc:Choice>
              <mc:Fallback>
                <p:oleObj name="Equation" r:id="rId4" imgW="1371600" imgH="393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738" y="3894138"/>
                        <a:ext cx="3030537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98" name="Object 14">
            <a:extLst>
              <a:ext uri="{FF2B5EF4-FFF2-40B4-BE49-F238E27FC236}">
                <a16:creationId xmlns:a16="http://schemas.microsoft.com/office/drawing/2014/main" id="{C4BEC851-F949-8E74-8D84-0BEF47A531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0213" y="4857750"/>
          <a:ext cx="22352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99920" imgH="203040" progId="Equation.DSMT4">
                  <p:embed/>
                </p:oleObj>
              </mc:Choice>
              <mc:Fallback>
                <p:oleObj name="Equation" r:id="rId6" imgW="799920" imgH="2030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0213" y="4857750"/>
                        <a:ext cx="223520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99" name="Object 15">
            <a:extLst>
              <a:ext uri="{FF2B5EF4-FFF2-40B4-BE49-F238E27FC236}">
                <a16:creationId xmlns:a16="http://schemas.microsoft.com/office/drawing/2014/main" id="{A6BEF7C0-CBB7-69C5-1391-1664F096F8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51488" y="5519738"/>
          <a:ext cx="2652712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203040" progId="Equation.DSMT4">
                  <p:embed/>
                </p:oleObj>
              </mc:Choice>
              <mc:Fallback>
                <p:oleObj name="Equation" r:id="rId8" imgW="1002960" imgH="2030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1488" y="5519738"/>
                        <a:ext cx="2652712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98" name="Picture 16" descr="Office Objects 0572">
            <a:extLst>
              <a:ext uri="{FF2B5EF4-FFF2-40B4-BE49-F238E27FC236}">
                <a16:creationId xmlns:a16="http://schemas.microsoft.com/office/drawing/2014/main" id="{55AB1DB9-1696-A76F-A66E-163D9832DB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Text Box 17">
            <a:extLst>
              <a:ext uri="{FF2B5EF4-FFF2-40B4-BE49-F238E27FC236}">
                <a16:creationId xmlns:a16="http://schemas.microsoft.com/office/drawing/2014/main" id="{7248D9F4-346D-FCED-D659-56EF03DFE4F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1">
            <a:extLst>
              <a:ext uri="{FF2B5EF4-FFF2-40B4-BE49-F238E27FC236}">
                <a16:creationId xmlns:a16="http://schemas.microsoft.com/office/drawing/2014/main" id="{D1360EA4-915F-7EA5-2093-4F24F5BECA3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D08A2E23-CB4C-4917-A662-9D37CFB8D7F0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34819" name="Footer Placeholder 2">
            <a:extLst>
              <a:ext uri="{FF2B5EF4-FFF2-40B4-BE49-F238E27FC236}">
                <a16:creationId xmlns:a16="http://schemas.microsoft.com/office/drawing/2014/main" id="{13DDC23A-F7A8-1108-4CDA-CF68DED72D0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553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Created by Mr. Lafferty Maths Department</a:t>
            </a:r>
          </a:p>
        </p:txBody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id="{74D50AD2-C7C3-8E43-DEE7-BF5E42E28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1" name="Text Box 3">
            <a:extLst>
              <a:ext uri="{FF2B5EF4-FFF2-40B4-BE49-F238E27FC236}">
                <a16:creationId xmlns:a16="http://schemas.microsoft.com/office/drawing/2014/main" id="{6B8BD3B3-B47D-2003-D5EC-1DF36A281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/>
              <a:t>Now try N4 Lifeskills TJ</a:t>
            </a:r>
          </a:p>
          <a:p>
            <a:pPr algn="ctr" eaLnBrk="1" hangingPunct="1"/>
            <a:r>
              <a:rPr lang="en-GB" altLang="en-US" sz="4000"/>
              <a:t>Ex 2</a:t>
            </a:r>
          </a:p>
          <a:p>
            <a:pPr algn="ctr" eaLnBrk="1" hangingPunct="1"/>
            <a:r>
              <a:rPr lang="en-GB" altLang="en-US" sz="4000"/>
              <a:t>Ch17 (page 141)</a:t>
            </a:r>
          </a:p>
        </p:txBody>
      </p:sp>
      <p:pic>
        <p:nvPicPr>
          <p:cNvPr id="34822" name="Picture 4" descr="ag00463_">
            <a:extLst>
              <a:ext uri="{FF2B5EF4-FFF2-40B4-BE49-F238E27FC236}">
                <a16:creationId xmlns:a16="http://schemas.microsoft.com/office/drawing/2014/main" id="{03F6D4B5-C14E-0882-6F10-8D85C7B70EE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3" name="Text Box 5">
            <a:extLst>
              <a:ext uri="{FF2B5EF4-FFF2-40B4-BE49-F238E27FC236}">
                <a16:creationId xmlns:a16="http://schemas.microsoft.com/office/drawing/2014/main" id="{7D46EEEC-17E9-825B-B9B6-0F80266F715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EF9C2E02-AFE4-E19D-3B8A-FB2D6B9F9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0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Area</a:t>
            </a:r>
            <a:endParaRPr lang="en-GB" sz="4000" b="1" kern="0" baseline="30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</p:txBody>
      </p:sp>
      <p:pic>
        <p:nvPicPr>
          <p:cNvPr id="34825" name="Picture 2" descr="scottishflag">
            <a:extLst>
              <a:ext uri="{FF2B5EF4-FFF2-40B4-BE49-F238E27FC236}">
                <a16:creationId xmlns:a16="http://schemas.microsoft.com/office/drawing/2014/main" id="{6F0F6191-A8D6-4C99-4006-A2FB1342764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6" name="Picture 4" descr="Office Objects 0572">
            <a:extLst>
              <a:ext uri="{FF2B5EF4-FFF2-40B4-BE49-F238E27FC236}">
                <a16:creationId xmlns:a16="http://schemas.microsoft.com/office/drawing/2014/main" id="{25A2D0A5-5EA2-6A53-33B9-5DB9C3BA50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4">
            <a:extLst>
              <a:ext uri="{FF2B5EF4-FFF2-40B4-BE49-F238E27FC236}">
                <a16:creationId xmlns:a16="http://schemas.microsoft.com/office/drawing/2014/main" id="{B842F302-860E-D19E-BACB-74BF91365AF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2" name="Cloud 11">
              <a:extLst>
                <a:ext uri="{FF2B5EF4-FFF2-40B4-BE49-F238E27FC236}">
                  <a16:creationId xmlns:a16="http://schemas.microsoft.com/office/drawing/2014/main" id="{2E27836E-8089-CA6F-69D1-4359C392345B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pic>
          <p:nvPicPr>
            <p:cNvPr id="13" name="Picture 12" descr="TICK.jpg">
              <a:extLst>
                <a:ext uri="{FF2B5EF4-FFF2-40B4-BE49-F238E27FC236}">
                  <a16:creationId xmlns:a16="http://schemas.microsoft.com/office/drawing/2014/main" id="{DA3BBD63-68CF-F6E0-B4A4-16A83BA9E965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4" name="Rounded Rectangle 13">
            <a:hlinkClick r:id="rId6"/>
            <a:extLst>
              <a:ext uri="{FF2B5EF4-FFF2-40B4-BE49-F238E27FC236}">
                <a16:creationId xmlns:a16="http://schemas.microsoft.com/office/drawing/2014/main" id="{7F89AEA2-15DD-847A-F5C3-8E8EC269EA93}"/>
              </a:ext>
            </a:extLst>
          </p:cNvPr>
          <p:cNvSpPr/>
          <p:nvPr/>
        </p:nvSpPr>
        <p:spPr>
          <a:xfrm>
            <a:off x="3475038" y="5083175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</a:rPr>
              <a:t>I can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2">
            <a:extLst>
              <a:ext uri="{FF2B5EF4-FFF2-40B4-BE49-F238E27FC236}">
                <a16:creationId xmlns:a16="http://schemas.microsoft.com/office/drawing/2014/main" id="{DA8EECC8-8647-1058-9CDF-AAEF98DEB2A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99E50028-E146-4B59-9408-E367A19629DF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F63A55C1-C47F-F198-0493-A0A9D400EA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8AF89AA2-9532-4225-876D-DEE6E806A8FF}" type="slidenum">
              <a:rPr lang="en-GB" altLang="en-US"/>
              <a:pPr eaLnBrk="1" hangingPunct="1"/>
              <a:t>3</a:t>
            </a:fld>
            <a:endParaRPr lang="en-GB" altLang="en-US"/>
          </a:p>
        </p:txBody>
      </p:sp>
      <p:sp>
        <p:nvSpPr>
          <p:cNvPr id="24580" name="Footer Placeholder 4">
            <a:extLst>
              <a:ext uri="{FF2B5EF4-FFF2-40B4-BE49-F238E27FC236}">
                <a16:creationId xmlns:a16="http://schemas.microsoft.com/office/drawing/2014/main" id="{AEFBD5C4-9F1D-238E-206F-188BF2A7B3F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123916" name="Rectangle 12">
            <a:extLst>
              <a:ext uri="{FF2B5EF4-FFF2-40B4-BE49-F238E27FC236}">
                <a16:creationId xmlns:a16="http://schemas.microsoft.com/office/drawing/2014/main" id="{4E0CC1EB-1EC4-1434-859F-621EAAD54864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914400" y="274638"/>
            <a:ext cx="66738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Parallelogram Area</a:t>
            </a:r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8DE9A6A7-854A-ACB0-723C-CD071F2A0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4CA5EEA3-4420-8DDA-AD22-3FE6A9F74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123908" name="Text Box 4">
            <a:extLst>
              <a:ext uri="{FF2B5EF4-FFF2-40B4-BE49-F238E27FC236}">
                <a16:creationId xmlns:a16="http://schemas.microsoft.com/office/drawing/2014/main" id="{D0E8039F-1507-B654-47F2-47719D6DD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To remember the formula for the area of a parallelogram.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24585" name="Line 5">
            <a:extLst>
              <a:ext uri="{FF2B5EF4-FFF2-40B4-BE49-F238E27FC236}">
                <a16:creationId xmlns:a16="http://schemas.microsoft.com/office/drawing/2014/main" id="{29063D6A-2CE2-8414-5E4B-3BF42B45478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910" name="Rectangle 6">
            <a:extLst>
              <a:ext uri="{FF2B5EF4-FFF2-40B4-BE49-F238E27FC236}">
                <a16:creationId xmlns:a16="http://schemas.microsoft.com/office/drawing/2014/main" id="{83A92A5A-4C86-42A4-4201-5FE1FB33D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" y="3044825"/>
            <a:ext cx="403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1.    To develop a formula for the area of a parallelogram.</a:t>
            </a:r>
          </a:p>
        </p:txBody>
      </p:sp>
      <p:sp>
        <p:nvSpPr>
          <p:cNvPr id="123912" name="Rectangle 8">
            <a:extLst>
              <a:ext uri="{FF2B5EF4-FFF2-40B4-BE49-F238E27FC236}">
                <a16:creationId xmlns:a16="http://schemas.microsoft.com/office/drawing/2014/main" id="{CAB30169-E4C0-B3E7-3C77-B656CFEF3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434498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Apply formula correctly. </a:t>
            </a:r>
          </a:p>
          <a:p>
            <a:pPr marL="342900" indent="-342900"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(showing working)</a:t>
            </a:r>
          </a:p>
        </p:txBody>
      </p:sp>
      <p:sp>
        <p:nvSpPr>
          <p:cNvPr id="123913" name="Rectangle 9">
            <a:extLst>
              <a:ext uri="{FF2B5EF4-FFF2-40B4-BE49-F238E27FC236}">
                <a16:creationId xmlns:a16="http://schemas.microsoft.com/office/drawing/2014/main" id="{9204BE58-8AE8-3968-7AD4-F6E97F21A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5126038"/>
            <a:ext cx="252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Answer containing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appropriate units</a:t>
            </a:r>
          </a:p>
        </p:txBody>
      </p:sp>
      <p:pic>
        <p:nvPicPr>
          <p:cNvPr id="24589" name="Picture 10" descr="scottishflag">
            <a:extLst>
              <a:ext uri="{FF2B5EF4-FFF2-40B4-BE49-F238E27FC236}">
                <a16:creationId xmlns:a16="http://schemas.microsoft.com/office/drawing/2014/main" id="{F8F840BB-6050-9B43-240A-466F88FE1BE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90" name="Text Box 11">
            <a:extLst>
              <a:ext uri="{FF2B5EF4-FFF2-40B4-BE49-F238E27FC236}">
                <a16:creationId xmlns:a16="http://schemas.microsoft.com/office/drawing/2014/main" id="{98A2A8D6-6582-1AD6-99AE-F8CF124273C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4591" name="Picture 6" descr="Office Objects 0572">
            <a:extLst>
              <a:ext uri="{FF2B5EF4-FFF2-40B4-BE49-F238E27FC236}">
                <a16:creationId xmlns:a16="http://schemas.microsoft.com/office/drawing/2014/main" id="{B7534D41-DE05-DD30-56D6-B6F6134D75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3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3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3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8" grpId="0"/>
      <p:bldP spid="123910" grpId="0"/>
      <p:bldP spid="123912" grpId="0"/>
      <p:bldP spid="1239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Date Placeholder 3">
            <a:extLst>
              <a:ext uri="{FF2B5EF4-FFF2-40B4-BE49-F238E27FC236}">
                <a16:creationId xmlns:a16="http://schemas.microsoft.com/office/drawing/2014/main" id="{61330E05-2A86-5BEA-364E-637C4774080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02489126-F4E8-4E83-8EA5-A4AB20847A3A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2052" name="Slide Number Placeholder 4">
            <a:extLst>
              <a:ext uri="{FF2B5EF4-FFF2-40B4-BE49-F238E27FC236}">
                <a16:creationId xmlns:a16="http://schemas.microsoft.com/office/drawing/2014/main" id="{7D04FB6F-AB27-3379-F483-5AE42640F9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C00CFB0B-967C-44A4-B206-2CC9B83EE306}" type="slidenum">
              <a:rPr lang="en-GB" altLang="en-US"/>
              <a:pPr eaLnBrk="1" hangingPunct="1"/>
              <a:t>4</a:t>
            </a:fld>
            <a:endParaRPr lang="en-GB" altLang="en-US"/>
          </a:p>
        </p:txBody>
      </p:sp>
      <p:sp>
        <p:nvSpPr>
          <p:cNvPr id="2053" name="Footer Placeholder 5">
            <a:extLst>
              <a:ext uri="{FF2B5EF4-FFF2-40B4-BE49-F238E27FC236}">
                <a16:creationId xmlns:a16="http://schemas.microsoft.com/office/drawing/2014/main" id="{166728CB-75D8-B371-B705-B24A085AC7C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51208" name="Rectangle 8">
            <a:extLst>
              <a:ext uri="{FF2B5EF4-FFF2-40B4-BE49-F238E27FC236}">
                <a16:creationId xmlns:a16="http://schemas.microsoft.com/office/drawing/2014/main" id="{802CE04D-5307-14B0-7795-C8EFBEF7A6FF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914400" y="274638"/>
            <a:ext cx="70421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800" dirty="0">
                <a:solidFill>
                  <a:srgbClr val="FFFF00"/>
                </a:solidFill>
              </a:rPr>
              <a:t>Parallelogram Area</a:t>
            </a:r>
          </a:p>
        </p:txBody>
      </p:sp>
      <p:graphicFrame>
        <p:nvGraphicFramePr>
          <p:cNvPr id="51287" name="Object 87">
            <a:extLst>
              <a:ext uri="{FF2B5EF4-FFF2-40B4-BE49-F238E27FC236}">
                <a16:creationId xmlns:a16="http://schemas.microsoft.com/office/drawing/2014/main" id="{E6AE89AF-0628-613C-57CB-9308DF00C454}"/>
              </a:ext>
            </a:extLst>
          </p:cNvPr>
          <p:cNvGraphicFramePr>
            <a:graphicFrameLocks noChangeAspect="1"/>
          </p:cNvGraphicFramePr>
          <p:nvPr>
            <p:ph idx="4294967295"/>
          </p:nvPr>
        </p:nvGraphicFramePr>
        <p:xfrm>
          <a:off x="1928813" y="4462463"/>
          <a:ext cx="609600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17640" imgH="304560" progId="Equation.DSMT4">
                  <p:embed/>
                </p:oleObj>
              </mc:Choice>
              <mc:Fallback>
                <p:oleObj name="Equation" r:id="rId2" imgW="2717640" imgH="304560" progId="Equation.DSMT4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4462463"/>
                        <a:ext cx="6096000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5" name="Picture 55" descr="scottishflag">
            <a:extLst>
              <a:ext uri="{FF2B5EF4-FFF2-40B4-BE49-F238E27FC236}">
                <a16:creationId xmlns:a16="http://schemas.microsoft.com/office/drawing/2014/main" id="{514D15E2-807F-07B4-F36B-91F058F4DF1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050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8" name="Text Box 68">
            <a:extLst>
              <a:ext uri="{FF2B5EF4-FFF2-40B4-BE49-F238E27FC236}">
                <a16:creationId xmlns:a16="http://schemas.microsoft.com/office/drawing/2014/main" id="{696F6ED8-8DB1-6C0C-BAA3-F8F33D99E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7488" y="23510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7" name="AutoShape 79">
            <a:extLst>
              <a:ext uri="{FF2B5EF4-FFF2-40B4-BE49-F238E27FC236}">
                <a16:creationId xmlns:a16="http://schemas.microsoft.com/office/drawing/2014/main" id="{DDECC065-05BD-3484-A101-F5949B2718DC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568950" y="1704975"/>
            <a:ext cx="604838" cy="1704975"/>
          </a:xfrm>
          <a:prstGeom prst="rtTriangl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8" name="Rectangle 80">
            <a:extLst>
              <a:ext uri="{FF2B5EF4-FFF2-40B4-BE49-F238E27FC236}">
                <a16:creationId xmlns:a16="http://schemas.microsoft.com/office/drawing/2014/main" id="{48FF0919-799D-08E4-AA24-4B2AFF8AD8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1708150"/>
            <a:ext cx="1685925" cy="17113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400"/>
          </a:p>
        </p:txBody>
      </p:sp>
      <p:grpSp>
        <p:nvGrpSpPr>
          <p:cNvPr id="2" name="Group 90">
            <a:extLst>
              <a:ext uri="{FF2B5EF4-FFF2-40B4-BE49-F238E27FC236}">
                <a16:creationId xmlns:a16="http://schemas.microsoft.com/office/drawing/2014/main" id="{5EC5B189-64E6-D6B1-FE8F-CEDDE566245B}"/>
              </a:ext>
            </a:extLst>
          </p:cNvPr>
          <p:cNvGrpSpPr>
            <a:grpSpLocks/>
          </p:cNvGrpSpPr>
          <p:nvPr/>
        </p:nvGrpSpPr>
        <p:grpSpPr bwMode="auto">
          <a:xfrm>
            <a:off x="3981450" y="3505200"/>
            <a:ext cx="2076450" cy="568325"/>
            <a:chOff x="3060" y="2208"/>
            <a:chExt cx="1308" cy="358"/>
          </a:xfrm>
        </p:grpSpPr>
        <p:sp>
          <p:nvSpPr>
            <p:cNvPr id="2068" name="Text Box 65">
              <a:extLst>
                <a:ext uri="{FF2B5EF4-FFF2-40B4-BE49-F238E27FC236}">
                  <a16:creationId xmlns:a16="http://schemas.microsoft.com/office/drawing/2014/main" id="{3A2E4B25-0A2A-7DA6-D4E3-3D3DC086B7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0" y="2275"/>
              <a:ext cx="23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b</a:t>
              </a:r>
              <a:endParaRPr lang="en-GB" altLang="en-US" sz="2400" baseline="-25000"/>
            </a:p>
          </p:txBody>
        </p:sp>
        <p:sp>
          <p:nvSpPr>
            <p:cNvPr id="2069" name="Line 83">
              <a:extLst>
                <a:ext uri="{FF2B5EF4-FFF2-40B4-BE49-F238E27FC236}">
                  <a16:creationId xmlns:a16="http://schemas.microsoft.com/office/drawing/2014/main" id="{37A907A5-7B0D-6397-FCF1-75EA674F80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0" y="2208"/>
              <a:ext cx="13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1291" name="Text Box 91">
            <a:extLst>
              <a:ext uri="{FF2B5EF4-FFF2-40B4-BE49-F238E27FC236}">
                <a16:creationId xmlns:a16="http://schemas.microsoft.com/office/drawing/2014/main" id="{F116669F-A1CB-B086-556D-C2DCD8A1F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38" y="1373188"/>
            <a:ext cx="28082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400" u="sng"/>
              <a:t>Important NOTE</a:t>
            </a:r>
          </a:p>
          <a:p>
            <a:pPr algn="ctr" eaLnBrk="1" hangingPunct="1"/>
            <a:endParaRPr lang="en-GB" altLang="en-US" sz="2400" u="sng"/>
          </a:p>
          <a:p>
            <a:pPr algn="ctr" eaLnBrk="1" hangingPunct="1"/>
            <a:r>
              <a:rPr lang="en-GB" altLang="en-US" sz="2400"/>
              <a:t>h = vertical height</a:t>
            </a:r>
          </a:p>
        </p:txBody>
      </p:sp>
      <p:sp>
        <p:nvSpPr>
          <p:cNvPr id="51278" name="AutoShape 78">
            <a:extLst>
              <a:ext uri="{FF2B5EF4-FFF2-40B4-BE49-F238E27FC236}">
                <a16:creationId xmlns:a16="http://schemas.microsoft.com/office/drawing/2014/main" id="{9C52657D-5B73-4930-8815-D3CA88FE3BF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281363" y="1720850"/>
            <a:ext cx="604837" cy="1698625"/>
          </a:xfrm>
          <a:prstGeom prst="rtTriangl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3" name="Rectangle 93">
            <a:extLst>
              <a:ext uri="{FF2B5EF4-FFF2-40B4-BE49-F238E27FC236}">
                <a16:creationId xmlns:a16="http://schemas.microsoft.com/office/drawing/2014/main" id="{33EF0308-2FBC-C3F3-5B63-25DA67E8A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6825" y="3328988"/>
            <a:ext cx="88900" cy="88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3" name="Text Box 92">
            <a:extLst>
              <a:ext uri="{FF2B5EF4-FFF2-40B4-BE49-F238E27FC236}">
                <a16:creationId xmlns:a16="http://schemas.microsoft.com/office/drawing/2014/main" id="{8CB7C444-3842-20F0-AA63-EC8797A2AB1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grpSp>
        <p:nvGrpSpPr>
          <p:cNvPr id="3" name="Group 89">
            <a:extLst>
              <a:ext uri="{FF2B5EF4-FFF2-40B4-BE49-F238E27FC236}">
                <a16:creationId xmlns:a16="http://schemas.microsoft.com/office/drawing/2014/main" id="{ED6CDA4F-B1BB-5CCE-4D4F-2119144C78E4}"/>
              </a:ext>
            </a:extLst>
          </p:cNvPr>
          <p:cNvGrpSpPr>
            <a:grpSpLocks/>
          </p:cNvGrpSpPr>
          <p:nvPr/>
        </p:nvGrpSpPr>
        <p:grpSpPr bwMode="auto">
          <a:xfrm>
            <a:off x="3895725" y="1719263"/>
            <a:ext cx="390525" cy="1695450"/>
            <a:chOff x="3006" y="1083"/>
            <a:chExt cx="246" cy="1068"/>
          </a:xfrm>
        </p:grpSpPr>
        <p:sp>
          <p:nvSpPr>
            <p:cNvPr id="2066" name="Line 84">
              <a:extLst>
                <a:ext uri="{FF2B5EF4-FFF2-40B4-BE49-F238E27FC236}">
                  <a16:creationId xmlns:a16="http://schemas.microsoft.com/office/drawing/2014/main" id="{3B4FB69D-82FE-74A3-A716-D0068F1CA7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6" y="1083"/>
              <a:ext cx="0" cy="10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67" name="Text Box 85">
              <a:extLst>
                <a:ext uri="{FF2B5EF4-FFF2-40B4-BE49-F238E27FC236}">
                  <a16:creationId xmlns:a16="http://schemas.microsoft.com/office/drawing/2014/main" id="{87593F73-12AA-04B4-20DE-A5EDD8CD19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1484"/>
              <a:ext cx="2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chemeClr val="bg2"/>
                  </a:solidFill>
                </a:rPr>
                <a:t>h</a:t>
              </a:r>
              <a:endParaRPr lang="en-GB" altLang="en-US" sz="2400" baseline="-25000">
                <a:solidFill>
                  <a:schemeClr val="bg2"/>
                </a:solidFill>
              </a:endParaRPr>
            </a:p>
          </p:txBody>
        </p:sp>
      </p:grpSp>
      <p:pic>
        <p:nvPicPr>
          <p:cNvPr id="2065" name="Picture 6" descr="Office Objects 0572">
            <a:extLst>
              <a:ext uri="{FF2B5EF4-FFF2-40B4-BE49-F238E27FC236}">
                <a16:creationId xmlns:a16="http://schemas.microsoft.com/office/drawing/2014/main" id="{B7548E0E-D980-542B-3370-93C2B78C7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7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2" dur="2000" fill="hold"/>
                                        <p:tgtEl>
                                          <p:spTgt spid="51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4" dur="2000" fill="hold"/>
                                        <p:tgtEl>
                                          <p:spTgt spid="51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8" grpId="0"/>
      <p:bldP spid="51291" grpId="0"/>
      <p:bldP spid="51278" grpId="0" animBg="1"/>
      <p:bldP spid="51293" grpId="0" animBg="1"/>
      <p:bldP spid="5129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Date Placeholder 6">
            <a:extLst>
              <a:ext uri="{FF2B5EF4-FFF2-40B4-BE49-F238E27FC236}">
                <a16:creationId xmlns:a16="http://schemas.microsoft.com/office/drawing/2014/main" id="{D1152D08-32A7-DE75-F7A3-21D3AB95266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5969D1FB-AF27-4AAC-BB45-DF5AE81BC549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3078" name="Slide Number Placeholder 7">
            <a:extLst>
              <a:ext uri="{FF2B5EF4-FFF2-40B4-BE49-F238E27FC236}">
                <a16:creationId xmlns:a16="http://schemas.microsoft.com/office/drawing/2014/main" id="{ED2302A7-8A6C-9DDB-CF61-5B7CB9973D2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6E09E5FA-FF11-4D29-A2CF-D30AC04B2528}" type="slidenum">
              <a:rPr lang="en-GB" altLang="en-US"/>
              <a:pPr eaLnBrk="1" hangingPunct="1"/>
              <a:t>5</a:t>
            </a:fld>
            <a:endParaRPr lang="en-GB" altLang="en-US"/>
          </a:p>
        </p:txBody>
      </p:sp>
      <p:sp>
        <p:nvSpPr>
          <p:cNvPr id="3079" name="Footer Placeholder 8">
            <a:extLst>
              <a:ext uri="{FF2B5EF4-FFF2-40B4-BE49-F238E27FC236}">
                <a16:creationId xmlns:a16="http://schemas.microsoft.com/office/drawing/2014/main" id="{20ACBEAE-C3B1-06D0-9738-FF8B92EA178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102402" name="Rectangle 2">
            <a:extLst>
              <a:ext uri="{FF2B5EF4-FFF2-40B4-BE49-F238E27FC236}">
                <a16:creationId xmlns:a16="http://schemas.microsoft.com/office/drawing/2014/main" id="{67BDC237-18B8-5D3E-1069-B64A09297219}"/>
              </a:ext>
            </a:extLst>
          </p:cNvPr>
          <p:cNvSpPr>
            <a:spLocks noGrp="1" noRot="1" noChangeArrowheads="1"/>
          </p:cNvSpPr>
          <p:nvPr>
            <p:ph type="title" sz="quarter" idx="4294967295"/>
          </p:nvPr>
        </p:nvSpPr>
        <p:spPr>
          <a:xfrm>
            <a:off x="1487488" y="274638"/>
            <a:ext cx="6415087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400" dirty="0">
                <a:solidFill>
                  <a:srgbClr val="FFFF00"/>
                </a:solidFill>
              </a:rPr>
              <a:t>Parallelogram Area</a:t>
            </a:r>
          </a:p>
        </p:txBody>
      </p:sp>
      <p:pic>
        <p:nvPicPr>
          <p:cNvPr id="3081" name="Picture 4" descr="scottishflag">
            <a:extLst>
              <a:ext uri="{FF2B5EF4-FFF2-40B4-BE49-F238E27FC236}">
                <a16:creationId xmlns:a16="http://schemas.microsoft.com/office/drawing/2014/main" id="{1D3CFB67-9569-DCA8-43CC-3E57FD926E6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Text Box 9">
            <a:extLst>
              <a:ext uri="{FF2B5EF4-FFF2-40B4-BE49-F238E27FC236}">
                <a16:creationId xmlns:a16="http://schemas.microsoft.com/office/drawing/2014/main" id="{CB22EB58-93CC-0795-E992-E787731A1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1612900"/>
            <a:ext cx="6294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u="sng"/>
              <a:t>Example 1</a:t>
            </a:r>
            <a:r>
              <a:rPr lang="en-GB" altLang="en-US" sz="2400"/>
              <a:t> : Find the area of parallelogram.</a:t>
            </a:r>
            <a:endParaRPr lang="en-GB" altLang="en-US" sz="2400" u="sng"/>
          </a:p>
        </p:txBody>
      </p:sp>
      <p:graphicFrame>
        <p:nvGraphicFramePr>
          <p:cNvPr id="102410" name="Object 10">
            <a:extLst>
              <a:ext uri="{FF2B5EF4-FFF2-40B4-BE49-F238E27FC236}">
                <a16:creationId xmlns:a16="http://schemas.microsoft.com/office/drawing/2014/main" id="{F70C1E82-00DA-735D-5982-5227D83407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2725" y="2898775"/>
          <a:ext cx="37369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17640" imgH="304560" progId="Equation.DSMT4">
                  <p:embed/>
                </p:oleObj>
              </mc:Choice>
              <mc:Fallback>
                <p:oleObj name="Equation" r:id="rId3" imgW="2717640" imgH="304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2898775"/>
                        <a:ext cx="37369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11" name="Object 11">
            <a:extLst>
              <a:ext uri="{FF2B5EF4-FFF2-40B4-BE49-F238E27FC236}">
                <a16:creationId xmlns:a16="http://schemas.microsoft.com/office/drawing/2014/main" id="{0FCC9F20-D7B2-AEC2-A121-F27904BC3E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2725" y="3500438"/>
          <a:ext cx="213201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31560" imgH="241200" progId="Equation.DSMT4">
                  <p:embed/>
                </p:oleObj>
              </mc:Choice>
              <mc:Fallback>
                <p:oleObj name="Equation" r:id="rId5" imgW="1231560" imgH="241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3500438"/>
                        <a:ext cx="2132013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12" name="Object 12">
            <a:extLst>
              <a:ext uri="{FF2B5EF4-FFF2-40B4-BE49-F238E27FC236}">
                <a16:creationId xmlns:a16="http://schemas.microsoft.com/office/drawing/2014/main" id="{CF66324B-C93B-85E4-598E-88E4901696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2725" y="4070350"/>
          <a:ext cx="2344738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47560" imgH="291960" progId="Equation.DSMT4">
                  <p:embed/>
                </p:oleObj>
              </mc:Choice>
              <mc:Fallback>
                <p:oleObj name="Equation" r:id="rId7" imgW="144756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4070350"/>
                        <a:ext cx="2344738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3" name="Text Box 14">
            <a:extLst>
              <a:ext uri="{FF2B5EF4-FFF2-40B4-BE49-F238E27FC236}">
                <a16:creationId xmlns:a16="http://schemas.microsoft.com/office/drawing/2014/main" id="{B2949647-2577-E1C8-4AD1-81CA3C666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225" y="362902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9cm</a:t>
            </a:r>
          </a:p>
        </p:txBody>
      </p:sp>
      <p:sp>
        <p:nvSpPr>
          <p:cNvPr id="3084" name="Line 15">
            <a:extLst>
              <a:ext uri="{FF2B5EF4-FFF2-40B4-BE49-F238E27FC236}">
                <a16:creationId xmlns:a16="http://schemas.microsoft.com/office/drawing/2014/main" id="{869E2E47-861A-DA0B-483A-FB774C88746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36775" y="2732088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5" name="Text Box 16">
            <a:extLst>
              <a:ext uri="{FF2B5EF4-FFF2-40B4-BE49-F238E27FC236}">
                <a16:creationId xmlns:a16="http://schemas.microsoft.com/office/drawing/2014/main" id="{9D094563-9E53-72B7-F9C7-C6239ABFA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7788" y="2798763"/>
            <a:ext cx="769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3cm</a:t>
            </a:r>
          </a:p>
        </p:txBody>
      </p:sp>
      <p:sp>
        <p:nvSpPr>
          <p:cNvPr id="3086" name="AutoShape 22">
            <a:extLst>
              <a:ext uri="{FF2B5EF4-FFF2-40B4-BE49-F238E27FC236}">
                <a16:creationId xmlns:a16="http://schemas.microsoft.com/office/drawing/2014/main" id="{09DAF163-1740-657D-E5CC-5421329F0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25" y="2705100"/>
            <a:ext cx="2362200" cy="752475"/>
          </a:xfrm>
          <a:prstGeom prst="parallelogram">
            <a:avLst>
              <a:gd name="adj" fmla="val 784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7" name="Text Box 23">
            <a:extLst>
              <a:ext uri="{FF2B5EF4-FFF2-40B4-BE49-F238E27FC236}">
                <a16:creationId xmlns:a16="http://schemas.microsoft.com/office/drawing/2014/main" id="{20015FDD-0AD8-8651-11B6-135AFDCE5B4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539CDC5-87B4-01D4-DB2B-E14F0DF7B044}"/>
              </a:ext>
            </a:extLst>
          </p:cNvPr>
          <p:cNvCxnSpPr/>
          <p:nvPr/>
        </p:nvCxnSpPr>
        <p:spPr>
          <a:xfrm rot="10800000">
            <a:off x="2128838" y="3671888"/>
            <a:ext cx="1771650" cy="1587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9" name="Picture 6" descr="Office Objects 0572">
            <a:extLst>
              <a:ext uri="{FF2B5EF4-FFF2-40B4-BE49-F238E27FC236}">
                <a16:creationId xmlns:a16="http://schemas.microsoft.com/office/drawing/2014/main" id="{2F56AA70-D6D9-197A-BF32-C139522A7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1">
            <a:extLst>
              <a:ext uri="{FF2B5EF4-FFF2-40B4-BE49-F238E27FC236}">
                <a16:creationId xmlns:a16="http://schemas.microsoft.com/office/drawing/2014/main" id="{E243917C-BC87-574B-0EBB-44A3E6EF61D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89A8E78B-A27C-4DD2-83E8-49F80094CCD6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25603" name="Footer Placeholder 2">
            <a:extLst>
              <a:ext uri="{FF2B5EF4-FFF2-40B4-BE49-F238E27FC236}">
                <a16:creationId xmlns:a16="http://schemas.microsoft.com/office/drawing/2014/main" id="{5F09CC61-A804-8DFB-4B91-63A67D6E10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 Lafferty Maths Dept.</a:t>
            </a:r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90759EDD-5B25-054B-7674-A1AE8BEB8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605" name="Text Box 3">
            <a:extLst>
              <a:ext uri="{FF2B5EF4-FFF2-40B4-BE49-F238E27FC236}">
                <a16:creationId xmlns:a16="http://schemas.microsoft.com/office/drawing/2014/main" id="{B818DB60-46A4-6E06-4538-BB506702C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/>
              <a:t>Now try N4 Lifeskills TJ</a:t>
            </a:r>
          </a:p>
          <a:p>
            <a:pPr algn="ctr" eaLnBrk="1" hangingPunct="1"/>
            <a:r>
              <a:rPr lang="en-GB" altLang="en-US" sz="4000"/>
              <a:t>Ex 1</a:t>
            </a:r>
          </a:p>
          <a:p>
            <a:pPr algn="ctr" eaLnBrk="1" hangingPunct="1"/>
            <a:r>
              <a:rPr lang="en-GB" altLang="en-US" sz="4000"/>
              <a:t>Ch16 (page 135)</a:t>
            </a:r>
          </a:p>
        </p:txBody>
      </p:sp>
      <p:pic>
        <p:nvPicPr>
          <p:cNvPr id="25606" name="Picture 4" descr="ag00463_">
            <a:extLst>
              <a:ext uri="{FF2B5EF4-FFF2-40B4-BE49-F238E27FC236}">
                <a16:creationId xmlns:a16="http://schemas.microsoft.com/office/drawing/2014/main" id="{D836071E-478C-736B-EB50-63513EAF8A7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5" descr="scottishflag">
            <a:extLst>
              <a:ext uri="{FF2B5EF4-FFF2-40B4-BE49-F238E27FC236}">
                <a16:creationId xmlns:a16="http://schemas.microsoft.com/office/drawing/2014/main" id="{DA9BEC5B-DC3C-D598-EF1A-71070CF4856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6" descr="Office Objects 0572">
            <a:extLst>
              <a:ext uri="{FF2B5EF4-FFF2-40B4-BE49-F238E27FC236}">
                <a16:creationId xmlns:a16="http://schemas.microsoft.com/office/drawing/2014/main" id="{23BDB786-1CDB-3471-5568-AB278A96F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9" name="Text Box 7">
            <a:extLst>
              <a:ext uri="{FF2B5EF4-FFF2-40B4-BE49-F238E27FC236}">
                <a16:creationId xmlns:a16="http://schemas.microsoft.com/office/drawing/2014/main" id="{35E2157D-7326-53A5-8632-87013BA9E55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E07FB99B-5992-502C-BC97-52AAE9FDD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8">
            <a:extLst>
              <a:ext uri="{FF2B5EF4-FFF2-40B4-BE49-F238E27FC236}">
                <a16:creationId xmlns:a16="http://schemas.microsoft.com/office/drawing/2014/main" id="{749AF60A-C28A-21F8-93DC-033C29015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4722813"/>
            <a:ext cx="57038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Q4.	The solution to an equation is 5.</a:t>
            </a:r>
          </a:p>
          <a:p>
            <a:pPr eaLnBrk="1" hangingPunct="1"/>
            <a:endParaRPr lang="en-GB" altLang="en-US" sz="2400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	What is the equation.</a:t>
            </a:r>
          </a:p>
        </p:txBody>
      </p:sp>
      <p:sp>
        <p:nvSpPr>
          <p:cNvPr id="4100" name="Date Placeholder 4">
            <a:extLst>
              <a:ext uri="{FF2B5EF4-FFF2-40B4-BE49-F238E27FC236}">
                <a16:creationId xmlns:a16="http://schemas.microsoft.com/office/drawing/2014/main" id="{FE4AAA18-7FEB-D054-2D58-9CF6B761A0C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0DBC9CE2-EC51-4EBE-AA03-8E5FD0E9AFF7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4101" name="Slide Number Placeholder 5">
            <a:extLst>
              <a:ext uri="{FF2B5EF4-FFF2-40B4-BE49-F238E27FC236}">
                <a16:creationId xmlns:a16="http://schemas.microsoft.com/office/drawing/2014/main" id="{EE288BDA-AC0D-9BA7-076B-E5192FA6E8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CF6C5D14-E58C-4611-8AD5-F5C44A6F7FB7}" type="slidenum">
              <a:rPr lang="en-GB" altLang="en-US"/>
              <a:pPr eaLnBrk="1" hangingPunct="1"/>
              <a:t>7</a:t>
            </a:fld>
            <a:endParaRPr lang="en-GB" altLang="en-US"/>
          </a:p>
        </p:txBody>
      </p:sp>
      <p:sp>
        <p:nvSpPr>
          <p:cNvPr id="4102" name="Footer Placeholder 6">
            <a:extLst>
              <a:ext uri="{FF2B5EF4-FFF2-40B4-BE49-F238E27FC236}">
                <a16:creationId xmlns:a16="http://schemas.microsoft.com/office/drawing/2014/main" id="{0BFED1CC-0792-7385-9664-7F157FBC0E9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6A5273DB-AE39-1207-35D8-F85B5316234C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Starter Questions</a:t>
            </a:r>
          </a:p>
        </p:txBody>
      </p:sp>
      <p:graphicFrame>
        <p:nvGraphicFramePr>
          <p:cNvPr id="4098" name="Object 3">
            <a:extLst>
              <a:ext uri="{FF2B5EF4-FFF2-40B4-BE49-F238E27FC236}">
                <a16:creationId xmlns:a16="http://schemas.microsoft.com/office/drawing/2014/main" id="{74C05245-0F3A-FD57-A920-E479082C0716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4119563" y="2259013"/>
          <a:ext cx="12477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8720" imgH="177480" progId="Equation.DSMT4">
                  <p:embed/>
                </p:oleObj>
              </mc:Choice>
              <mc:Fallback>
                <p:oleObj name="Equation" r:id="rId2" imgW="55872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9563" y="2259013"/>
                        <a:ext cx="124777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4" name="Picture 4" descr="scottishflag">
            <a:extLst>
              <a:ext uri="{FF2B5EF4-FFF2-40B4-BE49-F238E27FC236}">
                <a16:creationId xmlns:a16="http://schemas.microsoft.com/office/drawing/2014/main" id="{5341CCF3-A688-A45F-9E37-4C265120FD5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 Box 5">
            <a:extLst>
              <a:ext uri="{FF2B5EF4-FFF2-40B4-BE49-F238E27FC236}">
                <a16:creationId xmlns:a16="http://schemas.microsoft.com/office/drawing/2014/main" id="{448AA677-34E6-CC3E-CB6C-A5D24B2DD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1703388"/>
            <a:ext cx="238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Q1.	Calculate</a:t>
            </a:r>
          </a:p>
        </p:txBody>
      </p:sp>
      <p:sp>
        <p:nvSpPr>
          <p:cNvPr id="4106" name="Text Box 6">
            <a:extLst>
              <a:ext uri="{FF2B5EF4-FFF2-40B4-BE49-F238E27FC236}">
                <a16:creationId xmlns:a16="http://schemas.microsoft.com/office/drawing/2014/main" id="{02400432-B362-7DB2-A0F5-C63CA5C7F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2979738"/>
            <a:ext cx="86883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Q2.	Are the missing angles 70</a:t>
            </a:r>
            <a:r>
              <a:rPr lang="en-GB" altLang="en-US" sz="2400" baseline="50000">
                <a:solidFill>
                  <a:srgbClr val="FFFF00"/>
                </a:solidFill>
              </a:rPr>
              <a:t>o</a:t>
            </a:r>
            <a:r>
              <a:rPr lang="en-GB" altLang="en-US" sz="2400">
                <a:solidFill>
                  <a:srgbClr val="FFFF00"/>
                </a:solidFill>
              </a:rPr>
              <a:t>,40</a:t>
            </a:r>
            <a:r>
              <a:rPr lang="en-GB" altLang="en-US" sz="2400" baseline="50000">
                <a:solidFill>
                  <a:srgbClr val="FFFF00"/>
                </a:solidFill>
              </a:rPr>
              <a:t>o</a:t>
            </a:r>
            <a:r>
              <a:rPr lang="en-GB" altLang="en-US" sz="2400">
                <a:solidFill>
                  <a:srgbClr val="FFFF00"/>
                </a:solidFill>
              </a:rPr>
              <a:t>,40</a:t>
            </a:r>
            <a:r>
              <a:rPr lang="en-GB" altLang="en-US" sz="2400" baseline="50000">
                <a:solidFill>
                  <a:srgbClr val="FFFF00"/>
                </a:solidFill>
              </a:rPr>
              <a:t>o</a:t>
            </a:r>
            <a:r>
              <a:rPr lang="en-GB" altLang="en-US" sz="2400">
                <a:solidFill>
                  <a:srgbClr val="FFFF00"/>
                </a:solidFill>
              </a:rPr>
              <a:t> </a:t>
            </a:r>
            <a:r>
              <a:rPr lang="en-GB" altLang="en-US">
                <a:solidFill>
                  <a:srgbClr val="FFFF00"/>
                </a:solidFill>
              </a:rPr>
              <a:t>(Explain your answer)</a:t>
            </a:r>
            <a:endParaRPr lang="en-GB" altLang="en-US" sz="2400">
              <a:solidFill>
                <a:srgbClr val="FFFF00"/>
              </a:solidFill>
            </a:endParaRPr>
          </a:p>
        </p:txBody>
      </p:sp>
      <p:sp>
        <p:nvSpPr>
          <p:cNvPr id="4107" name="Text Box 7">
            <a:extLst>
              <a:ext uri="{FF2B5EF4-FFF2-40B4-BE49-F238E27FC236}">
                <a16:creationId xmlns:a16="http://schemas.microsoft.com/office/drawing/2014/main" id="{F55F7ADD-FFCE-850A-AC1E-F90B8F795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3868738"/>
            <a:ext cx="7839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Q3.	Is 180 the HCF of 10 and 36 ? </a:t>
            </a:r>
            <a:r>
              <a:rPr lang="en-GB" altLang="en-US">
                <a:solidFill>
                  <a:srgbClr val="FFFF00"/>
                </a:solidFill>
              </a:rPr>
              <a:t>(Explain your answer)</a:t>
            </a:r>
            <a:endParaRPr lang="en-GB" altLang="en-US" sz="2400">
              <a:solidFill>
                <a:srgbClr val="FFFF00"/>
              </a:solidFill>
            </a:endParaRPr>
          </a:p>
        </p:txBody>
      </p:sp>
      <p:sp>
        <p:nvSpPr>
          <p:cNvPr id="4108" name="Text Box 14">
            <a:extLst>
              <a:ext uri="{FF2B5EF4-FFF2-40B4-BE49-F238E27FC236}">
                <a16:creationId xmlns:a16="http://schemas.microsoft.com/office/drawing/2014/main" id="{FEC32302-D22B-0D23-6570-7ED5E5FD0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0425" y="2576513"/>
            <a:ext cx="5683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600"/>
              <a:t>110</a:t>
            </a:r>
            <a:r>
              <a:rPr lang="en-GB" altLang="en-US" sz="1600" baseline="60000"/>
              <a:t>o</a:t>
            </a:r>
            <a:endParaRPr lang="en-GB" altLang="en-US" sz="1600"/>
          </a:p>
        </p:txBody>
      </p:sp>
      <p:sp>
        <p:nvSpPr>
          <p:cNvPr id="4109" name="Line 17">
            <a:extLst>
              <a:ext uri="{FF2B5EF4-FFF2-40B4-BE49-F238E27FC236}">
                <a16:creationId xmlns:a16="http://schemas.microsoft.com/office/drawing/2014/main" id="{0AFFC9BC-0393-EDAB-9799-B59165B0FE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48450" y="295275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10" name="AutoShape 18">
            <a:extLst>
              <a:ext uri="{FF2B5EF4-FFF2-40B4-BE49-F238E27FC236}">
                <a16:creationId xmlns:a16="http://schemas.microsoft.com/office/drawing/2014/main" id="{2773CD01-276F-1119-7FF3-1F9526BBE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1450" y="1581150"/>
            <a:ext cx="1171575" cy="1371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11" name="Line 19">
            <a:extLst>
              <a:ext uri="{FF2B5EF4-FFF2-40B4-BE49-F238E27FC236}">
                <a16:creationId xmlns:a16="http://schemas.microsoft.com/office/drawing/2014/main" id="{0E0F55AB-02E9-5CE5-D44B-3080566ACF29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3375" y="2247900"/>
            <a:ext cx="209550" cy="209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12" name="Line 20">
            <a:extLst>
              <a:ext uri="{FF2B5EF4-FFF2-40B4-BE49-F238E27FC236}">
                <a16:creationId xmlns:a16="http://schemas.microsoft.com/office/drawing/2014/main" id="{9632CC68-15C1-BD89-FB05-C7A0E8CEEDD6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8559800" y="2187575"/>
            <a:ext cx="209550" cy="209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13" name="Text Box 25">
            <a:extLst>
              <a:ext uri="{FF2B5EF4-FFF2-40B4-BE49-F238E27FC236}">
                <a16:creationId xmlns:a16="http://schemas.microsoft.com/office/drawing/2014/main" id="{2A30F673-3086-1283-E6BA-417816D1D8D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114" name="Picture 6" descr="Office Objects 0572">
            <a:extLst>
              <a:ext uri="{FF2B5EF4-FFF2-40B4-BE49-F238E27FC236}">
                <a16:creationId xmlns:a16="http://schemas.microsoft.com/office/drawing/2014/main" id="{22A8607E-577B-D316-4100-D97A59FDC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2">
            <a:extLst>
              <a:ext uri="{FF2B5EF4-FFF2-40B4-BE49-F238E27FC236}">
                <a16:creationId xmlns:a16="http://schemas.microsoft.com/office/drawing/2014/main" id="{FA307D27-28A2-A6DA-F360-D321DED02C0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A1DFCDC5-96E5-48CA-8A32-C3C4913375DB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100C86BE-0F30-3A95-6171-72581799D7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88FC4627-BC82-44BF-A974-E2674385A79B}" type="slidenum">
              <a:rPr lang="en-GB" altLang="en-US"/>
              <a:pPr eaLnBrk="1" hangingPunct="1"/>
              <a:t>8</a:t>
            </a:fld>
            <a:endParaRPr lang="en-GB" altLang="en-US"/>
          </a:p>
        </p:txBody>
      </p:sp>
      <p:sp>
        <p:nvSpPr>
          <p:cNvPr id="26628" name="Footer Placeholder 4">
            <a:extLst>
              <a:ext uri="{FF2B5EF4-FFF2-40B4-BE49-F238E27FC236}">
                <a16:creationId xmlns:a16="http://schemas.microsoft.com/office/drawing/2014/main" id="{4A0214B7-6147-38DC-2067-AF538A0ADBD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122892" name="Rectangle 12">
            <a:extLst>
              <a:ext uri="{FF2B5EF4-FFF2-40B4-BE49-F238E27FC236}">
                <a16:creationId xmlns:a16="http://schemas.microsoft.com/office/drawing/2014/main" id="{8AD12F7D-75F2-CC5A-20E4-9F7A6D2CF619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914400" y="274638"/>
            <a:ext cx="6756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 dirty="0">
                <a:solidFill>
                  <a:srgbClr val="FFFF00"/>
                </a:solidFill>
              </a:rPr>
              <a:t>Rhombus and Kite Area</a:t>
            </a:r>
          </a:p>
        </p:txBody>
      </p:sp>
      <p:sp>
        <p:nvSpPr>
          <p:cNvPr id="122882" name="Rectangle 2">
            <a:extLst>
              <a:ext uri="{FF2B5EF4-FFF2-40B4-BE49-F238E27FC236}">
                <a16:creationId xmlns:a16="http://schemas.microsoft.com/office/drawing/2014/main" id="{9ACAC7D0-E8F6-7582-E8BE-BCA4F5049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AA7C9713-01E4-3CD8-EC3F-1B115B932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122884" name="Text Box 4">
            <a:extLst>
              <a:ext uri="{FF2B5EF4-FFF2-40B4-BE49-F238E27FC236}">
                <a16:creationId xmlns:a16="http://schemas.microsoft.com/office/drawing/2014/main" id="{9A2C398D-C7DE-E5D0-48F8-8CA70F59F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To remember the formula for the area of </a:t>
            </a:r>
            <a:r>
              <a:rPr lang="en-GB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ANY</a:t>
            </a: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rhombus and kite.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26633" name="Line 5">
            <a:extLst>
              <a:ext uri="{FF2B5EF4-FFF2-40B4-BE49-F238E27FC236}">
                <a16:creationId xmlns:a16="http://schemas.microsoft.com/office/drawing/2014/main" id="{62A846D8-9D2B-405D-FC61-F30B90CE093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886" name="Rectangle 6">
            <a:extLst>
              <a:ext uri="{FF2B5EF4-FFF2-40B4-BE49-F238E27FC236}">
                <a16:creationId xmlns:a16="http://schemas.microsoft.com/office/drawing/2014/main" id="{A7BCA353-2A96-059D-DA2B-3B014698E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1.    To develop a single formula for the area of </a:t>
            </a:r>
            <a:r>
              <a:rPr lang="en-GB" altLang="en-US" u="sng">
                <a:solidFill>
                  <a:srgbClr val="FFFF00"/>
                </a:solidFill>
              </a:rPr>
              <a:t>ANY</a:t>
            </a:r>
            <a:r>
              <a:rPr lang="en-GB" altLang="en-US">
                <a:solidFill>
                  <a:srgbClr val="FFFF00"/>
                </a:solidFill>
              </a:rPr>
              <a:t> rhombus and Kite.</a:t>
            </a:r>
          </a:p>
        </p:txBody>
      </p:sp>
      <p:sp>
        <p:nvSpPr>
          <p:cNvPr id="122888" name="Rectangle 8">
            <a:extLst>
              <a:ext uri="{FF2B5EF4-FFF2-40B4-BE49-F238E27FC236}">
                <a16:creationId xmlns:a16="http://schemas.microsoft.com/office/drawing/2014/main" id="{0CEFA8BC-9E78-7CFA-D108-FA2566BC1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434498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Apply formulae correctly.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(showing working)</a:t>
            </a:r>
          </a:p>
        </p:txBody>
      </p:sp>
      <p:sp>
        <p:nvSpPr>
          <p:cNvPr id="122889" name="Rectangle 9">
            <a:extLst>
              <a:ext uri="{FF2B5EF4-FFF2-40B4-BE49-F238E27FC236}">
                <a16:creationId xmlns:a16="http://schemas.microsoft.com/office/drawing/2014/main" id="{0546E751-6F30-496D-675A-806518E34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5168900"/>
            <a:ext cx="252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Answer containing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appropriate units</a:t>
            </a:r>
          </a:p>
        </p:txBody>
      </p:sp>
      <p:pic>
        <p:nvPicPr>
          <p:cNvPr id="26637" name="Picture 10" descr="scottishflag">
            <a:extLst>
              <a:ext uri="{FF2B5EF4-FFF2-40B4-BE49-F238E27FC236}">
                <a16:creationId xmlns:a16="http://schemas.microsoft.com/office/drawing/2014/main" id="{39D25422-34D3-51BB-3CD9-EAF799F74F6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050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8" name="Text Box 11">
            <a:extLst>
              <a:ext uri="{FF2B5EF4-FFF2-40B4-BE49-F238E27FC236}">
                <a16:creationId xmlns:a16="http://schemas.microsoft.com/office/drawing/2014/main" id="{E03887A8-F788-10DB-AE78-84AC579A661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6639" name="Picture 6" descr="Office Objects 0572">
            <a:extLst>
              <a:ext uri="{FF2B5EF4-FFF2-40B4-BE49-F238E27FC236}">
                <a16:creationId xmlns:a16="http://schemas.microsoft.com/office/drawing/2014/main" id="{DEDF9AC0-B015-720B-7C2D-DC41CF4155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2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4" grpId="0"/>
      <p:bldP spid="122886" grpId="0"/>
      <p:bldP spid="122888" grpId="0"/>
      <p:bldP spid="12288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Date Placeholder 4">
            <a:extLst>
              <a:ext uri="{FF2B5EF4-FFF2-40B4-BE49-F238E27FC236}">
                <a16:creationId xmlns:a16="http://schemas.microsoft.com/office/drawing/2014/main" id="{4EF3567B-6A61-4B71-AD37-4B211E8966E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FDB7EADA-80C7-4FAE-9FCE-6EBA0429E433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5124" name="Slide Number Placeholder 5">
            <a:extLst>
              <a:ext uri="{FF2B5EF4-FFF2-40B4-BE49-F238E27FC236}">
                <a16:creationId xmlns:a16="http://schemas.microsoft.com/office/drawing/2014/main" id="{B8BD653C-B6F2-7020-A952-6CFC0425F7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D0320E47-9C0D-43AF-A121-A315553963DC}" type="slidenum">
              <a:rPr lang="en-GB" altLang="en-US"/>
              <a:pPr eaLnBrk="1" hangingPunct="1"/>
              <a:t>9</a:t>
            </a:fld>
            <a:endParaRPr lang="en-GB" altLang="en-US"/>
          </a:p>
        </p:txBody>
      </p:sp>
      <p:sp>
        <p:nvSpPr>
          <p:cNvPr id="5125" name="Footer Placeholder 6">
            <a:extLst>
              <a:ext uri="{FF2B5EF4-FFF2-40B4-BE49-F238E27FC236}">
                <a16:creationId xmlns:a16="http://schemas.microsoft.com/office/drawing/2014/main" id="{E61FAA75-889F-91B9-BEEB-C9AE150AF08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50184" name="Rectangle 8">
            <a:extLst>
              <a:ext uri="{FF2B5EF4-FFF2-40B4-BE49-F238E27FC236}">
                <a16:creationId xmlns:a16="http://schemas.microsoft.com/office/drawing/2014/main" id="{73523B74-DAD2-2FA3-88E0-91C78307A2D2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19150" y="274638"/>
            <a:ext cx="75088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Area of a Rhombus</a:t>
            </a:r>
          </a:p>
        </p:txBody>
      </p:sp>
      <p:sp>
        <p:nvSpPr>
          <p:cNvPr id="50292" name="AutoShape 116">
            <a:extLst>
              <a:ext uri="{FF2B5EF4-FFF2-40B4-BE49-F238E27FC236}">
                <a16:creationId xmlns:a16="http://schemas.microsoft.com/office/drawing/2014/main" id="{C470019B-97E9-2ACD-82CB-8490D1065C4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803650" y="2670175"/>
            <a:ext cx="1466850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93" name="AutoShape 117">
            <a:extLst>
              <a:ext uri="{FF2B5EF4-FFF2-40B4-BE49-F238E27FC236}">
                <a16:creationId xmlns:a16="http://schemas.microsoft.com/office/drawing/2014/main" id="{CE1E6CDD-BDDC-63D8-D5F1-3BCD63656E67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3797300" y="1949450"/>
            <a:ext cx="1466850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91" name="AutoShape 115">
            <a:extLst>
              <a:ext uri="{FF2B5EF4-FFF2-40B4-BE49-F238E27FC236}">
                <a16:creationId xmlns:a16="http://schemas.microsoft.com/office/drawing/2014/main" id="{D4422D71-55A1-F411-3E1E-7190F54DF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8075" y="2673350"/>
            <a:ext cx="1466850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87" name="AutoShape 111">
            <a:extLst>
              <a:ext uri="{FF2B5EF4-FFF2-40B4-BE49-F238E27FC236}">
                <a16:creationId xmlns:a16="http://schemas.microsoft.com/office/drawing/2014/main" id="{4C40A198-DCCE-6EE2-A61F-B37222A5F70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371725" y="1952625"/>
            <a:ext cx="1466850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5131" name="Picture 55" descr="scottishflag">
            <a:extLst>
              <a:ext uri="{FF2B5EF4-FFF2-40B4-BE49-F238E27FC236}">
                <a16:creationId xmlns:a16="http://schemas.microsoft.com/office/drawing/2014/main" id="{9C7D7C13-DE9B-A706-9CF8-4AE09BCFCAE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Rectangle 92">
            <a:extLst>
              <a:ext uri="{FF2B5EF4-FFF2-40B4-BE49-F238E27FC236}">
                <a16:creationId xmlns:a16="http://schemas.microsoft.com/office/drawing/2014/main" id="{3F714F2B-C69C-8178-5D5D-3D79FB489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1725" y="1952625"/>
            <a:ext cx="2895600" cy="1466850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5133" name="Group 98">
            <a:extLst>
              <a:ext uri="{FF2B5EF4-FFF2-40B4-BE49-F238E27FC236}">
                <a16:creationId xmlns:a16="http://schemas.microsoft.com/office/drawing/2014/main" id="{AB8785F4-137E-5DA1-CA30-7388F28239BD}"/>
              </a:ext>
            </a:extLst>
          </p:cNvPr>
          <p:cNvGrpSpPr>
            <a:grpSpLocks/>
          </p:cNvGrpSpPr>
          <p:nvPr/>
        </p:nvGrpSpPr>
        <p:grpSpPr bwMode="auto">
          <a:xfrm>
            <a:off x="2384425" y="1978025"/>
            <a:ext cx="2857500" cy="1428750"/>
            <a:chOff x="2126" y="1246"/>
            <a:chExt cx="1800" cy="900"/>
          </a:xfrm>
        </p:grpSpPr>
        <p:sp>
          <p:nvSpPr>
            <p:cNvPr id="5144" name="AutoShape 90">
              <a:extLst>
                <a:ext uri="{FF2B5EF4-FFF2-40B4-BE49-F238E27FC236}">
                  <a16:creationId xmlns:a16="http://schemas.microsoft.com/office/drawing/2014/main" id="{7CBF8D2B-8893-01DD-AF1E-1AB4E245B8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6" y="1246"/>
              <a:ext cx="1800" cy="900"/>
            </a:xfrm>
            <a:prstGeom prst="diamond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45" name="Line 93">
              <a:extLst>
                <a:ext uri="{FF2B5EF4-FFF2-40B4-BE49-F238E27FC236}">
                  <a16:creationId xmlns:a16="http://schemas.microsoft.com/office/drawing/2014/main" id="{57BB1A2E-F9C6-F4CA-265A-D7BB308370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1266"/>
              <a:ext cx="0" cy="87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46" name="Line 94">
              <a:extLst>
                <a:ext uri="{FF2B5EF4-FFF2-40B4-BE49-F238E27FC236}">
                  <a16:creationId xmlns:a16="http://schemas.microsoft.com/office/drawing/2014/main" id="{05986DEC-DD22-59F8-EA49-BCFA1553287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V="1">
              <a:off x="3037" y="811"/>
              <a:ext cx="0" cy="176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106">
            <a:extLst>
              <a:ext uri="{FF2B5EF4-FFF2-40B4-BE49-F238E27FC236}">
                <a16:creationId xmlns:a16="http://schemas.microsoft.com/office/drawing/2014/main" id="{08B8E599-3B14-26A6-FA11-177A603BBE6F}"/>
              </a:ext>
            </a:extLst>
          </p:cNvPr>
          <p:cNvGrpSpPr>
            <a:grpSpLocks/>
          </p:cNvGrpSpPr>
          <p:nvPr/>
        </p:nvGrpSpPr>
        <p:grpSpPr bwMode="auto">
          <a:xfrm>
            <a:off x="2371725" y="3609975"/>
            <a:ext cx="2933700" cy="465138"/>
            <a:chOff x="2118" y="2274"/>
            <a:chExt cx="1848" cy="293"/>
          </a:xfrm>
        </p:grpSpPr>
        <p:sp>
          <p:nvSpPr>
            <p:cNvPr id="5142" name="Line 99">
              <a:extLst>
                <a:ext uri="{FF2B5EF4-FFF2-40B4-BE49-F238E27FC236}">
                  <a16:creationId xmlns:a16="http://schemas.microsoft.com/office/drawing/2014/main" id="{DA142E91-4D84-0A09-44A2-FF347ABDA2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8" y="2274"/>
              <a:ext cx="18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43" name="Text Box 100">
              <a:extLst>
                <a:ext uri="{FF2B5EF4-FFF2-40B4-BE49-F238E27FC236}">
                  <a16:creationId xmlns:a16="http://schemas.microsoft.com/office/drawing/2014/main" id="{E0B3D01B-F6F2-3839-AE44-CCE9A68879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2" y="2279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D</a:t>
              </a:r>
            </a:p>
          </p:txBody>
        </p:sp>
      </p:grpSp>
      <p:grpSp>
        <p:nvGrpSpPr>
          <p:cNvPr id="4" name="Group 107">
            <a:extLst>
              <a:ext uri="{FF2B5EF4-FFF2-40B4-BE49-F238E27FC236}">
                <a16:creationId xmlns:a16="http://schemas.microsoft.com/office/drawing/2014/main" id="{D7906901-01B1-240D-B229-EF03F2040511}"/>
              </a:ext>
            </a:extLst>
          </p:cNvPr>
          <p:cNvGrpSpPr>
            <a:grpSpLocks/>
          </p:cNvGrpSpPr>
          <p:nvPr/>
        </p:nvGrpSpPr>
        <p:grpSpPr bwMode="auto">
          <a:xfrm>
            <a:off x="5635625" y="1978025"/>
            <a:ext cx="452438" cy="1428750"/>
            <a:chOff x="4174" y="1246"/>
            <a:chExt cx="285" cy="900"/>
          </a:xfrm>
        </p:grpSpPr>
        <p:sp>
          <p:nvSpPr>
            <p:cNvPr id="5140" name="Line 101">
              <a:extLst>
                <a:ext uri="{FF2B5EF4-FFF2-40B4-BE49-F238E27FC236}">
                  <a16:creationId xmlns:a16="http://schemas.microsoft.com/office/drawing/2014/main" id="{46811D27-C58F-27CD-8E2A-F0EFC80C26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4" y="1246"/>
              <a:ext cx="0" cy="9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41" name="Text Box 102">
              <a:extLst>
                <a:ext uri="{FF2B5EF4-FFF2-40B4-BE49-F238E27FC236}">
                  <a16:creationId xmlns:a16="http://schemas.microsoft.com/office/drawing/2014/main" id="{FD0686FD-AC39-FE87-E70F-B81FB0A255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0" y="1551"/>
              <a:ext cx="2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d</a:t>
              </a:r>
            </a:p>
          </p:txBody>
        </p:sp>
      </p:grpSp>
      <p:sp>
        <p:nvSpPr>
          <p:cNvPr id="5136" name="Text Box 110">
            <a:extLst>
              <a:ext uri="{FF2B5EF4-FFF2-40B4-BE49-F238E27FC236}">
                <a16:creationId xmlns:a16="http://schemas.microsoft.com/office/drawing/2014/main" id="{BA8C99C0-B6F6-DE7C-AAC1-997BA80E2DE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0294" name="AutoShape 118">
            <a:extLst>
              <a:ext uri="{FF2B5EF4-FFF2-40B4-BE49-F238E27FC236}">
                <a16:creationId xmlns:a16="http://schemas.microsoft.com/office/drawing/2014/main" id="{1CF01258-B2BF-6644-C4EE-39F626A4D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790950" cy="1990725"/>
          </a:xfrm>
          <a:prstGeom prst="cloudCallout">
            <a:avLst>
              <a:gd name="adj1" fmla="val 36852"/>
              <a:gd name="adj2" fmla="val 72648"/>
            </a:avLst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/>
              <a:t>You have 2 minutes to come up with the formula for the area of any rhombus.</a:t>
            </a:r>
          </a:p>
        </p:txBody>
      </p:sp>
      <p:pic>
        <p:nvPicPr>
          <p:cNvPr id="5138" name="Picture 6" descr="Office Objects 0572">
            <a:extLst>
              <a:ext uri="{FF2B5EF4-FFF2-40B4-BE49-F238E27FC236}">
                <a16:creationId xmlns:a16="http://schemas.microsoft.com/office/drawing/2014/main" id="{28A52BA9-41E9-2FF6-8F60-733A902669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7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CE049E7-E36E-A711-3FDA-2B4F6419B3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7988" y="4170363"/>
            <a:ext cx="5137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600"/>
              <a:t>Rectangle Area = D x d</a:t>
            </a:r>
          </a:p>
        </p:txBody>
      </p:sp>
      <p:graphicFrame>
        <p:nvGraphicFramePr>
          <p:cNvPr id="4123" name="Object 27">
            <a:extLst>
              <a:ext uri="{FF2B5EF4-FFF2-40B4-BE49-F238E27FC236}">
                <a16:creationId xmlns:a16="http://schemas.microsoft.com/office/drawing/2014/main" id="{4C949E27-82D3-A1A5-8691-E01A892A09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84550" y="4886325"/>
          <a:ext cx="1809750" cy="112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680" imgH="393480" progId="Equation.3">
                  <p:embed/>
                </p:oleObj>
              </mc:Choice>
              <mc:Fallback>
                <p:oleObj name="Equation" r:id="rId4" imgW="634680" imgH="39348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4886325"/>
                        <a:ext cx="1809750" cy="112236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chemeClr val="tx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50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50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50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50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57292 0.0777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02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46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07407E-6 L 0.57187 -0.1388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502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94" y="-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7 L 0.2552 0.0777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0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60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96296E-6 L 0.25417 -0.1388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0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08" y="-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92" grpId="0" animBg="1"/>
      <p:bldP spid="50293" grpId="0" animBg="1"/>
      <p:bldP spid="50291" grpId="0" animBg="1"/>
      <p:bldP spid="50287" grpId="0" animBg="1"/>
      <p:bldP spid="50294" grpId="0" animBg="1"/>
      <p:bldP spid="50294" grpId="1" animBg="1"/>
      <p:bldP spid="27" grpId="0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0</TotalTime>
  <Words>1132</Words>
  <Application>Microsoft Office PowerPoint</Application>
  <PresentationFormat>On-screen Show (4:3)</PresentationFormat>
  <Paragraphs>290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Comic Sans MS</vt:lpstr>
      <vt:lpstr>Arial</vt:lpstr>
      <vt:lpstr>Wingdings</vt:lpstr>
      <vt:lpstr>Stream</vt:lpstr>
      <vt:lpstr>MathType 5.0 Equation</vt:lpstr>
      <vt:lpstr>Microsoft Equation 3.0</vt:lpstr>
      <vt:lpstr>Simple Areas</vt:lpstr>
      <vt:lpstr>Starter Questions</vt:lpstr>
      <vt:lpstr>Parallelogram Area</vt:lpstr>
      <vt:lpstr>Parallelogram Area</vt:lpstr>
      <vt:lpstr>Parallelogram Area</vt:lpstr>
      <vt:lpstr>PowerPoint Presentation</vt:lpstr>
      <vt:lpstr>Starter Questions</vt:lpstr>
      <vt:lpstr>Rhombus and Kite Area</vt:lpstr>
      <vt:lpstr>Area of a Rhombus</vt:lpstr>
      <vt:lpstr>Area of a Kite</vt:lpstr>
      <vt:lpstr>Rhombus and Kite Area</vt:lpstr>
      <vt:lpstr>Rhombus and Kite Area</vt:lpstr>
      <vt:lpstr>PowerPoint Presentation</vt:lpstr>
      <vt:lpstr>Starter Questions</vt:lpstr>
      <vt:lpstr>Squaring a Number</vt:lpstr>
      <vt:lpstr>PowerPoint Presentation</vt:lpstr>
      <vt:lpstr>PowerPoint Presentation</vt:lpstr>
      <vt:lpstr>PowerPoint Presentation</vt:lpstr>
      <vt:lpstr>PowerPoint Presentation</vt:lpstr>
      <vt:lpstr> Starter Questions</vt:lpstr>
      <vt:lpstr>Area of a Circle</vt:lpstr>
      <vt:lpstr>PowerPoint Presentation</vt:lpstr>
      <vt:lpstr>PowerPoint Presentation</vt:lpstr>
      <vt:lpstr>PowerPoint Presentation</vt:lpstr>
      <vt:lpstr>PowerPoint Presentation</vt:lpstr>
      <vt:lpstr>Area of a circle</vt:lpstr>
      <vt:lpstr>Area of a circle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Quadrilaterals</dc:title>
  <dc:creator/>
  <cp:lastModifiedBy/>
  <cp:revision>126</cp:revision>
  <dcterms:created xsi:type="dcterms:W3CDTF">2005-06-08T10:06:24Z</dcterms:created>
  <dcterms:modified xsi:type="dcterms:W3CDTF">2026-07-04T18:50:06Z</dcterms:modified>
</cp:coreProperties>
</file>