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slideLayouts/slideLayout14.xml" ContentType="application/vnd.openxmlformats-officedocument.presentationml.slideLayout+xml"/>
  <Override PartName="/ppt/theme/theme3.xml" ContentType="application/vnd.openxmlformats-officedocument.theme+xml"/>
  <Override PartName="/ppt/slideLayouts/slideLayout15.xml" ContentType="application/vnd.openxmlformats-officedocument.presentationml.slideLayout+xml"/>
  <Override PartName="/ppt/theme/theme4.xml" ContentType="application/vnd.openxmlformats-officedocument.theme+xml"/>
  <Override PartName="/ppt/slideLayouts/slideLayout16.xml" ContentType="application/vnd.openxmlformats-officedocument.presentationml.slideLayout+xml"/>
  <Override PartName="/ppt/theme/theme5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769" r:id="rId2"/>
    <p:sldMasterId id="2147483771" r:id="rId3"/>
    <p:sldMasterId id="2147483773" r:id="rId4"/>
    <p:sldMasterId id="2147483775" r:id="rId5"/>
    <p:sldMasterId id="2147483874" r:id="rId6"/>
  </p:sldMasterIdLst>
  <p:notesMasterIdLst>
    <p:notesMasterId r:id="rId44"/>
  </p:notesMasterIdLst>
  <p:sldIdLst>
    <p:sldId id="272" r:id="rId7"/>
    <p:sldId id="257" r:id="rId8"/>
    <p:sldId id="260" r:id="rId9"/>
    <p:sldId id="262" r:id="rId10"/>
    <p:sldId id="313" r:id="rId11"/>
    <p:sldId id="259" r:id="rId12"/>
    <p:sldId id="306" r:id="rId13"/>
    <p:sldId id="305" r:id="rId14"/>
    <p:sldId id="300" r:id="rId15"/>
    <p:sldId id="301" r:id="rId16"/>
    <p:sldId id="302" r:id="rId17"/>
    <p:sldId id="303" r:id="rId18"/>
    <p:sldId id="314" r:id="rId19"/>
    <p:sldId id="304" r:id="rId20"/>
    <p:sldId id="315" r:id="rId21"/>
    <p:sldId id="316" r:id="rId22"/>
    <p:sldId id="317" r:id="rId23"/>
    <p:sldId id="318" r:id="rId24"/>
    <p:sldId id="319" r:id="rId25"/>
    <p:sldId id="270" r:id="rId26"/>
    <p:sldId id="271" r:id="rId27"/>
    <p:sldId id="265" r:id="rId28"/>
    <p:sldId id="266" r:id="rId29"/>
    <p:sldId id="267" r:id="rId30"/>
    <p:sldId id="268" r:id="rId31"/>
    <p:sldId id="326" r:id="rId32"/>
    <p:sldId id="269" r:id="rId33"/>
    <p:sldId id="309" r:id="rId34"/>
    <p:sldId id="310" r:id="rId35"/>
    <p:sldId id="311" r:id="rId36"/>
    <p:sldId id="312" r:id="rId37"/>
    <p:sldId id="320" r:id="rId38"/>
    <p:sldId id="321" r:id="rId39"/>
    <p:sldId id="323" r:id="rId40"/>
    <p:sldId id="324" r:id="rId41"/>
    <p:sldId id="322" r:id="rId42"/>
    <p:sldId id="325" r:id="rId43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  <a:srgbClr val="000000"/>
    <a:srgbClr val="FFFF00"/>
    <a:srgbClr val="CC3300"/>
    <a:srgbClr val="9900FF"/>
    <a:srgbClr val="FF33CC"/>
    <a:srgbClr val="969696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797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45005" cy="450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9" Type="http://schemas.openxmlformats.org/officeDocument/2006/relationships/slide" Target="slides/slide33.xml"/><Relationship Id="rId21" Type="http://schemas.openxmlformats.org/officeDocument/2006/relationships/slide" Target="slides/slide15.xml"/><Relationship Id="rId34" Type="http://schemas.openxmlformats.org/officeDocument/2006/relationships/slide" Target="slides/slide28.xml"/><Relationship Id="rId42" Type="http://schemas.openxmlformats.org/officeDocument/2006/relationships/slide" Target="slides/slide36.xml"/><Relationship Id="rId47" Type="http://schemas.openxmlformats.org/officeDocument/2006/relationships/theme" Target="theme/theme1.xml"/><Relationship Id="rId7" Type="http://schemas.openxmlformats.org/officeDocument/2006/relationships/slide" Target="slides/slid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9" Type="http://schemas.openxmlformats.org/officeDocument/2006/relationships/slide" Target="slides/slide23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slide" Target="slides/slide26.xml"/><Relationship Id="rId37" Type="http://schemas.openxmlformats.org/officeDocument/2006/relationships/slide" Target="slides/slide31.xml"/><Relationship Id="rId40" Type="http://schemas.openxmlformats.org/officeDocument/2006/relationships/slide" Target="slides/slide34.xml"/><Relationship Id="rId45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openxmlformats.org/officeDocument/2006/relationships/slide" Target="slides/slide30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slide" Target="slides/slide25.xml"/><Relationship Id="rId44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slide" Target="slides/slide24.xml"/><Relationship Id="rId35" Type="http://schemas.openxmlformats.org/officeDocument/2006/relationships/slide" Target="slides/slide29.xml"/><Relationship Id="rId43" Type="http://schemas.openxmlformats.org/officeDocument/2006/relationships/slide" Target="slides/slide37.xml"/><Relationship Id="rId48" Type="http://schemas.openxmlformats.org/officeDocument/2006/relationships/tableStyles" Target="tableStyles.xml"/><Relationship Id="rId8" Type="http://schemas.openxmlformats.org/officeDocument/2006/relationships/slide" Target="slides/slide2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slide" Target="slides/slide27.xml"/><Relationship Id="rId38" Type="http://schemas.openxmlformats.org/officeDocument/2006/relationships/slide" Target="slides/slide32.xml"/><Relationship Id="rId46" Type="http://schemas.openxmlformats.org/officeDocument/2006/relationships/viewProps" Target="viewProps.xml"/><Relationship Id="rId20" Type="http://schemas.openxmlformats.org/officeDocument/2006/relationships/slide" Target="slides/slide14.xml"/><Relationship Id="rId41" Type="http://schemas.openxmlformats.org/officeDocument/2006/relationships/slide" Target="slides/slide3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:a16="http://schemas.microsoft.com/office/drawing/2014/main" id="{7FE3D9BF-4323-BD30-A225-04E935D45B4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BB07AF39-E7F5-319C-770D-0C250CFDC6C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7108" name="Rectangle 4">
            <a:extLst>
              <a:ext uri="{FF2B5EF4-FFF2-40B4-BE49-F238E27FC236}">
                <a16:creationId xmlns:a16="http://schemas.microsoft.com/office/drawing/2014/main" id="{494A742A-A756-10C6-83BB-50E51EA06560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3" name="Rectangle 5">
            <a:extLst>
              <a:ext uri="{FF2B5EF4-FFF2-40B4-BE49-F238E27FC236}">
                <a16:creationId xmlns:a16="http://schemas.microsoft.com/office/drawing/2014/main" id="{BC0D712D-2605-257E-5D6C-2772146AEA7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8134" name="Rectangle 6">
            <a:extLst>
              <a:ext uri="{FF2B5EF4-FFF2-40B4-BE49-F238E27FC236}">
                <a16:creationId xmlns:a16="http://schemas.microsoft.com/office/drawing/2014/main" id="{5A70E7E1-08A9-712B-AE11-3853EC17E9EC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8135" name="Rectangle 7">
            <a:extLst>
              <a:ext uri="{FF2B5EF4-FFF2-40B4-BE49-F238E27FC236}">
                <a16:creationId xmlns:a16="http://schemas.microsoft.com/office/drawing/2014/main" id="{9DCE8281-AD72-6D72-FFA4-9824FC2AA49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ACE6B55B-93CF-4215-A907-63DB2003CF14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E37EE693-8BDC-20AD-AABA-4D60BB01C37C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3" name="Group 3">
              <a:extLst>
                <a:ext uri="{FF2B5EF4-FFF2-40B4-BE49-F238E27FC236}">
                  <a16:creationId xmlns:a16="http://schemas.microsoft.com/office/drawing/2014/main" id="{17F1F924-ACAA-059F-922C-4F557187386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4" name="Freeform 4">
                <a:extLst>
                  <a:ext uri="{FF2B5EF4-FFF2-40B4-BE49-F238E27FC236}">
                    <a16:creationId xmlns:a16="http://schemas.microsoft.com/office/drawing/2014/main" id="{3F74EF40-D58C-EAC1-3D57-CB4E770D581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5" name="Freeform 5">
                <a:extLst>
                  <a:ext uri="{FF2B5EF4-FFF2-40B4-BE49-F238E27FC236}">
                    <a16:creationId xmlns:a16="http://schemas.microsoft.com/office/drawing/2014/main" id="{3BF0C094-EA2C-ED4B-F777-307AC8C0073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</p:grp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A6169FD8-8C4C-0A96-649A-8807505A5DC4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8F06BDE8-55F5-B00A-0E4C-75D2C9C44AA7}"/>
                </a:ext>
              </a:extLst>
            </p:cNvPr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6" name="Freeform 8">
              <a:extLst>
                <a:ext uri="{FF2B5EF4-FFF2-40B4-BE49-F238E27FC236}">
                  <a16:creationId xmlns:a16="http://schemas.microsoft.com/office/drawing/2014/main" id="{3660004F-197B-77E0-B479-F6B4982F43E0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grpSp>
          <p:nvGrpSpPr>
            <p:cNvPr id="7" name="Group 9">
              <a:extLst>
                <a:ext uri="{FF2B5EF4-FFF2-40B4-BE49-F238E27FC236}">
                  <a16:creationId xmlns:a16="http://schemas.microsoft.com/office/drawing/2014/main" id="{D6DFEB26-CF07-0315-6374-B9A7D82E675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8" name="Freeform 10">
                <a:extLst>
                  <a:ext uri="{FF2B5EF4-FFF2-40B4-BE49-F238E27FC236}">
                    <a16:creationId xmlns:a16="http://schemas.microsoft.com/office/drawing/2014/main" id="{94D13926-4E23-C77B-2982-8CE1075D8681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9" name="Freeform 11">
                <a:extLst>
                  <a:ext uri="{FF2B5EF4-FFF2-40B4-BE49-F238E27FC236}">
                    <a16:creationId xmlns:a16="http://schemas.microsoft.com/office/drawing/2014/main" id="{274999D5-27A7-C600-5FC9-DB4E8C83279E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" name="Freeform 12">
                <a:extLst>
                  <a:ext uri="{FF2B5EF4-FFF2-40B4-BE49-F238E27FC236}">
                    <a16:creationId xmlns:a16="http://schemas.microsoft.com/office/drawing/2014/main" id="{6BB6498C-2676-2DFA-2408-6E9577570B46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1" name="Freeform 13">
                <a:extLst>
                  <a:ext uri="{FF2B5EF4-FFF2-40B4-BE49-F238E27FC236}">
                    <a16:creationId xmlns:a16="http://schemas.microsoft.com/office/drawing/2014/main" id="{244DEAD7-B702-8DC6-1D14-6F3CBB42B5D0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2" name="Freeform 14">
                <a:extLst>
                  <a:ext uri="{FF2B5EF4-FFF2-40B4-BE49-F238E27FC236}">
                    <a16:creationId xmlns:a16="http://schemas.microsoft.com/office/drawing/2014/main" id="{8C16E3E8-D875-2AD8-0A53-208F3C5B86A6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3" name="Freeform 15">
                <a:extLst>
                  <a:ext uri="{FF2B5EF4-FFF2-40B4-BE49-F238E27FC236}">
                    <a16:creationId xmlns:a16="http://schemas.microsoft.com/office/drawing/2014/main" id="{8942CA3F-C2C1-387A-7057-D841EAC3B7C2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</p:grpSp>
      </p:grpSp>
      <p:sp>
        <p:nvSpPr>
          <p:cNvPr id="16" name="TextBox 13">
            <a:extLst>
              <a:ext uri="{FF2B5EF4-FFF2-40B4-BE49-F238E27FC236}">
                <a16:creationId xmlns:a16="http://schemas.microsoft.com/office/drawing/2014/main" id="{D9457AE6-6A91-A5A1-D788-32522CF3DBE7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500" y="1536700"/>
            <a:ext cx="79057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600" dirty="0">
                <a:solidFill>
                  <a:srgbClr val="FFFF00"/>
                </a:solidFill>
              </a:rPr>
              <a:t>N4 LS</a:t>
            </a:r>
          </a:p>
        </p:txBody>
      </p:sp>
      <p:sp>
        <p:nvSpPr>
          <p:cNvPr id="17" name="Date Placeholder 16">
            <a:extLst>
              <a:ext uri="{FF2B5EF4-FFF2-40B4-BE49-F238E27FC236}">
                <a16:creationId xmlns:a16="http://schemas.microsoft.com/office/drawing/2014/main" id="{A60079C6-BFDF-A9F5-1015-22C78CA903E2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3E3251-4980-4F3F-87B3-CF56F712FB0E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8" name="Footer Placeholder 17">
            <a:extLst>
              <a:ext uri="{FF2B5EF4-FFF2-40B4-BE49-F238E27FC236}">
                <a16:creationId xmlns:a16="http://schemas.microsoft.com/office/drawing/2014/main" id="{521DDB5B-4FA3-DC7D-988C-DECC048BB35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9" name="Slide Number Placeholder 18">
            <a:extLst>
              <a:ext uri="{FF2B5EF4-FFF2-40B4-BE49-F238E27FC236}">
                <a16:creationId xmlns:a16="http://schemas.microsoft.com/office/drawing/2014/main" id="{E9BE24C3-F926-8D7C-47BC-E3833643813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fld id="{F4BD6EF8-11ED-4A4E-B2FE-DF2139020CA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79723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6EA43622-E432-819D-BFA5-136FDDECA07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EFE9E-01DE-4415-A336-07F2378C450A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76BCFDE9-5E21-B067-E24E-4A6BB139EF7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8FF4C46E-40F2-7F20-D783-B37F449104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00CC2A0-99C1-4651-B37C-BD21C7BCDDE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18622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C94F98B2-0D78-311A-AE5C-D764832CAA7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3E19AB-7C14-4174-8104-BE1DF43C0759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831F6743-1E14-3F44-7203-5CD81435E74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E4C59B06-54DD-3012-BF29-A056B301216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393C43-63F4-42DC-813B-F0D83577D96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548136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1D94F332-D809-9727-406C-D9F2F4CB65D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51575"/>
            <a:ext cx="26289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4C9CC5-337D-40E3-B7B5-2502C168A741}" type="datetime2">
              <a:rPr lang="en-GB"/>
              <a:pPr>
                <a:defRPr/>
              </a:pPr>
              <a:t>Saturday, 04 July 2026</a:t>
            </a:fld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A8CFAC-6010-B940-A06B-379D28C905D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E1EB14D7-E2F5-4510-A018-CDAA583623F2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2637BA-EE0C-B76C-0C92-FA539B6EA374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2609850" y="6248400"/>
            <a:ext cx="3933825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</a:t>
            </a:r>
          </a:p>
        </p:txBody>
      </p:sp>
    </p:spTree>
    <p:extLst>
      <p:ext uri="{BB962C8B-B14F-4D97-AF65-F5344CB8AC3E}">
        <p14:creationId xmlns:p14="http://schemas.microsoft.com/office/powerpoint/2010/main" val="7532123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5C36A4-AA75-C56C-2366-E0DA493B09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96F432-B174-4225-99A2-64C105580922}" type="datetimeFigureOut">
              <a:rPr lang="en-US"/>
              <a:pPr>
                <a:defRPr/>
              </a:pPr>
              <a:t>7/4/2026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7292E7-F79C-9E1D-4B68-09A725EDB8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DDE186-073E-C51A-E419-2B6243DDE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5CB7AB-DC9C-4D02-B188-A3714EA2DBB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580285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7D83F0-9A7C-0968-C4E1-0C2A86E4DB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96F432-B174-4225-99A2-64C105580922}" type="datetimeFigureOut">
              <a:rPr lang="en-US"/>
              <a:pPr>
                <a:defRPr/>
              </a:pPr>
              <a:t>7/4/2026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48D81C-760E-23CB-BE57-519012035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DCC912-BC5B-3A08-7F68-B8EB463A96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AC7A44-1951-41A2-B40A-62CA4DB6B15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234553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B5D2CF-2D14-495E-69E0-6BC51941F2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96F432-B174-4225-99A2-64C105580922}" type="datetimeFigureOut">
              <a:rPr lang="en-US"/>
              <a:pPr>
                <a:defRPr/>
              </a:pPr>
              <a:t>7/4/2026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0E5E80-E51F-7324-730B-9DD193C9A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1DF0AC-B1C7-226C-6670-4F0522424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273F27-FFAC-4FD6-826A-4AF7BC8DD7D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891679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1645D0-B4A1-8D60-9851-C185DA4524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96F432-B174-4225-99A2-64C105580922}" type="datetimeFigureOut">
              <a:rPr lang="en-US"/>
              <a:pPr>
                <a:defRPr/>
              </a:pPr>
              <a:t>7/4/2026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F7B3E4-88B3-D1D0-56C7-2C04C7D3E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0574DC-213C-1E27-6F22-48E435F85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6CC0A4-29FE-4F2F-8FB7-72D17A6CC09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224644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0170CD0-ED19-2736-4862-64DB17AA34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21F26E4-11B3-079D-83F9-1A62E1F6C11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9AB9AD6-ACD3-B76C-0F6C-64531566E1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B0132E-43DD-4B00-B122-8C0E46AAC3B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0131426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1E06D88-D3A9-8C47-BB6E-5DC3A5E9E4B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0ABD97D-DEC4-A85D-314C-C62879A5D6F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0BED2CD-853A-59FC-EDBE-BABF4B664F2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438C9F-45B8-463C-BA92-ADE24499DF0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403051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D2FF89E-74F6-CAEF-3772-96700722C81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F609C30-8ED4-8651-478D-AC0C0C3AEBE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9F0E3D8-9CC5-7E67-1C79-4217644886F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A57BCD0-C98F-4F5C-88A3-5C3E61F7C78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28082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23442A12-96F6-D591-87A2-619ECC539FC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AF5E6D-8C8C-4638-B86A-42207D564405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998A0541-0D1A-BCC0-041A-8ED47887FA7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1B15FED8-0341-E145-43B9-D9F94F3A1B5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BA2F4A-9DD3-426E-A39E-ECC1E864EF6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29296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1FAFC38C-B016-C3E3-2AA9-9B31B75FD77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D1C531-3059-4BB2-AA4A-CD7B6D160645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DA83CA11-F159-576B-2E6C-99957FB8799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98A063FA-7E79-ACA8-78B3-F02781CFCA8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5E95F9D-FC0E-4E24-A48A-9F94043DC1E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64329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151B87A3-F55C-4501-4659-52CC799F041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C84C2C-C00A-480B-B55C-4CD6768545DD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28B3C365-A918-3E94-D4D6-15CEAF068BE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D5C99D49-BEF6-B85F-DF00-044304E7A9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CCB8B3-F3E2-4A47-BF22-86513DEADD1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90570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17">
            <a:extLst>
              <a:ext uri="{FF2B5EF4-FFF2-40B4-BE49-F238E27FC236}">
                <a16:creationId xmlns:a16="http://schemas.microsoft.com/office/drawing/2014/main" id="{6C9EDC73-638B-3842-B3A5-CE75E2C92B1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275AB7-A727-49A2-B23D-9AFDBF634E7D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8" name="Rectangle 18">
            <a:extLst>
              <a:ext uri="{FF2B5EF4-FFF2-40B4-BE49-F238E27FC236}">
                <a16:creationId xmlns:a16="http://schemas.microsoft.com/office/drawing/2014/main" id="{A618921F-AD01-9BCF-A6B7-952717E9C40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9" name="Rectangle 19">
            <a:extLst>
              <a:ext uri="{FF2B5EF4-FFF2-40B4-BE49-F238E27FC236}">
                <a16:creationId xmlns:a16="http://schemas.microsoft.com/office/drawing/2014/main" id="{BB1432D2-B853-4DA9-F213-2A5F7273A82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68EC2A-4C8B-4C76-9D4B-F89193482C0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546948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17">
            <a:extLst>
              <a:ext uri="{FF2B5EF4-FFF2-40B4-BE49-F238E27FC236}">
                <a16:creationId xmlns:a16="http://schemas.microsoft.com/office/drawing/2014/main" id="{FAB52F0D-F202-BEF6-4E71-97900BD49D3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0A3747-6816-4557-912E-D08447D74DDB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" name="Rectangle 18">
            <a:extLst>
              <a:ext uri="{FF2B5EF4-FFF2-40B4-BE49-F238E27FC236}">
                <a16:creationId xmlns:a16="http://schemas.microsoft.com/office/drawing/2014/main" id="{DEDC1B4B-355C-89CD-8F65-ED33092002F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435546D5-CF24-5AAB-8B83-99A41AD607F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B76AFF-E3F3-4019-A7E6-80A40E389B4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2950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>
            <a:extLst>
              <a:ext uri="{FF2B5EF4-FFF2-40B4-BE49-F238E27FC236}">
                <a16:creationId xmlns:a16="http://schemas.microsoft.com/office/drawing/2014/main" id="{95ED6991-5147-1A3A-5CC1-18D122AB750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375477-2F68-4307-B55E-2773A6E2137D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3" name="Rectangle 18">
            <a:extLst>
              <a:ext uri="{FF2B5EF4-FFF2-40B4-BE49-F238E27FC236}">
                <a16:creationId xmlns:a16="http://schemas.microsoft.com/office/drawing/2014/main" id="{EC3BB325-862A-1ED7-0632-CB0230CC69C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4" name="Rectangle 19">
            <a:extLst>
              <a:ext uri="{FF2B5EF4-FFF2-40B4-BE49-F238E27FC236}">
                <a16:creationId xmlns:a16="http://schemas.microsoft.com/office/drawing/2014/main" id="{95A3D06D-7082-09C2-0074-4A899597242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8952CD-9BA1-4FDC-8CEF-67D32F9E23D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89583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3F656C2F-D04E-188D-6755-10635E3E85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C3E585-7EFB-476A-B317-8C6769B98C9A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18269513-3941-92FD-D916-729EA2F833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BC1E1F37-0D3E-60F1-0616-0643B7AA24D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AE52E8-93F7-4ED8-BBE7-5CFF17B1453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80943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AF87B04D-79A8-5DE3-A309-43C23C55D37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A20C4E-2CFC-483E-864E-4EB973FAC8A1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AFCC9755-065C-3B0C-AF38-082D46CF25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DA5EACE9-B0B6-B6E9-9E61-A662CFF2B7B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B178F4-86F0-44E0-B7A3-BE4B40048E6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951629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3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4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15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1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9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4" Type="http://schemas.openxmlformats.org/officeDocument/2006/relationships/theme" Target="../theme/theme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2">
            <a:extLst>
              <a:ext uri="{FF2B5EF4-FFF2-40B4-BE49-F238E27FC236}">
                <a16:creationId xmlns:a16="http://schemas.microsoft.com/office/drawing/2014/main" id="{2B3FC178-C702-40BA-89BE-47777B8EE617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4099" name="Freeform 3">
              <a:extLst>
                <a:ext uri="{FF2B5EF4-FFF2-40B4-BE49-F238E27FC236}">
                  <a16:creationId xmlns:a16="http://schemas.microsoft.com/office/drawing/2014/main" id="{440547BC-6F97-D9DB-44D2-2E340A83CE9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00" name="Freeform 4">
              <a:extLst>
                <a:ext uri="{FF2B5EF4-FFF2-40B4-BE49-F238E27FC236}">
                  <a16:creationId xmlns:a16="http://schemas.microsoft.com/office/drawing/2014/main" id="{FE9B56D6-255C-43CD-B950-0E1588A3155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grpSp>
          <p:nvGrpSpPr>
            <p:cNvPr id="8202" name="Group 5">
              <a:extLst>
                <a:ext uri="{FF2B5EF4-FFF2-40B4-BE49-F238E27FC236}">
                  <a16:creationId xmlns:a16="http://schemas.microsoft.com/office/drawing/2014/main" id="{852CECC5-5BBC-E636-8D05-695CC1F3E677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4102" name="Freeform 6">
                <a:extLst>
                  <a:ext uri="{FF2B5EF4-FFF2-40B4-BE49-F238E27FC236}">
                    <a16:creationId xmlns:a16="http://schemas.microsoft.com/office/drawing/2014/main" id="{D0A88052-031C-EBE0-C735-7571C1216C8F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103" name="Freeform 7">
                <a:extLst>
                  <a:ext uri="{FF2B5EF4-FFF2-40B4-BE49-F238E27FC236}">
                    <a16:creationId xmlns:a16="http://schemas.microsoft.com/office/drawing/2014/main" id="{75703BBD-5B3D-D3E5-B8D8-E76C0E1CB411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104" name="Freeform 8">
                <a:extLst>
                  <a:ext uri="{FF2B5EF4-FFF2-40B4-BE49-F238E27FC236}">
                    <a16:creationId xmlns:a16="http://schemas.microsoft.com/office/drawing/2014/main" id="{36851145-9F40-F5A3-ECF1-933213944B35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105" name="Freeform 9">
                <a:extLst>
                  <a:ext uri="{FF2B5EF4-FFF2-40B4-BE49-F238E27FC236}">
                    <a16:creationId xmlns:a16="http://schemas.microsoft.com/office/drawing/2014/main" id="{8D729C17-F662-204D-F586-59EFAC3F6744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106" name="Freeform 10">
                <a:extLst>
                  <a:ext uri="{FF2B5EF4-FFF2-40B4-BE49-F238E27FC236}">
                    <a16:creationId xmlns:a16="http://schemas.microsoft.com/office/drawing/2014/main" id="{BE943026-6C1C-3390-D24C-5E82EBE1DA36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107" name="Freeform 11">
                <a:extLst>
                  <a:ext uri="{FF2B5EF4-FFF2-40B4-BE49-F238E27FC236}">
                    <a16:creationId xmlns:a16="http://schemas.microsoft.com/office/drawing/2014/main" id="{8F2466D6-43BB-C090-38CF-92D092F2A047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108" name="Freeform 12">
                <a:extLst>
                  <a:ext uri="{FF2B5EF4-FFF2-40B4-BE49-F238E27FC236}">
                    <a16:creationId xmlns:a16="http://schemas.microsoft.com/office/drawing/2014/main" id="{11C73E4A-0ECC-A70A-BAFF-0373D4ECB1D5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109" name="Freeform 13">
                <a:extLst>
                  <a:ext uri="{FF2B5EF4-FFF2-40B4-BE49-F238E27FC236}">
                    <a16:creationId xmlns:a16="http://schemas.microsoft.com/office/drawing/2014/main" id="{F0545BE3-5133-60D4-A973-0796C89651D4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110" name="Freeform 14">
                <a:extLst>
                  <a:ext uri="{FF2B5EF4-FFF2-40B4-BE49-F238E27FC236}">
                    <a16:creationId xmlns:a16="http://schemas.microsoft.com/office/drawing/2014/main" id="{23E38A0D-E978-6102-866D-514699DDB562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</p:grpSp>
      </p:grpSp>
      <p:sp>
        <p:nvSpPr>
          <p:cNvPr id="4111" name="Rectangle 15">
            <a:extLst>
              <a:ext uri="{FF2B5EF4-FFF2-40B4-BE49-F238E27FC236}">
                <a16:creationId xmlns:a16="http://schemas.microsoft.com/office/drawing/2014/main" id="{874058FF-1367-8B4D-8CED-97F5003D7D4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4112" name="Rectangle 16">
            <a:extLst>
              <a:ext uri="{FF2B5EF4-FFF2-40B4-BE49-F238E27FC236}">
                <a16:creationId xmlns:a16="http://schemas.microsoft.com/office/drawing/2014/main" id="{72D8243B-1DD0-FD15-E4C7-F1AAB2B8C0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113" name="Rectangle 17">
            <a:extLst>
              <a:ext uri="{FF2B5EF4-FFF2-40B4-BE49-F238E27FC236}">
                <a16:creationId xmlns:a16="http://schemas.microsoft.com/office/drawing/2014/main" id="{AA8290EE-3194-239B-C180-E9BEE724AFE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595043DE-2C4A-4198-8779-A0836B42F4F7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114" name="Rectangle 18">
            <a:extLst>
              <a:ext uri="{FF2B5EF4-FFF2-40B4-BE49-F238E27FC236}">
                <a16:creationId xmlns:a16="http://schemas.microsoft.com/office/drawing/2014/main" id="{DE4510CD-0792-2CC4-3912-942362EA178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4115" name="Rectangle 19">
            <a:extLst>
              <a:ext uri="{FF2B5EF4-FFF2-40B4-BE49-F238E27FC236}">
                <a16:creationId xmlns:a16="http://schemas.microsoft.com/office/drawing/2014/main" id="{B0C2FE53-BCF4-DBF0-9562-D6EFC20B830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78ADB079-163A-445B-92D1-53310530F84D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18" r:id="rId1"/>
    <p:sldLayoutId id="2147483901" r:id="rId2"/>
    <p:sldLayoutId id="2147483902" r:id="rId3"/>
    <p:sldLayoutId id="2147483903" r:id="rId4"/>
    <p:sldLayoutId id="2147483904" r:id="rId5"/>
    <p:sldLayoutId id="2147483905" r:id="rId6"/>
    <p:sldLayoutId id="2147483906" r:id="rId7"/>
    <p:sldLayoutId id="2147483907" r:id="rId8"/>
    <p:sldLayoutId id="2147483908" r:id="rId9"/>
    <p:sldLayoutId id="2147483909" r:id="rId10"/>
    <p:sldLayoutId id="2147483910" r:id="rId11"/>
    <p:sldLayoutId id="2147483919" r:id="rId1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Placeholder 1">
            <a:extLst>
              <a:ext uri="{FF2B5EF4-FFF2-40B4-BE49-F238E27FC236}">
                <a16:creationId xmlns:a16="http://schemas.microsoft.com/office/drawing/2014/main" id="{1310FF64-B702-D0CB-2D71-AE72F213E12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9219" name="Text Placeholder 2">
            <a:extLst>
              <a:ext uri="{FF2B5EF4-FFF2-40B4-BE49-F238E27FC236}">
                <a16:creationId xmlns:a16="http://schemas.microsoft.com/office/drawing/2014/main" id="{147E8C30-BE56-0801-81E7-8EDC075D2F8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A92DDA-2063-6D82-FB06-6BDBA9A0A5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596F432-B174-4225-99A2-64C105580922}" type="datetimeFigureOut">
              <a:rPr lang="en-US"/>
              <a:pPr>
                <a:defRPr/>
              </a:pPr>
              <a:t>7/4/2026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749B11-0260-0CC0-72E4-AA23CF246F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A0559D-D283-9662-C0AA-4A7EB0D349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3D85C63A-71E3-4FC1-B2D6-1DCA425707AB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1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Placeholder 1">
            <a:extLst>
              <a:ext uri="{FF2B5EF4-FFF2-40B4-BE49-F238E27FC236}">
                <a16:creationId xmlns:a16="http://schemas.microsoft.com/office/drawing/2014/main" id="{2CC9F25C-3887-4627-F25F-3B793091FD0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43" name="Text Placeholder 2">
            <a:extLst>
              <a:ext uri="{FF2B5EF4-FFF2-40B4-BE49-F238E27FC236}">
                <a16:creationId xmlns:a16="http://schemas.microsoft.com/office/drawing/2014/main" id="{5A0D4816-4F45-F788-E3D9-E5957739D69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1D0EDD-9706-CD2F-1D04-5D57536A64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596F432-B174-4225-99A2-64C105580922}" type="datetimeFigureOut">
              <a:rPr lang="en-US"/>
              <a:pPr>
                <a:defRPr/>
              </a:pPr>
              <a:t>7/4/2026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52E8EA-CEA2-C3D1-134C-B7F2C3573E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15C8CF-41FA-8CB5-06B1-F788EE054C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A37B2F0A-57C3-4F05-B35A-7CB8A661C123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2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Placeholder 1">
            <a:extLst>
              <a:ext uri="{FF2B5EF4-FFF2-40B4-BE49-F238E27FC236}">
                <a16:creationId xmlns:a16="http://schemas.microsoft.com/office/drawing/2014/main" id="{F1BA1264-F70F-339D-0BDE-EBDD37BFF29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1267" name="Text Placeholder 2">
            <a:extLst>
              <a:ext uri="{FF2B5EF4-FFF2-40B4-BE49-F238E27FC236}">
                <a16:creationId xmlns:a16="http://schemas.microsoft.com/office/drawing/2014/main" id="{5347C4C1-D96C-CBD5-99DE-73A2345C893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7D061C-1DED-9F59-8054-F448932133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596F432-B174-4225-99A2-64C105580922}" type="datetimeFigureOut">
              <a:rPr lang="en-US"/>
              <a:pPr>
                <a:defRPr/>
              </a:pPr>
              <a:t>7/4/2026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7F7F85-5214-081A-B5B3-284DE6D2A3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E6D581-B0D4-F208-4AB2-F0FE3C006D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1A173B21-C20B-4B46-A5A5-90AF2EBD18F4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Placeholder 1">
            <a:extLst>
              <a:ext uri="{FF2B5EF4-FFF2-40B4-BE49-F238E27FC236}">
                <a16:creationId xmlns:a16="http://schemas.microsoft.com/office/drawing/2014/main" id="{CC47425F-9E55-C79E-9BFC-21EACE63896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2291" name="Text Placeholder 2">
            <a:extLst>
              <a:ext uri="{FF2B5EF4-FFF2-40B4-BE49-F238E27FC236}">
                <a16:creationId xmlns:a16="http://schemas.microsoft.com/office/drawing/2014/main" id="{C95EE993-C7C5-2D78-E602-9AC0D621698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907148-7604-93D6-A141-E5C972E3AF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596F432-B174-4225-99A2-64C105580922}" type="datetimeFigureOut">
              <a:rPr lang="en-US"/>
              <a:pPr>
                <a:defRPr/>
              </a:pPr>
              <a:t>7/4/2026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88FDDD-BDB6-C85B-423B-20EA70E3F0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B421B8-31B2-C896-C34E-F859B65769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6D9F0D87-083D-4F2E-856A-57620E75757D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4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ABDD9DD6-8BEB-2A21-409E-73DA1BD111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0F79855B-372A-4ADA-F6AF-0074F5FC23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ADC60387-8FAC-8338-62DA-EF8A50BD3EE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92913B10-1200-6DAA-2B6F-6BBDE6650BC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3AD08499-8EE5-EFDC-B26A-5452FA89557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fld id="{29F47F19-2B12-41D3-A615-5D181054748B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5" r:id="rId1"/>
    <p:sldLayoutId id="2147483916" r:id="rId2"/>
    <p:sldLayoutId id="2147483917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32.xml"/><Relationship Id="rId3" Type="http://schemas.openxmlformats.org/officeDocument/2006/relationships/image" Target="../media/image2.png"/><Relationship Id="rId7" Type="http://schemas.openxmlformats.org/officeDocument/2006/relationships/slide" Target="slide28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slide" Target="slide7.xml"/><Relationship Id="rId5" Type="http://schemas.openxmlformats.org/officeDocument/2006/relationships/slide" Target="slide20.xml"/><Relationship Id="rId4" Type="http://schemas.openxmlformats.org/officeDocument/2006/relationships/slide" Target="slide2.xml"/><Relationship Id="rId9" Type="http://schemas.openxmlformats.org/officeDocument/2006/relationships/slide" Target="slide15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://ggbtu.be/maHy5WW4a" TargetMode="External"/><Relationship Id="rId3" Type="http://schemas.openxmlformats.org/officeDocument/2006/relationships/image" Target="../media/image9.wmf"/><Relationship Id="rId7" Type="http://schemas.openxmlformats.org/officeDocument/2006/relationships/image" Target="../media/image1.gi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0.wmf"/><Relationship Id="rId4" Type="http://schemas.openxmlformats.org/officeDocument/2006/relationships/oleObject" Target="../embeddings/oleObject5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11.wmf"/><Relationship Id="rId7" Type="http://schemas.openxmlformats.org/officeDocument/2006/relationships/image" Target="../media/image13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12.wmf"/><Relationship Id="rId4" Type="http://schemas.openxmlformats.org/officeDocument/2006/relationships/oleObject" Target="../embeddings/oleObject7.bin"/><Relationship Id="rId9" Type="http://schemas.openxmlformats.org/officeDocument/2006/relationships/image" Target="../media/image1.gi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14.wmf"/><Relationship Id="rId7" Type="http://schemas.openxmlformats.org/officeDocument/2006/relationships/image" Target="../media/image16.w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1.bin"/><Relationship Id="rId5" Type="http://schemas.openxmlformats.org/officeDocument/2006/relationships/image" Target="../media/image15.wmf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.gi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7.jpeg"/><Relationship Id="rId4" Type="http://schemas.openxmlformats.org/officeDocument/2006/relationships/hyperlink" Target="https://www.google.co.uk/url?sa=i&amp;rct=j&amp;q=&amp;esrc=s&amp;source=images&amp;cd=&amp;cad=rja&amp;uact=8&amp;ved=0ahUKEwjQ1uXHlNXLAhXLQBQKHSPMDkwQjRwIBw&amp;url=http%3A%2F%2Fbhavata.com%2Fartistic-awesome-wall-mounted-corner-shelves-ideas%2Fartistic-awesome-home-wall-mounted-corner-shelves-idea-wall-mounted-natural-wooden-beige-pyramid-pattern-corner-home-furniture-shelves%2F&amp;bvm=bv.117218890,d.ZWU&amp;psig=AFQjCNEw-iRIswClJqAHCa1to9UoS92oQw&amp;ust=1458765836650636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gi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7" Type="http://schemas.openxmlformats.org/officeDocument/2006/relationships/image" Target="../media/image2.png"/><Relationship Id="rId2" Type="http://schemas.openxmlformats.org/officeDocument/2006/relationships/oleObject" Target="../embeddings/oleObject12.bin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gif"/><Relationship Id="rId5" Type="http://schemas.openxmlformats.org/officeDocument/2006/relationships/image" Target="../media/image19.wmf"/><Relationship Id="rId4" Type="http://schemas.openxmlformats.org/officeDocument/2006/relationships/oleObject" Target="../embeddings/oleObject13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3.w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7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20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gif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15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1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slideLayout" Target="../slideLayouts/slideLayout18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18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wmf"/><Relationship Id="rId1" Type="http://schemas.openxmlformats.org/officeDocument/2006/relationships/slideLayout" Target="../slideLayouts/slideLayout18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34.png"/><Relationship Id="rId5" Type="http://schemas.openxmlformats.org/officeDocument/2006/relationships/image" Target="../media/image33.png"/><Relationship Id="rId4" Type="http://schemas.openxmlformats.org/officeDocument/2006/relationships/image" Target="../media/image3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7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7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8">
            <a:extLst>
              <a:ext uri="{FF2B5EF4-FFF2-40B4-BE49-F238E27FC236}">
                <a16:creationId xmlns:a16="http://schemas.microsoft.com/office/drawing/2014/main" id="{9D7C2F17-19C9-16EA-B7F3-76D9658B3FF0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EB81AA9-6575-4D4B-B8F7-E14D496230DA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9" name="Rectangle 19">
            <a:extLst>
              <a:ext uri="{FF2B5EF4-FFF2-40B4-BE49-F238E27FC236}">
                <a16:creationId xmlns:a16="http://schemas.microsoft.com/office/drawing/2014/main" id="{EC0916D5-6329-D027-15FA-9F4930413A4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5606" name="Rectangle 6">
            <a:extLst>
              <a:ext uri="{FF2B5EF4-FFF2-40B4-BE49-F238E27FC236}">
                <a16:creationId xmlns:a16="http://schemas.microsoft.com/office/drawing/2014/main" id="{7AB5125B-B1B5-5F13-F2A7-6C167920CB5C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757363" y="374650"/>
            <a:ext cx="5291137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 dirty="0">
                <a:solidFill>
                  <a:srgbClr val="FFFF00"/>
                </a:solidFill>
              </a:rPr>
              <a:t> Area</a:t>
            </a:r>
          </a:p>
        </p:txBody>
      </p:sp>
      <p:pic>
        <p:nvPicPr>
          <p:cNvPr id="16389" name="Picture 7" descr="scottishflag">
            <a:extLst>
              <a:ext uri="{FF2B5EF4-FFF2-40B4-BE49-F238E27FC236}">
                <a16:creationId xmlns:a16="http://schemas.microsoft.com/office/drawing/2014/main" id="{F5E775E8-22FC-55D3-BB49-A6FC1A34AD8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0" name="Text Box 8">
            <a:extLst>
              <a:ext uri="{FF2B5EF4-FFF2-40B4-BE49-F238E27FC236}">
                <a16:creationId xmlns:a16="http://schemas.microsoft.com/office/drawing/2014/main" id="{E3E460A9-727C-EEE8-72FE-44FC718EB9CE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pic>
        <p:nvPicPr>
          <p:cNvPr id="16391" name="Picture 9" descr="Office Objects 0572">
            <a:extLst>
              <a:ext uri="{FF2B5EF4-FFF2-40B4-BE49-F238E27FC236}">
                <a16:creationId xmlns:a16="http://schemas.microsoft.com/office/drawing/2014/main" id="{7E335B63-025B-4D8A-B497-978B376CB6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2" name="Text Box 11">
            <a:extLst>
              <a:ext uri="{FF2B5EF4-FFF2-40B4-BE49-F238E27FC236}">
                <a16:creationId xmlns:a16="http://schemas.microsoft.com/office/drawing/2014/main" id="{63FBE175-3CB2-48F9-FC30-B7259B4532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73438" y="2130425"/>
            <a:ext cx="32162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3200" b="1">
                <a:solidFill>
                  <a:srgbClr val="F9F911"/>
                </a:solidFill>
                <a:cs typeface="Arial" panose="020B0604020202020204" pitchFamily="34" charset="0"/>
              </a:rPr>
              <a:t>Area Rectangle</a:t>
            </a:r>
          </a:p>
        </p:txBody>
      </p:sp>
      <p:sp>
        <p:nvSpPr>
          <p:cNvPr id="16393" name="AutoShape 13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F569DBC6-33AD-C077-C6F8-401E34F82F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1900" y="2189163"/>
            <a:ext cx="520700" cy="468312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394" name="Text Box 14">
            <a:extLst>
              <a:ext uri="{FF2B5EF4-FFF2-40B4-BE49-F238E27FC236}">
                <a16:creationId xmlns:a16="http://schemas.microsoft.com/office/drawing/2014/main" id="{B2EFAFC7-5C2D-C9FD-39D7-DAEF4F802F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73438" y="4079875"/>
            <a:ext cx="3479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3200" b="1">
                <a:solidFill>
                  <a:srgbClr val="F9F911"/>
                </a:solidFill>
                <a:cs typeface="Arial" panose="020B0604020202020204" pitchFamily="34" charset="0"/>
              </a:rPr>
              <a:t>Composite Areas</a:t>
            </a:r>
          </a:p>
        </p:txBody>
      </p:sp>
      <p:sp>
        <p:nvSpPr>
          <p:cNvPr id="16395" name="Text Box 15">
            <a:extLst>
              <a:ext uri="{FF2B5EF4-FFF2-40B4-BE49-F238E27FC236}">
                <a16:creationId xmlns:a16="http://schemas.microsoft.com/office/drawing/2014/main" id="{5AC0E718-E1DC-CE98-F92B-FD7E62A9EF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73438" y="2806700"/>
            <a:ext cx="35194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3200" b="1">
                <a:solidFill>
                  <a:srgbClr val="F9F911"/>
                </a:solidFill>
                <a:cs typeface="Arial" panose="020B0604020202020204" pitchFamily="34" charset="0"/>
              </a:rPr>
              <a:t>Area of Triangle</a:t>
            </a:r>
          </a:p>
        </p:txBody>
      </p:sp>
      <p:sp>
        <p:nvSpPr>
          <p:cNvPr id="16396" name="AutoShape 16">
            <a:hlinkClick r:id="rId5" action="ppaction://hlinksldjump" highlightClick="1"/>
            <a:extLst>
              <a:ext uri="{FF2B5EF4-FFF2-40B4-BE49-F238E27FC236}">
                <a16:creationId xmlns:a16="http://schemas.microsoft.com/office/drawing/2014/main" id="{0FEB5038-D1D5-FFA9-59A1-98885B7E20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1900" y="4111625"/>
            <a:ext cx="520700" cy="468313"/>
          </a:xfrm>
          <a:prstGeom prst="actionButtonForwardNext">
            <a:avLst/>
          </a:prstGeom>
          <a:solidFill>
            <a:srgbClr val="99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397" name="AutoShape 17">
            <a:hlinkClick r:id="rId6" action="ppaction://hlinksldjump" highlightClick="1"/>
            <a:extLst>
              <a:ext uri="{FF2B5EF4-FFF2-40B4-BE49-F238E27FC236}">
                <a16:creationId xmlns:a16="http://schemas.microsoft.com/office/drawing/2014/main" id="{650585B1-A2EF-5ED5-B5A4-F116F44CCE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1900" y="2851150"/>
            <a:ext cx="520700" cy="468313"/>
          </a:xfrm>
          <a:prstGeom prst="actionButtonForwardNext">
            <a:avLst/>
          </a:prstGeom>
          <a:solidFill>
            <a:srgbClr val="CC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398" name="Text Box 15">
            <a:extLst>
              <a:ext uri="{FF2B5EF4-FFF2-40B4-BE49-F238E27FC236}">
                <a16:creationId xmlns:a16="http://schemas.microsoft.com/office/drawing/2014/main" id="{3D4A2741-E11C-3D2C-1824-945C213B36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86138" y="4756150"/>
            <a:ext cx="32194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3200" b="1">
                <a:solidFill>
                  <a:srgbClr val="F9F911"/>
                </a:solidFill>
                <a:cs typeface="Arial" panose="020B0604020202020204" pitchFamily="34" charset="0"/>
              </a:rPr>
              <a:t>Carpet Problem</a:t>
            </a:r>
          </a:p>
        </p:txBody>
      </p:sp>
      <p:sp>
        <p:nvSpPr>
          <p:cNvPr id="16399" name="AutoShape 17">
            <a:hlinkClick r:id="rId7" action="ppaction://hlinksldjump" highlightClick="1"/>
            <a:extLst>
              <a:ext uri="{FF2B5EF4-FFF2-40B4-BE49-F238E27FC236}">
                <a16:creationId xmlns:a16="http://schemas.microsoft.com/office/drawing/2014/main" id="{226C3843-67CA-C8BF-61D8-24A7EA8C83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76500" y="4775200"/>
            <a:ext cx="546100" cy="493713"/>
          </a:xfrm>
          <a:prstGeom prst="actionButtonForwardNex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400" name="Text Box 15">
            <a:extLst>
              <a:ext uri="{FF2B5EF4-FFF2-40B4-BE49-F238E27FC236}">
                <a16:creationId xmlns:a16="http://schemas.microsoft.com/office/drawing/2014/main" id="{7357B2D4-3987-FDEB-9CD6-FBDFF3D532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98838" y="5454650"/>
            <a:ext cx="449103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3200" b="1">
                <a:solidFill>
                  <a:srgbClr val="F9F911"/>
                </a:solidFill>
                <a:cs typeface="Arial" panose="020B0604020202020204" pitchFamily="34" charset="0"/>
              </a:rPr>
              <a:t>Exam Type Questions</a:t>
            </a:r>
          </a:p>
        </p:txBody>
      </p:sp>
      <p:sp>
        <p:nvSpPr>
          <p:cNvPr id="16401" name="AutoShape 17">
            <a:hlinkClick r:id="rId8" action="ppaction://hlinksldjump" highlightClick="1"/>
            <a:extLst>
              <a:ext uri="{FF2B5EF4-FFF2-40B4-BE49-F238E27FC236}">
                <a16:creationId xmlns:a16="http://schemas.microsoft.com/office/drawing/2014/main" id="{99F1335C-A09C-B2A6-B301-72665CDD4B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9200" y="5494338"/>
            <a:ext cx="546100" cy="506412"/>
          </a:xfrm>
          <a:prstGeom prst="actionButtonForwardNext">
            <a:avLst/>
          </a:prstGeom>
          <a:solidFill>
            <a:srgbClr val="FFC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402" name="Text Box 15">
            <a:extLst>
              <a:ext uri="{FF2B5EF4-FFF2-40B4-BE49-F238E27FC236}">
                <a16:creationId xmlns:a16="http://schemas.microsoft.com/office/drawing/2014/main" id="{5DFF2A3F-73B4-9BEE-990C-336D5B180A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73438" y="3416300"/>
            <a:ext cx="45910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3200" b="1">
                <a:solidFill>
                  <a:srgbClr val="F9F911"/>
                </a:solidFill>
                <a:cs typeface="Arial" panose="020B0604020202020204" pitchFamily="34" charset="0"/>
              </a:rPr>
              <a:t>Area of ANY Triangle</a:t>
            </a:r>
          </a:p>
        </p:txBody>
      </p:sp>
      <p:sp>
        <p:nvSpPr>
          <p:cNvPr id="16403" name="AutoShape 17">
            <a:hlinkClick r:id="rId9" action="ppaction://hlinksldjump" highlightClick="1"/>
            <a:extLst>
              <a:ext uri="{FF2B5EF4-FFF2-40B4-BE49-F238E27FC236}">
                <a16:creationId xmlns:a16="http://schemas.microsoft.com/office/drawing/2014/main" id="{DE5873E4-4C05-87A4-3887-DE6416346A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1900" y="3460750"/>
            <a:ext cx="520700" cy="468313"/>
          </a:xfrm>
          <a:prstGeom prst="actionButtonForwardNext">
            <a:avLst/>
          </a:prstGeom>
          <a:solidFill>
            <a:srgbClr val="00B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Date Placeholder 1">
            <a:extLst>
              <a:ext uri="{FF2B5EF4-FFF2-40B4-BE49-F238E27FC236}">
                <a16:creationId xmlns:a16="http://schemas.microsoft.com/office/drawing/2014/main" id="{E3A78F96-563D-A9C9-E068-7A0D8066575B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4B0BC04-E3EB-404C-836D-D8DE9C79AF32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1" name="Footer Placeholder 2">
            <a:extLst>
              <a:ext uri="{FF2B5EF4-FFF2-40B4-BE49-F238E27FC236}">
                <a16:creationId xmlns:a16="http://schemas.microsoft.com/office/drawing/2014/main" id="{1A359C8B-97E2-BF27-E247-E4169DDD3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3078" name="AutoShape 2">
            <a:extLst>
              <a:ext uri="{FF2B5EF4-FFF2-40B4-BE49-F238E27FC236}">
                <a16:creationId xmlns:a16="http://schemas.microsoft.com/office/drawing/2014/main" id="{3E637F66-5567-033F-608B-4C1F14988742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2286000" y="2895600"/>
            <a:ext cx="4267200" cy="2667000"/>
          </a:xfrm>
          <a:prstGeom prst="rtTriangle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079" name="AutoShape 3">
            <a:extLst>
              <a:ext uri="{FF2B5EF4-FFF2-40B4-BE49-F238E27FC236}">
                <a16:creationId xmlns:a16="http://schemas.microsoft.com/office/drawing/2014/main" id="{7369FA18-96D7-0153-F52E-DD2C9A6F7D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2895600"/>
            <a:ext cx="4267200" cy="2667000"/>
          </a:xfrm>
          <a:prstGeom prst="rtTriangle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080" name="Rectangle 4">
            <a:extLst>
              <a:ext uri="{FF2B5EF4-FFF2-40B4-BE49-F238E27FC236}">
                <a16:creationId xmlns:a16="http://schemas.microsoft.com/office/drawing/2014/main" id="{F265EE2E-F43A-D430-6CCE-E13FE38211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2825" y="5329238"/>
            <a:ext cx="228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6325" name="Line 5">
            <a:extLst>
              <a:ext uri="{FF2B5EF4-FFF2-40B4-BE49-F238E27FC236}">
                <a16:creationId xmlns:a16="http://schemas.microsoft.com/office/drawing/2014/main" id="{721FD7A0-5156-B89F-EC20-C9B7979BBE2F}"/>
              </a:ext>
            </a:extLst>
          </p:cNvPr>
          <p:cNvSpPr>
            <a:spLocks noChangeShapeType="1"/>
          </p:cNvSpPr>
          <p:nvPr/>
        </p:nvSpPr>
        <p:spPr bwMode="auto">
          <a:xfrm>
            <a:off x="2276475" y="2892425"/>
            <a:ext cx="4273550" cy="26685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6326" name="Line 6">
            <a:extLst>
              <a:ext uri="{FF2B5EF4-FFF2-40B4-BE49-F238E27FC236}">
                <a16:creationId xmlns:a16="http://schemas.microsoft.com/office/drawing/2014/main" id="{8A1A4B05-53F2-1894-9630-6C1E5D6492E8}"/>
              </a:ext>
            </a:extLst>
          </p:cNvPr>
          <p:cNvSpPr>
            <a:spLocks noChangeShapeType="1"/>
          </p:cNvSpPr>
          <p:nvPr/>
        </p:nvSpPr>
        <p:spPr bwMode="auto">
          <a:xfrm>
            <a:off x="2127250" y="2911475"/>
            <a:ext cx="0" cy="268763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6327" name="Text Box 7">
            <a:extLst>
              <a:ext uri="{FF2B5EF4-FFF2-40B4-BE49-F238E27FC236}">
                <a16:creationId xmlns:a16="http://schemas.microsoft.com/office/drawing/2014/main" id="{DEA6EF7A-E5FA-BE82-50CD-D66693707D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788" y="3798888"/>
            <a:ext cx="1320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/>
              <a:t>Vertical</a:t>
            </a:r>
          </a:p>
          <a:p>
            <a:pPr eaLnBrk="1" hangingPunct="1"/>
            <a:r>
              <a:rPr lang="en-GB" altLang="en-US" sz="2400"/>
              <a:t>Height</a:t>
            </a:r>
            <a:endParaRPr lang="en-US" altLang="en-US" sz="2400"/>
          </a:p>
        </p:txBody>
      </p:sp>
      <p:sp>
        <p:nvSpPr>
          <p:cNvPr id="56328" name="Line 8">
            <a:extLst>
              <a:ext uri="{FF2B5EF4-FFF2-40B4-BE49-F238E27FC236}">
                <a16:creationId xmlns:a16="http://schemas.microsoft.com/office/drawing/2014/main" id="{2247BBBB-816B-B92C-E81D-10388F209823}"/>
              </a:ext>
            </a:extLst>
          </p:cNvPr>
          <p:cNvSpPr>
            <a:spLocks noChangeShapeType="1"/>
          </p:cNvSpPr>
          <p:nvPr/>
        </p:nvSpPr>
        <p:spPr bwMode="auto">
          <a:xfrm>
            <a:off x="2303463" y="5840413"/>
            <a:ext cx="4310062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6329" name="Text Box 9">
            <a:extLst>
              <a:ext uri="{FF2B5EF4-FFF2-40B4-BE49-F238E27FC236}">
                <a16:creationId xmlns:a16="http://schemas.microsoft.com/office/drawing/2014/main" id="{434CE603-1162-3A6A-62A9-2B82D70BD9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7638" y="5816600"/>
            <a:ext cx="835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/>
              <a:t>base</a:t>
            </a:r>
            <a:endParaRPr lang="en-US" altLang="en-US" sz="2400"/>
          </a:p>
        </p:txBody>
      </p:sp>
      <p:graphicFrame>
        <p:nvGraphicFramePr>
          <p:cNvPr id="56330" name="Object 10">
            <a:extLst>
              <a:ext uri="{FF2B5EF4-FFF2-40B4-BE49-F238E27FC236}">
                <a16:creationId xmlns:a16="http://schemas.microsoft.com/office/drawing/2014/main" id="{28A115F1-A76B-01FA-A825-346F2723790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11800" y="1830388"/>
          <a:ext cx="3438525" cy="881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36480" imgH="393480" progId="Equation.DSMT4">
                  <p:embed/>
                </p:oleObj>
              </mc:Choice>
              <mc:Fallback>
                <p:oleObj name="Equation" r:id="rId2" imgW="1536480" imgH="3934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1800" y="1830388"/>
                        <a:ext cx="3438525" cy="881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31" name="Object 11">
            <a:extLst>
              <a:ext uri="{FF2B5EF4-FFF2-40B4-BE49-F238E27FC236}">
                <a16:creationId xmlns:a16="http://schemas.microsoft.com/office/drawing/2014/main" id="{F4F55DD2-C2A9-9053-0A7B-68CE399F310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92913" y="3067050"/>
          <a:ext cx="1984375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09480" imgH="393480" progId="Equation.DSMT4">
                  <p:embed/>
                </p:oleObj>
              </mc:Choice>
              <mc:Fallback>
                <p:oleObj name="Equation" r:id="rId4" imgW="609480" imgH="3934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92913" y="3067050"/>
                        <a:ext cx="1984375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086" name="Group 13">
            <a:extLst>
              <a:ext uri="{FF2B5EF4-FFF2-40B4-BE49-F238E27FC236}">
                <a16:creationId xmlns:a16="http://schemas.microsoft.com/office/drawing/2014/main" id="{FCC4B67D-F392-A5E8-E5B0-E78381A31C1E}"/>
              </a:ext>
            </a:extLst>
          </p:cNvPr>
          <p:cNvGrpSpPr>
            <a:grpSpLocks/>
          </p:cNvGrpSpPr>
          <p:nvPr/>
        </p:nvGrpSpPr>
        <p:grpSpPr bwMode="auto">
          <a:xfrm>
            <a:off x="1244600" y="1338263"/>
            <a:ext cx="1098550" cy="754062"/>
            <a:chOff x="3840" y="960"/>
            <a:chExt cx="1056" cy="816"/>
          </a:xfrm>
        </p:grpSpPr>
        <p:sp>
          <p:nvSpPr>
            <p:cNvPr id="3092" name="AutoShape 14">
              <a:extLst>
                <a:ext uri="{FF2B5EF4-FFF2-40B4-BE49-F238E27FC236}">
                  <a16:creationId xmlns:a16="http://schemas.microsoft.com/office/drawing/2014/main" id="{2A7323F8-17D9-203D-C875-B3CF9E11B9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0" y="960"/>
              <a:ext cx="1056" cy="816"/>
            </a:xfrm>
            <a:prstGeom prst="rtTriangle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93" name="Rectangle 15">
              <a:extLst>
                <a:ext uri="{FF2B5EF4-FFF2-40B4-BE49-F238E27FC236}">
                  <a16:creationId xmlns:a16="http://schemas.microsoft.com/office/drawing/2014/main" id="{970126BE-8217-68DC-5583-D3A6027604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0" y="1632"/>
              <a:ext cx="144" cy="144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pic>
        <p:nvPicPr>
          <p:cNvPr id="3087" name="Picture 16" descr="Office Objects 0572">
            <a:extLst>
              <a:ext uri="{FF2B5EF4-FFF2-40B4-BE49-F238E27FC236}">
                <a16:creationId xmlns:a16="http://schemas.microsoft.com/office/drawing/2014/main" id="{3A8F6434-15D5-9F9A-D75A-B9798D0514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8" name="Picture 17" descr="scottishflag">
            <a:extLst>
              <a:ext uri="{FF2B5EF4-FFF2-40B4-BE49-F238E27FC236}">
                <a16:creationId xmlns:a16="http://schemas.microsoft.com/office/drawing/2014/main" id="{64F99F1E-E8E6-AE5F-2779-0FD15FA7268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9" name="Text Box 19">
            <a:extLst>
              <a:ext uri="{FF2B5EF4-FFF2-40B4-BE49-F238E27FC236}">
                <a16:creationId xmlns:a16="http://schemas.microsoft.com/office/drawing/2014/main" id="{DF3EAA80-FE3C-4D08-0FFF-0DE756B5E658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3090" name="Text Box 20">
            <a:extLst>
              <a:ext uri="{FF2B5EF4-FFF2-40B4-BE49-F238E27FC236}">
                <a16:creationId xmlns:a16="http://schemas.microsoft.com/office/drawing/2014/main" id="{D84D6E0F-E2CF-4BB6-39B2-253E9EF739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9000" y="304800"/>
            <a:ext cx="7543800" cy="143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3600">
                <a:solidFill>
                  <a:srgbClr val="FFFF00"/>
                </a:solidFill>
              </a:rPr>
              <a:t>Area of </a:t>
            </a:r>
            <a:br>
              <a:rPr lang="en-GB" altLang="en-US" sz="3600">
                <a:solidFill>
                  <a:srgbClr val="FFFF00"/>
                </a:solidFill>
              </a:rPr>
            </a:br>
            <a:r>
              <a:rPr lang="en-GB" altLang="en-US" sz="3600">
                <a:solidFill>
                  <a:srgbClr val="FFFF00"/>
                </a:solidFill>
              </a:rPr>
              <a:t>A Right-Angled Triangle</a:t>
            </a:r>
            <a:endParaRPr lang="en-US" altLang="en-US" sz="3600">
              <a:solidFill>
                <a:srgbClr val="FFFF00"/>
              </a:solidFill>
            </a:endParaRPr>
          </a:p>
        </p:txBody>
      </p:sp>
      <p:sp>
        <p:nvSpPr>
          <p:cNvPr id="22" name="Rounded Rectangle 21">
            <a:hlinkClick r:id="rId8"/>
            <a:extLst>
              <a:ext uri="{FF2B5EF4-FFF2-40B4-BE49-F238E27FC236}">
                <a16:creationId xmlns:a16="http://schemas.microsoft.com/office/drawing/2014/main" id="{41B05924-1278-752C-B755-0F60E4D9FA9E}"/>
              </a:ext>
            </a:extLst>
          </p:cNvPr>
          <p:cNvSpPr/>
          <p:nvPr/>
        </p:nvSpPr>
        <p:spPr>
          <a:xfrm>
            <a:off x="7073900" y="5511800"/>
            <a:ext cx="1828800" cy="673100"/>
          </a:xfrm>
          <a:prstGeom prst="roundRect">
            <a:avLst/>
          </a:prstGeom>
          <a:solidFill>
            <a:schemeClr val="tx1">
              <a:lumMod val="65000"/>
            </a:schemeClr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3200" dirty="0">
                <a:latin typeface="Comic Sans MS" pitchFamily="66" charset="0"/>
              </a:rPr>
              <a:t>Demo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6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6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6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6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6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6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6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7" grpId="0" autoUpdateAnimBg="0"/>
      <p:bldP spid="56329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1">
            <a:extLst>
              <a:ext uri="{FF2B5EF4-FFF2-40B4-BE49-F238E27FC236}">
                <a16:creationId xmlns:a16="http://schemas.microsoft.com/office/drawing/2014/main" id="{03AD8E06-8872-BA89-33CB-41B798886E8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F3FB200-CA2F-4ACD-91A7-270FCF230176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9" name="Footer Placeholder 2">
            <a:extLst>
              <a:ext uri="{FF2B5EF4-FFF2-40B4-BE49-F238E27FC236}">
                <a16:creationId xmlns:a16="http://schemas.microsoft.com/office/drawing/2014/main" id="{482FA62C-95DE-9BD3-0620-C5754DE7FA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Created by Mr. Lafferty Maths Dept.</a:t>
            </a:r>
          </a:p>
        </p:txBody>
      </p:sp>
      <p:sp>
        <p:nvSpPr>
          <p:cNvPr id="4103" name="Text Box 2">
            <a:extLst>
              <a:ext uri="{FF2B5EF4-FFF2-40B4-BE49-F238E27FC236}">
                <a16:creationId xmlns:a16="http://schemas.microsoft.com/office/drawing/2014/main" id="{B8118055-902A-46EE-537F-0BCB97A78C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500" y="1989138"/>
            <a:ext cx="55451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/>
              <a:t>Calculate the area of this shape</a:t>
            </a:r>
            <a:endParaRPr lang="en-US" altLang="en-US" sz="2400"/>
          </a:p>
        </p:txBody>
      </p:sp>
      <p:grpSp>
        <p:nvGrpSpPr>
          <p:cNvPr id="4104" name="Group 3">
            <a:extLst>
              <a:ext uri="{FF2B5EF4-FFF2-40B4-BE49-F238E27FC236}">
                <a16:creationId xmlns:a16="http://schemas.microsoft.com/office/drawing/2014/main" id="{27B7E6D2-0BB2-AAB4-C6DD-D38BA22D536A}"/>
              </a:ext>
            </a:extLst>
          </p:cNvPr>
          <p:cNvGrpSpPr>
            <a:grpSpLocks/>
          </p:cNvGrpSpPr>
          <p:nvPr/>
        </p:nvGrpSpPr>
        <p:grpSpPr bwMode="auto">
          <a:xfrm>
            <a:off x="1368425" y="2578100"/>
            <a:ext cx="1008063" cy="3097213"/>
            <a:chOff x="567" y="1752"/>
            <a:chExt cx="635" cy="1951"/>
          </a:xfrm>
        </p:grpSpPr>
        <p:sp>
          <p:nvSpPr>
            <p:cNvPr id="4120" name="Line 4">
              <a:extLst>
                <a:ext uri="{FF2B5EF4-FFF2-40B4-BE49-F238E27FC236}">
                  <a16:creationId xmlns:a16="http://schemas.microsoft.com/office/drawing/2014/main" id="{2B354AC0-C5EC-E18A-555F-B993200DB43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93" y="1752"/>
              <a:ext cx="0" cy="7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21" name="Line 5">
              <a:extLst>
                <a:ext uri="{FF2B5EF4-FFF2-40B4-BE49-F238E27FC236}">
                  <a16:creationId xmlns:a16="http://schemas.microsoft.com/office/drawing/2014/main" id="{D0178810-F993-F817-CE2F-CA32B63D91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93" y="2750"/>
              <a:ext cx="0" cy="9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22" name="AutoShape 6">
              <a:extLst>
                <a:ext uri="{FF2B5EF4-FFF2-40B4-BE49-F238E27FC236}">
                  <a16:creationId xmlns:a16="http://schemas.microsoft.com/office/drawing/2014/main" id="{3D482B37-28CE-0A5C-D258-A324F378D8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8" y="1752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123" name="AutoShape 7">
              <a:extLst>
                <a:ext uri="{FF2B5EF4-FFF2-40B4-BE49-F238E27FC236}">
                  <a16:creationId xmlns:a16="http://schemas.microsoft.com/office/drawing/2014/main" id="{AB9DFF8C-3628-B219-E13A-0BE3790AE21B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748" y="3612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124" name="Text Box 8">
              <a:extLst>
                <a:ext uri="{FF2B5EF4-FFF2-40B4-BE49-F238E27FC236}">
                  <a16:creationId xmlns:a16="http://schemas.microsoft.com/office/drawing/2014/main" id="{FFDA3B53-65EB-1474-FEF9-C24A3B5C84D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" y="2523"/>
              <a:ext cx="635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altLang="en-US" sz="1600"/>
                <a:t>12cm</a:t>
              </a:r>
              <a:endParaRPr lang="en-US" altLang="en-US" sz="1600"/>
            </a:p>
          </p:txBody>
        </p:sp>
      </p:grpSp>
      <p:grpSp>
        <p:nvGrpSpPr>
          <p:cNvPr id="4105" name="Group 9">
            <a:extLst>
              <a:ext uri="{FF2B5EF4-FFF2-40B4-BE49-F238E27FC236}">
                <a16:creationId xmlns:a16="http://schemas.microsoft.com/office/drawing/2014/main" id="{D438D8F5-7BAF-E785-7619-81F6F99B2557}"/>
              </a:ext>
            </a:extLst>
          </p:cNvPr>
          <p:cNvGrpSpPr>
            <a:grpSpLocks/>
          </p:cNvGrpSpPr>
          <p:nvPr/>
        </p:nvGrpSpPr>
        <p:grpSpPr bwMode="auto">
          <a:xfrm>
            <a:off x="2328863" y="5632450"/>
            <a:ext cx="2449512" cy="336550"/>
            <a:chOff x="1020" y="1525"/>
            <a:chExt cx="1543" cy="212"/>
          </a:xfrm>
        </p:grpSpPr>
        <p:sp>
          <p:nvSpPr>
            <p:cNvPr id="4115" name="Line 10">
              <a:extLst>
                <a:ext uri="{FF2B5EF4-FFF2-40B4-BE49-F238E27FC236}">
                  <a16:creationId xmlns:a16="http://schemas.microsoft.com/office/drawing/2014/main" id="{068BA8E2-7C7E-B7E7-CA6F-E1772BD8F0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20" y="1616"/>
              <a:ext cx="45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16" name="Line 11">
              <a:extLst>
                <a:ext uri="{FF2B5EF4-FFF2-40B4-BE49-F238E27FC236}">
                  <a16:creationId xmlns:a16="http://schemas.microsoft.com/office/drawing/2014/main" id="{3562E6E3-4D91-9D11-5918-3AF1D8713F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73" y="1616"/>
              <a:ext cx="59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17" name="AutoShape 12">
              <a:extLst>
                <a:ext uri="{FF2B5EF4-FFF2-40B4-BE49-F238E27FC236}">
                  <a16:creationId xmlns:a16="http://schemas.microsoft.com/office/drawing/2014/main" id="{B2703719-6D4C-B872-361B-58D9F5AE762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5400000">
              <a:off x="1020" y="1570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118" name="AutoShape 13">
              <a:extLst>
                <a:ext uri="{FF2B5EF4-FFF2-40B4-BE49-F238E27FC236}">
                  <a16:creationId xmlns:a16="http://schemas.microsoft.com/office/drawing/2014/main" id="{6DAFA297-28B5-F859-24D4-3E7A7E3D653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 flipH="1">
              <a:off x="2472" y="1570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119" name="Text Box 14">
              <a:extLst>
                <a:ext uri="{FF2B5EF4-FFF2-40B4-BE49-F238E27FC236}">
                  <a16:creationId xmlns:a16="http://schemas.microsoft.com/office/drawing/2014/main" id="{6B5EEB57-CFF9-6983-AAB5-7F747B4273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65" y="1525"/>
              <a:ext cx="45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altLang="en-US" sz="1600"/>
                <a:t>6cm</a:t>
              </a:r>
              <a:endParaRPr lang="en-US" altLang="en-US" sz="1600"/>
            </a:p>
          </p:txBody>
        </p:sp>
      </p:grpSp>
      <p:sp>
        <p:nvSpPr>
          <p:cNvPr id="4106" name="AutoShape 15">
            <a:extLst>
              <a:ext uri="{FF2B5EF4-FFF2-40B4-BE49-F238E27FC236}">
                <a16:creationId xmlns:a16="http://schemas.microsoft.com/office/drawing/2014/main" id="{4786B5C1-A8CA-4462-0070-5F4985CCAE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95525" y="2660650"/>
            <a:ext cx="2463800" cy="2928938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107" name="Rectangle 16">
            <a:extLst>
              <a:ext uri="{FF2B5EF4-FFF2-40B4-BE49-F238E27FC236}">
                <a16:creationId xmlns:a16="http://schemas.microsoft.com/office/drawing/2014/main" id="{D30181CD-9F72-5940-9E9C-3EDF850F29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95525" y="5329238"/>
            <a:ext cx="242888" cy="258762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57361" name="Object 17">
            <a:extLst>
              <a:ext uri="{FF2B5EF4-FFF2-40B4-BE49-F238E27FC236}">
                <a16:creationId xmlns:a16="http://schemas.microsoft.com/office/drawing/2014/main" id="{32A82D86-CBB3-AD61-6204-3731B9F2A38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21313" y="2413000"/>
          <a:ext cx="2563812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87320" imgH="393480" progId="Equation.DSMT4">
                  <p:embed/>
                </p:oleObj>
              </mc:Choice>
              <mc:Fallback>
                <p:oleObj name="Equation" r:id="rId2" imgW="787320" imgH="39348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1313" y="2413000"/>
                        <a:ext cx="2563812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62" name="Object 18">
            <a:extLst>
              <a:ext uri="{FF2B5EF4-FFF2-40B4-BE49-F238E27FC236}">
                <a16:creationId xmlns:a16="http://schemas.microsoft.com/office/drawing/2014/main" id="{1A31A900-13B1-1759-7FAB-5DA069E1481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51475" y="3760788"/>
          <a:ext cx="27686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50680" imgH="393480" progId="Equation.DSMT4">
                  <p:embed/>
                </p:oleObj>
              </mc:Choice>
              <mc:Fallback>
                <p:oleObj name="Equation" r:id="rId4" imgW="850680" imgH="39348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1475" y="3760788"/>
                        <a:ext cx="2768600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63" name="Object 19">
            <a:extLst>
              <a:ext uri="{FF2B5EF4-FFF2-40B4-BE49-F238E27FC236}">
                <a16:creationId xmlns:a16="http://schemas.microsoft.com/office/drawing/2014/main" id="{441D7304-9532-62E0-4F88-D3548B197AB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65800" y="5324475"/>
          <a:ext cx="2147888" cy="661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60240" imgH="203040" progId="Equation.DSMT4">
                  <p:embed/>
                </p:oleObj>
              </mc:Choice>
              <mc:Fallback>
                <p:oleObj name="Equation" r:id="rId6" imgW="660240" imgH="20304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65800" y="5324475"/>
                        <a:ext cx="2147888" cy="661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108" name="Group 21">
            <a:extLst>
              <a:ext uri="{FF2B5EF4-FFF2-40B4-BE49-F238E27FC236}">
                <a16:creationId xmlns:a16="http://schemas.microsoft.com/office/drawing/2014/main" id="{C531BF63-D186-DCF6-AA61-183FBBEC53C0}"/>
              </a:ext>
            </a:extLst>
          </p:cNvPr>
          <p:cNvGrpSpPr>
            <a:grpSpLocks/>
          </p:cNvGrpSpPr>
          <p:nvPr/>
        </p:nvGrpSpPr>
        <p:grpSpPr bwMode="auto">
          <a:xfrm>
            <a:off x="7664450" y="1525588"/>
            <a:ext cx="1098550" cy="754062"/>
            <a:chOff x="3840" y="960"/>
            <a:chExt cx="1056" cy="816"/>
          </a:xfrm>
        </p:grpSpPr>
        <p:sp>
          <p:nvSpPr>
            <p:cNvPr id="4113" name="AutoShape 22">
              <a:extLst>
                <a:ext uri="{FF2B5EF4-FFF2-40B4-BE49-F238E27FC236}">
                  <a16:creationId xmlns:a16="http://schemas.microsoft.com/office/drawing/2014/main" id="{36D8A18B-333E-B498-4771-9F30545EBA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0" y="960"/>
              <a:ext cx="1056" cy="816"/>
            </a:xfrm>
            <a:prstGeom prst="rtTriangle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114" name="Rectangle 23">
              <a:extLst>
                <a:ext uri="{FF2B5EF4-FFF2-40B4-BE49-F238E27FC236}">
                  <a16:creationId xmlns:a16="http://schemas.microsoft.com/office/drawing/2014/main" id="{01646590-E163-5EDE-7B9B-7622C6C1AC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0" y="1632"/>
              <a:ext cx="144" cy="144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pic>
        <p:nvPicPr>
          <p:cNvPr id="4109" name="Picture 24" descr="Office Objects 0572">
            <a:extLst>
              <a:ext uri="{FF2B5EF4-FFF2-40B4-BE49-F238E27FC236}">
                <a16:creationId xmlns:a16="http://schemas.microsoft.com/office/drawing/2014/main" id="{6AAF1928-88BD-5EBF-B9CB-4012DC07A3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0" name="Picture 25" descr="scottishflag">
            <a:extLst>
              <a:ext uri="{FF2B5EF4-FFF2-40B4-BE49-F238E27FC236}">
                <a16:creationId xmlns:a16="http://schemas.microsoft.com/office/drawing/2014/main" id="{DAA3031A-FCDA-CF3D-8850-2F67A28CE94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1" name="Text Box 27">
            <a:extLst>
              <a:ext uri="{FF2B5EF4-FFF2-40B4-BE49-F238E27FC236}">
                <a16:creationId xmlns:a16="http://schemas.microsoft.com/office/drawing/2014/main" id="{387F01E7-7B93-6288-467C-A839B90EACFA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4112" name="Text Box 28">
            <a:extLst>
              <a:ext uri="{FF2B5EF4-FFF2-40B4-BE49-F238E27FC236}">
                <a16:creationId xmlns:a16="http://schemas.microsoft.com/office/drawing/2014/main" id="{9D159B18-6458-9189-4FA7-FCF9ACE3F1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9000" y="304800"/>
            <a:ext cx="7543800" cy="143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3600">
                <a:solidFill>
                  <a:srgbClr val="FFFF00"/>
                </a:solidFill>
              </a:rPr>
              <a:t>Area of </a:t>
            </a:r>
            <a:br>
              <a:rPr lang="en-GB" altLang="en-US" sz="3600">
                <a:solidFill>
                  <a:srgbClr val="FFFF00"/>
                </a:solidFill>
              </a:rPr>
            </a:br>
            <a:r>
              <a:rPr lang="en-GB" altLang="en-US" sz="3600">
                <a:solidFill>
                  <a:srgbClr val="FFFF00"/>
                </a:solidFill>
              </a:rPr>
              <a:t>A Right-Angled Triangle</a:t>
            </a:r>
            <a:endParaRPr lang="en-US" altLang="en-US" sz="360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7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7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7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1">
            <a:extLst>
              <a:ext uri="{FF2B5EF4-FFF2-40B4-BE49-F238E27FC236}">
                <a16:creationId xmlns:a16="http://schemas.microsoft.com/office/drawing/2014/main" id="{E754B356-C855-B8CB-0A0F-6156665F6FC3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4E6CB80-4183-4EEA-BCED-4F002C6996FB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9" name="Footer Placeholder 2">
            <a:extLst>
              <a:ext uri="{FF2B5EF4-FFF2-40B4-BE49-F238E27FC236}">
                <a16:creationId xmlns:a16="http://schemas.microsoft.com/office/drawing/2014/main" id="{5E69DB36-35C6-6382-EE0C-762E0ADF6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5127" name="Text Box 2">
            <a:extLst>
              <a:ext uri="{FF2B5EF4-FFF2-40B4-BE49-F238E27FC236}">
                <a16:creationId xmlns:a16="http://schemas.microsoft.com/office/drawing/2014/main" id="{22B373FE-9321-9697-5C1D-30E67900A3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500" y="1989138"/>
            <a:ext cx="55451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/>
              <a:t>Calculate the area of this shape</a:t>
            </a:r>
            <a:endParaRPr lang="en-US" altLang="en-US" sz="2400"/>
          </a:p>
        </p:txBody>
      </p:sp>
      <p:grpSp>
        <p:nvGrpSpPr>
          <p:cNvPr id="5128" name="Group 3">
            <a:extLst>
              <a:ext uri="{FF2B5EF4-FFF2-40B4-BE49-F238E27FC236}">
                <a16:creationId xmlns:a16="http://schemas.microsoft.com/office/drawing/2014/main" id="{6C108B38-6C6E-C459-E00D-FF9A607201F6}"/>
              </a:ext>
            </a:extLst>
          </p:cNvPr>
          <p:cNvGrpSpPr>
            <a:grpSpLocks/>
          </p:cNvGrpSpPr>
          <p:nvPr/>
        </p:nvGrpSpPr>
        <p:grpSpPr bwMode="auto">
          <a:xfrm>
            <a:off x="1919288" y="2716213"/>
            <a:ext cx="3387725" cy="2236787"/>
            <a:chOff x="1209" y="1711"/>
            <a:chExt cx="2134" cy="1409"/>
          </a:xfrm>
        </p:grpSpPr>
        <p:sp>
          <p:nvSpPr>
            <p:cNvPr id="5136" name="Line 4">
              <a:extLst>
                <a:ext uri="{FF2B5EF4-FFF2-40B4-BE49-F238E27FC236}">
                  <a16:creationId xmlns:a16="http://schemas.microsoft.com/office/drawing/2014/main" id="{FF1B03EA-210C-FBDF-20D1-1275240FE2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34" y="1712"/>
              <a:ext cx="0" cy="424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137" name="Line 5">
              <a:extLst>
                <a:ext uri="{FF2B5EF4-FFF2-40B4-BE49-F238E27FC236}">
                  <a16:creationId xmlns:a16="http://schemas.microsoft.com/office/drawing/2014/main" id="{E1F6FABD-5F49-5198-9F03-B6E99A25DCD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34" y="2401"/>
              <a:ext cx="0" cy="403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138" name="AutoShape 6">
              <a:extLst>
                <a:ext uri="{FF2B5EF4-FFF2-40B4-BE49-F238E27FC236}">
                  <a16:creationId xmlns:a16="http://schemas.microsoft.com/office/drawing/2014/main" id="{02E3553E-AD32-8625-245B-8A805D042B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9" y="1712"/>
              <a:ext cx="91" cy="53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571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139" name="AutoShape 7">
              <a:extLst>
                <a:ext uri="{FF2B5EF4-FFF2-40B4-BE49-F238E27FC236}">
                  <a16:creationId xmlns:a16="http://schemas.microsoft.com/office/drawing/2014/main" id="{5990ED44-DC8C-43E0-DF77-E1C6500944CA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2889" y="2799"/>
              <a:ext cx="91" cy="53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571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140" name="Text Box 8">
              <a:extLst>
                <a:ext uri="{FF2B5EF4-FFF2-40B4-BE49-F238E27FC236}">
                  <a16:creationId xmlns:a16="http://schemas.microsoft.com/office/drawing/2014/main" id="{B88CF1F4-4141-2482-DDC2-B3F339DA873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08" y="2163"/>
              <a:ext cx="635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altLang="en-US" sz="1600"/>
                <a:t>3cm</a:t>
              </a:r>
              <a:endParaRPr lang="en-US" altLang="en-US" sz="1600"/>
            </a:p>
          </p:txBody>
        </p:sp>
        <p:grpSp>
          <p:nvGrpSpPr>
            <p:cNvPr id="5141" name="Group 9">
              <a:extLst>
                <a:ext uri="{FF2B5EF4-FFF2-40B4-BE49-F238E27FC236}">
                  <a16:creationId xmlns:a16="http://schemas.microsoft.com/office/drawing/2014/main" id="{C90A1676-5281-B28D-178C-81D376FB714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09" y="2908"/>
              <a:ext cx="1543" cy="212"/>
              <a:chOff x="1020" y="1525"/>
              <a:chExt cx="1543" cy="212"/>
            </a:xfrm>
          </p:grpSpPr>
          <p:sp>
            <p:nvSpPr>
              <p:cNvPr id="5144" name="Line 10">
                <a:extLst>
                  <a:ext uri="{FF2B5EF4-FFF2-40B4-BE49-F238E27FC236}">
                    <a16:creationId xmlns:a16="http://schemas.microsoft.com/office/drawing/2014/main" id="{11C742D2-84E3-C3EA-04F6-9676A6FF971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20" y="1616"/>
                <a:ext cx="453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145" name="Line 11">
                <a:extLst>
                  <a:ext uri="{FF2B5EF4-FFF2-40B4-BE49-F238E27FC236}">
                    <a16:creationId xmlns:a16="http://schemas.microsoft.com/office/drawing/2014/main" id="{045FC23D-3BF8-F189-0A50-35CA974FA1E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73" y="1616"/>
                <a:ext cx="590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146" name="AutoShape 12">
                <a:extLst>
                  <a:ext uri="{FF2B5EF4-FFF2-40B4-BE49-F238E27FC236}">
                    <a16:creationId xmlns:a16="http://schemas.microsoft.com/office/drawing/2014/main" id="{0229F68E-9BD3-E7EE-0E96-223C434D2DE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5400000">
                <a:off x="1020" y="1570"/>
                <a:ext cx="91" cy="91"/>
              </a:xfrm>
              <a:prstGeom prst="triangle">
                <a:avLst>
                  <a:gd name="adj" fmla="val 50000"/>
                </a:avLst>
              </a:prstGeom>
              <a:solidFill>
                <a:schemeClr val="accent1"/>
              </a:solidFill>
              <a:ln w="571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147" name="AutoShape 13">
                <a:extLst>
                  <a:ext uri="{FF2B5EF4-FFF2-40B4-BE49-F238E27FC236}">
                    <a16:creationId xmlns:a16="http://schemas.microsoft.com/office/drawing/2014/main" id="{84C3E9FA-FEF4-8BA1-8184-B4A5EA64A57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 flipH="1">
                <a:off x="2472" y="1570"/>
                <a:ext cx="91" cy="91"/>
              </a:xfrm>
              <a:prstGeom prst="triangle">
                <a:avLst>
                  <a:gd name="adj" fmla="val 50000"/>
                </a:avLst>
              </a:prstGeom>
              <a:solidFill>
                <a:schemeClr val="accent1"/>
              </a:solidFill>
              <a:ln w="571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148" name="Text Box 14">
                <a:extLst>
                  <a:ext uri="{FF2B5EF4-FFF2-40B4-BE49-F238E27FC236}">
                    <a16:creationId xmlns:a16="http://schemas.microsoft.com/office/drawing/2014/main" id="{5F2C115D-AEF1-C4F1-7EBF-985DE4E0360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65" y="1525"/>
                <a:ext cx="454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altLang="en-US" sz="1600"/>
                  <a:t>4cm</a:t>
                </a:r>
                <a:endParaRPr lang="en-US" altLang="en-US" sz="1600"/>
              </a:p>
            </p:txBody>
          </p:sp>
        </p:grpSp>
        <p:sp>
          <p:nvSpPr>
            <p:cNvPr id="5142" name="AutoShape 15">
              <a:extLst>
                <a:ext uri="{FF2B5EF4-FFF2-40B4-BE49-F238E27FC236}">
                  <a16:creationId xmlns:a16="http://schemas.microsoft.com/office/drawing/2014/main" id="{6D9E5ACF-BEA3-EDE7-1376-FA8A3796D680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5400000">
              <a:off x="1423" y="1540"/>
              <a:ext cx="1140" cy="1481"/>
            </a:xfrm>
            <a:prstGeom prst="rtTriangle">
              <a:avLst/>
            </a:prstGeom>
            <a:solidFill>
              <a:schemeClr val="accent1"/>
            </a:solidFill>
            <a:ln w="571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143" name="Rectangle 16">
              <a:extLst>
                <a:ext uri="{FF2B5EF4-FFF2-40B4-BE49-F238E27FC236}">
                  <a16:creationId xmlns:a16="http://schemas.microsoft.com/office/drawing/2014/main" id="{28745971-D55A-0918-5814-BA55BACB1D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74" y="2680"/>
              <a:ext cx="153" cy="163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graphicFrame>
        <p:nvGraphicFramePr>
          <p:cNvPr id="58385" name="Object 17">
            <a:extLst>
              <a:ext uri="{FF2B5EF4-FFF2-40B4-BE49-F238E27FC236}">
                <a16:creationId xmlns:a16="http://schemas.microsoft.com/office/drawing/2014/main" id="{291A2CF4-4917-9543-B7F6-FC3D2DECED8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21338" y="2413000"/>
          <a:ext cx="2349500" cy="1176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87320" imgH="393480" progId="Equation.DSMT4">
                  <p:embed/>
                </p:oleObj>
              </mc:Choice>
              <mc:Fallback>
                <p:oleObj name="Equation" r:id="rId2" imgW="787320" imgH="39348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21338" y="2413000"/>
                        <a:ext cx="2349500" cy="1176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86" name="Object 18">
            <a:extLst>
              <a:ext uri="{FF2B5EF4-FFF2-40B4-BE49-F238E27FC236}">
                <a16:creationId xmlns:a16="http://schemas.microsoft.com/office/drawing/2014/main" id="{D7ABC558-84E7-AC72-AB01-D9A75CC72C6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94375" y="3760788"/>
          <a:ext cx="2325688" cy="1146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99920" imgH="393480" progId="Equation.DSMT4">
                  <p:embed/>
                </p:oleObj>
              </mc:Choice>
              <mc:Fallback>
                <p:oleObj name="Equation" r:id="rId4" imgW="799920" imgH="39348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4375" y="3760788"/>
                        <a:ext cx="2325688" cy="1146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87" name="Object 19">
            <a:extLst>
              <a:ext uri="{FF2B5EF4-FFF2-40B4-BE49-F238E27FC236}">
                <a16:creationId xmlns:a16="http://schemas.microsoft.com/office/drawing/2014/main" id="{76F62C35-0B74-25AB-1B8B-4B3EADDACB5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59488" y="5324475"/>
          <a:ext cx="1709737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71320" imgH="203040" progId="Equation.DSMT4">
                  <p:embed/>
                </p:oleObj>
              </mc:Choice>
              <mc:Fallback>
                <p:oleObj name="Equation" r:id="rId6" imgW="571320" imgH="20304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59488" y="5324475"/>
                        <a:ext cx="1709737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129" name="Group 21">
            <a:extLst>
              <a:ext uri="{FF2B5EF4-FFF2-40B4-BE49-F238E27FC236}">
                <a16:creationId xmlns:a16="http://schemas.microsoft.com/office/drawing/2014/main" id="{791147DA-2E17-619B-440C-55719FA163F8}"/>
              </a:ext>
            </a:extLst>
          </p:cNvPr>
          <p:cNvGrpSpPr>
            <a:grpSpLocks/>
          </p:cNvGrpSpPr>
          <p:nvPr/>
        </p:nvGrpSpPr>
        <p:grpSpPr bwMode="auto">
          <a:xfrm>
            <a:off x="7700963" y="1487488"/>
            <a:ext cx="1098550" cy="754062"/>
            <a:chOff x="3840" y="960"/>
            <a:chExt cx="1056" cy="816"/>
          </a:xfrm>
        </p:grpSpPr>
        <p:sp>
          <p:nvSpPr>
            <p:cNvPr id="5134" name="AutoShape 22">
              <a:extLst>
                <a:ext uri="{FF2B5EF4-FFF2-40B4-BE49-F238E27FC236}">
                  <a16:creationId xmlns:a16="http://schemas.microsoft.com/office/drawing/2014/main" id="{5B140F98-94D1-3BC3-AE93-647A06008E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0" y="960"/>
              <a:ext cx="1056" cy="816"/>
            </a:xfrm>
            <a:prstGeom prst="rtTriangle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135" name="Rectangle 23">
              <a:extLst>
                <a:ext uri="{FF2B5EF4-FFF2-40B4-BE49-F238E27FC236}">
                  <a16:creationId xmlns:a16="http://schemas.microsoft.com/office/drawing/2014/main" id="{C35C1421-65EC-E00E-283F-8EDD8F53FB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0" y="1632"/>
              <a:ext cx="144" cy="144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5130" name="Text Box 24">
            <a:extLst>
              <a:ext uri="{FF2B5EF4-FFF2-40B4-BE49-F238E27FC236}">
                <a16:creationId xmlns:a16="http://schemas.microsoft.com/office/drawing/2014/main" id="{FBCF74A4-87ED-406D-774E-F1D78306DA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7000" y="304800"/>
            <a:ext cx="6070600" cy="143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3600">
                <a:solidFill>
                  <a:srgbClr val="FFFF00"/>
                </a:solidFill>
              </a:rPr>
              <a:t>Area of </a:t>
            </a:r>
            <a:br>
              <a:rPr lang="en-GB" altLang="en-US" sz="3600">
                <a:solidFill>
                  <a:srgbClr val="FFFF00"/>
                </a:solidFill>
              </a:rPr>
            </a:br>
            <a:r>
              <a:rPr lang="en-GB" altLang="en-US" sz="3600">
                <a:solidFill>
                  <a:srgbClr val="FFFF00"/>
                </a:solidFill>
              </a:rPr>
              <a:t>A Right-Angled Triangle</a:t>
            </a:r>
            <a:endParaRPr lang="en-US" altLang="en-US" sz="3600">
              <a:solidFill>
                <a:srgbClr val="FFFF00"/>
              </a:solidFill>
            </a:endParaRPr>
          </a:p>
        </p:txBody>
      </p:sp>
      <p:pic>
        <p:nvPicPr>
          <p:cNvPr id="5131" name="Picture 25" descr="Office Objects 0572">
            <a:extLst>
              <a:ext uri="{FF2B5EF4-FFF2-40B4-BE49-F238E27FC236}">
                <a16:creationId xmlns:a16="http://schemas.microsoft.com/office/drawing/2014/main" id="{3D2186F5-A646-BB6E-0227-C83D3A1B5C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2" name="Picture 26" descr="scottishflag">
            <a:extLst>
              <a:ext uri="{FF2B5EF4-FFF2-40B4-BE49-F238E27FC236}">
                <a16:creationId xmlns:a16="http://schemas.microsoft.com/office/drawing/2014/main" id="{18C7A01C-5484-5607-B3A1-BE0CD345AAD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33" name="Text Box 28">
            <a:extLst>
              <a:ext uri="{FF2B5EF4-FFF2-40B4-BE49-F238E27FC236}">
                <a16:creationId xmlns:a16="http://schemas.microsoft.com/office/drawing/2014/main" id="{96C92077-E102-7390-BCD9-0F3F39F60A8E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1">
            <a:extLst>
              <a:ext uri="{FF2B5EF4-FFF2-40B4-BE49-F238E27FC236}">
                <a16:creationId xmlns:a16="http://schemas.microsoft.com/office/drawing/2014/main" id="{1F82C9B9-E6BB-6CB2-0D83-B38A64E7F1E8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4E6CB80-4183-4EEA-BCED-4F002C6996FB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9" name="Footer Placeholder 2">
            <a:extLst>
              <a:ext uri="{FF2B5EF4-FFF2-40B4-BE49-F238E27FC236}">
                <a16:creationId xmlns:a16="http://schemas.microsoft.com/office/drawing/2014/main" id="{346FBE95-2F18-3056-DEE8-16F049D9F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3556" name="Text Box 2">
            <a:extLst>
              <a:ext uri="{FF2B5EF4-FFF2-40B4-BE49-F238E27FC236}">
                <a16:creationId xmlns:a16="http://schemas.microsoft.com/office/drawing/2014/main" id="{4417CE12-D926-4B31-E98E-A15B1E4D27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6000" y="1938338"/>
            <a:ext cx="80645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/>
              <a:t>Calculate the area of this right-angle triangular shelf.</a:t>
            </a:r>
            <a:endParaRPr lang="en-US" altLang="en-US" sz="2400"/>
          </a:p>
        </p:txBody>
      </p:sp>
      <p:sp>
        <p:nvSpPr>
          <p:cNvPr id="23557" name="Text Box 24">
            <a:extLst>
              <a:ext uri="{FF2B5EF4-FFF2-40B4-BE49-F238E27FC236}">
                <a16:creationId xmlns:a16="http://schemas.microsoft.com/office/drawing/2014/main" id="{D3468306-EB7B-90B2-2608-A449FC1741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7000" y="304800"/>
            <a:ext cx="6070600" cy="143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3600">
                <a:solidFill>
                  <a:srgbClr val="FFFF00"/>
                </a:solidFill>
              </a:rPr>
              <a:t>Area of </a:t>
            </a:r>
            <a:br>
              <a:rPr lang="en-GB" altLang="en-US" sz="3600">
                <a:solidFill>
                  <a:srgbClr val="FFFF00"/>
                </a:solidFill>
              </a:rPr>
            </a:br>
            <a:r>
              <a:rPr lang="en-GB" altLang="en-US" sz="3600">
                <a:solidFill>
                  <a:srgbClr val="FFFF00"/>
                </a:solidFill>
              </a:rPr>
              <a:t>A Right-Angled Triangle</a:t>
            </a:r>
            <a:endParaRPr lang="en-US" altLang="en-US" sz="3600">
              <a:solidFill>
                <a:srgbClr val="FFFF00"/>
              </a:solidFill>
            </a:endParaRPr>
          </a:p>
        </p:txBody>
      </p:sp>
      <p:pic>
        <p:nvPicPr>
          <p:cNvPr id="23558" name="Picture 25" descr="Office Objects 0572">
            <a:extLst>
              <a:ext uri="{FF2B5EF4-FFF2-40B4-BE49-F238E27FC236}">
                <a16:creationId xmlns:a16="http://schemas.microsoft.com/office/drawing/2014/main" id="{B909FB52-5670-A109-839F-806A211DCB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9" name="Picture 26" descr="scottishflag">
            <a:extLst>
              <a:ext uri="{FF2B5EF4-FFF2-40B4-BE49-F238E27FC236}">
                <a16:creationId xmlns:a16="http://schemas.microsoft.com/office/drawing/2014/main" id="{057FD658-D487-FFBC-D46D-7BD6E4A709C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60" name="Text Box 28">
            <a:extLst>
              <a:ext uri="{FF2B5EF4-FFF2-40B4-BE49-F238E27FC236}">
                <a16:creationId xmlns:a16="http://schemas.microsoft.com/office/drawing/2014/main" id="{8D851A5A-C261-73F5-BFC3-46E65F8AA702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23561" name="AutoShape 6" descr="Image result for triangular corner shelf">
            <a:extLst>
              <a:ext uri="{FF2B5EF4-FFF2-40B4-BE49-F238E27FC236}">
                <a16:creationId xmlns:a16="http://schemas.microsoft.com/office/drawing/2014/main" id="{7C5E584C-A461-11F7-7B97-6F711BB95D8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23562" name="Group 33">
            <a:extLst>
              <a:ext uri="{FF2B5EF4-FFF2-40B4-BE49-F238E27FC236}">
                <a16:creationId xmlns:a16="http://schemas.microsoft.com/office/drawing/2014/main" id="{7C9BD414-1D65-54B6-CA90-A597271E7C77}"/>
              </a:ext>
            </a:extLst>
          </p:cNvPr>
          <p:cNvGrpSpPr>
            <a:grpSpLocks/>
          </p:cNvGrpSpPr>
          <p:nvPr/>
        </p:nvGrpSpPr>
        <p:grpSpPr bwMode="auto">
          <a:xfrm>
            <a:off x="1130300" y="2679700"/>
            <a:ext cx="4495800" cy="2790825"/>
            <a:chOff x="520700" y="3530600"/>
            <a:chExt cx="4495800" cy="2790825"/>
          </a:xfrm>
        </p:grpSpPr>
        <p:pic>
          <p:nvPicPr>
            <p:cNvPr id="86024" name="Picture 8" descr="http://bhavata.com/i/2015/02/diy-simple-interesting-home-wall-mounted-corner-shelves-design-wall-mounted-natural-wooden-brown-triangular-corner-diy-home-furniture-shelf-wall-mounted-corner-shelves-furniture-artistic-awesome-wall.jpg">
              <a:hlinkClick r:id="rId4"/>
              <a:extLst>
                <a:ext uri="{FF2B5EF4-FFF2-40B4-BE49-F238E27FC236}">
                  <a16:creationId xmlns:a16="http://schemas.microsoft.com/office/drawing/2014/main" id="{F6F34BF7-EDF5-3E37-966F-D32CBC6DCE1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/>
            <a:srcRect l="10043" t="27832" r="2711"/>
            <a:stretch>
              <a:fillRect/>
            </a:stretch>
          </p:blipFill>
          <p:spPr bwMode="auto">
            <a:xfrm>
              <a:off x="520700" y="3530600"/>
              <a:ext cx="4495800" cy="2790825"/>
            </a:xfrm>
            <a:prstGeom prst="rect">
              <a:avLst/>
            </a:prstGeom>
            <a:noFill/>
            <a:ln w="38100">
              <a:solidFill>
                <a:schemeClr val="tx1">
                  <a:lumMod val="65000"/>
                </a:schemeClr>
              </a:solidFill>
            </a:ln>
          </p:spPr>
        </p:pic>
        <p:grpSp>
          <p:nvGrpSpPr>
            <p:cNvPr id="23570" name="Group 32">
              <a:extLst>
                <a:ext uri="{FF2B5EF4-FFF2-40B4-BE49-F238E27FC236}">
                  <a16:creationId xmlns:a16="http://schemas.microsoft.com/office/drawing/2014/main" id="{49283321-E185-080D-73A3-76713EC11EC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98500" y="3771900"/>
              <a:ext cx="3471913" cy="893465"/>
              <a:chOff x="596900" y="3771900"/>
              <a:chExt cx="3471913" cy="893465"/>
            </a:xfrm>
          </p:grpSpPr>
          <p:sp>
            <p:nvSpPr>
              <p:cNvPr id="23571" name="TextBox 30">
                <a:extLst>
                  <a:ext uri="{FF2B5EF4-FFF2-40B4-BE49-F238E27FC236}">
                    <a16:creationId xmlns:a16="http://schemas.microsoft.com/office/drawing/2014/main" id="{DB15D5B5-8F71-49FF-3F55-C23FE269F0A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111500" y="3771900"/>
                <a:ext cx="957313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r>
                  <a:rPr lang="en-GB" altLang="en-US" sz="2400">
                    <a:solidFill>
                      <a:srgbClr val="000000"/>
                    </a:solidFill>
                  </a:rPr>
                  <a:t>40cm</a:t>
                </a:r>
              </a:p>
            </p:txBody>
          </p:sp>
          <p:sp>
            <p:nvSpPr>
              <p:cNvPr id="23572" name="TextBox 31">
                <a:extLst>
                  <a:ext uri="{FF2B5EF4-FFF2-40B4-BE49-F238E27FC236}">
                    <a16:creationId xmlns:a16="http://schemas.microsoft.com/office/drawing/2014/main" id="{AD64CC4E-B725-E16F-F6E0-D2270BC0A5B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96900" y="4203700"/>
                <a:ext cx="957313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r>
                  <a:rPr lang="en-GB" altLang="en-US" sz="2400">
                    <a:solidFill>
                      <a:srgbClr val="000000"/>
                    </a:solidFill>
                  </a:rPr>
                  <a:t>40cm</a:t>
                </a:r>
              </a:p>
            </p:txBody>
          </p:sp>
        </p:grp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8C0EDD7C-E7EE-534D-5BC8-4FE33B26DF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2590800"/>
            <a:ext cx="16891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rgbClr val="FFFF00"/>
                </a:solidFill>
              </a:rPr>
              <a:t>A = ½bh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B71D6AF6-6D2D-7503-33BB-A33CD54261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3263900"/>
            <a:ext cx="24812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rgbClr val="FFFF00"/>
                </a:solidFill>
              </a:rPr>
              <a:t>A = ½</a:t>
            </a:r>
            <a:r>
              <a:rPr lang="en-GB" altLang="en-US">
                <a:solidFill>
                  <a:srgbClr val="FFFF00"/>
                </a:solidFill>
              </a:rPr>
              <a:t>x</a:t>
            </a:r>
            <a:r>
              <a:rPr lang="en-GB" altLang="en-US" sz="3200">
                <a:solidFill>
                  <a:srgbClr val="FFFF00"/>
                </a:solidFill>
              </a:rPr>
              <a:t>40</a:t>
            </a:r>
            <a:r>
              <a:rPr lang="en-GB" altLang="en-US">
                <a:solidFill>
                  <a:srgbClr val="FFFF00"/>
                </a:solidFill>
              </a:rPr>
              <a:t>x</a:t>
            </a:r>
            <a:r>
              <a:rPr lang="en-GB" altLang="en-US" sz="3200">
                <a:solidFill>
                  <a:srgbClr val="FFFF00"/>
                </a:solidFill>
              </a:rPr>
              <a:t>40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70D01EA5-2A28-0C66-4EFD-309C045517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3937000"/>
            <a:ext cx="24717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rgbClr val="FFFF00"/>
                </a:solidFill>
              </a:rPr>
              <a:t>A = 800cm</a:t>
            </a:r>
            <a:r>
              <a:rPr lang="en-GB" altLang="en-US" sz="3200" baseline="30000">
                <a:solidFill>
                  <a:srgbClr val="FFFF00"/>
                </a:solidFill>
              </a:rPr>
              <a:t>2</a:t>
            </a:r>
          </a:p>
        </p:txBody>
      </p:sp>
      <p:sp>
        <p:nvSpPr>
          <p:cNvPr id="38" name="Cloud 37">
            <a:extLst>
              <a:ext uri="{FF2B5EF4-FFF2-40B4-BE49-F238E27FC236}">
                <a16:creationId xmlns:a16="http://schemas.microsoft.com/office/drawing/2014/main" id="{8FABECEE-C4C5-548E-DB49-330E02AAA93A}"/>
              </a:ext>
            </a:extLst>
          </p:cNvPr>
          <p:cNvSpPr/>
          <p:nvPr/>
        </p:nvSpPr>
        <p:spPr>
          <a:xfrm>
            <a:off x="0" y="0"/>
            <a:ext cx="4381500" cy="1524000"/>
          </a:xfrm>
          <a:prstGeom prst="cloud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00000"/>
                </a:solidFill>
                <a:latin typeface="Comic Sans MS" pitchFamily="66" charset="0"/>
              </a:rPr>
              <a:t>A shelf costs £15.50.</a:t>
            </a:r>
          </a:p>
          <a:p>
            <a:pPr algn="ctr">
              <a:defRPr/>
            </a:pPr>
            <a:r>
              <a:rPr lang="en-GB" dirty="0">
                <a:solidFill>
                  <a:srgbClr val="000000"/>
                </a:solidFill>
                <a:latin typeface="Comic Sans MS" pitchFamily="66" charset="0"/>
              </a:rPr>
              <a:t>How much for 4 shelves.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9F54BECE-B149-171A-5898-DFEF8D9E30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1500" y="4889500"/>
            <a:ext cx="3429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rgbClr val="FFFF00"/>
                </a:solidFill>
              </a:rPr>
              <a:t>Total = 15.50 x 4</a:t>
            </a:r>
            <a:endParaRPr lang="en-GB" altLang="en-US" sz="3200" baseline="30000">
              <a:solidFill>
                <a:srgbClr val="FFFF00"/>
              </a:solidFill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A74106B6-0953-5718-67AF-895E98CDC0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5397500"/>
            <a:ext cx="13430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rgbClr val="FFFF00"/>
                </a:solidFill>
              </a:rPr>
              <a:t>= £62</a:t>
            </a:r>
            <a:endParaRPr lang="en-GB" altLang="en-US" sz="3200" baseline="3000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6" grpId="0"/>
      <p:bldP spid="37" grpId="0"/>
      <p:bldP spid="38" grpId="0" animBg="1"/>
      <p:bldP spid="40" grpId="0"/>
      <p:bldP spid="4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FD51D99B-75C2-632C-259A-36FCF7B9B56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EB208BB-F47E-4B7C-BA1D-2D8C41712798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46644F16-A003-B71A-8522-3F4379C5A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4580" name="Text Box 15">
            <a:extLst>
              <a:ext uri="{FF2B5EF4-FFF2-40B4-BE49-F238E27FC236}">
                <a16:creationId xmlns:a16="http://schemas.microsoft.com/office/drawing/2014/main" id="{71E4BCAD-07E0-7D51-F124-F67ACE9434E0}"/>
              </a:ext>
            </a:extLst>
          </p:cNvPr>
          <p:cNvSpPr>
            <a:spLocks noChangeArrowheads="1"/>
          </p:cNvSpPr>
          <p:nvPr>
            <p:ph type="title" idx="4294967295"/>
          </p:nvPr>
        </p:nvSpPr>
        <p:spPr>
          <a:xfrm>
            <a:off x="1054100" y="317500"/>
            <a:ext cx="6794500" cy="14319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50000"/>
              </a:spcBef>
            </a:pPr>
            <a:r>
              <a:rPr lang="en-GB" altLang="en-US" sz="3600" b="0">
                <a:solidFill>
                  <a:srgbClr val="FFFF00"/>
                </a:solidFill>
                <a:effectLst/>
              </a:rPr>
              <a:t>Area of </a:t>
            </a:r>
            <a:br>
              <a:rPr lang="en-GB" altLang="en-US" sz="3600" b="0">
                <a:solidFill>
                  <a:srgbClr val="FFFF00"/>
                </a:solidFill>
                <a:effectLst/>
              </a:rPr>
            </a:br>
            <a:r>
              <a:rPr lang="en-GB" altLang="en-US" sz="3600" b="0">
                <a:solidFill>
                  <a:srgbClr val="FFFF00"/>
                </a:solidFill>
                <a:effectLst/>
              </a:rPr>
              <a:t>A Right-Angled Triangle</a:t>
            </a:r>
            <a:endParaRPr lang="en-US" altLang="en-US" sz="3600" b="0">
              <a:solidFill>
                <a:srgbClr val="FFFF00"/>
              </a:solidFill>
              <a:effectLst/>
            </a:endParaRPr>
          </a:p>
        </p:txBody>
      </p:sp>
      <p:grpSp>
        <p:nvGrpSpPr>
          <p:cNvPr id="2" name="Group 4">
            <a:extLst>
              <a:ext uri="{FF2B5EF4-FFF2-40B4-BE49-F238E27FC236}">
                <a16:creationId xmlns:a16="http://schemas.microsoft.com/office/drawing/2014/main" id="{592D58AD-D412-2E94-60E2-979862571541}"/>
              </a:ext>
            </a:extLst>
          </p:cNvPr>
          <p:cNvGrpSpPr>
            <a:grpSpLocks/>
          </p:cNvGrpSpPr>
          <p:nvPr/>
        </p:nvGrpSpPr>
        <p:grpSpPr bwMode="auto">
          <a:xfrm>
            <a:off x="7794625" y="1524000"/>
            <a:ext cx="1098550" cy="754063"/>
            <a:chOff x="3840" y="960"/>
            <a:chExt cx="1056" cy="816"/>
          </a:xfrm>
        </p:grpSpPr>
        <p:sp>
          <p:nvSpPr>
            <p:cNvPr id="24588" name="AutoShape 5">
              <a:extLst>
                <a:ext uri="{FF2B5EF4-FFF2-40B4-BE49-F238E27FC236}">
                  <a16:creationId xmlns:a16="http://schemas.microsoft.com/office/drawing/2014/main" id="{9A28A6E5-5B05-A034-6C2E-CAC70FC7F8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0" y="960"/>
              <a:ext cx="1056" cy="816"/>
            </a:xfrm>
            <a:prstGeom prst="rtTriangle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4589" name="Rectangle 6">
              <a:extLst>
                <a:ext uri="{FF2B5EF4-FFF2-40B4-BE49-F238E27FC236}">
                  <a16:creationId xmlns:a16="http://schemas.microsoft.com/office/drawing/2014/main" id="{FA7FE903-E965-56E4-2B8E-D4091B1CAD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0" y="1632"/>
              <a:ext cx="144" cy="144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24582" name="Rectangle 7">
            <a:extLst>
              <a:ext uri="{FF2B5EF4-FFF2-40B4-BE49-F238E27FC236}">
                <a16:creationId xmlns:a16="http://schemas.microsoft.com/office/drawing/2014/main" id="{5C4B35B5-946D-2FA4-6969-652CE07F13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727700" cy="857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4583" name="Text Box 8">
            <a:extLst>
              <a:ext uri="{FF2B5EF4-FFF2-40B4-BE49-F238E27FC236}">
                <a16:creationId xmlns:a16="http://schemas.microsoft.com/office/drawing/2014/main" id="{8E3458A4-6408-EC04-BC45-DEDCF17D1A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310188" cy="2554287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4000">
                <a:cs typeface="Arial" panose="020B0604020202020204" pitchFamily="34" charset="0"/>
              </a:rPr>
              <a:t>Now try </a:t>
            </a:r>
          </a:p>
          <a:p>
            <a:pPr algn="ctr" eaLnBrk="1" hangingPunct="1"/>
            <a:r>
              <a:rPr lang="en-GB" altLang="en-US" sz="4000">
                <a:cs typeface="Arial" panose="020B0604020202020204" pitchFamily="34" charset="0"/>
              </a:rPr>
              <a:t>N4 Lifeskills Ex2  Ch15 Q4 onwards</a:t>
            </a:r>
          </a:p>
          <a:p>
            <a:pPr algn="ctr" eaLnBrk="1" hangingPunct="1"/>
            <a:r>
              <a:rPr lang="en-GB" altLang="en-US" sz="4000">
                <a:cs typeface="Arial" panose="020B0604020202020204" pitchFamily="34" charset="0"/>
              </a:rPr>
              <a:t>(page 121)</a:t>
            </a:r>
          </a:p>
        </p:txBody>
      </p:sp>
      <p:pic>
        <p:nvPicPr>
          <p:cNvPr id="24584" name="Picture 9" descr="ag00463_">
            <a:extLst>
              <a:ext uri="{FF2B5EF4-FFF2-40B4-BE49-F238E27FC236}">
                <a16:creationId xmlns:a16="http://schemas.microsoft.com/office/drawing/2014/main" id="{B64FE178-10B8-72C6-64AE-7AEE587343D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5" name="Picture 10" descr="Office Objects 0572">
            <a:extLst>
              <a:ext uri="{FF2B5EF4-FFF2-40B4-BE49-F238E27FC236}">
                <a16:creationId xmlns:a16="http://schemas.microsoft.com/office/drawing/2014/main" id="{42EE7EF2-F1D0-3CC3-DD54-F9A6F69B45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6" name="Picture 11" descr="scottishflag">
            <a:extLst>
              <a:ext uri="{FF2B5EF4-FFF2-40B4-BE49-F238E27FC236}">
                <a16:creationId xmlns:a16="http://schemas.microsoft.com/office/drawing/2014/main" id="{6BFC2FA5-2774-57CD-C244-475F0A35A83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7" name="Text Box 13">
            <a:extLst>
              <a:ext uri="{FF2B5EF4-FFF2-40B4-BE49-F238E27FC236}">
                <a16:creationId xmlns:a16="http://schemas.microsoft.com/office/drawing/2014/main" id="{1D72B476-E3F0-CB66-8047-1EC2F84C5125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481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Date Placeholder 4">
            <a:extLst>
              <a:ext uri="{FF2B5EF4-FFF2-40B4-BE49-F238E27FC236}">
                <a16:creationId xmlns:a16="http://schemas.microsoft.com/office/drawing/2014/main" id="{860DD6A0-7E9F-7C63-F565-7CA6D92441E4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04B2A73-A42F-4386-B1F9-69B94158EF8D}" type="datetime2">
              <a:rPr lang="en-GB"/>
              <a:pPr>
                <a:defRPr/>
              </a:pPr>
              <a:t>Saturday, 04 July 2026</a:t>
            </a:fld>
            <a:endParaRPr lang="en-GB"/>
          </a:p>
        </p:txBody>
      </p:sp>
      <p:sp>
        <p:nvSpPr>
          <p:cNvPr id="22" name="Footer Placeholder 6">
            <a:extLst>
              <a:ext uri="{FF2B5EF4-FFF2-40B4-BE49-F238E27FC236}">
                <a16:creationId xmlns:a16="http://schemas.microsoft.com/office/drawing/2014/main" id="{1EDD01A2-933D-CE8A-0CC0-55D8076E82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Mr.Lafferty</a:t>
            </a:r>
          </a:p>
        </p:txBody>
      </p:sp>
      <p:sp>
        <p:nvSpPr>
          <p:cNvPr id="21" name="Slide Number Placeholder 5">
            <a:extLst>
              <a:ext uri="{FF2B5EF4-FFF2-40B4-BE49-F238E27FC236}">
                <a16:creationId xmlns:a16="http://schemas.microsoft.com/office/drawing/2014/main" id="{506AD7B8-B6CB-08E6-6FFE-203ED2BA43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7E941E14-B4CA-407E-AD4C-95574352F52E}" type="slidenum">
              <a:rPr lang="en-GB" altLang="en-US">
                <a:solidFill>
                  <a:srgbClr val="FFFF00"/>
                </a:solidFill>
              </a:rPr>
              <a:pPr eaLnBrk="1" hangingPunct="1"/>
              <a:t>15</a:t>
            </a:fld>
            <a:endParaRPr lang="en-GB" altLang="en-US">
              <a:solidFill>
                <a:srgbClr val="FFFF00"/>
              </a:solidFill>
            </a:endParaRPr>
          </a:p>
        </p:txBody>
      </p:sp>
      <p:sp>
        <p:nvSpPr>
          <p:cNvPr id="59394" name="Rectangle 2">
            <a:extLst>
              <a:ext uri="{FF2B5EF4-FFF2-40B4-BE49-F238E27FC236}">
                <a16:creationId xmlns:a16="http://schemas.microsoft.com/office/drawing/2014/main" id="{0DE499D0-6543-7D2A-0199-29EF9A681075}"/>
              </a:ext>
            </a:extLst>
          </p:cNvPr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1003300" y="304800"/>
            <a:ext cx="6248400" cy="1431925"/>
          </a:xfrm>
        </p:spPr>
        <p:txBody>
          <a:bodyPr/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</a:rPr>
              <a:t>Starter Questions</a:t>
            </a:r>
          </a:p>
        </p:txBody>
      </p:sp>
      <p:graphicFrame>
        <p:nvGraphicFramePr>
          <p:cNvPr id="6146" name="Object 3">
            <a:extLst>
              <a:ext uri="{FF2B5EF4-FFF2-40B4-BE49-F238E27FC236}">
                <a16:creationId xmlns:a16="http://schemas.microsoft.com/office/drawing/2014/main" id="{67C291C0-58C7-A32F-F60B-83A53870C7F0}"/>
              </a:ext>
            </a:extLst>
          </p:cNvPr>
          <p:cNvGraphicFramePr>
            <a:graphicFrameLocks noChangeAspect="1"/>
          </p:cNvGraphicFramePr>
          <p:nvPr>
            <p:ph sz="half" idx="4294967295"/>
          </p:nvPr>
        </p:nvGraphicFramePr>
        <p:xfrm>
          <a:off x="3556000" y="2182813"/>
          <a:ext cx="1247775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58720" imgH="177480" progId="Equation.DSMT4">
                  <p:embed/>
                </p:oleObj>
              </mc:Choice>
              <mc:Fallback>
                <p:oleObj name="Equation" r:id="rId2" imgW="558720" imgH="1774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6000" y="2182813"/>
                        <a:ext cx="1247775" cy="396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7" name="Object 16">
            <a:extLst>
              <a:ext uri="{FF2B5EF4-FFF2-40B4-BE49-F238E27FC236}">
                <a16:creationId xmlns:a16="http://schemas.microsoft.com/office/drawing/2014/main" id="{4F71875E-9006-67B3-7696-826EB45C9B9A}"/>
              </a:ext>
            </a:extLst>
          </p:cNvPr>
          <p:cNvGraphicFramePr>
            <a:graphicFrameLocks noChangeAspect="1"/>
          </p:cNvGraphicFramePr>
          <p:nvPr>
            <p:ph sz="half" idx="4294967295"/>
          </p:nvPr>
        </p:nvGraphicFramePr>
        <p:xfrm>
          <a:off x="3289300" y="4735513"/>
          <a:ext cx="244475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77760" imgH="203040" progId="Equation.DSMT4">
                  <p:embed/>
                </p:oleObj>
              </mc:Choice>
              <mc:Fallback>
                <p:oleObj name="Equation" r:id="rId4" imgW="977760" imgH="20304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9300" y="4735513"/>
                        <a:ext cx="244475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152" name="Picture 4" descr="scottishflag">
            <a:extLst>
              <a:ext uri="{FF2B5EF4-FFF2-40B4-BE49-F238E27FC236}">
                <a16:creationId xmlns:a16="http://schemas.microsoft.com/office/drawing/2014/main" id="{BA58D106-7F4C-C431-C750-F64EA10A9A9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425" y="82232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3" name="Text Box 5">
            <a:extLst>
              <a:ext uri="{FF2B5EF4-FFF2-40B4-BE49-F238E27FC236}">
                <a16:creationId xmlns:a16="http://schemas.microsoft.com/office/drawing/2014/main" id="{F0A8EECE-11A5-D89A-9A60-C11F146F8F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9325" y="2147888"/>
            <a:ext cx="2387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Q1.	Calculate</a:t>
            </a:r>
          </a:p>
        </p:txBody>
      </p:sp>
      <p:sp>
        <p:nvSpPr>
          <p:cNvPr id="6154" name="Text Box 6">
            <a:extLst>
              <a:ext uri="{FF2B5EF4-FFF2-40B4-BE49-F238E27FC236}">
                <a16:creationId xmlns:a16="http://schemas.microsoft.com/office/drawing/2014/main" id="{F251764C-05A2-7F78-0D25-390938172D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9325" y="3006725"/>
            <a:ext cx="47831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Q2.	Find all the missing angles</a:t>
            </a:r>
          </a:p>
        </p:txBody>
      </p:sp>
      <p:sp>
        <p:nvSpPr>
          <p:cNvPr id="6155" name="Text Box 7">
            <a:extLst>
              <a:ext uri="{FF2B5EF4-FFF2-40B4-BE49-F238E27FC236}">
                <a16:creationId xmlns:a16="http://schemas.microsoft.com/office/drawing/2014/main" id="{D6E5EE9D-EB56-921C-99DE-C4FA20600F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9325" y="3863975"/>
            <a:ext cx="7312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Q3.	Find the HCF of the two numbers 10 and 36</a:t>
            </a:r>
          </a:p>
        </p:txBody>
      </p:sp>
      <p:sp>
        <p:nvSpPr>
          <p:cNvPr id="6156" name="Text Box 8">
            <a:extLst>
              <a:ext uri="{FF2B5EF4-FFF2-40B4-BE49-F238E27FC236}">
                <a16:creationId xmlns:a16="http://schemas.microsoft.com/office/drawing/2014/main" id="{127CDC3B-6A75-DA4A-2291-80C275E975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9325" y="4722813"/>
            <a:ext cx="17097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Q4.	Find</a:t>
            </a:r>
          </a:p>
        </p:txBody>
      </p:sp>
      <p:sp>
        <p:nvSpPr>
          <p:cNvPr id="6157" name="Text Box 14">
            <a:extLst>
              <a:ext uri="{FF2B5EF4-FFF2-40B4-BE49-F238E27FC236}">
                <a16:creationId xmlns:a16="http://schemas.microsoft.com/office/drawing/2014/main" id="{D7918208-1735-8839-FF35-81F9AAB43D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10425" y="2576513"/>
            <a:ext cx="5969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1600"/>
              <a:t>135</a:t>
            </a:r>
            <a:r>
              <a:rPr lang="en-GB" altLang="en-US" sz="1600" baseline="60000"/>
              <a:t>o</a:t>
            </a:r>
            <a:endParaRPr lang="en-GB" altLang="en-US" sz="1600"/>
          </a:p>
        </p:txBody>
      </p:sp>
      <p:sp>
        <p:nvSpPr>
          <p:cNvPr id="6158" name="Line 17">
            <a:extLst>
              <a:ext uri="{FF2B5EF4-FFF2-40B4-BE49-F238E27FC236}">
                <a16:creationId xmlns:a16="http://schemas.microsoft.com/office/drawing/2014/main" id="{8F50AE66-5FBD-3309-8CB1-905A2468BBF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648450" y="2952750"/>
            <a:ext cx="1143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6159" name="AutoShape 18">
            <a:extLst>
              <a:ext uri="{FF2B5EF4-FFF2-40B4-BE49-F238E27FC236}">
                <a16:creationId xmlns:a16="http://schemas.microsoft.com/office/drawing/2014/main" id="{80CF8836-EA8B-24B1-C7DF-5E3F570523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91450" y="1581150"/>
            <a:ext cx="1171575" cy="13716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160" name="Line 19">
            <a:extLst>
              <a:ext uri="{FF2B5EF4-FFF2-40B4-BE49-F238E27FC236}">
                <a16:creationId xmlns:a16="http://schemas.microsoft.com/office/drawing/2014/main" id="{58050D12-E552-6DA9-A113-76F160199F4B}"/>
              </a:ext>
            </a:extLst>
          </p:cNvPr>
          <p:cNvSpPr>
            <a:spLocks noChangeShapeType="1"/>
          </p:cNvSpPr>
          <p:nvPr/>
        </p:nvSpPr>
        <p:spPr bwMode="auto">
          <a:xfrm>
            <a:off x="7953375" y="2247900"/>
            <a:ext cx="209550" cy="2095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6161" name="Line 20">
            <a:extLst>
              <a:ext uri="{FF2B5EF4-FFF2-40B4-BE49-F238E27FC236}">
                <a16:creationId xmlns:a16="http://schemas.microsoft.com/office/drawing/2014/main" id="{0BF41A67-44DD-F0B2-2C51-F6FD4318718D}"/>
              </a:ext>
            </a:extLst>
          </p:cNvPr>
          <p:cNvSpPr>
            <a:spLocks noChangeShapeType="1"/>
          </p:cNvSpPr>
          <p:nvPr/>
        </p:nvSpPr>
        <p:spPr bwMode="auto">
          <a:xfrm rot="5400000">
            <a:off x="8559800" y="2187575"/>
            <a:ext cx="209550" cy="2095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grpSp>
        <p:nvGrpSpPr>
          <p:cNvPr id="6162" name="Group 21">
            <a:extLst>
              <a:ext uri="{FF2B5EF4-FFF2-40B4-BE49-F238E27FC236}">
                <a16:creationId xmlns:a16="http://schemas.microsoft.com/office/drawing/2014/main" id="{8109FD28-EB67-DBAE-746A-450CD05E0729}"/>
              </a:ext>
            </a:extLst>
          </p:cNvPr>
          <p:cNvGrpSpPr>
            <a:grpSpLocks/>
          </p:cNvGrpSpPr>
          <p:nvPr/>
        </p:nvGrpSpPr>
        <p:grpSpPr bwMode="auto">
          <a:xfrm>
            <a:off x="7534275" y="6400800"/>
            <a:ext cx="762000" cy="285750"/>
            <a:chOff x="4470" y="3528"/>
            <a:chExt cx="480" cy="180"/>
          </a:xfrm>
        </p:grpSpPr>
        <p:sp>
          <p:nvSpPr>
            <p:cNvPr id="6165" name="AutoShape 22">
              <a:hlinkClick r:id="" action="ppaction://hlinkshowjump?jump=firstslide" highlightClick="1"/>
              <a:extLst>
                <a:ext uri="{FF2B5EF4-FFF2-40B4-BE49-F238E27FC236}">
                  <a16:creationId xmlns:a16="http://schemas.microsoft.com/office/drawing/2014/main" id="{41DFC66A-EE57-50E4-E34D-1B7EE0CCC7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26" y="3528"/>
              <a:ext cx="162" cy="180"/>
            </a:xfrm>
            <a:prstGeom prst="actionButtonHom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166" name="AutoShape 23">
              <a:hlinkClick r:id="" action="ppaction://hlinkshowjump?jump=nextslide" highlightClick="1"/>
              <a:extLst>
                <a:ext uri="{FF2B5EF4-FFF2-40B4-BE49-F238E27FC236}">
                  <a16:creationId xmlns:a16="http://schemas.microsoft.com/office/drawing/2014/main" id="{1523442C-0AE2-086E-2B14-9ACB6232BB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88" y="3528"/>
              <a:ext cx="162" cy="180"/>
            </a:xfrm>
            <a:prstGeom prst="actionButtonForwardNex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167" name="AutoShape 24">
              <a:hlinkClick r:id="" action="ppaction://hlinkshowjump?jump=previousslide" highlightClick="1"/>
              <a:extLst>
                <a:ext uri="{FF2B5EF4-FFF2-40B4-BE49-F238E27FC236}">
                  <a16:creationId xmlns:a16="http://schemas.microsoft.com/office/drawing/2014/main" id="{0CB50285-79DC-8C51-A47D-24F27B0091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70" y="3528"/>
              <a:ext cx="156" cy="180"/>
            </a:xfrm>
            <a:prstGeom prst="actionButtonBackPrevious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6163" name="Text Box 25">
            <a:extLst>
              <a:ext uri="{FF2B5EF4-FFF2-40B4-BE49-F238E27FC236}">
                <a16:creationId xmlns:a16="http://schemas.microsoft.com/office/drawing/2014/main" id="{3EEA64D4-A25D-7484-5747-49C294505C23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354137" y="3673475"/>
            <a:ext cx="3473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6164" name="Picture 12" descr="Office Objects 0572">
            <a:extLst>
              <a:ext uri="{FF2B5EF4-FFF2-40B4-BE49-F238E27FC236}">
                <a16:creationId xmlns:a16="http://schemas.microsoft.com/office/drawing/2014/main" id="{68595629-5A5B-4EC1-A504-CB172B60BE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06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ate Placeholder 2">
            <a:extLst>
              <a:ext uri="{FF2B5EF4-FFF2-40B4-BE49-F238E27FC236}">
                <a16:creationId xmlns:a16="http://schemas.microsoft.com/office/drawing/2014/main" id="{8685C925-4229-9A0C-A717-7B30C89669BE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EF7756F-1E88-4052-B65C-4E656F3D9F9C}" type="datetime2">
              <a:rPr lang="en-GB"/>
              <a:pPr>
                <a:defRPr/>
              </a:pPr>
              <a:t>Saturday, 04 July 2026</a:t>
            </a:fld>
            <a:endParaRPr lang="en-GB"/>
          </a:p>
        </p:txBody>
      </p:sp>
      <p:sp>
        <p:nvSpPr>
          <p:cNvPr id="19" name="Footer Placeholder 4">
            <a:extLst>
              <a:ext uri="{FF2B5EF4-FFF2-40B4-BE49-F238E27FC236}">
                <a16:creationId xmlns:a16="http://schemas.microsoft.com/office/drawing/2014/main" id="{6BBEA9A5-C729-2114-F410-479E9D8F80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Mr.Lafferty</a:t>
            </a:r>
          </a:p>
        </p:txBody>
      </p:sp>
      <p:sp>
        <p:nvSpPr>
          <p:cNvPr id="18" name="Slide Number Placeholder 3">
            <a:extLst>
              <a:ext uri="{FF2B5EF4-FFF2-40B4-BE49-F238E27FC236}">
                <a16:creationId xmlns:a16="http://schemas.microsoft.com/office/drawing/2014/main" id="{C7E403CA-2C37-4BD6-C7FA-18C820F01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5F34A802-27F2-43F9-9122-7C4EAD38F3E7}" type="slidenum">
              <a:rPr lang="en-GB" altLang="en-US">
                <a:solidFill>
                  <a:srgbClr val="FFFF00"/>
                </a:solidFill>
              </a:rPr>
              <a:pPr eaLnBrk="1" hangingPunct="1"/>
              <a:t>16</a:t>
            </a:fld>
            <a:endParaRPr lang="en-GB" altLang="en-US">
              <a:solidFill>
                <a:srgbClr val="FFFF00"/>
              </a:solidFill>
            </a:endParaRPr>
          </a:p>
        </p:txBody>
      </p:sp>
      <p:sp>
        <p:nvSpPr>
          <p:cNvPr id="121869" name="Rectangle 13">
            <a:extLst>
              <a:ext uri="{FF2B5EF4-FFF2-40B4-BE49-F238E27FC236}">
                <a16:creationId xmlns:a16="http://schemas.microsoft.com/office/drawing/2014/main" id="{7CB0F0FE-2884-4D69-4CFA-1EC719DEE333}"/>
              </a:ext>
            </a:extLst>
          </p:cNvPr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1054100" y="304800"/>
            <a:ext cx="6616700" cy="1431925"/>
          </a:xfrm>
        </p:spPr>
        <p:txBody>
          <a:bodyPr/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</a:rPr>
              <a:t>Any Triangle Area</a:t>
            </a:r>
          </a:p>
        </p:txBody>
      </p:sp>
      <p:sp>
        <p:nvSpPr>
          <p:cNvPr id="121858" name="Rectangle 2">
            <a:extLst>
              <a:ext uri="{FF2B5EF4-FFF2-40B4-BE49-F238E27FC236}">
                <a16:creationId xmlns:a16="http://schemas.microsoft.com/office/drawing/2014/main" id="{3F0E210F-11F7-349C-CD13-62B4AC4A1E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Learning Intention</a:t>
            </a:r>
          </a:p>
        </p:txBody>
      </p:sp>
      <p:sp>
        <p:nvSpPr>
          <p:cNvPr id="121859" name="Rectangle 3">
            <a:extLst>
              <a:ext uri="{FF2B5EF4-FFF2-40B4-BE49-F238E27FC236}">
                <a16:creationId xmlns:a16="http://schemas.microsoft.com/office/drawing/2014/main" id="{B2C5F3BC-C360-8E2D-E89F-B36D01C03F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>
                <a:effectLst>
                  <a:outerShdw blurRad="38100" dist="38100" dir="2700000" algn="tl">
                    <a:srgbClr val="000000"/>
                  </a:outerShdw>
                </a:effectLst>
              </a:rPr>
              <a:t>Success Criteria</a:t>
            </a:r>
          </a:p>
        </p:txBody>
      </p:sp>
      <p:sp>
        <p:nvSpPr>
          <p:cNvPr id="121860" name="Text Box 4">
            <a:extLst>
              <a:ext uri="{FF2B5EF4-FFF2-40B4-BE49-F238E27FC236}">
                <a16:creationId xmlns:a16="http://schemas.microsoft.com/office/drawing/2014/main" id="{9D2A21C3-BF08-B641-62E1-E87638CA99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025775"/>
            <a:ext cx="383381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</a:rPr>
              <a:t>To know the formula for the area of </a:t>
            </a:r>
            <a:r>
              <a:rPr lang="en-GB" u="sng">
                <a:effectLst>
                  <a:outerShdw blurRad="38100" dist="38100" dir="2700000" algn="tl">
                    <a:srgbClr val="000000"/>
                  </a:outerShdw>
                </a:effectLst>
              </a:rPr>
              <a:t>ANY</a:t>
            </a: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</a:rPr>
              <a:t> triangle.</a:t>
            </a:r>
            <a:endParaRPr lang="en-GB" sz="3600">
              <a:solidFill>
                <a:srgbClr val="FFFF00"/>
              </a:solidFill>
            </a:endParaRPr>
          </a:p>
        </p:txBody>
      </p:sp>
      <p:sp>
        <p:nvSpPr>
          <p:cNvPr id="25609" name="Line 5">
            <a:extLst>
              <a:ext uri="{FF2B5EF4-FFF2-40B4-BE49-F238E27FC236}">
                <a16:creationId xmlns:a16="http://schemas.microsoft.com/office/drawing/2014/main" id="{BBE35C36-5866-F9D4-5E5B-971563495840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1862" name="Rectangle 6">
            <a:extLst>
              <a:ext uri="{FF2B5EF4-FFF2-40B4-BE49-F238E27FC236}">
                <a16:creationId xmlns:a16="http://schemas.microsoft.com/office/drawing/2014/main" id="{7EA99F29-4124-1B79-6F74-EC4CB84B59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lvl="1" eaLnBrk="1" hangingPunct="1"/>
            <a:r>
              <a:rPr lang="en-GB" altLang="en-US">
                <a:solidFill>
                  <a:srgbClr val="FFFF00"/>
                </a:solidFill>
              </a:rPr>
              <a:t>1.    To develop a formula for the area of </a:t>
            </a:r>
            <a:r>
              <a:rPr lang="en-GB" altLang="en-US" u="sng">
                <a:solidFill>
                  <a:srgbClr val="FFFF00"/>
                </a:solidFill>
              </a:rPr>
              <a:t>ANY</a:t>
            </a:r>
            <a:r>
              <a:rPr lang="en-GB" altLang="en-US">
                <a:solidFill>
                  <a:srgbClr val="FFFF00"/>
                </a:solidFill>
              </a:rPr>
              <a:t> triangle.</a:t>
            </a:r>
          </a:p>
        </p:txBody>
      </p:sp>
      <p:sp>
        <p:nvSpPr>
          <p:cNvPr id="121863" name="Rectangle 7">
            <a:extLst>
              <a:ext uri="{FF2B5EF4-FFF2-40B4-BE49-F238E27FC236}">
                <a16:creationId xmlns:a16="http://schemas.microsoft.com/office/drawing/2014/main" id="{437DACFC-755F-26AD-AC7D-50A97E18D3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7000" y="4352925"/>
            <a:ext cx="33655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buFontTx/>
              <a:buAutoNum type="arabicPeriod" startAt="2"/>
            </a:pPr>
            <a:r>
              <a:rPr lang="en-GB" altLang="en-US">
                <a:solidFill>
                  <a:srgbClr val="FFFF00"/>
                </a:solidFill>
              </a:rPr>
              <a:t>Use the formula to solve problems.</a:t>
            </a:r>
          </a:p>
        </p:txBody>
      </p:sp>
      <p:sp>
        <p:nvSpPr>
          <p:cNvPr id="121864" name="Rectangle 8">
            <a:extLst>
              <a:ext uri="{FF2B5EF4-FFF2-40B4-BE49-F238E27FC236}">
                <a16:creationId xmlns:a16="http://schemas.microsoft.com/office/drawing/2014/main" id="{2B9FDF87-1101-7403-93F3-87602C56D8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2275" y="3894138"/>
            <a:ext cx="33607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Tx/>
              <a:buAutoNum type="arabicPeriod" startAt="2"/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</a:rPr>
              <a:t>Apply formula correctly. </a:t>
            </a:r>
          </a:p>
          <a:p>
            <a:pPr marL="342900" indent="-342900"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</a:rPr>
              <a:t>     (showing working)</a:t>
            </a:r>
          </a:p>
        </p:txBody>
      </p:sp>
      <p:sp>
        <p:nvSpPr>
          <p:cNvPr id="121865" name="Rectangle 9">
            <a:extLst>
              <a:ext uri="{FF2B5EF4-FFF2-40B4-BE49-F238E27FC236}">
                <a16:creationId xmlns:a16="http://schemas.microsoft.com/office/drawing/2014/main" id="{90598929-478A-64C3-89EF-3F4516C15B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19738" y="4732338"/>
            <a:ext cx="25209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>
              <a:buFontTx/>
              <a:buAutoNum type="arabicPeriod" startAt="3"/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</a:rPr>
              <a:t>Answer containing </a:t>
            </a:r>
          </a:p>
          <a:p>
            <a:pPr marL="342900" indent="-342900"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</a:rPr>
              <a:t>     appropriate units</a:t>
            </a:r>
          </a:p>
        </p:txBody>
      </p:sp>
      <p:pic>
        <p:nvPicPr>
          <p:cNvPr id="25614" name="Picture 11" descr="scottishflag">
            <a:extLst>
              <a:ext uri="{FF2B5EF4-FFF2-40B4-BE49-F238E27FC236}">
                <a16:creationId xmlns:a16="http://schemas.microsoft.com/office/drawing/2014/main" id="{AE8AB401-1920-792A-8DB2-8EC85DA679C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00" y="74612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15" name="Text Box 12">
            <a:extLst>
              <a:ext uri="{FF2B5EF4-FFF2-40B4-BE49-F238E27FC236}">
                <a16:creationId xmlns:a16="http://schemas.microsoft.com/office/drawing/2014/main" id="{60EFDFE5-CD06-4DC4-8EAE-891149FA175B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354137" y="3673475"/>
            <a:ext cx="3473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www.mathsrevision.com</a:t>
            </a:r>
          </a:p>
        </p:txBody>
      </p:sp>
      <p:grpSp>
        <p:nvGrpSpPr>
          <p:cNvPr id="25616" name="Group 14">
            <a:extLst>
              <a:ext uri="{FF2B5EF4-FFF2-40B4-BE49-F238E27FC236}">
                <a16:creationId xmlns:a16="http://schemas.microsoft.com/office/drawing/2014/main" id="{C71B198E-88BE-6F9C-3454-22B47114A34B}"/>
              </a:ext>
            </a:extLst>
          </p:cNvPr>
          <p:cNvGrpSpPr>
            <a:grpSpLocks/>
          </p:cNvGrpSpPr>
          <p:nvPr/>
        </p:nvGrpSpPr>
        <p:grpSpPr bwMode="auto">
          <a:xfrm>
            <a:off x="7534275" y="6400800"/>
            <a:ext cx="762000" cy="285750"/>
            <a:chOff x="4470" y="3528"/>
            <a:chExt cx="480" cy="180"/>
          </a:xfrm>
        </p:grpSpPr>
        <p:sp>
          <p:nvSpPr>
            <p:cNvPr id="25618" name="AutoShape 15">
              <a:hlinkClick r:id="" action="ppaction://hlinkshowjump?jump=firstslide" highlightClick="1"/>
              <a:extLst>
                <a:ext uri="{FF2B5EF4-FFF2-40B4-BE49-F238E27FC236}">
                  <a16:creationId xmlns:a16="http://schemas.microsoft.com/office/drawing/2014/main" id="{2772F5D0-A149-78A5-0B0E-FAD072188D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26" y="3528"/>
              <a:ext cx="162" cy="180"/>
            </a:xfrm>
            <a:prstGeom prst="actionButtonHom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5619" name="AutoShape 16">
              <a:hlinkClick r:id="" action="ppaction://hlinkshowjump?jump=nextslide" highlightClick="1"/>
              <a:extLst>
                <a:ext uri="{FF2B5EF4-FFF2-40B4-BE49-F238E27FC236}">
                  <a16:creationId xmlns:a16="http://schemas.microsoft.com/office/drawing/2014/main" id="{355E197C-EA61-D66D-A149-11D8755165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88" y="3528"/>
              <a:ext cx="162" cy="180"/>
            </a:xfrm>
            <a:prstGeom prst="actionButtonForwardNex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5620" name="AutoShape 17">
              <a:hlinkClick r:id="" action="ppaction://hlinkshowjump?jump=previousslide" highlightClick="1"/>
              <a:extLst>
                <a:ext uri="{FF2B5EF4-FFF2-40B4-BE49-F238E27FC236}">
                  <a16:creationId xmlns:a16="http://schemas.microsoft.com/office/drawing/2014/main" id="{00092FA4-8443-E359-E863-E5F78CD4DB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70" y="3528"/>
              <a:ext cx="156" cy="180"/>
            </a:xfrm>
            <a:prstGeom prst="actionButtonBackPrevious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pic>
        <p:nvPicPr>
          <p:cNvPr id="25617" name="Picture 12" descr="Office Objects 0572">
            <a:extLst>
              <a:ext uri="{FF2B5EF4-FFF2-40B4-BE49-F238E27FC236}">
                <a16:creationId xmlns:a16="http://schemas.microsoft.com/office/drawing/2014/main" id="{02CFAF75-9186-0F52-F884-422AC624F1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06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18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1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1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1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1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60" grpId="0"/>
      <p:bldP spid="121862" grpId="0"/>
      <p:bldP spid="121863" grpId="0"/>
      <p:bldP spid="121864" grpId="0"/>
      <p:bldP spid="12186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Date Placeholder 5">
            <a:extLst>
              <a:ext uri="{FF2B5EF4-FFF2-40B4-BE49-F238E27FC236}">
                <a16:creationId xmlns:a16="http://schemas.microsoft.com/office/drawing/2014/main" id="{B03520A9-8D37-B1AC-CBB9-E7B1598D9461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05E116F-57AB-4572-B4F1-926C5954488D}" type="datetime2">
              <a:rPr lang="en-GB"/>
              <a:pPr>
                <a:defRPr/>
              </a:pPr>
              <a:t>Saturday, 04 July 2026</a:t>
            </a:fld>
            <a:endParaRPr lang="en-GB"/>
          </a:p>
        </p:txBody>
      </p:sp>
      <p:sp>
        <p:nvSpPr>
          <p:cNvPr id="25" name="Footer Placeholder 7">
            <a:extLst>
              <a:ext uri="{FF2B5EF4-FFF2-40B4-BE49-F238E27FC236}">
                <a16:creationId xmlns:a16="http://schemas.microsoft.com/office/drawing/2014/main" id="{6A12B897-E618-CE8F-7D4D-DB2B54968C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Mr.Lafferty</a:t>
            </a:r>
          </a:p>
        </p:txBody>
      </p:sp>
      <p:sp>
        <p:nvSpPr>
          <p:cNvPr id="87042" name="Rectangle 2">
            <a:extLst>
              <a:ext uri="{FF2B5EF4-FFF2-40B4-BE49-F238E27FC236}">
                <a16:creationId xmlns:a16="http://schemas.microsoft.com/office/drawing/2014/main" id="{C09E2C18-60C8-E3CA-BF08-AAA02F81EDB3}"/>
              </a:ext>
            </a:extLst>
          </p:cNvPr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1473200" y="274638"/>
            <a:ext cx="6299200" cy="1143000"/>
          </a:xfrm>
        </p:spPr>
        <p:txBody>
          <a:bodyPr/>
          <a:lstStyle/>
          <a:p>
            <a:pPr>
              <a:defRPr/>
            </a:pPr>
            <a:r>
              <a:rPr lang="en-GB">
                <a:solidFill>
                  <a:srgbClr val="FFFF00"/>
                </a:solidFill>
              </a:rPr>
              <a:t>Any Triangle Area</a:t>
            </a:r>
          </a:p>
        </p:txBody>
      </p:sp>
      <p:pic>
        <p:nvPicPr>
          <p:cNvPr id="26629" name="Picture 8" descr="scottishflag">
            <a:extLst>
              <a:ext uri="{FF2B5EF4-FFF2-40B4-BE49-F238E27FC236}">
                <a16:creationId xmlns:a16="http://schemas.microsoft.com/office/drawing/2014/main" id="{B25E3B3E-72AB-F522-7C99-32B98BC8D14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25" y="70802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7069" name="AutoShape 29">
            <a:extLst>
              <a:ext uri="{FF2B5EF4-FFF2-40B4-BE49-F238E27FC236}">
                <a16:creationId xmlns:a16="http://schemas.microsoft.com/office/drawing/2014/main" id="{979206B8-561D-EECE-E48B-938529409E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14625" y="2095500"/>
            <a:ext cx="2781300" cy="2047875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7056" name="Text Box 16">
            <a:extLst>
              <a:ext uri="{FF2B5EF4-FFF2-40B4-BE49-F238E27FC236}">
                <a16:creationId xmlns:a16="http://schemas.microsoft.com/office/drawing/2014/main" id="{6161C70C-0BD3-494B-D762-5575400818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8563" y="3132138"/>
            <a:ext cx="3603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h</a:t>
            </a:r>
          </a:p>
        </p:txBody>
      </p:sp>
      <p:grpSp>
        <p:nvGrpSpPr>
          <p:cNvPr id="2" name="Group 33">
            <a:extLst>
              <a:ext uri="{FF2B5EF4-FFF2-40B4-BE49-F238E27FC236}">
                <a16:creationId xmlns:a16="http://schemas.microsoft.com/office/drawing/2014/main" id="{78C576A0-FF29-774B-DCA1-A7A05AF09448}"/>
              </a:ext>
            </a:extLst>
          </p:cNvPr>
          <p:cNvGrpSpPr>
            <a:grpSpLocks/>
          </p:cNvGrpSpPr>
          <p:nvPr/>
        </p:nvGrpSpPr>
        <p:grpSpPr bwMode="auto">
          <a:xfrm>
            <a:off x="2724150" y="4267200"/>
            <a:ext cx="2819400" cy="379413"/>
            <a:chOff x="1716" y="2688"/>
            <a:chExt cx="1776" cy="239"/>
          </a:xfrm>
        </p:grpSpPr>
        <p:sp>
          <p:nvSpPr>
            <p:cNvPr id="26644" name="Text Box 15">
              <a:extLst>
                <a:ext uri="{FF2B5EF4-FFF2-40B4-BE49-F238E27FC236}">
                  <a16:creationId xmlns:a16="http://schemas.microsoft.com/office/drawing/2014/main" id="{31CAF015-D396-AFE3-5C10-9A74CE6FEEF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49" y="2696"/>
              <a:ext cx="20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/>
                <a:t>b</a:t>
              </a:r>
            </a:p>
          </p:txBody>
        </p:sp>
        <p:sp>
          <p:nvSpPr>
            <p:cNvPr id="26645" name="Line 32">
              <a:extLst>
                <a:ext uri="{FF2B5EF4-FFF2-40B4-BE49-F238E27FC236}">
                  <a16:creationId xmlns:a16="http://schemas.microsoft.com/office/drawing/2014/main" id="{5DEA6009-ED46-BCD8-B3C0-7DEAD24258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16" y="2688"/>
              <a:ext cx="177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3" name="Group 36">
            <a:extLst>
              <a:ext uri="{FF2B5EF4-FFF2-40B4-BE49-F238E27FC236}">
                <a16:creationId xmlns:a16="http://schemas.microsoft.com/office/drawing/2014/main" id="{01D1BCF2-6681-70B0-3648-A8544B759154}"/>
              </a:ext>
            </a:extLst>
          </p:cNvPr>
          <p:cNvGrpSpPr>
            <a:grpSpLocks/>
          </p:cNvGrpSpPr>
          <p:nvPr/>
        </p:nvGrpSpPr>
        <p:grpSpPr bwMode="auto">
          <a:xfrm>
            <a:off x="3949700" y="3981450"/>
            <a:ext cx="327025" cy="152400"/>
            <a:chOff x="2494" y="2508"/>
            <a:chExt cx="206" cy="96"/>
          </a:xfrm>
        </p:grpSpPr>
        <p:sp>
          <p:nvSpPr>
            <p:cNvPr id="26642" name="Rectangle 34">
              <a:extLst>
                <a:ext uri="{FF2B5EF4-FFF2-40B4-BE49-F238E27FC236}">
                  <a16:creationId xmlns:a16="http://schemas.microsoft.com/office/drawing/2014/main" id="{08BF1F25-2105-B31A-004E-4FE6CB7E65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98" y="2508"/>
              <a:ext cx="102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6643" name="Rectangle 35">
              <a:extLst>
                <a:ext uri="{FF2B5EF4-FFF2-40B4-BE49-F238E27FC236}">
                  <a16:creationId xmlns:a16="http://schemas.microsoft.com/office/drawing/2014/main" id="{B01F965B-99DD-DE4A-82B0-B6E50644D1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4" y="2508"/>
              <a:ext cx="102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87071" name="Line 31">
            <a:extLst>
              <a:ext uri="{FF2B5EF4-FFF2-40B4-BE49-F238E27FC236}">
                <a16:creationId xmlns:a16="http://schemas.microsoft.com/office/drawing/2014/main" id="{E28EBF71-4EEA-B2F6-336A-635D99F65F0F}"/>
              </a:ext>
            </a:extLst>
          </p:cNvPr>
          <p:cNvSpPr>
            <a:spLocks noChangeShapeType="1"/>
          </p:cNvSpPr>
          <p:nvPr/>
        </p:nvSpPr>
        <p:spPr bwMode="auto">
          <a:xfrm>
            <a:off x="4105275" y="2133600"/>
            <a:ext cx="9525" cy="2009775"/>
          </a:xfrm>
          <a:prstGeom prst="line">
            <a:avLst/>
          </a:prstGeom>
          <a:noFill/>
          <a:ln w="38100">
            <a:solidFill>
              <a:srgbClr val="000000"/>
            </a:solidFill>
            <a:prstDash val="dash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7077" name="Text Box 37">
            <a:extLst>
              <a:ext uri="{FF2B5EF4-FFF2-40B4-BE49-F238E27FC236}">
                <a16:creationId xmlns:a16="http://schemas.microsoft.com/office/drawing/2014/main" id="{B1346603-EE4E-F9CF-3AFA-3104165E20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9950" y="2714625"/>
            <a:ext cx="2109788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2400"/>
              <a:t>Sometimes called the </a:t>
            </a:r>
            <a:r>
              <a:rPr lang="en-GB" altLang="en-US" sz="2400" u="sng">
                <a:solidFill>
                  <a:srgbClr val="FFFF00"/>
                </a:solidFill>
              </a:rPr>
              <a:t>altitude</a:t>
            </a:r>
          </a:p>
        </p:txBody>
      </p:sp>
      <p:grpSp>
        <p:nvGrpSpPr>
          <p:cNvPr id="4" name="Group 39">
            <a:extLst>
              <a:ext uri="{FF2B5EF4-FFF2-40B4-BE49-F238E27FC236}">
                <a16:creationId xmlns:a16="http://schemas.microsoft.com/office/drawing/2014/main" id="{43AAAC51-7225-14D3-FEF4-6FCBC4319F44}"/>
              </a:ext>
            </a:extLst>
          </p:cNvPr>
          <p:cNvGrpSpPr>
            <a:grpSpLocks/>
          </p:cNvGrpSpPr>
          <p:nvPr/>
        </p:nvGrpSpPr>
        <p:grpSpPr bwMode="auto">
          <a:xfrm>
            <a:off x="4181475" y="2279650"/>
            <a:ext cx="4052888" cy="996950"/>
            <a:chOff x="2634" y="1436"/>
            <a:chExt cx="2553" cy="628"/>
          </a:xfrm>
        </p:grpSpPr>
        <p:sp>
          <p:nvSpPr>
            <p:cNvPr id="26640" name="Text Box 30">
              <a:extLst>
                <a:ext uri="{FF2B5EF4-FFF2-40B4-BE49-F238E27FC236}">
                  <a16:creationId xmlns:a16="http://schemas.microsoft.com/office/drawing/2014/main" id="{F343DE39-CD89-A174-65B0-0A181A7B4C6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48" y="1436"/>
              <a:ext cx="183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 sz="2400">
                  <a:solidFill>
                    <a:srgbClr val="FFFF00"/>
                  </a:solidFill>
                </a:rPr>
                <a:t>h = vertical height</a:t>
              </a:r>
            </a:p>
          </p:txBody>
        </p:sp>
        <p:sp>
          <p:nvSpPr>
            <p:cNvPr id="26641" name="Line 38">
              <a:extLst>
                <a:ext uri="{FF2B5EF4-FFF2-40B4-BE49-F238E27FC236}">
                  <a16:creationId xmlns:a16="http://schemas.microsoft.com/office/drawing/2014/main" id="{F237DDFB-E8B9-CC25-FE21-E6671BC4CB8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634" y="1662"/>
              <a:ext cx="684" cy="402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6637" name="Text Box 40">
            <a:extLst>
              <a:ext uri="{FF2B5EF4-FFF2-40B4-BE49-F238E27FC236}">
                <a16:creationId xmlns:a16="http://schemas.microsoft.com/office/drawing/2014/main" id="{79BFED5F-BBAA-7538-4008-84E75B62EF16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354137" y="3673475"/>
            <a:ext cx="3473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6638" name="Picture 12" descr="Office Objects 0572">
            <a:extLst>
              <a:ext uri="{FF2B5EF4-FFF2-40B4-BE49-F238E27FC236}">
                <a16:creationId xmlns:a16="http://schemas.microsoft.com/office/drawing/2014/main" id="{8921969B-ED41-0CD4-338C-04A446B99F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06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2F871447-82BD-A3BB-0009-313E24FFA3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34100" y="4597400"/>
            <a:ext cx="20637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4000"/>
              <a:t>A = ½b</a:t>
            </a:r>
            <a:r>
              <a:rPr lang="en-GB" altLang="en-US" sz="4000">
                <a:solidFill>
                  <a:srgbClr val="FFFF00"/>
                </a:solidFill>
              </a:rPr>
              <a:t>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70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70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7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87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70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70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7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69" grpId="0" animBg="1"/>
      <p:bldP spid="87056" grpId="0"/>
      <p:bldP spid="87077" grpId="0"/>
      <p:bldP spid="2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Date Placeholder 4">
            <a:extLst>
              <a:ext uri="{FF2B5EF4-FFF2-40B4-BE49-F238E27FC236}">
                <a16:creationId xmlns:a16="http://schemas.microsoft.com/office/drawing/2014/main" id="{9F90F49E-BAFF-BBD1-86D9-7E4EDD52743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002A991-E280-442A-9328-4995D3E96123}" type="datetime2">
              <a:rPr lang="en-GB"/>
              <a:pPr>
                <a:defRPr/>
              </a:pPr>
              <a:t>Saturday, 04 July 2026</a:t>
            </a:fld>
            <a:endParaRPr lang="en-GB"/>
          </a:p>
        </p:txBody>
      </p:sp>
      <p:sp>
        <p:nvSpPr>
          <p:cNvPr id="20" name="Footer Placeholder 6">
            <a:extLst>
              <a:ext uri="{FF2B5EF4-FFF2-40B4-BE49-F238E27FC236}">
                <a16:creationId xmlns:a16="http://schemas.microsoft.com/office/drawing/2014/main" id="{116E09C2-1581-56FB-66A0-B7AF0B9F78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Mr.Lafferty</a:t>
            </a:r>
          </a:p>
        </p:txBody>
      </p:sp>
      <p:sp>
        <p:nvSpPr>
          <p:cNvPr id="19" name="Slide Number Placeholder 5">
            <a:extLst>
              <a:ext uri="{FF2B5EF4-FFF2-40B4-BE49-F238E27FC236}">
                <a16:creationId xmlns:a16="http://schemas.microsoft.com/office/drawing/2014/main" id="{DC6EEB22-7CF4-03D2-D4B5-DE702B3F1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2E068B8E-5CEC-4240-B822-4555E45148CB}" type="slidenum">
              <a:rPr lang="en-GB" altLang="en-US">
                <a:solidFill>
                  <a:srgbClr val="FFFF00"/>
                </a:solidFill>
              </a:rPr>
              <a:pPr eaLnBrk="1" hangingPunct="1"/>
              <a:t>18</a:t>
            </a:fld>
            <a:endParaRPr lang="en-GB" altLang="en-US">
              <a:solidFill>
                <a:srgbClr val="FFFF00"/>
              </a:solidFill>
            </a:endParaRPr>
          </a:p>
        </p:txBody>
      </p:sp>
      <p:sp>
        <p:nvSpPr>
          <p:cNvPr id="27653" name="Rectangle 2">
            <a:extLst>
              <a:ext uri="{FF2B5EF4-FFF2-40B4-BE49-F238E27FC236}">
                <a16:creationId xmlns:a16="http://schemas.microsoft.com/office/drawing/2014/main" id="{B437F994-EDBD-1C37-1BDF-DAD869D7B300}"/>
              </a:ext>
            </a:extLst>
          </p:cNvPr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1219200" y="241300"/>
            <a:ext cx="6629400" cy="14319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GB" altLang="en-US" b="0">
                <a:solidFill>
                  <a:srgbClr val="FFFF00"/>
                </a:solidFill>
                <a:effectLst/>
              </a:rPr>
              <a:t>Any Triangle Area</a:t>
            </a:r>
          </a:p>
        </p:txBody>
      </p:sp>
      <p:pic>
        <p:nvPicPr>
          <p:cNvPr id="27654" name="Picture 5" descr="scottishflag">
            <a:extLst>
              <a:ext uri="{FF2B5EF4-FFF2-40B4-BE49-F238E27FC236}">
                <a16:creationId xmlns:a16="http://schemas.microsoft.com/office/drawing/2014/main" id="{BA2F51E0-FB32-F043-7612-8C014C9CE49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425" y="78422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7655" name="Group 6">
            <a:extLst>
              <a:ext uri="{FF2B5EF4-FFF2-40B4-BE49-F238E27FC236}">
                <a16:creationId xmlns:a16="http://schemas.microsoft.com/office/drawing/2014/main" id="{78999173-BE98-E699-6C2D-31E00AD9F92B}"/>
              </a:ext>
            </a:extLst>
          </p:cNvPr>
          <p:cNvGrpSpPr>
            <a:grpSpLocks/>
          </p:cNvGrpSpPr>
          <p:nvPr/>
        </p:nvGrpSpPr>
        <p:grpSpPr bwMode="auto">
          <a:xfrm>
            <a:off x="7534275" y="6400800"/>
            <a:ext cx="762000" cy="285750"/>
            <a:chOff x="4470" y="3528"/>
            <a:chExt cx="480" cy="180"/>
          </a:xfrm>
        </p:grpSpPr>
        <p:sp>
          <p:nvSpPr>
            <p:cNvPr id="27668" name="AutoShape 7">
              <a:hlinkClick r:id="" action="ppaction://hlinkshowjump?jump=firstslide" highlightClick="1"/>
              <a:extLst>
                <a:ext uri="{FF2B5EF4-FFF2-40B4-BE49-F238E27FC236}">
                  <a16:creationId xmlns:a16="http://schemas.microsoft.com/office/drawing/2014/main" id="{09180FB8-E42D-C295-0937-4E08366DA4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26" y="3528"/>
              <a:ext cx="162" cy="180"/>
            </a:xfrm>
            <a:prstGeom prst="actionButtonHom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7669" name="AutoShape 8">
              <a:hlinkClick r:id="" action="ppaction://hlinkshowjump?jump=nextslide" highlightClick="1"/>
              <a:extLst>
                <a:ext uri="{FF2B5EF4-FFF2-40B4-BE49-F238E27FC236}">
                  <a16:creationId xmlns:a16="http://schemas.microsoft.com/office/drawing/2014/main" id="{E5F5C2E3-5AAC-6CC4-1573-6EB8199C0B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88" y="3528"/>
              <a:ext cx="162" cy="180"/>
            </a:xfrm>
            <a:prstGeom prst="actionButtonForwardNex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7670" name="AutoShape 9">
              <a:hlinkClick r:id="" action="ppaction://hlinkshowjump?jump=previousslide" highlightClick="1"/>
              <a:extLst>
                <a:ext uri="{FF2B5EF4-FFF2-40B4-BE49-F238E27FC236}">
                  <a16:creationId xmlns:a16="http://schemas.microsoft.com/office/drawing/2014/main" id="{77F459E6-964D-FB2C-1EFC-6D7664BA31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70" y="3528"/>
              <a:ext cx="156" cy="180"/>
            </a:xfrm>
            <a:prstGeom prst="actionButtonBackPrevious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27656" name="AutoShape 10">
            <a:extLst>
              <a:ext uri="{FF2B5EF4-FFF2-40B4-BE49-F238E27FC236}">
                <a16:creationId xmlns:a16="http://schemas.microsoft.com/office/drawing/2014/main" id="{5C2117B0-83F2-5818-5987-B60A97ECFC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14625" y="2936875"/>
            <a:ext cx="2781300" cy="16764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7657" name="Line 12">
            <a:extLst>
              <a:ext uri="{FF2B5EF4-FFF2-40B4-BE49-F238E27FC236}">
                <a16:creationId xmlns:a16="http://schemas.microsoft.com/office/drawing/2014/main" id="{14240D5D-9858-FF6A-ADE6-F3B77C8C0BEC}"/>
              </a:ext>
            </a:extLst>
          </p:cNvPr>
          <p:cNvSpPr>
            <a:spLocks noChangeShapeType="1"/>
          </p:cNvSpPr>
          <p:nvPr/>
        </p:nvSpPr>
        <p:spPr bwMode="auto">
          <a:xfrm>
            <a:off x="4105275" y="2955925"/>
            <a:ext cx="9525" cy="1657350"/>
          </a:xfrm>
          <a:prstGeom prst="line">
            <a:avLst/>
          </a:prstGeom>
          <a:noFill/>
          <a:ln w="38100">
            <a:solidFill>
              <a:srgbClr val="000000"/>
            </a:solidFill>
            <a:prstDash val="dash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658" name="Text Box 13">
            <a:extLst>
              <a:ext uri="{FF2B5EF4-FFF2-40B4-BE49-F238E27FC236}">
                <a16:creationId xmlns:a16="http://schemas.microsoft.com/office/drawing/2014/main" id="{050371E3-1708-2D7C-E45C-5D09F7D806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5188" y="3757613"/>
            <a:ext cx="7635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000000"/>
                </a:solidFill>
              </a:rPr>
              <a:t>6cm</a:t>
            </a:r>
          </a:p>
        </p:txBody>
      </p:sp>
      <p:grpSp>
        <p:nvGrpSpPr>
          <p:cNvPr id="27659" name="Group 14">
            <a:extLst>
              <a:ext uri="{FF2B5EF4-FFF2-40B4-BE49-F238E27FC236}">
                <a16:creationId xmlns:a16="http://schemas.microsoft.com/office/drawing/2014/main" id="{B17A8407-DBC8-7FE8-80EE-20FCEFE0F779}"/>
              </a:ext>
            </a:extLst>
          </p:cNvPr>
          <p:cNvGrpSpPr>
            <a:grpSpLocks/>
          </p:cNvGrpSpPr>
          <p:nvPr/>
        </p:nvGrpSpPr>
        <p:grpSpPr bwMode="auto">
          <a:xfrm>
            <a:off x="2724150" y="4737100"/>
            <a:ext cx="2819400" cy="474663"/>
            <a:chOff x="1716" y="2688"/>
            <a:chExt cx="1776" cy="299"/>
          </a:xfrm>
        </p:grpSpPr>
        <p:sp>
          <p:nvSpPr>
            <p:cNvPr id="27666" name="Text Box 15">
              <a:extLst>
                <a:ext uri="{FF2B5EF4-FFF2-40B4-BE49-F238E27FC236}">
                  <a16:creationId xmlns:a16="http://schemas.microsoft.com/office/drawing/2014/main" id="{7F83F43F-2778-735D-E83E-9D700F872A3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05" y="2696"/>
              <a:ext cx="485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 sz="2400"/>
                <a:t>8cm</a:t>
              </a:r>
            </a:p>
          </p:txBody>
        </p:sp>
        <p:sp>
          <p:nvSpPr>
            <p:cNvPr id="27667" name="Line 16">
              <a:extLst>
                <a:ext uri="{FF2B5EF4-FFF2-40B4-BE49-F238E27FC236}">
                  <a16:creationId xmlns:a16="http://schemas.microsoft.com/office/drawing/2014/main" id="{FD236818-2EF4-B169-D990-2D1B4453E38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16" y="2688"/>
              <a:ext cx="177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7660" name="Text Box 17">
            <a:extLst>
              <a:ext uri="{FF2B5EF4-FFF2-40B4-BE49-F238E27FC236}">
                <a16:creationId xmlns:a16="http://schemas.microsoft.com/office/drawing/2014/main" id="{8617D774-B8DA-3CBC-CCF8-903E18BBC8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1875" y="1905000"/>
            <a:ext cx="50895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/>
              <a:t>Find the area of the triangle.</a:t>
            </a:r>
            <a:endParaRPr lang="en-GB" altLang="en-US" sz="2800" u="sng"/>
          </a:p>
        </p:txBody>
      </p:sp>
      <p:sp>
        <p:nvSpPr>
          <p:cNvPr id="27661" name="Text Box 20">
            <a:extLst>
              <a:ext uri="{FF2B5EF4-FFF2-40B4-BE49-F238E27FC236}">
                <a16:creationId xmlns:a16="http://schemas.microsoft.com/office/drawing/2014/main" id="{69D05F51-FB36-1CCE-6647-12B390011894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354137" y="3673475"/>
            <a:ext cx="3473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7662" name="Picture 12" descr="Office Objects 0572">
            <a:extLst>
              <a:ext uri="{FF2B5EF4-FFF2-40B4-BE49-F238E27FC236}">
                <a16:creationId xmlns:a16="http://schemas.microsoft.com/office/drawing/2014/main" id="{EB4303AB-8F1F-80DE-B6FE-953FCF0119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06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71D6C2A8-F4A2-0B3C-D180-AFA1DCAFD3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51600" y="2667000"/>
            <a:ext cx="187483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3600"/>
              <a:t>A = ½b</a:t>
            </a:r>
            <a:r>
              <a:rPr lang="en-GB" altLang="en-US" sz="3600">
                <a:solidFill>
                  <a:srgbClr val="FFFF00"/>
                </a:solidFill>
              </a:rPr>
              <a:t>h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D6E865F-EE30-FF19-9895-D6620D7AB5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51600" y="3429000"/>
            <a:ext cx="26289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3600"/>
              <a:t>A = ½ </a:t>
            </a:r>
            <a:r>
              <a:rPr lang="en-GB" altLang="en-US" sz="2000"/>
              <a:t>x </a:t>
            </a:r>
            <a:r>
              <a:rPr lang="en-GB" altLang="en-US" sz="3600"/>
              <a:t>6 </a:t>
            </a:r>
            <a:r>
              <a:rPr lang="en-GB" altLang="en-US" sz="2000"/>
              <a:t>x </a:t>
            </a:r>
            <a:r>
              <a:rPr lang="en-GB" altLang="en-US" sz="3600">
                <a:solidFill>
                  <a:srgbClr val="FFFF00"/>
                </a:solidFill>
              </a:rPr>
              <a:t>8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5AE8425-6344-3CF1-6D3B-3C0D724C04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51600" y="4191000"/>
            <a:ext cx="238283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3600"/>
              <a:t>A = 48cm</a:t>
            </a:r>
            <a:r>
              <a:rPr lang="en-GB" altLang="en-US" sz="3600" baseline="30000"/>
              <a:t>2</a:t>
            </a:r>
            <a:endParaRPr lang="en-GB" altLang="en-US" sz="3600" baseline="3000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8B45D2B7-395A-22B9-570D-7179C98A03FE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EB208BB-F47E-4B7C-BA1D-2D8C41712798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76F80AE1-6B95-C075-D20E-1718CC1B0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8676" name="Text Box 15">
            <a:extLst>
              <a:ext uri="{FF2B5EF4-FFF2-40B4-BE49-F238E27FC236}">
                <a16:creationId xmlns:a16="http://schemas.microsoft.com/office/drawing/2014/main" id="{D28FE3C1-BBFA-C921-6F65-033917281E95}"/>
              </a:ext>
            </a:extLst>
          </p:cNvPr>
          <p:cNvSpPr>
            <a:spLocks noChangeArrowheads="1"/>
          </p:cNvSpPr>
          <p:nvPr>
            <p:ph type="title" idx="4294967295"/>
          </p:nvPr>
        </p:nvSpPr>
        <p:spPr>
          <a:xfrm>
            <a:off x="1054100" y="317500"/>
            <a:ext cx="6794500" cy="14319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50000"/>
              </a:spcBef>
            </a:pPr>
            <a:r>
              <a:rPr lang="en-GB" altLang="en-US" sz="3600" b="0">
                <a:solidFill>
                  <a:srgbClr val="FFFF00"/>
                </a:solidFill>
                <a:effectLst/>
              </a:rPr>
              <a:t>Area of ANY Triangle</a:t>
            </a:r>
            <a:endParaRPr lang="en-US" altLang="en-US" sz="3600" b="0">
              <a:solidFill>
                <a:srgbClr val="FFFF00"/>
              </a:solidFill>
              <a:effectLst/>
            </a:endParaRPr>
          </a:p>
        </p:txBody>
      </p:sp>
      <p:grpSp>
        <p:nvGrpSpPr>
          <p:cNvPr id="2" name="Group 4">
            <a:extLst>
              <a:ext uri="{FF2B5EF4-FFF2-40B4-BE49-F238E27FC236}">
                <a16:creationId xmlns:a16="http://schemas.microsoft.com/office/drawing/2014/main" id="{3DD17353-C833-0D1A-B9F1-D34893A2E60F}"/>
              </a:ext>
            </a:extLst>
          </p:cNvPr>
          <p:cNvGrpSpPr>
            <a:grpSpLocks/>
          </p:cNvGrpSpPr>
          <p:nvPr/>
        </p:nvGrpSpPr>
        <p:grpSpPr bwMode="auto">
          <a:xfrm>
            <a:off x="7794625" y="1524000"/>
            <a:ext cx="1098550" cy="754063"/>
            <a:chOff x="3840" y="960"/>
            <a:chExt cx="1056" cy="816"/>
          </a:xfrm>
        </p:grpSpPr>
        <p:sp>
          <p:nvSpPr>
            <p:cNvPr id="28684" name="AutoShape 5">
              <a:extLst>
                <a:ext uri="{FF2B5EF4-FFF2-40B4-BE49-F238E27FC236}">
                  <a16:creationId xmlns:a16="http://schemas.microsoft.com/office/drawing/2014/main" id="{FA015807-CF27-9745-D231-B8127041D7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0" y="960"/>
              <a:ext cx="1056" cy="816"/>
            </a:xfrm>
            <a:prstGeom prst="rtTriangle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8685" name="Rectangle 6">
              <a:extLst>
                <a:ext uri="{FF2B5EF4-FFF2-40B4-BE49-F238E27FC236}">
                  <a16:creationId xmlns:a16="http://schemas.microsoft.com/office/drawing/2014/main" id="{FCE8C020-6B41-5B9E-BD33-288C433FB6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0" y="1632"/>
              <a:ext cx="144" cy="144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28678" name="Rectangle 7">
            <a:extLst>
              <a:ext uri="{FF2B5EF4-FFF2-40B4-BE49-F238E27FC236}">
                <a16:creationId xmlns:a16="http://schemas.microsoft.com/office/drawing/2014/main" id="{3A952E8D-6671-81C7-4130-64C8F60E0B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727700" cy="857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8679" name="Text Box 8">
            <a:extLst>
              <a:ext uri="{FF2B5EF4-FFF2-40B4-BE49-F238E27FC236}">
                <a16:creationId xmlns:a16="http://schemas.microsoft.com/office/drawing/2014/main" id="{06BE1CE0-BB95-3A39-84EC-5D16C56F2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310188" cy="2554287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4000">
                <a:cs typeface="Arial" panose="020B0604020202020204" pitchFamily="34" charset="0"/>
              </a:rPr>
              <a:t>Now try </a:t>
            </a:r>
          </a:p>
          <a:p>
            <a:pPr algn="ctr" eaLnBrk="1" hangingPunct="1"/>
            <a:r>
              <a:rPr lang="en-GB" altLang="en-US" sz="4000">
                <a:cs typeface="Arial" panose="020B0604020202020204" pitchFamily="34" charset="0"/>
              </a:rPr>
              <a:t>N4 Lifeskills Ex3  Ch15 Q3 onwards</a:t>
            </a:r>
          </a:p>
          <a:p>
            <a:pPr algn="ctr" eaLnBrk="1" hangingPunct="1"/>
            <a:r>
              <a:rPr lang="en-GB" altLang="en-US" sz="4000">
                <a:cs typeface="Arial" panose="020B0604020202020204" pitchFamily="34" charset="0"/>
              </a:rPr>
              <a:t>(page 124)</a:t>
            </a:r>
          </a:p>
        </p:txBody>
      </p:sp>
      <p:pic>
        <p:nvPicPr>
          <p:cNvPr id="28680" name="Picture 9" descr="ag00463_">
            <a:extLst>
              <a:ext uri="{FF2B5EF4-FFF2-40B4-BE49-F238E27FC236}">
                <a16:creationId xmlns:a16="http://schemas.microsoft.com/office/drawing/2014/main" id="{D2962721-2FE5-9966-5E20-64A16913287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81" name="Picture 10" descr="Office Objects 0572">
            <a:extLst>
              <a:ext uri="{FF2B5EF4-FFF2-40B4-BE49-F238E27FC236}">
                <a16:creationId xmlns:a16="http://schemas.microsoft.com/office/drawing/2014/main" id="{29E93560-E6AD-956F-D74C-62EA484374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82" name="Picture 11" descr="scottishflag">
            <a:extLst>
              <a:ext uri="{FF2B5EF4-FFF2-40B4-BE49-F238E27FC236}">
                <a16:creationId xmlns:a16="http://schemas.microsoft.com/office/drawing/2014/main" id="{12297AFD-B757-6377-31CF-9C36B1C52ED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83" name="Text Box 13">
            <a:extLst>
              <a:ext uri="{FF2B5EF4-FFF2-40B4-BE49-F238E27FC236}">
                <a16:creationId xmlns:a16="http://schemas.microsoft.com/office/drawing/2014/main" id="{15E3D2CD-C3EC-41B9-F923-5B40EE387B7D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481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8">
            <a:extLst>
              <a:ext uri="{FF2B5EF4-FFF2-40B4-BE49-F238E27FC236}">
                <a16:creationId xmlns:a16="http://schemas.microsoft.com/office/drawing/2014/main" id="{D18BFBA5-72D5-843D-4A08-C5C3448FD27B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4B561FC-473C-471A-8269-B008E8CF3CA1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5" name="Rectangle 19">
            <a:extLst>
              <a:ext uri="{FF2B5EF4-FFF2-40B4-BE49-F238E27FC236}">
                <a16:creationId xmlns:a16="http://schemas.microsoft.com/office/drawing/2014/main" id="{A15084BE-9403-93BD-5CBE-022EA9AB55E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170" name="Rectangle 2">
            <a:extLst>
              <a:ext uri="{FF2B5EF4-FFF2-40B4-BE49-F238E27FC236}">
                <a16:creationId xmlns:a16="http://schemas.microsoft.com/office/drawing/2014/main" id="{644FC898-E2D4-E095-CE71-22ABF38F54D7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449388" y="374650"/>
            <a:ext cx="6843712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 sz="4000">
                <a:solidFill>
                  <a:srgbClr val="FFFF00"/>
                </a:solidFill>
              </a:rPr>
              <a:t>Starter Questions</a:t>
            </a:r>
          </a:p>
        </p:txBody>
      </p:sp>
      <p:pic>
        <p:nvPicPr>
          <p:cNvPr id="1030" name="Picture 3" descr="scottishflag">
            <a:extLst>
              <a:ext uri="{FF2B5EF4-FFF2-40B4-BE49-F238E27FC236}">
                <a16:creationId xmlns:a16="http://schemas.microsoft.com/office/drawing/2014/main" id="{E744715A-13F3-9575-F7BD-2071DD890A2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1" name="Text Box 4">
            <a:extLst>
              <a:ext uri="{FF2B5EF4-FFF2-40B4-BE49-F238E27FC236}">
                <a16:creationId xmlns:a16="http://schemas.microsoft.com/office/drawing/2014/main" id="{4165000F-E615-B504-6D56-B0CEA6B51B36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032" name="Text Box 8">
            <a:extLst>
              <a:ext uri="{FF2B5EF4-FFF2-40B4-BE49-F238E27FC236}">
                <a16:creationId xmlns:a16="http://schemas.microsoft.com/office/drawing/2014/main" id="{07676896-7086-844C-D43C-18A0BA68F3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9013" y="4165600"/>
            <a:ext cx="4800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Q3.	Convert 23metres to 	</a:t>
            </a:r>
          </a:p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	(a) cm 	(b)	mm</a:t>
            </a:r>
          </a:p>
        </p:txBody>
      </p:sp>
      <p:sp>
        <p:nvSpPr>
          <p:cNvPr id="1033" name="Text Box 10">
            <a:extLst>
              <a:ext uri="{FF2B5EF4-FFF2-40B4-BE49-F238E27FC236}">
                <a16:creationId xmlns:a16="http://schemas.microsoft.com/office/drawing/2014/main" id="{692A4E78-5C19-BC3E-B245-AF1E1F4C44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4413" y="2973388"/>
            <a:ext cx="7191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Q2.</a:t>
            </a:r>
          </a:p>
        </p:txBody>
      </p:sp>
      <p:sp>
        <p:nvSpPr>
          <p:cNvPr id="1034" name="Text Box 11">
            <a:extLst>
              <a:ext uri="{FF2B5EF4-FFF2-40B4-BE49-F238E27FC236}">
                <a16:creationId xmlns:a16="http://schemas.microsoft.com/office/drawing/2014/main" id="{E2F49F81-0BA1-AD4E-A478-1868E38BC5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4413" y="2117725"/>
            <a:ext cx="74787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Q1.	What is the time difference 09:28 and 11:55</a:t>
            </a:r>
          </a:p>
        </p:txBody>
      </p:sp>
      <p:graphicFrame>
        <p:nvGraphicFramePr>
          <p:cNvPr id="1026" name="Object 13">
            <a:extLst>
              <a:ext uri="{FF2B5EF4-FFF2-40B4-BE49-F238E27FC236}">
                <a16:creationId xmlns:a16="http://schemas.microsoft.com/office/drawing/2014/main" id="{71AEFC80-3AFB-1289-D733-0CDF8EFC044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39938" y="3025775"/>
          <a:ext cx="6540500" cy="974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060360" imgH="457200" progId="Equation.DSMT4">
                  <p:embed/>
                </p:oleObj>
              </mc:Choice>
              <mc:Fallback>
                <p:oleObj name="Equation" r:id="rId3" imgW="3060360" imgH="4572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9938" y="3025775"/>
                        <a:ext cx="6540500" cy="974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5" name="Text Box 15">
            <a:extLst>
              <a:ext uri="{FF2B5EF4-FFF2-40B4-BE49-F238E27FC236}">
                <a16:creationId xmlns:a16="http://schemas.microsoft.com/office/drawing/2014/main" id="{C752295E-1360-A188-B244-A6D52F708A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6313" y="5330825"/>
            <a:ext cx="61118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Q4.	The answer to the question is 180. </a:t>
            </a:r>
          </a:p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	What is the question.</a:t>
            </a:r>
          </a:p>
        </p:txBody>
      </p:sp>
      <p:pic>
        <p:nvPicPr>
          <p:cNvPr id="1036" name="Picture 16" descr="Office Objects 0572">
            <a:extLst>
              <a:ext uri="{FF2B5EF4-FFF2-40B4-BE49-F238E27FC236}">
                <a16:creationId xmlns:a16="http://schemas.microsoft.com/office/drawing/2014/main" id="{EB3195AC-F4AF-8A28-1193-201009D39D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06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8">
            <a:extLst>
              <a:ext uri="{FF2B5EF4-FFF2-40B4-BE49-F238E27FC236}">
                <a16:creationId xmlns:a16="http://schemas.microsoft.com/office/drawing/2014/main" id="{C2357D15-D6B3-2098-775A-32A1C1ECA119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1B6AB9C-ABBF-4922-96F9-EC0430C7A3E6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5" name="Rectangle 19">
            <a:extLst>
              <a:ext uri="{FF2B5EF4-FFF2-40B4-BE49-F238E27FC236}">
                <a16:creationId xmlns:a16="http://schemas.microsoft.com/office/drawing/2014/main" id="{9FC703A5-1E63-5951-E918-C224837D10D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id="{8B5C8EFF-3F23-7EF7-6DD6-845F079CA6E5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193800" y="323850"/>
            <a:ext cx="6843713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 sz="4000">
                <a:solidFill>
                  <a:srgbClr val="FFFF00"/>
                </a:solidFill>
              </a:rPr>
              <a:t>Starter Questions</a:t>
            </a:r>
          </a:p>
        </p:txBody>
      </p:sp>
      <p:pic>
        <p:nvPicPr>
          <p:cNvPr id="7175" name="Picture 3" descr="scottishflag">
            <a:extLst>
              <a:ext uri="{FF2B5EF4-FFF2-40B4-BE49-F238E27FC236}">
                <a16:creationId xmlns:a16="http://schemas.microsoft.com/office/drawing/2014/main" id="{502EDD1F-F358-C072-FF55-47BC09AC018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6" name="Text Box 4">
            <a:extLst>
              <a:ext uri="{FF2B5EF4-FFF2-40B4-BE49-F238E27FC236}">
                <a16:creationId xmlns:a16="http://schemas.microsoft.com/office/drawing/2014/main" id="{48BB6674-7A89-775A-4808-30360F664A7F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graphicFrame>
        <p:nvGraphicFramePr>
          <p:cNvPr id="7170" name="Object 5">
            <a:extLst>
              <a:ext uri="{FF2B5EF4-FFF2-40B4-BE49-F238E27FC236}">
                <a16:creationId xmlns:a16="http://schemas.microsoft.com/office/drawing/2014/main" id="{71C3349F-F00D-C4AD-789E-38860E86D8D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02000" y="2073275"/>
          <a:ext cx="2501900" cy="661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485720" imgH="393480" progId="Equation.DSMT4">
                  <p:embed/>
                </p:oleObj>
              </mc:Choice>
              <mc:Fallback>
                <p:oleObj name="Equation" r:id="rId3" imgW="1485720" imgH="3934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2000" y="2073275"/>
                        <a:ext cx="2501900" cy="661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7" name="Text Box 6">
            <a:extLst>
              <a:ext uri="{FF2B5EF4-FFF2-40B4-BE49-F238E27FC236}">
                <a16:creationId xmlns:a16="http://schemas.microsoft.com/office/drawing/2014/main" id="{B7F2A7EB-10BD-5110-E095-4B829D1127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4413" y="2139950"/>
            <a:ext cx="21859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Q1.	Why is </a:t>
            </a:r>
          </a:p>
        </p:txBody>
      </p:sp>
      <p:sp>
        <p:nvSpPr>
          <p:cNvPr id="7178" name="Text Box 7">
            <a:extLst>
              <a:ext uri="{FF2B5EF4-FFF2-40B4-BE49-F238E27FC236}">
                <a16:creationId xmlns:a16="http://schemas.microsoft.com/office/drawing/2014/main" id="{8C9BBCD1-8822-A568-08DD-FA2DBA7F50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9013" y="4432300"/>
            <a:ext cx="4800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Q4.	Convert 45.1 metres to 	</a:t>
            </a:r>
          </a:p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	(a) cm 	(b)	mm</a:t>
            </a:r>
          </a:p>
        </p:txBody>
      </p:sp>
      <p:sp>
        <p:nvSpPr>
          <p:cNvPr id="7179" name="Text Box 8">
            <a:extLst>
              <a:ext uri="{FF2B5EF4-FFF2-40B4-BE49-F238E27FC236}">
                <a16:creationId xmlns:a16="http://schemas.microsoft.com/office/drawing/2014/main" id="{FB103695-1F62-E757-FC34-D9B4D223BA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4413" y="3697288"/>
            <a:ext cx="7127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Q3.</a:t>
            </a:r>
          </a:p>
        </p:txBody>
      </p:sp>
      <p:sp>
        <p:nvSpPr>
          <p:cNvPr id="7180" name="Text Box 9">
            <a:extLst>
              <a:ext uri="{FF2B5EF4-FFF2-40B4-BE49-F238E27FC236}">
                <a16:creationId xmlns:a16="http://schemas.microsoft.com/office/drawing/2014/main" id="{D1BF5CE1-BBCA-A360-291D-0EBF0561BF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4413" y="2879725"/>
            <a:ext cx="75279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Q2.	What is the time difference 07:54 and 13:36</a:t>
            </a:r>
          </a:p>
        </p:txBody>
      </p:sp>
      <p:graphicFrame>
        <p:nvGraphicFramePr>
          <p:cNvPr id="7171" name="Object 10">
            <a:extLst>
              <a:ext uri="{FF2B5EF4-FFF2-40B4-BE49-F238E27FC236}">
                <a16:creationId xmlns:a16="http://schemas.microsoft.com/office/drawing/2014/main" id="{C2833053-B37C-BC44-FC56-E3CB7881901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06588" y="3690938"/>
          <a:ext cx="3201987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498320" imgH="190440" progId="Equation.DSMT4">
                  <p:embed/>
                </p:oleObj>
              </mc:Choice>
              <mc:Fallback>
                <p:oleObj name="Equation" r:id="rId5" imgW="1498320" imgH="19044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6588" y="3690938"/>
                        <a:ext cx="3201987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81" name="Text Box 11">
            <a:extLst>
              <a:ext uri="{FF2B5EF4-FFF2-40B4-BE49-F238E27FC236}">
                <a16:creationId xmlns:a16="http://schemas.microsoft.com/office/drawing/2014/main" id="{F016CF0D-40C3-1F9D-A103-3B69CF6DEB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6313" y="5330825"/>
            <a:ext cx="61626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Q5.	The answer to the question is 90. </a:t>
            </a:r>
          </a:p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	What is the question.</a:t>
            </a:r>
          </a:p>
        </p:txBody>
      </p:sp>
      <p:pic>
        <p:nvPicPr>
          <p:cNvPr id="7182" name="Picture 12" descr="Office Objects 0572">
            <a:extLst>
              <a:ext uri="{FF2B5EF4-FFF2-40B4-BE49-F238E27FC236}">
                <a16:creationId xmlns:a16="http://schemas.microsoft.com/office/drawing/2014/main" id="{05B0C5E4-5DBA-79CA-017B-EE7D0AE659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06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8">
            <a:extLst>
              <a:ext uri="{FF2B5EF4-FFF2-40B4-BE49-F238E27FC236}">
                <a16:creationId xmlns:a16="http://schemas.microsoft.com/office/drawing/2014/main" id="{E7EC9351-1739-5A7E-413A-7CDC38E50209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4B894AB-48C4-4B11-9045-9EE16784EC3F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5" name="Rectangle 19">
            <a:extLst>
              <a:ext uri="{FF2B5EF4-FFF2-40B4-BE49-F238E27FC236}">
                <a16:creationId xmlns:a16="http://schemas.microsoft.com/office/drawing/2014/main" id="{F3162F02-A4D6-1B4C-691D-15836D47BDC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4578" name="Rectangle 2">
            <a:extLst>
              <a:ext uri="{FF2B5EF4-FFF2-40B4-BE49-F238E27FC236}">
                <a16:creationId xmlns:a16="http://schemas.microsoft.com/office/drawing/2014/main" id="{7E7E47BB-310E-8F4C-7014-BA8C5E6935BD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866900" y="552450"/>
            <a:ext cx="5256213" cy="695325"/>
          </a:xfrm>
        </p:spPr>
        <p:txBody>
          <a:bodyPr/>
          <a:lstStyle/>
          <a:p>
            <a:pPr eaLnBrk="1" hangingPunct="1">
              <a:defRPr/>
            </a:pPr>
            <a:r>
              <a:rPr lang="en-GB" sz="3600" dirty="0">
                <a:solidFill>
                  <a:srgbClr val="FFFF00"/>
                </a:solidFill>
              </a:rPr>
              <a:t>Area  of a Composite</a:t>
            </a:r>
          </a:p>
        </p:txBody>
      </p:sp>
      <p:pic>
        <p:nvPicPr>
          <p:cNvPr id="29701" name="Picture 3" descr="scottishflag">
            <a:extLst>
              <a:ext uri="{FF2B5EF4-FFF2-40B4-BE49-F238E27FC236}">
                <a16:creationId xmlns:a16="http://schemas.microsoft.com/office/drawing/2014/main" id="{7721B112-A9A7-E849-5984-C9F36486909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2" name="Text Box 4">
            <a:extLst>
              <a:ext uri="{FF2B5EF4-FFF2-40B4-BE49-F238E27FC236}">
                <a16:creationId xmlns:a16="http://schemas.microsoft.com/office/drawing/2014/main" id="{3E262C2D-206C-1F66-8E54-A6D263CB5F31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9703" name="Picture 5" descr="Office Objects 0572">
            <a:extLst>
              <a:ext uri="{FF2B5EF4-FFF2-40B4-BE49-F238E27FC236}">
                <a16:creationId xmlns:a16="http://schemas.microsoft.com/office/drawing/2014/main" id="{A2D1C16C-3EBA-C7EF-A168-1DF0D966E2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2" name="Rectangle 6">
            <a:extLst>
              <a:ext uri="{FF2B5EF4-FFF2-40B4-BE49-F238E27FC236}">
                <a16:creationId xmlns:a16="http://schemas.microsoft.com/office/drawing/2014/main" id="{258C1C9C-5245-00CD-EDA8-09DEAEA9B5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Learning Intention</a:t>
            </a:r>
          </a:p>
        </p:txBody>
      </p:sp>
      <p:sp>
        <p:nvSpPr>
          <p:cNvPr id="24583" name="Rectangle 7">
            <a:extLst>
              <a:ext uri="{FF2B5EF4-FFF2-40B4-BE49-F238E27FC236}">
                <a16:creationId xmlns:a16="http://schemas.microsoft.com/office/drawing/2014/main" id="{57941ECE-AC41-6E0D-90DD-B33E664A82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>
                <a:effectLst>
                  <a:outerShdw blurRad="38100" dist="38100" dir="2700000" algn="tl">
                    <a:srgbClr val="000000"/>
                  </a:outerShdw>
                </a:effectLst>
              </a:rPr>
              <a:t>Success Criteria</a:t>
            </a:r>
          </a:p>
        </p:txBody>
      </p:sp>
      <p:sp>
        <p:nvSpPr>
          <p:cNvPr id="24584" name="Text Box 8">
            <a:extLst>
              <a:ext uri="{FF2B5EF4-FFF2-40B4-BE49-F238E27FC236}">
                <a16:creationId xmlns:a16="http://schemas.microsoft.com/office/drawing/2014/main" id="{50FFF576-5297-4305-8D91-6D31EF0205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025775"/>
            <a:ext cx="3833813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Use knowledge gained so far to find the area of more complicated shapes..</a:t>
            </a:r>
            <a:endParaRPr lang="en-GB" sz="3600" dirty="0">
              <a:solidFill>
                <a:srgbClr val="FFFF00"/>
              </a:solidFill>
            </a:endParaRPr>
          </a:p>
        </p:txBody>
      </p:sp>
      <p:sp>
        <p:nvSpPr>
          <p:cNvPr id="29707" name="Line 9">
            <a:extLst>
              <a:ext uri="{FF2B5EF4-FFF2-40B4-BE49-F238E27FC236}">
                <a16:creationId xmlns:a16="http://schemas.microsoft.com/office/drawing/2014/main" id="{357C1223-F7AC-D3DE-C2B6-E04DF1C9CC1A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4586" name="Rectangle 10">
            <a:extLst>
              <a:ext uri="{FF2B5EF4-FFF2-40B4-BE49-F238E27FC236}">
                <a16:creationId xmlns:a16="http://schemas.microsoft.com/office/drawing/2014/main" id="{A14BC6A0-7245-011C-6B90-0BA6B02960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lvl="1" eaLnBrk="1" hangingPunct="1"/>
            <a:r>
              <a:rPr lang="en-GB" altLang="en-US">
                <a:solidFill>
                  <a:srgbClr val="FFFF00"/>
                </a:solidFill>
              </a:rPr>
              <a:t>1. 	We are learning to find area for more complicated shapes.</a:t>
            </a:r>
          </a:p>
        </p:txBody>
      </p:sp>
      <p:sp>
        <p:nvSpPr>
          <p:cNvPr id="24588" name="Rectangle 12">
            <a:extLst>
              <a:ext uri="{FF2B5EF4-FFF2-40B4-BE49-F238E27FC236}">
                <a16:creationId xmlns:a16="http://schemas.microsoft.com/office/drawing/2014/main" id="{F1FA754B-2031-98DB-DB00-031CB0CE39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9575" y="4300538"/>
            <a:ext cx="33607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Tx/>
              <a:buAutoNum type="arabicPeriod" startAt="2"/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</a:rPr>
              <a:t>Show appropriate working.</a:t>
            </a:r>
          </a:p>
        </p:txBody>
      </p:sp>
      <p:sp>
        <p:nvSpPr>
          <p:cNvPr id="24592" name="AutoShape 16">
            <a:extLst>
              <a:ext uri="{FF2B5EF4-FFF2-40B4-BE49-F238E27FC236}">
                <a16:creationId xmlns:a16="http://schemas.microsoft.com/office/drawing/2014/main" id="{B73E4E6A-0092-D10E-94A3-25516FBFEE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2350" y="1676400"/>
            <a:ext cx="2952750" cy="935038"/>
          </a:xfrm>
          <a:prstGeom prst="cloudCallout">
            <a:avLst>
              <a:gd name="adj1" fmla="val 2528"/>
              <a:gd name="adj2" fmla="val -104329"/>
            </a:avLst>
          </a:prstGeom>
          <a:solidFill>
            <a:schemeClr val="accent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000000"/>
                </a:solidFill>
              </a:rPr>
              <a:t>Made up of</a:t>
            </a:r>
          </a:p>
          <a:p>
            <a:pPr algn="ctr" eaLnBrk="1" hangingPunct="1"/>
            <a:r>
              <a:rPr lang="en-GB" altLang="en-US">
                <a:solidFill>
                  <a:srgbClr val="000000"/>
                </a:solidFill>
              </a:rPr>
              <a:t>Simple shapes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4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4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4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4" grpId="0"/>
      <p:bldP spid="24586" grpId="0"/>
      <p:bldP spid="24588" grpId="0"/>
      <p:bldP spid="24592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Date Placeholder 1">
            <a:extLst>
              <a:ext uri="{FF2B5EF4-FFF2-40B4-BE49-F238E27FC236}">
                <a16:creationId xmlns:a16="http://schemas.microsoft.com/office/drawing/2014/main" id="{28DF4ACC-3E8C-1AB1-E841-2A579962E0DE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6E8CE6B-E41F-44E3-AB80-F48072E76760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2" name="Footer Placeholder 2">
            <a:extLst>
              <a:ext uri="{FF2B5EF4-FFF2-40B4-BE49-F238E27FC236}">
                <a16:creationId xmlns:a16="http://schemas.microsoft.com/office/drawing/2014/main" id="{1F700ECF-DD7E-F529-8C87-AABC4E3DF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30724" name="Text Box 3">
            <a:extLst>
              <a:ext uri="{FF2B5EF4-FFF2-40B4-BE49-F238E27FC236}">
                <a16:creationId xmlns:a16="http://schemas.microsoft.com/office/drawing/2014/main" id="{B70BC805-DBEC-DB0E-4AEA-75EA1D07A2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7450" y="2060575"/>
            <a:ext cx="55451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/>
              <a:t>Calculate the area of this shape</a:t>
            </a:r>
            <a:endParaRPr lang="en-US" altLang="en-US" sz="2400"/>
          </a:p>
        </p:txBody>
      </p:sp>
      <p:grpSp>
        <p:nvGrpSpPr>
          <p:cNvPr id="30725" name="Group 4">
            <a:extLst>
              <a:ext uri="{FF2B5EF4-FFF2-40B4-BE49-F238E27FC236}">
                <a16:creationId xmlns:a16="http://schemas.microsoft.com/office/drawing/2014/main" id="{EDD6891B-7F1A-2418-221A-8A4AA614A835}"/>
              </a:ext>
            </a:extLst>
          </p:cNvPr>
          <p:cNvGrpSpPr>
            <a:grpSpLocks/>
          </p:cNvGrpSpPr>
          <p:nvPr/>
        </p:nvGrpSpPr>
        <p:grpSpPr bwMode="auto">
          <a:xfrm>
            <a:off x="900113" y="3068638"/>
            <a:ext cx="1008062" cy="2663825"/>
            <a:chOff x="567" y="1752"/>
            <a:chExt cx="635" cy="1951"/>
          </a:xfrm>
        </p:grpSpPr>
        <p:sp>
          <p:nvSpPr>
            <p:cNvPr id="30767" name="Line 5">
              <a:extLst>
                <a:ext uri="{FF2B5EF4-FFF2-40B4-BE49-F238E27FC236}">
                  <a16:creationId xmlns:a16="http://schemas.microsoft.com/office/drawing/2014/main" id="{3409DEC2-6D84-D3C7-D3C7-7F849239AEB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93" y="1752"/>
              <a:ext cx="0" cy="7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68" name="Line 6">
              <a:extLst>
                <a:ext uri="{FF2B5EF4-FFF2-40B4-BE49-F238E27FC236}">
                  <a16:creationId xmlns:a16="http://schemas.microsoft.com/office/drawing/2014/main" id="{9502B7E4-C01C-B0CC-A208-85770814AC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93" y="2750"/>
              <a:ext cx="0" cy="9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69" name="AutoShape 7">
              <a:extLst>
                <a:ext uri="{FF2B5EF4-FFF2-40B4-BE49-F238E27FC236}">
                  <a16:creationId xmlns:a16="http://schemas.microsoft.com/office/drawing/2014/main" id="{A7B0CE2A-30F9-54C0-E679-913D1BB9AD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8" y="1752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770" name="AutoShape 8">
              <a:extLst>
                <a:ext uri="{FF2B5EF4-FFF2-40B4-BE49-F238E27FC236}">
                  <a16:creationId xmlns:a16="http://schemas.microsoft.com/office/drawing/2014/main" id="{DBE22645-54C9-C30D-4DDC-78E567A01818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748" y="3612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771" name="Text Box 9">
              <a:extLst>
                <a:ext uri="{FF2B5EF4-FFF2-40B4-BE49-F238E27FC236}">
                  <a16:creationId xmlns:a16="http://schemas.microsoft.com/office/drawing/2014/main" id="{99F41CAE-1576-FAC4-0BD8-4C4AF349B08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" y="2523"/>
              <a:ext cx="635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altLang="en-US" sz="1600"/>
                <a:t>8cm</a:t>
              </a:r>
              <a:endParaRPr lang="en-US" altLang="en-US" sz="1600"/>
            </a:p>
          </p:txBody>
        </p:sp>
      </p:grpSp>
      <p:grpSp>
        <p:nvGrpSpPr>
          <p:cNvPr id="30726" name="Group 10">
            <a:extLst>
              <a:ext uri="{FF2B5EF4-FFF2-40B4-BE49-F238E27FC236}">
                <a16:creationId xmlns:a16="http://schemas.microsoft.com/office/drawing/2014/main" id="{EA9773DA-EAE7-1177-7EB6-15690295189E}"/>
              </a:ext>
            </a:extLst>
          </p:cNvPr>
          <p:cNvGrpSpPr>
            <a:grpSpLocks/>
          </p:cNvGrpSpPr>
          <p:nvPr/>
        </p:nvGrpSpPr>
        <p:grpSpPr bwMode="auto">
          <a:xfrm>
            <a:off x="1619250" y="2708275"/>
            <a:ext cx="2808288" cy="336550"/>
            <a:chOff x="1020" y="1525"/>
            <a:chExt cx="1543" cy="212"/>
          </a:xfrm>
        </p:grpSpPr>
        <p:sp>
          <p:nvSpPr>
            <p:cNvPr id="30762" name="Line 11">
              <a:extLst>
                <a:ext uri="{FF2B5EF4-FFF2-40B4-BE49-F238E27FC236}">
                  <a16:creationId xmlns:a16="http://schemas.microsoft.com/office/drawing/2014/main" id="{BBCEE2DC-6080-B111-8756-D76E9E0F12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20" y="1616"/>
              <a:ext cx="45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63" name="Line 12">
              <a:extLst>
                <a:ext uri="{FF2B5EF4-FFF2-40B4-BE49-F238E27FC236}">
                  <a16:creationId xmlns:a16="http://schemas.microsoft.com/office/drawing/2014/main" id="{0DBFC565-0370-70E4-792E-8029BE8C025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73" y="1616"/>
              <a:ext cx="59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64" name="AutoShape 13">
              <a:extLst>
                <a:ext uri="{FF2B5EF4-FFF2-40B4-BE49-F238E27FC236}">
                  <a16:creationId xmlns:a16="http://schemas.microsoft.com/office/drawing/2014/main" id="{4D323146-7C03-6B77-B957-FBA2ED9D01B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5400000">
              <a:off x="1020" y="1570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765" name="AutoShape 14">
              <a:extLst>
                <a:ext uri="{FF2B5EF4-FFF2-40B4-BE49-F238E27FC236}">
                  <a16:creationId xmlns:a16="http://schemas.microsoft.com/office/drawing/2014/main" id="{6F2EE869-2BEB-BB87-A208-69AFB1CC245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 flipH="1">
              <a:off x="2472" y="1570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766" name="Text Box 15">
              <a:extLst>
                <a:ext uri="{FF2B5EF4-FFF2-40B4-BE49-F238E27FC236}">
                  <a16:creationId xmlns:a16="http://schemas.microsoft.com/office/drawing/2014/main" id="{25D105F8-B9DA-4F76-6D92-784F4F0A060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65" y="1525"/>
              <a:ext cx="45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altLang="en-US" sz="1600"/>
                <a:t>9cm</a:t>
              </a:r>
              <a:endParaRPr lang="en-US" altLang="en-US" sz="1600"/>
            </a:p>
          </p:txBody>
        </p:sp>
      </p:grpSp>
      <p:sp>
        <p:nvSpPr>
          <p:cNvPr id="18448" name="Line 16">
            <a:extLst>
              <a:ext uri="{FF2B5EF4-FFF2-40B4-BE49-F238E27FC236}">
                <a16:creationId xmlns:a16="http://schemas.microsoft.com/office/drawing/2014/main" id="{D986E003-D7E5-FF35-97C2-2E8069F54566}"/>
              </a:ext>
            </a:extLst>
          </p:cNvPr>
          <p:cNvSpPr>
            <a:spLocks noChangeShapeType="1"/>
          </p:cNvSpPr>
          <p:nvPr/>
        </p:nvSpPr>
        <p:spPr bwMode="auto">
          <a:xfrm>
            <a:off x="4716463" y="4221163"/>
            <a:ext cx="0" cy="1511300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8449" name="Rectangle 17">
            <a:extLst>
              <a:ext uri="{FF2B5EF4-FFF2-40B4-BE49-F238E27FC236}">
                <a16:creationId xmlns:a16="http://schemas.microsoft.com/office/drawing/2014/main" id="{2AC8239C-3F95-CE37-771C-942253253D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250" y="3068638"/>
            <a:ext cx="3097213" cy="2663825"/>
          </a:xfrm>
          <a:prstGeom prst="rect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4" name="Group 18">
            <a:extLst>
              <a:ext uri="{FF2B5EF4-FFF2-40B4-BE49-F238E27FC236}">
                <a16:creationId xmlns:a16="http://schemas.microsoft.com/office/drawing/2014/main" id="{B3B13EE7-750F-CB49-7256-DA67BB69726C}"/>
              </a:ext>
            </a:extLst>
          </p:cNvPr>
          <p:cNvGrpSpPr>
            <a:grpSpLocks/>
          </p:cNvGrpSpPr>
          <p:nvPr/>
        </p:nvGrpSpPr>
        <p:grpSpPr bwMode="auto">
          <a:xfrm>
            <a:off x="1619250" y="3068638"/>
            <a:ext cx="4824413" cy="2663825"/>
            <a:chOff x="1020" y="1752"/>
            <a:chExt cx="2404" cy="1996"/>
          </a:xfrm>
        </p:grpSpPr>
        <p:sp>
          <p:nvSpPr>
            <p:cNvPr id="30756" name="Line 19">
              <a:extLst>
                <a:ext uri="{FF2B5EF4-FFF2-40B4-BE49-F238E27FC236}">
                  <a16:creationId xmlns:a16="http://schemas.microsoft.com/office/drawing/2014/main" id="{070A9CE1-4015-79AF-1E83-BEF15B6AF8D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20" y="1752"/>
              <a:ext cx="0" cy="199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57" name="Line 20">
              <a:extLst>
                <a:ext uri="{FF2B5EF4-FFF2-40B4-BE49-F238E27FC236}">
                  <a16:creationId xmlns:a16="http://schemas.microsoft.com/office/drawing/2014/main" id="{F4AD7B1F-2C7E-5D7B-433A-46D5660B02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20" y="3748"/>
              <a:ext cx="240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58" name="Line 21">
              <a:extLst>
                <a:ext uri="{FF2B5EF4-FFF2-40B4-BE49-F238E27FC236}">
                  <a16:creationId xmlns:a16="http://schemas.microsoft.com/office/drawing/2014/main" id="{9B8D1742-8339-9EA0-0D71-7EE183AEA31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20" y="1752"/>
              <a:ext cx="154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59" name="Line 22">
              <a:extLst>
                <a:ext uri="{FF2B5EF4-FFF2-40B4-BE49-F238E27FC236}">
                  <a16:creationId xmlns:a16="http://schemas.microsoft.com/office/drawing/2014/main" id="{01D06981-A143-C326-DE47-010F27262A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62" y="1752"/>
              <a:ext cx="0" cy="86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60" name="Line 23">
              <a:extLst>
                <a:ext uri="{FF2B5EF4-FFF2-40B4-BE49-F238E27FC236}">
                  <a16:creationId xmlns:a16="http://schemas.microsoft.com/office/drawing/2014/main" id="{5B429D72-04D5-A3FF-46CE-05945C979C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62" y="2614"/>
              <a:ext cx="86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61" name="Line 24">
              <a:extLst>
                <a:ext uri="{FF2B5EF4-FFF2-40B4-BE49-F238E27FC236}">
                  <a16:creationId xmlns:a16="http://schemas.microsoft.com/office/drawing/2014/main" id="{1ACCAF91-0085-A740-F11D-E5A01E867C7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24" y="2614"/>
              <a:ext cx="0" cy="113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18457" name="Rectangle 25">
            <a:extLst>
              <a:ext uri="{FF2B5EF4-FFF2-40B4-BE49-F238E27FC236}">
                <a16:creationId xmlns:a16="http://schemas.microsoft.com/office/drawing/2014/main" id="{7A7B1501-9AE7-CEB9-CAC3-932B62A2ED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16463" y="4221163"/>
            <a:ext cx="1728787" cy="15113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endParaRPr lang="en-US" altLang="en-US" sz="2400">
              <a:solidFill>
                <a:schemeClr val="hlink"/>
              </a:solidFill>
            </a:endParaRPr>
          </a:p>
        </p:txBody>
      </p:sp>
      <p:grpSp>
        <p:nvGrpSpPr>
          <p:cNvPr id="5" name="Group 26">
            <a:extLst>
              <a:ext uri="{FF2B5EF4-FFF2-40B4-BE49-F238E27FC236}">
                <a16:creationId xmlns:a16="http://schemas.microsoft.com/office/drawing/2014/main" id="{83717918-4D4A-CBD9-F34D-5DBEA34A70E8}"/>
              </a:ext>
            </a:extLst>
          </p:cNvPr>
          <p:cNvGrpSpPr>
            <a:grpSpLocks/>
          </p:cNvGrpSpPr>
          <p:nvPr/>
        </p:nvGrpSpPr>
        <p:grpSpPr bwMode="auto">
          <a:xfrm>
            <a:off x="6516688" y="4221163"/>
            <a:ext cx="720725" cy="1511300"/>
            <a:chOff x="3515" y="2614"/>
            <a:chExt cx="454" cy="1134"/>
          </a:xfrm>
        </p:grpSpPr>
        <p:sp>
          <p:nvSpPr>
            <p:cNvPr id="30751" name="Line 27">
              <a:extLst>
                <a:ext uri="{FF2B5EF4-FFF2-40B4-BE49-F238E27FC236}">
                  <a16:creationId xmlns:a16="http://schemas.microsoft.com/office/drawing/2014/main" id="{92AB7467-49A5-EECA-F0A4-E1531765E8F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51" y="2659"/>
              <a:ext cx="0" cy="45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52" name="AutoShape 28">
              <a:extLst>
                <a:ext uri="{FF2B5EF4-FFF2-40B4-BE49-F238E27FC236}">
                  <a16:creationId xmlns:a16="http://schemas.microsoft.com/office/drawing/2014/main" id="{207AFEBF-326F-879A-BFFD-574CF9F893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6" y="2614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753" name="AutoShape 29">
              <a:extLst>
                <a:ext uri="{FF2B5EF4-FFF2-40B4-BE49-F238E27FC236}">
                  <a16:creationId xmlns:a16="http://schemas.microsoft.com/office/drawing/2014/main" id="{4AFA5FBC-E0D9-9C7A-559C-582C925F4A6D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3606" y="3657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754" name="Text Box 30">
              <a:extLst>
                <a:ext uri="{FF2B5EF4-FFF2-40B4-BE49-F238E27FC236}">
                  <a16:creationId xmlns:a16="http://schemas.microsoft.com/office/drawing/2014/main" id="{3C8BA19F-713F-4A92-6383-19C7A0D0BC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15" y="3113"/>
              <a:ext cx="454" cy="2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altLang="en-US" sz="1600"/>
                <a:t>5cm</a:t>
              </a:r>
              <a:endParaRPr lang="en-US" altLang="en-US" sz="1600"/>
            </a:p>
          </p:txBody>
        </p:sp>
        <p:sp>
          <p:nvSpPr>
            <p:cNvPr id="30755" name="Line 31">
              <a:extLst>
                <a:ext uri="{FF2B5EF4-FFF2-40B4-BE49-F238E27FC236}">
                  <a16:creationId xmlns:a16="http://schemas.microsoft.com/office/drawing/2014/main" id="{428587D8-7AAD-D81F-E3FE-D38FCEA071B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51" y="3294"/>
              <a:ext cx="0" cy="3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6" name="Group 32">
            <a:extLst>
              <a:ext uri="{FF2B5EF4-FFF2-40B4-BE49-F238E27FC236}">
                <a16:creationId xmlns:a16="http://schemas.microsoft.com/office/drawing/2014/main" id="{F9E9CBF6-7283-3F35-4FFA-B69A5209F19C}"/>
              </a:ext>
            </a:extLst>
          </p:cNvPr>
          <p:cNvGrpSpPr>
            <a:grpSpLocks/>
          </p:cNvGrpSpPr>
          <p:nvPr/>
        </p:nvGrpSpPr>
        <p:grpSpPr bwMode="auto">
          <a:xfrm>
            <a:off x="4787900" y="3860800"/>
            <a:ext cx="1677988" cy="336550"/>
            <a:chOff x="2653" y="2251"/>
            <a:chExt cx="1057" cy="212"/>
          </a:xfrm>
        </p:grpSpPr>
        <p:sp>
          <p:nvSpPr>
            <p:cNvPr id="30746" name="Line 33">
              <a:extLst>
                <a:ext uri="{FF2B5EF4-FFF2-40B4-BE49-F238E27FC236}">
                  <a16:creationId xmlns:a16="http://schemas.microsoft.com/office/drawing/2014/main" id="{D0E23EE1-24C3-3DA4-3F22-8697DE256BB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99" y="2341"/>
              <a:ext cx="273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47" name="Line 34">
              <a:extLst>
                <a:ext uri="{FF2B5EF4-FFF2-40B4-BE49-F238E27FC236}">
                  <a16:creationId xmlns:a16="http://schemas.microsoft.com/office/drawing/2014/main" id="{2DFAF542-3674-BA3E-8677-A1C11634DC1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34" y="2341"/>
              <a:ext cx="3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48" name="AutoShape 35">
              <a:extLst>
                <a:ext uri="{FF2B5EF4-FFF2-40B4-BE49-F238E27FC236}">
                  <a16:creationId xmlns:a16="http://schemas.microsoft.com/office/drawing/2014/main" id="{D553346E-6B50-B9F0-7D96-D044841E68A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5400000">
              <a:off x="2659" y="2290"/>
              <a:ext cx="91" cy="104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749" name="AutoShape 36">
              <a:extLst>
                <a:ext uri="{FF2B5EF4-FFF2-40B4-BE49-F238E27FC236}">
                  <a16:creationId xmlns:a16="http://schemas.microsoft.com/office/drawing/2014/main" id="{DC8946A5-7B97-AA16-CD47-DDE59F04637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 flipH="1">
              <a:off x="3612" y="2290"/>
              <a:ext cx="91" cy="104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750" name="Text Box 37">
              <a:extLst>
                <a:ext uri="{FF2B5EF4-FFF2-40B4-BE49-F238E27FC236}">
                  <a16:creationId xmlns:a16="http://schemas.microsoft.com/office/drawing/2014/main" id="{CC562854-2989-36EE-BE31-765E55E00AE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71" y="2251"/>
              <a:ext cx="52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altLang="en-US" sz="1600"/>
                <a:t>6cm</a:t>
              </a:r>
              <a:endParaRPr lang="en-US" altLang="en-US" sz="1600"/>
            </a:p>
          </p:txBody>
        </p:sp>
      </p:grpSp>
      <p:sp>
        <p:nvSpPr>
          <p:cNvPr id="18470" name="Text Box 38">
            <a:extLst>
              <a:ext uri="{FF2B5EF4-FFF2-40B4-BE49-F238E27FC236}">
                <a16:creationId xmlns:a16="http://schemas.microsoft.com/office/drawing/2014/main" id="{DB3FD863-0D62-4007-02D9-D2900A90EC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4075" y="3427413"/>
            <a:ext cx="1800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000000"/>
                </a:solidFill>
              </a:rPr>
              <a:t>A = l x b</a:t>
            </a:r>
            <a:endParaRPr lang="en-US" altLang="en-US" sz="2400">
              <a:solidFill>
                <a:srgbClr val="000000"/>
              </a:solidFill>
            </a:endParaRPr>
          </a:p>
        </p:txBody>
      </p:sp>
      <p:sp>
        <p:nvSpPr>
          <p:cNvPr id="18471" name="Text Box 39">
            <a:extLst>
              <a:ext uri="{FF2B5EF4-FFF2-40B4-BE49-F238E27FC236}">
                <a16:creationId xmlns:a16="http://schemas.microsoft.com/office/drawing/2014/main" id="{49D87906-9D23-91B3-D384-4D22710F68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4075" y="3932238"/>
            <a:ext cx="17287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000000"/>
                </a:solidFill>
              </a:rPr>
              <a:t>A = 9 x 8</a:t>
            </a:r>
            <a:endParaRPr lang="en-US" altLang="en-US" sz="2400">
              <a:solidFill>
                <a:srgbClr val="000000"/>
              </a:solidFill>
            </a:endParaRPr>
          </a:p>
        </p:txBody>
      </p:sp>
      <p:sp>
        <p:nvSpPr>
          <p:cNvPr id="18472" name="Text Box 40">
            <a:extLst>
              <a:ext uri="{FF2B5EF4-FFF2-40B4-BE49-F238E27FC236}">
                <a16:creationId xmlns:a16="http://schemas.microsoft.com/office/drawing/2014/main" id="{B0DCBA90-33F8-0BB5-14B9-A56BD7FB09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5513" y="4435475"/>
            <a:ext cx="165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000000"/>
                </a:solidFill>
              </a:rPr>
              <a:t>A = 72cm</a:t>
            </a:r>
            <a:r>
              <a:rPr lang="en-GB" altLang="en-US" sz="2400" baseline="30000">
                <a:solidFill>
                  <a:srgbClr val="000000"/>
                </a:solidFill>
              </a:rPr>
              <a:t>2</a:t>
            </a:r>
            <a:endParaRPr lang="en-US" altLang="en-US" sz="2400" baseline="30000">
              <a:solidFill>
                <a:srgbClr val="000000"/>
              </a:solidFill>
            </a:endParaRPr>
          </a:p>
        </p:txBody>
      </p:sp>
      <p:sp>
        <p:nvSpPr>
          <p:cNvPr id="18473" name="Text Box 41">
            <a:extLst>
              <a:ext uri="{FF2B5EF4-FFF2-40B4-BE49-F238E27FC236}">
                <a16:creationId xmlns:a16="http://schemas.microsoft.com/office/drawing/2014/main" id="{6BCEA271-6C39-6200-51B9-D6B8BAD6C7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05625" y="4221163"/>
            <a:ext cx="1511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000000"/>
                </a:solidFill>
              </a:rPr>
              <a:t>A = l x b</a:t>
            </a:r>
            <a:endParaRPr lang="en-US" altLang="en-US" sz="2400">
              <a:solidFill>
                <a:srgbClr val="000000"/>
              </a:solidFill>
            </a:endParaRPr>
          </a:p>
        </p:txBody>
      </p:sp>
      <p:sp>
        <p:nvSpPr>
          <p:cNvPr id="18474" name="Text Box 42">
            <a:extLst>
              <a:ext uri="{FF2B5EF4-FFF2-40B4-BE49-F238E27FC236}">
                <a16:creationId xmlns:a16="http://schemas.microsoft.com/office/drawing/2014/main" id="{F9D62068-2FC6-028B-7BAC-4436C3DED6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05625" y="4724400"/>
            <a:ext cx="16557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000000"/>
                </a:solidFill>
              </a:rPr>
              <a:t>A = 6 x 5</a:t>
            </a:r>
            <a:endParaRPr lang="en-US" altLang="en-US" sz="2400">
              <a:solidFill>
                <a:srgbClr val="000000"/>
              </a:solidFill>
            </a:endParaRPr>
          </a:p>
        </p:txBody>
      </p:sp>
      <p:sp>
        <p:nvSpPr>
          <p:cNvPr id="18475" name="Text Box 43">
            <a:extLst>
              <a:ext uri="{FF2B5EF4-FFF2-40B4-BE49-F238E27FC236}">
                <a16:creationId xmlns:a16="http://schemas.microsoft.com/office/drawing/2014/main" id="{127D6009-9EF4-43B0-AB28-8B92A80AE8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05625" y="5229225"/>
            <a:ext cx="17287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000000"/>
                </a:solidFill>
              </a:rPr>
              <a:t>A = 30cm</a:t>
            </a:r>
            <a:r>
              <a:rPr lang="en-GB" altLang="en-US" sz="2400" baseline="30000">
                <a:solidFill>
                  <a:srgbClr val="000000"/>
                </a:solidFill>
              </a:rPr>
              <a:t>2</a:t>
            </a:r>
            <a:endParaRPr lang="en-US" altLang="en-US" sz="2400" baseline="30000">
              <a:solidFill>
                <a:srgbClr val="000000"/>
              </a:solidFill>
            </a:endParaRPr>
          </a:p>
        </p:txBody>
      </p:sp>
      <p:sp>
        <p:nvSpPr>
          <p:cNvPr id="18476" name="Text Box 44">
            <a:extLst>
              <a:ext uri="{FF2B5EF4-FFF2-40B4-BE49-F238E27FC236}">
                <a16:creationId xmlns:a16="http://schemas.microsoft.com/office/drawing/2014/main" id="{9A44B028-9407-9DAA-01DB-0BE9F09A9D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6213" y="2636838"/>
            <a:ext cx="2232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FF00"/>
                </a:solidFill>
              </a:rPr>
              <a:t>Total Area =</a:t>
            </a:r>
            <a:endParaRPr lang="en-US" altLang="en-US" sz="2400">
              <a:solidFill>
                <a:srgbClr val="FFFF00"/>
              </a:solidFill>
            </a:endParaRPr>
          </a:p>
        </p:txBody>
      </p:sp>
      <p:sp>
        <p:nvSpPr>
          <p:cNvPr id="18477" name="Text Box 45">
            <a:extLst>
              <a:ext uri="{FF2B5EF4-FFF2-40B4-BE49-F238E27FC236}">
                <a16:creationId xmlns:a16="http://schemas.microsoft.com/office/drawing/2014/main" id="{26302BC4-DDB6-99F4-8431-455B9B1BAA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11975" y="3140075"/>
            <a:ext cx="16557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 u="sng">
                <a:solidFill>
                  <a:srgbClr val="FFFF00"/>
                </a:solidFill>
              </a:rPr>
              <a:t>= 102cm</a:t>
            </a:r>
            <a:r>
              <a:rPr lang="en-GB" altLang="en-US" sz="2400" u="sng" baseline="30000">
                <a:solidFill>
                  <a:srgbClr val="FFFF00"/>
                </a:solidFill>
              </a:rPr>
              <a:t>2</a:t>
            </a:r>
            <a:endParaRPr lang="en-US" altLang="en-US" sz="2400" u="sng" baseline="30000">
              <a:solidFill>
                <a:srgbClr val="FFFF00"/>
              </a:solidFill>
            </a:endParaRPr>
          </a:p>
        </p:txBody>
      </p:sp>
      <p:sp>
        <p:nvSpPr>
          <p:cNvPr id="18478" name="Text Box 46">
            <a:extLst>
              <a:ext uri="{FF2B5EF4-FFF2-40B4-BE49-F238E27FC236}">
                <a16:creationId xmlns:a16="http://schemas.microsoft.com/office/drawing/2014/main" id="{0C7D0D09-4DD2-892F-8CF3-08188DA8E2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27875" y="2636838"/>
            <a:ext cx="20161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FF00"/>
                </a:solidFill>
              </a:rPr>
              <a:t>72 + 30</a:t>
            </a:r>
            <a:endParaRPr lang="en-US" altLang="en-US" sz="2400">
              <a:solidFill>
                <a:srgbClr val="FFFF00"/>
              </a:solidFill>
            </a:endParaRPr>
          </a:p>
        </p:txBody>
      </p:sp>
      <p:pic>
        <p:nvPicPr>
          <p:cNvPr id="30742" name="Picture 47" descr="Office Objects 0572">
            <a:extLst>
              <a:ext uri="{FF2B5EF4-FFF2-40B4-BE49-F238E27FC236}">
                <a16:creationId xmlns:a16="http://schemas.microsoft.com/office/drawing/2014/main" id="{737A08B1-2862-144D-D714-DA21983049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80" name="Rectangle 48">
            <a:extLst>
              <a:ext uri="{FF2B5EF4-FFF2-40B4-BE49-F238E27FC236}">
                <a16:creationId xmlns:a16="http://schemas.microsoft.com/office/drawing/2014/main" id="{5FEC419B-BBFF-4A78-D75E-B3016665E1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552450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Area  of a Composite</a:t>
            </a:r>
          </a:p>
        </p:txBody>
      </p:sp>
      <p:pic>
        <p:nvPicPr>
          <p:cNvPr id="30744" name="Picture 49" descr="scottishflag">
            <a:extLst>
              <a:ext uri="{FF2B5EF4-FFF2-40B4-BE49-F238E27FC236}">
                <a16:creationId xmlns:a16="http://schemas.microsoft.com/office/drawing/2014/main" id="{63B054EC-C15D-14FD-4E3F-1C839DBE51B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5" name="Text Box 51">
            <a:extLst>
              <a:ext uri="{FF2B5EF4-FFF2-40B4-BE49-F238E27FC236}">
                <a16:creationId xmlns:a16="http://schemas.microsoft.com/office/drawing/2014/main" id="{A222F941-4AE8-CAD8-0B70-032C31CA0821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4.44444E-6 L 0.2283 -0.00509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84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406" y="-255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0 L 0.22326 -0.00347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163" y="-185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44444E-6 L 0.22049 -0.00509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024" y="-2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49" grpId="0" animBg="1"/>
      <p:bldP spid="18457" grpId="0" animBg="1"/>
      <p:bldP spid="18457" grpId="1" animBg="1"/>
      <p:bldP spid="18470" grpId="0"/>
      <p:bldP spid="18471" grpId="0"/>
      <p:bldP spid="18472" grpId="0"/>
      <p:bldP spid="18473" grpId="0"/>
      <p:bldP spid="18474" grpId="0"/>
      <p:bldP spid="18475" grpId="0"/>
      <p:bldP spid="18476" grpId="0"/>
      <p:bldP spid="18477" grpId="0"/>
      <p:bldP spid="18478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Date Placeholder 1">
            <a:extLst>
              <a:ext uri="{FF2B5EF4-FFF2-40B4-BE49-F238E27FC236}">
                <a16:creationId xmlns:a16="http://schemas.microsoft.com/office/drawing/2014/main" id="{DBB93C3D-53CF-72BE-31B3-B31EE9927607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23F2273-411C-49D0-BA95-F18582BD060B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31747" name="Text Box 2">
            <a:extLst>
              <a:ext uri="{FF2B5EF4-FFF2-40B4-BE49-F238E27FC236}">
                <a16:creationId xmlns:a16="http://schemas.microsoft.com/office/drawing/2014/main" id="{DECAAA1B-692F-A72C-BD90-99BE184FEC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6013" y="1989138"/>
            <a:ext cx="55451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/>
              <a:t>Calculate the area of this shape</a:t>
            </a:r>
            <a:endParaRPr lang="en-US" altLang="en-US" sz="2400"/>
          </a:p>
        </p:txBody>
      </p:sp>
      <p:grpSp>
        <p:nvGrpSpPr>
          <p:cNvPr id="31748" name="Group 3">
            <a:extLst>
              <a:ext uri="{FF2B5EF4-FFF2-40B4-BE49-F238E27FC236}">
                <a16:creationId xmlns:a16="http://schemas.microsoft.com/office/drawing/2014/main" id="{1B9234AC-A631-52F2-16BE-EA0F278AE756}"/>
              </a:ext>
            </a:extLst>
          </p:cNvPr>
          <p:cNvGrpSpPr>
            <a:grpSpLocks/>
          </p:cNvGrpSpPr>
          <p:nvPr/>
        </p:nvGrpSpPr>
        <p:grpSpPr bwMode="auto">
          <a:xfrm>
            <a:off x="1404938" y="2997200"/>
            <a:ext cx="1008062" cy="3097213"/>
            <a:chOff x="567" y="1752"/>
            <a:chExt cx="635" cy="1951"/>
          </a:xfrm>
        </p:grpSpPr>
        <p:sp>
          <p:nvSpPr>
            <p:cNvPr id="31781" name="Line 4">
              <a:extLst>
                <a:ext uri="{FF2B5EF4-FFF2-40B4-BE49-F238E27FC236}">
                  <a16:creationId xmlns:a16="http://schemas.microsoft.com/office/drawing/2014/main" id="{DFAB6C13-FA54-5DA1-6F3E-3EC0A3BD3E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93" y="1752"/>
              <a:ext cx="0" cy="7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782" name="Line 5">
              <a:extLst>
                <a:ext uri="{FF2B5EF4-FFF2-40B4-BE49-F238E27FC236}">
                  <a16:creationId xmlns:a16="http://schemas.microsoft.com/office/drawing/2014/main" id="{94E94071-DA69-38EF-2EDD-29C725670E3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93" y="2750"/>
              <a:ext cx="0" cy="9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783" name="AutoShape 6">
              <a:extLst>
                <a:ext uri="{FF2B5EF4-FFF2-40B4-BE49-F238E27FC236}">
                  <a16:creationId xmlns:a16="http://schemas.microsoft.com/office/drawing/2014/main" id="{DE875351-38EE-B896-C9F4-0EB443FB44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8" y="1752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1784" name="AutoShape 7">
              <a:extLst>
                <a:ext uri="{FF2B5EF4-FFF2-40B4-BE49-F238E27FC236}">
                  <a16:creationId xmlns:a16="http://schemas.microsoft.com/office/drawing/2014/main" id="{AB1AE6B6-06F4-CC46-F783-313F413F5732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748" y="3612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1785" name="Text Box 8">
              <a:extLst>
                <a:ext uri="{FF2B5EF4-FFF2-40B4-BE49-F238E27FC236}">
                  <a16:creationId xmlns:a16="http://schemas.microsoft.com/office/drawing/2014/main" id="{1BD4C429-EE16-3680-6D7A-D6720E8B75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" y="2523"/>
              <a:ext cx="635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altLang="en-US" sz="1600"/>
                <a:t>10cm</a:t>
              </a:r>
              <a:endParaRPr lang="en-US" altLang="en-US" sz="1600"/>
            </a:p>
          </p:txBody>
        </p:sp>
      </p:grpSp>
      <p:grpSp>
        <p:nvGrpSpPr>
          <p:cNvPr id="31749" name="Group 9">
            <a:extLst>
              <a:ext uri="{FF2B5EF4-FFF2-40B4-BE49-F238E27FC236}">
                <a16:creationId xmlns:a16="http://schemas.microsoft.com/office/drawing/2014/main" id="{F56A8957-E579-7826-DBEA-1CA5D1C7869E}"/>
              </a:ext>
            </a:extLst>
          </p:cNvPr>
          <p:cNvGrpSpPr>
            <a:grpSpLocks/>
          </p:cNvGrpSpPr>
          <p:nvPr/>
        </p:nvGrpSpPr>
        <p:grpSpPr bwMode="auto">
          <a:xfrm>
            <a:off x="2127250" y="6199188"/>
            <a:ext cx="3817938" cy="336550"/>
            <a:chOff x="1020" y="3838"/>
            <a:chExt cx="2405" cy="212"/>
          </a:xfrm>
        </p:grpSpPr>
        <p:sp>
          <p:nvSpPr>
            <p:cNvPr id="31776" name="Line 10">
              <a:extLst>
                <a:ext uri="{FF2B5EF4-FFF2-40B4-BE49-F238E27FC236}">
                  <a16:creationId xmlns:a16="http://schemas.microsoft.com/office/drawing/2014/main" id="{51B3E2F3-CF52-1C2D-D760-874B7BE1C5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20" y="3929"/>
              <a:ext cx="77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777" name="Line 11">
              <a:extLst>
                <a:ext uri="{FF2B5EF4-FFF2-40B4-BE49-F238E27FC236}">
                  <a16:creationId xmlns:a16="http://schemas.microsoft.com/office/drawing/2014/main" id="{4A10B97D-A5EE-C42A-4AE7-3A161B89070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45" y="3929"/>
              <a:ext cx="113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778" name="AutoShape 12">
              <a:extLst>
                <a:ext uri="{FF2B5EF4-FFF2-40B4-BE49-F238E27FC236}">
                  <a16:creationId xmlns:a16="http://schemas.microsoft.com/office/drawing/2014/main" id="{D0D46282-3636-28B9-FF48-C4D5D8B79D5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5400000">
              <a:off x="1020" y="3884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1779" name="AutoShape 13">
              <a:extLst>
                <a:ext uri="{FF2B5EF4-FFF2-40B4-BE49-F238E27FC236}">
                  <a16:creationId xmlns:a16="http://schemas.microsoft.com/office/drawing/2014/main" id="{3CA95DB2-4644-34BB-9E37-D326F21EE2D6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 flipH="1">
              <a:off x="3334" y="3884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1780" name="Text Box 14">
              <a:extLst>
                <a:ext uri="{FF2B5EF4-FFF2-40B4-BE49-F238E27FC236}">
                  <a16:creationId xmlns:a16="http://schemas.microsoft.com/office/drawing/2014/main" id="{A1ECEB91-CB77-E91C-8582-74106E9B5FD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37" y="3838"/>
              <a:ext cx="545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altLang="en-US" sz="1600"/>
                <a:t>12cm</a:t>
              </a:r>
              <a:endParaRPr lang="en-US" altLang="en-US" sz="1600"/>
            </a:p>
          </p:txBody>
        </p:sp>
      </p:grpSp>
      <p:grpSp>
        <p:nvGrpSpPr>
          <p:cNvPr id="31750" name="Group 15">
            <a:extLst>
              <a:ext uri="{FF2B5EF4-FFF2-40B4-BE49-F238E27FC236}">
                <a16:creationId xmlns:a16="http://schemas.microsoft.com/office/drawing/2014/main" id="{B9D5BEA3-29EC-C738-31A8-DF9EC5BE7C38}"/>
              </a:ext>
            </a:extLst>
          </p:cNvPr>
          <p:cNvGrpSpPr>
            <a:grpSpLocks/>
          </p:cNvGrpSpPr>
          <p:nvPr/>
        </p:nvGrpSpPr>
        <p:grpSpPr bwMode="auto">
          <a:xfrm>
            <a:off x="2124075" y="2636838"/>
            <a:ext cx="2449513" cy="336550"/>
            <a:chOff x="1020" y="1525"/>
            <a:chExt cx="1543" cy="212"/>
          </a:xfrm>
        </p:grpSpPr>
        <p:sp>
          <p:nvSpPr>
            <p:cNvPr id="31771" name="Line 16">
              <a:extLst>
                <a:ext uri="{FF2B5EF4-FFF2-40B4-BE49-F238E27FC236}">
                  <a16:creationId xmlns:a16="http://schemas.microsoft.com/office/drawing/2014/main" id="{C6F4EDEA-798E-FB89-6E57-51BAE22B73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20" y="1616"/>
              <a:ext cx="45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772" name="Line 17">
              <a:extLst>
                <a:ext uri="{FF2B5EF4-FFF2-40B4-BE49-F238E27FC236}">
                  <a16:creationId xmlns:a16="http://schemas.microsoft.com/office/drawing/2014/main" id="{61102C3F-08C6-BCB1-380D-F8794BC50A2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73" y="1616"/>
              <a:ext cx="59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773" name="AutoShape 18">
              <a:extLst>
                <a:ext uri="{FF2B5EF4-FFF2-40B4-BE49-F238E27FC236}">
                  <a16:creationId xmlns:a16="http://schemas.microsoft.com/office/drawing/2014/main" id="{823B7292-9AA4-ED8F-C5B0-0F2DA0E1630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5400000">
              <a:off x="1020" y="1570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1774" name="AutoShape 19">
              <a:extLst>
                <a:ext uri="{FF2B5EF4-FFF2-40B4-BE49-F238E27FC236}">
                  <a16:creationId xmlns:a16="http://schemas.microsoft.com/office/drawing/2014/main" id="{C5DB97D1-4978-C6B7-ABF4-554D732E429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 flipH="1">
              <a:off x="2472" y="1570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1775" name="Text Box 20">
              <a:extLst>
                <a:ext uri="{FF2B5EF4-FFF2-40B4-BE49-F238E27FC236}">
                  <a16:creationId xmlns:a16="http://schemas.microsoft.com/office/drawing/2014/main" id="{E7B844CE-8C1B-B615-68D0-C3410B49A0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65" y="1525"/>
              <a:ext cx="45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altLang="en-US" sz="1600"/>
                <a:t>8cm</a:t>
              </a:r>
              <a:endParaRPr lang="en-US" altLang="en-US" sz="1600"/>
            </a:p>
          </p:txBody>
        </p:sp>
      </p:grpSp>
      <p:sp>
        <p:nvSpPr>
          <p:cNvPr id="19477" name="Line 21">
            <a:extLst>
              <a:ext uri="{FF2B5EF4-FFF2-40B4-BE49-F238E27FC236}">
                <a16:creationId xmlns:a16="http://schemas.microsoft.com/office/drawing/2014/main" id="{F44DFB74-3970-682F-CC66-B4CE9BE894EA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4365625"/>
            <a:ext cx="0" cy="1800225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9478" name="Rectangle 22">
            <a:extLst>
              <a:ext uri="{FF2B5EF4-FFF2-40B4-BE49-F238E27FC236}">
                <a16:creationId xmlns:a16="http://schemas.microsoft.com/office/drawing/2014/main" id="{33EF11C4-2BC4-49CC-4BB5-5B849209B7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24075" y="2997200"/>
            <a:ext cx="2447925" cy="3168650"/>
          </a:xfrm>
          <a:prstGeom prst="rect">
            <a:avLst/>
          </a:prstGeom>
          <a:solidFill>
            <a:srgbClr val="FF3300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9479" name="Rectangle 23">
            <a:extLst>
              <a:ext uri="{FF2B5EF4-FFF2-40B4-BE49-F238E27FC236}">
                <a16:creationId xmlns:a16="http://schemas.microsoft.com/office/drawing/2014/main" id="{8A406609-ABA5-0E1B-1BD7-C9822D94BE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4365625"/>
            <a:ext cx="1368425" cy="1800225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endParaRPr lang="en-US" altLang="en-US" sz="2400">
              <a:solidFill>
                <a:schemeClr val="hlink"/>
              </a:solidFill>
            </a:endParaRPr>
          </a:p>
        </p:txBody>
      </p:sp>
      <p:grpSp>
        <p:nvGrpSpPr>
          <p:cNvPr id="5" name="Group 24">
            <a:extLst>
              <a:ext uri="{FF2B5EF4-FFF2-40B4-BE49-F238E27FC236}">
                <a16:creationId xmlns:a16="http://schemas.microsoft.com/office/drawing/2014/main" id="{8924FB60-19D7-4B76-64E2-B5492D78BC1D}"/>
              </a:ext>
            </a:extLst>
          </p:cNvPr>
          <p:cNvGrpSpPr>
            <a:grpSpLocks/>
          </p:cNvGrpSpPr>
          <p:nvPr/>
        </p:nvGrpSpPr>
        <p:grpSpPr bwMode="auto">
          <a:xfrm>
            <a:off x="6084888" y="4365625"/>
            <a:ext cx="720725" cy="1800225"/>
            <a:chOff x="3515" y="2614"/>
            <a:chExt cx="454" cy="1134"/>
          </a:xfrm>
        </p:grpSpPr>
        <p:sp>
          <p:nvSpPr>
            <p:cNvPr id="31766" name="Line 25">
              <a:extLst>
                <a:ext uri="{FF2B5EF4-FFF2-40B4-BE49-F238E27FC236}">
                  <a16:creationId xmlns:a16="http://schemas.microsoft.com/office/drawing/2014/main" id="{305242A0-4E61-5C1E-EB32-E31315C8BB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51" y="2659"/>
              <a:ext cx="0" cy="45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767" name="AutoShape 26">
              <a:extLst>
                <a:ext uri="{FF2B5EF4-FFF2-40B4-BE49-F238E27FC236}">
                  <a16:creationId xmlns:a16="http://schemas.microsoft.com/office/drawing/2014/main" id="{D23C7336-C6E2-C98B-F7AE-736E05E312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6" y="2614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1768" name="AutoShape 27">
              <a:extLst>
                <a:ext uri="{FF2B5EF4-FFF2-40B4-BE49-F238E27FC236}">
                  <a16:creationId xmlns:a16="http://schemas.microsoft.com/office/drawing/2014/main" id="{8057DADA-67F5-DDFF-4BFF-8CDCAB1BBC66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3606" y="3657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1769" name="Text Box 28">
              <a:extLst>
                <a:ext uri="{FF2B5EF4-FFF2-40B4-BE49-F238E27FC236}">
                  <a16:creationId xmlns:a16="http://schemas.microsoft.com/office/drawing/2014/main" id="{8DFDD002-2119-7E21-7F66-1037959EA6D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15" y="3113"/>
              <a:ext cx="45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altLang="en-US" sz="1600"/>
                <a:t>6cm</a:t>
              </a:r>
              <a:endParaRPr lang="en-US" altLang="en-US" sz="1600"/>
            </a:p>
          </p:txBody>
        </p:sp>
        <p:sp>
          <p:nvSpPr>
            <p:cNvPr id="31770" name="Line 29">
              <a:extLst>
                <a:ext uri="{FF2B5EF4-FFF2-40B4-BE49-F238E27FC236}">
                  <a16:creationId xmlns:a16="http://schemas.microsoft.com/office/drawing/2014/main" id="{4A94C2E9-64E4-DBD0-8C5C-4A234DB6FE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51" y="3294"/>
              <a:ext cx="0" cy="3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6" name="Group 30">
            <a:extLst>
              <a:ext uri="{FF2B5EF4-FFF2-40B4-BE49-F238E27FC236}">
                <a16:creationId xmlns:a16="http://schemas.microsoft.com/office/drawing/2014/main" id="{B9C94D11-4DA2-14F1-7BD5-322D6AAD5F78}"/>
              </a:ext>
            </a:extLst>
          </p:cNvPr>
          <p:cNvGrpSpPr>
            <a:grpSpLocks/>
          </p:cNvGrpSpPr>
          <p:nvPr/>
        </p:nvGrpSpPr>
        <p:grpSpPr bwMode="auto">
          <a:xfrm>
            <a:off x="2124075" y="2997200"/>
            <a:ext cx="3816350" cy="3168650"/>
            <a:chOff x="1020" y="1752"/>
            <a:chExt cx="2404" cy="1996"/>
          </a:xfrm>
        </p:grpSpPr>
        <p:sp>
          <p:nvSpPr>
            <p:cNvPr id="31760" name="Line 31">
              <a:extLst>
                <a:ext uri="{FF2B5EF4-FFF2-40B4-BE49-F238E27FC236}">
                  <a16:creationId xmlns:a16="http://schemas.microsoft.com/office/drawing/2014/main" id="{84324021-124F-337E-2745-1895A008FB7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20" y="1752"/>
              <a:ext cx="0" cy="199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761" name="Line 32">
              <a:extLst>
                <a:ext uri="{FF2B5EF4-FFF2-40B4-BE49-F238E27FC236}">
                  <a16:creationId xmlns:a16="http://schemas.microsoft.com/office/drawing/2014/main" id="{E6FD0E11-DC20-4BB1-5D3A-8719AA8756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20" y="3748"/>
              <a:ext cx="240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762" name="Line 33">
              <a:extLst>
                <a:ext uri="{FF2B5EF4-FFF2-40B4-BE49-F238E27FC236}">
                  <a16:creationId xmlns:a16="http://schemas.microsoft.com/office/drawing/2014/main" id="{25330455-7E1D-0D6D-CCA2-E7CE680BD4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20" y="1752"/>
              <a:ext cx="154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763" name="Line 34">
              <a:extLst>
                <a:ext uri="{FF2B5EF4-FFF2-40B4-BE49-F238E27FC236}">
                  <a16:creationId xmlns:a16="http://schemas.microsoft.com/office/drawing/2014/main" id="{64FC9AFF-D9BB-CF57-9AE3-77A9DD2DB99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62" y="1752"/>
              <a:ext cx="0" cy="86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764" name="Line 35">
              <a:extLst>
                <a:ext uri="{FF2B5EF4-FFF2-40B4-BE49-F238E27FC236}">
                  <a16:creationId xmlns:a16="http://schemas.microsoft.com/office/drawing/2014/main" id="{F71BC0A2-6CB5-B897-1355-179326ECE89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62" y="2614"/>
              <a:ext cx="86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765" name="Line 36">
              <a:extLst>
                <a:ext uri="{FF2B5EF4-FFF2-40B4-BE49-F238E27FC236}">
                  <a16:creationId xmlns:a16="http://schemas.microsoft.com/office/drawing/2014/main" id="{2280B75B-BB18-FBDA-5CFB-B93CF7F071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24" y="2614"/>
              <a:ext cx="0" cy="113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pic>
        <p:nvPicPr>
          <p:cNvPr id="31756" name="Picture 38" descr="Office Objects 0572">
            <a:extLst>
              <a:ext uri="{FF2B5EF4-FFF2-40B4-BE49-F238E27FC236}">
                <a16:creationId xmlns:a16="http://schemas.microsoft.com/office/drawing/2014/main" id="{7B31E2F3-D080-8DB4-CB02-7E0854C6E3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95" name="Rectangle 39">
            <a:extLst>
              <a:ext uri="{FF2B5EF4-FFF2-40B4-BE49-F238E27FC236}">
                <a16:creationId xmlns:a16="http://schemas.microsoft.com/office/drawing/2014/main" id="{AAA35FAD-39B9-EC74-7886-6BA615E250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552450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Area  of a Composite</a:t>
            </a:r>
          </a:p>
        </p:txBody>
      </p:sp>
      <p:pic>
        <p:nvPicPr>
          <p:cNvPr id="31758" name="Picture 40" descr="scottishflag">
            <a:extLst>
              <a:ext uri="{FF2B5EF4-FFF2-40B4-BE49-F238E27FC236}">
                <a16:creationId xmlns:a16="http://schemas.microsoft.com/office/drawing/2014/main" id="{655A2E67-F9A1-F9C1-67D4-5652F114F75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59" name="Text Box 42">
            <a:extLst>
              <a:ext uri="{FF2B5EF4-FFF2-40B4-BE49-F238E27FC236}">
                <a16:creationId xmlns:a16="http://schemas.microsoft.com/office/drawing/2014/main" id="{BFCD1663-1A2F-E50B-7B27-5038006D08E3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0.0  E" pathEditMode="relative" ptsTypes="">
                                      <p:cBhvr>
                                        <p:cTn id="2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0.0  E" pathEditMode="relative" ptsTypes="">
                                      <p:cBhvr>
                                        <p:cTn id="28" dur="2000" fill="hold"/>
                                        <p:tgtEl>
                                          <p:spTgt spid="194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78" grpId="0" animBg="1"/>
      <p:bldP spid="19479" grpId="0" animBg="1"/>
      <p:bldP spid="19479" grpId="1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Date Placeholder 1">
            <a:extLst>
              <a:ext uri="{FF2B5EF4-FFF2-40B4-BE49-F238E27FC236}">
                <a16:creationId xmlns:a16="http://schemas.microsoft.com/office/drawing/2014/main" id="{09A7A5D2-EAA0-93A8-865F-DE25E1C65CD4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EB50CB2-C9AA-4205-9A96-6EE1F0F55C1D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32771" name="Text Box 2">
            <a:extLst>
              <a:ext uri="{FF2B5EF4-FFF2-40B4-BE49-F238E27FC236}">
                <a16:creationId xmlns:a16="http://schemas.microsoft.com/office/drawing/2014/main" id="{39163109-9C2F-ED02-0964-A54017ECBB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500" y="1989138"/>
            <a:ext cx="55451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/>
              <a:t>Calculate the area of this shape</a:t>
            </a:r>
            <a:endParaRPr lang="en-US" altLang="en-US" sz="2400"/>
          </a:p>
        </p:txBody>
      </p:sp>
      <p:grpSp>
        <p:nvGrpSpPr>
          <p:cNvPr id="32772" name="Group 3">
            <a:extLst>
              <a:ext uri="{FF2B5EF4-FFF2-40B4-BE49-F238E27FC236}">
                <a16:creationId xmlns:a16="http://schemas.microsoft.com/office/drawing/2014/main" id="{4E16C141-83F5-31F5-D988-EAD482B54EE6}"/>
              </a:ext>
            </a:extLst>
          </p:cNvPr>
          <p:cNvGrpSpPr>
            <a:grpSpLocks/>
          </p:cNvGrpSpPr>
          <p:nvPr/>
        </p:nvGrpSpPr>
        <p:grpSpPr bwMode="auto">
          <a:xfrm>
            <a:off x="1368425" y="2997200"/>
            <a:ext cx="1008063" cy="3097213"/>
            <a:chOff x="567" y="1752"/>
            <a:chExt cx="635" cy="1951"/>
          </a:xfrm>
        </p:grpSpPr>
        <p:sp>
          <p:nvSpPr>
            <p:cNvPr id="32807" name="Line 4">
              <a:extLst>
                <a:ext uri="{FF2B5EF4-FFF2-40B4-BE49-F238E27FC236}">
                  <a16:creationId xmlns:a16="http://schemas.microsoft.com/office/drawing/2014/main" id="{B6518B01-AC8A-2B4E-278E-2CC8C412FB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93" y="1752"/>
              <a:ext cx="0" cy="7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2808" name="Line 5">
              <a:extLst>
                <a:ext uri="{FF2B5EF4-FFF2-40B4-BE49-F238E27FC236}">
                  <a16:creationId xmlns:a16="http://schemas.microsoft.com/office/drawing/2014/main" id="{65215EA8-2A36-32EB-CB4B-66BA82B964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93" y="2750"/>
              <a:ext cx="0" cy="9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2809" name="AutoShape 6">
              <a:extLst>
                <a:ext uri="{FF2B5EF4-FFF2-40B4-BE49-F238E27FC236}">
                  <a16:creationId xmlns:a16="http://schemas.microsoft.com/office/drawing/2014/main" id="{B59CA1BF-3F3D-41E3-091F-5823B4AB59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8" y="1752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2810" name="AutoShape 7">
              <a:extLst>
                <a:ext uri="{FF2B5EF4-FFF2-40B4-BE49-F238E27FC236}">
                  <a16:creationId xmlns:a16="http://schemas.microsoft.com/office/drawing/2014/main" id="{612D065B-534E-C037-27D5-8964371677E4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748" y="3612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2811" name="Text Box 8">
              <a:extLst>
                <a:ext uri="{FF2B5EF4-FFF2-40B4-BE49-F238E27FC236}">
                  <a16:creationId xmlns:a16="http://schemas.microsoft.com/office/drawing/2014/main" id="{D91C16B0-AAB3-58F1-5ADA-353051BD1E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" y="2523"/>
              <a:ext cx="635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altLang="en-US" sz="1600"/>
                <a:t>10cm</a:t>
              </a:r>
              <a:endParaRPr lang="en-US" altLang="en-US" sz="1600"/>
            </a:p>
          </p:txBody>
        </p:sp>
      </p:grpSp>
      <p:sp>
        <p:nvSpPr>
          <p:cNvPr id="32773" name="Rectangle 9">
            <a:extLst>
              <a:ext uri="{FF2B5EF4-FFF2-40B4-BE49-F238E27FC236}">
                <a16:creationId xmlns:a16="http://schemas.microsoft.com/office/drawing/2014/main" id="{7A4A1AE8-7EB1-FE1D-78C2-447802D1A5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7563" y="2997200"/>
            <a:ext cx="2447925" cy="3168650"/>
          </a:xfrm>
          <a:prstGeom prst="rect">
            <a:avLst/>
          </a:prstGeom>
          <a:solidFill>
            <a:srgbClr val="FF3300"/>
          </a:solidFill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2774" name="Rectangle 10">
            <a:extLst>
              <a:ext uri="{FF2B5EF4-FFF2-40B4-BE49-F238E27FC236}">
                <a16:creationId xmlns:a16="http://schemas.microsoft.com/office/drawing/2014/main" id="{BF81D1A3-C492-F303-1781-B15FDBEF0F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35713" y="4292600"/>
            <a:ext cx="1368425" cy="1800225"/>
          </a:xfrm>
          <a:prstGeom prst="rect">
            <a:avLst/>
          </a:prstGeom>
          <a:solidFill>
            <a:schemeClr val="hlink"/>
          </a:solidFill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endParaRPr lang="en-US" altLang="en-US" sz="2400">
              <a:solidFill>
                <a:schemeClr val="hlink"/>
              </a:solidFill>
            </a:endParaRPr>
          </a:p>
        </p:txBody>
      </p:sp>
      <p:grpSp>
        <p:nvGrpSpPr>
          <p:cNvPr id="32775" name="Group 11">
            <a:extLst>
              <a:ext uri="{FF2B5EF4-FFF2-40B4-BE49-F238E27FC236}">
                <a16:creationId xmlns:a16="http://schemas.microsoft.com/office/drawing/2014/main" id="{E44715E7-DB1A-CB73-392E-20CE48A4C032}"/>
              </a:ext>
            </a:extLst>
          </p:cNvPr>
          <p:cNvGrpSpPr>
            <a:grpSpLocks/>
          </p:cNvGrpSpPr>
          <p:nvPr/>
        </p:nvGrpSpPr>
        <p:grpSpPr bwMode="auto">
          <a:xfrm>
            <a:off x="7848600" y="4292600"/>
            <a:ext cx="720725" cy="1800225"/>
            <a:chOff x="3515" y="2614"/>
            <a:chExt cx="454" cy="1134"/>
          </a:xfrm>
        </p:grpSpPr>
        <p:sp>
          <p:nvSpPr>
            <p:cNvPr id="32802" name="Line 12">
              <a:extLst>
                <a:ext uri="{FF2B5EF4-FFF2-40B4-BE49-F238E27FC236}">
                  <a16:creationId xmlns:a16="http://schemas.microsoft.com/office/drawing/2014/main" id="{1CFC90AF-A16E-A02B-6E6D-E015D5152A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51" y="2659"/>
              <a:ext cx="0" cy="45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2803" name="AutoShape 13">
              <a:extLst>
                <a:ext uri="{FF2B5EF4-FFF2-40B4-BE49-F238E27FC236}">
                  <a16:creationId xmlns:a16="http://schemas.microsoft.com/office/drawing/2014/main" id="{2F8BD5DC-58A1-8D58-2B5D-A61825B44C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6" y="2614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2804" name="AutoShape 14">
              <a:extLst>
                <a:ext uri="{FF2B5EF4-FFF2-40B4-BE49-F238E27FC236}">
                  <a16:creationId xmlns:a16="http://schemas.microsoft.com/office/drawing/2014/main" id="{8B76433A-AC2F-FED3-23E7-2A77EA685D2A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3606" y="3657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2805" name="Text Box 15">
              <a:extLst>
                <a:ext uri="{FF2B5EF4-FFF2-40B4-BE49-F238E27FC236}">
                  <a16:creationId xmlns:a16="http://schemas.microsoft.com/office/drawing/2014/main" id="{96DA3ED3-70AF-C305-8E43-06DC3142A74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15" y="3113"/>
              <a:ext cx="45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altLang="en-US" sz="1600"/>
                <a:t>6cm</a:t>
              </a:r>
              <a:endParaRPr lang="en-US" altLang="en-US" sz="1600"/>
            </a:p>
          </p:txBody>
        </p:sp>
        <p:sp>
          <p:nvSpPr>
            <p:cNvPr id="32806" name="Line 16">
              <a:extLst>
                <a:ext uri="{FF2B5EF4-FFF2-40B4-BE49-F238E27FC236}">
                  <a16:creationId xmlns:a16="http://schemas.microsoft.com/office/drawing/2014/main" id="{CAFEAC56-9BF8-3D54-6EB8-198000BAB2C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51" y="3294"/>
              <a:ext cx="0" cy="3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32776" name="Group 17">
            <a:extLst>
              <a:ext uri="{FF2B5EF4-FFF2-40B4-BE49-F238E27FC236}">
                <a16:creationId xmlns:a16="http://schemas.microsoft.com/office/drawing/2014/main" id="{776CCA62-5138-A0F2-2B47-35749E94DF37}"/>
              </a:ext>
            </a:extLst>
          </p:cNvPr>
          <p:cNvGrpSpPr>
            <a:grpSpLocks/>
          </p:cNvGrpSpPr>
          <p:nvPr/>
        </p:nvGrpSpPr>
        <p:grpSpPr bwMode="auto">
          <a:xfrm>
            <a:off x="2087563" y="6165850"/>
            <a:ext cx="2449512" cy="336550"/>
            <a:chOff x="1020" y="1525"/>
            <a:chExt cx="1543" cy="212"/>
          </a:xfrm>
        </p:grpSpPr>
        <p:sp>
          <p:nvSpPr>
            <p:cNvPr id="32797" name="Line 18">
              <a:extLst>
                <a:ext uri="{FF2B5EF4-FFF2-40B4-BE49-F238E27FC236}">
                  <a16:creationId xmlns:a16="http://schemas.microsoft.com/office/drawing/2014/main" id="{0ED399BD-448D-5BDC-4B5D-531242FC1ED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20" y="1616"/>
              <a:ext cx="45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2798" name="Line 19">
              <a:extLst>
                <a:ext uri="{FF2B5EF4-FFF2-40B4-BE49-F238E27FC236}">
                  <a16:creationId xmlns:a16="http://schemas.microsoft.com/office/drawing/2014/main" id="{1B29B652-61FA-AB4D-FAE7-95208520E17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73" y="1616"/>
              <a:ext cx="59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2799" name="AutoShape 20">
              <a:extLst>
                <a:ext uri="{FF2B5EF4-FFF2-40B4-BE49-F238E27FC236}">
                  <a16:creationId xmlns:a16="http://schemas.microsoft.com/office/drawing/2014/main" id="{C53D2EAB-E882-AE73-EF41-E376EF358E75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5400000">
              <a:off x="1020" y="1570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2800" name="AutoShape 21">
              <a:extLst>
                <a:ext uri="{FF2B5EF4-FFF2-40B4-BE49-F238E27FC236}">
                  <a16:creationId xmlns:a16="http://schemas.microsoft.com/office/drawing/2014/main" id="{AD4E64D4-7486-77CA-6C8A-A2EEEE847545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 flipH="1">
              <a:off x="2472" y="1570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2801" name="Text Box 22">
              <a:extLst>
                <a:ext uri="{FF2B5EF4-FFF2-40B4-BE49-F238E27FC236}">
                  <a16:creationId xmlns:a16="http://schemas.microsoft.com/office/drawing/2014/main" id="{D3E4DA36-7484-F9DB-01DA-ACB7B590700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65" y="1525"/>
              <a:ext cx="45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altLang="en-US" sz="1600"/>
                <a:t>8cm</a:t>
              </a:r>
              <a:endParaRPr lang="en-US" altLang="en-US" sz="1600"/>
            </a:p>
          </p:txBody>
        </p:sp>
      </p:grpSp>
      <p:grpSp>
        <p:nvGrpSpPr>
          <p:cNvPr id="32777" name="Group 23">
            <a:extLst>
              <a:ext uri="{FF2B5EF4-FFF2-40B4-BE49-F238E27FC236}">
                <a16:creationId xmlns:a16="http://schemas.microsoft.com/office/drawing/2014/main" id="{C05799ED-AF6D-C160-181F-3BC344D81B79}"/>
              </a:ext>
            </a:extLst>
          </p:cNvPr>
          <p:cNvGrpSpPr>
            <a:grpSpLocks/>
          </p:cNvGrpSpPr>
          <p:nvPr/>
        </p:nvGrpSpPr>
        <p:grpSpPr bwMode="auto">
          <a:xfrm>
            <a:off x="6335713" y="6092825"/>
            <a:ext cx="1512887" cy="336550"/>
            <a:chOff x="3991" y="3838"/>
            <a:chExt cx="953" cy="212"/>
          </a:xfrm>
        </p:grpSpPr>
        <p:sp>
          <p:nvSpPr>
            <p:cNvPr id="32791" name="Text Box 24">
              <a:extLst>
                <a:ext uri="{FF2B5EF4-FFF2-40B4-BE49-F238E27FC236}">
                  <a16:creationId xmlns:a16="http://schemas.microsoft.com/office/drawing/2014/main" id="{3DD62330-67CF-98CE-DB90-D21754EFF22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73" y="3838"/>
              <a:ext cx="771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altLang="en-US" sz="1600"/>
                <a:t>4cm</a:t>
              </a:r>
              <a:endParaRPr lang="en-US" altLang="en-US" sz="1600"/>
            </a:p>
          </p:txBody>
        </p:sp>
        <p:grpSp>
          <p:nvGrpSpPr>
            <p:cNvPr id="32792" name="Group 25">
              <a:extLst>
                <a:ext uri="{FF2B5EF4-FFF2-40B4-BE49-F238E27FC236}">
                  <a16:creationId xmlns:a16="http://schemas.microsoft.com/office/drawing/2014/main" id="{354241E3-2E10-B3CD-2536-C3867879821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91" y="3883"/>
              <a:ext cx="862" cy="91"/>
              <a:chOff x="2562" y="3793"/>
              <a:chExt cx="862" cy="91"/>
            </a:xfrm>
          </p:grpSpPr>
          <p:sp>
            <p:nvSpPr>
              <p:cNvPr id="32793" name="AutoShape 26">
                <a:extLst>
                  <a:ext uri="{FF2B5EF4-FFF2-40B4-BE49-F238E27FC236}">
                    <a16:creationId xmlns:a16="http://schemas.microsoft.com/office/drawing/2014/main" id="{D28D3FDD-195D-CD8C-4798-216CD7A601A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5400000">
                <a:off x="2542" y="3813"/>
                <a:ext cx="91" cy="51"/>
              </a:xfrm>
              <a:prstGeom prst="triangle">
                <a:avLst>
                  <a:gd name="adj" fmla="val 5000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32794" name="AutoShape 27">
                <a:extLst>
                  <a:ext uri="{FF2B5EF4-FFF2-40B4-BE49-F238E27FC236}">
                    <a16:creationId xmlns:a16="http://schemas.microsoft.com/office/drawing/2014/main" id="{982ECC12-774D-A3A1-4AF5-3A17E029B9F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 flipH="1">
                <a:off x="3353" y="3813"/>
                <a:ext cx="91" cy="51"/>
              </a:xfrm>
              <a:prstGeom prst="triangle">
                <a:avLst>
                  <a:gd name="adj" fmla="val 5000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32795" name="Line 28">
                <a:extLst>
                  <a:ext uri="{FF2B5EF4-FFF2-40B4-BE49-F238E27FC236}">
                    <a16:creationId xmlns:a16="http://schemas.microsoft.com/office/drawing/2014/main" id="{C5EF3D55-76F4-B920-D64C-E3C735066D1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07" y="3838"/>
                <a:ext cx="271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2796" name="Line 29">
                <a:extLst>
                  <a:ext uri="{FF2B5EF4-FFF2-40B4-BE49-F238E27FC236}">
                    <a16:creationId xmlns:a16="http://schemas.microsoft.com/office/drawing/2014/main" id="{3B4E7B5F-1922-83C3-EEE9-E8A0AC64136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08" y="3838"/>
                <a:ext cx="22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</p:grpSp>
      <p:sp>
        <p:nvSpPr>
          <p:cNvPr id="20510" name="Text Box 30">
            <a:extLst>
              <a:ext uri="{FF2B5EF4-FFF2-40B4-BE49-F238E27FC236}">
                <a16:creationId xmlns:a16="http://schemas.microsoft.com/office/drawing/2014/main" id="{2B860093-4D0C-E4EE-D60F-1E043E82A3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7925" y="3789363"/>
            <a:ext cx="1512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/>
              <a:t>A = l x b</a:t>
            </a:r>
            <a:endParaRPr lang="en-US" altLang="en-US" sz="2400"/>
          </a:p>
        </p:txBody>
      </p:sp>
      <p:sp>
        <p:nvSpPr>
          <p:cNvPr id="20511" name="Text Box 31">
            <a:extLst>
              <a:ext uri="{FF2B5EF4-FFF2-40B4-BE49-F238E27FC236}">
                <a16:creationId xmlns:a16="http://schemas.microsoft.com/office/drawing/2014/main" id="{9DBAD4DC-D1EA-9EA8-3366-63EF347528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7925" y="4365625"/>
            <a:ext cx="1800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/>
              <a:t>A = 8 x 10</a:t>
            </a:r>
            <a:endParaRPr lang="en-US" altLang="en-US" sz="2400"/>
          </a:p>
        </p:txBody>
      </p:sp>
      <p:sp>
        <p:nvSpPr>
          <p:cNvPr id="20512" name="Text Box 32">
            <a:extLst>
              <a:ext uri="{FF2B5EF4-FFF2-40B4-BE49-F238E27FC236}">
                <a16:creationId xmlns:a16="http://schemas.microsoft.com/office/drawing/2014/main" id="{56CBC75A-AFCA-42C4-B3A5-10E09FE0BE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9363" y="5013325"/>
            <a:ext cx="165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/>
              <a:t>A = 80cm</a:t>
            </a:r>
            <a:r>
              <a:rPr lang="en-GB" altLang="en-US" sz="2400" baseline="30000"/>
              <a:t>2</a:t>
            </a:r>
            <a:endParaRPr lang="en-US" altLang="en-US" sz="2400" baseline="30000"/>
          </a:p>
        </p:txBody>
      </p:sp>
      <p:sp>
        <p:nvSpPr>
          <p:cNvPr id="20513" name="Text Box 33">
            <a:extLst>
              <a:ext uri="{FF2B5EF4-FFF2-40B4-BE49-F238E27FC236}">
                <a16:creationId xmlns:a16="http://schemas.microsoft.com/office/drawing/2014/main" id="{A9947861-A11D-2901-81B7-DC82A3C694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64275" y="4508500"/>
            <a:ext cx="1800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0000"/>
                </a:solidFill>
              </a:rPr>
              <a:t>A = l x b</a:t>
            </a:r>
            <a:endParaRPr lang="en-US" altLang="en-US" sz="2400">
              <a:solidFill>
                <a:srgbClr val="FF0000"/>
              </a:solidFill>
            </a:endParaRPr>
          </a:p>
        </p:txBody>
      </p:sp>
      <p:sp>
        <p:nvSpPr>
          <p:cNvPr id="20514" name="Text Box 34">
            <a:extLst>
              <a:ext uri="{FF2B5EF4-FFF2-40B4-BE49-F238E27FC236}">
                <a16:creationId xmlns:a16="http://schemas.microsoft.com/office/drawing/2014/main" id="{59E1A33C-6B58-E414-0AD2-9BBF913DFD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64275" y="5084763"/>
            <a:ext cx="1943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0000"/>
                </a:solidFill>
              </a:rPr>
              <a:t>A = 4 x 6</a:t>
            </a:r>
            <a:endParaRPr lang="en-US" altLang="en-US" sz="2400">
              <a:solidFill>
                <a:srgbClr val="FF0000"/>
              </a:solidFill>
            </a:endParaRPr>
          </a:p>
        </p:txBody>
      </p:sp>
      <p:sp>
        <p:nvSpPr>
          <p:cNvPr id="20515" name="Text Box 35">
            <a:extLst>
              <a:ext uri="{FF2B5EF4-FFF2-40B4-BE49-F238E27FC236}">
                <a16:creationId xmlns:a16="http://schemas.microsoft.com/office/drawing/2014/main" id="{57882EB1-2E24-9146-5112-6607F277CA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64275" y="5589588"/>
            <a:ext cx="172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0000"/>
                </a:solidFill>
              </a:rPr>
              <a:t>A =24cm</a:t>
            </a:r>
            <a:r>
              <a:rPr lang="en-GB" altLang="en-US" sz="2400" baseline="30000">
                <a:solidFill>
                  <a:srgbClr val="FF0000"/>
                </a:solidFill>
              </a:rPr>
              <a:t>2</a:t>
            </a:r>
            <a:endParaRPr lang="en-US" altLang="en-US" sz="2400" baseline="30000">
              <a:solidFill>
                <a:srgbClr val="FF0000"/>
              </a:solidFill>
            </a:endParaRPr>
          </a:p>
        </p:txBody>
      </p:sp>
      <p:sp>
        <p:nvSpPr>
          <p:cNvPr id="20516" name="Text Box 36">
            <a:extLst>
              <a:ext uri="{FF2B5EF4-FFF2-40B4-BE49-F238E27FC236}">
                <a16:creationId xmlns:a16="http://schemas.microsoft.com/office/drawing/2014/main" id="{E8C5E8DB-FC74-65B9-7A7D-AD6E5CD696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00675" y="2781300"/>
            <a:ext cx="20875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FF00"/>
                </a:solidFill>
              </a:rPr>
              <a:t>Total Area =</a:t>
            </a:r>
            <a:endParaRPr lang="en-US" altLang="en-US" sz="2400">
              <a:solidFill>
                <a:srgbClr val="FFFF00"/>
              </a:solidFill>
            </a:endParaRPr>
          </a:p>
        </p:txBody>
      </p:sp>
      <p:sp>
        <p:nvSpPr>
          <p:cNvPr id="20517" name="Text Box 37">
            <a:extLst>
              <a:ext uri="{FF2B5EF4-FFF2-40B4-BE49-F238E27FC236}">
                <a16:creationId xmlns:a16="http://schemas.microsoft.com/office/drawing/2014/main" id="{BDECC61F-6252-0FD0-D84B-2316571F03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72338" y="2781300"/>
            <a:ext cx="18716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FF00"/>
                </a:solidFill>
              </a:rPr>
              <a:t>80 + 24</a:t>
            </a:r>
            <a:endParaRPr lang="en-US" altLang="en-US" sz="2400">
              <a:solidFill>
                <a:srgbClr val="FFFF00"/>
              </a:solidFill>
            </a:endParaRPr>
          </a:p>
        </p:txBody>
      </p:sp>
      <p:sp>
        <p:nvSpPr>
          <p:cNvPr id="20518" name="Text Box 38">
            <a:extLst>
              <a:ext uri="{FF2B5EF4-FFF2-40B4-BE49-F238E27FC236}">
                <a16:creationId xmlns:a16="http://schemas.microsoft.com/office/drawing/2014/main" id="{7935A61A-DDE9-DC37-8E99-B9D19782B8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56438" y="3357563"/>
            <a:ext cx="165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 u="sng">
                <a:solidFill>
                  <a:srgbClr val="FFFF00"/>
                </a:solidFill>
              </a:rPr>
              <a:t>= 104cm</a:t>
            </a:r>
            <a:r>
              <a:rPr lang="en-GB" altLang="en-US" sz="2400" u="sng" baseline="30000">
                <a:solidFill>
                  <a:srgbClr val="FFFF00"/>
                </a:solidFill>
              </a:rPr>
              <a:t>2</a:t>
            </a:r>
            <a:endParaRPr lang="en-US" altLang="en-US" sz="2400" u="sng" baseline="30000">
              <a:solidFill>
                <a:srgbClr val="FFFF00"/>
              </a:solidFill>
            </a:endParaRPr>
          </a:p>
        </p:txBody>
      </p:sp>
      <p:pic>
        <p:nvPicPr>
          <p:cNvPr id="32787" name="Picture 40" descr="Office Objects 0572">
            <a:extLst>
              <a:ext uri="{FF2B5EF4-FFF2-40B4-BE49-F238E27FC236}">
                <a16:creationId xmlns:a16="http://schemas.microsoft.com/office/drawing/2014/main" id="{9E57CB02-71AD-056F-E0DC-104A1EC6FF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1" name="Rectangle 41">
            <a:extLst>
              <a:ext uri="{FF2B5EF4-FFF2-40B4-BE49-F238E27FC236}">
                <a16:creationId xmlns:a16="http://schemas.microsoft.com/office/drawing/2014/main" id="{E7945466-1B2B-D1C5-AE07-56B4A44F0E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552450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Area  of a Composite</a:t>
            </a:r>
          </a:p>
        </p:txBody>
      </p:sp>
      <p:sp>
        <p:nvSpPr>
          <p:cNvPr id="32789" name="Text Box 43">
            <a:extLst>
              <a:ext uri="{FF2B5EF4-FFF2-40B4-BE49-F238E27FC236}">
                <a16:creationId xmlns:a16="http://schemas.microsoft.com/office/drawing/2014/main" id="{1D193717-79BD-931D-8689-9FEAA7519AC5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32790" name="Picture 40" descr="scottishflag">
            <a:extLst>
              <a:ext uri="{FF2B5EF4-FFF2-40B4-BE49-F238E27FC236}">
                <a16:creationId xmlns:a16="http://schemas.microsoft.com/office/drawing/2014/main" id="{59EC072C-23A4-D707-4704-58872DA96BE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0" grpId="0"/>
      <p:bldP spid="20511" grpId="0"/>
      <p:bldP spid="20512" grpId="0"/>
      <p:bldP spid="20513" grpId="0"/>
      <p:bldP spid="20515" grpId="0"/>
      <p:bldP spid="20516" grpId="0"/>
      <p:bldP spid="20517" grpId="0"/>
      <p:bldP spid="20518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Date Placeholder 1">
            <a:extLst>
              <a:ext uri="{FF2B5EF4-FFF2-40B4-BE49-F238E27FC236}">
                <a16:creationId xmlns:a16="http://schemas.microsoft.com/office/drawing/2014/main" id="{A1B25A3B-9E60-F710-83DA-4034E2E04F55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1FD2FC7-3B56-4ABC-A0E5-EDE45D22BB57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4" name="Footer Placeholder 2">
            <a:extLst>
              <a:ext uri="{FF2B5EF4-FFF2-40B4-BE49-F238E27FC236}">
                <a16:creationId xmlns:a16="http://schemas.microsoft.com/office/drawing/2014/main" id="{1E1ADE17-AA3F-9439-9CF8-B3C0034062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33796" name="Rectangle 2">
            <a:extLst>
              <a:ext uri="{FF2B5EF4-FFF2-40B4-BE49-F238E27FC236}">
                <a16:creationId xmlns:a16="http://schemas.microsoft.com/office/drawing/2014/main" id="{E7136F77-EE4A-FB73-9A8A-F9C6A71B8E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8888" y="2060575"/>
            <a:ext cx="47132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/>
              <a:t>Calculate the area of this shape</a:t>
            </a:r>
            <a:endParaRPr lang="en-US" altLang="en-US" sz="2400"/>
          </a:p>
        </p:txBody>
      </p:sp>
      <p:grpSp>
        <p:nvGrpSpPr>
          <p:cNvPr id="2" name="Group 3">
            <a:extLst>
              <a:ext uri="{FF2B5EF4-FFF2-40B4-BE49-F238E27FC236}">
                <a16:creationId xmlns:a16="http://schemas.microsoft.com/office/drawing/2014/main" id="{526E5516-CB2D-9651-F6B5-2CEAEDE21E60}"/>
              </a:ext>
            </a:extLst>
          </p:cNvPr>
          <p:cNvGrpSpPr>
            <a:grpSpLocks/>
          </p:cNvGrpSpPr>
          <p:nvPr/>
        </p:nvGrpSpPr>
        <p:grpSpPr bwMode="auto">
          <a:xfrm>
            <a:off x="3635375" y="4003675"/>
            <a:ext cx="720725" cy="1223963"/>
            <a:chOff x="3243" y="1888"/>
            <a:chExt cx="454" cy="725"/>
          </a:xfrm>
        </p:grpSpPr>
        <p:sp>
          <p:nvSpPr>
            <p:cNvPr id="33831" name="Line 4">
              <a:extLst>
                <a:ext uri="{FF2B5EF4-FFF2-40B4-BE49-F238E27FC236}">
                  <a16:creationId xmlns:a16="http://schemas.microsoft.com/office/drawing/2014/main" id="{3129C305-2A48-3FAD-498F-6EEC866BF5E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79" y="1933"/>
              <a:ext cx="0" cy="27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3832" name="AutoShape 5">
              <a:extLst>
                <a:ext uri="{FF2B5EF4-FFF2-40B4-BE49-F238E27FC236}">
                  <a16:creationId xmlns:a16="http://schemas.microsoft.com/office/drawing/2014/main" id="{6DD5F691-4961-10F8-87F9-AC12D255CB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34" y="1888"/>
              <a:ext cx="91" cy="58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3833" name="AutoShape 6">
              <a:extLst>
                <a:ext uri="{FF2B5EF4-FFF2-40B4-BE49-F238E27FC236}">
                  <a16:creationId xmlns:a16="http://schemas.microsoft.com/office/drawing/2014/main" id="{4B1A39C8-9E04-81D6-8C59-BA63AD2D004D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3334" y="2555"/>
              <a:ext cx="91" cy="58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3834" name="Text Box 7">
              <a:extLst>
                <a:ext uri="{FF2B5EF4-FFF2-40B4-BE49-F238E27FC236}">
                  <a16:creationId xmlns:a16="http://schemas.microsoft.com/office/drawing/2014/main" id="{20FE7B16-7802-0B33-B428-32CE30098D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43" y="2207"/>
              <a:ext cx="454" cy="1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altLang="en-US" sz="1600"/>
                <a:t>5cm</a:t>
              </a:r>
              <a:endParaRPr lang="en-US" altLang="en-US" sz="1600"/>
            </a:p>
          </p:txBody>
        </p:sp>
        <p:sp>
          <p:nvSpPr>
            <p:cNvPr id="33835" name="Line 8">
              <a:extLst>
                <a:ext uri="{FF2B5EF4-FFF2-40B4-BE49-F238E27FC236}">
                  <a16:creationId xmlns:a16="http://schemas.microsoft.com/office/drawing/2014/main" id="{D299F01B-CB7A-A0F6-4F5F-04291480FF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79" y="2387"/>
              <a:ext cx="0" cy="1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3" name="Group 9">
            <a:extLst>
              <a:ext uri="{FF2B5EF4-FFF2-40B4-BE49-F238E27FC236}">
                <a16:creationId xmlns:a16="http://schemas.microsoft.com/office/drawing/2014/main" id="{F95B90E7-F77C-775D-6388-33D6C29A739E}"/>
              </a:ext>
            </a:extLst>
          </p:cNvPr>
          <p:cNvGrpSpPr>
            <a:grpSpLocks/>
          </p:cNvGrpSpPr>
          <p:nvPr/>
        </p:nvGrpSpPr>
        <p:grpSpPr bwMode="auto">
          <a:xfrm>
            <a:off x="1979613" y="5300663"/>
            <a:ext cx="1738312" cy="336550"/>
            <a:chOff x="1247" y="3339"/>
            <a:chExt cx="1095" cy="212"/>
          </a:xfrm>
        </p:grpSpPr>
        <p:grpSp>
          <p:nvGrpSpPr>
            <p:cNvPr id="33825" name="Group 10">
              <a:extLst>
                <a:ext uri="{FF2B5EF4-FFF2-40B4-BE49-F238E27FC236}">
                  <a16:creationId xmlns:a16="http://schemas.microsoft.com/office/drawing/2014/main" id="{BD388931-D7C2-F8E4-6041-866B5F858DF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47" y="3384"/>
              <a:ext cx="1095" cy="90"/>
              <a:chOff x="1247" y="3430"/>
              <a:chExt cx="1049" cy="91"/>
            </a:xfrm>
          </p:grpSpPr>
          <p:sp>
            <p:nvSpPr>
              <p:cNvPr id="33827" name="Line 11">
                <a:extLst>
                  <a:ext uri="{FF2B5EF4-FFF2-40B4-BE49-F238E27FC236}">
                    <a16:creationId xmlns:a16="http://schemas.microsoft.com/office/drawing/2014/main" id="{46B56CE3-C7F7-ABA9-318A-2799B52C15F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247" y="3475"/>
                <a:ext cx="27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3828" name="Line 12">
                <a:extLst>
                  <a:ext uri="{FF2B5EF4-FFF2-40B4-BE49-F238E27FC236}">
                    <a16:creationId xmlns:a16="http://schemas.microsoft.com/office/drawing/2014/main" id="{C89543F8-28B6-80BB-252E-67DEC9D83E9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73" y="3475"/>
                <a:ext cx="22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3829" name="AutoShape 13">
                <a:extLst>
                  <a:ext uri="{FF2B5EF4-FFF2-40B4-BE49-F238E27FC236}">
                    <a16:creationId xmlns:a16="http://schemas.microsoft.com/office/drawing/2014/main" id="{0FF98CCE-D8AD-0D0C-8D1A-0AB111C3AF5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5400000">
                <a:off x="1249" y="3428"/>
                <a:ext cx="91" cy="96"/>
              </a:xfrm>
              <a:prstGeom prst="triangle">
                <a:avLst>
                  <a:gd name="adj" fmla="val 5000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33830" name="AutoShape 14">
                <a:extLst>
                  <a:ext uri="{FF2B5EF4-FFF2-40B4-BE49-F238E27FC236}">
                    <a16:creationId xmlns:a16="http://schemas.microsoft.com/office/drawing/2014/main" id="{350D898E-A24A-00AE-52FB-48DC475C686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 flipH="1">
                <a:off x="2202" y="3428"/>
                <a:ext cx="91" cy="96"/>
              </a:xfrm>
              <a:prstGeom prst="triangle">
                <a:avLst>
                  <a:gd name="adj" fmla="val 5000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sp>
          <p:nvSpPr>
            <p:cNvPr id="33826" name="Text Box 15">
              <a:extLst>
                <a:ext uri="{FF2B5EF4-FFF2-40B4-BE49-F238E27FC236}">
                  <a16:creationId xmlns:a16="http://schemas.microsoft.com/office/drawing/2014/main" id="{3874FD65-B4D2-D152-1DEF-E5E0F0C494A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19" y="3339"/>
              <a:ext cx="483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altLang="en-US" sz="1600"/>
                <a:t>   6cm</a:t>
              </a:r>
              <a:endParaRPr lang="en-US" altLang="en-US" sz="1600"/>
            </a:p>
          </p:txBody>
        </p:sp>
      </p:grpSp>
      <p:sp>
        <p:nvSpPr>
          <p:cNvPr id="21520" name="Rectangle 16">
            <a:extLst>
              <a:ext uri="{FF2B5EF4-FFF2-40B4-BE49-F238E27FC236}">
                <a16:creationId xmlns:a16="http://schemas.microsoft.com/office/drawing/2014/main" id="{9E2D0B7C-3D2A-C131-4374-DB50B52975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9613" y="4003675"/>
            <a:ext cx="1728787" cy="1223963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3800" name="Line 17">
            <a:extLst>
              <a:ext uri="{FF2B5EF4-FFF2-40B4-BE49-F238E27FC236}">
                <a16:creationId xmlns:a16="http://schemas.microsoft.com/office/drawing/2014/main" id="{145E39C7-EE29-C3DF-2A58-6077992E4F03}"/>
              </a:ext>
            </a:extLst>
          </p:cNvPr>
          <p:cNvSpPr>
            <a:spLocks noChangeShapeType="1"/>
          </p:cNvSpPr>
          <p:nvPr/>
        </p:nvSpPr>
        <p:spPr bwMode="auto">
          <a:xfrm>
            <a:off x="1116013" y="2781300"/>
            <a:ext cx="15113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3801" name="Line 18">
            <a:extLst>
              <a:ext uri="{FF2B5EF4-FFF2-40B4-BE49-F238E27FC236}">
                <a16:creationId xmlns:a16="http://schemas.microsoft.com/office/drawing/2014/main" id="{CAF86070-E387-C262-C6EA-AABBCCE39826}"/>
              </a:ext>
            </a:extLst>
          </p:cNvPr>
          <p:cNvSpPr>
            <a:spLocks noChangeShapeType="1"/>
          </p:cNvSpPr>
          <p:nvPr/>
        </p:nvSpPr>
        <p:spPr bwMode="auto">
          <a:xfrm>
            <a:off x="3348038" y="2781300"/>
            <a:ext cx="17224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3802" name="AutoShape 19">
            <a:extLst>
              <a:ext uri="{FF2B5EF4-FFF2-40B4-BE49-F238E27FC236}">
                <a16:creationId xmlns:a16="http://schemas.microsoft.com/office/drawing/2014/main" id="{ACC9941F-5DE3-ACC0-B49C-61E46194325F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1121569" y="2702719"/>
            <a:ext cx="144463" cy="155575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3803" name="AutoShape 20">
            <a:extLst>
              <a:ext uri="{FF2B5EF4-FFF2-40B4-BE49-F238E27FC236}">
                <a16:creationId xmlns:a16="http://schemas.microsoft.com/office/drawing/2014/main" id="{00820C93-8CE2-C9F0-8C56-A2BCA8B58816}"/>
              </a:ext>
            </a:extLst>
          </p:cNvPr>
          <p:cNvSpPr>
            <a:spLocks noChangeArrowheads="1"/>
          </p:cNvSpPr>
          <p:nvPr/>
        </p:nvSpPr>
        <p:spPr bwMode="auto">
          <a:xfrm rot="5400000" flipH="1">
            <a:off x="5080794" y="2702719"/>
            <a:ext cx="144463" cy="155575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3804" name="Text Box 21">
            <a:extLst>
              <a:ext uri="{FF2B5EF4-FFF2-40B4-BE49-F238E27FC236}">
                <a16:creationId xmlns:a16="http://schemas.microsoft.com/office/drawing/2014/main" id="{75265A04-5C50-E26B-18FD-06914DB366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7313" y="2636838"/>
            <a:ext cx="9318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/>
              <a:t>16cm</a:t>
            </a:r>
            <a:endParaRPr lang="en-US" altLang="en-US" sz="1600"/>
          </a:p>
        </p:txBody>
      </p:sp>
      <p:sp>
        <p:nvSpPr>
          <p:cNvPr id="33805" name="Line 22">
            <a:extLst>
              <a:ext uri="{FF2B5EF4-FFF2-40B4-BE49-F238E27FC236}">
                <a16:creationId xmlns:a16="http://schemas.microsoft.com/office/drawing/2014/main" id="{2BF9C1B0-1F18-A3AF-8883-673D532673D0}"/>
              </a:ext>
            </a:extLst>
          </p:cNvPr>
          <p:cNvSpPr>
            <a:spLocks noChangeShapeType="1"/>
          </p:cNvSpPr>
          <p:nvPr/>
        </p:nvSpPr>
        <p:spPr bwMode="auto">
          <a:xfrm>
            <a:off x="5364163" y="2995613"/>
            <a:ext cx="0" cy="2936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3806" name="AutoShape 23">
            <a:extLst>
              <a:ext uri="{FF2B5EF4-FFF2-40B4-BE49-F238E27FC236}">
                <a16:creationId xmlns:a16="http://schemas.microsoft.com/office/drawing/2014/main" id="{2D201D86-D7C0-2E33-1300-AFC18682F9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92725" y="2928938"/>
            <a:ext cx="144463" cy="85725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3807" name="AutoShape 24">
            <a:extLst>
              <a:ext uri="{FF2B5EF4-FFF2-40B4-BE49-F238E27FC236}">
                <a16:creationId xmlns:a16="http://schemas.microsoft.com/office/drawing/2014/main" id="{AB3AD1E7-A938-6B17-EF64-8A9146A7198B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5292725" y="3917950"/>
            <a:ext cx="144463" cy="85725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3808" name="Text Box 25">
            <a:extLst>
              <a:ext uri="{FF2B5EF4-FFF2-40B4-BE49-F238E27FC236}">
                <a16:creationId xmlns:a16="http://schemas.microsoft.com/office/drawing/2014/main" id="{000169AA-DEDD-6E64-D098-A1F7656750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8263" y="3289300"/>
            <a:ext cx="7207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/>
              <a:t>5cm</a:t>
            </a:r>
            <a:endParaRPr lang="en-US" altLang="en-US" sz="1600"/>
          </a:p>
        </p:txBody>
      </p:sp>
      <p:sp>
        <p:nvSpPr>
          <p:cNvPr id="33809" name="Line 26">
            <a:extLst>
              <a:ext uri="{FF2B5EF4-FFF2-40B4-BE49-F238E27FC236}">
                <a16:creationId xmlns:a16="http://schemas.microsoft.com/office/drawing/2014/main" id="{2419B3F2-7978-360E-2450-FD81EAD12B23}"/>
              </a:ext>
            </a:extLst>
          </p:cNvPr>
          <p:cNvSpPr>
            <a:spLocks noChangeShapeType="1"/>
          </p:cNvSpPr>
          <p:nvPr/>
        </p:nvSpPr>
        <p:spPr bwMode="auto">
          <a:xfrm>
            <a:off x="5364163" y="35718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3810" name="Rectangle 27">
            <a:extLst>
              <a:ext uri="{FF2B5EF4-FFF2-40B4-BE49-F238E27FC236}">
                <a16:creationId xmlns:a16="http://schemas.microsoft.com/office/drawing/2014/main" id="{6CC3050C-6047-24A3-7ECC-D6A2B1F852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6013" y="2924175"/>
            <a:ext cx="4105275" cy="10795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1533" name="Text Box 29">
            <a:extLst>
              <a:ext uri="{FF2B5EF4-FFF2-40B4-BE49-F238E27FC236}">
                <a16:creationId xmlns:a16="http://schemas.microsoft.com/office/drawing/2014/main" id="{88C8AEB7-088D-54FB-2356-4A4E1F29F1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2475" y="2852738"/>
            <a:ext cx="2108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sz="2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 = l x b</a:t>
            </a:r>
            <a:endParaRPr lang="en-US" sz="20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1534" name="Text Box 30">
            <a:extLst>
              <a:ext uri="{FF2B5EF4-FFF2-40B4-BE49-F238E27FC236}">
                <a16:creationId xmlns:a16="http://schemas.microsoft.com/office/drawing/2014/main" id="{3E211C32-5A37-364A-B941-8DB7784715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2475" y="3284538"/>
            <a:ext cx="20875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sz="2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 = 16 x 5</a:t>
            </a:r>
            <a:endParaRPr lang="en-US" sz="20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1535" name="Text Box 31">
            <a:extLst>
              <a:ext uri="{FF2B5EF4-FFF2-40B4-BE49-F238E27FC236}">
                <a16:creationId xmlns:a16="http://schemas.microsoft.com/office/drawing/2014/main" id="{195E8AB5-2B65-DDD7-1A59-8C837EEC65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2475" y="3716338"/>
            <a:ext cx="20161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sz="2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 = 80cm</a:t>
            </a:r>
            <a:r>
              <a:rPr lang="en-GB" sz="2000" baseline="30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endParaRPr lang="en-US" sz="2000" baseline="300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1536" name="Text Box 32">
            <a:extLst>
              <a:ext uri="{FF2B5EF4-FFF2-40B4-BE49-F238E27FC236}">
                <a16:creationId xmlns:a16="http://schemas.microsoft.com/office/drawing/2014/main" id="{BDAF2BA3-FF22-40E4-9BA2-331CC25716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1500" y="2420938"/>
            <a:ext cx="23034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sz="2000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Rectangle 1</a:t>
            </a:r>
            <a:endParaRPr lang="en-US" sz="2000" u="sng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1537" name="Text Box 33">
            <a:extLst>
              <a:ext uri="{FF2B5EF4-FFF2-40B4-BE49-F238E27FC236}">
                <a16:creationId xmlns:a16="http://schemas.microsoft.com/office/drawing/2014/main" id="{0EAB4774-973B-F577-A8F1-D0C55FD6DE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02138" y="4271963"/>
            <a:ext cx="21605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sz="2000" u="sng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Rectangle 2</a:t>
            </a:r>
            <a:endParaRPr lang="en-US" sz="2000" u="sng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1538" name="Text Box 34">
            <a:extLst>
              <a:ext uri="{FF2B5EF4-FFF2-40B4-BE49-F238E27FC236}">
                <a16:creationId xmlns:a16="http://schemas.microsoft.com/office/drawing/2014/main" id="{EA2BFEE6-3004-E19E-F4AF-1054B96A03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02138" y="4703763"/>
            <a:ext cx="20177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sz="20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 = l x b</a:t>
            </a:r>
            <a:endParaRPr lang="en-US" sz="200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1539" name="Text Box 35">
            <a:extLst>
              <a:ext uri="{FF2B5EF4-FFF2-40B4-BE49-F238E27FC236}">
                <a16:creationId xmlns:a16="http://schemas.microsoft.com/office/drawing/2014/main" id="{2FB155C6-F5B1-1529-2F3F-24CE979FE5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02138" y="5135563"/>
            <a:ext cx="25923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 = 6 x 5</a:t>
            </a:r>
            <a:endParaRPr lang="en-US" sz="2000" dirty="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1540" name="Text Box 36">
            <a:extLst>
              <a:ext uri="{FF2B5EF4-FFF2-40B4-BE49-F238E27FC236}">
                <a16:creationId xmlns:a16="http://schemas.microsoft.com/office/drawing/2014/main" id="{39B469AD-5146-EE0D-C360-6444CDAA31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02138" y="5567363"/>
            <a:ext cx="18716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GB" sz="20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 = 30cm</a:t>
            </a:r>
            <a:r>
              <a:rPr lang="en-GB" sz="2000" baseline="300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endParaRPr lang="en-US" sz="2000" baseline="3000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1541" name="Text Box 37">
            <a:extLst>
              <a:ext uri="{FF2B5EF4-FFF2-40B4-BE49-F238E27FC236}">
                <a16:creationId xmlns:a16="http://schemas.microsoft.com/office/drawing/2014/main" id="{D9C202FC-CCBC-9E8B-3547-72265349D0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73875" y="4868863"/>
            <a:ext cx="17287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sz="2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Total Area</a:t>
            </a:r>
            <a:endParaRPr lang="en-US" sz="24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1542" name="Text Box 38">
            <a:extLst>
              <a:ext uri="{FF2B5EF4-FFF2-40B4-BE49-F238E27FC236}">
                <a16:creationId xmlns:a16="http://schemas.microsoft.com/office/drawing/2014/main" id="{962BC3B3-F5B2-2F1D-AE8A-500C4AF0D0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73875" y="5300663"/>
            <a:ext cx="1800225" cy="1004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FF00"/>
                </a:solidFill>
              </a:rPr>
              <a:t> = 80 + 30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FF00"/>
                </a:solidFill>
              </a:rPr>
              <a:t> =110cm</a:t>
            </a:r>
            <a:r>
              <a:rPr lang="en-GB" altLang="en-US" sz="2400" baseline="60000">
                <a:solidFill>
                  <a:srgbClr val="FFFF00"/>
                </a:solidFill>
              </a:rPr>
              <a:t>2</a:t>
            </a:r>
            <a:endParaRPr lang="en-US" altLang="en-US" sz="2400">
              <a:solidFill>
                <a:srgbClr val="FFFF00"/>
              </a:solidFill>
            </a:endParaRPr>
          </a:p>
        </p:txBody>
      </p:sp>
      <p:pic>
        <p:nvPicPr>
          <p:cNvPr id="33821" name="Picture 39" descr="Office Objects 0572">
            <a:extLst>
              <a:ext uri="{FF2B5EF4-FFF2-40B4-BE49-F238E27FC236}">
                <a16:creationId xmlns:a16="http://schemas.microsoft.com/office/drawing/2014/main" id="{B6E807D2-ADA0-4C7D-C600-7EC85906A8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44" name="Rectangle 40">
            <a:extLst>
              <a:ext uri="{FF2B5EF4-FFF2-40B4-BE49-F238E27FC236}">
                <a16:creationId xmlns:a16="http://schemas.microsoft.com/office/drawing/2014/main" id="{4AE62BD7-2FB4-8DAD-10BB-58E1707B83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552450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Area  of a Composite</a:t>
            </a:r>
          </a:p>
        </p:txBody>
      </p:sp>
      <p:pic>
        <p:nvPicPr>
          <p:cNvPr id="33823" name="Picture 41" descr="scottishflag">
            <a:extLst>
              <a:ext uri="{FF2B5EF4-FFF2-40B4-BE49-F238E27FC236}">
                <a16:creationId xmlns:a16="http://schemas.microsoft.com/office/drawing/2014/main" id="{5E46B5D4-EFA3-EF2C-4ABA-D51BBFBBA3C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824" name="Text Box 43">
            <a:extLst>
              <a:ext uri="{FF2B5EF4-FFF2-40B4-BE49-F238E27FC236}">
                <a16:creationId xmlns:a16="http://schemas.microsoft.com/office/drawing/2014/main" id="{3A41727E-677C-BE58-E0DE-7E0BBAA83AC5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0 0.1258 " pathEditMode="relative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1.11111E-6 L 2.5E-6 0.11088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532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0 0.1258 " pathEditMode="relative" ptsTypes="AA">
                                      <p:cBhvr>
                                        <p:cTn id="10" dur="2000" fill="hold"/>
                                        <p:tgtEl>
                                          <p:spTgt spid="215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20" grpId="0" animBg="1"/>
      <p:bldP spid="21533" grpId="0"/>
      <p:bldP spid="21534" grpId="0"/>
      <p:bldP spid="21535" grpId="0"/>
      <p:bldP spid="21536" grpId="0"/>
      <p:bldP spid="21537" grpId="0"/>
      <p:bldP spid="21538" grpId="0"/>
      <p:bldP spid="21539" grpId="0"/>
      <p:bldP spid="21540" grpId="0"/>
      <p:bldP spid="21541" grpId="0"/>
      <p:bldP spid="2154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Date Placeholder 1">
            <a:extLst>
              <a:ext uri="{FF2B5EF4-FFF2-40B4-BE49-F238E27FC236}">
                <a16:creationId xmlns:a16="http://schemas.microsoft.com/office/drawing/2014/main" id="{3914305C-11E9-B27E-2300-4399E30CF321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1FD2FC7-3B56-4ABC-A0E5-EDE45D22BB57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4" name="Footer Placeholder 2">
            <a:extLst>
              <a:ext uri="{FF2B5EF4-FFF2-40B4-BE49-F238E27FC236}">
                <a16:creationId xmlns:a16="http://schemas.microsoft.com/office/drawing/2014/main" id="{E09C1DB0-B995-CA5E-28AB-2D1CB2846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34820" name="Rectangle 2">
            <a:extLst>
              <a:ext uri="{FF2B5EF4-FFF2-40B4-BE49-F238E27FC236}">
                <a16:creationId xmlns:a16="http://schemas.microsoft.com/office/drawing/2014/main" id="{BBEFBFB2-C79D-ECD5-23ED-8CF3FF1386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4888" y="1933575"/>
            <a:ext cx="47132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/>
              <a:t>Calculate the area of this shape</a:t>
            </a:r>
            <a:endParaRPr lang="en-US" altLang="en-US" sz="2400"/>
          </a:p>
        </p:txBody>
      </p:sp>
      <p:grpSp>
        <p:nvGrpSpPr>
          <p:cNvPr id="34821" name="Group 3">
            <a:extLst>
              <a:ext uri="{FF2B5EF4-FFF2-40B4-BE49-F238E27FC236}">
                <a16:creationId xmlns:a16="http://schemas.microsoft.com/office/drawing/2014/main" id="{94CECD74-123B-28E6-3210-B26DF7E0C3D2}"/>
              </a:ext>
            </a:extLst>
          </p:cNvPr>
          <p:cNvGrpSpPr>
            <a:grpSpLocks/>
          </p:cNvGrpSpPr>
          <p:nvPr/>
        </p:nvGrpSpPr>
        <p:grpSpPr bwMode="auto">
          <a:xfrm>
            <a:off x="3779838" y="4003675"/>
            <a:ext cx="876300" cy="1223963"/>
            <a:chOff x="3334" y="1888"/>
            <a:chExt cx="552" cy="725"/>
          </a:xfrm>
        </p:grpSpPr>
        <p:sp>
          <p:nvSpPr>
            <p:cNvPr id="34843" name="Line 4">
              <a:extLst>
                <a:ext uri="{FF2B5EF4-FFF2-40B4-BE49-F238E27FC236}">
                  <a16:creationId xmlns:a16="http://schemas.microsoft.com/office/drawing/2014/main" id="{116BFDF5-F955-1BCD-D257-A4032177486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79" y="1933"/>
              <a:ext cx="0" cy="27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4844" name="AutoShape 5">
              <a:extLst>
                <a:ext uri="{FF2B5EF4-FFF2-40B4-BE49-F238E27FC236}">
                  <a16:creationId xmlns:a16="http://schemas.microsoft.com/office/drawing/2014/main" id="{8AB7AAD5-1C86-7222-3CA9-7F5491E318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34" y="1888"/>
              <a:ext cx="91" cy="58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4845" name="AutoShape 6">
              <a:extLst>
                <a:ext uri="{FF2B5EF4-FFF2-40B4-BE49-F238E27FC236}">
                  <a16:creationId xmlns:a16="http://schemas.microsoft.com/office/drawing/2014/main" id="{1AF2464F-F60D-A7CE-3474-591C47D1B8A5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3334" y="2555"/>
              <a:ext cx="91" cy="58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4846" name="Text Box 7">
              <a:extLst>
                <a:ext uri="{FF2B5EF4-FFF2-40B4-BE49-F238E27FC236}">
                  <a16:creationId xmlns:a16="http://schemas.microsoft.com/office/drawing/2014/main" id="{B3C11CCB-5896-94A8-4107-CDABE0B9475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32" y="2207"/>
              <a:ext cx="454" cy="2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altLang="en-US" sz="2000"/>
                <a:t>7cm</a:t>
              </a:r>
              <a:endParaRPr lang="en-US" altLang="en-US" sz="2000"/>
            </a:p>
          </p:txBody>
        </p:sp>
        <p:sp>
          <p:nvSpPr>
            <p:cNvPr id="34847" name="Line 8">
              <a:extLst>
                <a:ext uri="{FF2B5EF4-FFF2-40B4-BE49-F238E27FC236}">
                  <a16:creationId xmlns:a16="http://schemas.microsoft.com/office/drawing/2014/main" id="{2B315342-CB18-4161-E6A7-D25AE75BB22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79" y="2387"/>
              <a:ext cx="0" cy="1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34822" name="Group 9">
            <a:extLst>
              <a:ext uri="{FF2B5EF4-FFF2-40B4-BE49-F238E27FC236}">
                <a16:creationId xmlns:a16="http://schemas.microsoft.com/office/drawing/2014/main" id="{2AF8C1EE-975B-606C-BF01-9BE515E2F6F9}"/>
              </a:ext>
            </a:extLst>
          </p:cNvPr>
          <p:cNvGrpSpPr>
            <a:grpSpLocks/>
          </p:cNvGrpSpPr>
          <p:nvPr/>
        </p:nvGrpSpPr>
        <p:grpSpPr bwMode="auto">
          <a:xfrm>
            <a:off x="1979613" y="5300663"/>
            <a:ext cx="1738312" cy="400050"/>
            <a:chOff x="1247" y="3339"/>
            <a:chExt cx="1095" cy="252"/>
          </a:xfrm>
        </p:grpSpPr>
        <p:grpSp>
          <p:nvGrpSpPr>
            <p:cNvPr id="34837" name="Group 10">
              <a:extLst>
                <a:ext uri="{FF2B5EF4-FFF2-40B4-BE49-F238E27FC236}">
                  <a16:creationId xmlns:a16="http://schemas.microsoft.com/office/drawing/2014/main" id="{13DC9255-CFFC-AEC6-7ADA-A195529FF34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47" y="3384"/>
              <a:ext cx="1095" cy="90"/>
              <a:chOff x="1247" y="3430"/>
              <a:chExt cx="1049" cy="91"/>
            </a:xfrm>
          </p:grpSpPr>
          <p:sp>
            <p:nvSpPr>
              <p:cNvPr id="34839" name="Line 11">
                <a:extLst>
                  <a:ext uri="{FF2B5EF4-FFF2-40B4-BE49-F238E27FC236}">
                    <a16:creationId xmlns:a16="http://schemas.microsoft.com/office/drawing/2014/main" id="{609A4EE9-DD2A-91B9-03DB-E5CB39C65C7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247" y="3475"/>
                <a:ext cx="27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4840" name="Line 12">
                <a:extLst>
                  <a:ext uri="{FF2B5EF4-FFF2-40B4-BE49-F238E27FC236}">
                    <a16:creationId xmlns:a16="http://schemas.microsoft.com/office/drawing/2014/main" id="{602755A5-B4D2-1258-C2A0-70F9B3F1397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73" y="3475"/>
                <a:ext cx="22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4841" name="AutoShape 13">
                <a:extLst>
                  <a:ext uri="{FF2B5EF4-FFF2-40B4-BE49-F238E27FC236}">
                    <a16:creationId xmlns:a16="http://schemas.microsoft.com/office/drawing/2014/main" id="{2A3F6B4C-0AE9-BE75-E618-A98D7185748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5400000">
                <a:off x="1249" y="3428"/>
                <a:ext cx="91" cy="96"/>
              </a:xfrm>
              <a:prstGeom prst="triangle">
                <a:avLst>
                  <a:gd name="adj" fmla="val 5000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34842" name="AutoShape 14">
                <a:extLst>
                  <a:ext uri="{FF2B5EF4-FFF2-40B4-BE49-F238E27FC236}">
                    <a16:creationId xmlns:a16="http://schemas.microsoft.com/office/drawing/2014/main" id="{4DCF2A2F-0DCD-A28E-90EF-FCD2CDCC494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 flipH="1">
                <a:off x="2202" y="3428"/>
                <a:ext cx="91" cy="96"/>
              </a:xfrm>
              <a:prstGeom prst="triangle">
                <a:avLst>
                  <a:gd name="adj" fmla="val 5000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sp>
          <p:nvSpPr>
            <p:cNvPr id="34838" name="Text Box 15">
              <a:extLst>
                <a:ext uri="{FF2B5EF4-FFF2-40B4-BE49-F238E27FC236}">
                  <a16:creationId xmlns:a16="http://schemas.microsoft.com/office/drawing/2014/main" id="{C28BF9E7-AA4C-7573-C235-67911C9AC08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19" y="3339"/>
              <a:ext cx="483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altLang="en-US" sz="2000"/>
                <a:t> 8cm</a:t>
              </a:r>
              <a:endParaRPr lang="en-US" altLang="en-US" sz="2000"/>
            </a:p>
          </p:txBody>
        </p:sp>
      </p:grpSp>
      <p:sp>
        <p:nvSpPr>
          <p:cNvPr id="34823" name="Rectangle 16">
            <a:extLst>
              <a:ext uri="{FF2B5EF4-FFF2-40B4-BE49-F238E27FC236}">
                <a16:creationId xmlns:a16="http://schemas.microsoft.com/office/drawing/2014/main" id="{63A744FB-3E85-ED5D-3C94-F41C42E9BD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9613" y="4003675"/>
            <a:ext cx="1728787" cy="1223963"/>
          </a:xfrm>
          <a:prstGeom prst="rect">
            <a:avLst/>
          </a:prstGeom>
          <a:solidFill>
            <a:schemeClr val="tx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4824" name="AutoShape 19">
            <a:extLst>
              <a:ext uri="{FF2B5EF4-FFF2-40B4-BE49-F238E27FC236}">
                <a16:creationId xmlns:a16="http://schemas.microsoft.com/office/drawing/2014/main" id="{C7C1C3EB-8434-E2BE-665C-35DB0EAB35A2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1121569" y="2702719"/>
            <a:ext cx="144463" cy="155575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34825" name="Picture 39" descr="Office Objects 0572">
            <a:extLst>
              <a:ext uri="{FF2B5EF4-FFF2-40B4-BE49-F238E27FC236}">
                <a16:creationId xmlns:a16="http://schemas.microsoft.com/office/drawing/2014/main" id="{1016F2B4-955E-11CE-291C-4825AF7F30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44" name="Rectangle 40">
            <a:extLst>
              <a:ext uri="{FF2B5EF4-FFF2-40B4-BE49-F238E27FC236}">
                <a16:creationId xmlns:a16="http://schemas.microsoft.com/office/drawing/2014/main" id="{1594003D-A4BE-F051-CCEE-70F56AA42C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552450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Area  of a Composite</a:t>
            </a:r>
          </a:p>
        </p:txBody>
      </p:sp>
      <p:pic>
        <p:nvPicPr>
          <p:cNvPr id="34827" name="Picture 41" descr="scottishflag">
            <a:extLst>
              <a:ext uri="{FF2B5EF4-FFF2-40B4-BE49-F238E27FC236}">
                <a16:creationId xmlns:a16="http://schemas.microsoft.com/office/drawing/2014/main" id="{50C8EEDD-E4E4-F3E1-1EB1-7BAB52449EB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28" name="Text Box 43">
            <a:extLst>
              <a:ext uri="{FF2B5EF4-FFF2-40B4-BE49-F238E27FC236}">
                <a16:creationId xmlns:a16="http://schemas.microsoft.com/office/drawing/2014/main" id="{249B8B23-87B9-75B2-A430-89F1D686F320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45" name="Isosceles Triangle 44">
            <a:extLst>
              <a:ext uri="{FF2B5EF4-FFF2-40B4-BE49-F238E27FC236}">
                <a16:creationId xmlns:a16="http://schemas.microsoft.com/office/drawing/2014/main" id="{30F81B41-B443-F3CB-5833-A3F4DFD3EE81}"/>
              </a:ext>
            </a:extLst>
          </p:cNvPr>
          <p:cNvSpPr/>
          <p:nvPr/>
        </p:nvSpPr>
        <p:spPr>
          <a:xfrm>
            <a:off x="1981200" y="3124200"/>
            <a:ext cx="1724025" cy="876300"/>
          </a:xfrm>
          <a:prstGeom prst="triangle">
            <a:avLst>
              <a:gd name="adj" fmla="val 69178"/>
            </a:avLst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1243EAD1-B858-68EA-6E9D-B463FB6EA7C9}"/>
              </a:ext>
            </a:extLst>
          </p:cNvPr>
          <p:cNvCxnSpPr>
            <a:stCxn id="45" idx="0"/>
            <a:endCxn id="45" idx="3"/>
          </p:cNvCxnSpPr>
          <p:nvPr/>
        </p:nvCxnSpPr>
        <p:spPr>
          <a:xfrm rot="16200000" flipH="1">
            <a:off x="2736057" y="3563144"/>
            <a:ext cx="876300" cy="1587"/>
          </a:xfrm>
          <a:prstGeom prst="line">
            <a:avLst/>
          </a:prstGeom>
          <a:ln>
            <a:solidFill>
              <a:srgbClr val="0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831" name="TextBox 47">
            <a:extLst>
              <a:ext uri="{FF2B5EF4-FFF2-40B4-BE49-F238E27FC236}">
                <a16:creationId xmlns:a16="http://schemas.microsoft.com/office/drawing/2014/main" id="{F2E4648D-9329-57F3-E9C1-C8CD9FB08E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3025" y="3462338"/>
            <a:ext cx="6238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000000"/>
                </a:solidFill>
              </a:rPr>
              <a:t>4cm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F025AC31-1559-8743-6FE4-86B7B198C4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00675" y="2787650"/>
            <a:ext cx="228282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A</a:t>
            </a:r>
            <a:r>
              <a:rPr lang="en-GB" altLang="en-US" sz="2800" baseline="-25000">
                <a:solidFill>
                  <a:srgbClr val="FFFF00"/>
                </a:solidFill>
              </a:rPr>
              <a:t>T</a:t>
            </a:r>
            <a:r>
              <a:rPr lang="en-GB" altLang="en-US" sz="2800">
                <a:solidFill>
                  <a:srgbClr val="FFFF00"/>
                </a:solidFill>
              </a:rPr>
              <a:t>  = A</a:t>
            </a:r>
            <a:r>
              <a:rPr lang="en-GB" altLang="en-US" sz="2800" baseline="-25000">
                <a:solidFill>
                  <a:srgbClr val="FFFF00"/>
                </a:solidFill>
              </a:rPr>
              <a:t>1</a:t>
            </a:r>
            <a:r>
              <a:rPr lang="en-GB" altLang="en-US" sz="2800">
                <a:solidFill>
                  <a:srgbClr val="FFFF00"/>
                </a:solidFill>
              </a:rPr>
              <a:t> + A</a:t>
            </a:r>
            <a:r>
              <a:rPr lang="en-GB" altLang="en-US" sz="2800" baseline="-25000">
                <a:solidFill>
                  <a:srgbClr val="FFFF00"/>
                </a:solidFill>
              </a:rPr>
              <a:t>2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FB389F33-C26B-12B6-0414-7C61C6C5CA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00675" y="3405188"/>
            <a:ext cx="26797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A</a:t>
            </a:r>
            <a:r>
              <a:rPr lang="en-GB" altLang="en-US" sz="2800" baseline="-25000">
                <a:solidFill>
                  <a:srgbClr val="FFFF00"/>
                </a:solidFill>
              </a:rPr>
              <a:t>T</a:t>
            </a:r>
            <a:r>
              <a:rPr lang="en-GB" altLang="en-US" sz="2800">
                <a:solidFill>
                  <a:srgbClr val="FFFF00"/>
                </a:solidFill>
              </a:rPr>
              <a:t>  = l</a:t>
            </a:r>
            <a:r>
              <a:rPr lang="en-GB" altLang="en-US">
                <a:solidFill>
                  <a:srgbClr val="FFFF00"/>
                </a:solidFill>
              </a:rPr>
              <a:t>x</a:t>
            </a:r>
            <a:r>
              <a:rPr lang="en-GB" altLang="en-US" sz="2800">
                <a:solidFill>
                  <a:srgbClr val="FFFF00"/>
                </a:solidFill>
              </a:rPr>
              <a:t>b + ½bh</a:t>
            </a:r>
            <a:endParaRPr lang="en-GB" altLang="en-US" sz="2800" baseline="-25000">
              <a:solidFill>
                <a:srgbClr val="FFFF00"/>
              </a:solidFill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3E79B4ED-1881-1FB2-9F17-2577276638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00675" y="4024313"/>
            <a:ext cx="3278188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A</a:t>
            </a:r>
            <a:r>
              <a:rPr lang="en-GB" altLang="en-US" sz="2800" baseline="-25000">
                <a:solidFill>
                  <a:srgbClr val="FFFF00"/>
                </a:solidFill>
              </a:rPr>
              <a:t>T</a:t>
            </a:r>
            <a:r>
              <a:rPr lang="en-GB" altLang="en-US" sz="2800">
                <a:solidFill>
                  <a:srgbClr val="FFFF00"/>
                </a:solidFill>
              </a:rPr>
              <a:t>  = 8</a:t>
            </a:r>
            <a:r>
              <a:rPr lang="en-GB" altLang="en-US">
                <a:solidFill>
                  <a:srgbClr val="FFFF00"/>
                </a:solidFill>
              </a:rPr>
              <a:t>x</a:t>
            </a:r>
            <a:r>
              <a:rPr lang="en-GB" altLang="en-US" sz="2800">
                <a:solidFill>
                  <a:srgbClr val="FFFF00"/>
                </a:solidFill>
              </a:rPr>
              <a:t>7 + ½(8)(4)</a:t>
            </a:r>
            <a:endParaRPr lang="en-GB" altLang="en-US" sz="2800" baseline="-25000">
              <a:solidFill>
                <a:srgbClr val="FFFF00"/>
              </a:solidFill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38BDC6F3-0579-2324-8155-531D95A291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00675" y="4641850"/>
            <a:ext cx="23241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A</a:t>
            </a:r>
            <a:r>
              <a:rPr lang="en-GB" altLang="en-US" sz="2800" baseline="-25000">
                <a:solidFill>
                  <a:srgbClr val="FFFF00"/>
                </a:solidFill>
              </a:rPr>
              <a:t>T</a:t>
            </a:r>
            <a:r>
              <a:rPr lang="en-GB" altLang="en-US" sz="2800">
                <a:solidFill>
                  <a:srgbClr val="FFFF00"/>
                </a:solidFill>
              </a:rPr>
              <a:t>  = 56 + 16</a:t>
            </a:r>
            <a:endParaRPr lang="en-GB" altLang="en-US" sz="2800" baseline="-25000">
              <a:solidFill>
                <a:srgbClr val="FFFF00"/>
              </a:solidFill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40ECC8BC-5BC2-CD97-7CFF-0251BBF75A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00675" y="5260975"/>
            <a:ext cx="2236788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A</a:t>
            </a:r>
            <a:r>
              <a:rPr lang="en-GB" altLang="en-US" sz="2800" baseline="-25000">
                <a:solidFill>
                  <a:srgbClr val="FFFF00"/>
                </a:solidFill>
              </a:rPr>
              <a:t>T</a:t>
            </a:r>
            <a:r>
              <a:rPr lang="en-GB" altLang="en-US" sz="2800">
                <a:solidFill>
                  <a:srgbClr val="FFFF00"/>
                </a:solidFill>
              </a:rPr>
              <a:t>  = 72cm</a:t>
            </a:r>
            <a:r>
              <a:rPr lang="en-GB" altLang="en-US" sz="2800" baseline="30000">
                <a:solidFill>
                  <a:srgbClr val="FFFF00"/>
                </a:solidFill>
              </a:rPr>
              <a:t>2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50" grpId="0"/>
      <p:bldP spid="51" grpId="0"/>
      <p:bldP spid="52" grpId="0"/>
      <p:bldP spid="53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956C3BFA-C4C0-C8BC-05D8-B87138D4A470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1187A33-88E8-4CA0-A058-4A579FBE337C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E9C37F0-1FBC-7EF7-C06B-CE1E73E46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35844" name="Picture 4" descr="Office Objects 0572">
            <a:extLst>
              <a:ext uri="{FF2B5EF4-FFF2-40B4-BE49-F238E27FC236}">
                <a16:creationId xmlns:a16="http://schemas.microsoft.com/office/drawing/2014/main" id="{1152A03B-E432-5490-AD45-9DD6B37FD4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6" name="Rectangle 8">
            <a:extLst>
              <a:ext uri="{FF2B5EF4-FFF2-40B4-BE49-F238E27FC236}">
                <a16:creationId xmlns:a16="http://schemas.microsoft.com/office/drawing/2014/main" id="{AF5F0718-A6F1-352E-8E08-6D1B218F23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552450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Area  of a Composite</a:t>
            </a:r>
          </a:p>
        </p:txBody>
      </p:sp>
      <p:pic>
        <p:nvPicPr>
          <p:cNvPr id="35846" name="Picture 9" descr="scottishflag">
            <a:extLst>
              <a:ext uri="{FF2B5EF4-FFF2-40B4-BE49-F238E27FC236}">
                <a16:creationId xmlns:a16="http://schemas.microsoft.com/office/drawing/2014/main" id="{D967C7F0-D411-EB77-D317-A772FD07E85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47" name="Text Box 11">
            <a:extLst>
              <a:ext uri="{FF2B5EF4-FFF2-40B4-BE49-F238E27FC236}">
                <a16:creationId xmlns:a16="http://schemas.microsoft.com/office/drawing/2014/main" id="{4F3B872E-F905-46CF-3295-A98A7277077A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35848" name="Rectangle 12">
            <a:extLst>
              <a:ext uri="{FF2B5EF4-FFF2-40B4-BE49-F238E27FC236}">
                <a16:creationId xmlns:a16="http://schemas.microsoft.com/office/drawing/2014/main" id="{E16720C7-AEA3-BA6D-ABF9-706EF7F54D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727700" cy="857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5849" name="Text Box 13">
            <a:extLst>
              <a:ext uri="{FF2B5EF4-FFF2-40B4-BE49-F238E27FC236}">
                <a16:creationId xmlns:a16="http://schemas.microsoft.com/office/drawing/2014/main" id="{4B682A47-2906-BC55-9EFB-4A27C6026D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310188" cy="2554287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4000">
                <a:cs typeface="Arial" panose="020B0604020202020204" pitchFamily="34" charset="0"/>
              </a:rPr>
              <a:t>Now try </a:t>
            </a:r>
          </a:p>
          <a:p>
            <a:pPr algn="ctr" eaLnBrk="1" hangingPunct="1"/>
            <a:r>
              <a:rPr lang="en-GB" altLang="en-US" sz="4000">
                <a:cs typeface="Arial" panose="020B0604020202020204" pitchFamily="34" charset="0"/>
              </a:rPr>
              <a:t>N4 Lifeskills Ex4  Ch15</a:t>
            </a:r>
          </a:p>
          <a:p>
            <a:pPr algn="ctr" eaLnBrk="1" hangingPunct="1"/>
            <a:r>
              <a:rPr lang="en-GB" altLang="en-US" sz="4000">
                <a:cs typeface="Arial" panose="020B0604020202020204" pitchFamily="34" charset="0"/>
              </a:rPr>
              <a:t>(page 126)</a:t>
            </a:r>
          </a:p>
        </p:txBody>
      </p:sp>
      <p:pic>
        <p:nvPicPr>
          <p:cNvPr id="35850" name="Picture 14" descr="ag00463_">
            <a:extLst>
              <a:ext uri="{FF2B5EF4-FFF2-40B4-BE49-F238E27FC236}">
                <a16:creationId xmlns:a16="http://schemas.microsoft.com/office/drawing/2014/main" id="{BBD6AA11-241C-77EC-CB44-0DD9DD42FF0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Freeform 70">
            <a:extLst>
              <a:ext uri="{FF2B5EF4-FFF2-40B4-BE49-F238E27FC236}">
                <a16:creationId xmlns:a16="http://schemas.microsoft.com/office/drawing/2014/main" id="{B011AFF5-C5EE-8EE6-0392-6DBDDD550FBC}"/>
              </a:ext>
            </a:extLst>
          </p:cNvPr>
          <p:cNvSpPr/>
          <p:nvPr/>
        </p:nvSpPr>
        <p:spPr>
          <a:xfrm>
            <a:off x="857250" y="2066925"/>
            <a:ext cx="4286250" cy="3219450"/>
          </a:xfrm>
          <a:custGeom>
            <a:avLst/>
            <a:gdLst>
              <a:gd name="connsiteX0" fmla="*/ 0 w 4286250"/>
              <a:gd name="connsiteY0" fmla="*/ 0 h 3219450"/>
              <a:gd name="connsiteX1" fmla="*/ 0 w 4286250"/>
              <a:gd name="connsiteY1" fmla="*/ 0 h 3219450"/>
              <a:gd name="connsiteX2" fmla="*/ 2857500 w 4286250"/>
              <a:gd name="connsiteY2" fmla="*/ 0 h 3219450"/>
              <a:gd name="connsiteX3" fmla="*/ 2857500 w 4286250"/>
              <a:gd name="connsiteY3" fmla="*/ 1066800 h 3219450"/>
              <a:gd name="connsiteX4" fmla="*/ 4286250 w 4286250"/>
              <a:gd name="connsiteY4" fmla="*/ 1076325 h 3219450"/>
              <a:gd name="connsiteX5" fmla="*/ 4286250 w 4286250"/>
              <a:gd name="connsiteY5" fmla="*/ 3219450 h 3219450"/>
              <a:gd name="connsiteX6" fmla="*/ 0 w 4286250"/>
              <a:gd name="connsiteY6" fmla="*/ 3219450 h 3219450"/>
              <a:gd name="connsiteX7" fmla="*/ 0 w 4286250"/>
              <a:gd name="connsiteY7" fmla="*/ 0 h 3219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286250" h="3219450">
                <a:moveTo>
                  <a:pt x="0" y="0"/>
                </a:moveTo>
                <a:lnTo>
                  <a:pt x="0" y="0"/>
                </a:lnTo>
                <a:lnTo>
                  <a:pt x="2857500" y="0"/>
                </a:lnTo>
                <a:lnTo>
                  <a:pt x="2857500" y="1066800"/>
                </a:lnTo>
                <a:lnTo>
                  <a:pt x="4286250" y="1076325"/>
                </a:lnTo>
                <a:lnTo>
                  <a:pt x="4286250" y="3219450"/>
                </a:lnTo>
                <a:lnTo>
                  <a:pt x="0" y="3219450"/>
                </a:lnTo>
                <a:lnTo>
                  <a:pt x="0" y="0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prstClr val="white"/>
              </a:solidFill>
            </a:endParaRP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399E8A3C-4FC8-6557-50BB-89B4CF4D009B}"/>
              </a:ext>
            </a:extLst>
          </p:cNvPr>
          <p:cNvSpPr/>
          <p:nvPr/>
        </p:nvSpPr>
        <p:spPr>
          <a:xfrm>
            <a:off x="30163" y="0"/>
            <a:ext cx="2771775" cy="9080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prstClr val="white"/>
              </a:solidFill>
            </a:endParaRPr>
          </a:p>
        </p:txBody>
      </p:sp>
      <p:sp>
        <p:nvSpPr>
          <p:cNvPr id="36868" name="TextBox 3">
            <a:extLst>
              <a:ext uri="{FF2B5EF4-FFF2-40B4-BE49-F238E27FC236}">
                <a16:creationId xmlns:a16="http://schemas.microsoft.com/office/drawing/2014/main" id="{113CCD1F-81A9-9151-1D5A-699B4F0B10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0"/>
            <a:ext cx="22066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000000"/>
                </a:solidFill>
                <a:cs typeface="Arial" panose="020B0604020202020204" pitchFamily="34" charset="0"/>
              </a:rPr>
              <a:t>Scale Drawing</a:t>
            </a:r>
          </a:p>
        </p:txBody>
      </p:sp>
      <p:sp>
        <p:nvSpPr>
          <p:cNvPr id="36869" name="TextBox 4">
            <a:extLst>
              <a:ext uri="{FF2B5EF4-FFF2-40B4-BE49-F238E27FC236}">
                <a16:creationId xmlns:a16="http://schemas.microsoft.com/office/drawing/2014/main" id="{156B0DB4-43E4-1DB0-01D3-C63D634B7E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41325"/>
            <a:ext cx="29559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000000"/>
                </a:solidFill>
                <a:cs typeface="Arial" panose="020B0604020202020204" pitchFamily="34" charset="0"/>
              </a:rPr>
              <a:t>Scale  1cm to 0.5m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87A7755-70FB-4384-8A4F-4509590505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5788" y="441325"/>
            <a:ext cx="598328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000000"/>
                </a:solidFill>
                <a:cs typeface="Arial" panose="020B0604020202020204" pitchFamily="34" charset="0"/>
              </a:rPr>
              <a:t>Length 6m  = </a:t>
            </a:r>
            <a:r>
              <a:rPr lang="en-GB" altLang="en-US" sz="2400">
                <a:solidFill>
                  <a:srgbClr val="0000CC"/>
                </a:solidFill>
                <a:cs typeface="Arial" panose="020B0604020202020204" pitchFamily="34" charset="0"/>
              </a:rPr>
              <a:t>12 cm </a:t>
            </a:r>
            <a:r>
              <a:rPr lang="en-GB" altLang="en-US" sz="2400">
                <a:solidFill>
                  <a:srgbClr val="000000"/>
                </a:solidFill>
                <a:cs typeface="Arial" panose="020B0604020202020204" pitchFamily="34" charset="0"/>
              </a:rPr>
              <a:t>on the scale drawing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7A6033E-BB8B-EB38-1A76-BEA15C767A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5788" y="0"/>
            <a:ext cx="58832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000000"/>
                </a:solidFill>
                <a:cs typeface="Arial" panose="020B0604020202020204" pitchFamily="34" charset="0"/>
              </a:rPr>
              <a:t>Length 4.5m = </a:t>
            </a:r>
            <a:r>
              <a:rPr lang="en-GB" altLang="en-US" sz="2400">
                <a:solidFill>
                  <a:srgbClr val="0000CC"/>
                </a:solidFill>
                <a:cs typeface="Arial" panose="020B0604020202020204" pitchFamily="34" charset="0"/>
              </a:rPr>
              <a:t>9cm</a:t>
            </a:r>
            <a:r>
              <a:rPr lang="en-GB" altLang="en-US" sz="2400">
                <a:solidFill>
                  <a:srgbClr val="000000"/>
                </a:solidFill>
                <a:cs typeface="Arial" panose="020B0604020202020204" pitchFamily="34" charset="0"/>
              </a:rPr>
              <a:t> on the scale drawing</a:t>
            </a:r>
          </a:p>
        </p:txBody>
      </p:sp>
      <p:sp>
        <p:nvSpPr>
          <p:cNvPr id="36872" name="TextBox 28">
            <a:extLst>
              <a:ext uri="{FF2B5EF4-FFF2-40B4-BE49-F238E27FC236}">
                <a16:creationId xmlns:a16="http://schemas.microsoft.com/office/drawing/2014/main" id="{7A0A7F54-F8A7-CC41-9A21-17A4CDD010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25" y="3500438"/>
            <a:ext cx="9017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000000"/>
                </a:solidFill>
                <a:cs typeface="Arial" panose="020B0604020202020204" pitchFamily="34" charset="0"/>
              </a:rPr>
              <a:t>4.5m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429631C-99F5-7217-0EC8-C93541998805}"/>
              </a:ext>
            </a:extLst>
          </p:cNvPr>
          <p:cNvCxnSpPr>
            <a:stCxn id="71" idx="6"/>
          </p:cNvCxnSpPr>
          <p:nvPr/>
        </p:nvCxnSpPr>
        <p:spPr>
          <a:xfrm>
            <a:off x="857250" y="5286375"/>
            <a:ext cx="4306888" cy="15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D55E2F6-A894-7479-BA3A-8DFEB780252B}"/>
              </a:ext>
            </a:extLst>
          </p:cNvPr>
          <p:cNvCxnSpPr/>
          <p:nvPr/>
        </p:nvCxnSpPr>
        <p:spPr>
          <a:xfrm rot="5400000" flipH="1" flipV="1">
            <a:off x="-750094" y="3679032"/>
            <a:ext cx="3216275" cy="15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E9E777CD-B8F1-23FE-0565-7D1BF5F494A0}"/>
              </a:ext>
            </a:extLst>
          </p:cNvPr>
          <p:cNvCxnSpPr>
            <a:stCxn id="71" idx="0"/>
          </p:cNvCxnSpPr>
          <p:nvPr/>
        </p:nvCxnSpPr>
        <p:spPr>
          <a:xfrm>
            <a:off x="857250" y="2066925"/>
            <a:ext cx="2876550" cy="635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1068DE84-55BC-A18C-03EB-A9BC2FB009F1}"/>
              </a:ext>
            </a:extLst>
          </p:cNvPr>
          <p:cNvCxnSpPr/>
          <p:nvPr/>
        </p:nvCxnSpPr>
        <p:spPr>
          <a:xfrm rot="5400000">
            <a:off x="3179763" y="2616200"/>
            <a:ext cx="1071562" cy="15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C80B7E4F-7C70-6528-5FAF-8EC9EA2C3EF0}"/>
              </a:ext>
            </a:extLst>
          </p:cNvPr>
          <p:cNvCxnSpPr/>
          <p:nvPr/>
        </p:nvCxnSpPr>
        <p:spPr>
          <a:xfrm>
            <a:off x="3714750" y="3143250"/>
            <a:ext cx="1430338" cy="15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B9F950AB-9E17-F80B-14A9-3E16A260538D}"/>
              </a:ext>
            </a:extLst>
          </p:cNvPr>
          <p:cNvCxnSpPr>
            <a:endCxn id="71" idx="5"/>
          </p:cNvCxnSpPr>
          <p:nvPr/>
        </p:nvCxnSpPr>
        <p:spPr>
          <a:xfrm rot="16200000" flipH="1">
            <a:off x="4053682" y="4196556"/>
            <a:ext cx="2171700" cy="7937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6879" name="TextBox 27">
            <a:extLst>
              <a:ext uri="{FF2B5EF4-FFF2-40B4-BE49-F238E27FC236}">
                <a16:creationId xmlns:a16="http://schemas.microsoft.com/office/drawing/2014/main" id="{C4CCDA54-8BA7-1F8A-5CDB-039CBAAAAB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0313" y="5357813"/>
            <a:ext cx="8477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000000"/>
                </a:solidFill>
                <a:cs typeface="Arial" panose="020B0604020202020204" pitchFamily="34" charset="0"/>
              </a:rPr>
              <a:t>6m</a:t>
            </a:r>
          </a:p>
        </p:txBody>
      </p:sp>
      <p:sp>
        <p:nvSpPr>
          <p:cNvPr id="36880" name="TextBox 29">
            <a:extLst>
              <a:ext uri="{FF2B5EF4-FFF2-40B4-BE49-F238E27FC236}">
                <a16:creationId xmlns:a16="http://schemas.microsoft.com/office/drawing/2014/main" id="{5414742C-7451-454B-BA76-BB67F0598A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0250" y="1643063"/>
            <a:ext cx="7000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000000"/>
                </a:solidFill>
                <a:cs typeface="Arial" panose="020B0604020202020204" pitchFamily="34" charset="0"/>
              </a:rPr>
              <a:t>4m</a:t>
            </a:r>
          </a:p>
        </p:txBody>
      </p:sp>
      <p:sp>
        <p:nvSpPr>
          <p:cNvPr id="36881" name="TextBox 30">
            <a:extLst>
              <a:ext uri="{FF2B5EF4-FFF2-40B4-BE49-F238E27FC236}">
                <a16:creationId xmlns:a16="http://schemas.microsoft.com/office/drawing/2014/main" id="{2958B31D-6F03-C7E1-8F59-C96F3AE3C2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14750" y="2357438"/>
            <a:ext cx="10017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000000"/>
                </a:solidFill>
                <a:cs typeface="Arial" panose="020B0604020202020204" pitchFamily="34" charset="0"/>
              </a:rPr>
              <a:t>1.5m</a:t>
            </a:r>
          </a:p>
        </p:txBody>
      </p:sp>
      <p:sp>
        <p:nvSpPr>
          <p:cNvPr id="36882" name="TextBox 31">
            <a:extLst>
              <a:ext uri="{FF2B5EF4-FFF2-40B4-BE49-F238E27FC236}">
                <a16:creationId xmlns:a16="http://schemas.microsoft.com/office/drawing/2014/main" id="{1DAAFAF5-BDE0-1942-6044-4793950199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75" y="2773363"/>
            <a:ext cx="7889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000000"/>
                </a:solidFill>
                <a:cs typeface="Arial" panose="020B0604020202020204" pitchFamily="34" charset="0"/>
              </a:rPr>
              <a:t>2m</a:t>
            </a:r>
          </a:p>
        </p:txBody>
      </p:sp>
      <p:sp>
        <p:nvSpPr>
          <p:cNvPr id="36883" name="TextBox 32">
            <a:extLst>
              <a:ext uri="{FF2B5EF4-FFF2-40B4-BE49-F238E27FC236}">
                <a16:creationId xmlns:a16="http://schemas.microsoft.com/office/drawing/2014/main" id="{F3EEA944-CEF5-793C-2361-4464D62860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3500" y="3987800"/>
            <a:ext cx="6524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000000"/>
                </a:solidFill>
                <a:cs typeface="Arial" panose="020B0604020202020204" pitchFamily="34" charset="0"/>
              </a:rPr>
              <a:t>3m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E3D38A2D-8460-770B-E39E-C016F88AC5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38575" y="1700213"/>
            <a:ext cx="53054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0000"/>
                </a:solidFill>
                <a:cs typeface="Arial" panose="020B0604020202020204" pitchFamily="34" charset="0"/>
              </a:rPr>
              <a:t>Perimeter = 6 + 3 + 2 + 1.5 + 4 + 4.5  =  21m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DDB8BF0-328F-9871-FB1B-BB121E0770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65763" y="2622550"/>
            <a:ext cx="36988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000000"/>
                </a:solidFill>
                <a:cs typeface="Arial" panose="020B0604020202020204" pitchFamily="34" charset="0"/>
              </a:rPr>
              <a:t>No of packs = 21 </a:t>
            </a:r>
            <a:r>
              <a:rPr lang="en-GB" altLang="en-US" sz="2000">
                <a:solidFill>
                  <a:srgbClr val="000000"/>
                </a:solidFill>
                <a:cs typeface="Arial" panose="020B0604020202020204" pitchFamily="34" charset="0"/>
              </a:rPr>
              <a:t>÷</a:t>
            </a:r>
            <a:r>
              <a:rPr lang="en-GB" altLang="en-US">
                <a:solidFill>
                  <a:srgbClr val="000000"/>
                </a:solidFill>
                <a:cs typeface="Arial" panose="020B0604020202020204" pitchFamily="34" charset="0"/>
              </a:rPr>
              <a:t> 5  = 4.2 packs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AF078FA4-B178-F11E-0C88-07E4A6D4CD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65763" y="3089275"/>
            <a:ext cx="22764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000000"/>
                </a:solidFill>
                <a:cs typeface="Arial" panose="020B0604020202020204" pitchFamily="34" charset="0"/>
              </a:rPr>
              <a:t>So we need 5 packs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0586C6CD-F4C5-9B41-9694-1DEB48E778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65763" y="3556000"/>
            <a:ext cx="319881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000000"/>
                </a:solidFill>
                <a:cs typeface="Arial" panose="020B0604020202020204" pitchFamily="34" charset="0"/>
              </a:rPr>
              <a:t>Cost = 5 x £ 4.50 =  </a:t>
            </a:r>
            <a:r>
              <a:rPr lang="en-GB" altLang="en-US">
                <a:solidFill>
                  <a:srgbClr val="FF0000"/>
                </a:solidFill>
                <a:cs typeface="Arial" panose="020B0604020202020204" pitchFamily="34" charset="0"/>
              </a:rPr>
              <a:t>£22.50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0C2DC87E-EBE6-6B30-792A-5662C1AD9A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0113" y="3500438"/>
            <a:ext cx="10795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0000CC"/>
                </a:solidFill>
                <a:cs typeface="Arial" panose="020B0604020202020204" pitchFamily="34" charset="0"/>
              </a:rPr>
              <a:t>(9cm)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DFB3DC4D-E73B-001A-CA3D-EDD92DD6A4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3713" y="2133600"/>
            <a:ext cx="10795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0000CC"/>
                </a:solidFill>
                <a:cs typeface="Arial" panose="020B0604020202020204" pitchFamily="34" charset="0"/>
              </a:rPr>
              <a:t>(8cm)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BD8F7027-9582-C830-3326-22E187CCD0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8538" y="4797425"/>
            <a:ext cx="12239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0000CC"/>
                </a:solidFill>
                <a:cs typeface="Arial" panose="020B0604020202020204" pitchFamily="34" charset="0"/>
              </a:rPr>
              <a:t>(12cm)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58AD0081-9E10-1658-EAB2-998FCD183F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0200" y="3975100"/>
            <a:ext cx="10080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0000CC"/>
                </a:solidFill>
                <a:cs typeface="Arial" panose="020B0604020202020204" pitchFamily="34" charset="0"/>
              </a:rPr>
              <a:t>(6cm)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8BE161CF-9890-9158-C504-08477D90C2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3213100"/>
            <a:ext cx="10080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0000CC"/>
                </a:solidFill>
                <a:cs typeface="Arial" panose="020B0604020202020204" pitchFamily="34" charset="0"/>
              </a:rPr>
              <a:t>(4cm)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8B0E12DF-C05D-7D17-ECE7-B4FAA1E847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71775" y="2349500"/>
            <a:ext cx="1008063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0000CC"/>
                </a:solidFill>
                <a:cs typeface="Arial" panose="020B0604020202020204" pitchFamily="34" charset="0"/>
              </a:rPr>
              <a:t>(3cm)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C5F3067A-8B2A-504A-B187-DEB8F2C685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0063" y="1125538"/>
            <a:ext cx="726598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000000"/>
                </a:solidFill>
                <a:cs typeface="Arial" panose="020B0604020202020204" pitchFamily="34" charset="0"/>
              </a:rPr>
              <a:t>For carpet grip we need to calculate </a:t>
            </a:r>
            <a:r>
              <a:rPr lang="en-GB" altLang="en-US" sz="2400">
                <a:solidFill>
                  <a:srgbClr val="FF0000"/>
                </a:solidFill>
                <a:cs typeface="Arial" panose="020B0604020202020204" pitchFamily="34" charset="0"/>
              </a:rPr>
              <a:t>PERIMETER</a:t>
            </a:r>
          </a:p>
        </p:txBody>
      </p:sp>
      <p:sp>
        <p:nvSpPr>
          <p:cNvPr id="32" name="Cloud 31">
            <a:extLst>
              <a:ext uri="{FF2B5EF4-FFF2-40B4-BE49-F238E27FC236}">
                <a16:creationId xmlns:a16="http://schemas.microsoft.com/office/drawing/2014/main" id="{8708EB84-9AA4-B642-839F-32A19787A771}"/>
              </a:ext>
            </a:extLst>
          </p:cNvPr>
          <p:cNvSpPr/>
          <p:nvPr/>
        </p:nvSpPr>
        <p:spPr>
          <a:xfrm>
            <a:off x="6792913" y="0"/>
            <a:ext cx="2351087" cy="1346200"/>
          </a:xfrm>
          <a:prstGeom prst="cloud">
            <a:avLst/>
          </a:prstGeom>
          <a:solidFill>
            <a:srgbClr val="00FFFF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chemeClr val="tx1"/>
                </a:solidFill>
                <a:latin typeface="Comic Sans MS" pitchFamily="66" charset="0"/>
              </a:rPr>
              <a:t>5m pack cost</a:t>
            </a:r>
          </a:p>
          <a:p>
            <a:pPr algn="ctr">
              <a:defRPr/>
            </a:pPr>
            <a:r>
              <a:rPr lang="en-GB" dirty="0">
                <a:solidFill>
                  <a:schemeClr val="tx1"/>
                </a:solidFill>
                <a:latin typeface="Comic Sans MS" pitchFamily="66" charset="0"/>
              </a:rPr>
              <a:t>£4.50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80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80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80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xit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56" dur="5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53" presetClass="exit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61" dur="5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53" presetClass="exit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66" dur="5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53" presetClass="exit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71" dur="5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53" presetClass="exit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76" dur="5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53" presetClass="exit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81" dur="5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9" dur="80"/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0" dur="80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1" dur="80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1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2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1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2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3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4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5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6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1" dur="80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2" dur="80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3" dur="80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 nodeType="clickPar">
                      <p:stCondLst>
                        <p:cond delay="indefinite"/>
                      </p:stCondLst>
                      <p:childTnLst>
                        <p:par>
                          <p:cTn id="1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8" dur="80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9" dur="80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0" dur="80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7" grpId="0"/>
      <p:bldP spid="7" grpId="1"/>
      <p:bldP spid="36" grpId="0"/>
      <p:bldP spid="38" grpId="0"/>
      <p:bldP spid="39" grpId="0"/>
      <p:bldP spid="40" grpId="0"/>
      <p:bldP spid="57" grpId="0"/>
      <p:bldP spid="57" grpId="1"/>
      <p:bldP spid="59" grpId="0"/>
      <p:bldP spid="59" grpId="1"/>
      <p:bldP spid="60" grpId="0"/>
      <p:bldP spid="60" grpId="1"/>
      <p:bldP spid="61" grpId="0"/>
      <p:bldP spid="61" grpId="1"/>
      <p:bldP spid="62" grpId="0"/>
      <p:bldP spid="62" grpId="1"/>
      <p:bldP spid="63" grpId="0"/>
      <p:bldP spid="63" grpId="1"/>
      <p:bldP spid="76" grpId="0"/>
      <p:bldP spid="32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>
            <a:extLst>
              <a:ext uri="{FF2B5EF4-FFF2-40B4-BE49-F238E27FC236}">
                <a16:creationId xmlns:a16="http://schemas.microsoft.com/office/drawing/2014/main" id="{825B4A95-EE30-4D1C-49A0-7A8F81C33A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9975" y="158750"/>
            <a:ext cx="70881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000000"/>
                </a:solidFill>
                <a:cs typeface="Arial" panose="020B0604020202020204" pitchFamily="34" charset="0"/>
              </a:rPr>
              <a:t>Fitting carpet means we need to calculate </a:t>
            </a:r>
            <a:r>
              <a:rPr lang="en-GB" altLang="en-US" sz="2400">
                <a:solidFill>
                  <a:srgbClr val="0000CC"/>
                </a:solidFill>
                <a:cs typeface="Arial" panose="020B0604020202020204" pitchFamily="34" charset="0"/>
              </a:rPr>
              <a:t>AREA</a:t>
            </a:r>
          </a:p>
        </p:txBody>
      </p:sp>
      <p:grpSp>
        <p:nvGrpSpPr>
          <p:cNvPr id="37891" name="Group 51">
            <a:extLst>
              <a:ext uri="{FF2B5EF4-FFF2-40B4-BE49-F238E27FC236}">
                <a16:creationId xmlns:a16="http://schemas.microsoft.com/office/drawing/2014/main" id="{7D375717-50CD-E954-8D7A-A8E03848AE0F}"/>
              </a:ext>
            </a:extLst>
          </p:cNvPr>
          <p:cNvGrpSpPr>
            <a:grpSpLocks/>
          </p:cNvGrpSpPr>
          <p:nvPr/>
        </p:nvGrpSpPr>
        <p:grpSpPr bwMode="auto">
          <a:xfrm>
            <a:off x="0" y="1989138"/>
            <a:ext cx="5761038" cy="4176712"/>
            <a:chOff x="0" y="1196752"/>
            <a:chExt cx="5760640" cy="4176464"/>
          </a:xfrm>
        </p:grpSpPr>
        <p:sp>
          <p:nvSpPr>
            <p:cNvPr id="37900" name="TextBox 36">
              <a:extLst>
                <a:ext uri="{FF2B5EF4-FFF2-40B4-BE49-F238E27FC236}">
                  <a16:creationId xmlns:a16="http://schemas.microsoft.com/office/drawing/2014/main" id="{51A0BA9A-73BC-2469-2F56-E93A61C5AAB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12200" y="1196752"/>
              <a:ext cx="69956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 sz="2400">
                  <a:solidFill>
                    <a:srgbClr val="000000"/>
                  </a:solidFill>
                  <a:cs typeface="Arial" panose="020B0604020202020204" pitchFamily="34" charset="0"/>
                </a:rPr>
                <a:t>4m</a:t>
              </a:r>
            </a:p>
          </p:txBody>
        </p:sp>
        <p:grpSp>
          <p:nvGrpSpPr>
            <p:cNvPr id="37901" name="Group 46">
              <a:extLst>
                <a:ext uri="{FF2B5EF4-FFF2-40B4-BE49-F238E27FC236}">
                  <a16:creationId xmlns:a16="http://schemas.microsoft.com/office/drawing/2014/main" id="{88F58A43-C7AA-641C-12E0-B88F47B7555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1620650"/>
              <a:ext cx="5760640" cy="3752566"/>
              <a:chOff x="-252536" y="1620627"/>
              <a:chExt cx="5760640" cy="3752566"/>
            </a:xfrm>
          </p:grpSpPr>
          <p:sp>
            <p:nvSpPr>
              <p:cNvPr id="28" name="Freeform 27">
                <a:extLst>
                  <a:ext uri="{FF2B5EF4-FFF2-40B4-BE49-F238E27FC236}">
                    <a16:creationId xmlns:a16="http://schemas.microsoft.com/office/drawing/2014/main" id="{C7F442DA-8A44-FF1D-A4E0-3DDA89F9EE07}"/>
                  </a:ext>
                </a:extLst>
              </p:cNvPr>
              <p:cNvSpPr/>
              <p:nvPr/>
            </p:nvSpPr>
            <p:spPr>
              <a:xfrm>
                <a:off x="569732" y="1620566"/>
                <a:ext cx="4285954" cy="3219259"/>
              </a:xfrm>
              <a:custGeom>
                <a:avLst/>
                <a:gdLst>
                  <a:gd name="connsiteX0" fmla="*/ 0 w 4286250"/>
                  <a:gd name="connsiteY0" fmla="*/ 0 h 3219450"/>
                  <a:gd name="connsiteX1" fmla="*/ 0 w 4286250"/>
                  <a:gd name="connsiteY1" fmla="*/ 0 h 3219450"/>
                  <a:gd name="connsiteX2" fmla="*/ 2857500 w 4286250"/>
                  <a:gd name="connsiteY2" fmla="*/ 0 h 3219450"/>
                  <a:gd name="connsiteX3" fmla="*/ 2857500 w 4286250"/>
                  <a:gd name="connsiteY3" fmla="*/ 1066800 h 3219450"/>
                  <a:gd name="connsiteX4" fmla="*/ 4286250 w 4286250"/>
                  <a:gd name="connsiteY4" fmla="*/ 1076325 h 3219450"/>
                  <a:gd name="connsiteX5" fmla="*/ 4286250 w 4286250"/>
                  <a:gd name="connsiteY5" fmla="*/ 3219450 h 3219450"/>
                  <a:gd name="connsiteX6" fmla="*/ 0 w 4286250"/>
                  <a:gd name="connsiteY6" fmla="*/ 3219450 h 3219450"/>
                  <a:gd name="connsiteX7" fmla="*/ 0 w 4286250"/>
                  <a:gd name="connsiteY7" fmla="*/ 0 h 32194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286250" h="3219450">
                    <a:moveTo>
                      <a:pt x="0" y="0"/>
                    </a:moveTo>
                    <a:lnTo>
                      <a:pt x="0" y="0"/>
                    </a:lnTo>
                    <a:lnTo>
                      <a:pt x="2857500" y="0"/>
                    </a:lnTo>
                    <a:lnTo>
                      <a:pt x="2857500" y="1066800"/>
                    </a:lnTo>
                    <a:lnTo>
                      <a:pt x="4286250" y="1076325"/>
                    </a:lnTo>
                    <a:lnTo>
                      <a:pt x="4286250" y="3219450"/>
                    </a:lnTo>
                    <a:lnTo>
                      <a:pt x="0" y="321945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>
                  <a:solidFill>
                    <a:prstClr val="white"/>
                  </a:solidFill>
                </a:endParaRPr>
              </a:p>
            </p:txBody>
          </p:sp>
          <p:sp>
            <p:nvSpPr>
              <p:cNvPr id="37903" name="TextBox 28">
                <a:extLst>
                  <a:ext uri="{FF2B5EF4-FFF2-40B4-BE49-F238E27FC236}">
                    <a16:creationId xmlns:a16="http://schemas.microsoft.com/office/drawing/2014/main" id="{0200348E-0EE0-78D9-B5D4-98D4AB7C5CD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-252536" y="3054140"/>
                <a:ext cx="901334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r>
                  <a:rPr lang="en-GB" altLang="en-US" sz="2400">
                    <a:solidFill>
                      <a:srgbClr val="000000"/>
                    </a:solidFill>
                    <a:cs typeface="Arial" panose="020B0604020202020204" pitchFamily="34" charset="0"/>
                  </a:rPr>
                  <a:t>4.5m</a:t>
                </a:r>
              </a:p>
            </p:txBody>
          </p: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D39E7ED7-0FDB-27C6-26CB-7C62620310A6}"/>
                  </a:ext>
                </a:extLst>
              </p:cNvPr>
              <p:cNvCxnSpPr>
                <a:stCxn id="28" idx="6"/>
              </p:cNvCxnSpPr>
              <p:nvPr/>
            </p:nvCxnSpPr>
            <p:spPr>
              <a:xfrm>
                <a:off x="569732" y="4839825"/>
                <a:ext cx="4305003" cy="1588"/>
              </a:xfrm>
              <a:prstGeom prst="line">
                <a:avLst/>
              </a:prstGeom>
              <a:ln w="57150">
                <a:solidFill>
                  <a:srgbClr val="FF0000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24F10B10-C8A8-8F7F-59C3-D97131E7AACD}"/>
                  </a:ext>
                </a:extLst>
              </p:cNvPr>
              <p:cNvCxnSpPr/>
              <p:nvPr/>
            </p:nvCxnSpPr>
            <p:spPr>
              <a:xfrm rot="5400000" flipH="1" flipV="1">
                <a:off x="-1037516" y="3232577"/>
                <a:ext cx="3216084" cy="1588"/>
              </a:xfrm>
              <a:prstGeom prst="line">
                <a:avLst/>
              </a:prstGeom>
              <a:ln w="57150">
                <a:solidFill>
                  <a:srgbClr val="FF0000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2CCE86D5-24EF-01A6-E908-66E1E32462A6}"/>
                  </a:ext>
                </a:extLst>
              </p:cNvPr>
              <p:cNvCxnSpPr>
                <a:stCxn id="28" idx="0"/>
              </p:cNvCxnSpPr>
              <p:nvPr/>
            </p:nvCxnSpPr>
            <p:spPr>
              <a:xfrm>
                <a:off x="569732" y="1620566"/>
                <a:ext cx="2876351" cy="6350"/>
              </a:xfrm>
              <a:prstGeom prst="line">
                <a:avLst/>
              </a:prstGeom>
              <a:ln w="57150">
                <a:solidFill>
                  <a:srgbClr val="FF0000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4549029F-D82F-64D9-B014-AEE8B099E0D4}"/>
                  </a:ext>
                </a:extLst>
              </p:cNvPr>
              <p:cNvCxnSpPr/>
              <p:nvPr/>
            </p:nvCxnSpPr>
            <p:spPr>
              <a:xfrm rot="5400000">
                <a:off x="2891286" y="2170602"/>
                <a:ext cx="1073086" cy="1588"/>
              </a:xfrm>
              <a:prstGeom prst="line">
                <a:avLst/>
              </a:prstGeom>
              <a:ln w="57150">
                <a:solidFill>
                  <a:srgbClr val="FF0000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2B8DC73C-B75C-B6A3-44EC-DC334E30DD96}"/>
                  </a:ext>
                </a:extLst>
              </p:cNvPr>
              <p:cNvCxnSpPr/>
              <p:nvPr/>
            </p:nvCxnSpPr>
            <p:spPr>
              <a:xfrm>
                <a:off x="3427035" y="2696827"/>
                <a:ext cx="1428651" cy="1588"/>
              </a:xfrm>
              <a:prstGeom prst="line">
                <a:avLst/>
              </a:prstGeom>
              <a:ln w="57150">
                <a:solidFill>
                  <a:srgbClr val="FF0000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E7C5E835-FF25-AA97-2AC9-0FD05E8BA4AF}"/>
                  </a:ext>
                </a:extLst>
              </p:cNvPr>
              <p:cNvCxnSpPr>
                <a:endCxn id="28" idx="5"/>
              </p:cNvCxnSpPr>
              <p:nvPr/>
            </p:nvCxnSpPr>
            <p:spPr>
              <a:xfrm rot="16200000" flipH="1">
                <a:off x="3766727" y="3750864"/>
                <a:ext cx="2169983" cy="7936"/>
              </a:xfrm>
              <a:prstGeom prst="line">
                <a:avLst/>
              </a:prstGeom>
              <a:ln w="57150">
                <a:solidFill>
                  <a:srgbClr val="FF0000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7910" name="TextBox 35">
                <a:extLst>
                  <a:ext uri="{FF2B5EF4-FFF2-40B4-BE49-F238E27FC236}">
                    <a16:creationId xmlns:a16="http://schemas.microsoft.com/office/drawing/2014/main" id="{818CA738-583A-AF07-B7E1-99EEAE89458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12266" y="4911528"/>
                <a:ext cx="847566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r>
                  <a:rPr lang="en-GB" altLang="en-US" sz="2400">
                    <a:solidFill>
                      <a:srgbClr val="000000"/>
                    </a:solidFill>
                    <a:cs typeface="Arial" panose="020B0604020202020204" pitchFamily="34" charset="0"/>
                  </a:rPr>
                  <a:t>6m</a:t>
                </a:r>
              </a:p>
            </p:txBody>
          </p:sp>
          <p:sp>
            <p:nvSpPr>
              <p:cNvPr id="37911" name="TextBox 37">
                <a:extLst>
                  <a:ext uri="{FF2B5EF4-FFF2-40B4-BE49-F238E27FC236}">
                    <a16:creationId xmlns:a16="http://schemas.microsoft.com/office/drawing/2014/main" id="{9AB1C1D7-9BBE-C05E-0EFE-93EAD472DE2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26712" y="1911132"/>
                <a:ext cx="1001272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r>
                  <a:rPr lang="en-GB" altLang="en-US" sz="2400">
                    <a:solidFill>
                      <a:srgbClr val="000000"/>
                    </a:solidFill>
                    <a:cs typeface="Arial" panose="020B0604020202020204" pitchFamily="34" charset="0"/>
                  </a:rPr>
                  <a:t>1.5m</a:t>
                </a:r>
              </a:p>
            </p:txBody>
          </p:sp>
          <p:sp>
            <p:nvSpPr>
              <p:cNvPr id="37912" name="TextBox 38">
                <a:extLst>
                  <a:ext uri="{FF2B5EF4-FFF2-40B4-BE49-F238E27FC236}">
                    <a16:creationId xmlns:a16="http://schemas.microsoft.com/office/drawing/2014/main" id="{F9A14E14-7DA5-3B37-6F00-3DD6F3D29EA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55340" y="2327618"/>
                <a:ext cx="788668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r>
                  <a:rPr lang="en-GB" altLang="en-US" sz="2400">
                    <a:solidFill>
                      <a:srgbClr val="000000"/>
                    </a:solidFill>
                    <a:cs typeface="Arial" panose="020B0604020202020204" pitchFamily="34" charset="0"/>
                  </a:rPr>
                  <a:t>2m</a:t>
                </a:r>
              </a:p>
            </p:txBody>
          </p:sp>
          <p:sp>
            <p:nvSpPr>
              <p:cNvPr id="37913" name="TextBox 39">
                <a:extLst>
                  <a:ext uri="{FF2B5EF4-FFF2-40B4-BE49-F238E27FC236}">
                    <a16:creationId xmlns:a16="http://schemas.microsoft.com/office/drawing/2014/main" id="{0E4B595C-DD96-1555-4249-A354281D56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855472" y="3542064"/>
                <a:ext cx="652632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r>
                  <a:rPr lang="en-GB" altLang="en-US" sz="2400">
                    <a:solidFill>
                      <a:srgbClr val="000000"/>
                    </a:solidFill>
                    <a:cs typeface="Arial" panose="020B0604020202020204" pitchFamily="34" charset="0"/>
                  </a:rPr>
                  <a:t>3m</a:t>
                </a:r>
              </a:p>
            </p:txBody>
          </p:sp>
        </p:grpSp>
      </p:grp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6191C2D6-1F4B-B231-6507-2DFB374E062D}"/>
              </a:ext>
            </a:extLst>
          </p:cNvPr>
          <p:cNvCxnSpPr/>
          <p:nvPr/>
        </p:nvCxnSpPr>
        <p:spPr>
          <a:xfrm rot="5400000">
            <a:off x="2631281" y="4542632"/>
            <a:ext cx="2087563" cy="0"/>
          </a:xfrm>
          <a:prstGeom prst="line">
            <a:avLst/>
          </a:prstGeom>
          <a:ln w="38100">
            <a:solidFill>
              <a:srgbClr val="0000CC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>
            <a:extLst>
              <a:ext uri="{FF2B5EF4-FFF2-40B4-BE49-F238E27FC236}">
                <a16:creationId xmlns:a16="http://schemas.microsoft.com/office/drawing/2014/main" id="{9D22D589-7ED1-BBC1-E3E4-5CCABC0E44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7450" y="3275013"/>
            <a:ext cx="19494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0000CC"/>
                </a:solidFill>
                <a:cs typeface="Arial" panose="020B0604020202020204" pitchFamily="34" charset="0"/>
              </a:rPr>
              <a:t>Area = L x B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3142C757-8D0F-0720-025A-EA6A337217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2625" y="3708400"/>
            <a:ext cx="143668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0000CC"/>
                </a:solidFill>
                <a:cs typeface="Arial" panose="020B0604020202020204" pitchFamily="34" charset="0"/>
              </a:rPr>
              <a:t>= 4 x 4.5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00F95967-D20C-2C87-FF40-4A17B10455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2625" y="4140200"/>
            <a:ext cx="11223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0000CC"/>
                </a:solidFill>
                <a:cs typeface="Arial" panose="020B0604020202020204" pitchFamily="34" charset="0"/>
              </a:rPr>
              <a:t>= 18m</a:t>
            </a:r>
            <a:r>
              <a:rPr lang="en-GB" altLang="en-US" sz="2400" baseline="30000">
                <a:solidFill>
                  <a:srgbClr val="0000CC"/>
                </a:solidFill>
                <a:cs typeface="Arial" panose="020B0604020202020204" pitchFamily="34" charset="0"/>
              </a:rPr>
              <a:t>2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2E232BC7-A3EC-8FA9-21AB-9392FCECE6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51300" y="4292600"/>
            <a:ext cx="736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0000CC"/>
                </a:solidFill>
                <a:cs typeface="Arial" panose="020B0604020202020204" pitchFamily="34" charset="0"/>
              </a:rPr>
              <a:t>6m</a:t>
            </a:r>
            <a:r>
              <a:rPr lang="en-GB" altLang="en-US" sz="2400" baseline="30000">
                <a:solidFill>
                  <a:srgbClr val="0000CC"/>
                </a:solidFill>
                <a:cs typeface="Arial" panose="020B0604020202020204" pitchFamily="34" charset="0"/>
              </a:rPr>
              <a:t>2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1C0B5653-456B-DD02-8F7C-8FDF48F564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9250" y="908050"/>
            <a:ext cx="57927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0000CC"/>
                </a:solidFill>
                <a:cs typeface="Arial" panose="020B0604020202020204" pitchFamily="34" charset="0"/>
              </a:rPr>
              <a:t>Minimum Area required = 18 + 6 = 24m</a:t>
            </a:r>
            <a:r>
              <a:rPr lang="en-GB" altLang="en-US" sz="2400" baseline="30000">
                <a:solidFill>
                  <a:srgbClr val="0000CC"/>
                </a:solidFill>
                <a:cs typeface="Arial" panose="020B0604020202020204" pitchFamily="34" charset="0"/>
              </a:rPr>
              <a:t>2</a:t>
            </a:r>
          </a:p>
        </p:txBody>
      </p:sp>
      <p:sp>
        <p:nvSpPr>
          <p:cNvPr id="59" name="Cloud 58">
            <a:extLst>
              <a:ext uri="{FF2B5EF4-FFF2-40B4-BE49-F238E27FC236}">
                <a16:creationId xmlns:a16="http://schemas.microsoft.com/office/drawing/2014/main" id="{267DFA5F-C80D-0BBC-DA51-E0FDAF412D1E}"/>
              </a:ext>
            </a:extLst>
          </p:cNvPr>
          <p:cNvSpPr/>
          <p:nvPr/>
        </p:nvSpPr>
        <p:spPr>
          <a:xfrm>
            <a:off x="4787900" y="1773238"/>
            <a:ext cx="4356100" cy="1727200"/>
          </a:xfrm>
          <a:prstGeom prst="cloud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400" dirty="0">
                <a:solidFill>
                  <a:prstClr val="white"/>
                </a:solidFill>
                <a:latin typeface="Comic Sans MS" pitchFamily="66" charset="0"/>
              </a:rPr>
              <a:t>Remember the</a:t>
            </a:r>
          </a:p>
          <a:p>
            <a:pPr algn="ctr">
              <a:defRPr/>
            </a:pPr>
            <a:r>
              <a:rPr lang="en-GB" sz="2400" dirty="0">
                <a:solidFill>
                  <a:prstClr val="white"/>
                </a:solidFill>
                <a:latin typeface="Comic Sans MS" pitchFamily="66" charset="0"/>
              </a:rPr>
              <a:t>carpet only comes 4m wide !</a:t>
            </a:r>
          </a:p>
        </p:txBody>
      </p:sp>
      <p:sp>
        <p:nvSpPr>
          <p:cNvPr id="60" name="Cloud 59">
            <a:extLst>
              <a:ext uri="{FF2B5EF4-FFF2-40B4-BE49-F238E27FC236}">
                <a16:creationId xmlns:a16="http://schemas.microsoft.com/office/drawing/2014/main" id="{8948C507-DB11-95EE-7049-18CDC2965193}"/>
              </a:ext>
            </a:extLst>
          </p:cNvPr>
          <p:cNvSpPr/>
          <p:nvPr/>
        </p:nvSpPr>
        <p:spPr>
          <a:xfrm>
            <a:off x="5292725" y="4365625"/>
            <a:ext cx="3851275" cy="1439863"/>
          </a:xfrm>
          <a:prstGeom prst="cloud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400" dirty="0">
                <a:solidFill>
                  <a:prstClr val="white"/>
                </a:solidFill>
                <a:latin typeface="Comic Sans MS" pitchFamily="66" charset="0"/>
              </a:rPr>
              <a:t>What’s the best way to fit it 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4" dur="80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5" dur="80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80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1" dur="80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2" dur="80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80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53" grpId="0"/>
      <p:bldP spid="54" grpId="0"/>
      <p:bldP spid="55" grpId="0"/>
      <p:bldP spid="56" grpId="0"/>
      <p:bldP spid="58" grpId="0"/>
      <p:bldP spid="59" grpId="0" animBg="1"/>
      <p:bldP spid="6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8">
            <a:extLst>
              <a:ext uri="{FF2B5EF4-FFF2-40B4-BE49-F238E27FC236}">
                <a16:creationId xmlns:a16="http://schemas.microsoft.com/office/drawing/2014/main" id="{BB3F389F-0A4A-C41D-ED5C-A49B99AFCCD1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4445EAD-EAA1-46DF-A74B-086FB832EBB5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7" name="Rectangle 19">
            <a:extLst>
              <a:ext uri="{FF2B5EF4-FFF2-40B4-BE49-F238E27FC236}">
                <a16:creationId xmlns:a16="http://schemas.microsoft.com/office/drawing/2014/main" id="{6470CA6D-9455-E34B-6C8C-29245CF5391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0242" name="Rectangle 2">
            <a:extLst>
              <a:ext uri="{FF2B5EF4-FFF2-40B4-BE49-F238E27FC236}">
                <a16:creationId xmlns:a16="http://schemas.microsoft.com/office/drawing/2014/main" id="{22938C25-49BF-68D7-9895-14271E1FC0FC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892300" y="552450"/>
            <a:ext cx="5256213" cy="695325"/>
          </a:xfrm>
        </p:spPr>
        <p:txBody>
          <a:bodyPr/>
          <a:lstStyle/>
          <a:p>
            <a:pPr eaLnBrk="1" hangingPunct="1">
              <a:defRPr/>
            </a:pPr>
            <a:r>
              <a:rPr lang="en-GB" sz="3600">
                <a:solidFill>
                  <a:srgbClr val="FFFF00"/>
                </a:solidFill>
              </a:rPr>
              <a:t>Area  of a Rectangle</a:t>
            </a:r>
          </a:p>
        </p:txBody>
      </p:sp>
      <p:pic>
        <p:nvPicPr>
          <p:cNvPr id="17413" name="Picture 3" descr="scottishflag">
            <a:extLst>
              <a:ext uri="{FF2B5EF4-FFF2-40B4-BE49-F238E27FC236}">
                <a16:creationId xmlns:a16="http://schemas.microsoft.com/office/drawing/2014/main" id="{96909CC4-DEF9-DC16-FD33-0C1CE93D88F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4" name="Text Box 4">
            <a:extLst>
              <a:ext uri="{FF2B5EF4-FFF2-40B4-BE49-F238E27FC236}">
                <a16:creationId xmlns:a16="http://schemas.microsoft.com/office/drawing/2014/main" id="{A03F778A-EF1F-A0C9-DE45-58B910F8BC03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17415" name="Picture 14" descr="Office Objects 0572">
            <a:extLst>
              <a:ext uri="{FF2B5EF4-FFF2-40B4-BE49-F238E27FC236}">
                <a16:creationId xmlns:a16="http://schemas.microsoft.com/office/drawing/2014/main" id="{0C250BC9-EB34-9C86-DBA4-82BBF84176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57" name="Rectangle 17">
            <a:extLst>
              <a:ext uri="{FF2B5EF4-FFF2-40B4-BE49-F238E27FC236}">
                <a16:creationId xmlns:a16="http://schemas.microsoft.com/office/drawing/2014/main" id="{6EA139A5-2BFF-3577-54ED-CCA10CE64F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Learning Intention</a:t>
            </a:r>
          </a:p>
        </p:txBody>
      </p:sp>
      <p:sp>
        <p:nvSpPr>
          <p:cNvPr id="10258" name="Rectangle 18">
            <a:extLst>
              <a:ext uri="{FF2B5EF4-FFF2-40B4-BE49-F238E27FC236}">
                <a16:creationId xmlns:a16="http://schemas.microsoft.com/office/drawing/2014/main" id="{BA7751FD-A4F4-B82F-7514-27B2B1C38A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>
                <a:effectLst>
                  <a:outerShdw blurRad="38100" dist="38100" dir="2700000" algn="tl">
                    <a:srgbClr val="000000"/>
                  </a:outerShdw>
                </a:effectLst>
              </a:rPr>
              <a:t>Success Criteria</a:t>
            </a:r>
          </a:p>
        </p:txBody>
      </p:sp>
      <p:sp>
        <p:nvSpPr>
          <p:cNvPr id="10259" name="Text Box 19">
            <a:extLst>
              <a:ext uri="{FF2B5EF4-FFF2-40B4-BE49-F238E27FC236}">
                <a16:creationId xmlns:a16="http://schemas.microsoft.com/office/drawing/2014/main" id="{DBEA1F5C-50B8-D2B4-E13C-5E96272A3D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025775"/>
            <a:ext cx="3833813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Remember area formula for a rectangle.</a:t>
            </a:r>
            <a:endParaRPr lang="en-GB" sz="3600" dirty="0">
              <a:solidFill>
                <a:srgbClr val="FFFF00"/>
              </a:solidFill>
            </a:endParaRPr>
          </a:p>
        </p:txBody>
      </p:sp>
      <p:sp>
        <p:nvSpPr>
          <p:cNvPr id="17419" name="Line 20">
            <a:extLst>
              <a:ext uri="{FF2B5EF4-FFF2-40B4-BE49-F238E27FC236}">
                <a16:creationId xmlns:a16="http://schemas.microsoft.com/office/drawing/2014/main" id="{098BD7E7-E58C-DC6C-5BF5-6E291F75965E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261" name="Rectangle 21">
            <a:extLst>
              <a:ext uri="{FF2B5EF4-FFF2-40B4-BE49-F238E27FC236}">
                <a16:creationId xmlns:a16="http://schemas.microsoft.com/office/drawing/2014/main" id="{17A3AB28-58C6-F837-4E3E-269E56372F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lvl="1" eaLnBrk="1" hangingPunct="1"/>
            <a:r>
              <a:rPr lang="en-GB" altLang="en-US">
                <a:solidFill>
                  <a:srgbClr val="FFFF00"/>
                </a:solidFill>
              </a:rPr>
              <a:t>1. 	We are learning to calculate the area of rectangle.</a:t>
            </a:r>
          </a:p>
        </p:txBody>
      </p:sp>
      <p:sp>
        <p:nvSpPr>
          <p:cNvPr id="10264" name="Rectangle 24">
            <a:extLst>
              <a:ext uri="{FF2B5EF4-FFF2-40B4-BE49-F238E27FC236}">
                <a16:creationId xmlns:a16="http://schemas.microsoft.com/office/drawing/2014/main" id="{DBBA3892-A4C5-3F6E-37C7-2165FBC24D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2275" y="4110038"/>
            <a:ext cx="33607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Tx/>
              <a:buAutoNum type="arabicPeriod" startAt="2"/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</a:rPr>
              <a:t>Apply formula correctly. </a:t>
            </a:r>
          </a:p>
          <a:p>
            <a:pPr marL="342900" indent="-342900"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</a:rPr>
              <a:t>     (showing working)</a:t>
            </a:r>
          </a:p>
        </p:txBody>
      </p:sp>
      <p:sp>
        <p:nvSpPr>
          <p:cNvPr id="10266" name="Rectangle 26">
            <a:extLst>
              <a:ext uri="{FF2B5EF4-FFF2-40B4-BE49-F238E27FC236}">
                <a16:creationId xmlns:a16="http://schemas.microsoft.com/office/drawing/2014/main" id="{35EE95EB-0AA1-BA60-8BC7-F89B5D7E23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19738" y="4960938"/>
            <a:ext cx="25209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>
              <a:buFontTx/>
              <a:buAutoNum type="arabicPeriod" startAt="3"/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</a:rPr>
              <a:t>Answer containing </a:t>
            </a:r>
          </a:p>
          <a:p>
            <a:pPr marL="342900" indent="-342900"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</a:rPr>
              <a:t>     appropriate units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9" grpId="0"/>
      <p:bldP spid="10261" grpId="0"/>
      <p:bldP spid="10264" grpId="0"/>
      <p:bldP spid="10266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914" name="Group 51">
            <a:extLst>
              <a:ext uri="{FF2B5EF4-FFF2-40B4-BE49-F238E27FC236}">
                <a16:creationId xmlns:a16="http://schemas.microsoft.com/office/drawing/2014/main" id="{84175B18-7DF2-19D9-1B68-52573027F7DC}"/>
              </a:ext>
            </a:extLst>
          </p:cNvPr>
          <p:cNvGrpSpPr>
            <a:grpSpLocks/>
          </p:cNvGrpSpPr>
          <p:nvPr/>
        </p:nvGrpSpPr>
        <p:grpSpPr bwMode="auto">
          <a:xfrm>
            <a:off x="0" y="1196975"/>
            <a:ext cx="5761038" cy="4176713"/>
            <a:chOff x="0" y="1196752"/>
            <a:chExt cx="5760640" cy="4176464"/>
          </a:xfrm>
        </p:grpSpPr>
        <p:sp>
          <p:nvSpPr>
            <p:cNvPr id="38929" name="TextBox 36">
              <a:extLst>
                <a:ext uri="{FF2B5EF4-FFF2-40B4-BE49-F238E27FC236}">
                  <a16:creationId xmlns:a16="http://schemas.microsoft.com/office/drawing/2014/main" id="{3D7B0620-6A6F-2903-0540-7FDBF12AEA3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12200" y="1196752"/>
              <a:ext cx="69956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 sz="2400">
                  <a:solidFill>
                    <a:srgbClr val="000000"/>
                  </a:solidFill>
                  <a:cs typeface="Arial" panose="020B0604020202020204" pitchFamily="34" charset="0"/>
                </a:rPr>
                <a:t>4m</a:t>
              </a:r>
            </a:p>
          </p:txBody>
        </p:sp>
        <p:grpSp>
          <p:nvGrpSpPr>
            <p:cNvPr id="38930" name="Group 46">
              <a:extLst>
                <a:ext uri="{FF2B5EF4-FFF2-40B4-BE49-F238E27FC236}">
                  <a16:creationId xmlns:a16="http://schemas.microsoft.com/office/drawing/2014/main" id="{78B122F1-8226-B4DF-685B-47E30526B14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1620650"/>
              <a:ext cx="5760640" cy="3752566"/>
              <a:chOff x="-252536" y="1620627"/>
              <a:chExt cx="5760640" cy="3752566"/>
            </a:xfrm>
          </p:grpSpPr>
          <p:sp>
            <p:nvSpPr>
              <p:cNvPr id="28" name="Freeform 27">
                <a:extLst>
                  <a:ext uri="{FF2B5EF4-FFF2-40B4-BE49-F238E27FC236}">
                    <a16:creationId xmlns:a16="http://schemas.microsoft.com/office/drawing/2014/main" id="{98FAB6B1-F0CF-55E0-A3BC-BF492E756129}"/>
                  </a:ext>
                </a:extLst>
              </p:cNvPr>
              <p:cNvSpPr/>
              <p:nvPr/>
            </p:nvSpPr>
            <p:spPr>
              <a:xfrm>
                <a:off x="569732" y="1620567"/>
                <a:ext cx="4285954" cy="3219258"/>
              </a:xfrm>
              <a:custGeom>
                <a:avLst/>
                <a:gdLst>
                  <a:gd name="connsiteX0" fmla="*/ 0 w 4286250"/>
                  <a:gd name="connsiteY0" fmla="*/ 0 h 3219450"/>
                  <a:gd name="connsiteX1" fmla="*/ 0 w 4286250"/>
                  <a:gd name="connsiteY1" fmla="*/ 0 h 3219450"/>
                  <a:gd name="connsiteX2" fmla="*/ 2857500 w 4286250"/>
                  <a:gd name="connsiteY2" fmla="*/ 0 h 3219450"/>
                  <a:gd name="connsiteX3" fmla="*/ 2857500 w 4286250"/>
                  <a:gd name="connsiteY3" fmla="*/ 1066800 h 3219450"/>
                  <a:gd name="connsiteX4" fmla="*/ 4286250 w 4286250"/>
                  <a:gd name="connsiteY4" fmla="*/ 1076325 h 3219450"/>
                  <a:gd name="connsiteX5" fmla="*/ 4286250 w 4286250"/>
                  <a:gd name="connsiteY5" fmla="*/ 3219450 h 3219450"/>
                  <a:gd name="connsiteX6" fmla="*/ 0 w 4286250"/>
                  <a:gd name="connsiteY6" fmla="*/ 3219450 h 3219450"/>
                  <a:gd name="connsiteX7" fmla="*/ 0 w 4286250"/>
                  <a:gd name="connsiteY7" fmla="*/ 0 h 32194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286250" h="3219450">
                    <a:moveTo>
                      <a:pt x="0" y="0"/>
                    </a:moveTo>
                    <a:lnTo>
                      <a:pt x="0" y="0"/>
                    </a:lnTo>
                    <a:lnTo>
                      <a:pt x="2857500" y="0"/>
                    </a:lnTo>
                    <a:lnTo>
                      <a:pt x="2857500" y="1066800"/>
                    </a:lnTo>
                    <a:lnTo>
                      <a:pt x="4286250" y="1076325"/>
                    </a:lnTo>
                    <a:lnTo>
                      <a:pt x="4286250" y="3219450"/>
                    </a:lnTo>
                    <a:lnTo>
                      <a:pt x="0" y="321945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>
                  <a:solidFill>
                    <a:prstClr val="white"/>
                  </a:solidFill>
                </a:endParaRPr>
              </a:p>
            </p:txBody>
          </p:sp>
          <p:sp>
            <p:nvSpPr>
              <p:cNvPr id="38932" name="TextBox 28">
                <a:extLst>
                  <a:ext uri="{FF2B5EF4-FFF2-40B4-BE49-F238E27FC236}">
                    <a16:creationId xmlns:a16="http://schemas.microsoft.com/office/drawing/2014/main" id="{23678C24-1F39-C2D0-58B6-C050BB69580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-252536" y="3054140"/>
                <a:ext cx="901334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r>
                  <a:rPr lang="en-GB" altLang="en-US" sz="2400">
                    <a:solidFill>
                      <a:srgbClr val="000000"/>
                    </a:solidFill>
                    <a:cs typeface="Arial" panose="020B0604020202020204" pitchFamily="34" charset="0"/>
                  </a:rPr>
                  <a:t>4.5m</a:t>
                </a:r>
              </a:p>
            </p:txBody>
          </p: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6CDDE743-DE50-65D2-4926-9CC57ECAA789}"/>
                  </a:ext>
                </a:extLst>
              </p:cNvPr>
              <p:cNvCxnSpPr>
                <a:stCxn id="28" idx="6"/>
              </p:cNvCxnSpPr>
              <p:nvPr/>
            </p:nvCxnSpPr>
            <p:spPr>
              <a:xfrm>
                <a:off x="569732" y="4839825"/>
                <a:ext cx="4305003" cy="1587"/>
              </a:xfrm>
              <a:prstGeom prst="line">
                <a:avLst/>
              </a:prstGeom>
              <a:ln w="57150">
                <a:solidFill>
                  <a:srgbClr val="FF0000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705496FE-37A5-0176-37A9-848C79616750}"/>
                  </a:ext>
                </a:extLst>
              </p:cNvPr>
              <p:cNvCxnSpPr/>
              <p:nvPr/>
            </p:nvCxnSpPr>
            <p:spPr>
              <a:xfrm rot="5400000" flipH="1" flipV="1">
                <a:off x="-1037516" y="3232577"/>
                <a:ext cx="3216083" cy="1588"/>
              </a:xfrm>
              <a:prstGeom prst="line">
                <a:avLst/>
              </a:prstGeom>
              <a:ln w="57150">
                <a:solidFill>
                  <a:srgbClr val="FF0000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72C7D1DD-AB2F-B8AA-6BA9-990B3FF8CE57}"/>
                  </a:ext>
                </a:extLst>
              </p:cNvPr>
              <p:cNvCxnSpPr>
                <a:stCxn id="28" idx="0"/>
              </p:cNvCxnSpPr>
              <p:nvPr/>
            </p:nvCxnSpPr>
            <p:spPr>
              <a:xfrm>
                <a:off x="569732" y="1620567"/>
                <a:ext cx="2876351" cy="6350"/>
              </a:xfrm>
              <a:prstGeom prst="line">
                <a:avLst/>
              </a:prstGeom>
              <a:ln w="57150">
                <a:solidFill>
                  <a:srgbClr val="FF0000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FAB2654C-8CAB-95FE-3E39-AA6CDE733548}"/>
                  </a:ext>
                </a:extLst>
              </p:cNvPr>
              <p:cNvCxnSpPr/>
              <p:nvPr/>
            </p:nvCxnSpPr>
            <p:spPr>
              <a:xfrm rot="5400000">
                <a:off x="2891286" y="2170602"/>
                <a:ext cx="1073086" cy="1588"/>
              </a:xfrm>
              <a:prstGeom prst="line">
                <a:avLst/>
              </a:prstGeom>
              <a:ln w="57150">
                <a:solidFill>
                  <a:srgbClr val="FF0000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1DD8AFB2-1602-8ABC-DB3D-BB1BD9E250DB}"/>
                  </a:ext>
                </a:extLst>
              </p:cNvPr>
              <p:cNvCxnSpPr/>
              <p:nvPr/>
            </p:nvCxnSpPr>
            <p:spPr>
              <a:xfrm>
                <a:off x="3427035" y="2696828"/>
                <a:ext cx="1428651" cy="1587"/>
              </a:xfrm>
              <a:prstGeom prst="line">
                <a:avLst/>
              </a:prstGeom>
              <a:ln w="57150">
                <a:solidFill>
                  <a:srgbClr val="FF0000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191D1500-D01E-8D2D-BCF6-BE90B33B79EC}"/>
                  </a:ext>
                </a:extLst>
              </p:cNvPr>
              <p:cNvCxnSpPr>
                <a:endCxn id="28" idx="5"/>
              </p:cNvCxnSpPr>
              <p:nvPr/>
            </p:nvCxnSpPr>
            <p:spPr>
              <a:xfrm rot="16200000" flipH="1">
                <a:off x="3766726" y="3750865"/>
                <a:ext cx="2169983" cy="7936"/>
              </a:xfrm>
              <a:prstGeom prst="line">
                <a:avLst/>
              </a:prstGeom>
              <a:ln w="57150">
                <a:solidFill>
                  <a:srgbClr val="FF0000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8939" name="TextBox 35">
                <a:extLst>
                  <a:ext uri="{FF2B5EF4-FFF2-40B4-BE49-F238E27FC236}">
                    <a16:creationId xmlns:a16="http://schemas.microsoft.com/office/drawing/2014/main" id="{F78E846D-28C9-1807-7140-64A9FD6DA88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12266" y="4911528"/>
                <a:ext cx="847566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r>
                  <a:rPr lang="en-GB" altLang="en-US" sz="2400">
                    <a:solidFill>
                      <a:srgbClr val="000000"/>
                    </a:solidFill>
                    <a:cs typeface="Arial" panose="020B0604020202020204" pitchFamily="34" charset="0"/>
                  </a:rPr>
                  <a:t>6m</a:t>
                </a:r>
              </a:p>
            </p:txBody>
          </p:sp>
          <p:sp>
            <p:nvSpPr>
              <p:cNvPr id="38940" name="TextBox 37">
                <a:extLst>
                  <a:ext uri="{FF2B5EF4-FFF2-40B4-BE49-F238E27FC236}">
                    <a16:creationId xmlns:a16="http://schemas.microsoft.com/office/drawing/2014/main" id="{145EEF24-4DED-8E89-6172-CBE1768D467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26712" y="1911132"/>
                <a:ext cx="1001272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r>
                  <a:rPr lang="en-GB" altLang="en-US" sz="2400">
                    <a:solidFill>
                      <a:srgbClr val="000000"/>
                    </a:solidFill>
                    <a:cs typeface="Arial" panose="020B0604020202020204" pitchFamily="34" charset="0"/>
                  </a:rPr>
                  <a:t>1.5m</a:t>
                </a:r>
              </a:p>
            </p:txBody>
          </p:sp>
          <p:sp>
            <p:nvSpPr>
              <p:cNvPr id="38941" name="TextBox 38">
                <a:extLst>
                  <a:ext uri="{FF2B5EF4-FFF2-40B4-BE49-F238E27FC236}">
                    <a16:creationId xmlns:a16="http://schemas.microsoft.com/office/drawing/2014/main" id="{E52D5C1D-9011-368B-1038-56CD72FDBA3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55340" y="2327618"/>
                <a:ext cx="788668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r>
                  <a:rPr lang="en-GB" altLang="en-US" sz="2400">
                    <a:solidFill>
                      <a:srgbClr val="000000"/>
                    </a:solidFill>
                    <a:cs typeface="Arial" panose="020B0604020202020204" pitchFamily="34" charset="0"/>
                  </a:rPr>
                  <a:t>2m</a:t>
                </a:r>
              </a:p>
            </p:txBody>
          </p:sp>
          <p:sp>
            <p:nvSpPr>
              <p:cNvPr id="38942" name="TextBox 39">
                <a:extLst>
                  <a:ext uri="{FF2B5EF4-FFF2-40B4-BE49-F238E27FC236}">
                    <a16:creationId xmlns:a16="http://schemas.microsoft.com/office/drawing/2014/main" id="{DA3FC507-897F-B803-3943-FC2B0009306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855472" y="3542064"/>
                <a:ext cx="652632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r>
                  <a:rPr lang="en-GB" altLang="en-US" sz="2400">
                    <a:solidFill>
                      <a:srgbClr val="000000"/>
                    </a:solidFill>
                    <a:cs typeface="Arial" panose="020B0604020202020204" pitchFamily="34" charset="0"/>
                  </a:rPr>
                  <a:t>3m</a:t>
                </a:r>
              </a:p>
            </p:txBody>
          </p:sp>
        </p:grpSp>
      </p:grpSp>
      <p:sp>
        <p:nvSpPr>
          <p:cNvPr id="41" name="Rectangle 40">
            <a:extLst>
              <a:ext uri="{FF2B5EF4-FFF2-40B4-BE49-F238E27FC236}">
                <a16:creationId xmlns:a16="http://schemas.microsoft.com/office/drawing/2014/main" id="{A2079063-AAC5-D327-11D2-047DF4847F69}"/>
              </a:ext>
            </a:extLst>
          </p:cNvPr>
          <p:cNvSpPr/>
          <p:nvPr/>
        </p:nvSpPr>
        <p:spPr>
          <a:xfrm>
            <a:off x="841375" y="1666875"/>
            <a:ext cx="2820988" cy="3144838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prstClr val="white"/>
              </a:solidFill>
            </a:endParaRPr>
          </a:p>
        </p:txBody>
      </p:sp>
      <p:sp>
        <p:nvSpPr>
          <p:cNvPr id="38916" name="TextBox 57">
            <a:extLst>
              <a:ext uri="{FF2B5EF4-FFF2-40B4-BE49-F238E27FC236}">
                <a16:creationId xmlns:a16="http://schemas.microsoft.com/office/drawing/2014/main" id="{245849E8-5C1C-D1E4-E257-E70BC1E928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2275" y="188913"/>
            <a:ext cx="59039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000000"/>
                </a:solidFill>
                <a:cs typeface="Arial" panose="020B0604020202020204" pitchFamily="34" charset="0"/>
              </a:rPr>
              <a:t>Minimum </a:t>
            </a:r>
            <a:r>
              <a:rPr lang="en-GB" altLang="en-US" sz="2400">
                <a:solidFill>
                  <a:srgbClr val="0000CC"/>
                </a:solidFill>
                <a:cs typeface="Arial" panose="020B0604020202020204" pitchFamily="34" charset="0"/>
              </a:rPr>
              <a:t>AREA</a:t>
            </a:r>
            <a:r>
              <a:rPr lang="en-GB" altLang="en-US" sz="2400">
                <a:solidFill>
                  <a:srgbClr val="000000"/>
                </a:solidFill>
                <a:cs typeface="Arial" panose="020B0604020202020204" pitchFamily="34" charset="0"/>
              </a:rPr>
              <a:t> required = 18 + 6 = </a:t>
            </a:r>
            <a:r>
              <a:rPr lang="en-GB" altLang="en-US" sz="2400">
                <a:solidFill>
                  <a:srgbClr val="0000CC"/>
                </a:solidFill>
                <a:cs typeface="Arial" panose="020B0604020202020204" pitchFamily="34" charset="0"/>
              </a:rPr>
              <a:t>24m</a:t>
            </a:r>
            <a:r>
              <a:rPr lang="en-GB" altLang="en-US" sz="2400" baseline="30000">
                <a:solidFill>
                  <a:srgbClr val="0000CC"/>
                </a:solidFill>
                <a:cs typeface="Arial" panose="020B0604020202020204" pitchFamily="34" charset="0"/>
              </a:rPr>
              <a:t>2</a:t>
            </a:r>
          </a:p>
        </p:txBody>
      </p:sp>
      <p:sp>
        <p:nvSpPr>
          <p:cNvPr id="59" name="Cloud 58">
            <a:extLst>
              <a:ext uri="{FF2B5EF4-FFF2-40B4-BE49-F238E27FC236}">
                <a16:creationId xmlns:a16="http://schemas.microsoft.com/office/drawing/2014/main" id="{D6C181A3-F3D7-8DBE-0694-38CFC2BD510A}"/>
              </a:ext>
            </a:extLst>
          </p:cNvPr>
          <p:cNvSpPr/>
          <p:nvPr/>
        </p:nvSpPr>
        <p:spPr>
          <a:xfrm>
            <a:off x="5651500" y="4437063"/>
            <a:ext cx="2771775" cy="1728787"/>
          </a:xfrm>
          <a:prstGeom prst="cloud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400" dirty="0">
                <a:solidFill>
                  <a:prstClr val="white"/>
                </a:solidFill>
                <a:latin typeface="Comic Sans MS" pitchFamily="66" charset="0"/>
              </a:rPr>
              <a:t>Cost</a:t>
            </a:r>
          </a:p>
          <a:p>
            <a:pPr algn="ctr">
              <a:defRPr/>
            </a:pPr>
            <a:r>
              <a:rPr lang="en-GB" sz="2400" dirty="0">
                <a:solidFill>
                  <a:prstClr val="white"/>
                </a:solidFill>
                <a:latin typeface="Comic Sans MS" pitchFamily="66" charset="0"/>
              </a:rPr>
              <a:t>£12 x 26 </a:t>
            </a:r>
          </a:p>
          <a:p>
            <a:pPr algn="ctr">
              <a:defRPr/>
            </a:pPr>
            <a:r>
              <a:rPr lang="en-GB" sz="2400" dirty="0">
                <a:solidFill>
                  <a:prstClr val="white"/>
                </a:solidFill>
                <a:latin typeface="Comic Sans MS" pitchFamily="66" charset="0"/>
              </a:rPr>
              <a:t>= £ 312</a:t>
            </a:r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5808FF57-A9C4-120E-4F69-DEDB79FA3DFF}"/>
              </a:ext>
            </a:extLst>
          </p:cNvPr>
          <p:cNvCxnSpPr/>
          <p:nvPr/>
        </p:nvCxnSpPr>
        <p:spPr>
          <a:xfrm rot="5400000">
            <a:off x="2606675" y="3752850"/>
            <a:ext cx="2089150" cy="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42">
            <a:extLst>
              <a:ext uri="{FF2B5EF4-FFF2-40B4-BE49-F238E27FC236}">
                <a16:creationId xmlns:a16="http://schemas.microsoft.com/office/drawing/2014/main" id="{D1D0F27F-9FCC-EA3B-B58E-330C0765393C}"/>
              </a:ext>
            </a:extLst>
          </p:cNvPr>
          <p:cNvSpPr/>
          <p:nvPr/>
        </p:nvSpPr>
        <p:spPr>
          <a:xfrm>
            <a:off x="841375" y="4795838"/>
            <a:ext cx="2808288" cy="1512887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prstClr val="white"/>
              </a:solidFill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AB090FC4-D563-67A3-C829-A7924721E3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5229225"/>
            <a:ext cx="6111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000000"/>
                </a:solidFill>
                <a:cs typeface="Arial" panose="020B0604020202020204" pitchFamily="34" charset="0"/>
              </a:rPr>
              <a:t>2m</a:t>
            </a: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57679279-7826-18BE-1739-9DF869A7A1CF}"/>
              </a:ext>
            </a:extLst>
          </p:cNvPr>
          <p:cNvCxnSpPr/>
          <p:nvPr/>
        </p:nvCxnSpPr>
        <p:spPr>
          <a:xfrm>
            <a:off x="822325" y="4826000"/>
            <a:ext cx="2813050" cy="28575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2883F75E-CB90-D55B-DF9D-39C6E8213CEC}"/>
              </a:ext>
            </a:extLst>
          </p:cNvPr>
          <p:cNvCxnSpPr/>
          <p:nvPr/>
        </p:nvCxnSpPr>
        <p:spPr>
          <a:xfrm>
            <a:off x="3749675" y="4840288"/>
            <a:ext cx="1368425" cy="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Rectangle 65">
            <a:extLst>
              <a:ext uri="{FF2B5EF4-FFF2-40B4-BE49-F238E27FC236}">
                <a16:creationId xmlns:a16="http://schemas.microsoft.com/office/drawing/2014/main" id="{3305C470-A64A-DBEA-1C6B-8A8CAD7A7DAD}"/>
              </a:ext>
            </a:extLst>
          </p:cNvPr>
          <p:cNvSpPr/>
          <p:nvPr/>
        </p:nvSpPr>
        <p:spPr>
          <a:xfrm rot="16200000">
            <a:off x="3313112" y="3046413"/>
            <a:ext cx="2087563" cy="1443038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prstClr val="white"/>
              </a:solidFill>
            </a:endParaRPr>
          </a:p>
        </p:txBody>
      </p:sp>
      <p:sp>
        <p:nvSpPr>
          <p:cNvPr id="67" name="Cloud 66">
            <a:extLst>
              <a:ext uri="{FF2B5EF4-FFF2-40B4-BE49-F238E27FC236}">
                <a16:creationId xmlns:a16="http://schemas.microsoft.com/office/drawing/2014/main" id="{69586876-B392-B085-6DCE-CAE0345301C9}"/>
              </a:ext>
            </a:extLst>
          </p:cNvPr>
          <p:cNvSpPr/>
          <p:nvPr/>
        </p:nvSpPr>
        <p:spPr>
          <a:xfrm>
            <a:off x="5867400" y="1773238"/>
            <a:ext cx="2771775" cy="1727200"/>
          </a:xfrm>
          <a:prstGeom prst="cloud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400" dirty="0">
                <a:solidFill>
                  <a:prstClr val="white"/>
                </a:solidFill>
                <a:latin typeface="Comic Sans MS" pitchFamily="66" charset="0"/>
              </a:rPr>
              <a:t>Area</a:t>
            </a:r>
          </a:p>
          <a:p>
            <a:pPr algn="ctr">
              <a:defRPr/>
            </a:pPr>
            <a:r>
              <a:rPr lang="en-GB" sz="2400" dirty="0">
                <a:solidFill>
                  <a:prstClr val="white"/>
                </a:solidFill>
                <a:latin typeface="Comic Sans MS" pitchFamily="66" charset="0"/>
              </a:rPr>
              <a:t>4 x 6.5 </a:t>
            </a:r>
          </a:p>
          <a:p>
            <a:pPr algn="ctr">
              <a:defRPr/>
            </a:pPr>
            <a:r>
              <a:rPr lang="en-GB" sz="2400" dirty="0">
                <a:solidFill>
                  <a:prstClr val="white"/>
                </a:solidFill>
                <a:latin typeface="Comic Sans MS" pitchFamily="66" charset="0"/>
              </a:rPr>
              <a:t>= 26m</a:t>
            </a:r>
            <a:r>
              <a:rPr lang="en-GB" sz="2400" baseline="30000" dirty="0">
                <a:solidFill>
                  <a:prstClr val="white"/>
                </a:solidFill>
                <a:latin typeface="Comic Sans MS" pitchFamily="66" charset="0"/>
              </a:rPr>
              <a:t>2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29902B89-EF1B-F201-4288-4137B6D86A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2725" y="6237288"/>
            <a:ext cx="31956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000000"/>
                </a:solidFill>
                <a:cs typeface="Arial" panose="020B0604020202020204" pitchFamily="34" charset="0"/>
              </a:rPr>
              <a:t>With a bit left over !</a:t>
            </a:r>
          </a:p>
        </p:txBody>
      </p:sp>
      <p:sp>
        <p:nvSpPr>
          <p:cNvPr id="38926" name="TextBox 68">
            <a:extLst>
              <a:ext uri="{FF2B5EF4-FFF2-40B4-BE49-F238E27FC236}">
                <a16:creationId xmlns:a16="http://schemas.microsoft.com/office/drawing/2014/main" id="{EA242539-8A8E-7929-1AE6-4E562AD325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9113" y="692150"/>
            <a:ext cx="32019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0000"/>
                </a:solidFill>
                <a:cs typeface="Arial" panose="020B0604020202020204" pitchFamily="34" charset="0"/>
              </a:rPr>
              <a:t>One possible solution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9E1ADC0B-12CD-ADE4-A508-07E7946AAC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25" y="5764213"/>
            <a:ext cx="41449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0000"/>
                </a:solidFill>
                <a:cs typeface="Arial" panose="020B0604020202020204" pitchFamily="34" charset="0"/>
              </a:rPr>
              <a:t>Total cost £22.50 + £312 =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214EFE90-EDBA-F444-4051-9EE4C202B9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0200" y="5764213"/>
            <a:ext cx="14430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0000"/>
                </a:solidFill>
                <a:cs typeface="Arial" panose="020B0604020202020204" pitchFamily="34" charset="0"/>
              </a:rPr>
              <a:t>£334.50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" dur="80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" dur="80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80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1.85185E-6 C 0.07622 -0.03125 0.15296 -0.06204 0.19115 -0.09722 C 0.22952 -0.13241 0.22344 -0.19144 0.23004 -0.20996 " pathEditMode="relative" rAng="0" ptsTypes="aaA">
                                      <p:cBhvr>
                                        <p:cTn id="29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500" y="-10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1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32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2" dur="80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3" dur="80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80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640"/>
                            </p:stCondLst>
                            <p:childTnLst>
                              <p:par>
                                <p:cTn id="56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8" dur="80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9" dur="80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80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5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6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2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3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59" grpId="0" animBg="1"/>
      <p:bldP spid="43" grpId="0" animBg="1"/>
      <p:bldP spid="43" grpId="1" animBg="1"/>
      <p:bldP spid="43" grpId="2" animBg="1"/>
      <p:bldP spid="43" grpId="3" animBg="1"/>
      <p:bldP spid="44" grpId="0"/>
      <p:bldP spid="66" grpId="0" animBg="1"/>
      <p:bldP spid="67" grpId="0" animBg="1"/>
      <p:bldP spid="68" grpId="0"/>
      <p:bldP spid="29" grpId="0"/>
      <p:bldP spid="36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>
            <a:extLst>
              <a:ext uri="{FF2B5EF4-FFF2-40B4-BE49-F238E27FC236}">
                <a16:creationId xmlns:a16="http://schemas.microsoft.com/office/drawing/2014/main" id="{F0EC3BBE-5F10-CBDA-A2AF-2C42ED39D6CC}"/>
              </a:ext>
            </a:extLst>
          </p:cNvPr>
          <p:cNvSpPr/>
          <p:nvPr/>
        </p:nvSpPr>
        <p:spPr>
          <a:xfrm rot="16200000">
            <a:off x="1613694" y="1273969"/>
            <a:ext cx="2747963" cy="4321175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prstClr val="white"/>
              </a:solidFill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03681FC1-E64E-802C-5DB4-6FB8044245A5}"/>
              </a:ext>
            </a:extLst>
          </p:cNvPr>
          <p:cNvSpPr/>
          <p:nvPr/>
        </p:nvSpPr>
        <p:spPr>
          <a:xfrm>
            <a:off x="3708400" y="2060575"/>
            <a:ext cx="1439863" cy="863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prstClr val="white"/>
              </a:solidFill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94319C39-9167-D503-5F8B-AEB19355304A}"/>
              </a:ext>
            </a:extLst>
          </p:cNvPr>
          <p:cNvSpPr/>
          <p:nvPr/>
        </p:nvSpPr>
        <p:spPr>
          <a:xfrm>
            <a:off x="3678238" y="2032000"/>
            <a:ext cx="1470025" cy="8921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prstClr val="white"/>
              </a:solidFill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6121B459-1C1C-4DB7-5E68-4D17836278BF}"/>
              </a:ext>
            </a:extLst>
          </p:cNvPr>
          <p:cNvSpPr/>
          <p:nvPr/>
        </p:nvSpPr>
        <p:spPr>
          <a:xfrm>
            <a:off x="3694113" y="2060575"/>
            <a:ext cx="1439862" cy="86360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prstClr val="white"/>
              </a:solidFill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256B0118-0F96-2E6B-26E3-2EE22614C90F}"/>
              </a:ext>
            </a:extLst>
          </p:cNvPr>
          <p:cNvSpPr/>
          <p:nvPr/>
        </p:nvSpPr>
        <p:spPr>
          <a:xfrm rot="10800000" flipV="1">
            <a:off x="4500563" y="1557338"/>
            <a:ext cx="1439862" cy="43180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prstClr val="white"/>
              </a:solidFill>
            </a:endParaRPr>
          </a:p>
        </p:txBody>
      </p:sp>
      <p:sp>
        <p:nvSpPr>
          <p:cNvPr id="39943" name="TextBox 36">
            <a:extLst>
              <a:ext uri="{FF2B5EF4-FFF2-40B4-BE49-F238E27FC236}">
                <a16:creationId xmlns:a16="http://schemas.microsoft.com/office/drawing/2014/main" id="{238A8397-879A-EC88-C19D-471D1F3C8D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2913" y="1196975"/>
            <a:ext cx="6985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000000"/>
                </a:solidFill>
                <a:cs typeface="Arial" panose="020B0604020202020204" pitchFamily="34" charset="0"/>
              </a:rPr>
              <a:t>4m</a:t>
            </a:r>
          </a:p>
        </p:txBody>
      </p:sp>
      <p:sp>
        <p:nvSpPr>
          <p:cNvPr id="39944" name="TextBox 28">
            <a:extLst>
              <a:ext uri="{FF2B5EF4-FFF2-40B4-BE49-F238E27FC236}">
                <a16:creationId xmlns:a16="http://schemas.microsoft.com/office/drawing/2014/main" id="{5223FF4D-26F5-2ADD-08CC-6861926A4F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054350"/>
            <a:ext cx="9017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000000"/>
                </a:solidFill>
                <a:cs typeface="Arial" panose="020B0604020202020204" pitchFamily="34" charset="0"/>
              </a:rPr>
              <a:t>4.5m</a:t>
            </a: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B7E2E730-BB25-D165-B914-F4A4CE291B53}"/>
              </a:ext>
            </a:extLst>
          </p:cNvPr>
          <p:cNvCxnSpPr/>
          <p:nvPr/>
        </p:nvCxnSpPr>
        <p:spPr>
          <a:xfrm>
            <a:off x="792163" y="4840288"/>
            <a:ext cx="4335462" cy="1587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946" name="TextBox 35">
            <a:extLst>
              <a:ext uri="{FF2B5EF4-FFF2-40B4-BE49-F238E27FC236}">
                <a16:creationId xmlns:a16="http://schemas.microsoft.com/office/drawing/2014/main" id="{C42BAF04-5089-3A63-0762-8B8A3F6588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65388" y="4911725"/>
            <a:ext cx="8477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000000"/>
                </a:solidFill>
                <a:cs typeface="Arial" panose="020B0604020202020204" pitchFamily="34" charset="0"/>
              </a:rPr>
              <a:t>6m</a:t>
            </a:r>
          </a:p>
        </p:txBody>
      </p:sp>
      <p:sp>
        <p:nvSpPr>
          <p:cNvPr id="39947" name="TextBox 39">
            <a:extLst>
              <a:ext uri="{FF2B5EF4-FFF2-40B4-BE49-F238E27FC236}">
                <a16:creationId xmlns:a16="http://schemas.microsoft.com/office/drawing/2014/main" id="{2386C5DE-3271-331E-D2FA-1576CD6EFF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8575" y="3541713"/>
            <a:ext cx="6524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000000"/>
                </a:solidFill>
                <a:cs typeface="Arial" panose="020B0604020202020204" pitchFamily="34" charset="0"/>
              </a:rPr>
              <a:t>3m</a:t>
            </a:r>
          </a:p>
        </p:txBody>
      </p:sp>
      <p:sp>
        <p:nvSpPr>
          <p:cNvPr id="39948" name="TextBox 57">
            <a:extLst>
              <a:ext uri="{FF2B5EF4-FFF2-40B4-BE49-F238E27FC236}">
                <a16:creationId xmlns:a16="http://schemas.microsoft.com/office/drawing/2014/main" id="{0C4DDBCE-1A09-91C6-4532-7776FACDF1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2275" y="188913"/>
            <a:ext cx="59039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000000"/>
                </a:solidFill>
                <a:cs typeface="Arial" panose="020B0604020202020204" pitchFamily="34" charset="0"/>
              </a:rPr>
              <a:t>Minimum </a:t>
            </a:r>
            <a:r>
              <a:rPr lang="en-GB" altLang="en-US" sz="2400">
                <a:solidFill>
                  <a:srgbClr val="0000CC"/>
                </a:solidFill>
                <a:cs typeface="Arial" panose="020B0604020202020204" pitchFamily="34" charset="0"/>
              </a:rPr>
              <a:t>AREA</a:t>
            </a:r>
            <a:r>
              <a:rPr lang="en-GB" altLang="en-US" sz="2400">
                <a:solidFill>
                  <a:srgbClr val="000000"/>
                </a:solidFill>
                <a:cs typeface="Arial" panose="020B0604020202020204" pitchFamily="34" charset="0"/>
              </a:rPr>
              <a:t> required = 18 + 6 = </a:t>
            </a:r>
            <a:r>
              <a:rPr lang="en-GB" altLang="en-US" sz="2400">
                <a:solidFill>
                  <a:srgbClr val="0000CC"/>
                </a:solidFill>
                <a:cs typeface="Arial" panose="020B0604020202020204" pitchFamily="34" charset="0"/>
              </a:rPr>
              <a:t>24m</a:t>
            </a:r>
            <a:r>
              <a:rPr lang="en-GB" altLang="en-US" sz="2400" baseline="30000">
                <a:solidFill>
                  <a:srgbClr val="0000CC"/>
                </a:solidFill>
                <a:cs typeface="Arial" panose="020B0604020202020204" pitchFamily="34" charset="0"/>
              </a:rPr>
              <a:t>2</a:t>
            </a:r>
          </a:p>
        </p:txBody>
      </p:sp>
      <p:sp>
        <p:nvSpPr>
          <p:cNvPr id="59" name="Cloud 58">
            <a:extLst>
              <a:ext uri="{FF2B5EF4-FFF2-40B4-BE49-F238E27FC236}">
                <a16:creationId xmlns:a16="http://schemas.microsoft.com/office/drawing/2014/main" id="{0391FB5D-1A36-97D5-A92C-9E2C7730AA0C}"/>
              </a:ext>
            </a:extLst>
          </p:cNvPr>
          <p:cNvSpPr/>
          <p:nvPr/>
        </p:nvSpPr>
        <p:spPr>
          <a:xfrm>
            <a:off x="5651500" y="4437063"/>
            <a:ext cx="2771775" cy="1728787"/>
          </a:xfrm>
          <a:prstGeom prst="cloud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400" dirty="0">
                <a:solidFill>
                  <a:prstClr val="white"/>
                </a:solidFill>
                <a:latin typeface="Comic Sans MS" pitchFamily="66" charset="0"/>
              </a:rPr>
              <a:t>Cost</a:t>
            </a:r>
          </a:p>
          <a:p>
            <a:pPr algn="ctr">
              <a:defRPr/>
            </a:pPr>
            <a:r>
              <a:rPr lang="en-GB" sz="2400" dirty="0">
                <a:solidFill>
                  <a:prstClr val="white"/>
                </a:solidFill>
                <a:latin typeface="Comic Sans MS" pitchFamily="66" charset="0"/>
              </a:rPr>
              <a:t>£12 x 24 </a:t>
            </a:r>
          </a:p>
          <a:p>
            <a:pPr algn="ctr">
              <a:defRPr/>
            </a:pPr>
            <a:r>
              <a:rPr lang="en-GB" sz="2400" dirty="0">
                <a:solidFill>
                  <a:prstClr val="white"/>
                </a:solidFill>
                <a:latin typeface="Comic Sans MS" pitchFamily="66" charset="0"/>
              </a:rPr>
              <a:t>= £ 288</a:t>
            </a:r>
          </a:p>
        </p:txBody>
      </p:sp>
      <p:sp>
        <p:nvSpPr>
          <p:cNvPr id="67" name="Cloud 66">
            <a:extLst>
              <a:ext uri="{FF2B5EF4-FFF2-40B4-BE49-F238E27FC236}">
                <a16:creationId xmlns:a16="http://schemas.microsoft.com/office/drawing/2014/main" id="{D81463C5-A02D-B805-93AA-8241E958AF66}"/>
              </a:ext>
            </a:extLst>
          </p:cNvPr>
          <p:cNvSpPr/>
          <p:nvPr/>
        </p:nvSpPr>
        <p:spPr>
          <a:xfrm>
            <a:off x="5867400" y="1773238"/>
            <a:ext cx="2771775" cy="1727200"/>
          </a:xfrm>
          <a:prstGeom prst="cloud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400" dirty="0">
                <a:solidFill>
                  <a:prstClr val="white"/>
                </a:solidFill>
                <a:latin typeface="Comic Sans MS" pitchFamily="66" charset="0"/>
              </a:rPr>
              <a:t>Area</a:t>
            </a:r>
          </a:p>
          <a:p>
            <a:pPr algn="ctr">
              <a:defRPr/>
            </a:pPr>
            <a:r>
              <a:rPr lang="en-GB" sz="2400" dirty="0">
                <a:solidFill>
                  <a:prstClr val="white"/>
                </a:solidFill>
                <a:latin typeface="Comic Sans MS" pitchFamily="66" charset="0"/>
              </a:rPr>
              <a:t>4 x 6</a:t>
            </a:r>
          </a:p>
          <a:p>
            <a:pPr algn="ctr">
              <a:defRPr/>
            </a:pPr>
            <a:r>
              <a:rPr lang="en-GB" sz="2400" dirty="0">
                <a:solidFill>
                  <a:prstClr val="white"/>
                </a:solidFill>
                <a:latin typeface="Comic Sans MS" pitchFamily="66" charset="0"/>
              </a:rPr>
              <a:t>= 24m</a:t>
            </a:r>
            <a:r>
              <a:rPr lang="en-GB" sz="2400" baseline="30000" dirty="0">
                <a:solidFill>
                  <a:prstClr val="white"/>
                </a:solidFill>
                <a:latin typeface="Comic Sans MS" pitchFamily="66" charset="0"/>
              </a:rPr>
              <a:t>2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ACD743E7-DB7B-425F-332A-3CDA9EC187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2725" y="6237288"/>
            <a:ext cx="2946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000000"/>
                </a:solidFill>
                <a:cs typeface="Arial" panose="020B0604020202020204" pitchFamily="34" charset="0"/>
              </a:rPr>
              <a:t>Nothing left over !</a:t>
            </a:r>
          </a:p>
        </p:txBody>
      </p:sp>
      <p:sp>
        <p:nvSpPr>
          <p:cNvPr id="39952" name="TextBox 68">
            <a:extLst>
              <a:ext uri="{FF2B5EF4-FFF2-40B4-BE49-F238E27FC236}">
                <a16:creationId xmlns:a16="http://schemas.microsoft.com/office/drawing/2014/main" id="{C43468FE-2E17-7E10-0F20-9B2BF7E10A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9113" y="692150"/>
            <a:ext cx="32829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0000"/>
                </a:solidFill>
                <a:cs typeface="Arial" panose="020B0604020202020204" pitchFamily="34" charset="0"/>
              </a:rPr>
              <a:t>Best possible solution</a:t>
            </a:r>
          </a:p>
        </p:txBody>
      </p:sp>
      <p:sp>
        <p:nvSpPr>
          <p:cNvPr id="39953" name="TextBox 37">
            <a:extLst>
              <a:ext uri="{FF2B5EF4-FFF2-40B4-BE49-F238E27FC236}">
                <a16:creationId xmlns:a16="http://schemas.microsoft.com/office/drawing/2014/main" id="{559FBEAC-EBFA-59CF-9CEB-BACBD92DF2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9825" y="1911350"/>
            <a:ext cx="10001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000000"/>
                </a:solidFill>
                <a:cs typeface="Arial" panose="020B0604020202020204" pitchFamily="34" charset="0"/>
              </a:rPr>
              <a:t>1.5m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13D8C599-C164-C8A1-1087-C6C14B1B1AA8}"/>
              </a:ext>
            </a:extLst>
          </p:cNvPr>
          <p:cNvCxnSpPr/>
          <p:nvPr/>
        </p:nvCxnSpPr>
        <p:spPr>
          <a:xfrm>
            <a:off x="3679825" y="2922588"/>
            <a:ext cx="1428750" cy="1587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955" name="TextBox 38">
            <a:extLst>
              <a:ext uri="{FF2B5EF4-FFF2-40B4-BE49-F238E27FC236}">
                <a16:creationId xmlns:a16="http://schemas.microsoft.com/office/drawing/2014/main" id="{2819B044-8D29-98A0-C7EA-BE74CFBCA8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08450" y="2327275"/>
            <a:ext cx="787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000000"/>
                </a:solidFill>
                <a:cs typeface="Arial" panose="020B0604020202020204" pitchFamily="34" charset="0"/>
              </a:rPr>
              <a:t>2m</a:t>
            </a:r>
          </a:p>
        </p:txBody>
      </p: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F64CC1DC-D18C-666D-7B2A-BBEDFDB558B0}"/>
              </a:ext>
            </a:extLst>
          </p:cNvPr>
          <p:cNvCxnSpPr/>
          <p:nvPr/>
        </p:nvCxnSpPr>
        <p:spPr>
          <a:xfrm rot="10800000">
            <a:off x="3679825" y="2922588"/>
            <a:ext cx="1428750" cy="1587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Rectangle 56">
            <a:extLst>
              <a:ext uri="{FF2B5EF4-FFF2-40B4-BE49-F238E27FC236}">
                <a16:creationId xmlns:a16="http://schemas.microsoft.com/office/drawing/2014/main" id="{6EB1EEA0-B9EE-F19C-0BB0-CB06384AB98E}"/>
              </a:ext>
            </a:extLst>
          </p:cNvPr>
          <p:cNvSpPr/>
          <p:nvPr/>
        </p:nvSpPr>
        <p:spPr>
          <a:xfrm>
            <a:off x="4500563" y="1125538"/>
            <a:ext cx="1439862" cy="43180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prstClr val="white"/>
              </a:solidFill>
            </a:endParaRPr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D16D5267-5A01-A515-7C3B-5969F03F8BF6}"/>
              </a:ext>
            </a:extLst>
          </p:cNvPr>
          <p:cNvCxnSpPr/>
          <p:nvPr/>
        </p:nvCxnSpPr>
        <p:spPr>
          <a:xfrm flipH="1">
            <a:off x="4438650" y="1557338"/>
            <a:ext cx="1471613" cy="11112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370C2897-23D4-AD9E-250B-CA0AA4FBB7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25" y="5764213"/>
            <a:ext cx="41957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0000"/>
                </a:solidFill>
                <a:cs typeface="Arial" panose="020B0604020202020204" pitchFamily="34" charset="0"/>
              </a:rPr>
              <a:t>Total cost £22.50 + £288 =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F2705F25-B5C7-4921-3F4D-06B85A1CAC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0200" y="5764213"/>
            <a:ext cx="13938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0000"/>
                </a:solidFill>
                <a:cs typeface="Arial" panose="020B0604020202020204" pitchFamily="34" charset="0"/>
              </a:rPr>
              <a:t>£310.50</a:t>
            </a: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9C2FAAB8-188B-2B73-9B0D-9B828C27C496}"/>
              </a:ext>
            </a:extLst>
          </p:cNvPr>
          <p:cNvCxnSpPr/>
          <p:nvPr/>
        </p:nvCxnSpPr>
        <p:spPr>
          <a:xfrm rot="16200000" flipH="1">
            <a:off x="4145756" y="3866357"/>
            <a:ext cx="1971675" cy="3333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23AB45B-3BD5-0098-7616-ED9A52157402}"/>
              </a:ext>
            </a:extLst>
          </p:cNvPr>
          <p:cNvCxnSpPr/>
          <p:nvPr/>
        </p:nvCxnSpPr>
        <p:spPr>
          <a:xfrm>
            <a:off x="792163" y="1625600"/>
            <a:ext cx="291465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B5306552-4BA0-7ED2-06E1-D87A69B5CC6F}"/>
              </a:ext>
            </a:extLst>
          </p:cNvPr>
          <p:cNvCxnSpPr/>
          <p:nvPr/>
        </p:nvCxnSpPr>
        <p:spPr>
          <a:xfrm rot="16200000" flipV="1">
            <a:off x="-813593" y="3232944"/>
            <a:ext cx="3268662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10B2811C-791F-36AF-96D0-869C3B985AE9}"/>
              </a:ext>
            </a:extLst>
          </p:cNvPr>
          <p:cNvCxnSpPr/>
          <p:nvPr/>
        </p:nvCxnSpPr>
        <p:spPr>
          <a:xfrm rot="16200000" flipH="1">
            <a:off x="3048000" y="2266950"/>
            <a:ext cx="1289050" cy="2540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015F921C-B132-D091-0E56-F86DFBD1ED39}"/>
              </a:ext>
            </a:extLst>
          </p:cNvPr>
          <p:cNvCxnSpPr/>
          <p:nvPr/>
        </p:nvCxnSpPr>
        <p:spPr>
          <a:xfrm rot="16200000" flipH="1">
            <a:off x="3031332" y="2247106"/>
            <a:ext cx="1325562" cy="28575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26 4.07407E-6 L 0.0882 -0.13635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14" y="-6829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56 -0.00856 L -0.39913 0.07523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878" y="4190"/>
                                    </p:animMotion>
                                  </p:childTnLst>
                                </p:cTn>
                              </p:par>
                              <p:par>
                                <p:cTn id="5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81481E-6 L -0.24409 0.01042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200" y="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3" dur="80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4" dur="80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80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640"/>
                            </p:stCondLst>
                            <p:childTnLst>
                              <p:par>
                                <p:cTn id="67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9" dur="80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0" dur="80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80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6" dur="80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7" dur="80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80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3" dur="80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4" dur="80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80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54" grpId="0" animBg="1"/>
      <p:bldP spid="50" grpId="0" animBg="1"/>
      <p:bldP spid="50" grpId="1" animBg="1"/>
      <p:bldP spid="50" grpId="2" animBg="1"/>
      <p:bldP spid="56" grpId="0" animBg="1"/>
      <p:bldP spid="56" grpId="1" animBg="1"/>
      <p:bldP spid="59" grpId="0" animBg="1"/>
      <p:bldP spid="67" grpId="0" animBg="1"/>
      <p:bldP spid="68" grpId="0"/>
      <p:bldP spid="57" grpId="0" animBg="1"/>
      <p:bldP spid="57" grpId="1" animBg="1"/>
      <p:bldP spid="41" grpId="0"/>
      <p:bldP spid="43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2" descr="650F60F">
            <a:extLst>
              <a:ext uri="{FF2B5EF4-FFF2-40B4-BE49-F238E27FC236}">
                <a16:creationId xmlns:a16="http://schemas.microsoft.com/office/drawing/2014/main" id="{C37CB6B2-77F6-7B3C-69B3-AEFF4F3E6F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83" t="9177" r="41431" b="71765"/>
          <a:stretch>
            <a:fillRect/>
          </a:stretch>
        </p:blipFill>
        <p:spPr bwMode="auto">
          <a:xfrm>
            <a:off x="468313" y="476250"/>
            <a:ext cx="7578725" cy="424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2">
            <a:extLst>
              <a:ext uri="{FF2B5EF4-FFF2-40B4-BE49-F238E27FC236}">
                <a16:creationId xmlns:a16="http://schemas.microsoft.com/office/drawing/2014/main" id="{7A75FEA7-82A2-C453-B50F-8BFF5245AD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333375"/>
            <a:ext cx="6356350" cy="4608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0" name="Picture 25">
            <a:extLst>
              <a:ext uri="{FF2B5EF4-FFF2-40B4-BE49-F238E27FC236}">
                <a16:creationId xmlns:a16="http://schemas.microsoft.com/office/drawing/2014/main" id="{36C23734-FCBD-F9CA-E7D8-A83D015244B2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2906" r="26111" b="2232"/>
          <a:stretch>
            <a:fillRect/>
          </a:stretch>
        </p:blipFill>
        <p:spPr>
          <a:xfrm>
            <a:off x="0" y="5086350"/>
            <a:ext cx="6918325" cy="428625"/>
          </a:xfrm>
        </p:spPr>
      </p:pic>
      <p:pic>
        <p:nvPicPr>
          <p:cNvPr id="43011" name="Picture 27">
            <a:extLst>
              <a:ext uri="{FF2B5EF4-FFF2-40B4-BE49-F238E27FC236}">
                <a16:creationId xmlns:a16="http://schemas.microsoft.com/office/drawing/2014/main" id="{B3D9D4FC-15A7-F54E-4440-5ED0CC5445C3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2875" y="5729288"/>
            <a:ext cx="6835775" cy="1128712"/>
          </a:xfrm>
        </p:spPr>
      </p:pic>
      <p:sp>
        <p:nvSpPr>
          <p:cNvPr id="43012" name="Text Box 30">
            <a:extLst>
              <a:ext uri="{FF2B5EF4-FFF2-40B4-BE49-F238E27FC236}">
                <a16:creationId xmlns:a16="http://schemas.microsoft.com/office/drawing/2014/main" id="{C5731150-CCE9-C3B6-CAEA-223EA514B5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00938" y="5102225"/>
            <a:ext cx="108108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b="1">
                <a:solidFill>
                  <a:srgbClr val="000000"/>
                </a:solidFill>
              </a:rPr>
              <a:t>2 KU</a:t>
            </a:r>
          </a:p>
        </p:txBody>
      </p:sp>
      <p:sp>
        <p:nvSpPr>
          <p:cNvPr id="43013" name="Text Box 31">
            <a:extLst>
              <a:ext uri="{FF2B5EF4-FFF2-40B4-BE49-F238E27FC236}">
                <a16:creationId xmlns:a16="http://schemas.microsoft.com/office/drawing/2014/main" id="{640AF080-0754-9C1A-D1F8-764D78096D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72375" y="6362700"/>
            <a:ext cx="10810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b="1">
                <a:solidFill>
                  <a:srgbClr val="000000"/>
                </a:solidFill>
              </a:rPr>
              <a:t>2 KU</a:t>
            </a:r>
          </a:p>
        </p:txBody>
      </p:sp>
      <p:pic>
        <p:nvPicPr>
          <p:cNvPr id="43014" name="Picture 25">
            <a:extLst>
              <a:ext uri="{FF2B5EF4-FFF2-40B4-BE49-F238E27FC236}">
                <a16:creationId xmlns:a16="http://schemas.microsoft.com/office/drawing/2014/main" id="{B4D5F3F0-5213-A23A-1239-EF4C54A7DA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538" t="8426" r="3426" b="12170"/>
          <a:stretch>
            <a:fillRect/>
          </a:stretch>
        </p:blipFill>
        <p:spPr bwMode="auto">
          <a:xfrm>
            <a:off x="2643188" y="738188"/>
            <a:ext cx="3571875" cy="4375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5" name="Picture 25">
            <a:extLst>
              <a:ext uri="{FF2B5EF4-FFF2-40B4-BE49-F238E27FC236}">
                <a16:creationId xmlns:a16="http://schemas.microsoft.com/office/drawing/2014/main" id="{3CFBB43E-26B0-A1DD-61B2-9EA5595C51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5032"/>
          <a:stretch>
            <a:fillRect/>
          </a:stretch>
        </p:blipFill>
        <p:spPr bwMode="auto">
          <a:xfrm>
            <a:off x="0" y="214313"/>
            <a:ext cx="9144000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4" name="Picture 2" descr="8CAD513A">
            <a:extLst>
              <a:ext uri="{FF2B5EF4-FFF2-40B4-BE49-F238E27FC236}">
                <a16:creationId xmlns:a16="http://schemas.microsoft.com/office/drawing/2014/main" id="{59061502-B79D-B262-78FD-6FDF707446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56" t="8635" r="24834" b="52589"/>
          <a:stretch>
            <a:fillRect/>
          </a:stretch>
        </p:blipFill>
        <p:spPr bwMode="auto">
          <a:xfrm>
            <a:off x="539750" y="188913"/>
            <a:ext cx="6965950" cy="583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8" name="Picture 4">
            <a:extLst>
              <a:ext uri="{FF2B5EF4-FFF2-40B4-BE49-F238E27FC236}">
                <a16:creationId xmlns:a16="http://schemas.microsoft.com/office/drawing/2014/main" id="{6B3EF014-DA27-A979-A85E-D5E8F8764A60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333"/>
          <a:stretch>
            <a:fillRect/>
          </a:stretch>
        </p:blipFill>
        <p:spPr>
          <a:xfrm>
            <a:off x="0" y="0"/>
            <a:ext cx="8640763" cy="714375"/>
          </a:xfrm>
        </p:spPr>
      </p:pic>
      <p:sp>
        <p:nvSpPr>
          <p:cNvPr id="45059" name="Text Box 6">
            <a:extLst>
              <a:ext uri="{FF2B5EF4-FFF2-40B4-BE49-F238E27FC236}">
                <a16:creationId xmlns:a16="http://schemas.microsoft.com/office/drawing/2014/main" id="{67017566-7B18-8C23-FE87-8FAFD036DD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6125" y="1214438"/>
            <a:ext cx="108108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b="1">
                <a:solidFill>
                  <a:srgbClr val="000000"/>
                </a:solidFill>
              </a:rPr>
              <a:t>2 KU</a:t>
            </a:r>
          </a:p>
        </p:txBody>
      </p:sp>
      <p:pic>
        <p:nvPicPr>
          <p:cNvPr id="45060" name="Picture 7">
            <a:extLst>
              <a:ext uri="{FF2B5EF4-FFF2-40B4-BE49-F238E27FC236}">
                <a16:creationId xmlns:a16="http://schemas.microsoft.com/office/drawing/2014/main" id="{D08710FD-1793-631E-FF4C-28346C88AB57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2594"/>
          <a:stretch>
            <a:fillRect/>
          </a:stretch>
        </p:blipFill>
        <p:spPr>
          <a:xfrm>
            <a:off x="214313" y="3786188"/>
            <a:ext cx="7215187" cy="684212"/>
          </a:xfrm>
        </p:spPr>
      </p:pic>
      <p:sp>
        <p:nvSpPr>
          <p:cNvPr id="45061" name="Text Box 10">
            <a:extLst>
              <a:ext uri="{FF2B5EF4-FFF2-40B4-BE49-F238E27FC236}">
                <a16:creationId xmlns:a16="http://schemas.microsoft.com/office/drawing/2014/main" id="{CFD31CE7-0017-6961-9B3D-DC3E4C1DD2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58125" y="6286500"/>
            <a:ext cx="10810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b="1">
                <a:solidFill>
                  <a:srgbClr val="000000"/>
                </a:solidFill>
              </a:rPr>
              <a:t>2 KU</a:t>
            </a:r>
          </a:p>
        </p:txBody>
      </p:sp>
      <p:pic>
        <p:nvPicPr>
          <p:cNvPr id="45062" name="Picture 4">
            <a:extLst>
              <a:ext uri="{FF2B5EF4-FFF2-40B4-BE49-F238E27FC236}">
                <a16:creationId xmlns:a16="http://schemas.microsoft.com/office/drawing/2014/main" id="{604A4AAF-C5E6-FE0B-A9FC-3C385C769C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51" t="13126" r="10092" b="14682"/>
          <a:stretch>
            <a:fillRect/>
          </a:stretch>
        </p:blipFill>
        <p:spPr bwMode="auto">
          <a:xfrm>
            <a:off x="4210050" y="714375"/>
            <a:ext cx="4933950" cy="307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063" name="Picture 4">
            <a:extLst>
              <a:ext uri="{FF2B5EF4-FFF2-40B4-BE49-F238E27FC236}">
                <a16:creationId xmlns:a16="http://schemas.microsoft.com/office/drawing/2014/main" id="{E1CE5E45-70B8-2ECA-5116-1A8DDE3E19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2319" r="39098" b="1118"/>
          <a:stretch>
            <a:fillRect/>
          </a:stretch>
        </p:blipFill>
        <p:spPr bwMode="auto">
          <a:xfrm>
            <a:off x="0" y="857250"/>
            <a:ext cx="4678363" cy="357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064" name="Picture 7">
            <a:extLst>
              <a:ext uri="{FF2B5EF4-FFF2-40B4-BE49-F238E27FC236}">
                <a16:creationId xmlns:a16="http://schemas.microsoft.com/office/drawing/2014/main" id="{9FE7B207-B29A-ADDE-AFAD-EEEAD4CD7B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4424"/>
          <a:stretch>
            <a:fillRect/>
          </a:stretch>
        </p:blipFill>
        <p:spPr bwMode="auto">
          <a:xfrm>
            <a:off x="0" y="6197600"/>
            <a:ext cx="7781925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065" name="Picture 7">
            <a:extLst>
              <a:ext uri="{FF2B5EF4-FFF2-40B4-BE49-F238E27FC236}">
                <a16:creationId xmlns:a16="http://schemas.microsoft.com/office/drawing/2014/main" id="{D2C7D513-0160-1C26-5B66-7164442002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729" b="25887"/>
          <a:stretch>
            <a:fillRect/>
          </a:stretch>
        </p:blipFill>
        <p:spPr bwMode="auto">
          <a:xfrm>
            <a:off x="2428875" y="4429125"/>
            <a:ext cx="6143625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082" name="Group 2">
            <a:extLst>
              <a:ext uri="{FF2B5EF4-FFF2-40B4-BE49-F238E27FC236}">
                <a16:creationId xmlns:a16="http://schemas.microsoft.com/office/drawing/2014/main" id="{FA124EF1-0664-F0B0-E7C0-AF0D131B37EA}"/>
              </a:ext>
            </a:extLst>
          </p:cNvPr>
          <p:cNvGrpSpPr>
            <a:grpSpLocks/>
          </p:cNvGrpSpPr>
          <p:nvPr/>
        </p:nvGrpSpPr>
        <p:grpSpPr bwMode="auto">
          <a:xfrm>
            <a:off x="0" y="142875"/>
            <a:ext cx="9144000" cy="7972425"/>
            <a:chOff x="113" y="1167"/>
            <a:chExt cx="14400" cy="12554"/>
          </a:xfrm>
        </p:grpSpPr>
        <p:pic>
          <p:nvPicPr>
            <p:cNvPr id="46083" name="Picture 3">
              <a:extLst>
                <a:ext uri="{FF2B5EF4-FFF2-40B4-BE49-F238E27FC236}">
                  <a16:creationId xmlns:a16="http://schemas.microsoft.com/office/drawing/2014/main" id="{03C0654B-2326-5D84-47BA-64CC904D8A0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499"/>
            <a:stretch>
              <a:fillRect/>
            </a:stretch>
          </p:blipFill>
          <p:spPr bwMode="auto">
            <a:xfrm>
              <a:off x="491" y="1167"/>
              <a:ext cx="10980" cy="8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6084" name="Picture 4">
              <a:extLst>
                <a:ext uri="{FF2B5EF4-FFF2-40B4-BE49-F238E27FC236}">
                  <a16:creationId xmlns:a16="http://schemas.microsoft.com/office/drawing/2014/main" id="{8C00F1FA-9071-233B-C711-5CA541282DF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248"/>
            <a:stretch>
              <a:fillRect/>
            </a:stretch>
          </p:blipFill>
          <p:spPr bwMode="auto">
            <a:xfrm>
              <a:off x="113" y="9627"/>
              <a:ext cx="7425" cy="14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6085" name="Picture 5">
              <a:extLst>
                <a:ext uri="{FF2B5EF4-FFF2-40B4-BE49-F238E27FC236}">
                  <a16:creationId xmlns:a16="http://schemas.microsoft.com/office/drawing/2014/main" id="{74A91F4F-E2E9-A9D5-E4A3-166081505AD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251" y="5554"/>
              <a:ext cx="2880" cy="3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6086" name="Picture 6">
              <a:extLst>
                <a:ext uri="{FF2B5EF4-FFF2-40B4-BE49-F238E27FC236}">
                  <a16:creationId xmlns:a16="http://schemas.microsoft.com/office/drawing/2014/main" id="{B2C020A5-1007-78BD-746D-D1434918E3A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195" y="2629"/>
              <a:ext cx="4318" cy="30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46087" name="Group 7">
              <a:extLst>
                <a:ext uri="{FF2B5EF4-FFF2-40B4-BE49-F238E27FC236}">
                  <a16:creationId xmlns:a16="http://schemas.microsoft.com/office/drawing/2014/main" id="{26C15494-A5AD-0BD9-F21C-FC488AC3E2F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611" y="9942"/>
              <a:ext cx="7790" cy="3779"/>
              <a:chOff x="6611" y="9942"/>
              <a:chExt cx="7790" cy="3779"/>
            </a:xfrm>
          </p:grpSpPr>
          <p:pic>
            <p:nvPicPr>
              <p:cNvPr id="46088" name="Picture 8">
                <a:extLst>
                  <a:ext uri="{FF2B5EF4-FFF2-40B4-BE49-F238E27FC236}">
                    <a16:creationId xmlns:a16="http://schemas.microsoft.com/office/drawing/2014/main" id="{B2217126-64E8-2C5A-4A4E-C3EBD9778736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438" t="16669" r="3049"/>
              <a:stretch>
                <a:fillRect/>
              </a:stretch>
            </p:blipFill>
            <p:spPr bwMode="auto">
              <a:xfrm>
                <a:off x="7426" y="9942"/>
                <a:ext cx="6975" cy="18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6089" name="Freeform 9">
                <a:extLst>
                  <a:ext uri="{FF2B5EF4-FFF2-40B4-BE49-F238E27FC236}">
                    <a16:creationId xmlns:a16="http://schemas.microsoft.com/office/drawing/2014/main" id="{39A2586D-1EDE-57D0-A34A-4B2321E9DD3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11" y="11861"/>
                <a:ext cx="1680" cy="1860"/>
              </a:xfrm>
              <a:custGeom>
                <a:avLst/>
                <a:gdLst>
                  <a:gd name="T0" fmla="*/ 720 w 1680"/>
                  <a:gd name="T1" fmla="*/ 690 h 1860"/>
                  <a:gd name="T2" fmla="*/ 1080 w 1680"/>
                  <a:gd name="T3" fmla="*/ 510 h 1860"/>
                  <a:gd name="T4" fmla="*/ 1260 w 1680"/>
                  <a:gd name="T5" fmla="*/ 510 h 1860"/>
                  <a:gd name="T6" fmla="*/ 1260 w 1680"/>
                  <a:gd name="T7" fmla="*/ 150 h 1860"/>
                  <a:gd name="T8" fmla="*/ 1620 w 1680"/>
                  <a:gd name="T9" fmla="*/ 150 h 1860"/>
                  <a:gd name="T10" fmla="*/ 1620 w 1680"/>
                  <a:gd name="T11" fmla="*/ 1050 h 1860"/>
                  <a:gd name="T12" fmla="*/ 1260 w 1680"/>
                  <a:gd name="T13" fmla="*/ 1410 h 1860"/>
                  <a:gd name="T14" fmla="*/ 1080 w 1680"/>
                  <a:gd name="T15" fmla="*/ 1590 h 1860"/>
                  <a:gd name="T16" fmla="*/ 900 w 1680"/>
                  <a:gd name="T17" fmla="*/ 1770 h 1860"/>
                  <a:gd name="T18" fmla="*/ 180 w 1680"/>
                  <a:gd name="T19" fmla="*/ 1770 h 1860"/>
                  <a:gd name="T20" fmla="*/ 0 w 1680"/>
                  <a:gd name="T21" fmla="*/ 1770 h 1860"/>
                  <a:gd name="T22" fmla="*/ 180 w 1680"/>
                  <a:gd name="T23" fmla="*/ 1230 h 1860"/>
                  <a:gd name="T24" fmla="*/ 720 w 1680"/>
                  <a:gd name="T25" fmla="*/ 690 h 186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1680"/>
                  <a:gd name="T40" fmla="*/ 0 h 1860"/>
                  <a:gd name="T41" fmla="*/ 1680 w 1680"/>
                  <a:gd name="T42" fmla="*/ 1860 h 1860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1680" h="1860">
                    <a:moveTo>
                      <a:pt x="720" y="690"/>
                    </a:moveTo>
                    <a:cubicBezTo>
                      <a:pt x="870" y="570"/>
                      <a:pt x="990" y="540"/>
                      <a:pt x="1080" y="510"/>
                    </a:cubicBezTo>
                    <a:cubicBezTo>
                      <a:pt x="1170" y="480"/>
                      <a:pt x="1230" y="570"/>
                      <a:pt x="1260" y="510"/>
                    </a:cubicBezTo>
                    <a:cubicBezTo>
                      <a:pt x="1290" y="450"/>
                      <a:pt x="1200" y="210"/>
                      <a:pt x="1260" y="150"/>
                    </a:cubicBezTo>
                    <a:cubicBezTo>
                      <a:pt x="1320" y="90"/>
                      <a:pt x="1560" y="0"/>
                      <a:pt x="1620" y="150"/>
                    </a:cubicBezTo>
                    <a:cubicBezTo>
                      <a:pt x="1680" y="300"/>
                      <a:pt x="1680" y="840"/>
                      <a:pt x="1620" y="1050"/>
                    </a:cubicBezTo>
                    <a:cubicBezTo>
                      <a:pt x="1560" y="1260"/>
                      <a:pt x="1350" y="1320"/>
                      <a:pt x="1260" y="1410"/>
                    </a:cubicBezTo>
                    <a:cubicBezTo>
                      <a:pt x="1170" y="1500"/>
                      <a:pt x="1140" y="1530"/>
                      <a:pt x="1080" y="1590"/>
                    </a:cubicBezTo>
                    <a:cubicBezTo>
                      <a:pt x="1020" y="1650"/>
                      <a:pt x="1050" y="1740"/>
                      <a:pt x="900" y="1770"/>
                    </a:cubicBezTo>
                    <a:cubicBezTo>
                      <a:pt x="750" y="1800"/>
                      <a:pt x="330" y="1770"/>
                      <a:pt x="180" y="1770"/>
                    </a:cubicBezTo>
                    <a:cubicBezTo>
                      <a:pt x="30" y="1770"/>
                      <a:pt x="0" y="1860"/>
                      <a:pt x="0" y="1770"/>
                    </a:cubicBezTo>
                    <a:cubicBezTo>
                      <a:pt x="0" y="1680"/>
                      <a:pt x="60" y="1410"/>
                      <a:pt x="180" y="1230"/>
                    </a:cubicBezTo>
                    <a:cubicBezTo>
                      <a:pt x="300" y="1050"/>
                      <a:pt x="570" y="810"/>
                      <a:pt x="720" y="69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8">
            <a:extLst>
              <a:ext uri="{FF2B5EF4-FFF2-40B4-BE49-F238E27FC236}">
                <a16:creationId xmlns:a16="http://schemas.microsoft.com/office/drawing/2014/main" id="{5B242953-7AC0-0F29-9E49-E0DC6D1C2C36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725F0A0-B670-4972-A961-D3C2B451553C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1" name="Rectangle 19">
            <a:extLst>
              <a:ext uri="{FF2B5EF4-FFF2-40B4-BE49-F238E27FC236}">
                <a16:creationId xmlns:a16="http://schemas.microsoft.com/office/drawing/2014/main" id="{8E0B912A-4BA2-9640-76C0-6CD8976AE36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4338" name="Rectangle 2">
            <a:extLst>
              <a:ext uri="{FF2B5EF4-FFF2-40B4-BE49-F238E27FC236}">
                <a16:creationId xmlns:a16="http://schemas.microsoft.com/office/drawing/2014/main" id="{31BCDA94-9DFB-C152-5569-ACCCE40BD4B0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552450"/>
            <a:ext cx="5256213" cy="695325"/>
          </a:xfrm>
        </p:spPr>
        <p:txBody>
          <a:bodyPr/>
          <a:lstStyle/>
          <a:p>
            <a:pPr eaLnBrk="1" hangingPunct="1">
              <a:defRPr/>
            </a:pPr>
            <a:r>
              <a:rPr lang="en-GB" sz="3600">
                <a:solidFill>
                  <a:srgbClr val="FFFF00"/>
                </a:solidFill>
              </a:rPr>
              <a:t>Area  of a Rectangle</a:t>
            </a:r>
          </a:p>
        </p:txBody>
      </p:sp>
      <p:pic>
        <p:nvPicPr>
          <p:cNvPr id="18437" name="Picture 3" descr="scottishflag">
            <a:extLst>
              <a:ext uri="{FF2B5EF4-FFF2-40B4-BE49-F238E27FC236}">
                <a16:creationId xmlns:a16="http://schemas.microsoft.com/office/drawing/2014/main" id="{81538496-4970-9016-17DA-FFFEF73909B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8" name="Text Box 4">
            <a:extLst>
              <a:ext uri="{FF2B5EF4-FFF2-40B4-BE49-F238E27FC236}">
                <a16:creationId xmlns:a16="http://schemas.microsoft.com/office/drawing/2014/main" id="{B7B17F46-2BC1-BEAF-F038-B9D984AE139F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18439" name="Picture 6" descr="Office Objects 0572">
            <a:extLst>
              <a:ext uri="{FF2B5EF4-FFF2-40B4-BE49-F238E27FC236}">
                <a16:creationId xmlns:a16="http://schemas.microsoft.com/office/drawing/2014/main" id="{6A26232A-90AD-E34F-D442-E50302D194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40" name="Text Box 68">
            <a:extLst>
              <a:ext uri="{FF2B5EF4-FFF2-40B4-BE49-F238E27FC236}">
                <a16:creationId xmlns:a16="http://schemas.microsoft.com/office/drawing/2014/main" id="{C1CF6670-6DC9-037B-DB24-CA112BA10F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7125" y="2035175"/>
            <a:ext cx="11747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FF00"/>
                </a:solidFill>
              </a:rPr>
              <a:t>Example</a:t>
            </a:r>
          </a:p>
        </p:txBody>
      </p:sp>
      <p:sp>
        <p:nvSpPr>
          <p:cNvPr id="18441" name="Text Box 69">
            <a:extLst>
              <a:ext uri="{FF2B5EF4-FFF2-40B4-BE49-F238E27FC236}">
                <a16:creationId xmlns:a16="http://schemas.microsoft.com/office/drawing/2014/main" id="{990BDEE4-CB79-1DBD-3E18-250397E5E9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7125" y="2479675"/>
            <a:ext cx="53530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FF00"/>
                </a:solidFill>
              </a:rPr>
              <a:t>Find the area of the rectangular bathroom.</a:t>
            </a:r>
          </a:p>
        </p:txBody>
      </p:sp>
      <p:sp>
        <p:nvSpPr>
          <p:cNvPr id="14410" name="Text Box 74">
            <a:extLst>
              <a:ext uri="{FF2B5EF4-FFF2-40B4-BE49-F238E27FC236}">
                <a16:creationId xmlns:a16="http://schemas.microsoft.com/office/drawing/2014/main" id="{86B9B31B-D652-269C-D242-958B779C8E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52725" y="3198813"/>
            <a:ext cx="16954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/>
              <a:t>A = L x B</a:t>
            </a:r>
          </a:p>
        </p:txBody>
      </p:sp>
      <p:sp>
        <p:nvSpPr>
          <p:cNvPr id="14411" name="Text Box 75">
            <a:extLst>
              <a:ext uri="{FF2B5EF4-FFF2-40B4-BE49-F238E27FC236}">
                <a16:creationId xmlns:a16="http://schemas.microsoft.com/office/drawing/2014/main" id="{D6E17612-CEC5-4B7B-5B4D-8A5751DAD0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52725" y="3913188"/>
            <a:ext cx="2020888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/>
              <a:t>A = 5 x 2.5</a:t>
            </a:r>
          </a:p>
        </p:txBody>
      </p:sp>
      <p:sp>
        <p:nvSpPr>
          <p:cNvPr id="14412" name="Text Box 76">
            <a:extLst>
              <a:ext uri="{FF2B5EF4-FFF2-40B4-BE49-F238E27FC236}">
                <a16:creationId xmlns:a16="http://schemas.microsoft.com/office/drawing/2014/main" id="{89D0651C-81B0-33FC-8BFE-61BF639EC4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52725" y="4625975"/>
            <a:ext cx="20685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/>
              <a:t>A = 12.5 m</a:t>
            </a:r>
            <a:r>
              <a:rPr lang="en-GB" altLang="en-US" sz="2800" baseline="60000"/>
              <a:t>2</a:t>
            </a:r>
            <a:endParaRPr lang="en-GB" altLang="en-US" sz="2800"/>
          </a:p>
        </p:txBody>
      </p:sp>
      <p:pic>
        <p:nvPicPr>
          <p:cNvPr id="36883" name="Picture 19" descr="Image result for rectangle bathroom plan">
            <a:extLst>
              <a:ext uri="{FF2B5EF4-FFF2-40B4-BE49-F238E27FC236}">
                <a16:creationId xmlns:a16="http://schemas.microsoft.com/office/drawing/2014/main" id="{CD1F1E5D-4808-EE76-4511-243FE35CAD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 l="57477" t="1323" r="3062" b="2260"/>
          <a:stretch>
            <a:fillRect/>
          </a:stretch>
        </p:blipFill>
        <p:spPr bwMode="auto">
          <a:xfrm>
            <a:off x="6870700" y="2413000"/>
            <a:ext cx="1473200" cy="3048000"/>
          </a:xfrm>
          <a:prstGeom prst="rect">
            <a:avLst/>
          </a:prstGeom>
          <a:noFill/>
          <a:ln w="38100">
            <a:solidFill>
              <a:schemeClr val="tx1">
                <a:lumMod val="65000"/>
              </a:schemeClr>
            </a:solidFill>
          </a:ln>
        </p:spPr>
      </p:pic>
      <p:sp>
        <p:nvSpPr>
          <p:cNvPr id="18446" name="TextBox 18">
            <a:extLst>
              <a:ext uri="{FF2B5EF4-FFF2-40B4-BE49-F238E27FC236}">
                <a16:creationId xmlns:a16="http://schemas.microsoft.com/office/drawing/2014/main" id="{1348D9D9-E2B2-3B9F-9071-FFCDBAA0F4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05813" y="3860800"/>
            <a:ext cx="6826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5m</a:t>
            </a:r>
          </a:p>
        </p:txBody>
      </p:sp>
      <p:sp>
        <p:nvSpPr>
          <p:cNvPr id="18447" name="TextBox 21">
            <a:extLst>
              <a:ext uri="{FF2B5EF4-FFF2-40B4-BE49-F238E27FC236}">
                <a16:creationId xmlns:a16="http://schemas.microsoft.com/office/drawing/2014/main" id="{0DAC946A-4231-95BA-0123-2860E3C316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62813" y="1790700"/>
            <a:ext cx="9921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2.5m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4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10" grpId="0" autoUpdateAnimBg="0"/>
      <p:bldP spid="14411" grpId="0" autoUpdateAnimBg="0"/>
      <p:bldP spid="14412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8">
            <a:extLst>
              <a:ext uri="{FF2B5EF4-FFF2-40B4-BE49-F238E27FC236}">
                <a16:creationId xmlns:a16="http://schemas.microsoft.com/office/drawing/2014/main" id="{7149092E-3427-32B3-D336-19DE417B1496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725F0A0-B670-4972-A961-D3C2B451553C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1" name="Rectangle 19">
            <a:extLst>
              <a:ext uri="{FF2B5EF4-FFF2-40B4-BE49-F238E27FC236}">
                <a16:creationId xmlns:a16="http://schemas.microsoft.com/office/drawing/2014/main" id="{AA68D910-124A-749C-BD32-CBA86250DD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4338" name="Rectangle 2">
            <a:extLst>
              <a:ext uri="{FF2B5EF4-FFF2-40B4-BE49-F238E27FC236}">
                <a16:creationId xmlns:a16="http://schemas.microsoft.com/office/drawing/2014/main" id="{28AF85A8-D82C-CCF0-EDE6-A86D67312811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892300" y="552450"/>
            <a:ext cx="5256213" cy="695325"/>
          </a:xfrm>
        </p:spPr>
        <p:txBody>
          <a:bodyPr/>
          <a:lstStyle/>
          <a:p>
            <a:pPr eaLnBrk="1" hangingPunct="1">
              <a:defRPr/>
            </a:pPr>
            <a:r>
              <a:rPr lang="en-GB" sz="3600">
                <a:solidFill>
                  <a:srgbClr val="FFFF00"/>
                </a:solidFill>
              </a:rPr>
              <a:t>Area  of a Rectangle</a:t>
            </a:r>
          </a:p>
        </p:txBody>
      </p:sp>
      <p:pic>
        <p:nvPicPr>
          <p:cNvPr id="19461" name="Picture 3" descr="scottishflag">
            <a:extLst>
              <a:ext uri="{FF2B5EF4-FFF2-40B4-BE49-F238E27FC236}">
                <a16:creationId xmlns:a16="http://schemas.microsoft.com/office/drawing/2014/main" id="{A53377E3-C696-F5C4-6004-24C28014C27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2" name="Text Box 4">
            <a:extLst>
              <a:ext uri="{FF2B5EF4-FFF2-40B4-BE49-F238E27FC236}">
                <a16:creationId xmlns:a16="http://schemas.microsoft.com/office/drawing/2014/main" id="{9F8795B5-CF37-9E9C-B1FD-E5EFB428B620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19463" name="Picture 6" descr="Office Objects 0572">
            <a:extLst>
              <a:ext uri="{FF2B5EF4-FFF2-40B4-BE49-F238E27FC236}">
                <a16:creationId xmlns:a16="http://schemas.microsoft.com/office/drawing/2014/main" id="{3826794F-B518-C147-E81A-38CAA2889A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4" name="Text Box 69">
            <a:extLst>
              <a:ext uri="{FF2B5EF4-FFF2-40B4-BE49-F238E27FC236}">
                <a16:creationId xmlns:a16="http://schemas.microsoft.com/office/drawing/2014/main" id="{5EC1B0E3-6213-1FF8-6165-93234F859B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7425" y="1958975"/>
            <a:ext cx="52451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FF00"/>
                </a:solidFill>
              </a:rPr>
              <a:t>Find the area of the rectangular bedroom.</a:t>
            </a:r>
          </a:p>
        </p:txBody>
      </p:sp>
      <p:sp>
        <p:nvSpPr>
          <p:cNvPr id="14410" name="Text Box 74">
            <a:extLst>
              <a:ext uri="{FF2B5EF4-FFF2-40B4-BE49-F238E27FC236}">
                <a16:creationId xmlns:a16="http://schemas.microsoft.com/office/drawing/2014/main" id="{9868168E-D4E6-41ED-C072-EFA00C8984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90825" y="2474913"/>
            <a:ext cx="16954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/>
              <a:t>A = L x B</a:t>
            </a:r>
          </a:p>
        </p:txBody>
      </p:sp>
      <p:sp>
        <p:nvSpPr>
          <p:cNvPr id="14411" name="Text Box 75">
            <a:extLst>
              <a:ext uri="{FF2B5EF4-FFF2-40B4-BE49-F238E27FC236}">
                <a16:creationId xmlns:a16="http://schemas.microsoft.com/office/drawing/2014/main" id="{5905F65E-510C-F2F1-B83F-1D8DB70393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90825" y="3189288"/>
            <a:ext cx="2020888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/>
              <a:t>A = 7.2 x 4</a:t>
            </a:r>
          </a:p>
        </p:txBody>
      </p:sp>
      <p:sp>
        <p:nvSpPr>
          <p:cNvPr id="14412" name="Text Box 76">
            <a:extLst>
              <a:ext uri="{FF2B5EF4-FFF2-40B4-BE49-F238E27FC236}">
                <a16:creationId xmlns:a16="http://schemas.microsoft.com/office/drawing/2014/main" id="{9E31B957-F37D-74D6-99DD-6AF5EAB728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90825" y="3902075"/>
            <a:ext cx="21256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/>
              <a:t>A = 28.8 m</a:t>
            </a:r>
            <a:r>
              <a:rPr lang="en-GB" altLang="en-US" sz="2800" baseline="60000"/>
              <a:t>2</a:t>
            </a:r>
            <a:endParaRPr lang="en-GB" altLang="en-US" sz="2800"/>
          </a:p>
        </p:txBody>
      </p:sp>
      <p:sp>
        <p:nvSpPr>
          <p:cNvPr id="19468" name="TextBox 18">
            <a:extLst>
              <a:ext uri="{FF2B5EF4-FFF2-40B4-BE49-F238E27FC236}">
                <a16:creationId xmlns:a16="http://schemas.microsoft.com/office/drawing/2014/main" id="{B50F3881-37A8-D774-C542-C786674956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46913" y="2120900"/>
            <a:ext cx="6826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4m</a:t>
            </a:r>
          </a:p>
        </p:txBody>
      </p:sp>
      <p:sp>
        <p:nvSpPr>
          <p:cNvPr id="19469" name="TextBox 21">
            <a:extLst>
              <a:ext uri="{FF2B5EF4-FFF2-40B4-BE49-F238E27FC236}">
                <a16:creationId xmlns:a16="http://schemas.microsoft.com/office/drawing/2014/main" id="{5468E6A1-DD05-ED99-F8A2-1FD2B84F89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51813" y="3492500"/>
            <a:ext cx="9921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7.2m</a:t>
            </a:r>
          </a:p>
        </p:txBody>
      </p:sp>
      <p:sp>
        <p:nvSpPr>
          <p:cNvPr id="19470" name="AutoShape 2" descr="Image result for rectangular bedroom plan">
            <a:extLst>
              <a:ext uri="{FF2B5EF4-FFF2-40B4-BE49-F238E27FC236}">
                <a16:creationId xmlns:a16="http://schemas.microsoft.com/office/drawing/2014/main" id="{58C06CDD-CB79-4BF3-C33C-2EF8AD76919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9471" name="AutoShape 4" descr="Image result for rectangular bedroom plan">
            <a:extLst>
              <a:ext uri="{FF2B5EF4-FFF2-40B4-BE49-F238E27FC236}">
                <a16:creationId xmlns:a16="http://schemas.microsoft.com/office/drawing/2014/main" id="{90068F54-0010-95BB-3949-2E11479D0B3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9472" name="AutoShape 6" descr="Image result for rectangular bedroom plan">
            <a:extLst>
              <a:ext uri="{FF2B5EF4-FFF2-40B4-BE49-F238E27FC236}">
                <a16:creationId xmlns:a16="http://schemas.microsoft.com/office/drawing/2014/main" id="{F46AC777-4D35-664B-ACEA-3B20C2AE61B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9473" name="AutoShape 8" descr="Image result for rectangular bedroom plan">
            <a:extLst>
              <a:ext uri="{FF2B5EF4-FFF2-40B4-BE49-F238E27FC236}">
                <a16:creationId xmlns:a16="http://schemas.microsoft.com/office/drawing/2014/main" id="{9FE5D70F-5B6C-7CBA-076A-BC4A313196C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19474" name="Picture 10" descr="Image result for rectangular bedroom plan">
            <a:extLst>
              <a:ext uri="{FF2B5EF4-FFF2-40B4-BE49-F238E27FC236}">
                <a16:creationId xmlns:a16="http://schemas.microsoft.com/office/drawing/2014/main" id="{EC94C530-7F56-4FF8-B5E9-16E506DBF8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123" t="7669" r="1704"/>
          <a:stretch>
            <a:fillRect/>
          </a:stretch>
        </p:blipFill>
        <p:spPr bwMode="auto">
          <a:xfrm>
            <a:off x="6256338" y="2603500"/>
            <a:ext cx="1909762" cy="271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Cloud 22">
            <a:extLst>
              <a:ext uri="{FF2B5EF4-FFF2-40B4-BE49-F238E27FC236}">
                <a16:creationId xmlns:a16="http://schemas.microsoft.com/office/drawing/2014/main" id="{560770AB-8441-2451-1609-6E4551D8BBF9}"/>
              </a:ext>
            </a:extLst>
          </p:cNvPr>
          <p:cNvSpPr/>
          <p:nvPr/>
        </p:nvSpPr>
        <p:spPr>
          <a:xfrm>
            <a:off x="0" y="0"/>
            <a:ext cx="4914900" cy="1993900"/>
          </a:xfrm>
          <a:prstGeom prst="cloud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00000"/>
                </a:solidFill>
                <a:latin typeface="Comic Sans MS" pitchFamily="66" charset="0"/>
              </a:rPr>
              <a:t>A new carpet is to be laid.</a:t>
            </a:r>
          </a:p>
          <a:p>
            <a:pPr algn="ctr">
              <a:defRPr/>
            </a:pPr>
            <a:r>
              <a:rPr lang="en-GB" dirty="0">
                <a:solidFill>
                  <a:srgbClr val="000000"/>
                </a:solidFill>
                <a:latin typeface="Comic Sans MS" pitchFamily="66" charset="0"/>
              </a:rPr>
              <a:t>The cost is £20 per m</a:t>
            </a:r>
            <a:r>
              <a:rPr lang="en-GB" baseline="30000" dirty="0">
                <a:solidFill>
                  <a:srgbClr val="000000"/>
                </a:solidFill>
                <a:latin typeface="Comic Sans MS" pitchFamily="66" charset="0"/>
              </a:rPr>
              <a:t>2 </a:t>
            </a:r>
            <a:endParaRPr lang="en-GB" dirty="0">
              <a:solidFill>
                <a:srgbClr val="000000"/>
              </a:solidFill>
              <a:latin typeface="Comic Sans MS" pitchFamily="66" charset="0"/>
            </a:endParaRPr>
          </a:p>
          <a:p>
            <a:pPr algn="ctr">
              <a:defRPr/>
            </a:pPr>
            <a:r>
              <a:rPr lang="en-GB" dirty="0">
                <a:solidFill>
                  <a:srgbClr val="000000"/>
                </a:solidFill>
                <a:latin typeface="Comic Sans MS" pitchFamily="66" charset="0"/>
              </a:rPr>
              <a:t>(including fitting)</a:t>
            </a:r>
          </a:p>
        </p:txBody>
      </p:sp>
      <p:sp>
        <p:nvSpPr>
          <p:cNvPr id="24" name="Cloud 23">
            <a:extLst>
              <a:ext uri="{FF2B5EF4-FFF2-40B4-BE49-F238E27FC236}">
                <a16:creationId xmlns:a16="http://schemas.microsoft.com/office/drawing/2014/main" id="{7E771074-6A00-1E5B-43E6-41C4793607C2}"/>
              </a:ext>
            </a:extLst>
          </p:cNvPr>
          <p:cNvSpPr/>
          <p:nvPr/>
        </p:nvSpPr>
        <p:spPr>
          <a:xfrm>
            <a:off x="5461000" y="0"/>
            <a:ext cx="3683000" cy="1993900"/>
          </a:xfrm>
          <a:prstGeom prst="cloud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00000"/>
                </a:solidFill>
                <a:latin typeface="Comic Sans MS" pitchFamily="66" charset="0"/>
              </a:rPr>
              <a:t>Calculate the total cost of the new carpet.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E328A30-E0C7-6137-AC43-CFA94A7147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7300" y="4953000"/>
            <a:ext cx="16478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Total cost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4B419B2-3F72-3F5C-3818-E4150C13B8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70200" y="4965700"/>
            <a:ext cx="18113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= 28.8 x 20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730855A-BD53-A40A-1015-756B893FBB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2900" y="5448300"/>
            <a:ext cx="12398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= £576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4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10" grpId="0" autoUpdateAnimBg="0"/>
      <p:bldP spid="14411" grpId="0" autoUpdateAnimBg="0"/>
      <p:bldP spid="14412" grpId="0" autoUpdateAnimBg="0"/>
      <p:bldP spid="23" grpId="0" animBg="1"/>
      <p:bldP spid="24" grpId="0" animBg="1"/>
      <p:bldP spid="25" grpId="0"/>
      <p:bldP spid="26" grpId="0"/>
      <p:bldP spid="2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8">
            <a:extLst>
              <a:ext uri="{FF2B5EF4-FFF2-40B4-BE49-F238E27FC236}">
                <a16:creationId xmlns:a16="http://schemas.microsoft.com/office/drawing/2014/main" id="{E7AFB957-4BAA-F1A6-9B01-3101CE49A980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A6022D7-EA1D-4F4A-B9A9-AAEAE676BC0B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1" name="Rectangle 19">
            <a:extLst>
              <a:ext uri="{FF2B5EF4-FFF2-40B4-BE49-F238E27FC236}">
                <a16:creationId xmlns:a16="http://schemas.microsoft.com/office/drawing/2014/main" id="{AB33C329-00AA-6499-2C54-BAEA35188C6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0484" name="Text Box 29">
            <a:extLst>
              <a:ext uri="{FF2B5EF4-FFF2-40B4-BE49-F238E27FC236}">
                <a16:creationId xmlns:a16="http://schemas.microsoft.com/office/drawing/2014/main" id="{3D7E64F7-504E-6B3F-6A8C-618CED228F4D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0485" name="Picture 30" descr="scottishflag">
            <a:extLst>
              <a:ext uri="{FF2B5EF4-FFF2-40B4-BE49-F238E27FC236}">
                <a16:creationId xmlns:a16="http://schemas.microsoft.com/office/drawing/2014/main" id="{C925CE33-2554-5497-0EC1-80429EF72B0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6" name="Picture 47" descr="Office Objects 0572">
            <a:extLst>
              <a:ext uri="{FF2B5EF4-FFF2-40B4-BE49-F238E27FC236}">
                <a16:creationId xmlns:a16="http://schemas.microsoft.com/office/drawing/2014/main" id="{F729CECF-7DF7-D16F-DB1F-121F2C34C4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64" name="Text Box 48">
            <a:extLst>
              <a:ext uri="{FF2B5EF4-FFF2-40B4-BE49-F238E27FC236}">
                <a16:creationId xmlns:a16="http://schemas.microsoft.com/office/drawing/2014/main" id="{E197D5B8-7316-B717-795A-598AD1AA8E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3925" y="677863"/>
            <a:ext cx="51339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Area of a Rectangle</a:t>
            </a:r>
          </a:p>
        </p:txBody>
      </p:sp>
      <p:sp>
        <p:nvSpPr>
          <p:cNvPr id="20488" name="Rectangle 50">
            <a:extLst>
              <a:ext uri="{FF2B5EF4-FFF2-40B4-BE49-F238E27FC236}">
                <a16:creationId xmlns:a16="http://schemas.microsoft.com/office/drawing/2014/main" id="{7F8ED49D-3683-E35A-0DDC-198F98238E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727700" cy="857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489" name="Text Box 51">
            <a:extLst>
              <a:ext uri="{FF2B5EF4-FFF2-40B4-BE49-F238E27FC236}">
                <a16:creationId xmlns:a16="http://schemas.microsoft.com/office/drawing/2014/main" id="{A8C415C6-DCBB-5800-2C30-65ECB1D233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310188" cy="2554287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4000">
                <a:cs typeface="Arial" panose="020B0604020202020204" pitchFamily="34" charset="0"/>
              </a:rPr>
              <a:t>Now try </a:t>
            </a:r>
          </a:p>
          <a:p>
            <a:pPr algn="ctr" eaLnBrk="1" hangingPunct="1"/>
            <a:r>
              <a:rPr lang="en-GB" altLang="en-US" sz="4000">
                <a:cs typeface="Arial" panose="020B0604020202020204" pitchFamily="34" charset="0"/>
              </a:rPr>
              <a:t>N4 Lifeskills Ex1  Ch15 </a:t>
            </a:r>
          </a:p>
          <a:p>
            <a:pPr algn="ctr" eaLnBrk="1" hangingPunct="1"/>
            <a:r>
              <a:rPr lang="en-GB" altLang="en-US" sz="4000">
                <a:cs typeface="Arial" panose="020B0604020202020204" pitchFamily="34" charset="0"/>
              </a:rPr>
              <a:t>(page 120)</a:t>
            </a:r>
          </a:p>
        </p:txBody>
      </p:sp>
      <p:pic>
        <p:nvPicPr>
          <p:cNvPr id="20490" name="Picture 52" descr="ag00463_">
            <a:extLst>
              <a:ext uri="{FF2B5EF4-FFF2-40B4-BE49-F238E27FC236}">
                <a16:creationId xmlns:a16="http://schemas.microsoft.com/office/drawing/2014/main" id="{B36F801F-3490-4695-1293-1BD66A15E50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8">
            <a:extLst>
              <a:ext uri="{FF2B5EF4-FFF2-40B4-BE49-F238E27FC236}">
                <a16:creationId xmlns:a16="http://schemas.microsoft.com/office/drawing/2014/main" id="{ACA35509-652E-B03C-8F76-D4790035AA45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BC2E4F3F-00A1-4B3A-B5F1-3DEE982A7F56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8" name="Rectangle 19">
            <a:extLst>
              <a:ext uri="{FF2B5EF4-FFF2-40B4-BE49-F238E27FC236}">
                <a16:creationId xmlns:a16="http://schemas.microsoft.com/office/drawing/2014/main" id="{5FB6155F-43FE-52B2-9EA6-2D13930AB9A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1442" name="Rectangle 2">
            <a:extLst>
              <a:ext uri="{FF2B5EF4-FFF2-40B4-BE49-F238E27FC236}">
                <a16:creationId xmlns:a16="http://schemas.microsoft.com/office/drawing/2014/main" id="{9F821FDE-7603-B442-42A4-E3CF57FDED85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855788" y="374650"/>
            <a:ext cx="5624512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 sz="4000" dirty="0">
                <a:solidFill>
                  <a:srgbClr val="FFFF00"/>
                </a:solidFill>
              </a:rPr>
              <a:t>Starter Questions</a:t>
            </a:r>
          </a:p>
        </p:txBody>
      </p:sp>
      <p:pic>
        <p:nvPicPr>
          <p:cNvPr id="2055" name="Picture 3" descr="scottishflag">
            <a:extLst>
              <a:ext uri="{FF2B5EF4-FFF2-40B4-BE49-F238E27FC236}">
                <a16:creationId xmlns:a16="http://schemas.microsoft.com/office/drawing/2014/main" id="{41B7CDD4-7C2F-2A88-9923-FE4D96C3D17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6" name="Text Box 4">
            <a:extLst>
              <a:ext uri="{FF2B5EF4-FFF2-40B4-BE49-F238E27FC236}">
                <a16:creationId xmlns:a16="http://schemas.microsoft.com/office/drawing/2014/main" id="{B96399E3-E338-9C5C-67CF-0DD2DFCCE4D6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graphicFrame>
        <p:nvGraphicFramePr>
          <p:cNvPr id="2050" name="Object 5">
            <a:extLst>
              <a:ext uri="{FF2B5EF4-FFF2-40B4-BE49-F238E27FC236}">
                <a16:creationId xmlns:a16="http://schemas.microsoft.com/office/drawing/2014/main" id="{751186B4-1AC6-4234-F535-6AC7D3D5D65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62325" y="2170113"/>
          <a:ext cx="1884363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914400" imgH="203040" progId="Equation.DSMT4">
                  <p:embed/>
                </p:oleObj>
              </mc:Choice>
              <mc:Fallback>
                <p:oleObj name="Equation" r:id="rId3" imgW="914400" imgH="2030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2170113"/>
                        <a:ext cx="1884363" cy="417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7" name="Text Box 6">
            <a:extLst>
              <a:ext uri="{FF2B5EF4-FFF2-40B4-BE49-F238E27FC236}">
                <a16:creationId xmlns:a16="http://schemas.microsoft.com/office/drawing/2014/main" id="{B6AA79D8-2649-83C0-F47A-E0D86B029D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0113" y="2139950"/>
            <a:ext cx="2387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Q1.	Calculate</a:t>
            </a:r>
          </a:p>
        </p:txBody>
      </p:sp>
      <p:sp>
        <p:nvSpPr>
          <p:cNvPr id="2058" name="Text Box 7">
            <a:extLst>
              <a:ext uri="{FF2B5EF4-FFF2-40B4-BE49-F238E27FC236}">
                <a16:creationId xmlns:a16="http://schemas.microsoft.com/office/drawing/2014/main" id="{30450072-240A-F25A-6CA9-B97A59670E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2813" y="5270500"/>
            <a:ext cx="475615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Q4.	Convert 57 metres to 	</a:t>
            </a:r>
          </a:p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	(a) cm 	(b)	mm</a:t>
            </a:r>
          </a:p>
        </p:txBody>
      </p:sp>
      <p:sp>
        <p:nvSpPr>
          <p:cNvPr id="2059" name="Text Box 8">
            <a:extLst>
              <a:ext uri="{FF2B5EF4-FFF2-40B4-BE49-F238E27FC236}">
                <a16:creationId xmlns:a16="http://schemas.microsoft.com/office/drawing/2014/main" id="{F1D30185-F30C-842E-C4CB-14B02AC04D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5513" y="4395788"/>
            <a:ext cx="7127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Q3.</a:t>
            </a:r>
          </a:p>
        </p:txBody>
      </p:sp>
      <p:sp>
        <p:nvSpPr>
          <p:cNvPr id="2060" name="Text Box 9">
            <a:extLst>
              <a:ext uri="{FF2B5EF4-FFF2-40B4-BE49-F238E27FC236}">
                <a16:creationId xmlns:a16="http://schemas.microsoft.com/office/drawing/2014/main" id="{83FF5FA9-A5A3-2604-B78B-A277AA2056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0113" y="2879725"/>
            <a:ext cx="834072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Q2.	True or false the perimeter of the shape is 130cm</a:t>
            </a:r>
          </a:p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           and the area is 46cm.</a:t>
            </a:r>
          </a:p>
        </p:txBody>
      </p:sp>
      <p:graphicFrame>
        <p:nvGraphicFramePr>
          <p:cNvPr id="2051" name="Object 10">
            <a:extLst>
              <a:ext uri="{FF2B5EF4-FFF2-40B4-BE49-F238E27FC236}">
                <a16:creationId xmlns:a16="http://schemas.microsoft.com/office/drawing/2014/main" id="{1F91C925-273B-9C2C-A2C4-89722EC01F0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17688" y="4389438"/>
          <a:ext cx="3201987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498320" imgH="190440" progId="Equation.DSMT4">
                  <p:embed/>
                </p:oleObj>
              </mc:Choice>
              <mc:Fallback>
                <p:oleObj name="Equation" r:id="rId5" imgW="1498320" imgH="19044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7688" y="4389438"/>
                        <a:ext cx="3201987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61" name="Picture 12" descr="Office Objects 0572">
            <a:extLst>
              <a:ext uri="{FF2B5EF4-FFF2-40B4-BE49-F238E27FC236}">
                <a16:creationId xmlns:a16="http://schemas.microsoft.com/office/drawing/2014/main" id="{F5A9091E-4A71-EF61-F812-6427EB71D2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06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2" name="Rectangle 14">
            <a:extLst>
              <a:ext uri="{FF2B5EF4-FFF2-40B4-BE49-F238E27FC236}">
                <a16:creationId xmlns:a16="http://schemas.microsoft.com/office/drawing/2014/main" id="{A5B2624B-5093-4ABF-5C71-1535BECE55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04000" y="4152900"/>
            <a:ext cx="2413000" cy="8763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63" name="Text Box 15">
            <a:extLst>
              <a:ext uri="{FF2B5EF4-FFF2-40B4-BE49-F238E27FC236}">
                <a16:creationId xmlns:a16="http://schemas.microsoft.com/office/drawing/2014/main" id="{CF4A379F-677B-894F-B08A-D753ECE106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13625" y="3660775"/>
            <a:ext cx="9080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/>
              <a:t>13cm</a:t>
            </a:r>
          </a:p>
        </p:txBody>
      </p:sp>
      <p:sp>
        <p:nvSpPr>
          <p:cNvPr id="2064" name="Text Box 16">
            <a:extLst>
              <a:ext uri="{FF2B5EF4-FFF2-40B4-BE49-F238E27FC236}">
                <a16:creationId xmlns:a16="http://schemas.microsoft.com/office/drawing/2014/main" id="{B7E747BC-D8F4-72AB-ABCF-ACAC0C807F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24525" y="4422775"/>
            <a:ext cx="9080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/>
              <a:t>10cm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8">
            <a:extLst>
              <a:ext uri="{FF2B5EF4-FFF2-40B4-BE49-F238E27FC236}">
                <a16:creationId xmlns:a16="http://schemas.microsoft.com/office/drawing/2014/main" id="{EFB4A3BE-8F6D-AE06-E679-6F7F410CC024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3AD56E2-FF00-469F-9FBA-D5B9C25E0FB5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5" name="Rectangle 19">
            <a:extLst>
              <a:ext uri="{FF2B5EF4-FFF2-40B4-BE49-F238E27FC236}">
                <a16:creationId xmlns:a16="http://schemas.microsoft.com/office/drawing/2014/main" id="{82E64787-F83C-D59A-36E3-6FE8EA4039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1508" name="Text Box 16">
            <a:extLst>
              <a:ext uri="{FF2B5EF4-FFF2-40B4-BE49-F238E27FC236}">
                <a16:creationId xmlns:a16="http://schemas.microsoft.com/office/drawing/2014/main" id="{4F978550-4A4E-57F7-149B-3187397C4123}"/>
              </a:ext>
            </a:extLst>
          </p:cNvPr>
          <p:cNvSpPr>
            <a:spLocks noChangeArrowheads="1"/>
          </p:cNvSpPr>
          <p:nvPr>
            <p:ph type="ctrTitle" idx="4294967295"/>
          </p:nvPr>
        </p:nvSpPr>
        <p:spPr>
          <a:xfrm>
            <a:off x="1016000" y="244475"/>
            <a:ext cx="7086600" cy="11144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50000"/>
              </a:spcBef>
            </a:pPr>
            <a:r>
              <a:rPr lang="en-GB" altLang="en-US" sz="3200" b="0">
                <a:solidFill>
                  <a:srgbClr val="FFFF00"/>
                </a:solidFill>
                <a:effectLst/>
              </a:rPr>
              <a:t>Area of </a:t>
            </a:r>
            <a:br>
              <a:rPr lang="en-GB" altLang="en-US" sz="3200" b="0">
                <a:solidFill>
                  <a:srgbClr val="FFFF00"/>
                </a:solidFill>
                <a:effectLst/>
              </a:rPr>
            </a:br>
            <a:r>
              <a:rPr lang="en-GB" altLang="en-US" sz="3200" b="0">
                <a:solidFill>
                  <a:srgbClr val="FFFF00"/>
                </a:solidFill>
                <a:effectLst/>
              </a:rPr>
              <a:t>A Right-Angled Triangle</a:t>
            </a:r>
            <a:endParaRPr lang="en-US" altLang="en-US" sz="3200" b="0">
              <a:solidFill>
                <a:srgbClr val="FFFF00"/>
              </a:solidFill>
              <a:effectLst/>
            </a:endParaRPr>
          </a:p>
        </p:txBody>
      </p:sp>
      <p:pic>
        <p:nvPicPr>
          <p:cNvPr id="21509" name="Picture 3" descr="scottishflag">
            <a:extLst>
              <a:ext uri="{FF2B5EF4-FFF2-40B4-BE49-F238E27FC236}">
                <a16:creationId xmlns:a16="http://schemas.microsoft.com/office/drawing/2014/main" id="{B292B092-914A-82F4-7743-FFBAC8B67FB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0" name="Text Box 4">
            <a:extLst>
              <a:ext uri="{FF2B5EF4-FFF2-40B4-BE49-F238E27FC236}">
                <a16:creationId xmlns:a16="http://schemas.microsoft.com/office/drawing/2014/main" id="{ACD769D3-AC73-C686-5715-EAF5207DDEDE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1511" name="Picture 5" descr="Office Objects 0572">
            <a:extLst>
              <a:ext uri="{FF2B5EF4-FFF2-40B4-BE49-F238E27FC236}">
                <a16:creationId xmlns:a16="http://schemas.microsoft.com/office/drawing/2014/main" id="{3D950316-6C84-9C0F-618E-2E76297B6F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0422" name="Rectangle 6">
            <a:extLst>
              <a:ext uri="{FF2B5EF4-FFF2-40B4-BE49-F238E27FC236}">
                <a16:creationId xmlns:a16="http://schemas.microsoft.com/office/drawing/2014/main" id="{B6908E98-A8BE-68BA-DF40-1CFE02D550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Learning Intention</a:t>
            </a:r>
          </a:p>
        </p:txBody>
      </p:sp>
      <p:sp>
        <p:nvSpPr>
          <p:cNvPr id="60423" name="Rectangle 7">
            <a:extLst>
              <a:ext uri="{FF2B5EF4-FFF2-40B4-BE49-F238E27FC236}">
                <a16:creationId xmlns:a16="http://schemas.microsoft.com/office/drawing/2014/main" id="{75D66D57-991E-1419-AAA2-031C5FEB21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>
                <a:effectLst>
                  <a:outerShdw blurRad="38100" dist="38100" dir="2700000" algn="tl">
                    <a:srgbClr val="000000"/>
                  </a:outerShdw>
                </a:effectLst>
              </a:rPr>
              <a:t>Success Criteria</a:t>
            </a:r>
          </a:p>
        </p:txBody>
      </p:sp>
      <p:sp>
        <p:nvSpPr>
          <p:cNvPr id="60424" name="Text Box 8">
            <a:extLst>
              <a:ext uri="{FF2B5EF4-FFF2-40B4-BE49-F238E27FC236}">
                <a16:creationId xmlns:a16="http://schemas.microsoft.com/office/drawing/2014/main" id="{098481FA-C631-6BAB-3157-F79B95A161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025775"/>
            <a:ext cx="4114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Remember the area formula for a right-angled triangle.</a:t>
            </a:r>
          </a:p>
        </p:txBody>
      </p:sp>
      <p:sp>
        <p:nvSpPr>
          <p:cNvPr id="21515" name="Line 9">
            <a:extLst>
              <a:ext uri="{FF2B5EF4-FFF2-40B4-BE49-F238E27FC236}">
                <a16:creationId xmlns:a16="http://schemas.microsoft.com/office/drawing/2014/main" id="{9D1BD962-374F-4B28-E55C-B4F46620B789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60426" name="Rectangle 10">
            <a:extLst>
              <a:ext uri="{FF2B5EF4-FFF2-40B4-BE49-F238E27FC236}">
                <a16:creationId xmlns:a16="http://schemas.microsoft.com/office/drawing/2014/main" id="{E16C5D14-1954-492B-4EEC-8D90866012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dirty="0">
                <a:solidFill>
                  <a:srgbClr val="FFFF00"/>
                </a:solidFill>
              </a:rPr>
              <a:t>Develop the formula for the </a:t>
            </a:r>
            <a:r>
              <a:rPr lang="en-GB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area of any </a:t>
            </a:r>
          </a:p>
          <a:p>
            <a:pPr marL="800100" lvl="1" indent="-342900">
              <a:defRPr/>
            </a:pPr>
            <a:r>
              <a:rPr lang="en-GB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right-angled  triangle.</a:t>
            </a:r>
          </a:p>
          <a:p>
            <a:pPr marL="342900" indent="-342900" algn="ctr">
              <a:defRPr/>
            </a:pPr>
            <a:endParaRPr lang="en-GB" dirty="0">
              <a:solidFill>
                <a:srgbClr val="FFFF00"/>
              </a:solidFill>
            </a:endParaRPr>
          </a:p>
        </p:txBody>
      </p:sp>
      <p:sp>
        <p:nvSpPr>
          <p:cNvPr id="60427" name="Rectangle 11">
            <a:extLst>
              <a:ext uri="{FF2B5EF4-FFF2-40B4-BE49-F238E27FC236}">
                <a16:creationId xmlns:a16="http://schemas.microsoft.com/office/drawing/2014/main" id="{8880A924-4EF7-A182-405A-07E5F35A18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9575" y="4043363"/>
            <a:ext cx="33607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</a:rPr>
              <a:t>2.	Use formula to work out area of triangle.</a:t>
            </a:r>
          </a:p>
        </p:txBody>
      </p:sp>
      <p:sp>
        <p:nvSpPr>
          <p:cNvPr id="60430" name="Rectangle 14">
            <a:extLst>
              <a:ext uri="{FF2B5EF4-FFF2-40B4-BE49-F238E27FC236}">
                <a16:creationId xmlns:a16="http://schemas.microsoft.com/office/drawing/2014/main" id="{2837BD8F-D1EA-6786-AFEF-0BA9D8F997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14975" y="5062538"/>
            <a:ext cx="33607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</a:rPr>
              <a:t>3.	Show all working and units.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0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0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0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0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4" grpId="0"/>
      <p:bldP spid="60426" grpId="0"/>
      <p:bldP spid="60427" grpId="0"/>
      <p:bldP spid="6043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Date Placeholder 1">
            <a:extLst>
              <a:ext uri="{FF2B5EF4-FFF2-40B4-BE49-F238E27FC236}">
                <a16:creationId xmlns:a16="http://schemas.microsoft.com/office/drawing/2014/main" id="{7DB5694F-6CF2-D813-8895-6C2926AB3BC4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CD02EE8-9D5F-49C8-894E-E43D7C5A96B1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3" name="Footer Placeholder 2">
            <a:extLst>
              <a:ext uri="{FF2B5EF4-FFF2-40B4-BE49-F238E27FC236}">
                <a16:creationId xmlns:a16="http://schemas.microsoft.com/office/drawing/2014/main" id="{EEE7B655-F0E3-DE97-7016-9CD24E67F2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2532" name="Text Box 2">
            <a:extLst>
              <a:ext uri="{FF2B5EF4-FFF2-40B4-BE49-F238E27FC236}">
                <a16:creationId xmlns:a16="http://schemas.microsoft.com/office/drawing/2014/main" id="{D372B413-D74A-7CDB-16DB-21DC011F47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7450" y="2060575"/>
            <a:ext cx="55451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/>
              <a:t>Calculate the area of this shape</a:t>
            </a:r>
            <a:endParaRPr lang="en-US" altLang="en-US" sz="2400"/>
          </a:p>
        </p:txBody>
      </p:sp>
      <p:sp>
        <p:nvSpPr>
          <p:cNvPr id="22533" name="Line 3">
            <a:extLst>
              <a:ext uri="{FF2B5EF4-FFF2-40B4-BE49-F238E27FC236}">
                <a16:creationId xmlns:a16="http://schemas.microsoft.com/office/drawing/2014/main" id="{122D7591-0F44-D170-3D89-361D4CBAF25A}"/>
              </a:ext>
            </a:extLst>
          </p:cNvPr>
          <p:cNvSpPr>
            <a:spLocks noChangeShapeType="1"/>
          </p:cNvSpPr>
          <p:nvPr/>
        </p:nvSpPr>
        <p:spPr bwMode="auto">
          <a:xfrm>
            <a:off x="1258888" y="3068638"/>
            <a:ext cx="0" cy="990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534" name="Line 4">
            <a:extLst>
              <a:ext uri="{FF2B5EF4-FFF2-40B4-BE49-F238E27FC236}">
                <a16:creationId xmlns:a16="http://schemas.microsoft.com/office/drawing/2014/main" id="{8A1AA614-668E-2CC6-56B5-1C069F9503DE}"/>
              </a:ext>
            </a:extLst>
          </p:cNvPr>
          <p:cNvSpPr>
            <a:spLocks noChangeShapeType="1"/>
          </p:cNvSpPr>
          <p:nvPr/>
        </p:nvSpPr>
        <p:spPr bwMode="auto">
          <a:xfrm>
            <a:off x="1258888" y="4430713"/>
            <a:ext cx="0" cy="13001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535" name="AutoShape 5">
            <a:extLst>
              <a:ext uri="{FF2B5EF4-FFF2-40B4-BE49-F238E27FC236}">
                <a16:creationId xmlns:a16="http://schemas.microsoft.com/office/drawing/2014/main" id="{27604A40-009A-09A9-B829-681FDD7735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7450" y="3068638"/>
            <a:ext cx="144463" cy="123825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2536" name="AutoShape 6">
            <a:extLst>
              <a:ext uri="{FF2B5EF4-FFF2-40B4-BE49-F238E27FC236}">
                <a16:creationId xmlns:a16="http://schemas.microsoft.com/office/drawing/2014/main" id="{091C8911-9354-DDB3-B9CC-1717406C8F56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187450" y="5608638"/>
            <a:ext cx="144463" cy="123825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2537" name="Text Box 7">
            <a:extLst>
              <a:ext uri="{FF2B5EF4-FFF2-40B4-BE49-F238E27FC236}">
                <a16:creationId xmlns:a16="http://schemas.microsoft.com/office/drawing/2014/main" id="{09333B9E-ADDA-10FD-3701-964BEC0FA2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4038600"/>
            <a:ext cx="10080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000"/>
              <a:t>8cm</a:t>
            </a:r>
            <a:endParaRPr lang="en-US" altLang="en-US" sz="2000"/>
          </a:p>
        </p:txBody>
      </p:sp>
      <p:sp>
        <p:nvSpPr>
          <p:cNvPr id="22538" name="Rectangle 8">
            <a:extLst>
              <a:ext uri="{FF2B5EF4-FFF2-40B4-BE49-F238E27FC236}">
                <a16:creationId xmlns:a16="http://schemas.microsoft.com/office/drawing/2014/main" id="{897FE5BD-4982-B4EA-74EE-51A466F524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250" y="3068638"/>
            <a:ext cx="4248150" cy="2663825"/>
          </a:xfrm>
          <a:prstGeom prst="rect">
            <a:avLst/>
          </a:prstGeom>
          <a:solidFill>
            <a:srgbClr val="FF33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5305" name="Text Box 9">
            <a:extLst>
              <a:ext uri="{FF2B5EF4-FFF2-40B4-BE49-F238E27FC236}">
                <a16:creationId xmlns:a16="http://schemas.microsoft.com/office/drawing/2014/main" id="{469CD291-564F-11E3-612C-BE55D81A75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3200400"/>
            <a:ext cx="1800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FF00"/>
                </a:solidFill>
              </a:rPr>
              <a:t>A = l x b</a:t>
            </a:r>
            <a:endParaRPr lang="en-US" altLang="en-US" sz="2400">
              <a:solidFill>
                <a:srgbClr val="FFFF00"/>
              </a:solidFill>
            </a:endParaRPr>
          </a:p>
        </p:txBody>
      </p:sp>
      <p:sp>
        <p:nvSpPr>
          <p:cNvPr id="55306" name="Text Box 10">
            <a:extLst>
              <a:ext uri="{FF2B5EF4-FFF2-40B4-BE49-F238E27FC236}">
                <a16:creationId xmlns:a16="http://schemas.microsoft.com/office/drawing/2014/main" id="{7D580AB2-F789-E362-BBAB-17F882A804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3733800"/>
            <a:ext cx="17287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FF00"/>
                </a:solidFill>
              </a:rPr>
              <a:t>A = 10 x 8</a:t>
            </a:r>
            <a:endParaRPr lang="en-US" altLang="en-US" sz="2400">
              <a:solidFill>
                <a:srgbClr val="FFFF00"/>
              </a:solidFill>
            </a:endParaRPr>
          </a:p>
        </p:txBody>
      </p:sp>
      <p:sp>
        <p:nvSpPr>
          <p:cNvPr id="55307" name="Text Box 11">
            <a:extLst>
              <a:ext uri="{FF2B5EF4-FFF2-40B4-BE49-F238E27FC236}">
                <a16:creationId xmlns:a16="http://schemas.microsoft.com/office/drawing/2014/main" id="{DAF9DFC5-A31E-546A-08D2-9B809FD5B5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4267200"/>
            <a:ext cx="165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FF00"/>
                </a:solidFill>
              </a:rPr>
              <a:t>A = 80cm</a:t>
            </a:r>
            <a:r>
              <a:rPr lang="en-GB" altLang="en-US" sz="2400" baseline="30000">
                <a:solidFill>
                  <a:srgbClr val="FFFF00"/>
                </a:solidFill>
              </a:rPr>
              <a:t>2</a:t>
            </a:r>
            <a:endParaRPr lang="en-US" altLang="en-US" sz="2400" baseline="30000">
              <a:solidFill>
                <a:srgbClr val="FFFF00"/>
              </a:solidFill>
            </a:endParaRPr>
          </a:p>
        </p:txBody>
      </p:sp>
      <p:sp>
        <p:nvSpPr>
          <p:cNvPr id="22542" name="Line 12">
            <a:extLst>
              <a:ext uri="{FF2B5EF4-FFF2-40B4-BE49-F238E27FC236}">
                <a16:creationId xmlns:a16="http://schemas.microsoft.com/office/drawing/2014/main" id="{C33B3824-C822-909C-BABF-442617513E2C}"/>
              </a:ext>
            </a:extLst>
          </p:cNvPr>
          <p:cNvSpPr>
            <a:spLocks noChangeShapeType="1"/>
          </p:cNvSpPr>
          <p:nvPr/>
        </p:nvSpPr>
        <p:spPr bwMode="auto">
          <a:xfrm>
            <a:off x="1600200" y="5930900"/>
            <a:ext cx="434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543" name="Text Box 13">
            <a:extLst>
              <a:ext uri="{FF2B5EF4-FFF2-40B4-BE49-F238E27FC236}">
                <a16:creationId xmlns:a16="http://schemas.microsoft.com/office/drawing/2014/main" id="{A92144B7-EF4D-30EA-8252-6438AFC259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5930900"/>
            <a:ext cx="10080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000"/>
              <a:t>10cm</a:t>
            </a:r>
            <a:endParaRPr lang="en-US" altLang="en-US" sz="2000"/>
          </a:p>
        </p:txBody>
      </p:sp>
      <p:grpSp>
        <p:nvGrpSpPr>
          <p:cNvPr id="22544" name="Group 15">
            <a:extLst>
              <a:ext uri="{FF2B5EF4-FFF2-40B4-BE49-F238E27FC236}">
                <a16:creationId xmlns:a16="http://schemas.microsoft.com/office/drawing/2014/main" id="{0F76030D-95F8-C361-FF5E-113E31DAF02D}"/>
              </a:ext>
            </a:extLst>
          </p:cNvPr>
          <p:cNvGrpSpPr>
            <a:grpSpLocks/>
          </p:cNvGrpSpPr>
          <p:nvPr/>
        </p:nvGrpSpPr>
        <p:grpSpPr bwMode="auto">
          <a:xfrm>
            <a:off x="7813675" y="1338263"/>
            <a:ext cx="1098550" cy="754062"/>
            <a:chOff x="3840" y="960"/>
            <a:chExt cx="1056" cy="816"/>
          </a:xfrm>
        </p:grpSpPr>
        <p:sp>
          <p:nvSpPr>
            <p:cNvPr id="22549" name="AutoShape 16">
              <a:extLst>
                <a:ext uri="{FF2B5EF4-FFF2-40B4-BE49-F238E27FC236}">
                  <a16:creationId xmlns:a16="http://schemas.microsoft.com/office/drawing/2014/main" id="{E037E213-63E8-74C5-29B8-309A11CF1B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0" y="960"/>
              <a:ext cx="1056" cy="816"/>
            </a:xfrm>
            <a:prstGeom prst="rtTriangle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2550" name="Rectangle 17">
              <a:extLst>
                <a:ext uri="{FF2B5EF4-FFF2-40B4-BE49-F238E27FC236}">
                  <a16:creationId xmlns:a16="http://schemas.microsoft.com/office/drawing/2014/main" id="{55F95B74-81AE-B218-E36D-F2B283C638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0" y="1632"/>
              <a:ext cx="144" cy="144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pic>
        <p:nvPicPr>
          <p:cNvPr id="22545" name="Picture 18" descr="Office Objects 0572">
            <a:extLst>
              <a:ext uri="{FF2B5EF4-FFF2-40B4-BE49-F238E27FC236}">
                <a16:creationId xmlns:a16="http://schemas.microsoft.com/office/drawing/2014/main" id="{7D4130F5-FCF8-C4A1-ECE6-FC4D0B5FC0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46" name="Picture 19" descr="scottishflag">
            <a:extLst>
              <a:ext uri="{FF2B5EF4-FFF2-40B4-BE49-F238E27FC236}">
                <a16:creationId xmlns:a16="http://schemas.microsoft.com/office/drawing/2014/main" id="{3BB87A8E-08E2-7B82-B5DF-3AD91C36F90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47" name="Text Box 21">
            <a:extLst>
              <a:ext uri="{FF2B5EF4-FFF2-40B4-BE49-F238E27FC236}">
                <a16:creationId xmlns:a16="http://schemas.microsoft.com/office/drawing/2014/main" id="{A2F79123-3D4F-0D94-09C0-E5A58B44F85A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22548" name="Text Box 22">
            <a:extLst>
              <a:ext uri="{FF2B5EF4-FFF2-40B4-BE49-F238E27FC236}">
                <a16:creationId xmlns:a16="http://schemas.microsoft.com/office/drawing/2014/main" id="{53A65A96-BA13-301C-729B-523FABEE69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4700" y="304800"/>
            <a:ext cx="7543800" cy="143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3200">
                <a:solidFill>
                  <a:srgbClr val="FFFF00"/>
                </a:solidFill>
              </a:rPr>
              <a:t>Area of </a:t>
            </a:r>
            <a:br>
              <a:rPr lang="en-GB" altLang="en-US" sz="3200">
                <a:solidFill>
                  <a:srgbClr val="FFFF00"/>
                </a:solidFill>
              </a:rPr>
            </a:br>
            <a:r>
              <a:rPr lang="en-GB" altLang="en-US" sz="3200">
                <a:solidFill>
                  <a:srgbClr val="FFFF00"/>
                </a:solidFill>
              </a:rPr>
              <a:t>A Right-Angled Triangle</a:t>
            </a:r>
            <a:endParaRPr lang="en-US" altLang="en-US" sz="320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5" grpId="0" autoUpdateAnimBg="0"/>
      <p:bldP spid="55306" grpId="0" autoUpdateAnimBg="0"/>
      <p:bldP spid="55307" grpId="0" autoUpdateAnimBg="0"/>
    </p:bldLst>
  </p:timing>
</p:sld>
</file>

<file path=ppt/theme/theme1.xml><?xml version="1.0" encoding="utf-8"?>
<a:theme xmlns:a="http://schemas.openxmlformats.org/drawingml/2006/main" name="1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2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Maths_starter</Template>
  <TotalTime>816</TotalTime>
  <Words>1522</Words>
  <Application>Microsoft Office PowerPoint</Application>
  <PresentationFormat>On-screen Show (4:3)</PresentationFormat>
  <Paragraphs>376</Paragraphs>
  <Slides>37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6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9" baseType="lpstr">
      <vt:lpstr>Comic Sans MS</vt:lpstr>
      <vt:lpstr>Arial</vt:lpstr>
      <vt:lpstr>Tahoma</vt:lpstr>
      <vt:lpstr>Wingdings</vt:lpstr>
      <vt:lpstr>Calibri</vt:lpstr>
      <vt:lpstr>1_Shimmer</vt:lpstr>
      <vt:lpstr>Office Theme</vt:lpstr>
      <vt:lpstr>1_Office Theme</vt:lpstr>
      <vt:lpstr>2_Office Theme</vt:lpstr>
      <vt:lpstr>3_Office Theme</vt:lpstr>
      <vt:lpstr>21_Default Design</vt:lpstr>
      <vt:lpstr>MathType 5.0 Equation</vt:lpstr>
      <vt:lpstr> Area</vt:lpstr>
      <vt:lpstr>Starter Questions</vt:lpstr>
      <vt:lpstr>Area  of a Rectangle</vt:lpstr>
      <vt:lpstr>Area  of a Rectangle</vt:lpstr>
      <vt:lpstr>Area  of a Rectangle</vt:lpstr>
      <vt:lpstr>PowerPoint Presentation</vt:lpstr>
      <vt:lpstr>Starter Questions</vt:lpstr>
      <vt:lpstr>Area of  A Right-Angled Triangle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Area of  A Right-Angled Triangle</vt:lpstr>
      <vt:lpstr>Starter Questions</vt:lpstr>
      <vt:lpstr>Any Triangle Area</vt:lpstr>
      <vt:lpstr>Any Triangle Area</vt:lpstr>
      <vt:lpstr>Any Triangle Area</vt:lpstr>
      <vt:lpstr>Area of ANY Triangle</vt:lpstr>
      <vt:lpstr>Starter Questions</vt:lpstr>
      <vt:lpstr>Area  of a Composite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Bernie Lafferty</dc:creator>
  <cp:lastModifiedBy>Andrew Moulden</cp:lastModifiedBy>
  <cp:revision>92</cp:revision>
  <dcterms:created xsi:type="dcterms:W3CDTF">2005-11-08T18:17:26Z</dcterms:created>
  <dcterms:modified xsi:type="dcterms:W3CDTF">2026-07-04T18:50:35Z</dcterms:modified>
</cp:coreProperties>
</file>