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notesMasterIdLst>
    <p:notesMasterId r:id="rId21"/>
  </p:notesMasterIdLst>
  <p:sldIdLst>
    <p:sldId id="298" r:id="rId2"/>
    <p:sldId id="380" r:id="rId3"/>
    <p:sldId id="375" r:id="rId4"/>
    <p:sldId id="395" r:id="rId5"/>
    <p:sldId id="396" r:id="rId6"/>
    <p:sldId id="400" r:id="rId7"/>
    <p:sldId id="373" r:id="rId8"/>
    <p:sldId id="406" r:id="rId9"/>
    <p:sldId id="404" r:id="rId10"/>
    <p:sldId id="391" r:id="rId11"/>
    <p:sldId id="392" r:id="rId12"/>
    <p:sldId id="393" r:id="rId13"/>
    <p:sldId id="397" r:id="rId14"/>
    <p:sldId id="401" r:id="rId15"/>
    <p:sldId id="374" r:id="rId16"/>
    <p:sldId id="407" r:id="rId17"/>
    <p:sldId id="408" r:id="rId18"/>
    <p:sldId id="409" r:id="rId19"/>
    <p:sldId id="402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00FFFF"/>
    <a:srgbClr val="FFFFCC"/>
    <a:srgbClr val="FFFF00"/>
    <a:srgbClr val="080808"/>
    <a:srgbClr val="3333FF"/>
    <a:srgbClr val="FF00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01" autoAdjust="0"/>
    <p:restoredTop sz="94667" autoAdjust="0"/>
  </p:normalViewPr>
  <p:slideViewPr>
    <p:cSldViewPr snapToGrid="0">
      <p:cViewPr varScale="1">
        <p:scale>
          <a:sx n="80" d="100"/>
          <a:sy n="80" d="100"/>
        </p:scale>
        <p:origin x="146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DCEAEC3-A012-DC47-141D-72D3C931210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9307CBD-933E-0D39-92FD-44F49837430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98747B4E-69D6-248E-0061-FFC8126CB88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BA41DCF3-EF11-68EF-277A-5A3F3361611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9127607A-EEB4-0241-927B-BE03B4F3AD0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BE8F2297-7242-779C-AF47-E89A9C71EC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467C396-14E0-487C-84D7-5174807B90E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679A2724-8BDA-EBAE-7978-1E9198AF6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2CACD02-F87E-417A-9E50-CB3AA8771144}" type="slidenum">
              <a:rPr lang="en-GB" altLang="en-US" sz="1200">
                <a:latin typeface="Arial" panose="020B0604020202020204" pitchFamily="34" charset="0"/>
              </a:rPr>
              <a:pPr eaLnBrk="1" hangingPunct="1"/>
              <a:t>10</a:t>
            </a:fld>
            <a:endParaRPr lang="en-GB" altLang="en-US" sz="12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40E61FD0-C681-FD19-86AE-135437011F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2CFCE55-31C3-1E01-0301-8E519D2C0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398105BD-2A30-882C-4E8A-82681DA0DF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57DD7A-332C-4174-95BF-BD42EF70B9D6}" type="slidenum">
              <a:rPr lang="en-GB" altLang="en-US" sz="1200">
                <a:latin typeface="Arial" panose="020B0604020202020204" pitchFamily="34" charset="0"/>
              </a:rPr>
              <a:pPr eaLnBrk="1" hangingPunct="1"/>
              <a:t>11</a:t>
            </a:fld>
            <a:endParaRPr lang="en-GB" altLang="en-US" sz="12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4D8CCAD6-E764-3EA5-C735-5DED9D267C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4431BE6C-34B6-F976-F97B-DD024780B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48CB7CB0-279E-A185-CFBF-D483D571A0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516BF0B-9E47-491C-813F-367B97D183F5}" type="slidenum">
              <a:rPr lang="en-GB" altLang="en-US" sz="1200">
                <a:latin typeface="Arial" panose="020B0604020202020204" pitchFamily="34" charset="0"/>
              </a:rPr>
              <a:pPr eaLnBrk="1" hangingPunct="1"/>
              <a:t>12</a:t>
            </a:fld>
            <a:endParaRPr lang="en-GB" altLang="en-US" sz="12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DEC59C42-6422-A890-43A3-D840A28483E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219C2D08-112A-1098-A8A7-34C9B1B720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A3ACA6D-26E3-F48E-CA62-16462D693D8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98333469-59C1-6669-963E-855C8DC53D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02FAD1F0-53CB-8CF9-5B0C-94458C8630C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492F5952-6F55-8F7D-924A-93D6FF9F4F0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67A757E0-5BD8-A112-CAAA-A6B606219A2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D19817F-E4D3-742A-8B65-4952061150C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BE87E9CF-D9B9-08C5-7D94-7A7CDA7201D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E1FE89D5-F9DA-D698-1973-C7E270B077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55D64227-BE05-D184-FBBA-6011551DC65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34AB4682-488E-7FC8-F623-16B174470F3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1023E5CE-08AF-7A2F-DFF2-97D1D3D75CD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D705D450-FFCA-68CF-2B9B-62B787B3DE3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8BFB0523-8435-6CA0-BFE5-A64D2586525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6AF0A723-8879-1CEE-4651-85BF8220A7E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16" name="TextBox 13">
            <a:extLst>
              <a:ext uri="{FF2B5EF4-FFF2-40B4-BE49-F238E27FC236}">
                <a16:creationId xmlns:a16="http://schemas.microsoft.com/office/drawing/2014/main" id="{A3B08AC3-9FE2-D98C-DB3A-F4BB14A6EE2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1257300"/>
            <a:ext cx="966788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0" dirty="0">
                <a:solidFill>
                  <a:srgbClr val="FFFF00"/>
                </a:solidFill>
                <a:cs typeface="+mn-cs"/>
              </a:rPr>
              <a:t>MNU 2-11b </a:t>
            </a:r>
          </a:p>
          <a:p>
            <a:pPr algn="ctr">
              <a:defRPr/>
            </a:pPr>
            <a:r>
              <a:rPr lang="en-GB" sz="1100" dirty="0">
                <a:solidFill>
                  <a:srgbClr val="FFFF00"/>
                </a:solidFill>
                <a:cs typeface="+mn-cs"/>
              </a:rPr>
              <a:t>MNU2-11c </a:t>
            </a:r>
          </a:p>
          <a:p>
            <a:pPr algn="ctr">
              <a:defRPr/>
            </a:pPr>
            <a:r>
              <a:rPr lang="en-GB" sz="1100" dirty="0">
                <a:solidFill>
                  <a:srgbClr val="FFFF00"/>
                </a:solidFill>
                <a:cs typeface="+mn-cs"/>
              </a:rPr>
              <a:t>MTH 3-11b</a:t>
            </a:r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A424B37C-846F-C616-8E7C-D3D19D130C5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34B7615-3D72-43D3-ADED-22B01F79ED4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E8220B1-6CEE-EAC5-9F42-15E001C12C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9C70E720-BA46-4B7A-BFD4-1C28164D4D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727FA759-44E7-4A10-9295-8BDB206761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373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D1B54E-4213-FA89-576D-8298B5654ED2}"/>
              </a:ext>
            </a:extLst>
          </p:cNvPr>
          <p:cNvSpPr txBox="1"/>
          <p:nvPr userDrawn="1"/>
        </p:nvSpPr>
        <p:spPr>
          <a:xfrm>
            <a:off x="125413" y="1514475"/>
            <a:ext cx="679450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</a:rPr>
              <a:t>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730F07EC-58E6-C5FF-D36A-DCA4AAFD07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B90E1-C187-4E45-84EA-B52C1DDF67D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82B27BC1-B0CC-E220-4072-720DB1C248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FEEF62C-9169-B3C1-0002-8717540925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B3BB2-A2B8-4475-8E56-9030F1B400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526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4276253C-EBB3-9678-83DA-99B66A1664BA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2AC07921-B690-01F2-E103-80E946F63DE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92CFBE60-8ED0-9D84-C1DA-551B995B354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7178" name="Group 5">
              <a:extLst>
                <a:ext uri="{FF2B5EF4-FFF2-40B4-BE49-F238E27FC236}">
                  <a16:creationId xmlns:a16="http://schemas.microsoft.com/office/drawing/2014/main" id="{90B48EAA-F5AE-0DFB-6533-793FCFBEBF3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FD98C195-75F5-A52B-A1BF-10787860812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222AF6A8-599A-1713-0181-9DE8EF6DB8E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75CD1153-F02E-F971-B3DE-C1615587C05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10FF48A0-A699-DED1-8800-58FA45257C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42EA3F3A-329A-7B44-F1A0-D258C66B2B1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C3EC739D-BA32-0145-9BAE-D22DF2203E0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F900F847-F673-5405-E63C-B2C3030ED2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92D93C74-E4F7-F9B7-C67D-A107E2BD5E9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462443B1-C3E3-D11F-6372-9EF7FA118F2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D2EEA0C5-D875-C42A-1A23-0DC969588C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5CF0EAB1-4512-DB85-D36D-4ED917025E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AA003FD5-0DFA-A7E5-20B9-928B82C140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7E495BDC-C9EB-4557-B39D-B9762FEE68D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03D055E8-8474-7D31-F9FE-1269618978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AF7BCFED-FD01-1E2C-EB9F-03C24CF4949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F2B1D19-4EE7-48F7-A850-50BD888E322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8" r:id="rId1"/>
    <p:sldLayoutId id="2147483809" r:id="rId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15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7.wmf"/><Relationship Id="rId3" Type="http://schemas.openxmlformats.org/officeDocument/2006/relationships/image" Target="../media/image2.png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7.wmf"/><Relationship Id="rId5" Type="http://schemas.openxmlformats.org/officeDocument/2006/relationships/image" Target="../media/image15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1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image" Target="../media/image2.png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2.png"/><Relationship Id="rId7" Type="http://schemas.openxmlformats.org/officeDocument/2006/relationships/image" Target="../media/image13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9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25A9D100-703D-5E8D-4ADA-22794559EA4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8E25155-B8BE-48E4-BFD6-6F063812E6F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0F7EC9F1-926C-DB62-74E2-0AE8FACBFE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56E3145E-76A5-B611-5BD2-31822029957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31975" y="388938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Converting Units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10245" name="Picture 9" descr="scottishflag">
            <a:extLst>
              <a:ext uri="{FF2B5EF4-FFF2-40B4-BE49-F238E27FC236}">
                <a16:creationId xmlns:a16="http://schemas.microsoft.com/office/drawing/2014/main" id="{935E163C-A50B-EADE-6D0D-5DD6E7A26F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10">
            <a:extLst>
              <a:ext uri="{FF2B5EF4-FFF2-40B4-BE49-F238E27FC236}">
                <a16:creationId xmlns:a16="http://schemas.microsoft.com/office/drawing/2014/main" id="{D14D0472-9FD8-29C6-67AA-110677D3020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247" name="Picture 11" descr="Office Objects 0572">
            <a:extLst>
              <a:ext uri="{FF2B5EF4-FFF2-40B4-BE49-F238E27FC236}">
                <a16:creationId xmlns:a16="http://schemas.microsoft.com/office/drawing/2014/main" id="{0A140CBA-8775-652C-FB07-02C682B0D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 Box 4">
            <a:extLst>
              <a:ext uri="{FF2B5EF4-FFF2-40B4-BE49-F238E27FC236}">
                <a16:creationId xmlns:a16="http://schemas.microsoft.com/office/drawing/2014/main" id="{58CD65F2-522B-E6E6-29DB-D5C0A1766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638" y="2632075"/>
            <a:ext cx="170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Lengths</a:t>
            </a:r>
          </a:p>
        </p:txBody>
      </p:sp>
      <p:sp>
        <p:nvSpPr>
          <p:cNvPr id="10249" name="Text Box 4">
            <a:extLst>
              <a:ext uri="{FF2B5EF4-FFF2-40B4-BE49-F238E27FC236}">
                <a16:creationId xmlns:a16="http://schemas.microsoft.com/office/drawing/2014/main" id="{0C2C129E-4B5B-7AF2-92FB-5B9DD4497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638" y="4457700"/>
            <a:ext cx="18049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Weights</a:t>
            </a:r>
          </a:p>
        </p:txBody>
      </p:sp>
      <p:sp>
        <p:nvSpPr>
          <p:cNvPr id="19479" name="AutoShape 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517453D-9188-BF3D-4ADC-A2792FBDF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13" y="2700338"/>
            <a:ext cx="519112" cy="422275"/>
          </a:xfrm>
          <a:prstGeom prst="actionButtonForwardNext">
            <a:avLst/>
          </a:prstGeom>
          <a:solidFill>
            <a:schemeClr val="tx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0251" name="AutoShape 7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94B544B7-E414-D229-8A4A-8916B468B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13" y="4518025"/>
            <a:ext cx="519112" cy="422275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2" name="Text Box 4">
            <a:extLst>
              <a:ext uri="{FF2B5EF4-FFF2-40B4-BE49-F238E27FC236}">
                <a16:creationId xmlns:a16="http://schemas.microsoft.com/office/drawing/2014/main" id="{5D5B1380-827D-0BEE-EBBF-63EB95423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638" y="3544888"/>
            <a:ext cx="1552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Volume</a:t>
            </a:r>
          </a:p>
        </p:txBody>
      </p:sp>
      <p:sp>
        <p:nvSpPr>
          <p:cNvPr id="10253" name="AutoShape 6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73779930-C6E1-3C08-DA9C-DEFE90FE7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13" y="3608388"/>
            <a:ext cx="519112" cy="423862"/>
          </a:xfrm>
          <a:prstGeom prst="actionButtonForwardNex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14">
            <a:extLst>
              <a:ext uri="{FF2B5EF4-FFF2-40B4-BE49-F238E27FC236}">
                <a16:creationId xmlns:a16="http://schemas.microsoft.com/office/drawing/2014/main" id="{28DA66D6-7ED9-E907-8931-FFADB0C42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2292350"/>
            <a:ext cx="2298700" cy="3176588"/>
          </a:xfrm>
          <a:prstGeom prst="can">
            <a:avLst>
              <a:gd name="adj" fmla="val 16141"/>
            </a:avLst>
          </a:prstGeom>
          <a:solidFill>
            <a:srgbClr val="FFFFCC">
              <a:alpha val="83136"/>
            </a:srgbClr>
          </a:solidFill>
          <a:ln w="7620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86F2374-E602-D52C-75C6-2ECE5971B3BD}"/>
              </a:ext>
            </a:extLst>
          </p:cNvPr>
          <p:cNvSpPr/>
          <p:nvPr/>
        </p:nvSpPr>
        <p:spPr>
          <a:xfrm>
            <a:off x="1819275" y="5086350"/>
            <a:ext cx="2209800" cy="333375"/>
          </a:xfrm>
          <a:prstGeom prst="ellipse">
            <a:avLst/>
          </a:prstGeom>
          <a:solidFill>
            <a:srgbClr val="66CCFF"/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8" name="Date Placeholder 1">
            <a:extLst>
              <a:ext uri="{FF2B5EF4-FFF2-40B4-BE49-F238E27FC236}">
                <a16:creationId xmlns:a16="http://schemas.microsoft.com/office/drawing/2014/main" id="{46E4B528-92DF-DA81-4E2E-8BE1410142E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59FF56-4BBD-4E2B-A9EB-196ADC3FC5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9" name="Footer Placeholder 2">
            <a:extLst>
              <a:ext uri="{FF2B5EF4-FFF2-40B4-BE49-F238E27FC236}">
                <a16:creationId xmlns:a16="http://schemas.microsoft.com/office/drawing/2014/main" id="{936921E6-05C5-7D2B-F730-2C401E877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84996" name="Rectangle 4">
            <a:extLst>
              <a:ext uri="{FF2B5EF4-FFF2-40B4-BE49-F238E27FC236}">
                <a16:creationId xmlns:a16="http://schemas.microsoft.com/office/drawing/2014/main" id="{EB9D2251-6EB8-2C2E-BBCE-2FEB16678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488" y="58261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Liquid Volume</a:t>
            </a:r>
          </a:p>
        </p:txBody>
      </p:sp>
      <p:pic>
        <p:nvPicPr>
          <p:cNvPr id="15367" name="Picture 5" descr="scottishflag">
            <a:extLst>
              <a:ext uri="{FF2B5EF4-FFF2-40B4-BE49-F238E27FC236}">
                <a16:creationId xmlns:a16="http://schemas.microsoft.com/office/drawing/2014/main" id="{BB8EF3C5-2495-48C5-6998-9B49833B3E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6" descr="Office Objects 0572">
            <a:extLst>
              <a:ext uri="{FF2B5EF4-FFF2-40B4-BE49-F238E27FC236}">
                <a16:creationId xmlns:a16="http://schemas.microsoft.com/office/drawing/2014/main" id="{3D5B1C96-DA05-59F7-C22D-2A1831A77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Text Box 8">
            <a:extLst>
              <a:ext uri="{FF2B5EF4-FFF2-40B4-BE49-F238E27FC236}">
                <a16:creationId xmlns:a16="http://schemas.microsoft.com/office/drawing/2014/main" id="{871D8AC7-2A62-1941-6E24-6387E6D932B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70" name="Text Box 31">
            <a:extLst>
              <a:ext uri="{FF2B5EF4-FFF2-40B4-BE49-F238E27FC236}">
                <a16:creationId xmlns:a16="http://schemas.microsoft.com/office/drawing/2014/main" id="{D68F2F28-58C4-632D-2FD9-92A9D7311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838" y="3128963"/>
            <a:ext cx="9001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Litres</a:t>
            </a:r>
          </a:p>
        </p:txBody>
      </p:sp>
      <p:sp>
        <p:nvSpPr>
          <p:cNvPr id="85035" name="Text Box 43">
            <a:extLst>
              <a:ext uri="{FF2B5EF4-FFF2-40B4-BE49-F238E27FC236}">
                <a16:creationId xmlns:a16="http://schemas.microsoft.com/office/drawing/2014/main" id="{75D95FDB-DE10-325E-83D2-753768E65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1985963"/>
            <a:ext cx="4803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How much liquid in the jug ?</a:t>
            </a:r>
          </a:p>
        </p:txBody>
      </p:sp>
      <p:sp>
        <p:nvSpPr>
          <p:cNvPr id="85037" name="Text Box 45">
            <a:extLst>
              <a:ext uri="{FF2B5EF4-FFF2-40B4-BE49-F238E27FC236}">
                <a16:creationId xmlns:a16="http://schemas.microsoft.com/office/drawing/2014/main" id="{E37317C5-5B8E-9D9F-3111-0D6274659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2593975"/>
            <a:ext cx="48371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200"/>
              <a:t>Count the number of small divisions</a:t>
            </a:r>
          </a:p>
          <a:p>
            <a:pPr eaLnBrk="1" hangingPunct="1"/>
            <a:r>
              <a:rPr lang="en-GB" altLang="en-US" sz="2200"/>
              <a:t>between 0 and 1 litre</a:t>
            </a:r>
          </a:p>
        </p:txBody>
      </p:sp>
      <p:sp>
        <p:nvSpPr>
          <p:cNvPr id="85039" name="Text Box 47">
            <a:extLst>
              <a:ext uri="{FF2B5EF4-FFF2-40B4-BE49-F238E27FC236}">
                <a16:creationId xmlns:a16="http://schemas.microsoft.com/office/drawing/2014/main" id="{278A62A3-203D-7F86-CC97-451ECA27E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2725" y="347662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85040" name="Text Box 48">
            <a:extLst>
              <a:ext uri="{FF2B5EF4-FFF2-40B4-BE49-F238E27FC236}">
                <a16:creationId xmlns:a16="http://schemas.microsoft.com/office/drawing/2014/main" id="{A7936D72-DEA5-A923-61A2-F512B66AF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238" y="4027488"/>
            <a:ext cx="334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Each division is worth </a:t>
            </a:r>
          </a:p>
        </p:txBody>
      </p:sp>
      <p:sp>
        <p:nvSpPr>
          <p:cNvPr id="85041" name="Text Box 49">
            <a:extLst>
              <a:ext uri="{FF2B5EF4-FFF2-40B4-BE49-F238E27FC236}">
                <a16:creationId xmlns:a16="http://schemas.microsoft.com/office/drawing/2014/main" id="{CC0D4912-23A7-81C1-7153-2CE30B6EA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0413" y="4578350"/>
            <a:ext cx="181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 litre </a:t>
            </a:r>
            <a:r>
              <a:rPr lang="en-US" altLang="en-US"/>
              <a:t>÷ 5 =</a:t>
            </a:r>
            <a:endParaRPr lang="en-GB" altLang="en-US"/>
          </a:p>
        </p:txBody>
      </p:sp>
      <p:sp>
        <p:nvSpPr>
          <p:cNvPr id="85042" name="Rectangle 50">
            <a:extLst>
              <a:ext uri="{FF2B5EF4-FFF2-40B4-BE49-F238E27FC236}">
                <a16:creationId xmlns:a16="http://schemas.microsoft.com/office/drawing/2014/main" id="{3C78CD3E-63B9-45BC-8566-1C3261C84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7050" y="5129213"/>
            <a:ext cx="2282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1000ml ÷ 5 =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85043" name="Rectangle 51">
            <a:extLst>
              <a:ext uri="{FF2B5EF4-FFF2-40B4-BE49-F238E27FC236}">
                <a16:creationId xmlns:a16="http://schemas.microsoft.com/office/drawing/2014/main" id="{F3F12AD6-A3B2-07F2-0603-CE472164E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8913" y="5118100"/>
            <a:ext cx="1209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200ml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85044" name="Rectangle 52">
            <a:extLst>
              <a:ext uri="{FF2B5EF4-FFF2-40B4-BE49-F238E27FC236}">
                <a16:creationId xmlns:a16="http://schemas.microsoft.com/office/drawing/2014/main" id="{84142D3E-8088-3007-400A-95AE1CB0F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5635625"/>
            <a:ext cx="32686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200ml x 4 = 800ml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85045" name="AutoShape 53">
            <a:extLst>
              <a:ext uri="{FF2B5EF4-FFF2-40B4-BE49-F238E27FC236}">
                <a16:creationId xmlns:a16="http://schemas.microsoft.com/office/drawing/2014/main" id="{C995AA60-B87E-C460-E53B-05055AF3A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063" y="3344863"/>
            <a:ext cx="3632200" cy="722312"/>
          </a:xfrm>
          <a:prstGeom prst="cloudCallout">
            <a:avLst>
              <a:gd name="adj1" fmla="val -18051"/>
              <a:gd name="adj2" fmla="val 118792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1litre = 1000ml</a:t>
            </a:r>
          </a:p>
        </p:txBody>
      </p:sp>
      <p:sp>
        <p:nvSpPr>
          <p:cNvPr id="15380" name="Text Box 23">
            <a:extLst>
              <a:ext uri="{FF2B5EF4-FFF2-40B4-BE49-F238E27FC236}">
                <a16:creationId xmlns:a16="http://schemas.microsoft.com/office/drawing/2014/main" id="{AE7C2D13-0554-E9AB-B122-36763A353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775" y="1384300"/>
            <a:ext cx="2319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Reading Scales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B24C599-D58A-6D37-14A0-A981B86CA260}"/>
              </a:ext>
            </a:extLst>
          </p:cNvPr>
          <p:cNvSpPr/>
          <p:nvPr/>
        </p:nvSpPr>
        <p:spPr>
          <a:xfrm>
            <a:off x="1809750" y="4491038"/>
            <a:ext cx="2233613" cy="749300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382" name="Line 25">
            <a:extLst>
              <a:ext uri="{FF2B5EF4-FFF2-40B4-BE49-F238E27FC236}">
                <a16:creationId xmlns:a16="http://schemas.microsoft.com/office/drawing/2014/main" id="{29556C95-8C84-CE0F-9FA8-FC67DF0E98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406775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3" name="Text Box 30">
            <a:extLst>
              <a:ext uri="{FF2B5EF4-FFF2-40B4-BE49-F238E27FC236}">
                <a16:creationId xmlns:a16="http://schemas.microsoft.com/office/drawing/2014/main" id="{F2EF88E4-698A-6D40-ED20-67A596B0B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315912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2</a:t>
            </a:r>
          </a:p>
        </p:txBody>
      </p:sp>
      <p:grpSp>
        <p:nvGrpSpPr>
          <p:cNvPr id="15384" name="Group 28">
            <a:extLst>
              <a:ext uri="{FF2B5EF4-FFF2-40B4-BE49-F238E27FC236}">
                <a16:creationId xmlns:a16="http://schemas.microsoft.com/office/drawing/2014/main" id="{45B23743-6C66-7A29-28FC-2EFE043CC623}"/>
              </a:ext>
            </a:extLst>
          </p:cNvPr>
          <p:cNvGrpSpPr>
            <a:grpSpLocks/>
          </p:cNvGrpSpPr>
          <p:nvPr/>
        </p:nvGrpSpPr>
        <p:grpSpPr bwMode="auto">
          <a:xfrm>
            <a:off x="2898775" y="3616325"/>
            <a:ext cx="169863" cy="630238"/>
            <a:chOff x="3038" y="2161"/>
            <a:chExt cx="167" cy="397"/>
          </a:xfrm>
        </p:grpSpPr>
        <p:sp>
          <p:nvSpPr>
            <p:cNvPr id="15396" name="Line 21">
              <a:extLst>
                <a:ext uri="{FF2B5EF4-FFF2-40B4-BE49-F238E27FC236}">
                  <a16:creationId xmlns:a16="http://schemas.microsoft.com/office/drawing/2014/main" id="{20B8EC31-8ED4-4E6D-F279-9BDADAAF2F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558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397" name="Line 22">
              <a:extLst>
                <a:ext uri="{FF2B5EF4-FFF2-40B4-BE49-F238E27FC236}">
                  <a16:creationId xmlns:a16="http://schemas.microsoft.com/office/drawing/2014/main" id="{61592A34-C99B-2F29-A685-2B4D0B9D7D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426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398" name="Line 23">
              <a:extLst>
                <a:ext uri="{FF2B5EF4-FFF2-40B4-BE49-F238E27FC236}">
                  <a16:creationId xmlns:a16="http://schemas.microsoft.com/office/drawing/2014/main" id="{C3864F93-FFB6-7ACD-9741-EE330EE10A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293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399" name="Line 24">
              <a:extLst>
                <a:ext uri="{FF2B5EF4-FFF2-40B4-BE49-F238E27FC236}">
                  <a16:creationId xmlns:a16="http://schemas.microsoft.com/office/drawing/2014/main" id="{B687C6E2-4CD7-EB89-C2B7-45D943D915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161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0" name="Oval 39">
            <a:extLst>
              <a:ext uri="{FF2B5EF4-FFF2-40B4-BE49-F238E27FC236}">
                <a16:creationId xmlns:a16="http://schemas.microsoft.com/office/drawing/2014/main" id="{AEDD2FCF-205E-51AE-FF58-2C327BF1B1C3}"/>
              </a:ext>
            </a:extLst>
          </p:cNvPr>
          <p:cNvSpPr/>
          <p:nvPr/>
        </p:nvSpPr>
        <p:spPr>
          <a:xfrm>
            <a:off x="1814513" y="5084763"/>
            <a:ext cx="2211387" cy="333375"/>
          </a:xfrm>
          <a:prstGeom prst="ellipse">
            <a:avLst/>
          </a:prstGeom>
          <a:solidFill>
            <a:srgbClr val="66CCFF"/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386" name="Text Box 32">
            <a:extLst>
              <a:ext uri="{FF2B5EF4-FFF2-40B4-BE49-F238E27FC236}">
                <a16:creationId xmlns:a16="http://schemas.microsoft.com/office/drawing/2014/main" id="{B8B825E5-E822-C9C8-4956-D53150DEC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5267325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387" name="Line 15">
            <a:extLst>
              <a:ext uri="{FF2B5EF4-FFF2-40B4-BE49-F238E27FC236}">
                <a16:creationId xmlns:a16="http://schemas.microsoft.com/office/drawing/2014/main" id="{001F1061-E33D-C86A-C7C0-DBFD47B627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3063" y="3225800"/>
            <a:ext cx="0" cy="2227263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8" name="Text Box 29">
            <a:extLst>
              <a:ext uri="{FF2B5EF4-FFF2-40B4-BE49-F238E27FC236}">
                <a16:creationId xmlns:a16="http://schemas.microsoft.com/office/drawing/2014/main" id="{7CCD406B-EC58-CE16-B3AF-CAD37C5D7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4219575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</a:t>
            </a:r>
          </a:p>
        </p:txBody>
      </p:sp>
      <p:sp>
        <p:nvSpPr>
          <p:cNvPr id="85012" name="Line 20">
            <a:extLst>
              <a:ext uri="{FF2B5EF4-FFF2-40B4-BE49-F238E27FC236}">
                <a16:creationId xmlns:a16="http://schemas.microsoft.com/office/drawing/2014/main" id="{C8EA7C33-B2D9-E5B0-B558-65160E5BB2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457700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5038" name="Line 46">
            <a:extLst>
              <a:ext uri="{FF2B5EF4-FFF2-40B4-BE49-F238E27FC236}">
                <a16:creationId xmlns:a16="http://schemas.microsoft.com/office/drawing/2014/main" id="{4009D1D4-224D-CA93-84AB-DA560638D4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1000" y="5448300"/>
            <a:ext cx="2651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5009" name="Line 17">
            <a:extLst>
              <a:ext uri="{FF2B5EF4-FFF2-40B4-BE49-F238E27FC236}">
                <a16:creationId xmlns:a16="http://schemas.microsoft.com/office/drawing/2014/main" id="{A16C9B98-3977-38C3-C2EE-74C299F332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1000" y="5087938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5010" name="Line 18">
            <a:extLst>
              <a:ext uri="{FF2B5EF4-FFF2-40B4-BE49-F238E27FC236}">
                <a16:creationId xmlns:a16="http://schemas.microsoft.com/office/drawing/2014/main" id="{97AFEB33-F9DA-E32C-8687-2064E134D5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1000" y="4878388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5008" name="Line 16">
            <a:extLst>
              <a:ext uri="{FF2B5EF4-FFF2-40B4-BE49-F238E27FC236}">
                <a16:creationId xmlns:a16="http://schemas.microsoft.com/office/drawing/2014/main" id="{7FE41C72-F105-E79C-90CB-94EE482C1C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1000" y="5299075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5011" name="Line 19">
            <a:extLst>
              <a:ext uri="{FF2B5EF4-FFF2-40B4-BE49-F238E27FC236}">
                <a16:creationId xmlns:a16="http://schemas.microsoft.com/office/drawing/2014/main" id="{72701A78-460F-6744-1819-6AD7708EC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667250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5" name="Line 15">
            <a:extLst>
              <a:ext uri="{FF2B5EF4-FFF2-40B4-BE49-F238E27FC236}">
                <a16:creationId xmlns:a16="http://schemas.microsoft.com/office/drawing/2014/main" id="{85EFC27C-D0E1-A869-3F35-E598AC61E9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4650" y="4667250"/>
            <a:ext cx="6350" cy="8016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40741E-7 L -0.00035 -0.1088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544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5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5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5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5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5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5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5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850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5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22222E-6 L -0.00278 -0.10972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85035" grpId="0"/>
      <p:bldP spid="85037" grpId="0"/>
      <p:bldP spid="85041" grpId="0"/>
      <p:bldP spid="85042" grpId="0"/>
      <p:bldP spid="85044" grpId="0"/>
      <p:bldP spid="85045" grpId="0" animBg="1"/>
      <p:bldP spid="85045" grpId="1" animBg="1"/>
      <p:bldP spid="42" grpId="0" animBg="1"/>
      <p:bldP spid="42" grpId="1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>
            <a:extLst>
              <a:ext uri="{FF2B5EF4-FFF2-40B4-BE49-F238E27FC236}">
                <a16:creationId xmlns:a16="http://schemas.microsoft.com/office/drawing/2014/main" id="{C557CBD2-CCC2-8DF4-3B09-DCAA643EC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2333625"/>
            <a:ext cx="2298700" cy="3111500"/>
          </a:xfrm>
          <a:prstGeom prst="can">
            <a:avLst>
              <a:gd name="adj" fmla="val 34542"/>
            </a:avLst>
          </a:prstGeom>
          <a:solidFill>
            <a:schemeClr val="tx1"/>
          </a:solidFill>
          <a:ln w="5715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" name="Date Placeholder 1">
            <a:extLst>
              <a:ext uri="{FF2B5EF4-FFF2-40B4-BE49-F238E27FC236}">
                <a16:creationId xmlns:a16="http://schemas.microsoft.com/office/drawing/2014/main" id="{AD411C21-2621-A7E5-3C3D-559EB742BBC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03EEDAF-F534-4CE3-8C1D-17A3A46C755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9" name="Footer Placeholder 2">
            <a:extLst>
              <a:ext uri="{FF2B5EF4-FFF2-40B4-BE49-F238E27FC236}">
                <a16:creationId xmlns:a16="http://schemas.microsoft.com/office/drawing/2014/main" id="{6EDCF627-37F7-7748-932D-1DDF28B66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16DC5DEF-9419-F02F-A9D5-939130853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488" y="58261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Liquid Volume</a:t>
            </a:r>
          </a:p>
        </p:txBody>
      </p:sp>
      <p:pic>
        <p:nvPicPr>
          <p:cNvPr id="16390" name="Picture 7" descr="scottishflag">
            <a:extLst>
              <a:ext uri="{FF2B5EF4-FFF2-40B4-BE49-F238E27FC236}">
                <a16:creationId xmlns:a16="http://schemas.microsoft.com/office/drawing/2014/main" id="{15878E93-EB61-F504-188F-A1EF327729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8" descr="Office Objects 0572">
            <a:extLst>
              <a:ext uri="{FF2B5EF4-FFF2-40B4-BE49-F238E27FC236}">
                <a16:creationId xmlns:a16="http://schemas.microsoft.com/office/drawing/2014/main" id="{66437B47-DAD0-F39A-ABFB-73630DBAA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 Box 9">
            <a:extLst>
              <a:ext uri="{FF2B5EF4-FFF2-40B4-BE49-F238E27FC236}">
                <a16:creationId xmlns:a16="http://schemas.microsoft.com/office/drawing/2014/main" id="{51AB4CD2-8D99-E35E-606E-2025983EDC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93" name="Text Box 11">
            <a:extLst>
              <a:ext uri="{FF2B5EF4-FFF2-40B4-BE49-F238E27FC236}">
                <a16:creationId xmlns:a16="http://schemas.microsoft.com/office/drawing/2014/main" id="{58BF078E-1EB5-58F4-0BFF-3CEC314C6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3171825"/>
            <a:ext cx="6905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400">
                <a:solidFill>
                  <a:srgbClr val="080808"/>
                </a:solidFill>
              </a:rPr>
              <a:t>Litres</a:t>
            </a:r>
          </a:p>
        </p:txBody>
      </p:sp>
      <p:sp>
        <p:nvSpPr>
          <p:cNvPr id="16394" name="Text Box 27">
            <a:extLst>
              <a:ext uri="{FF2B5EF4-FFF2-40B4-BE49-F238E27FC236}">
                <a16:creationId xmlns:a16="http://schemas.microsoft.com/office/drawing/2014/main" id="{304D306B-0FC3-9D10-A47C-ABD93318B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1985963"/>
            <a:ext cx="4803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How much liquid in the jug ?</a:t>
            </a:r>
          </a:p>
        </p:txBody>
      </p:sp>
      <p:sp>
        <p:nvSpPr>
          <p:cNvPr id="16407" name="Text Box 28">
            <a:extLst>
              <a:ext uri="{FF2B5EF4-FFF2-40B4-BE49-F238E27FC236}">
                <a16:creationId xmlns:a16="http://schemas.microsoft.com/office/drawing/2014/main" id="{85A90796-34D1-E71A-B682-5510093CA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2554288"/>
            <a:ext cx="483711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200"/>
              <a:t>Count the number of small divisions</a:t>
            </a:r>
          </a:p>
          <a:p>
            <a:pPr eaLnBrk="1" hangingPunct="1"/>
            <a:r>
              <a:rPr lang="en-GB" altLang="en-US" sz="2200"/>
              <a:t>between 0 and 1 litre</a:t>
            </a:r>
          </a:p>
        </p:txBody>
      </p:sp>
      <p:sp>
        <p:nvSpPr>
          <p:cNvPr id="87070" name="Text Box 30">
            <a:extLst>
              <a:ext uri="{FF2B5EF4-FFF2-40B4-BE49-F238E27FC236}">
                <a16:creationId xmlns:a16="http://schemas.microsoft.com/office/drawing/2014/main" id="{6EFF62D6-7389-D0E4-F5E9-B28CBB213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2725" y="347662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87071" name="Text Box 31">
            <a:extLst>
              <a:ext uri="{FF2B5EF4-FFF2-40B4-BE49-F238E27FC236}">
                <a16:creationId xmlns:a16="http://schemas.microsoft.com/office/drawing/2014/main" id="{83268687-3949-3ADD-D9F0-D8DD54B78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238" y="4027488"/>
            <a:ext cx="334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Each division is worth </a:t>
            </a:r>
          </a:p>
        </p:txBody>
      </p:sp>
      <p:sp>
        <p:nvSpPr>
          <p:cNvPr id="87072" name="Text Box 32">
            <a:extLst>
              <a:ext uri="{FF2B5EF4-FFF2-40B4-BE49-F238E27FC236}">
                <a16:creationId xmlns:a16="http://schemas.microsoft.com/office/drawing/2014/main" id="{83B1E364-5086-B9B4-E00B-6B1213B9C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0413" y="4578350"/>
            <a:ext cx="181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 litre </a:t>
            </a:r>
            <a:r>
              <a:rPr lang="en-US" altLang="en-US"/>
              <a:t>÷ 5 =</a:t>
            </a:r>
            <a:endParaRPr lang="en-GB" altLang="en-US"/>
          </a:p>
        </p:txBody>
      </p:sp>
      <p:sp>
        <p:nvSpPr>
          <p:cNvPr id="87073" name="Rectangle 33">
            <a:extLst>
              <a:ext uri="{FF2B5EF4-FFF2-40B4-BE49-F238E27FC236}">
                <a16:creationId xmlns:a16="http://schemas.microsoft.com/office/drawing/2014/main" id="{CA6BC98C-66A0-DC5F-6703-81AD89784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7050" y="5129213"/>
            <a:ext cx="2282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1000ml ÷ 5 =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87074" name="Rectangle 34">
            <a:extLst>
              <a:ext uri="{FF2B5EF4-FFF2-40B4-BE49-F238E27FC236}">
                <a16:creationId xmlns:a16="http://schemas.microsoft.com/office/drawing/2014/main" id="{42733052-5995-4DAB-0357-3EFF29921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8913" y="5118100"/>
            <a:ext cx="1209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200ml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87075" name="Rectangle 35">
            <a:extLst>
              <a:ext uri="{FF2B5EF4-FFF2-40B4-BE49-F238E27FC236}">
                <a16:creationId xmlns:a16="http://schemas.microsoft.com/office/drawing/2014/main" id="{521085EE-5E0A-C94A-2A32-0ACE127A8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538" y="5654675"/>
            <a:ext cx="54784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200ml x 7 = 1400ml or 1.4 litres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87078" name="AutoShape 38">
            <a:extLst>
              <a:ext uri="{FF2B5EF4-FFF2-40B4-BE49-F238E27FC236}">
                <a16:creationId xmlns:a16="http://schemas.microsoft.com/office/drawing/2014/main" id="{40FCD11E-DE2E-745A-2B28-1AB9CFCD2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063" y="3344863"/>
            <a:ext cx="3632200" cy="722312"/>
          </a:xfrm>
          <a:prstGeom prst="cloudCallout">
            <a:avLst>
              <a:gd name="adj1" fmla="val -18051"/>
              <a:gd name="adj2" fmla="val 118792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1litre = 1000ml</a:t>
            </a:r>
          </a:p>
        </p:txBody>
      </p:sp>
      <p:sp>
        <p:nvSpPr>
          <p:cNvPr id="16403" name="Text Box 23">
            <a:extLst>
              <a:ext uri="{FF2B5EF4-FFF2-40B4-BE49-F238E27FC236}">
                <a16:creationId xmlns:a16="http://schemas.microsoft.com/office/drawing/2014/main" id="{5D097E83-C69A-14B0-BEE4-40E5EF563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775" y="1384300"/>
            <a:ext cx="2319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Reading Scales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3290C39-8D4A-EFB8-D573-224A3F8CAA4B}"/>
              </a:ext>
            </a:extLst>
          </p:cNvPr>
          <p:cNvSpPr/>
          <p:nvPr/>
        </p:nvSpPr>
        <p:spPr>
          <a:xfrm>
            <a:off x="1795463" y="3700463"/>
            <a:ext cx="2257425" cy="1420812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3CD48EC-B61F-ECE5-AB9A-0D11426C6C70}"/>
              </a:ext>
            </a:extLst>
          </p:cNvPr>
          <p:cNvSpPr/>
          <p:nvPr/>
        </p:nvSpPr>
        <p:spPr>
          <a:xfrm>
            <a:off x="1795463" y="4910138"/>
            <a:ext cx="2243137" cy="509587"/>
          </a:xfrm>
          <a:prstGeom prst="ellipse">
            <a:avLst/>
          </a:prstGeom>
          <a:solidFill>
            <a:srgbClr val="66CCFF"/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0454CD8-BA8D-027B-4CC7-542FFF545702}"/>
              </a:ext>
            </a:extLst>
          </p:cNvPr>
          <p:cNvSpPr/>
          <p:nvPr/>
        </p:nvSpPr>
        <p:spPr>
          <a:xfrm>
            <a:off x="1771650" y="4902200"/>
            <a:ext cx="2281238" cy="508000"/>
          </a:xfrm>
          <a:prstGeom prst="ellipse">
            <a:avLst/>
          </a:prstGeom>
          <a:solidFill>
            <a:srgbClr val="66CC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" name="Line 22">
            <a:extLst>
              <a:ext uri="{FF2B5EF4-FFF2-40B4-BE49-F238E27FC236}">
                <a16:creationId xmlns:a16="http://schemas.microsoft.com/office/drawing/2014/main" id="{C6BB79A7-3302-2A91-665D-63E3A2274D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365500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8" name="Text Box 24">
            <a:extLst>
              <a:ext uri="{FF2B5EF4-FFF2-40B4-BE49-F238E27FC236}">
                <a16:creationId xmlns:a16="http://schemas.microsoft.com/office/drawing/2014/main" id="{D2181B5A-EC22-AD68-0579-52E07C664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4178300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</a:t>
            </a:r>
          </a:p>
        </p:txBody>
      </p:sp>
      <p:sp>
        <p:nvSpPr>
          <p:cNvPr id="16409" name="Text Box 25">
            <a:extLst>
              <a:ext uri="{FF2B5EF4-FFF2-40B4-BE49-F238E27FC236}">
                <a16:creationId xmlns:a16="http://schemas.microsoft.com/office/drawing/2014/main" id="{4564EF3E-ACE8-F44A-64D9-9E463110D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31178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2</a:t>
            </a:r>
          </a:p>
        </p:txBody>
      </p:sp>
      <p:sp>
        <p:nvSpPr>
          <p:cNvPr id="16410" name="Text Box 26">
            <a:extLst>
              <a:ext uri="{FF2B5EF4-FFF2-40B4-BE49-F238E27FC236}">
                <a16:creationId xmlns:a16="http://schemas.microsoft.com/office/drawing/2014/main" id="{77268EA3-1C92-6DF4-ED84-32A245F79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51308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7069" name="Line 29">
            <a:extLst>
              <a:ext uri="{FF2B5EF4-FFF2-40B4-BE49-F238E27FC236}">
                <a16:creationId xmlns:a16="http://schemas.microsoft.com/office/drawing/2014/main" id="{DE783608-0663-1F2A-2A1C-05695E55F5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1475" y="5421313"/>
            <a:ext cx="2651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2" name="Line 36">
            <a:extLst>
              <a:ext uri="{FF2B5EF4-FFF2-40B4-BE49-F238E27FC236}">
                <a16:creationId xmlns:a16="http://schemas.microsoft.com/office/drawing/2014/main" id="{D69E4B9C-5285-384A-375C-98866F1F15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3063" y="3213100"/>
            <a:ext cx="0" cy="2227263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3" name="Line 36">
            <a:extLst>
              <a:ext uri="{FF2B5EF4-FFF2-40B4-BE49-F238E27FC236}">
                <a16:creationId xmlns:a16="http://schemas.microsoft.com/office/drawing/2014/main" id="{1C757FAD-2B11-7F81-F7EA-8832E5BEAB5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06713" y="3984625"/>
            <a:ext cx="7937" cy="14573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2" name="Line 12">
            <a:extLst>
              <a:ext uri="{FF2B5EF4-FFF2-40B4-BE49-F238E27FC236}">
                <a16:creationId xmlns:a16="http://schemas.microsoft.com/office/drawing/2014/main" id="{440437BC-40DC-493B-64E1-CE0C046EDF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6863" y="5310188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3" name="Line 13">
            <a:extLst>
              <a:ext uri="{FF2B5EF4-FFF2-40B4-BE49-F238E27FC236}">
                <a16:creationId xmlns:a16="http://schemas.microsoft.com/office/drawing/2014/main" id="{3130D32C-068D-C87D-4CB4-A364765FD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5046663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4" name="Line 14">
            <a:extLst>
              <a:ext uri="{FF2B5EF4-FFF2-40B4-BE49-F238E27FC236}">
                <a16:creationId xmlns:a16="http://schemas.microsoft.com/office/drawing/2014/main" id="{6A288B69-9EAC-E470-6D58-91B7C76996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837113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5" name="Line 15">
            <a:extLst>
              <a:ext uri="{FF2B5EF4-FFF2-40B4-BE49-F238E27FC236}">
                <a16:creationId xmlns:a16="http://schemas.microsoft.com/office/drawing/2014/main" id="{405576EF-2B22-25F8-BF62-74A1822D9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625975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6" name="Line 16">
            <a:extLst>
              <a:ext uri="{FF2B5EF4-FFF2-40B4-BE49-F238E27FC236}">
                <a16:creationId xmlns:a16="http://schemas.microsoft.com/office/drawing/2014/main" id="{CDC58430-B8DF-7439-A40D-64F9B714D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416425"/>
            <a:ext cx="2651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6419" name="Group 17">
            <a:extLst>
              <a:ext uri="{FF2B5EF4-FFF2-40B4-BE49-F238E27FC236}">
                <a16:creationId xmlns:a16="http://schemas.microsoft.com/office/drawing/2014/main" id="{7C5A3488-EC28-B435-59B7-6B67A387D410}"/>
              </a:ext>
            </a:extLst>
          </p:cNvPr>
          <p:cNvGrpSpPr>
            <a:grpSpLocks/>
          </p:cNvGrpSpPr>
          <p:nvPr/>
        </p:nvGrpSpPr>
        <p:grpSpPr bwMode="auto">
          <a:xfrm>
            <a:off x="2898775" y="3575050"/>
            <a:ext cx="169863" cy="630238"/>
            <a:chOff x="3038" y="2161"/>
            <a:chExt cx="167" cy="397"/>
          </a:xfrm>
        </p:grpSpPr>
        <p:sp>
          <p:nvSpPr>
            <p:cNvPr id="16420" name="Line 18">
              <a:extLst>
                <a:ext uri="{FF2B5EF4-FFF2-40B4-BE49-F238E27FC236}">
                  <a16:creationId xmlns:a16="http://schemas.microsoft.com/office/drawing/2014/main" id="{48CF1133-19AE-C3D2-32FC-1ECE94AEFA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558"/>
              <a:ext cx="16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21" name="Line 19">
              <a:extLst>
                <a:ext uri="{FF2B5EF4-FFF2-40B4-BE49-F238E27FC236}">
                  <a16:creationId xmlns:a16="http://schemas.microsoft.com/office/drawing/2014/main" id="{D2CB1FFA-73B0-10BF-B48C-DC70BF0B67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426"/>
              <a:ext cx="16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22" name="Line 20">
              <a:extLst>
                <a:ext uri="{FF2B5EF4-FFF2-40B4-BE49-F238E27FC236}">
                  <a16:creationId xmlns:a16="http://schemas.microsoft.com/office/drawing/2014/main" id="{40E2F9B5-4CFA-29B6-DA5A-7F5AA02072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293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23" name="Line 21">
              <a:extLst>
                <a:ext uri="{FF2B5EF4-FFF2-40B4-BE49-F238E27FC236}">
                  <a16:creationId xmlns:a16="http://schemas.microsoft.com/office/drawing/2014/main" id="{BB57AD99-EAB0-881D-3937-EC2B9FABAF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161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07 L 0.00104 -0.2041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02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7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7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7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7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7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87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7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7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7" grpId="0"/>
      <p:bldP spid="87072" grpId="0"/>
      <p:bldP spid="87073" grpId="0"/>
      <p:bldP spid="87075" grpId="0"/>
      <p:bldP spid="87078" grpId="0" animBg="1"/>
      <p:bldP spid="87078" grpId="1" animBg="1"/>
      <p:bldP spid="40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extLst>
              <a:ext uri="{FF2B5EF4-FFF2-40B4-BE49-F238E27FC236}">
                <a16:creationId xmlns:a16="http://schemas.microsoft.com/office/drawing/2014/main" id="{BF3B9C08-BDF9-0AF7-D1F3-D757B8136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2333625"/>
            <a:ext cx="2298700" cy="3176588"/>
          </a:xfrm>
          <a:prstGeom prst="can">
            <a:avLst>
              <a:gd name="adj" fmla="val 34548"/>
            </a:avLst>
          </a:prstGeom>
          <a:solidFill>
            <a:schemeClr val="tx1"/>
          </a:solidFill>
          <a:ln w="5715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2DE1538-7F12-C916-1B43-2CDB4A5D7120}"/>
              </a:ext>
            </a:extLst>
          </p:cNvPr>
          <p:cNvSpPr/>
          <p:nvPr/>
        </p:nvSpPr>
        <p:spPr>
          <a:xfrm>
            <a:off x="1809750" y="4940300"/>
            <a:ext cx="2243138" cy="549275"/>
          </a:xfrm>
          <a:prstGeom prst="ellipse">
            <a:avLst/>
          </a:prstGeom>
          <a:solidFill>
            <a:srgbClr val="66CCFF"/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Date Placeholder 1">
            <a:extLst>
              <a:ext uri="{FF2B5EF4-FFF2-40B4-BE49-F238E27FC236}">
                <a16:creationId xmlns:a16="http://schemas.microsoft.com/office/drawing/2014/main" id="{731D7546-395F-D006-02D1-7BA110FCF1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48FB78F-60BE-4FE6-BACD-7E2EDCAE372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6" name="Footer Placeholder 2">
            <a:extLst>
              <a:ext uri="{FF2B5EF4-FFF2-40B4-BE49-F238E27FC236}">
                <a16:creationId xmlns:a16="http://schemas.microsoft.com/office/drawing/2014/main" id="{3C9BF161-4EBA-9718-A7BC-EE7F34479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91AC32F3-4143-8699-8FBB-7272C57D3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488" y="58261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Liquid Volume</a:t>
            </a:r>
          </a:p>
        </p:txBody>
      </p:sp>
      <p:pic>
        <p:nvPicPr>
          <p:cNvPr id="17415" name="Picture 7" descr="scottishflag">
            <a:extLst>
              <a:ext uri="{FF2B5EF4-FFF2-40B4-BE49-F238E27FC236}">
                <a16:creationId xmlns:a16="http://schemas.microsoft.com/office/drawing/2014/main" id="{F027DE6B-568C-8E2C-8420-55B1C942B6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8" descr="Office Objects 0572">
            <a:extLst>
              <a:ext uri="{FF2B5EF4-FFF2-40B4-BE49-F238E27FC236}">
                <a16:creationId xmlns:a16="http://schemas.microsoft.com/office/drawing/2014/main" id="{6EE76C87-4F6A-CACB-A32D-7656176BB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Text Box 9">
            <a:extLst>
              <a:ext uri="{FF2B5EF4-FFF2-40B4-BE49-F238E27FC236}">
                <a16:creationId xmlns:a16="http://schemas.microsoft.com/office/drawing/2014/main" id="{C6C077B9-4F60-717B-E68A-8B322C61773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9115" name="Text Box 27">
            <a:extLst>
              <a:ext uri="{FF2B5EF4-FFF2-40B4-BE49-F238E27FC236}">
                <a16:creationId xmlns:a16="http://schemas.microsoft.com/office/drawing/2014/main" id="{22831C86-2BEB-00C5-5228-2ED312261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1985963"/>
            <a:ext cx="48037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How much liquid in the jug ?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( Careful different scale)</a:t>
            </a:r>
          </a:p>
        </p:txBody>
      </p:sp>
      <p:sp>
        <p:nvSpPr>
          <p:cNvPr id="89116" name="Text Box 28">
            <a:extLst>
              <a:ext uri="{FF2B5EF4-FFF2-40B4-BE49-F238E27FC236}">
                <a16:creationId xmlns:a16="http://schemas.microsoft.com/office/drawing/2014/main" id="{C35DAB48-AF61-611C-514B-12629EEA3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2649538"/>
            <a:ext cx="48371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200"/>
              <a:t>Count the number of small divisions</a:t>
            </a:r>
          </a:p>
          <a:p>
            <a:pPr eaLnBrk="1" hangingPunct="1"/>
            <a:r>
              <a:rPr lang="en-GB" altLang="en-US" sz="2200"/>
              <a:t>between 0 and 1 litre</a:t>
            </a:r>
          </a:p>
        </p:txBody>
      </p:sp>
      <p:sp>
        <p:nvSpPr>
          <p:cNvPr id="89118" name="Text Box 30">
            <a:extLst>
              <a:ext uri="{FF2B5EF4-FFF2-40B4-BE49-F238E27FC236}">
                <a16:creationId xmlns:a16="http://schemas.microsoft.com/office/drawing/2014/main" id="{758596CD-2764-64ED-053B-DB14B19BD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2725" y="365442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89119" name="Text Box 31">
            <a:extLst>
              <a:ext uri="{FF2B5EF4-FFF2-40B4-BE49-F238E27FC236}">
                <a16:creationId xmlns:a16="http://schemas.microsoft.com/office/drawing/2014/main" id="{B7F158EE-01E0-1D89-B7BF-DC930F435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238" y="4205288"/>
            <a:ext cx="334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Each division is worth </a:t>
            </a:r>
          </a:p>
        </p:txBody>
      </p:sp>
      <p:sp>
        <p:nvSpPr>
          <p:cNvPr id="89120" name="Text Box 32">
            <a:extLst>
              <a:ext uri="{FF2B5EF4-FFF2-40B4-BE49-F238E27FC236}">
                <a16:creationId xmlns:a16="http://schemas.microsoft.com/office/drawing/2014/main" id="{74707769-EAA2-30F1-3EB5-27B092D75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0413" y="4756150"/>
            <a:ext cx="181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 litre </a:t>
            </a:r>
            <a:r>
              <a:rPr lang="en-US" altLang="en-US"/>
              <a:t>÷ 4 =</a:t>
            </a:r>
            <a:endParaRPr lang="en-GB" altLang="en-US"/>
          </a:p>
        </p:txBody>
      </p:sp>
      <p:sp>
        <p:nvSpPr>
          <p:cNvPr id="89121" name="Rectangle 33">
            <a:extLst>
              <a:ext uri="{FF2B5EF4-FFF2-40B4-BE49-F238E27FC236}">
                <a16:creationId xmlns:a16="http://schemas.microsoft.com/office/drawing/2014/main" id="{2144A96F-24B7-6279-3AE4-8CA247195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7050" y="5307013"/>
            <a:ext cx="2282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1000ml ÷ 4 =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89122" name="Rectangle 34">
            <a:extLst>
              <a:ext uri="{FF2B5EF4-FFF2-40B4-BE49-F238E27FC236}">
                <a16:creationId xmlns:a16="http://schemas.microsoft.com/office/drawing/2014/main" id="{26FCEBF1-FAA7-5EB5-5A51-F15C0F0FE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8913" y="5295900"/>
            <a:ext cx="1209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250ml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89123" name="Rectangle 35">
            <a:extLst>
              <a:ext uri="{FF2B5EF4-FFF2-40B4-BE49-F238E27FC236}">
                <a16:creationId xmlns:a16="http://schemas.microsoft.com/office/drawing/2014/main" id="{35AC77D9-DA6B-F989-543A-22E59E874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38" y="5743575"/>
            <a:ext cx="5695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250ml x 7 = 1750ml or 1.75 litres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89126" name="AutoShape 38">
            <a:extLst>
              <a:ext uri="{FF2B5EF4-FFF2-40B4-BE49-F238E27FC236}">
                <a16:creationId xmlns:a16="http://schemas.microsoft.com/office/drawing/2014/main" id="{90AC8FC3-5E81-E2EF-1CC0-F84A584DE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063" y="3522663"/>
            <a:ext cx="3632200" cy="722312"/>
          </a:xfrm>
          <a:prstGeom prst="cloudCallout">
            <a:avLst>
              <a:gd name="adj1" fmla="val -18051"/>
              <a:gd name="adj2" fmla="val 118792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1litre = 1000ml</a:t>
            </a:r>
          </a:p>
        </p:txBody>
      </p:sp>
      <p:sp>
        <p:nvSpPr>
          <p:cNvPr id="17427" name="Text Box 23">
            <a:extLst>
              <a:ext uri="{FF2B5EF4-FFF2-40B4-BE49-F238E27FC236}">
                <a16:creationId xmlns:a16="http://schemas.microsoft.com/office/drawing/2014/main" id="{69FD57EA-1EDD-5B63-1E3D-CED19B702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775" y="1384300"/>
            <a:ext cx="2319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Reading Scales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1AB0DA6-CCF8-F70D-7905-34681421DA8E}"/>
              </a:ext>
            </a:extLst>
          </p:cNvPr>
          <p:cNvSpPr/>
          <p:nvPr/>
        </p:nvSpPr>
        <p:spPr>
          <a:xfrm>
            <a:off x="1800225" y="3467100"/>
            <a:ext cx="2252663" cy="1773238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F4437A2-A9CA-544D-E468-032CDBDB9A1B}"/>
              </a:ext>
            </a:extLst>
          </p:cNvPr>
          <p:cNvSpPr/>
          <p:nvPr/>
        </p:nvSpPr>
        <p:spPr>
          <a:xfrm>
            <a:off x="1814513" y="4924425"/>
            <a:ext cx="2238375" cy="566738"/>
          </a:xfrm>
          <a:prstGeom prst="ellipse">
            <a:avLst/>
          </a:prstGeom>
          <a:solidFill>
            <a:srgbClr val="66CCFF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9101" name="Line 13">
            <a:extLst>
              <a:ext uri="{FF2B5EF4-FFF2-40B4-BE49-F238E27FC236}">
                <a16:creationId xmlns:a16="http://schemas.microsoft.com/office/drawing/2014/main" id="{A50984A4-A90D-264C-BADB-BA0A9DEF8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5246688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9102" name="Line 14">
            <a:extLst>
              <a:ext uri="{FF2B5EF4-FFF2-40B4-BE49-F238E27FC236}">
                <a16:creationId xmlns:a16="http://schemas.microsoft.com/office/drawing/2014/main" id="{3B8AD7D9-E5A8-0D4F-D4E3-CFD5DFCDF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991100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9103" name="Line 15">
            <a:extLst>
              <a:ext uri="{FF2B5EF4-FFF2-40B4-BE49-F238E27FC236}">
                <a16:creationId xmlns:a16="http://schemas.microsoft.com/office/drawing/2014/main" id="{C71299B3-8225-20C6-E2B1-0971146AB8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735513"/>
            <a:ext cx="16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9104" name="Line 16">
            <a:extLst>
              <a:ext uri="{FF2B5EF4-FFF2-40B4-BE49-F238E27FC236}">
                <a16:creationId xmlns:a16="http://schemas.microsoft.com/office/drawing/2014/main" id="{B0DE00A6-45E4-0E51-4B53-84C6A65AC55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481513"/>
            <a:ext cx="2651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4" name="Line 19">
            <a:extLst>
              <a:ext uri="{FF2B5EF4-FFF2-40B4-BE49-F238E27FC236}">
                <a16:creationId xmlns:a16="http://schemas.microsoft.com/office/drawing/2014/main" id="{4D91EE56-963C-2EA0-CC3B-C7B09E038C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225925"/>
            <a:ext cx="1698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5" name="Text Box 24">
            <a:extLst>
              <a:ext uri="{FF2B5EF4-FFF2-40B4-BE49-F238E27FC236}">
                <a16:creationId xmlns:a16="http://schemas.microsoft.com/office/drawing/2014/main" id="{DF59788E-B04A-13C7-7EC5-78FCB5E6E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4273550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</a:t>
            </a:r>
          </a:p>
        </p:txBody>
      </p:sp>
      <p:sp>
        <p:nvSpPr>
          <p:cNvPr id="17436" name="Text Box 25">
            <a:extLst>
              <a:ext uri="{FF2B5EF4-FFF2-40B4-BE49-F238E27FC236}">
                <a16:creationId xmlns:a16="http://schemas.microsoft.com/office/drawing/2014/main" id="{7B33BA1A-C90F-B423-4A0C-E39220E32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321310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2</a:t>
            </a:r>
          </a:p>
        </p:txBody>
      </p:sp>
      <p:sp>
        <p:nvSpPr>
          <p:cNvPr id="17437" name="Text Box 26">
            <a:extLst>
              <a:ext uri="{FF2B5EF4-FFF2-40B4-BE49-F238E27FC236}">
                <a16:creationId xmlns:a16="http://schemas.microsoft.com/office/drawing/2014/main" id="{B4ED6537-A8BD-E809-9CFB-1F1708FC7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522605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9117" name="Line 29">
            <a:extLst>
              <a:ext uri="{FF2B5EF4-FFF2-40B4-BE49-F238E27FC236}">
                <a16:creationId xmlns:a16="http://schemas.microsoft.com/office/drawing/2014/main" id="{3E99D609-758F-DBE6-B6B3-677886CC7E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1475" y="5502275"/>
            <a:ext cx="2651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9" name="Line 36">
            <a:extLst>
              <a:ext uri="{FF2B5EF4-FFF2-40B4-BE49-F238E27FC236}">
                <a16:creationId xmlns:a16="http://schemas.microsoft.com/office/drawing/2014/main" id="{5D30A267-0EE9-5C92-259D-D8620DE33C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3063" y="3294063"/>
            <a:ext cx="0" cy="2227262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40" name="Line 36">
            <a:extLst>
              <a:ext uri="{FF2B5EF4-FFF2-40B4-BE49-F238E27FC236}">
                <a16:creationId xmlns:a16="http://schemas.microsoft.com/office/drawing/2014/main" id="{0F4CD25A-A51E-D825-067E-21A09F5940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4650" y="3711575"/>
            <a:ext cx="6350" cy="18129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41" name="Line 20">
            <a:extLst>
              <a:ext uri="{FF2B5EF4-FFF2-40B4-BE49-F238E27FC236}">
                <a16:creationId xmlns:a16="http://schemas.microsoft.com/office/drawing/2014/main" id="{AAF7B3F2-9C33-9D00-B382-51F9490D65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970338"/>
            <a:ext cx="1698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42" name="Line 21">
            <a:extLst>
              <a:ext uri="{FF2B5EF4-FFF2-40B4-BE49-F238E27FC236}">
                <a16:creationId xmlns:a16="http://schemas.microsoft.com/office/drawing/2014/main" id="{D81A1E60-C4C8-BFAE-16DC-A29493534B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714750"/>
            <a:ext cx="1698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43" name="Line 22">
            <a:extLst>
              <a:ext uri="{FF2B5EF4-FFF2-40B4-BE49-F238E27FC236}">
                <a16:creationId xmlns:a16="http://schemas.microsoft.com/office/drawing/2014/main" id="{BD7E1395-75D5-0992-D858-5278024182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460750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44" name="Text Box 11">
            <a:extLst>
              <a:ext uri="{FF2B5EF4-FFF2-40B4-BE49-F238E27FC236}">
                <a16:creationId xmlns:a16="http://schemas.microsoft.com/office/drawing/2014/main" id="{7FF93E0D-66A3-F3FA-DC81-976DBE6CA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638" y="3186113"/>
            <a:ext cx="763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>
                <a:solidFill>
                  <a:srgbClr val="080808"/>
                </a:solidFill>
              </a:rPr>
              <a:t>Litres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8.51064E-7 L 0.00018 -0.25671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83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9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9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9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9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89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9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15" grpId="0"/>
      <p:bldP spid="89116" grpId="0"/>
      <p:bldP spid="89120" grpId="0"/>
      <p:bldP spid="89121" grpId="0"/>
      <p:bldP spid="89123" grpId="0"/>
      <p:bldP spid="89126" grpId="0" animBg="1"/>
      <p:bldP spid="89126" grpId="1" animBg="1"/>
      <p:bldP spid="37" grpId="0" animBg="1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8">
            <a:extLst>
              <a:ext uri="{FF2B5EF4-FFF2-40B4-BE49-F238E27FC236}">
                <a16:creationId xmlns:a16="http://schemas.microsoft.com/office/drawing/2014/main" id="{D37F9165-EAAE-C99E-D40F-231EF76E67D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1985F42-85FD-4F40-90A5-94132D1D281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BFCC07E1-4C3A-7D17-7AF2-EA0412FFE0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703BD93F-5F89-E0CE-6535-AAD32346190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51050" y="388938"/>
            <a:ext cx="5291138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Converting Weights</a:t>
            </a:r>
          </a:p>
        </p:txBody>
      </p:sp>
      <p:pic>
        <p:nvPicPr>
          <p:cNvPr id="18437" name="Picture 3" descr="scottishflag">
            <a:extLst>
              <a:ext uri="{FF2B5EF4-FFF2-40B4-BE49-F238E27FC236}">
                <a16:creationId xmlns:a16="http://schemas.microsoft.com/office/drawing/2014/main" id="{4480CEC1-D42E-8B9B-0A88-E2739B27F6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4">
            <a:extLst>
              <a:ext uri="{FF2B5EF4-FFF2-40B4-BE49-F238E27FC236}">
                <a16:creationId xmlns:a16="http://schemas.microsoft.com/office/drawing/2014/main" id="{2770B5CA-CC50-0406-9184-FC0965F33D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39" name="Picture 5" descr="Office Objects 0572">
            <a:extLst>
              <a:ext uri="{FF2B5EF4-FFF2-40B4-BE49-F238E27FC236}">
                <a16:creationId xmlns:a16="http://schemas.microsoft.com/office/drawing/2014/main" id="{6DB86F99-ED6F-5B7B-8C05-7C3C79734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28">
            <a:extLst>
              <a:ext uri="{FF2B5EF4-FFF2-40B4-BE49-F238E27FC236}">
                <a16:creationId xmlns:a16="http://schemas.microsoft.com/office/drawing/2014/main" id="{B79C9E91-B902-D0E9-B444-8F6E586C7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2052638"/>
            <a:ext cx="1508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cs typeface="+mn-cs"/>
              </a:rPr>
              <a:t>Examples</a:t>
            </a:r>
          </a:p>
        </p:txBody>
      </p:sp>
      <p:sp>
        <p:nvSpPr>
          <p:cNvPr id="21513" name="Text Box 29">
            <a:extLst>
              <a:ext uri="{FF2B5EF4-FFF2-40B4-BE49-F238E27FC236}">
                <a16:creationId xmlns:a16="http://schemas.microsoft.com/office/drawing/2014/main" id="{06C0F290-F3D9-4BE9-41D5-88AF71904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2789238"/>
            <a:ext cx="2673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Convert 3 l to </a:t>
            </a:r>
            <a:r>
              <a:rPr lang="en-GB" dirty="0" err="1">
                <a:solidFill>
                  <a:srgbClr val="FFFFFF"/>
                </a:solidFill>
                <a:cs typeface="+mn-cs"/>
              </a:rPr>
              <a:t>cl</a:t>
            </a:r>
            <a:r>
              <a:rPr lang="en-GB" dirty="0">
                <a:solidFill>
                  <a:srgbClr val="FFFFFF"/>
                </a:solidFill>
                <a:cs typeface="+mn-cs"/>
              </a:rPr>
              <a:t> :</a:t>
            </a:r>
          </a:p>
        </p:txBody>
      </p:sp>
      <p:sp>
        <p:nvSpPr>
          <p:cNvPr id="53279" name="Text Box 31">
            <a:extLst>
              <a:ext uri="{FF2B5EF4-FFF2-40B4-BE49-F238E27FC236}">
                <a16:creationId xmlns:a16="http://schemas.microsoft.com/office/drawing/2014/main" id="{FB39BE24-613F-CBE0-9B04-830A7F986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25" y="2789238"/>
            <a:ext cx="2486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+mn-cs"/>
              </a:rPr>
              <a:t>3 x 100 = 300 </a:t>
            </a:r>
            <a:r>
              <a:rPr lang="en-GB" dirty="0" err="1">
                <a:solidFill>
                  <a:srgbClr val="FFFF00"/>
                </a:solidFill>
                <a:cs typeface="+mn-cs"/>
              </a:rPr>
              <a:t>cl</a:t>
            </a:r>
            <a:endParaRPr lang="en-GB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21515" name="Text Box 32">
            <a:extLst>
              <a:ext uri="{FF2B5EF4-FFF2-40B4-BE49-F238E27FC236}">
                <a16:creationId xmlns:a16="http://schemas.microsoft.com/office/drawing/2014/main" id="{58C38540-67F5-9F65-21CE-5F7A2E79B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3487738"/>
            <a:ext cx="2913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Convert 8 </a:t>
            </a:r>
            <a:r>
              <a:rPr lang="en-GB" dirty="0" err="1">
                <a:solidFill>
                  <a:srgbClr val="FFFFFF"/>
                </a:solidFill>
                <a:cs typeface="+mn-cs"/>
              </a:rPr>
              <a:t>cl</a:t>
            </a:r>
            <a:r>
              <a:rPr lang="en-GB" dirty="0">
                <a:solidFill>
                  <a:srgbClr val="FFFFFF"/>
                </a:solidFill>
                <a:cs typeface="+mn-cs"/>
              </a:rPr>
              <a:t> to ml :</a:t>
            </a:r>
          </a:p>
        </p:txBody>
      </p:sp>
      <p:sp>
        <p:nvSpPr>
          <p:cNvPr id="53281" name="Text Box 33">
            <a:extLst>
              <a:ext uri="{FF2B5EF4-FFF2-40B4-BE49-F238E27FC236}">
                <a16:creationId xmlns:a16="http://schemas.microsoft.com/office/drawing/2014/main" id="{68001AC7-D301-C5C1-2398-4FFFA4BAA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25" y="3487738"/>
            <a:ext cx="21923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+mn-cs"/>
              </a:rPr>
              <a:t>8 x 10 = 80 ml</a:t>
            </a:r>
          </a:p>
        </p:txBody>
      </p:sp>
      <p:sp>
        <p:nvSpPr>
          <p:cNvPr id="21517" name="Text Box 34">
            <a:extLst>
              <a:ext uri="{FF2B5EF4-FFF2-40B4-BE49-F238E27FC236}">
                <a16:creationId xmlns:a16="http://schemas.microsoft.com/office/drawing/2014/main" id="{FB8171E6-2DB8-E068-61F0-098FF04DE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173538"/>
            <a:ext cx="3186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Convert 40 ml to </a:t>
            </a:r>
            <a:r>
              <a:rPr lang="en-GB" dirty="0" err="1">
                <a:solidFill>
                  <a:srgbClr val="FFFFFF"/>
                </a:solidFill>
                <a:cs typeface="+mn-cs"/>
              </a:rPr>
              <a:t>cl</a:t>
            </a:r>
            <a:r>
              <a:rPr lang="en-GB" dirty="0">
                <a:solidFill>
                  <a:srgbClr val="FFFFFF"/>
                </a:solidFill>
                <a:cs typeface="+mn-cs"/>
              </a:rPr>
              <a:t> :</a:t>
            </a:r>
          </a:p>
        </p:txBody>
      </p:sp>
      <p:sp>
        <p:nvSpPr>
          <p:cNvPr id="53283" name="Text Box 35">
            <a:extLst>
              <a:ext uri="{FF2B5EF4-FFF2-40B4-BE49-F238E27FC236}">
                <a16:creationId xmlns:a16="http://schemas.microsoft.com/office/drawing/2014/main" id="{BC66574A-87D8-F14E-73B3-A1975CBDF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4173538"/>
            <a:ext cx="2098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+mn-cs"/>
              </a:rPr>
              <a:t>40 ÷ 10 = 4 </a:t>
            </a:r>
            <a:r>
              <a:rPr lang="en-GB" dirty="0" err="1">
                <a:solidFill>
                  <a:srgbClr val="FFFF00"/>
                </a:solidFill>
                <a:cs typeface="+mn-cs"/>
              </a:rPr>
              <a:t>cl</a:t>
            </a:r>
            <a:endParaRPr lang="en-GB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21519" name="Text Box 36">
            <a:extLst>
              <a:ext uri="{FF2B5EF4-FFF2-40B4-BE49-F238E27FC236}">
                <a16:creationId xmlns:a16="http://schemas.microsoft.com/office/drawing/2014/main" id="{2BAA7107-E228-E955-5EF5-59084FE8B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872038"/>
            <a:ext cx="33162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Convert 6000 ml to l :</a:t>
            </a:r>
          </a:p>
        </p:txBody>
      </p:sp>
      <p:sp>
        <p:nvSpPr>
          <p:cNvPr id="53285" name="Text Box 37">
            <a:extLst>
              <a:ext uri="{FF2B5EF4-FFF2-40B4-BE49-F238E27FC236}">
                <a16:creationId xmlns:a16="http://schemas.microsoft.com/office/drawing/2014/main" id="{3F8426BD-817D-6E7E-3E62-4DAFED06D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4932363"/>
            <a:ext cx="2714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+mn-cs"/>
              </a:rPr>
              <a:t>6000 </a:t>
            </a:r>
            <a:r>
              <a:rPr lang="en-US" dirty="0">
                <a:solidFill>
                  <a:srgbClr val="FFFF00"/>
                </a:solidFill>
                <a:latin typeface="Shruti" pitchFamily="2" charset="0"/>
                <a:cs typeface="Shruti" pitchFamily="2" charset="0"/>
              </a:rPr>
              <a:t>÷</a:t>
            </a:r>
            <a:r>
              <a:rPr lang="en-GB" dirty="0">
                <a:solidFill>
                  <a:srgbClr val="FFFF00"/>
                </a:solidFill>
                <a:cs typeface="+mn-cs"/>
              </a:rPr>
              <a:t> 1000 = 6 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9" grpId="0"/>
      <p:bldP spid="53281" grpId="0"/>
      <p:bldP spid="53283" grpId="0"/>
      <p:bldP spid="5328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54B93FC3-8CC1-13EE-CC3F-4BFBD3CB5FA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38A924-DC9A-430F-8179-D9D15EAE56A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87BFDDE1-C733-3E00-CA85-4E953788D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AE9245B-7304-F37C-53FB-5C91F7796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Text Box 3">
            <a:extLst>
              <a:ext uri="{FF2B5EF4-FFF2-40B4-BE49-F238E27FC236}">
                <a16:creationId xmlns:a16="http://schemas.microsoft.com/office/drawing/2014/main" id="{91F487F1-4E43-1498-F93E-B4BDF636D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Ch9 (page 78)</a:t>
            </a:r>
          </a:p>
        </p:txBody>
      </p:sp>
      <p:pic>
        <p:nvPicPr>
          <p:cNvPr id="19462" name="Picture 4" descr="ag00463_">
            <a:extLst>
              <a:ext uri="{FF2B5EF4-FFF2-40B4-BE49-F238E27FC236}">
                <a16:creationId xmlns:a16="http://schemas.microsoft.com/office/drawing/2014/main" id="{9074198F-CE3D-69F7-9B5E-24C8265342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5" descr="scottishflag">
            <a:extLst>
              <a:ext uri="{FF2B5EF4-FFF2-40B4-BE49-F238E27FC236}">
                <a16:creationId xmlns:a16="http://schemas.microsoft.com/office/drawing/2014/main" id="{D1D99CE3-E63D-E1D5-0975-EB9F24C0E7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6" descr="Office Objects 0572">
            <a:extLst>
              <a:ext uri="{FF2B5EF4-FFF2-40B4-BE49-F238E27FC236}">
                <a16:creationId xmlns:a16="http://schemas.microsoft.com/office/drawing/2014/main" id="{6FAA25E3-3FAF-25E3-08F1-541679C06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5" name="Text Box 8">
            <a:extLst>
              <a:ext uri="{FF2B5EF4-FFF2-40B4-BE49-F238E27FC236}">
                <a16:creationId xmlns:a16="http://schemas.microsoft.com/office/drawing/2014/main" id="{6CF8A251-EA51-D383-6BA9-A955A064DD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1209" name="Rectangle 9">
            <a:extLst>
              <a:ext uri="{FF2B5EF4-FFF2-40B4-BE49-F238E27FC236}">
                <a16:creationId xmlns:a16="http://schemas.microsoft.com/office/drawing/2014/main" id="{AD1F905F-90B2-4A73-E01F-E23D4046F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7700" y="542925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Converting Volume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D7A9F983-1F8C-A732-8D65-594183C0F3B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70CAE90-D16B-4956-8528-0E69D0AC5A5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A489F7D8-923B-C550-3491-E15A58B28F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9986" name="Rectangle 2">
            <a:extLst>
              <a:ext uri="{FF2B5EF4-FFF2-40B4-BE49-F238E27FC236}">
                <a16:creationId xmlns:a16="http://schemas.microsoft.com/office/drawing/2014/main" id="{4EF548EF-6124-350C-3832-3033C97137D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95463" y="388938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5126" name="Picture 3" descr="scottishflag">
            <a:extLst>
              <a:ext uri="{FF2B5EF4-FFF2-40B4-BE49-F238E27FC236}">
                <a16:creationId xmlns:a16="http://schemas.microsoft.com/office/drawing/2014/main" id="{A6D8EAC0-C0CA-467B-B72D-8CEAA9D099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4">
            <a:extLst>
              <a:ext uri="{FF2B5EF4-FFF2-40B4-BE49-F238E27FC236}">
                <a16:creationId xmlns:a16="http://schemas.microsoft.com/office/drawing/2014/main" id="{72B8C1C4-9D56-E08F-3D32-2E11A535445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73E8EE09-C649-447E-77A9-9703488CD0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279650"/>
          <a:ext cx="5257800" cy="358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679480" progId="Equation.DSMT4">
                  <p:embed/>
                </p:oleObj>
              </mc:Choice>
              <mc:Fallback>
                <p:oleObj name="Equation" r:id="rId3" imgW="3314520" imgH="2679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79650"/>
                        <a:ext cx="5257800" cy="358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8" name="Picture 6" descr="Office Objects 0572">
            <a:extLst>
              <a:ext uri="{FF2B5EF4-FFF2-40B4-BE49-F238E27FC236}">
                <a16:creationId xmlns:a16="http://schemas.microsoft.com/office/drawing/2014/main" id="{771D0148-3DDE-9BC7-73AE-8DECA17FBD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9" name="Group 27">
            <a:extLst>
              <a:ext uri="{FF2B5EF4-FFF2-40B4-BE49-F238E27FC236}">
                <a16:creationId xmlns:a16="http://schemas.microsoft.com/office/drawing/2014/main" id="{7A480759-BBE6-DE06-7C8A-CDDA93B80FEC}"/>
              </a:ext>
            </a:extLst>
          </p:cNvPr>
          <p:cNvGrpSpPr>
            <a:grpSpLocks/>
          </p:cNvGrpSpPr>
          <p:nvPr/>
        </p:nvGrpSpPr>
        <p:grpSpPr bwMode="auto">
          <a:xfrm>
            <a:off x="6192838" y="2474913"/>
            <a:ext cx="2679700" cy="1685925"/>
            <a:chOff x="3758" y="1485"/>
            <a:chExt cx="2088" cy="1290"/>
          </a:xfrm>
        </p:grpSpPr>
        <p:sp>
          <p:nvSpPr>
            <p:cNvPr id="5134" name="Oval 24">
              <a:extLst>
                <a:ext uri="{FF2B5EF4-FFF2-40B4-BE49-F238E27FC236}">
                  <a16:creationId xmlns:a16="http://schemas.microsoft.com/office/drawing/2014/main" id="{55224877-B0DD-60AC-236D-32F15B304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0" y="2199"/>
              <a:ext cx="576" cy="57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35" name="Oval 25">
              <a:extLst>
                <a:ext uri="{FF2B5EF4-FFF2-40B4-BE49-F238E27FC236}">
                  <a16:creationId xmlns:a16="http://schemas.microsoft.com/office/drawing/2014/main" id="{C3739567-9942-C2BC-3C9A-9F4328D72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8" y="2199"/>
              <a:ext cx="576" cy="57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36" name="Rectangle 26">
              <a:extLst>
                <a:ext uri="{FF2B5EF4-FFF2-40B4-BE49-F238E27FC236}">
                  <a16:creationId xmlns:a16="http://schemas.microsoft.com/office/drawing/2014/main" id="{79455A0F-E3BC-EF52-1826-B20BF7FB0B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1" y="1485"/>
              <a:ext cx="924" cy="129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130" name="Line 28">
            <a:extLst>
              <a:ext uri="{FF2B5EF4-FFF2-40B4-BE49-F238E27FC236}">
                <a16:creationId xmlns:a16="http://schemas.microsoft.com/office/drawing/2014/main" id="{829D400E-4061-5EAB-A9BC-2A046A46A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6238" y="4852988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1" name="Line 29">
            <a:extLst>
              <a:ext uri="{FF2B5EF4-FFF2-40B4-BE49-F238E27FC236}">
                <a16:creationId xmlns:a16="http://schemas.microsoft.com/office/drawing/2014/main" id="{8D0835C1-E56B-DC94-C8AD-11F244296E91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431088" y="5565775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2" name="Line 30">
            <a:extLst>
              <a:ext uri="{FF2B5EF4-FFF2-40B4-BE49-F238E27FC236}">
                <a16:creationId xmlns:a16="http://schemas.microsoft.com/office/drawing/2014/main" id="{B9CEF479-43D3-2F40-6403-C66475C72C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26238" y="5259388"/>
            <a:ext cx="1466850" cy="10144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3" name="Text Box 31">
            <a:extLst>
              <a:ext uri="{FF2B5EF4-FFF2-40B4-BE49-F238E27FC236}">
                <a16:creationId xmlns:a16="http://schemas.microsoft.com/office/drawing/2014/main" id="{5460CE4A-FF1D-7177-D580-C63FD2352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2650" y="5794375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42</a:t>
            </a:r>
            <a:r>
              <a:rPr lang="en-GB" altLang="en-US" baseline="30000"/>
              <a:t>o</a:t>
            </a:r>
            <a:endParaRPr lang="en-GB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55C9F461-2D07-FDA9-15A1-86DCB7EADC0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A4F5C3-F1A8-4E34-B766-B70D447B31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EFF3E597-0B23-7CC2-1B3A-BBFF8D55D2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0484" name="Picture 3" descr="scottishflag">
            <a:extLst>
              <a:ext uri="{FF2B5EF4-FFF2-40B4-BE49-F238E27FC236}">
                <a16:creationId xmlns:a16="http://schemas.microsoft.com/office/drawing/2014/main" id="{4B936AFF-1C94-467B-23E1-DB17EFED4F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4">
            <a:extLst>
              <a:ext uri="{FF2B5EF4-FFF2-40B4-BE49-F238E27FC236}">
                <a16:creationId xmlns:a16="http://schemas.microsoft.com/office/drawing/2014/main" id="{D857FDD0-C750-D65F-7BB6-1212D8A7FB3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6" name="Picture 5" descr="Office Objects 0572">
            <a:extLst>
              <a:ext uri="{FF2B5EF4-FFF2-40B4-BE49-F238E27FC236}">
                <a16:creationId xmlns:a16="http://schemas.microsoft.com/office/drawing/2014/main" id="{17E7E5C4-BB88-F269-A1BB-688BC04D0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58D50E78-8EE6-BA96-564F-3F104EADD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AEC5641F-D07A-5DBD-D042-53A85AD51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B6F64EBE-5F55-051C-2F8C-E21B07D99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 rules for converting weight.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0490" name="Line 9">
            <a:extLst>
              <a:ext uri="{FF2B5EF4-FFF2-40B4-BE49-F238E27FC236}">
                <a16:creationId xmlns:a16="http://schemas.microsoft.com/office/drawing/2014/main" id="{4965427D-179E-1259-E010-794BEA05AE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71FFC791-BFA6-3383-736A-061832FF2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how to convert between milligram (mg) , gram (g) , kilogram (kg) and tonne (t).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D1A975DD-F5AB-20BB-25A9-7F239C0B6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Conversions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39785C3C-AF16-4B55-44B1-7C97894E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014788"/>
            <a:ext cx="4214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Use in context problems.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0494" name="Text Box 23">
            <a:extLst>
              <a:ext uri="{FF2B5EF4-FFF2-40B4-BE49-F238E27FC236}">
                <a16:creationId xmlns:a16="http://schemas.microsoft.com/office/drawing/2014/main" id="{44630AAB-CAC5-8CC3-A536-C1D554E06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3350" y="1384300"/>
            <a:ext cx="1246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Weight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8">
            <a:extLst>
              <a:ext uri="{FF2B5EF4-FFF2-40B4-BE49-F238E27FC236}">
                <a16:creationId xmlns:a16="http://schemas.microsoft.com/office/drawing/2014/main" id="{72C6140E-B08F-9F4A-5330-BC89529F46D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74D220-E033-4EC2-A975-E98A65413BE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851EA856-F9C1-1D8C-9397-F02F206D9C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D49AFA04-E7FE-E0AB-A398-3503DA41DB6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87538" y="374650"/>
            <a:ext cx="52911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 Units of Weight Converting Measurements</a:t>
            </a:r>
          </a:p>
        </p:txBody>
      </p:sp>
      <p:pic>
        <p:nvPicPr>
          <p:cNvPr id="6155" name="Picture 3" descr="scottishflag">
            <a:extLst>
              <a:ext uri="{FF2B5EF4-FFF2-40B4-BE49-F238E27FC236}">
                <a16:creationId xmlns:a16="http://schemas.microsoft.com/office/drawing/2014/main" id="{562A86E6-4FD5-F8B4-3725-E3988D8AF9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6" name="Text Box 4">
            <a:extLst>
              <a:ext uri="{FF2B5EF4-FFF2-40B4-BE49-F238E27FC236}">
                <a16:creationId xmlns:a16="http://schemas.microsoft.com/office/drawing/2014/main" id="{42F8FBF8-6E66-D235-F775-118A9A8E35E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157" name="Picture 5" descr="Office Objects 0572">
            <a:extLst>
              <a:ext uri="{FF2B5EF4-FFF2-40B4-BE49-F238E27FC236}">
                <a16:creationId xmlns:a16="http://schemas.microsoft.com/office/drawing/2014/main" id="{16D24471-AE3A-C597-770C-9D8386629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AutoShape 6">
            <a:extLst>
              <a:ext uri="{FF2B5EF4-FFF2-40B4-BE49-F238E27FC236}">
                <a16:creationId xmlns:a16="http://schemas.microsoft.com/office/drawing/2014/main" id="{45C139BC-80CF-AD0D-8FB6-C3EA0BEE9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613" y="2079625"/>
            <a:ext cx="1695450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Tonne(t)</a:t>
            </a:r>
          </a:p>
        </p:txBody>
      </p:sp>
      <p:sp>
        <p:nvSpPr>
          <p:cNvPr id="3087" name="AutoShape 7">
            <a:extLst>
              <a:ext uri="{FF2B5EF4-FFF2-40B4-BE49-F238E27FC236}">
                <a16:creationId xmlns:a16="http://schemas.microsoft.com/office/drawing/2014/main" id="{97999C34-F853-8384-2930-2CBC84517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7825" y="3001963"/>
            <a:ext cx="1695450" cy="7985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kilogram</a:t>
            </a: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(kg)</a:t>
            </a:r>
          </a:p>
        </p:txBody>
      </p:sp>
      <p:sp>
        <p:nvSpPr>
          <p:cNvPr id="3088" name="AutoShape 8">
            <a:extLst>
              <a:ext uri="{FF2B5EF4-FFF2-40B4-BE49-F238E27FC236}">
                <a16:creationId xmlns:a16="http://schemas.microsoft.com/office/drawing/2014/main" id="{2C440ED3-9890-9B2A-64C0-1C328BB5F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1825" y="4256088"/>
            <a:ext cx="1695450" cy="7985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grams</a:t>
            </a: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(g)</a:t>
            </a:r>
          </a:p>
        </p:txBody>
      </p:sp>
      <p:sp>
        <p:nvSpPr>
          <p:cNvPr id="3089" name="AutoShape 9">
            <a:extLst>
              <a:ext uri="{FF2B5EF4-FFF2-40B4-BE49-F238E27FC236}">
                <a16:creationId xmlns:a16="http://schemas.microsoft.com/office/drawing/2014/main" id="{5638B095-B973-67D3-FAD0-AA75370E7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700" y="5365750"/>
            <a:ext cx="1695450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milligrams</a:t>
            </a: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(mg)</a:t>
            </a: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7D526021-153E-118E-6A3B-D6DB413FA73D}"/>
              </a:ext>
            </a:extLst>
          </p:cNvPr>
          <p:cNvGrpSpPr>
            <a:grpSpLocks/>
          </p:cNvGrpSpPr>
          <p:nvPr/>
        </p:nvGrpSpPr>
        <p:grpSpPr bwMode="auto">
          <a:xfrm>
            <a:off x="6238875" y="3832225"/>
            <a:ext cx="1852613" cy="1519238"/>
            <a:chOff x="3930" y="2414"/>
            <a:chExt cx="1167" cy="957"/>
          </a:xfrm>
        </p:grpSpPr>
        <p:sp>
          <p:nvSpPr>
            <p:cNvPr id="3101" name="Arc 11">
              <a:extLst>
                <a:ext uri="{FF2B5EF4-FFF2-40B4-BE49-F238E27FC236}">
                  <a16:creationId xmlns:a16="http://schemas.microsoft.com/office/drawing/2014/main" id="{6EA202F6-8957-08DD-13F0-4929E70A1895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3930" y="2575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6151" name="Object 12">
              <a:extLst>
                <a:ext uri="{FF2B5EF4-FFF2-40B4-BE49-F238E27FC236}">
                  <a16:creationId xmlns:a16="http://schemas.microsoft.com/office/drawing/2014/main" id="{F31F88FF-F260-61A8-D43B-8D5CF7B8D97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95" y="2414"/>
            <a:ext cx="702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95000" imgH="190440" progId="Equation.DSMT4">
                    <p:embed/>
                  </p:oleObj>
                </mc:Choice>
                <mc:Fallback>
                  <p:oleObj name="Equation" r:id="rId4" imgW="495000" imgH="19044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95" y="2414"/>
                          <a:ext cx="702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3">
            <a:extLst>
              <a:ext uri="{FF2B5EF4-FFF2-40B4-BE49-F238E27FC236}">
                <a16:creationId xmlns:a16="http://schemas.microsoft.com/office/drawing/2014/main" id="{9259A0CB-69FE-F0E3-0D3E-8458198A8C02}"/>
              </a:ext>
            </a:extLst>
          </p:cNvPr>
          <p:cNvGrpSpPr>
            <a:grpSpLocks/>
          </p:cNvGrpSpPr>
          <p:nvPr/>
        </p:nvGrpSpPr>
        <p:grpSpPr bwMode="auto">
          <a:xfrm>
            <a:off x="4557713" y="2562225"/>
            <a:ext cx="1774825" cy="1481138"/>
            <a:chOff x="2871" y="1614"/>
            <a:chExt cx="1118" cy="933"/>
          </a:xfrm>
        </p:grpSpPr>
        <p:sp>
          <p:nvSpPr>
            <p:cNvPr id="3100" name="Arc 14">
              <a:extLst>
                <a:ext uri="{FF2B5EF4-FFF2-40B4-BE49-F238E27FC236}">
                  <a16:creationId xmlns:a16="http://schemas.microsoft.com/office/drawing/2014/main" id="{1134E159-0B46-14F2-F23D-A8A8B7341493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2871" y="1751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6150" name="Object 15">
              <a:extLst>
                <a:ext uri="{FF2B5EF4-FFF2-40B4-BE49-F238E27FC236}">
                  <a16:creationId xmlns:a16="http://schemas.microsoft.com/office/drawing/2014/main" id="{14BF3971-FD77-4279-00CE-5A9E266BCC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87" y="1614"/>
            <a:ext cx="702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495000" imgH="190440" progId="Equation.DSMT4">
                    <p:embed/>
                  </p:oleObj>
                </mc:Choice>
                <mc:Fallback>
                  <p:oleObj name="Equation" r:id="rId6" imgW="495000" imgH="19044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7" y="1614"/>
                          <a:ext cx="702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6">
            <a:extLst>
              <a:ext uri="{FF2B5EF4-FFF2-40B4-BE49-F238E27FC236}">
                <a16:creationId xmlns:a16="http://schemas.microsoft.com/office/drawing/2014/main" id="{560DFC85-C43A-2C0E-96B7-44D836F2886E}"/>
              </a:ext>
            </a:extLst>
          </p:cNvPr>
          <p:cNvGrpSpPr>
            <a:grpSpLocks/>
          </p:cNvGrpSpPr>
          <p:nvPr/>
        </p:nvGrpSpPr>
        <p:grpSpPr bwMode="auto">
          <a:xfrm>
            <a:off x="2554288" y="1635125"/>
            <a:ext cx="2144712" cy="1160463"/>
            <a:chOff x="1609" y="1030"/>
            <a:chExt cx="1351" cy="731"/>
          </a:xfrm>
        </p:grpSpPr>
        <p:sp>
          <p:nvSpPr>
            <p:cNvPr id="3099" name="Arc 17">
              <a:extLst>
                <a:ext uri="{FF2B5EF4-FFF2-40B4-BE49-F238E27FC236}">
                  <a16:creationId xmlns:a16="http://schemas.microsoft.com/office/drawing/2014/main" id="{037EB175-5810-EA22-E1B7-29988F9D57C7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1609" y="1158"/>
              <a:ext cx="919" cy="603"/>
            </a:xfrm>
            <a:custGeom>
              <a:avLst/>
              <a:gdLst>
                <a:gd name="T0" fmla="*/ 0 w 23675"/>
                <a:gd name="T1" fmla="*/ 0 h 21600"/>
                <a:gd name="T2" fmla="*/ 0 w 23675"/>
                <a:gd name="T3" fmla="*/ 0 h 21600"/>
                <a:gd name="T4" fmla="*/ 0 w 23675"/>
                <a:gd name="T5" fmla="*/ 0 h 2160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1600"/>
                <a:gd name="T11" fmla="*/ 23675 w 236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160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</a:path>
                <a:path w="23675" h="2160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6149" name="Object 18">
              <a:extLst>
                <a:ext uri="{FF2B5EF4-FFF2-40B4-BE49-F238E27FC236}">
                  <a16:creationId xmlns:a16="http://schemas.microsoft.com/office/drawing/2014/main" id="{AECF0E32-817D-BDBF-78A0-9E1383D2568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58" y="1030"/>
            <a:ext cx="702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95000" imgH="190440" progId="Equation.DSMT4">
                    <p:embed/>
                  </p:oleObj>
                </mc:Choice>
                <mc:Fallback>
                  <p:oleObj name="Equation" r:id="rId8" imgW="495000" imgH="190440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8" y="1030"/>
                          <a:ext cx="702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9">
            <a:extLst>
              <a:ext uri="{FF2B5EF4-FFF2-40B4-BE49-F238E27FC236}">
                <a16:creationId xmlns:a16="http://schemas.microsoft.com/office/drawing/2014/main" id="{350BE47D-F15F-9601-9D6A-E3A30BDFE929}"/>
              </a:ext>
            </a:extLst>
          </p:cNvPr>
          <p:cNvGrpSpPr>
            <a:grpSpLocks/>
          </p:cNvGrpSpPr>
          <p:nvPr/>
        </p:nvGrpSpPr>
        <p:grpSpPr bwMode="auto">
          <a:xfrm>
            <a:off x="1187450" y="2843213"/>
            <a:ext cx="1703388" cy="1639887"/>
            <a:chOff x="748" y="1791"/>
            <a:chExt cx="1073" cy="1033"/>
          </a:xfrm>
        </p:grpSpPr>
        <p:sp>
          <p:nvSpPr>
            <p:cNvPr id="3098" name="Arc 20">
              <a:extLst>
                <a:ext uri="{FF2B5EF4-FFF2-40B4-BE49-F238E27FC236}">
                  <a16:creationId xmlns:a16="http://schemas.microsoft.com/office/drawing/2014/main" id="{8F4056B8-8EAF-B719-448C-B201CC699C0F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902" y="1791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6148" name="Object 21">
              <a:extLst>
                <a:ext uri="{FF2B5EF4-FFF2-40B4-BE49-F238E27FC236}">
                  <a16:creationId xmlns:a16="http://schemas.microsoft.com/office/drawing/2014/main" id="{3FBA05DC-F70C-7769-90AF-CE5B576EA44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48" y="2554"/>
            <a:ext cx="72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507960" imgH="190440" progId="Equation.DSMT4">
                    <p:embed/>
                  </p:oleObj>
                </mc:Choice>
                <mc:Fallback>
                  <p:oleObj name="Equation" r:id="rId10" imgW="507960" imgH="190440" progId="Equation.DSMT4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" y="2554"/>
                          <a:ext cx="72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id="{1BBDC388-BA45-6217-C95D-8B87ABA10180}"/>
              </a:ext>
            </a:extLst>
          </p:cNvPr>
          <p:cNvGrpSpPr>
            <a:grpSpLocks/>
          </p:cNvGrpSpPr>
          <p:nvPr/>
        </p:nvGrpSpPr>
        <p:grpSpPr bwMode="auto">
          <a:xfrm>
            <a:off x="2482850" y="3946525"/>
            <a:ext cx="1897063" cy="1541463"/>
            <a:chOff x="1564" y="2486"/>
            <a:chExt cx="1195" cy="971"/>
          </a:xfrm>
        </p:grpSpPr>
        <p:sp>
          <p:nvSpPr>
            <p:cNvPr id="3097" name="Arc 23">
              <a:extLst>
                <a:ext uri="{FF2B5EF4-FFF2-40B4-BE49-F238E27FC236}">
                  <a16:creationId xmlns:a16="http://schemas.microsoft.com/office/drawing/2014/main" id="{A2ABBDB1-A07A-B947-1D56-99E25524EDE6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1840" y="2486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6147" name="Object 24">
              <a:extLst>
                <a:ext uri="{FF2B5EF4-FFF2-40B4-BE49-F238E27FC236}">
                  <a16:creationId xmlns:a16="http://schemas.microsoft.com/office/drawing/2014/main" id="{8EF5BF1E-B5B1-9E48-745A-AC5AE6758F8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64" y="3187"/>
            <a:ext cx="72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507960" imgH="190440" progId="Equation.DSMT4">
                    <p:embed/>
                  </p:oleObj>
                </mc:Choice>
                <mc:Fallback>
                  <p:oleObj name="Equation" r:id="rId12" imgW="507960" imgH="190440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4" y="3187"/>
                          <a:ext cx="72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9F7EC849-1477-706D-A2CB-BE9EC9422290}"/>
              </a:ext>
            </a:extLst>
          </p:cNvPr>
          <p:cNvGrpSpPr>
            <a:grpSpLocks/>
          </p:cNvGrpSpPr>
          <p:nvPr/>
        </p:nvGrpSpPr>
        <p:grpSpPr bwMode="auto">
          <a:xfrm>
            <a:off x="3976688" y="4937125"/>
            <a:ext cx="2233612" cy="1276350"/>
            <a:chOff x="2505" y="3110"/>
            <a:chExt cx="1407" cy="804"/>
          </a:xfrm>
        </p:grpSpPr>
        <p:sp>
          <p:nvSpPr>
            <p:cNvPr id="3096" name="Arc 26">
              <a:extLst>
                <a:ext uri="{FF2B5EF4-FFF2-40B4-BE49-F238E27FC236}">
                  <a16:creationId xmlns:a16="http://schemas.microsoft.com/office/drawing/2014/main" id="{49B466A0-BAFB-BD5B-88ED-30C10A81CAC9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2993" y="3110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6146" name="Object 27">
              <a:extLst>
                <a:ext uri="{FF2B5EF4-FFF2-40B4-BE49-F238E27FC236}">
                  <a16:creationId xmlns:a16="http://schemas.microsoft.com/office/drawing/2014/main" id="{64327246-3435-B720-ABA0-E91C0EEF640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05" y="3644"/>
            <a:ext cx="72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507960" imgH="190440" progId="Equation.DSMT4">
                    <p:embed/>
                  </p:oleObj>
                </mc:Choice>
                <mc:Fallback>
                  <p:oleObj name="Equation" r:id="rId14" imgW="507960" imgH="19044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5" y="3644"/>
                          <a:ext cx="72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8">
            <a:extLst>
              <a:ext uri="{FF2B5EF4-FFF2-40B4-BE49-F238E27FC236}">
                <a16:creationId xmlns:a16="http://schemas.microsoft.com/office/drawing/2014/main" id="{A6A2D758-DDD2-9235-DF19-554220DB9F1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1985F42-85FD-4F40-90A5-94132D1D281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01B825E3-AC42-6287-34A2-437E1E8DE3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ABB5998F-C958-3E54-237A-26EA495646A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51050" y="388938"/>
            <a:ext cx="5291138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Converting Weights</a:t>
            </a:r>
          </a:p>
        </p:txBody>
      </p:sp>
      <p:pic>
        <p:nvPicPr>
          <p:cNvPr id="21509" name="Picture 3" descr="scottishflag">
            <a:extLst>
              <a:ext uri="{FF2B5EF4-FFF2-40B4-BE49-F238E27FC236}">
                <a16:creationId xmlns:a16="http://schemas.microsoft.com/office/drawing/2014/main" id="{897AF63A-4755-445B-2132-13F1F5C053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4">
            <a:extLst>
              <a:ext uri="{FF2B5EF4-FFF2-40B4-BE49-F238E27FC236}">
                <a16:creationId xmlns:a16="http://schemas.microsoft.com/office/drawing/2014/main" id="{5975E435-178A-A4E0-E2CA-FECFA0C9398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1" name="Picture 5" descr="Office Objects 0572">
            <a:extLst>
              <a:ext uri="{FF2B5EF4-FFF2-40B4-BE49-F238E27FC236}">
                <a16:creationId xmlns:a16="http://schemas.microsoft.com/office/drawing/2014/main" id="{2B941DAD-0EFB-FA0C-BF98-9001102847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28">
            <a:extLst>
              <a:ext uri="{FF2B5EF4-FFF2-40B4-BE49-F238E27FC236}">
                <a16:creationId xmlns:a16="http://schemas.microsoft.com/office/drawing/2014/main" id="{E885B4E9-9D9F-C998-FAEE-BED06D8AC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2052638"/>
            <a:ext cx="1508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cs typeface="+mn-cs"/>
              </a:rPr>
              <a:t>Examples</a:t>
            </a:r>
          </a:p>
        </p:txBody>
      </p:sp>
      <p:sp>
        <p:nvSpPr>
          <p:cNvPr id="21513" name="Text Box 29">
            <a:extLst>
              <a:ext uri="{FF2B5EF4-FFF2-40B4-BE49-F238E27FC236}">
                <a16:creationId xmlns:a16="http://schemas.microsoft.com/office/drawing/2014/main" id="{2A15F621-9CFB-6E8A-3CE9-9B97FA75F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2789238"/>
            <a:ext cx="2819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Convert 4 t to kg :</a:t>
            </a:r>
          </a:p>
        </p:txBody>
      </p:sp>
      <p:sp>
        <p:nvSpPr>
          <p:cNvPr id="53279" name="Text Box 31">
            <a:extLst>
              <a:ext uri="{FF2B5EF4-FFF2-40B4-BE49-F238E27FC236}">
                <a16:creationId xmlns:a16="http://schemas.microsoft.com/office/drawing/2014/main" id="{B0BD33B1-984A-482C-D7A3-5507AD3AB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25" y="2789238"/>
            <a:ext cx="29479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+mn-cs"/>
              </a:rPr>
              <a:t>4 x 1000 = 4000 kg</a:t>
            </a:r>
          </a:p>
        </p:txBody>
      </p:sp>
      <p:sp>
        <p:nvSpPr>
          <p:cNvPr id="21515" name="Text Box 32">
            <a:extLst>
              <a:ext uri="{FF2B5EF4-FFF2-40B4-BE49-F238E27FC236}">
                <a16:creationId xmlns:a16="http://schemas.microsoft.com/office/drawing/2014/main" id="{1E4E88D9-8923-2AD5-EEE6-07E9C4C16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3487738"/>
            <a:ext cx="291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Convert 9 g to mg :</a:t>
            </a:r>
          </a:p>
        </p:txBody>
      </p:sp>
      <p:sp>
        <p:nvSpPr>
          <p:cNvPr id="53281" name="Text Box 33">
            <a:extLst>
              <a:ext uri="{FF2B5EF4-FFF2-40B4-BE49-F238E27FC236}">
                <a16:creationId xmlns:a16="http://schemas.microsoft.com/office/drawing/2014/main" id="{5598CC91-7282-3F84-2435-7EBD42564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25" y="3487738"/>
            <a:ext cx="30210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+mn-cs"/>
              </a:rPr>
              <a:t>9 x 1000 = 9000 mg</a:t>
            </a:r>
          </a:p>
        </p:txBody>
      </p:sp>
      <p:sp>
        <p:nvSpPr>
          <p:cNvPr id="21517" name="Text Box 34">
            <a:extLst>
              <a:ext uri="{FF2B5EF4-FFF2-40B4-BE49-F238E27FC236}">
                <a16:creationId xmlns:a16="http://schemas.microsoft.com/office/drawing/2014/main" id="{55CABA43-12B8-6AC7-331F-CFCB23EFD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173538"/>
            <a:ext cx="34020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Convert 2000 g to kg :</a:t>
            </a:r>
          </a:p>
        </p:txBody>
      </p:sp>
      <p:sp>
        <p:nvSpPr>
          <p:cNvPr id="53283" name="Text Box 35">
            <a:extLst>
              <a:ext uri="{FF2B5EF4-FFF2-40B4-BE49-F238E27FC236}">
                <a16:creationId xmlns:a16="http://schemas.microsoft.com/office/drawing/2014/main" id="{986DE64A-4F2B-BBEA-95A1-A7A7C0316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4173538"/>
            <a:ext cx="29352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+mn-cs"/>
              </a:rPr>
              <a:t>2000 ÷ 1000 = 2 kg</a:t>
            </a:r>
          </a:p>
        </p:txBody>
      </p:sp>
      <p:sp>
        <p:nvSpPr>
          <p:cNvPr id="21519" name="Text Box 36">
            <a:extLst>
              <a:ext uri="{FF2B5EF4-FFF2-40B4-BE49-F238E27FC236}">
                <a16:creationId xmlns:a16="http://schemas.microsoft.com/office/drawing/2014/main" id="{EAC8F469-613F-5662-D277-EAAB96CD6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872038"/>
            <a:ext cx="3382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Convert 5000 kg to t :</a:t>
            </a:r>
          </a:p>
        </p:txBody>
      </p:sp>
      <p:sp>
        <p:nvSpPr>
          <p:cNvPr id="53285" name="Text Box 37">
            <a:extLst>
              <a:ext uri="{FF2B5EF4-FFF2-40B4-BE49-F238E27FC236}">
                <a16:creationId xmlns:a16="http://schemas.microsoft.com/office/drawing/2014/main" id="{34788D51-3990-1094-3E8E-B79B45299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4932363"/>
            <a:ext cx="27733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+mn-cs"/>
              </a:rPr>
              <a:t>5000 </a:t>
            </a:r>
            <a:r>
              <a:rPr lang="en-US" dirty="0">
                <a:solidFill>
                  <a:srgbClr val="FFFF00"/>
                </a:solidFill>
                <a:latin typeface="Shruti" pitchFamily="2" charset="0"/>
                <a:cs typeface="Shruti" pitchFamily="2" charset="0"/>
              </a:rPr>
              <a:t>÷</a:t>
            </a:r>
            <a:r>
              <a:rPr lang="en-GB" dirty="0">
                <a:solidFill>
                  <a:srgbClr val="FFFF00"/>
                </a:solidFill>
                <a:cs typeface="+mn-cs"/>
              </a:rPr>
              <a:t> 1000 = 5 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9" grpId="0"/>
      <p:bldP spid="53281" grpId="0"/>
      <p:bldP spid="53283" grpId="0"/>
      <p:bldP spid="5328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0C202CF6-857E-A339-F811-423414FF764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38A924-DC9A-430F-8179-D9D15EAE56A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10E0B090-A370-71D3-ED01-929FD22C4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B130C792-4C8F-9278-B4C0-6CA879688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3" name="Text Box 3">
            <a:extLst>
              <a:ext uri="{FF2B5EF4-FFF2-40B4-BE49-F238E27FC236}">
                <a16:creationId xmlns:a16="http://schemas.microsoft.com/office/drawing/2014/main" id="{EBC6CD41-1C6A-1F3D-571F-AC99B7540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3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Ch9 (page 79)</a:t>
            </a:r>
          </a:p>
        </p:txBody>
      </p:sp>
      <p:pic>
        <p:nvPicPr>
          <p:cNvPr id="22534" name="Picture 4" descr="ag00463_">
            <a:extLst>
              <a:ext uri="{FF2B5EF4-FFF2-40B4-BE49-F238E27FC236}">
                <a16:creationId xmlns:a16="http://schemas.microsoft.com/office/drawing/2014/main" id="{9D79556F-C079-E214-A7DF-91D4C17C04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5" descr="scottishflag">
            <a:extLst>
              <a:ext uri="{FF2B5EF4-FFF2-40B4-BE49-F238E27FC236}">
                <a16:creationId xmlns:a16="http://schemas.microsoft.com/office/drawing/2014/main" id="{F0C48AD1-7666-22F6-3AEA-3EA9D104D6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6" descr="Office Objects 0572">
            <a:extLst>
              <a:ext uri="{FF2B5EF4-FFF2-40B4-BE49-F238E27FC236}">
                <a16:creationId xmlns:a16="http://schemas.microsoft.com/office/drawing/2014/main" id="{D37B0066-0D03-F3A9-57A5-A771951CB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7" name="Text Box 8">
            <a:extLst>
              <a:ext uri="{FF2B5EF4-FFF2-40B4-BE49-F238E27FC236}">
                <a16:creationId xmlns:a16="http://schemas.microsoft.com/office/drawing/2014/main" id="{FDDABE30-A400-526D-A516-8E5CAD83A4D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1209" name="Rectangle 9">
            <a:extLst>
              <a:ext uri="{FF2B5EF4-FFF2-40B4-BE49-F238E27FC236}">
                <a16:creationId xmlns:a16="http://schemas.microsoft.com/office/drawing/2014/main" id="{7B31363B-1E99-6A61-1736-BF35043D2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7700" y="542925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Converting Weights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4BE90832-73BB-575C-596A-3DDC86B1DA4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16ED81-1CF1-47BA-BC49-3FB6101C306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53159AF8-B376-A977-0A60-D889C0A093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E0BEE09-DA97-1909-5527-FBADB92C471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27200" y="40163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E84F8AAB-7011-3BC5-6A52-BC18C9CFEF7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4578CD6F-4AE7-79B2-3C6A-FD15E70670E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C061410F-477D-CA39-AD3D-5C39B66FD1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365375"/>
          <a:ext cx="5257800" cy="341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552400" progId="Equation.DSMT4">
                  <p:embed/>
                </p:oleObj>
              </mc:Choice>
              <mc:Fallback>
                <p:oleObj name="Equation" r:id="rId3" imgW="3314520" imgH="2552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365375"/>
                        <a:ext cx="5257800" cy="341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1B6AC4F5-655C-8914-074D-C6E830EBA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9">
            <a:extLst>
              <a:ext uri="{FF2B5EF4-FFF2-40B4-BE49-F238E27FC236}">
                <a16:creationId xmlns:a16="http://schemas.microsoft.com/office/drawing/2014/main" id="{AE6E4538-1D1B-BE35-F9EA-490EBCD43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2687638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692AE299-63DF-1BC3-10E9-C0450DF7723A}"/>
              </a:ext>
            </a:extLst>
          </p:cNvPr>
          <p:cNvSpPr/>
          <p:nvPr/>
        </p:nvSpPr>
        <p:spPr>
          <a:xfrm>
            <a:off x="7424738" y="1979613"/>
            <a:ext cx="750887" cy="695325"/>
          </a:xfrm>
          <a:prstGeom prst="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876DC517-E284-940A-4BC0-CF4578F7AC7B}"/>
              </a:ext>
            </a:extLst>
          </p:cNvPr>
          <p:cNvSpPr/>
          <p:nvPr/>
        </p:nvSpPr>
        <p:spPr>
          <a:xfrm rot="5400000">
            <a:off x="8135938" y="2690812"/>
            <a:ext cx="750888" cy="696913"/>
          </a:xfrm>
          <a:prstGeom prst="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8D3326F-2AFE-1197-8634-CB638D279653}"/>
              </a:ext>
            </a:extLst>
          </p:cNvPr>
          <p:cNvSpPr/>
          <p:nvPr/>
        </p:nvSpPr>
        <p:spPr>
          <a:xfrm rot="10800000">
            <a:off x="7426325" y="3386138"/>
            <a:ext cx="750888" cy="696912"/>
          </a:xfrm>
          <a:prstGeom prst="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9337941A-AFDF-06E7-A3B2-30662E479D76}"/>
              </a:ext>
            </a:extLst>
          </p:cNvPr>
          <p:cNvSpPr/>
          <p:nvPr/>
        </p:nvSpPr>
        <p:spPr>
          <a:xfrm rot="16200000">
            <a:off x="6705600" y="2692401"/>
            <a:ext cx="750887" cy="696912"/>
          </a:xfrm>
          <a:prstGeom prst="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02CF091B-7DB4-9936-5941-952EABAD5CA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A4F5C3-F1A8-4E34-B766-B70D447B31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0358D7A5-9C7F-54D8-DE0E-AD737907B6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3" descr="scottishflag">
            <a:extLst>
              <a:ext uri="{FF2B5EF4-FFF2-40B4-BE49-F238E27FC236}">
                <a16:creationId xmlns:a16="http://schemas.microsoft.com/office/drawing/2014/main" id="{A2F42D0E-354C-CB0B-5DA4-D64F1C2815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4">
            <a:extLst>
              <a:ext uri="{FF2B5EF4-FFF2-40B4-BE49-F238E27FC236}">
                <a16:creationId xmlns:a16="http://schemas.microsoft.com/office/drawing/2014/main" id="{E5E602F2-E776-215B-E3F8-DDFC4EFEDF4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1270" name="Picture 5" descr="Office Objects 0572">
            <a:extLst>
              <a:ext uri="{FF2B5EF4-FFF2-40B4-BE49-F238E27FC236}">
                <a16:creationId xmlns:a16="http://schemas.microsoft.com/office/drawing/2014/main" id="{CA1E2A10-32E5-66D5-9E4D-4DDD17789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FB49D06D-E950-3577-5FC7-F0940FD7C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FE11326A-DA91-0CA2-A29A-8F7997E52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F6CA121A-C26F-AADE-F0D7-6A2393BF8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 rules for converting lengths.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1274" name="Line 9">
            <a:extLst>
              <a:ext uri="{FF2B5EF4-FFF2-40B4-BE49-F238E27FC236}">
                <a16:creationId xmlns:a16="http://schemas.microsoft.com/office/drawing/2014/main" id="{03E01EAF-0710-C668-1252-177E66FCFED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CEB24577-3614-D30E-E61D-090F2DD96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how to convert between millimetre (mm) , centimetres (cm) , metres (m) and kilometres (km).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ABA12974-77B4-CE4B-8866-6A9563B22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Conversions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EA7CD52E-2CC9-0DC6-EC31-D88BB087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014788"/>
            <a:ext cx="4214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Use in context problems.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1278" name="Text Box 23">
            <a:extLst>
              <a:ext uri="{FF2B5EF4-FFF2-40B4-BE49-F238E27FC236}">
                <a16:creationId xmlns:a16="http://schemas.microsoft.com/office/drawing/2014/main" id="{A18BD082-98EC-5DBE-F2E2-E8BFCB676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1384300"/>
            <a:ext cx="1169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Length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8">
            <a:extLst>
              <a:ext uri="{FF2B5EF4-FFF2-40B4-BE49-F238E27FC236}">
                <a16:creationId xmlns:a16="http://schemas.microsoft.com/office/drawing/2014/main" id="{2A1AFBE8-96F2-0DF8-9639-DD60857970D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74D220-E033-4EC2-A975-E98A65413BE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3F6D9409-1D2E-581B-CF95-313A4A7AC1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3F308F04-5D63-B065-E19E-58B8BC9FAD1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87538" y="374650"/>
            <a:ext cx="52911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 Units of Length Converting Measurements</a:t>
            </a:r>
          </a:p>
        </p:txBody>
      </p:sp>
      <p:pic>
        <p:nvPicPr>
          <p:cNvPr id="2059" name="Picture 3" descr="scottishflag">
            <a:extLst>
              <a:ext uri="{FF2B5EF4-FFF2-40B4-BE49-F238E27FC236}">
                <a16:creationId xmlns:a16="http://schemas.microsoft.com/office/drawing/2014/main" id="{F990F45E-19EC-6712-2187-4F55F01EA0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Text Box 4">
            <a:extLst>
              <a:ext uri="{FF2B5EF4-FFF2-40B4-BE49-F238E27FC236}">
                <a16:creationId xmlns:a16="http://schemas.microsoft.com/office/drawing/2014/main" id="{6F94F44A-466B-4121-E4FA-2D48F2C4156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61" name="Picture 5" descr="Office Objects 0572">
            <a:extLst>
              <a:ext uri="{FF2B5EF4-FFF2-40B4-BE49-F238E27FC236}">
                <a16:creationId xmlns:a16="http://schemas.microsoft.com/office/drawing/2014/main" id="{4D56A86B-FDDE-F954-4A4A-7C36CC0A8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AutoShape 6">
            <a:extLst>
              <a:ext uri="{FF2B5EF4-FFF2-40B4-BE49-F238E27FC236}">
                <a16:creationId xmlns:a16="http://schemas.microsoft.com/office/drawing/2014/main" id="{7E75D5F0-A4BF-F91A-80B3-A97DFED9A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613" y="2079625"/>
            <a:ext cx="1695450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Kilometres</a:t>
            </a:r>
          </a:p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(km)</a:t>
            </a:r>
          </a:p>
        </p:txBody>
      </p:sp>
      <p:sp>
        <p:nvSpPr>
          <p:cNvPr id="3087" name="AutoShape 7">
            <a:extLst>
              <a:ext uri="{FF2B5EF4-FFF2-40B4-BE49-F238E27FC236}">
                <a16:creationId xmlns:a16="http://schemas.microsoft.com/office/drawing/2014/main" id="{AA6484AF-E660-E165-8710-A2A501328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7825" y="3001963"/>
            <a:ext cx="1695450" cy="7985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metres</a:t>
            </a:r>
          </a:p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(m)</a:t>
            </a:r>
          </a:p>
        </p:txBody>
      </p:sp>
      <p:sp>
        <p:nvSpPr>
          <p:cNvPr id="3088" name="AutoShape 8">
            <a:extLst>
              <a:ext uri="{FF2B5EF4-FFF2-40B4-BE49-F238E27FC236}">
                <a16:creationId xmlns:a16="http://schemas.microsoft.com/office/drawing/2014/main" id="{CB5A56E8-B489-DA88-9288-5318EC4EF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1825" y="4256088"/>
            <a:ext cx="1695450" cy="7985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centimetres</a:t>
            </a:r>
          </a:p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(cm)</a:t>
            </a:r>
          </a:p>
        </p:txBody>
      </p:sp>
      <p:sp>
        <p:nvSpPr>
          <p:cNvPr id="3089" name="AutoShape 9">
            <a:extLst>
              <a:ext uri="{FF2B5EF4-FFF2-40B4-BE49-F238E27FC236}">
                <a16:creationId xmlns:a16="http://schemas.microsoft.com/office/drawing/2014/main" id="{12C98604-7E93-DA86-16A4-662AA9D81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700" y="5365750"/>
            <a:ext cx="1695450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millimetres</a:t>
            </a:r>
          </a:p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(mm)</a:t>
            </a: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4C4432DE-0162-7926-C39F-C8F6BFAED6CF}"/>
              </a:ext>
            </a:extLst>
          </p:cNvPr>
          <p:cNvGrpSpPr>
            <a:grpSpLocks/>
          </p:cNvGrpSpPr>
          <p:nvPr/>
        </p:nvGrpSpPr>
        <p:grpSpPr bwMode="auto">
          <a:xfrm>
            <a:off x="6238875" y="3832225"/>
            <a:ext cx="1652588" cy="1519238"/>
            <a:chOff x="3930" y="2414"/>
            <a:chExt cx="1041" cy="957"/>
          </a:xfrm>
        </p:grpSpPr>
        <p:sp>
          <p:nvSpPr>
            <p:cNvPr id="3101" name="Arc 11">
              <a:extLst>
                <a:ext uri="{FF2B5EF4-FFF2-40B4-BE49-F238E27FC236}">
                  <a16:creationId xmlns:a16="http://schemas.microsoft.com/office/drawing/2014/main" id="{6054F1DE-548E-49B9-EBDA-80D7D1100310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3930" y="2575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2055" name="Object 12">
              <a:extLst>
                <a:ext uri="{FF2B5EF4-FFF2-40B4-BE49-F238E27FC236}">
                  <a16:creationId xmlns:a16="http://schemas.microsoft.com/office/drawing/2014/main" id="{E1BC5308-219F-FD28-061B-221EC8F018F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21" y="2414"/>
            <a:ext cx="45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17160" imgH="190440" progId="Equation.DSMT4">
                    <p:embed/>
                  </p:oleObj>
                </mc:Choice>
                <mc:Fallback>
                  <p:oleObj name="Equation" r:id="rId4" imgW="317160" imgH="19044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1" y="2414"/>
                          <a:ext cx="45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3">
            <a:extLst>
              <a:ext uri="{FF2B5EF4-FFF2-40B4-BE49-F238E27FC236}">
                <a16:creationId xmlns:a16="http://schemas.microsoft.com/office/drawing/2014/main" id="{D585B841-9220-3665-0CDB-63ACBB4DB63F}"/>
              </a:ext>
            </a:extLst>
          </p:cNvPr>
          <p:cNvGrpSpPr>
            <a:grpSpLocks/>
          </p:cNvGrpSpPr>
          <p:nvPr/>
        </p:nvGrpSpPr>
        <p:grpSpPr bwMode="auto">
          <a:xfrm>
            <a:off x="4557713" y="2562225"/>
            <a:ext cx="1674812" cy="1481138"/>
            <a:chOff x="2871" y="1614"/>
            <a:chExt cx="1055" cy="933"/>
          </a:xfrm>
        </p:grpSpPr>
        <p:sp>
          <p:nvSpPr>
            <p:cNvPr id="3100" name="Arc 14">
              <a:extLst>
                <a:ext uri="{FF2B5EF4-FFF2-40B4-BE49-F238E27FC236}">
                  <a16:creationId xmlns:a16="http://schemas.microsoft.com/office/drawing/2014/main" id="{29585DC4-5F36-3C0D-D684-1146C321BF88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2871" y="1751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2054" name="Object 15">
              <a:extLst>
                <a:ext uri="{FF2B5EF4-FFF2-40B4-BE49-F238E27FC236}">
                  <a16:creationId xmlns:a16="http://schemas.microsoft.com/office/drawing/2014/main" id="{916A5963-AD09-3BAF-B832-A00D9FDC00E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50" y="1614"/>
            <a:ext cx="576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406080" imgH="190440" progId="Equation.DSMT4">
                    <p:embed/>
                  </p:oleObj>
                </mc:Choice>
                <mc:Fallback>
                  <p:oleObj name="Equation" r:id="rId6" imgW="406080" imgH="19044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0" y="1614"/>
                          <a:ext cx="576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6">
            <a:extLst>
              <a:ext uri="{FF2B5EF4-FFF2-40B4-BE49-F238E27FC236}">
                <a16:creationId xmlns:a16="http://schemas.microsoft.com/office/drawing/2014/main" id="{C9F899E1-582B-1FDD-2692-4C8C8B0D243B}"/>
              </a:ext>
            </a:extLst>
          </p:cNvPr>
          <p:cNvGrpSpPr>
            <a:grpSpLocks/>
          </p:cNvGrpSpPr>
          <p:nvPr/>
        </p:nvGrpSpPr>
        <p:grpSpPr bwMode="auto">
          <a:xfrm>
            <a:off x="2554288" y="1635125"/>
            <a:ext cx="2144712" cy="1160463"/>
            <a:chOff x="1609" y="1030"/>
            <a:chExt cx="1351" cy="731"/>
          </a:xfrm>
        </p:grpSpPr>
        <p:sp>
          <p:nvSpPr>
            <p:cNvPr id="3099" name="Arc 17">
              <a:extLst>
                <a:ext uri="{FF2B5EF4-FFF2-40B4-BE49-F238E27FC236}">
                  <a16:creationId xmlns:a16="http://schemas.microsoft.com/office/drawing/2014/main" id="{BD6EBF06-FF55-3562-0D46-CD9F0504477B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1609" y="1158"/>
              <a:ext cx="919" cy="603"/>
            </a:xfrm>
            <a:custGeom>
              <a:avLst/>
              <a:gdLst>
                <a:gd name="T0" fmla="*/ 0 w 23675"/>
                <a:gd name="T1" fmla="*/ 0 h 21600"/>
                <a:gd name="T2" fmla="*/ 0 w 23675"/>
                <a:gd name="T3" fmla="*/ 0 h 21600"/>
                <a:gd name="T4" fmla="*/ 0 w 23675"/>
                <a:gd name="T5" fmla="*/ 0 h 2160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1600"/>
                <a:gd name="T11" fmla="*/ 23675 w 236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160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</a:path>
                <a:path w="23675" h="2160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2053" name="Object 18">
              <a:extLst>
                <a:ext uri="{FF2B5EF4-FFF2-40B4-BE49-F238E27FC236}">
                  <a16:creationId xmlns:a16="http://schemas.microsoft.com/office/drawing/2014/main" id="{D96D8DA3-D22D-CC14-1C1F-9B668BBB933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58" y="1030"/>
            <a:ext cx="702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95000" imgH="190440" progId="Equation.DSMT4">
                    <p:embed/>
                  </p:oleObj>
                </mc:Choice>
                <mc:Fallback>
                  <p:oleObj name="Equation" r:id="rId8" imgW="495000" imgH="190440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8" y="1030"/>
                          <a:ext cx="702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9">
            <a:extLst>
              <a:ext uri="{FF2B5EF4-FFF2-40B4-BE49-F238E27FC236}">
                <a16:creationId xmlns:a16="http://schemas.microsoft.com/office/drawing/2014/main" id="{E1384FDC-0E5B-86D3-4E50-7F5942D51AD4}"/>
              </a:ext>
            </a:extLst>
          </p:cNvPr>
          <p:cNvGrpSpPr>
            <a:grpSpLocks/>
          </p:cNvGrpSpPr>
          <p:nvPr/>
        </p:nvGrpSpPr>
        <p:grpSpPr bwMode="auto">
          <a:xfrm>
            <a:off x="1187450" y="2843213"/>
            <a:ext cx="1703388" cy="1639887"/>
            <a:chOff x="748" y="1791"/>
            <a:chExt cx="1073" cy="1033"/>
          </a:xfrm>
        </p:grpSpPr>
        <p:sp>
          <p:nvSpPr>
            <p:cNvPr id="3098" name="Arc 20">
              <a:extLst>
                <a:ext uri="{FF2B5EF4-FFF2-40B4-BE49-F238E27FC236}">
                  <a16:creationId xmlns:a16="http://schemas.microsoft.com/office/drawing/2014/main" id="{08EF22D3-0334-C152-BDA6-D48B883400CF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902" y="1791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2052" name="Object 21">
              <a:extLst>
                <a:ext uri="{FF2B5EF4-FFF2-40B4-BE49-F238E27FC236}">
                  <a16:creationId xmlns:a16="http://schemas.microsoft.com/office/drawing/2014/main" id="{BA177E33-A7B0-64F5-1B8F-CE0B23A3065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48" y="2554"/>
            <a:ext cx="72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507960" imgH="190440" progId="Equation.DSMT4">
                    <p:embed/>
                  </p:oleObj>
                </mc:Choice>
                <mc:Fallback>
                  <p:oleObj name="Equation" r:id="rId10" imgW="507960" imgH="190440" progId="Equation.DSMT4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" y="2554"/>
                          <a:ext cx="72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id="{D525B69B-7E38-81D2-CBB1-FED55423B756}"/>
              </a:ext>
            </a:extLst>
          </p:cNvPr>
          <p:cNvGrpSpPr>
            <a:grpSpLocks/>
          </p:cNvGrpSpPr>
          <p:nvPr/>
        </p:nvGrpSpPr>
        <p:grpSpPr bwMode="auto">
          <a:xfrm>
            <a:off x="2582863" y="3946525"/>
            <a:ext cx="1797050" cy="1541463"/>
            <a:chOff x="1627" y="2486"/>
            <a:chExt cx="1132" cy="971"/>
          </a:xfrm>
        </p:grpSpPr>
        <p:sp>
          <p:nvSpPr>
            <p:cNvPr id="3097" name="Arc 23">
              <a:extLst>
                <a:ext uri="{FF2B5EF4-FFF2-40B4-BE49-F238E27FC236}">
                  <a16:creationId xmlns:a16="http://schemas.microsoft.com/office/drawing/2014/main" id="{C0B1C78A-DAA2-AE6C-357F-8EE9FD83AAB5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1840" y="2486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2051" name="Object 24">
              <a:extLst>
                <a:ext uri="{FF2B5EF4-FFF2-40B4-BE49-F238E27FC236}">
                  <a16:creationId xmlns:a16="http://schemas.microsoft.com/office/drawing/2014/main" id="{17D93933-F520-4D7D-A4A5-7ADB2E38546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27" y="3187"/>
            <a:ext cx="594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419040" imgH="190440" progId="Equation.DSMT4">
                    <p:embed/>
                  </p:oleObj>
                </mc:Choice>
                <mc:Fallback>
                  <p:oleObj name="Equation" r:id="rId12" imgW="419040" imgH="190440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7" y="3187"/>
                          <a:ext cx="594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DC9A9C62-0EEC-69B6-D36F-7AC7C18B178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4937125"/>
            <a:ext cx="2019300" cy="1276350"/>
            <a:chOff x="2640" y="3110"/>
            <a:chExt cx="1272" cy="804"/>
          </a:xfrm>
        </p:grpSpPr>
        <p:sp>
          <p:nvSpPr>
            <p:cNvPr id="3096" name="Arc 26">
              <a:extLst>
                <a:ext uri="{FF2B5EF4-FFF2-40B4-BE49-F238E27FC236}">
                  <a16:creationId xmlns:a16="http://schemas.microsoft.com/office/drawing/2014/main" id="{54579B50-2D89-312E-CB08-3D949D684EA9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2993" y="3110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2050" name="Object 27">
              <a:extLst>
                <a:ext uri="{FF2B5EF4-FFF2-40B4-BE49-F238E27FC236}">
                  <a16:creationId xmlns:a16="http://schemas.microsoft.com/office/drawing/2014/main" id="{762A511C-6CA4-B99F-6CF8-1A4D1BB1CA1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40" y="3644"/>
            <a:ext cx="45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17160" imgH="190440" progId="Equation.DSMT4">
                    <p:embed/>
                  </p:oleObj>
                </mc:Choice>
                <mc:Fallback>
                  <p:oleObj name="Equation" r:id="rId14" imgW="317160" imgH="19044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3644"/>
                          <a:ext cx="45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8">
            <a:extLst>
              <a:ext uri="{FF2B5EF4-FFF2-40B4-BE49-F238E27FC236}">
                <a16:creationId xmlns:a16="http://schemas.microsoft.com/office/drawing/2014/main" id="{1140E977-0ECF-AF61-CB2E-B84B819EE3B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1985F42-85FD-4F40-90A5-94132D1D281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072AB63-8B6F-F2E4-2FD8-4A08633B53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F1CE7639-751B-03DE-2CE9-37674D0540C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70088" y="388938"/>
            <a:ext cx="52911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 Units of Length Converting Measurements</a:t>
            </a:r>
          </a:p>
        </p:txBody>
      </p:sp>
      <p:pic>
        <p:nvPicPr>
          <p:cNvPr id="12293" name="Picture 3" descr="scottishflag">
            <a:extLst>
              <a:ext uri="{FF2B5EF4-FFF2-40B4-BE49-F238E27FC236}">
                <a16:creationId xmlns:a16="http://schemas.microsoft.com/office/drawing/2014/main" id="{3E79F40E-5EB7-82B7-A6D5-8624D38046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4">
            <a:extLst>
              <a:ext uri="{FF2B5EF4-FFF2-40B4-BE49-F238E27FC236}">
                <a16:creationId xmlns:a16="http://schemas.microsoft.com/office/drawing/2014/main" id="{89D03B14-DC4A-8B2B-570B-5558D5F6636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2295" name="Picture 5" descr="Office Objects 0572">
            <a:extLst>
              <a:ext uri="{FF2B5EF4-FFF2-40B4-BE49-F238E27FC236}">
                <a16:creationId xmlns:a16="http://schemas.microsoft.com/office/drawing/2014/main" id="{DACA652A-5034-E154-E8FA-F8B38CF8F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28">
            <a:extLst>
              <a:ext uri="{FF2B5EF4-FFF2-40B4-BE49-F238E27FC236}">
                <a16:creationId xmlns:a16="http://schemas.microsoft.com/office/drawing/2014/main" id="{4EF2F50B-817A-C43C-C636-000F0A42C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2052638"/>
            <a:ext cx="1508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cs typeface="+mn-cs"/>
              </a:rPr>
              <a:t>Examples</a:t>
            </a:r>
          </a:p>
        </p:txBody>
      </p:sp>
      <p:sp>
        <p:nvSpPr>
          <p:cNvPr id="21513" name="Text Box 29">
            <a:extLst>
              <a:ext uri="{FF2B5EF4-FFF2-40B4-BE49-F238E27FC236}">
                <a16:creationId xmlns:a16="http://schemas.microsoft.com/office/drawing/2014/main" id="{9DA21356-6D5D-0072-D681-E16385CA7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2789238"/>
            <a:ext cx="2863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Convert 2m to cm :</a:t>
            </a:r>
          </a:p>
        </p:txBody>
      </p:sp>
      <p:sp>
        <p:nvSpPr>
          <p:cNvPr id="53279" name="Text Box 31">
            <a:extLst>
              <a:ext uri="{FF2B5EF4-FFF2-40B4-BE49-F238E27FC236}">
                <a16:creationId xmlns:a16="http://schemas.microsoft.com/office/drawing/2014/main" id="{E3E56ADE-6CD1-4DB0-2AFF-929C58B77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25" y="2789238"/>
            <a:ext cx="261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cs typeface="+mn-cs"/>
              </a:rPr>
              <a:t>2 x 100 = 200 cm</a:t>
            </a:r>
          </a:p>
        </p:txBody>
      </p:sp>
      <p:sp>
        <p:nvSpPr>
          <p:cNvPr id="21515" name="Text Box 32">
            <a:extLst>
              <a:ext uri="{FF2B5EF4-FFF2-40B4-BE49-F238E27FC236}">
                <a16:creationId xmlns:a16="http://schemas.microsoft.com/office/drawing/2014/main" id="{019D86A6-1A50-5B6E-F964-E4B0C00D7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3487738"/>
            <a:ext cx="2871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Convert 4km to m :</a:t>
            </a:r>
          </a:p>
        </p:txBody>
      </p:sp>
      <p:sp>
        <p:nvSpPr>
          <p:cNvPr id="53281" name="Text Box 33">
            <a:extLst>
              <a:ext uri="{FF2B5EF4-FFF2-40B4-BE49-F238E27FC236}">
                <a16:creationId xmlns:a16="http://schemas.microsoft.com/office/drawing/2014/main" id="{4F9EEAB6-40BF-847C-72ED-337718B7F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25" y="3487738"/>
            <a:ext cx="283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cs typeface="+mn-cs"/>
              </a:rPr>
              <a:t>4 x 1000 = 4000 m</a:t>
            </a:r>
          </a:p>
        </p:txBody>
      </p:sp>
      <p:sp>
        <p:nvSpPr>
          <p:cNvPr id="21517" name="Text Box 34">
            <a:extLst>
              <a:ext uri="{FF2B5EF4-FFF2-40B4-BE49-F238E27FC236}">
                <a16:creationId xmlns:a16="http://schemas.microsoft.com/office/drawing/2014/main" id="{9BD99E75-55EC-EF2E-5804-4632E5590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173538"/>
            <a:ext cx="328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Convert 34cm to mm :</a:t>
            </a:r>
          </a:p>
        </p:txBody>
      </p:sp>
      <p:sp>
        <p:nvSpPr>
          <p:cNvPr id="53283" name="Text Box 35">
            <a:extLst>
              <a:ext uri="{FF2B5EF4-FFF2-40B4-BE49-F238E27FC236}">
                <a16:creationId xmlns:a16="http://schemas.microsoft.com/office/drawing/2014/main" id="{9E554791-CB7B-A5D9-DBE4-5D736F8FC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4173538"/>
            <a:ext cx="269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cs typeface="+mn-cs"/>
              </a:rPr>
              <a:t>34 x 10 = 340 mm</a:t>
            </a:r>
          </a:p>
        </p:txBody>
      </p:sp>
      <p:sp>
        <p:nvSpPr>
          <p:cNvPr id="21519" name="Text Box 36">
            <a:extLst>
              <a:ext uri="{FF2B5EF4-FFF2-40B4-BE49-F238E27FC236}">
                <a16:creationId xmlns:a16="http://schemas.microsoft.com/office/drawing/2014/main" id="{7740AB65-723D-7320-9651-590B6EED0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872038"/>
            <a:ext cx="3049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Convert 50cm to m :</a:t>
            </a:r>
          </a:p>
        </p:txBody>
      </p:sp>
      <p:sp>
        <p:nvSpPr>
          <p:cNvPr id="53285" name="Text Box 37">
            <a:extLst>
              <a:ext uri="{FF2B5EF4-FFF2-40B4-BE49-F238E27FC236}">
                <a16:creationId xmlns:a16="http://schemas.microsoft.com/office/drawing/2014/main" id="{CBA85072-7AA7-6B7B-FF31-19D8F54C9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4932363"/>
            <a:ext cx="254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cs typeface="+mn-cs"/>
              </a:rPr>
              <a:t>50 </a:t>
            </a:r>
            <a:r>
              <a:rPr lang="en-US">
                <a:solidFill>
                  <a:srgbClr val="FFFF00"/>
                </a:solidFill>
                <a:latin typeface="Shruti" pitchFamily="2" charset="0"/>
                <a:cs typeface="Shruti" pitchFamily="2" charset="0"/>
              </a:rPr>
              <a:t>÷</a:t>
            </a:r>
            <a:r>
              <a:rPr lang="en-GB">
                <a:solidFill>
                  <a:srgbClr val="FFFF00"/>
                </a:solidFill>
                <a:cs typeface="+mn-cs"/>
              </a:rPr>
              <a:t> 100 = 0.5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9" grpId="0"/>
      <p:bldP spid="53281" grpId="0"/>
      <p:bldP spid="53283" grpId="0"/>
      <p:bldP spid="532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87053299-09B9-9092-9DD1-D805E7167CD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38A924-DC9A-430F-8179-D9D15EAE56A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039E735-5ECB-AD7F-06CE-3560AE422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4A290F07-90AE-1F15-FE5D-C7A4A9F30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7" name="Text Box 3">
            <a:extLst>
              <a:ext uri="{FF2B5EF4-FFF2-40B4-BE49-F238E27FC236}">
                <a16:creationId xmlns:a16="http://schemas.microsoft.com/office/drawing/2014/main" id="{992C0057-4DC6-7924-B455-85823C1BC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Ch9 (page 76)</a:t>
            </a:r>
          </a:p>
        </p:txBody>
      </p:sp>
      <p:pic>
        <p:nvPicPr>
          <p:cNvPr id="13318" name="Picture 4" descr="ag00463_">
            <a:extLst>
              <a:ext uri="{FF2B5EF4-FFF2-40B4-BE49-F238E27FC236}">
                <a16:creationId xmlns:a16="http://schemas.microsoft.com/office/drawing/2014/main" id="{ADAB5EFA-0180-1F48-A3D9-CCB27BF965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5" descr="scottishflag">
            <a:extLst>
              <a:ext uri="{FF2B5EF4-FFF2-40B4-BE49-F238E27FC236}">
                <a16:creationId xmlns:a16="http://schemas.microsoft.com/office/drawing/2014/main" id="{E1E4A026-DB7F-7503-E351-808DD97158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6" descr="Office Objects 0572">
            <a:extLst>
              <a:ext uri="{FF2B5EF4-FFF2-40B4-BE49-F238E27FC236}">
                <a16:creationId xmlns:a16="http://schemas.microsoft.com/office/drawing/2014/main" id="{7FEA6E16-01B0-7A69-B123-9363F3450B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8">
            <a:extLst>
              <a:ext uri="{FF2B5EF4-FFF2-40B4-BE49-F238E27FC236}">
                <a16:creationId xmlns:a16="http://schemas.microsoft.com/office/drawing/2014/main" id="{AA4B24D8-2EF2-77BF-E068-B2209E3F38E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2032B988-352C-68AD-EDF8-8ABFF4BEA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0088" y="388938"/>
            <a:ext cx="5291137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 Units of Length Converting Measurements</a:t>
            </a:r>
            <a:endParaRPr lang="en-GB" sz="32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6D978288-D958-C409-04A0-A56389F8068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5E4AAF6-0A31-4FD0-94B4-B4610720740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B0BB7B8D-0DC4-E738-9F1C-04727114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5558BB50-62C0-314F-FD88-24216117CDC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22450" y="46990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3A4E4C16-6CB3-774C-3197-01730C0F7B0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4">
            <a:extLst>
              <a:ext uri="{FF2B5EF4-FFF2-40B4-BE49-F238E27FC236}">
                <a16:creationId xmlns:a16="http://schemas.microsoft.com/office/drawing/2014/main" id="{FD8F13D9-8A50-499D-38C3-BC74A11A5CC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FC66832B-A016-BFAD-E6A1-FC27F97865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279650"/>
          <a:ext cx="5257800" cy="358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679480" progId="Equation.DSMT4">
                  <p:embed/>
                </p:oleObj>
              </mc:Choice>
              <mc:Fallback>
                <p:oleObj name="Equation" r:id="rId3" imgW="3314520" imgH="2679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79650"/>
                        <a:ext cx="5257800" cy="358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0" name="Picture 6" descr="Office Objects 0572">
            <a:extLst>
              <a:ext uri="{FF2B5EF4-FFF2-40B4-BE49-F238E27FC236}">
                <a16:creationId xmlns:a16="http://schemas.microsoft.com/office/drawing/2014/main" id="{725EA288-6339-A179-D6CF-15D19114D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1" name="Group 14">
            <a:extLst>
              <a:ext uri="{FF2B5EF4-FFF2-40B4-BE49-F238E27FC236}">
                <a16:creationId xmlns:a16="http://schemas.microsoft.com/office/drawing/2014/main" id="{2EDF391A-3B2C-7E42-1F5E-F07E3138B845}"/>
              </a:ext>
            </a:extLst>
          </p:cNvPr>
          <p:cNvGrpSpPr>
            <a:grpSpLocks/>
          </p:cNvGrpSpPr>
          <p:nvPr/>
        </p:nvGrpSpPr>
        <p:grpSpPr bwMode="auto">
          <a:xfrm rot="1722072">
            <a:off x="6229350" y="5411788"/>
            <a:ext cx="2244725" cy="798512"/>
            <a:chOff x="4169" y="3386"/>
            <a:chExt cx="1414" cy="503"/>
          </a:xfrm>
        </p:grpSpPr>
        <p:sp>
          <p:nvSpPr>
            <p:cNvPr id="3087" name="Line 7">
              <a:extLst>
                <a:ext uri="{FF2B5EF4-FFF2-40B4-BE49-F238E27FC236}">
                  <a16:creationId xmlns:a16="http://schemas.microsoft.com/office/drawing/2014/main" id="{7653A5BC-5EFD-47EE-5EAF-71320FBE09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9" y="3889"/>
              <a:ext cx="141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" name="Line 8">
              <a:extLst>
                <a:ext uri="{FF2B5EF4-FFF2-40B4-BE49-F238E27FC236}">
                  <a16:creationId xmlns:a16="http://schemas.microsoft.com/office/drawing/2014/main" id="{53DFB265-0284-5079-D404-AAD9AA0CB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0" y="3386"/>
              <a:ext cx="712" cy="4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" name="Text Box 9">
              <a:extLst>
                <a:ext uri="{FF2B5EF4-FFF2-40B4-BE49-F238E27FC236}">
                  <a16:creationId xmlns:a16="http://schemas.microsoft.com/office/drawing/2014/main" id="{9F19102C-4121-3D6C-63CE-AADECA266F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6" y="360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28</a:t>
              </a:r>
              <a:r>
                <a:rPr lang="en-GB" altLang="en-US" baseline="30000"/>
                <a:t>o</a:t>
              </a:r>
              <a:endParaRPr lang="en-GB" altLang="en-US"/>
            </a:p>
          </p:txBody>
        </p:sp>
      </p:grpSp>
      <p:sp>
        <p:nvSpPr>
          <p:cNvPr id="3082" name="Rectangle 11">
            <a:extLst>
              <a:ext uri="{FF2B5EF4-FFF2-40B4-BE49-F238E27FC236}">
                <a16:creationId xmlns:a16="http://schemas.microsoft.com/office/drawing/2014/main" id="{AFB8E43A-FBAB-7DD2-3759-B1F7BB470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413125"/>
            <a:ext cx="1549400" cy="7334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3" name="Rectangle 15">
            <a:extLst>
              <a:ext uri="{FF2B5EF4-FFF2-40B4-BE49-F238E27FC236}">
                <a16:creationId xmlns:a16="http://schemas.microsoft.com/office/drawing/2014/main" id="{1E071459-17D2-6E60-B82F-A18DC5687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4152900"/>
            <a:ext cx="1549400" cy="7334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4" name="Rectangle 16">
            <a:extLst>
              <a:ext uri="{FF2B5EF4-FFF2-40B4-BE49-F238E27FC236}">
                <a16:creationId xmlns:a16="http://schemas.microsoft.com/office/drawing/2014/main" id="{DDC5E8D2-AE3F-13F1-16AC-36C734EF8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674938"/>
            <a:ext cx="1549400" cy="7334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5" name="AutoShape 17">
            <a:extLst>
              <a:ext uri="{FF2B5EF4-FFF2-40B4-BE49-F238E27FC236}">
                <a16:creationId xmlns:a16="http://schemas.microsoft.com/office/drawing/2014/main" id="{C458C707-1A96-34D9-FDEF-246F9869DED6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968206" y="3404394"/>
            <a:ext cx="733425" cy="7508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6" name="AutoShape 18">
            <a:extLst>
              <a:ext uri="{FF2B5EF4-FFF2-40B4-BE49-F238E27FC236}">
                <a16:creationId xmlns:a16="http://schemas.microsoft.com/office/drawing/2014/main" id="{E1FDED72-3193-ACEE-B3D4-DC5D15294499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257381" y="3402807"/>
            <a:ext cx="733425" cy="7508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6C613B38-867A-59B7-F901-0E75ECA2126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A4F5C3-F1A8-4E34-B766-B70D447B31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1F7D5A64-B856-3A3B-002E-F9DDDD86AC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4340" name="Picture 3" descr="scottishflag">
            <a:extLst>
              <a:ext uri="{FF2B5EF4-FFF2-40B4-BE49-F238E27FC236}">
                <a16:creationId xmlns:a16="http://schemas.microsoft.com/office/drawing/2014/main" id="{5AF13BB5-BAF6-76DC-C932-17D28247A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4">
            <a:extLst>
              <a:ext uri="{FF2B5EF4-FFF2-40B4-BE49-F238E27FC236}">
                <a16:creationId xmlns:a16="http://schemas.microsoft.com/office/drawing/2014/main" id="{2A14E46F-E883-0D80-D1AD-77271CAA31D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2" name="Picture 5" descr="Office Objects 0572">
            <a:extLst>
              <a:ext uri="{FF2B5EF4-FFF2-40B4-BE49-F238E27FC236}">
                <a16:creationId xmlns:a16="http://schemas.microsoft.com/office/drawing/2014/main" id="{259006F1-AD2C-E5C8-64C9-FA1E5DAE6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5CFFFB6B-EA27-563C-F12F-FC83DBEDB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068AB03F-DB7B-C9FE-6C5A-3B6D7B305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2E33D1F2-07D8-5827-4213-44D61920A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 rules for converting liquid.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4346" name="Line 9">
            <a:extLst>
              <a:ext uri="{FF2B5EF4-FFF2-40B4-BE49-F238E27FC236}">
                <a16:creationId xmlns:a16="http://schemas.microsoft.com/office/drawing/2014/main" id="{96D26B95-514D-55E7-5722-0B0197717B8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8D1F68A9-782D-B19C-A926-A59C0429E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how to convert between millilitre (ml) ,  centilitres (cl)  and litres (l).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7A322BC8-1ECE-DC88-64FD-99483AA3B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Conversions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BF8B9428-26E8-9698-BDB3-ECE525507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014788"/>
            <a:ext cx="4214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Use in context problems.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4350" name="Text Box 23">
            <a:extLst>
              <a:ext uri="{FF2B5EF4-FFF2-40B4-BE49-F238E27FC236}">
                <a16:creationId xmlns:a16="http://schemas.microsoft.com/office/drawing/2014/main" id="{6FF7EFE7-59F0-91C2-97F0-59CE01ED7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1300" y="1384300"/>
            <a:ext cx="1030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Liquid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8">
            <a:extLst>
              <a:ext uri="{FF2B5EF4-FFF2-40B4-BE49-F238E27FC236}">
                <a16:creationId xmlns:a16="http://schemas.microsoft.com/office/drawing/2014/main" id="{81B698A5-294B-D797-0442-92529B198D9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74D220-E033-4EC2-A975-E98A65413BE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5CEADF3F-A039-6CE4-46D6-F90C750DD0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5D14FE64-2D84-6C40-9472-98B70780F81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14525" y="347663"/>
            <a:ext cx="5291138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 Units of Liquid Converting Measurements</a:t>
            </a:r>
          </a:p>
        </p:txBody>
      </p:sp>
      <p:pic>
        <p:nvPicPr>
          <p:cNvPr id="4105" name="Picture 3" descr="scottishflag">
            <a:extLst>
              <a:ext uri="{FF2B5EF4-FFF2-40B4-BE49-F238E27FC236}">
                <a16:creationId xmlns:a16="http://schemas.microsoft.com/office/drawing/2014/main" id="{E1DD4197-94E6-2A24-72E6-A3565189CF3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Text Box 4">
            <a:extLst>
              <a:ext uri="{FF2B5EF4-FFF2-40B4-BE49-F238E27FC236}">
                <a16:creationId xmlns:a16="http://schemas.microsoft.com/office/drawing/2014/main" id="{15217F15-8E0E-F25B-169A-1F78EE2BE1D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07" name="Picture 5" descr="Office Objects 0572">
            <a:extLst>
              <a:ext uri="{FF2B5EF4-FFF2-40B4-BE49-F238E27FC236}">
                <a16:creationId xmlns:a16="http://schemas.microsoft.com/office/drawing/2014/main" id="{81F2BC90-777C-A910-79EE-8FA2B60C9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AutoShape 7">
            <a:extLst>
              <a:ext uri="{FF2B5EF4-FFF2-40B4-BE49-F238E27FC236}">
                <a16:creationId xmlns:a16="http://schemas.microsoft.com/office/drawing/2014/main" id="{F7E19AB4-4BB9-1DB6-4950-4312642CD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578100"/>
            <a:ext cx="1695450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litres</a:t>
            </a: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(l)</a:t>
            </a:r>
          </a:p>
        </p:txBody>
      </p:sp>
      <p:sp>
        <p:nvSpPr>
          <p:cNvPr id="3088" name="AutoShape 8">
            <a:extLst>
              <a:ext uri="{FF2B5EF4-FFF2-40B4-BE49-F238E27FC236}">
                <a16:creationId xmlns:a16="http://schemas.microsoft.com/office/drawing/2014/main" id="{6D6E3920-FD4A-2ECF-C479-D365D8CEC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32225"/>
            <a:ext cx="1695450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centilitres</a:t>
            </a: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cs typeface="+mn-cs"/>
              </a:rPr>
              <a:t>(</a:t>
            </a:r>
            <a:r>
              <a:rPr lang="en-GB" dirty="0" err="1">
                <a:solidFill>
                  <a:srgbClr val="000000"/>
                </a:solidFill>
                <a:cs typeface="+mn-cs"/>
              </a:rPr>
              <a:t>cl</a:t>
            </a:r>
            <a:r>
              <a:rPr lang="en-GB" dirty="0">
                <a:solidFill>
                  <a:srgbClr val="000000"/>
                </a:solidFill>
                <a:cs typeface="+mn-cs"/>
              </a:rPr>
              <a:t>)</a:t>
            </a:r>
          </a:p>
        </p:txBody>
      </p:sp>
      <p:sp>
        <p:nvSpPr>
          <p:cNvPr id="3089" name="AutoShape 9">
            <a:extLst>
              <a:ext uri="{FF2B5EF4-FFF2-40B4-BE49-F238E27FC236}">
                <a16:creationId xmlns:a16="http://schemas.microsoft.com/office/drawing/2014/main" id="{BC2E300A-6FB6-861B-E34D-A7E3EF487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941888"/>
            <a:ext cx="1695450" cy="7985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millimetres</a:t>
            </a:r>
          </a:p>
          <a:p>
            <a:pPr algn="ctr">
              <a:defRPr/>
            </a:pPr>
            <a:r>
              <a:rPr lang="en-GB">
                <a:solidFill>
                  <a:srgbClr val="000000"/>
                </a:solidFill>
                <a:cs typeface="+mn-cs"/>
              </a:rPr>
              <a:t>(mm)</a:t>
            </a: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22332910-80A0-4C4F-AC35-0D10AC222DC9}"/>
              </a:ext>
            </a:extLst>
          </p:cNvPr>
          <p:cNvGrpSpPr>
            <a:grpSpLocks/>
          </p:cNvGrpSpPr>
          <p:nvPr/>
        </p:nvGrpSpPr>
        <p:grpSpPr bwMode="auto">
          <a:xfrm>
            <a:off x="5378450" y="3408363"/>
            <a:ext cx="1652588" cy="1519237"/>
            <a:chOff x="3930" y="2414"/>
            <a:chExt cx="1041" cy="957"/>
          </a:xfrm>
        </p:grpSpPr>
        <p:sp>
          <p:nvSpPr>
            <p:cNvPr id="3101" name="Arc 11">
              <a:extLst>
                <a:ext uri="{FF2B5EF4-FFF2-40B4-BE49-F238E27FC236}">
                  <a16:creationId xmlns:a16="http://schemas.microsoft.com/office/drawing/2014/main" id="{7C278D44-7414-439E-4EFA-8F6F6997E25A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3930" y="2575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101" name="Object 12">
              <a:extLst>
                <a:ext uri="{FF2B5EF4-FFF2-40B4-BE49-F238E27FC236}">
                  <a16:creationId xmlns:a16="http://schemas.microsoft.com/office/drawing/2014/main" id="{A110FF53-F24A-1EC7-41F2-55E4C5EDA62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21" y="2414"/>
            <a:ext cx="45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17160" imgH="190440" progId="Equation.DSMT4">
                    <p:embed/>
                  </p:oleObj>
                </mc:Choice>
                <mc:Fallback>
                  <p:oleObj name="Equation" r:id="rId4" imgW="317160" imgH="19044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1" y="2414"/>
                          <a:ext cx="45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3">
            <a:extLst>
              <a:ext uri="{FF2B5EF4-FFF2-40B4-BE49-F238E27FC236}">
                <a16:creationId xmlns:a16="http://schemas.microsoft.com/office/drawing/2014/main" id="{9BA66659-32DC-DC0B-C933-4EE1BE644126}"/>
              </a:ext>
            </a:extLst>
          </p:cNvPr>
          <p:cNvGrpSpPr>
            <a:grpSpLocks/>
          </p:cNvGrpSpPr>
          <p:nvPr/>
        </p:nvGrpSpPr>
        <p:grpSpPr bwMode="auto">
          <a:xfrm>
            <a:off x="3697288" y="2138363"/>
            <a:ext cx="1674812" cy="1481137"/>
            <a:chOff x="2871" y="1614"/>
            <a:chExt cx="1055" cy="933"/>
          </a:xfrm>
        </p:grpSpPr>
        <p:sp>
          <p:nvSpPr>
            <p:cNvPr id="3100" name="Arc 14">
              <a:extLst>
                <a:ext uri="{FF2B5EF4-FFF2-40B4-BE49-F238E27FC236}">
                  <a16:creationId xmlns:a16="http://schemas.microsoft.com/office/drawing/2014/main" id="{84CEC612-0FFD-9557-A3D0-502DB8C162D2}"/>
                </a:ext>
              </a:extLst>
            </p:cNvPr>
            <p:cNvSpPr>
              <a:spLocks/>
            </p:cNvSpPr>
            <p:nvPr/>
          </p:nvSpPr>
          <p:spPr bwMode="auto">
            <a:xfrm rot="-502148">
              <a:off x="2871" y="1751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100" name="Object 15">
              <a:extLst>
                <a:ext uri="{FF2B5EF4-FFF2-40B4-BE49-F238E27FC236}">
                  <a16:creationId xmlns:a16="http://schemas.microsoft.com/office/drawing/2014/main" id="{4730A999-EFEB-E004-42DF-217558CE3F2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50" y="1614"/>
            <a:ext cx="576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406080" imgH="190440" progId="Equation.DSMT4">
                    <p:embed/>
                  </p:oleObj>
                </mc:Choice>
                <mc:Fallback>
                  <p:oleObj name="Equation" r:id="rId6" imgW="406080" imgH="19044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0" y="1614"/>
                          <a:ext cx="576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AE424EA3-7373-8B7F-C844-3017EF67C927}"/>
              </a:ext>
            </a:extLst>
          </p:cNvPr>
          <p:cNvGrpSpPr>
            <a:grpSpLocks/>
          </p:cNvGrpSpPr>
          <p:nvPr/>
        </p:nvGrpSpPr>
        <p:grpSpPr bwMode="auto">
          <a:xfrm>
            <a:off x="1722438" y="3389313"/>
            <a:ext cx="1787525" cy="1674812"/>
            <a:chOff x="1627" y="2402"/>
            <a:chExt cx="1126" cy="1055"/>
          </a:xfrm>
        </p:grpSpPr>
        <p:sp>
          <p:nvSpPr>
            <p:cNvPr id="3097" name="Arc 23">
              <a:extLst>
                <a:ext uri="{FF2B5EF4-FFF2-40B4-BE49-F238E27FC236}">
                  <a16:creationId xmlns:a16="http://schemas.microsoft.com/office/drawing/2014/main" id="{0644FFEE-3AED-8091-7666-F27B044F9B25}"/>
                </a:ext>
              </a:extLst>
            </p:cNvPr>
            <p:cNvSpPr>
              <a:spLocks/>
            </p:cNvSpPr>
            <p:nvPr/>
          </p:nvSpPr>
          <p:spPr bwMode="auto">
            <a:xfrm rot="21097852" flipH="1" flipV="1">
              <a:off x="1925" y="2402"/>
              <a:ext cx="828" cy="873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099" name="Object 24">
              <a:extLst>
                <a:ext uri="{FF2B5EF4-FFF2-40B4-BE49-F238E27FC236}">
                  <a16:creationId xmlns:a16="http://schemas.microsoft.com/office/drawing/2014/main" id="{E15F8AB3-955E-6442-A043-0C35F6F520A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27" y="3187"/>
            <a:ext cx="594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19040" imgH="190440" progId="Equation.DSMT4">
                    <p:embed/>
                  </p:oleObj>
                </mc:Choice>
                <mc:Fallback>
                  <p:oleObj name="Equation" r:id="rId8" imgW="419040" imgH="190440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7" y="3187"/>
                          <a:ext cx="594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25">
            <a:extLst>
              <a:ext uri="{FF2B5EF4-FFF2-40B4-BE49-F238E27FC236}">
                <a16:creationId xmlns:a16="http://schemas.microsoft.com/office/drawing/2014/main" id="{6735C910-EBF4-0D5D-AF5A-DEF2448D0E9B}"/>
              </a:ext>
            </a:extLst>
          </p:cNvPr>
          <p:cNvGrpSpPr>
            <a:grpSpLocks/>
          </p:cNvGrpSpPr>
          <p:nvPr/>
        </p:nvGrpSpPr>
        <p:grpSpPr bwMode="auto">
          <a:xfrm>
            <a:off x="3330575" y="4513263"/>
            <a:ext cx="2019300" cy="1276350"/>
            <a:chOff x="2640" y="3110"/>
            <a:chExt cx="1272" cy="804"/>
          </a:xfrm>
        </p:grpSpPr>
        <p:sp>
          <p:nvSpPr>
            <p:cNvPr id="3096" name="Arc 26">
              <a:extLst>
                <a:ext uri="{FF2B5EF4-FFF2-40B4-BE49-F238E27FC236}">
                  <a16:creationId xmlns:a16="http://schemas.microsoft.com/office/drawing/2014/main" id="{B22D5D3C-34FA-32F6-24CF-3C843F9FEDEE}"/>
                </a:ext>
              </a:extLst>
            </p:cNvPr>
            <p:cNvSpPr>
              <a:spLocks/>
            </p:cNvSpPr>
            <p:nvPr/>
          </p:nvSpPr>
          <p:spPr bwMode="auto">
            <a:xfrm rot="-502148" flipH="1" flipV="1">
              <a:off x="2993" y="3110"/>
              <a:ext cx="919" cy="796"/>
            </a:xfrm>
            <a:custGeom>
              <a:avLst/>
              <a:gdLst>
                <a:gd name="T0" fmla="*/ 0 w 23675"/>
                <a:gd name="T1" fmla="*/ 0 h 28510"/>
                <a:gd name="T2" fmla="*/ 0 w 23675"/>
                <a:gd name="T3" fmla="*/ 0 h 28510"/>
                <a:gd name="T4" fmla="*/ 0 w 23675"/>
                <a:gd name="T5" fmla="*/ 0 h 28510"/>
                <a:gd name="T6" fmla="*/ 0 60000 65536"/>
                <a:gd name="T7" fmla="*/ 0 60000 65536"/>
                <a:gd name="T8" fmla="*/ 0 60000 65536"/>
                <a:gd name="T9" fmla="*/ 0 w 23675"/>
                <a:gd name="T10" fmla="*/ 0 h 28510"/>
                <a:gd name="T11" fmla="*/ 23675 w 23675"/>
                <a:gd name="T12" fmla="*/ 28510 h 28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75" h="28510" fill="none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</a:path>
                <a:path w="23675" h="28510" stroke="0" extrusionOk="0">
                  <a:moveTo>
                    <a:pt x="-1" y="99"/>
                  </a:moveTo>
                  <a:cubicBezTo>
                    <a:pt x="689" y="33"/>
                    <a:pt x="1382" y="-1"/>
                    <a:pt x="2075" y="0"/>
                  </a:cubicBezTo>
                  <a:cubicBezTo>
                    <a:pt x="14004" y="0"/>
                    <a:pt x="23675" y="9670"/>
                    <a:pt x="23675" y="21600"/>
                  </a:cubicBezTo>
                  <a:cubicBezTo>
                    <a:pt x="23675" y="23949"/>
                    <a:pt x="23291" y="26283"/>
                    <a:pt x="22539" y="28509"/>
                  </a:cubicBezTo>
                  <a:lnTo>
                    <a:pt x="2075" y="2160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aphicFrame>
          <p:nvGraphicFramePr>
            <p:cNvPr id="4098" name="Object 27">
              <a:extLst>
                <a:ext uri="{FF2B5EF4-FFF2-40B4-BE49-F238E27FC236}">
                  <a16:creationId xmlns:a16="http://schemas.microsoft.com/office/drawing/2014/main" id="{72089469-6F91-2C89-A452-B615FB85D61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40" y="3644"/>
            <a:ext cx="45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317160" imgH="190440" progId="Equation.DSMT4">
                    <p:embed/>
                  </p:oleObj>
                </mc:Choice>
                <mc:Fallback>
                  <p:oleObj name="Equation" r:id="rId10" imgW="317160" imgH="19044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3644"/>
                          <a:ext cx="45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2840</TotalTime>
  <Words>840</Words>
  <Application>Microsoft Office PowerPoint</Application>
  <PresentationFormat>On-screen Show (4:3)</PresentationFormat>
  <Paragraphs>208</Paragraphs>
  <Slides>19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Comic Sans MS</vt:lpstr>
      <vt:lpstr>Arial</vt:lpstr>
      <vt:lpstr>Tahoma</vt:lpstr>
      <vt:lpstr>Wingdings</vt:lpstr>
      <vt:lpstr>Shruti</vt:lpstr>
      <vt:lpstr>3_Shimmer</vt:lpstr>
      <vt:lpstr>MathType 6.0 Equation</vt:lpstr>
      <vt:lpstr>MathType 5.0 Equation</vt:lpstr>
      <vt:lpstr>Converting Units</vt:lpstr>
      <vt:lpstr> Starter Questions</vt:lpstr>
      <vt:lpstr>PowerPoint Presentation</vt:lpstr>
      <vt:lpstr> Units of Length Converting Measurements</vt:lpstr>
      <vt:lpstr> Units of Length Converting Measurements</vt:lpstr>
      <vt:lpstr>PowerPoint Presentation</vt:lpstr>
      <vt:lpstr> Starter Questions</vt:lpstr>
      <vt:lpstr>PowerPoint Presentation</vt:lpstr>
      <vt:lpstr> Units of Liquid Converting Measurements</vt:lpstr>
      <vt:lpstr>PowerPoint Presentation</vt:lpstr>
      <vt:lpstr>PowerPoint Presentation</vt:lpstr>
      <vt:lpstr>PowerPoint Presentation</vt:lpstr>
      <vt:lpstr>Converting Weights</vt:lpstr>
      <vt:lpstr>PowerPoint Presentation</vt:lpstr>
      <vt:lpstr> Starter Questions</vt:lpstr>
      <vt:lpstr>PowerPoint Presentation</vt:lpstr>
      <vt:lpstr> Units of Weight Converting Measurements</vt:lpstr>
      <vt:lpstr>Converting Weights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283</cp:revision>
  <dcterms:created xsi:type="dcterms:W3CDTF">2005-04-06T16:52:43Z</dcterms:created>
  <dcterms:modified xsi:type="dcterms:W3CDTF">2026-07-04T19:53:16Z</dcterms:modified>
</cp:coreProperties>
</file>