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sldIdLst>
    <p:sldId id="298" r:id="rId2"/>
    <p:sldId id="268" r:id="rId3"/>
    <p:sldId id="290" r:id="rId4"/>
    <p:sldId id="289" r:id="rId5"/>
    <p:sldId id="354" r:id="rId6"/>
    <p:sldId id="359" r:id="rId7"/>
    <p:sldId id="339" r:id="rId8"/>
    <p:sldId id="343" r:id="rId9"/>
    <p:sldId id="341" r:id="rId10"/>
    <p:sldId id="333" r:id="rId11"/>
    <p:sldId id="337" r:id="rId12"/>
    <p:sldId id="355" r:id="rId13"/>
    <p:sldId id="327" r:id="rId14"/>
    <p:sldId id="332" r:id="rId15"/>
    <p:sldId id="324" r:id="rId16"/>
    <p:sldId id="336" r:id="rId17"/>
    <p:sldId id="356" r:id="rId18"/>
    <p:sldId id="344" r:id="rId19"/>
    <p:sldId id="345" r:id="rId20"/>
    <p:sldId id="346" r:id="rId21"/>
    <p:sldId id="360" r:id="rId22"/>
    <p:sldId id="357" r:id="rId23"/>
    <p:sldId id="348" r:id="rId24"/>
    <p:sldId id="349" r:id="rId25"/>
    <p:sldId id="350" r:id="rId26"/>
    <p:sldId id="351" r:id="rId27"/>
    <p:sldId id="352" r:id="rId28"/>
    <p:sldId id="358" r:id="rId2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4D4D4D"/>
    <a:srgbClr val="080808"/>
    <a:srgbClr val="FFFFCC"/>
    <a:srgbClr val="00FFFF"/>
    <a:srgbClr val="3333FF"/>
    <a:srgbClr val="FF00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6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3D31363-D335-8FE3-467C-02CD353A713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1E369E2-5AB6-5598-775E-D124FB38A1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84F00CF6-6F8D-2127-6700-3701B7DFA43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4A3FB55A-C212-E8ED-4DF5-2BD960E49FB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E13E25C8-2210-53C6-B5B4-F652B9BF697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BA8ACCE5-7B52-8ECF-784C-3D53FDE7B4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C804AF9-F825-490B-AE84-2E1AEB9BAEC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573E9A3-3B0D-DBD9-C872-F734D7F1B74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03F187D-D1C7-9997-2FA9-3C741A3D13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546A6242-47AF-92AF-C36F-D2475C1E94F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26DDA33F-DFC4-1039-8467-5CFA427D34C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C286AF7-45AB-76C3-C9BD-D91C4A06FCF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8D00D06-6365-BBA9-C52E-ACDE3BDAC08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38A0749E-9B84-E706-DA92-8707D184787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91E24BF3-4231-2F9A-5DE4-8908FEA3F9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502D4F26-D1DE-69A8-CF3E-9A08C572204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B45A2E18-F0D9-C237-0EF3-D718CB343B4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428D3219-1845-8532-1B7E-90109EDC909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399D9D49-FE7E-E007-FAD0-5BCA65DC944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C4AD7057-416F-2EB0-DE6A-0494A0DB240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0B092733-0728-AFCD-0D81-E16EB5F9991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D8A46C57-81EE-B856-1B74-492FD4B65F2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4E8DE-3EC2-41CF-BDD4-181B55F985E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4256F475-DB5E-A09D-7277-E32EF87488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113B2F2F-44EF-2C65-3EC6-1A415E38A2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E425D7C1-D6F0-43DF-929C-9E80BC373D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45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888AB48-A25F-3023-3B36-4F3D8E6891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0AC9B-FD2D-48C6-BD0C-40EBEDA0F0D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6780F25-7956-619A-7AC5-3CB751F676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5F74A32-1057-0D6E-789D-5C2A03114D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DAC89-91B1-4BB6-9973-7DC8B5F2E9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5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D50670E-2D56-E6C1-1B5A-305F8B8FCD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1CD5E-EF91-4D69-A3F0-F7D8176972B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F613734-D637-09D1-F58B-3DD70D6773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CCAB567-3DBE-F851-82DF-3769C3AFCD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A083A-7554-406A-B552-21E28DABE1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3729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541FBAFD-9C27-4FA9-8B2B-8FE00B5EE2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B8208-85B2-4B28-9DCF-35410B4FECF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38F8EE5-B3EB-58BE-3C3E-58479C2635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0343BF3-FCED-F872-2E3E-AAEA794D2E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478370-895A-4110-A178-9B3FD1AB46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0659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755F879E-A370-A66B-F987-3EC9358E48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080C0-3472-4D30-A446-0DF99DBA9EF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818259D-6127-E533-D042-6391B4CDE5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5FF30F5-D606-91C6-0191-71704240A3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88C180-55B3-4FD9-A826-7D04FE7786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2038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8AA7401E-3A4B-618B-1D6C-578C5C81B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E8F1A-0866-43AA-974E-AF617A8D204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1F96D509-92B5-348B-949B-7C189245E4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21DFCDA-0E7E-5D41-91F9-4E532D814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AA66ED-AACD-4125-B135-0B7DA1084D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58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3F67BF81-8123-B5F5-08E7-A7E9CA0FB5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3BB86-086E-4756-80EC-36FCD0EBD14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3F02F812-CBBE-9452-B7DC-7D559EF72F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4D9BA73D-5243-8216-B62D-5A3B6ABA2D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33F7B-B280-4445-9447-101B919BDF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873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6A5856FB-2016-4329-50AA-538559E0F5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B2991-ED18-48FB-A874-C228E0D286E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7164534A-1E0E-7CA5-7982-115C784D8E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9CF5AF5A-7DC2-8087-A418-47C7F70DF2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1FC515-C112-4D6F-B53B-D4280FFDEC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9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2AC636-258A-E52B-B642-7BD12323108D}"/>
              </a:ext>
            </a:extLst>
          </p:cNvPr>
          <p:cNvSpPr txBox="1"/>
          <p:nvPr userDrawn="1"/>
        </p:nvSpPr>
        <p:spPr>
          <a:xfrm>
            <a:off x="38100" y="1390650"/>
            <a:ext cx="8286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cs typeface="Arial" charset="0"/>
              </a:rPr>
              <a:t>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AE8396E-2B60-B950-B8A3-486A7FC29E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FBAF7-4BFC-4EF6-82A8-D497335C315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B3EB7C03-47E3-AB03-C3A4-C5F3ECA61B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E954CAF-4F15-5C1D-5610-847636A9A6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47C9EC-7882-4CBA-88D5-48AC405F02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2386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01DF634-7DA9-CB73-453C-6AC8965B20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18D41-7DFE-457F-96A9-5D2109945E4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4AA2068D-6630-1333-075E-C6A652FD47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CFCE39FB-5025-51AD-C97D-370EEE725D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6CA93B-1B40-4ED8-9620-7A44BE1A8C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614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278D0CF-864D-3D4F-2767-1229189DB9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884A3-47B1-4564-891F-1AF259B2728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7724AA8B-7A0C-BB48-7496-5905EF51E5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79A2BDE-C641-F23E-C59A-11A0F11108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2E96E3-84F0-496B-BBEB-AD6A6AABB6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70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C8992EAA-6E60-CA67-E46C-55BF1C017C56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CDB36899-1531-D21D-D14F-41499D860F6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137EE55B-238A-4E93-C337-C750474DB7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1274" name="Group 5">
              <a:extLst>
                <a:ext uri="{FF2B5EF4-FFF2-40B4-BE49-F238E27FC236}">
                  <a16:creationId xmlns:a16="http://schemas.microsoft.com/office/drawing/2014/main" id="{38E3D554-7C46-D354-BBB7-7FD74D8EB2D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C9C10679-4EF8-E2E9-99D7-21BC81C1BD2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12C1968D-428B-6038-B6E6-4885C3563EC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8BE5EB48-FC34-6532-6744-58FA11B3EFF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97BA067A-0B42-27DF-DBFA-72130BF4908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1795810E-C36D-2D95-2C49-B24BE7E8F5F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EA9DC071-5770-454D-B22B-00EBFD1F9DB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D564BE4B-A0F7-2CEC-5040-97C27C6443F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4C9DD74B-DC88-5A68-A2AA-92F8BD6AB09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8CAFC8B4-B3D0-15E0-4DD1-80A8A3BA6F9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6CD495AC-3B9A-26C5-5B01-8A212045FD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C4277327-9572-CCC3-E225-2D7F567154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EA4C07D7-7111-5CE7-B3F3-BDD78CE2D77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AFDA6AA0-F3E9-4B25-9F98-F655D422012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3E4EDCCF-E8F3-1E3A-17E2-B3BD4F4143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6FBA993A-9670-08F6-AA32-2F275533AF5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D3E0FE7-FABE-4693-B511-B95BCF3D5A1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83" r:id="rId7"/>
    <p:sldLayoutId id="2147483778" r:id="rId8"/>
    <p:sldLayoutId id="2147483779" r:id="rId9"/>
    <p:sldLayoutId id="2147483780" r:id="rId10"/>
    <p:sldLayoutId id="2147483781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3.xml"/><Relationship Id="rId7" Type="http://schemas.openxmlformats.org/officeDocument/2006/relationships/slide" Target="slide2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revision.com/index_files/Maths/Presentations/S1_Presentations/S1_Ratio_Practice.xls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0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2.png"/><Relationship Id="rId7" Type="http://schemas.openxmlformats.org/officeDocument/2006/relationships/image" Target="../media/image1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2.png"/><Relationship Id="rId7" Type="http://schemas.openxmlformats.org/officeDocument/2006/relationships/image" Target="../media/image15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7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2.png"/><Relationship Id="rId7" Type="http://schemas.openxmlformats.org/officeDocument/2006/relationships/image" Target="../media/image19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20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2.png"/><Relationship Id="rId7" Type="http://schemas.openxmlformats.org/officeDocument/2006/relationships/image" Target="../media/image2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3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.png"/><Relationship Id="rId7" Type="http://schemas.openxmlformats.org/officeDocument/2006/relationships/image" Target="../media/image25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6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thsrevision.com/index_files/Maths/Presentations/S1_Presentations/Ratio_Mind_Map.pps" TargetMode="External"/><Relationship Id="rId3" Type="http://schemas.openxmlformats.org/officeDocument/2006/relationships/image" Target="../media/image1.gif"/><Relationship Id="rId7" Type="http://schemas.openxmlformats.org/officeDocument/2006/relationships/hyperlink" Target="http://www.mathsrevision.com/index_files/Maths/Presentations/S1_Presentations/S1_Ratio_Practice.xls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revision.com/index_files/Maths/Presentations/S2_Presentations/S2_Proportion_Practice.xls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21BEBEC4-23FD-277D-8572-CD622BE4235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623E88C-4A9E-44BE-BC25-F0B1E2B8A4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BFBC44DE-2E75-5AA5-26F8-A310496DD3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2ECF19D4-E0FD-3587-BB41-01FC4038135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28813" y="415925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Ratio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D5856315-D1B5-FDBF-88DA-34A06FA37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763" y="2906713"/>
            <a:ext cx="3108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Simplifying Ratio</a:t>
            </a:r>
          </a:p>
        </p:txBody>
      </p:sp>
      <p:sp>
        <p:nvSpPr>
          <p:cNvPr id="14342" name="Text Box 5">
            <a:extLst>
              <a:ext uri="{FF2B5EF4-FFF2-40B4-BE49-F238E27FC236}">
                <a16:creationId xmlns:a16="http://schemas.microsoft.com/office/drawing/2014/main" id="{B77AD2A0-2360-3780-E387-1AFDA42EB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763" y="3730625"/>
            <a:ext cx="3236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Ratio Calculations</a:t>
            </a:r>
          </a:p>
        </p:txBody>
      </p:sp>
      <p:sp>
        <p:nvSpPr>
          <p:cNvPr id="14343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608B0D0-9908-B729-3565-C1F27A123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713" y="2946400"/>
            <a:ext cx="481012" cy="4445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4" name="AutoShape 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9DD5F48F-0D3F-3B6F-BE8D-0F90522F6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2388" y="3770313"/>
            <a:ext cx="541337" cy="4445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4345" name="Picture 9" descr="scottishflag">
            <a:extLst>
              <a:ext uri="{FF2B5EF4-FFF2-40B4-BE49-F238E27FC236}">
                <a16:creationId xmlns:a16="http://schemas.microsoft.com/office/drawing/2014/main" id="{A20E6F96-91A1-52D2-2D99-DE39D6CCFA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Text Box 10">
            <a:extLst>
              <a:ext uri="{FF2B5EF4-FFF2-40B4-BE49-F238E27FC236}">
                <a16:creationId xmlns:a16="http://schemas.microsoft.com/office/drawing/2014/main" id="{BF6D7033-B13E-A031-6AB6-678D9740D48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7" name="Picture 11" descr="Office Objects 0572">
            <a:extLst>
              <a:ext uri="{FF2B5EF4-FFF2-40B4-BE49-F238E27FC236}">
                <a16:creationId xmlns:a16="http://schemas.microsoft.com/office/drawing/2014/main" id="{54C77E56-0468-5AF0-8664-41074EF7E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8" name="Text Box 29">
            <a:extLst>
              <a:ext uri="{FF2B5EF4-FFF2-40B4-BE49-F238E27FC236}">
                <a16:creationId xmlns:a16="http://schemas.microsoft.com/office/drawing/2014/main" id="{1E15C3CF-0989-6402-5AE0-513EDA168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  <p:sp>
        <p:nvSpPr>
          <p:cNvPr id="14349" name="Text Box 4">
            <a:extLst>
              <a:ext uri="{FF2B5EF4-FFF2-40B4-BE49-F238E27FC236}">
                <a16:creationId xmlns:a16="http://schemas.microsoft.com/office/drawing/2014/main" id="{033BA253-F54D-6145-9F7F-9A2EC0B86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763" y="2093913"/>
            <a:ext cx="1073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Ratio</a:t>
            </a:r>
          </a:p>
        </p:txBody>
      </p:sp>
      <p:sp>
        <p:nvSpPr>
          <p:cNvPr id="14350" name="AutoShape 6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BADD5070-4F16-FA2C-084C-6D431AB7D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713" y="2133600"/>
            <a:ext cx="481012" cy="444500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1" name="Text Box 12">
            <a:extLst>
              <a:ext uri="{FF2B5EF4-FFF2-40B4-BE49-F238E27FC236}">
                <a16:creationId xmlns:a16="http://schemas.microsoft.com/office/drawing/2014/main" id="{B1FDF8FF-916D-1357-6078-EBF6E04D1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763" y="5378450"/>
            <a:ext cx="31845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Direct Proportion</a:t>
            </a:r>
          </a:p>
        </p:txBody>
      </p:sp>
      <p:sp>
        <p:nvSpPr>
          <p:cNvPr id="14352" name="AutoShape 13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5A4C8AE2-DBF6-8939-CC10-8C727D619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2388" y="5443538"/>
            <a:ext cx="522287" cy="393700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3" name="Text Box 27">
            <a:extLst>
              <a:ext uri="{FF2B5EF4-FFF2-40B4-BE49-F238E27FC236}">
                <a16:creationId xmlns:a16="http://schemas.microsoft.com/office/drawing/2014/main" id="{6C0B895F-C052-774F-B8EA-FA24777E1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763" y="4554538"/>
            <a:ext cx="3567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9F911"/>
                </a:solidFill>
              </a:rPr>
              <a:t>Proportion per item</a:t>
            </a:r>
          </a:p>
        </p:txBody>
      </p:sp>
      <p:sp>
        <p:nvSpPr>
          <p:cNvPr id="14354" name="AutoShape 28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6D6D6CD2-09B5-6A59-DE0E-DE4912C68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0963" y="4584700"/>
            <a:ext cx="517525" cy="463550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A72F2AA2-0161-A1B1-C73F-E61CB11824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A9B1A7-7513-46E4-9DD6-993C38A9165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976EAD9E-4431-7303-4F44-F65DB9330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1508" name="Picture 2" descr="scottishflag">
            <a:extLst>
              <a:ext uri="{FF2B5EF4-FFF2-40B4-BE49-F238E27FC236}">
                <a16:creationId xmlns:a16="http://schemas.microsoft.com/office/drawing/2014/main" id="{3DA32454-016D-0117-03E7-8AA0B85927D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3">
            <a:extLst>
              <a:ext uri="{FF2B5EF4-FFF2-40B4-BE49-F238E27FC236}">
                <a16:creationId xmlns:a16="http://schemas.microsoft.com/office/drawing/2014/main" id="{78E08CEF-4C39-F0EF-3773-0E024BEAEED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8788" name="Rectangle 4">
            <a:extLst>
              <a:ext uri="{FF2B5EF4-FFF2-40B4-BE49-F238E27FC236}">
                <a16:creationId xmlns:a16="http://schemas.microsoft.com/office/drawing/2014/main" id="{2B33C1D1-FA5E-71D9-DD19-A5835937B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</a:t>
            </a:r>
          </a:p>
        </p:txBody>
      </p:sp>
      <p:sp>
        <p:nvSpPr>
          <p:cNvPr id="118789" name="Text Box 5">
            <a:extLst>
              <a:ext uri="{FF2B5EF4-FFF2-40B4-BE49-F238E27FC236}">
                <a16:creationId xmlns:a16="http://schemas.microsoft.com/office/drawing/2014/main" id="{C4C0BCB6-81C7-E130-B99B-281A0F27A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5" y="2127250"/>
            <a:ext cx="6413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simplify a ratio we need to find the HCF</a:t>
            </a:r>
          </a:p>
        </p:txBody>
      </p:sp>
      <p:sp>
        <p:nvSpPr>
          <p:cNvPr id="21512" name="Text Box 6">
            <a:extLst>
              <a:ext uri="{FF2B5EF4-FFF2-40B4-BE49-F238E27FC236}">
                <a16:creationId xmlns:a16="http://schemas.microsoft.com/office/drawing/2014/main" id="{4834C4F8-A32D-B7E6-920C-B754AA1CA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05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Simplifying a ratio ?</a:t>
            </a:r>
          </a:p>
        </p:txBody>
      </p:sp>
      <p:pic>
        <p:nvPicPr>
          <p:cNvPr id="21513" name="Picture 20" descr="Office Objects 0572">
            <a:extLst>
              <a:ext uri="{FF2B5EF4-FFF2-40B4-BE49-F238E27FC236}">
                <a16:creationId xmlns:a16="http://schemas.microsoft.com/office/drawing/2014/main" id="{C9FC50C0-4F36-38C7-FC27-7D4873FBC6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4" name="Text Box 29">
            <a:extLst>
              <a:ext uri="{FF2B5EF4-FFF2-40B4-BE49-F238E27FC236}">
                <a16:creationId xmlns:a16="http://schemas.microsoft.com/office/drawing/2014/main" id="{A45081A3-F08E-8D1F-15FF-48AF00505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8867389F-1E38-71C2-A6DC-CFC731DC2F98}"/>
              </a:ext>
            </a:extLst>
          </p:cNvPr>
          <p:cNvSpPr/>
          <p:nvPr/>
        </p:nvSpPr>
        <p:spPr>
          <a:xfrm>
            <a:off x="3111500" y="0"/>
            <a:ext cx="5786438" cy="137795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HCF</a:t>
            </a:r>
          </a:p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Highest Common Factor</a:t>
            </a:r>
          </a:p>
        </p:txBody>
      </p:sp>
      <p:pic>
        <p:nvPicPr>
          <p:cNvPr id="2063" name="Picture 15">
            <a:extLst>
              <a:ext uri="{FF2B5EF4-FFF2-40B4-BE49-F238E27FC236}">
                <a16:creationId xmlns:a16="http://schemas.microsoft.com/office/drawing/2014/main" id="{5D81C615-1197-24B2-1C70-20F8E7046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23963" y="2898775"/>
            <a:ext cx="7075487" cy="25336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6EB94B0-7CA4-686F-1401-0C82BD66B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775" y="2933700"/>
            <a:ext cx="1322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HCF = 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B9C620-E4F5-17CE-6355-C0A2A1F18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3621088"/>
            <a:ext cx="55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ECF285-CF68-1F29-C50B-79FD3BEF6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621088"/>
            <a:ext cx="560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F45FE41-AA34-9D52-0205-E15343FF3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675" y="4383088"/>
            <a:ext cx="1376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</a:rPr>
              <a:t>3   :   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8F2E620-5229-DED6-1D63-9E6C69E29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3705225"/>
            <a:ext cx="55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8D8247-FF57-A423-0092-C6FCB3EF6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8038" y="3705225"/>
            <a:ext cx="560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54D778C-026C-A405-1F9C-CE1FDF975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9463" y="4467225"/>
            <a:ext cx="1376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</a:rPr>
              <a:t>3   :   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25D40D-B169-67A6-84C9-109A4DB84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600" y="2933700"/>
            <a:ext cx="132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HCF =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>
            <a:extLst>
              <a:ext uri="{FF2B5EF4-FFF2-40B4-BE49-F238E27FC236}">
                <a16:creationId xmlns:a16="http://schemas.microsoft.com/office/drawing/2014/main" id="{792B0326-1C5A-D155-0525-46698A17206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26" name="Picture 2">
            <a:extLst>
              <a:ext uri="{FF2B5EF4-FFF2-40B4-BE49-F238E27FC236}">
                <a16:creationId xmlns:a16="http://schemas.microsoft.com/office/drawing/2014/main" id="{86FB65F7-DBD0-6521-1F7D-F0807648E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5999"/>
          <a:stretch>
            <a:fillRect/>
          </a:stretch>
        </p:blipFill>
        <p:spPr bwMode="auto">
          <a:xfrm>
            <a:off x="955675" y="2913063"/>
            <a:ext cx="8074025" cy="25336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2DA09F29-BDA4-9980-B465-F6BEE461957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A9B1A7-7513-46E4-9DD6-993C38A9165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14094233-05D6-4CA8-C437-C77FB51B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4" name="Picture 2" descr="scottishflag">
            <a:extLst>
              <a:ext uri="{FF2B5EF4-FFF2-40B4-BE49-F238E27FC236}">
                <a16:creationId xmlns:a16="http://schemas.microsoft.com/office/drawing/2014/main" id="{3A0D22DD-B26C-F550-6AF6-24548E92BA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788" name="Rectangle 4">
            <a:extLst>
              <a:ext uri="{FF2B5EF4-FFF2-40B4-BE49-F238E27FC236}">
                <a16:creationId xmlns:a16="http://schemas.microsoft.com/office/drawing/2014/main" id="{A70EFBEC-105E-339A-6C26-26A0B8087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</a:t>
            </a:r>
          </a:p>
        </p:txBody>
      </p:sp>
      <p:sp>
        <p:nvSpPr>
          <p:cNvPr id="118789" name="Text Box 5">
            <a:extLst>
              <a:ext uri="{FF2B5EF4-FFF2-40B4-BE49-F238E27FC236}">
                <a16:creationId xmlns:a16="http://schemas.microsoft.com/office/drawing/2014/main" id="{F4B31EC4-47EB-1DFF-3E31-0D20F3227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5" y="2127250"/>
            <a:ext cx="6413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simplify a ratio we need to find the HCF</a:t>
            </a:r>
          </a:p>
        </p:txBody>
      </p:sp>
      <p:sp>
        <p:nvSpPr>
          <p:cNvPr id="22537" name="Text Box 6">
            <a:extLst>
              <a:ext uri="{FF2B5EF4-FFF2-40B4-BE49-F238E27FC236}">
                <a16:creationId xmlns:a16="http://schemas.microsoft.com/office/drawing/2014/main" id="{7648F00C-8889-1EB9-AA30-05614A337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305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Simplifying a ratio ?</a:t>
            </a:r>
          </a:p>
        </p:txBody>
      </p:sp>
      <p:pic>
        <p:nvPicPr>
          <p:cNvPr id="22538" name="Picture 20" descr="Office Objects 0572">
            <a:extLst>
              <a:ext uri="{FF2B5EF4-FFF2-40B4-BE49-F238E27FC236}">
                <a16:creationId xmlns:a16="http://schemas.microsoft.com/office/drawing/2014/main" id="{C6BB4F3A-F09E-DD52-7ADB-510AF0358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9" name="Text Box 29">
            <a:extLst>
              <a:ext uri="{FF2B5EF4-FFF2-40B4-BE49-F238E27FC236}">
                <a16:creationId xmlns:a16="http://schemas.microsoft.com/office/drawing/2014/main" id="{42FC7A11-148E-3795-FEF3-4C64E2A37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ED8A06A-5EFF-8682-8A06-43CC1F118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188" y="2989263"/>
            <a:ext cx="1320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HCF = 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68021D-3261-321A-F9CA-1E489B66C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5988" y="3871913"/>
            <a:ext cx="560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85A773-CC96-8E26-5DE0-41A9F5FE9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3563" y="3871913"/>
            <a:ext cx="55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9FB155-B330-BC75-233C-73EEF1D11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24363"/>
            <a:ext cx="13731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</a:rPr>
              <a:t>13   : 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3309F1-F61B-AD43-E9B4-A7097B76B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8" y="3871913"/>
            <a:ext cx="560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95AFDFE-B793-2658-014E-AB9023148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3871913"/>
            <a:ext cx="560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FE33CD-231B-C6E1-240F-64E89600E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8113" y="4440238"/>
            <a:ext cx="15382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</a:rPr>
              <a:t>16   :   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7C64011-E35F-8280-D7C7-C9AF400F8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7338" y="2947988"/>
            <a:ext cx="1320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HCF = 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C3F3175-13FE-54AE-403F-6380210E1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1013" y="3871913"/>
            <a:ext cx="55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DF42DD-6501-B369-63CD-91CD3F38C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6075" y="3871913"/>
            <a:ext cx="55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÷ 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154BBE2-38C2-F4CE-2389-A172EBA0C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7538" y="4441825"/>
            <a:ext cx="1536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080808"/>
                </a:solidFill>
              </a:rPr>
              <a:t>18   :   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4C7B255-86A4-D342-C128-19082C875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5175" y="2949575"/>
            <a:ext cx="132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HCF =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32EFEC04-2C42-DA07-B61F-248353622C5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6F297249-D2AA-53D4-2C2B-F5358C74E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B5A2D8FE-B89C-B949-CD9C-423CC37DA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7" name="Text Box 3">
            <a:extLst>
              <a:ext uri="{FF2B5EF4-FFF2-40B4-BE49-F238E27FC236}">
                <a16:creationId xmlns:a16="http://schemas.microsoft.com/office/drawing/2014/main" id="{ECA5AE00-3FEF-E828-CF74-EA1538324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Ch8 (page 67)</a:t>
            </a:r>
          </a:p>
        </p:txBody>
      </p:sp>
      <p:pic>
        <p:nvPicPr>
          <p:cNvPr id="23558" name="Picture 4" descr="ag00463_">
            <a:extLst>
              <a:ext uri="{FF2B5EF4-FFF2-40B4-BE49-F238E27FC236}">
                <a16:creationId xmlns:a16="http://schemas.microsoft.com/office/drawing/2014/main" id="{B79A2000-6C28-644A-D092-7A6C4523EC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Text Box 5">
            <a:extLst>
              <a:ext uri="{FF2B5EF4-FFF2-40B4-BE49-F238E27FC236}">
                <a16:creationId xmlns:a16="http://schemas.microsoft.com/office/drawing/2014/main" id="{A322DD0E-8F00-6645-A55E-0C444416AAA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93D683F-ED47-B743-7BA4-5E791FA58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Ratio</a:t>
            </a:r>
            <a:endParaRPr lang="en-GB" sz="4000" b="1" kern="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23561" name="Picture 2" descr="scottishflag">
            <a:extLst>
              <a:ext uri="{FF2B5EF4-FFF2-40B4-BE49-F238E27FC236}">
                <a16:creationId xmlns:a16="http://schemas.microsoft.com/office/drawing/2014/main" id="{91D0B1E3-EC31-438F-0661-BB162D4EB9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2" name="Picture 4" descr="Office Objects 0572">
            <a:extLst>
              <a:ext uri="{FF2B5EF4-FFF2-40B4-BE49-F238E27FC236}">
                <a16:creationId xmlns:a16="http://schemas.microsoft.com/office/drawing/2014/main" id="{ADDEA124-138D-ACE4-A864-3B1F8A678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C3FC4BBD-08EB-3780-86DE-1ADC14A77BE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C8864AF-AE0E-41BE-A735-3CF167DE424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E4A5C85E-5E35-324B-5C14-8F25211E27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9CE889DE-D0BE-52EE-8D87-2142A057682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541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59CB7B15-44DA-568F-8CCA-843D8ADE60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4">
            <a:extLst>
              <a:ext uri="{FF2B5EF4-FFF2-40B4-BE49-F238E27FC236}">
                <a16:creationId xmlns:a16="http://schemas.microsoft.com/office/drawing/2014/main" id="{246AF61B-8E9D-53F3-9D66-FEE77006F58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080" name="Picture 6" descr="Office Objects 0572">
            <a:extLst>
              <a:ext uri="{FF2B5EF4-FFF2-40B4-BE49-F238E27FC236}">
                <a16:creationId xmlns:a16="http://schemas.microsoft.com/office/drawing/2014/main" id="{03A85839-4604-6519-1EA3-4C0FF87CF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4" name="Object 7">
            <a:extLst>
              <a:ext uri="{FF2B5EF4-FFF2-40B4-BE49-F238E27FC236}">
                <a16:creationId xmlns:a16="http://schemas.microsoft.com/office/drawing/2014/main" id="{EC4EF145-C3A3-AF24-8795-B90F1E5508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5250" y="2090738"/>
          <a:ext cx="6270625" cy="354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9000" imgH="2298600" progId="Equation.DSMT4">
                  <p:embed/>
                </p:oleObj>
              </mc:Choice>
              <mc:Fallback>
                <p:oleObj name="Equation" r:id="rId4" imgW="3429000" imgH="229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2090738"/>
                        <a:ext cx="6270625" cy="354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Text Box 29">
            <a:extLst>
              <a:ext uri="{FF2B5EF4-FFF2-40B4-BE49-F238E27FC236}">
                <a16:creationId xmlns:a16="http://schemas.microsoft.com/office/drawing/2014/main" id="{D56FD154-01BC-A472-A167-AC7F98E48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157B9BA5-3462-545D-77D2-0C42928269C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EA2479B-9C58-4253-9E15-5C177E3BE54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26AFAC66-FD18-78F6-D0C2-045301628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4580" name="Picture 2" descr="scottishflag">
            <a:extLst>
              <a:ext uri="{FF2B5EF4-FFF2-40B4-BE49-F238E27FC236}">
                <a16:creationId xmlns:a16="http://schemas.microsoft.com/office/drawing/2014/main" id="{0C70B4C5-AC84-64CE-A9DD-7612A78950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3">
            <a:extLst>
              <a:ext uri="{FF2B5EF4-FFF2-40B4-BE49-F238E27FC236}">
                <a16:creationId xmlns:a16="http://schemas.microsoft.com/office/drawing/2014/main" id="{6297F1BA-D2E2-F8CC-65CB-53FB99188C6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4582" name="Picture 4" descr="Office Objects 0572">
            <a:extLst>
              <a:ext uri="{FF2B5EF4-FFF2-40B4-BE49-F238E27FC236}">
                <a16:creationId xmlns:a16="http://schemas.microsoft.com/office/drawing/2014/main" id="{92504FE7-7FD4-C812-87FD-232EEB7AA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>
            <a:extLst>
              <a:ext uri="{FF2B5EF4-FFF2-40B4-BE49-F238E27FC236}">
                <a16:creationId xmlns:a16="http://schemas.microsoft.com/office/drawing/2014/main" id="{23DEADAE-680B-1850-CAD3-C58FB9BF1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2A65AD9F-DE10-D0C7-EBEC-A1EF6D94B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>
            <a:extLst>
              <a:ext uri="{FF2B5EF4-FFF2-40B4-BE49-F238E27FC236}">
                <a16:creationId xmlns:a16="http://schemas.microsoft.com/office/drawing/2014/main" id="{2BBC3E96-0119-8A14-C777-737DF8E67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4425" y="3025775"/>
            <a:ext cx="42195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Apply tabular method to solve problems involving ratios.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4586" name="Line 8">
            <a:extLst>
              <a:ext uri="{FF2B5EF4-FFF2-40B4-BE49-F238E27FC236}">
                <a16:creationId xmlns:a16="http://schemas.microsoft.com/office/drawing/2014/main" id="{654C0896-15A0-C8D1-4DA3-582694F4AC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6745" name="Rectangle 9">
            <a:extLst>
              <a:ext uri="{FF2B5EF4-FFF2-40B4-BE49-F238E27FC236}">
                <a16:creationId xmlns:a16="http://schemas.microsoft.com/office/drawing/2014/main" id="{C13ACF8D-C42F-218E-B1F9-CBE2A4C62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 	We are learning how to do ratio calculations.</a:t>
            </a:r>
          </a:p>
        </p:txBody>
      </p:sp>
      <p:sp>
        <p:nvSpPr>
          <p:cNvPr id="116746" name="Rectangle 10">
            <a:extLst>
              <a:ext uri="{FF2B5EF4-FFF2-40B4-BE49-F238E27FC236}">
                <a16:creationId xmlns:a16="http://schemas.microsoft.com/office/drawing/2014/main" id="{FD957D35-4327-1D1C-58B3-2CE4021A8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116747" name="Text Box 11">
            <a:extLst>
              <a:ext uri="{FF2B5EF4-FFF2-40B4-BE49-F238E27FC236}">
                <a16:creationId xmlns:a16="http://schemas.microsoft.com/office/drawing/2014/main" id="{2C19EAAC-3F65-2C9C-4F7D-EB9A06AD0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4100" y="3875088"/>
            <a:ext cx="405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2288" lvl="1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Show appropriate working.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4590" name="Text Box 12">
            <a:extLst>
              <a:ext uri="{FF2B5EF4-FFF2-40B4-BE49-F238E27FC236}">
                <a16:creationId xmlns:a16="http://schemas.microsoft.com/office/drawing/2014/main" id="{3CFAF828-FC59-DCBC-3AF6-A501C2120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384300"/>
            <a:ext cx="2687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Ratio Calculations</a:t>
            </a:r>
          </a:p>
        </p:txBody>
      </p:sp>
      <p:sp>
        <p:nvSpPr>
          <p:cNvPr id="24591" name="Text Box 29">
            <a:extLst>
              <a:ext uri="{FF2B5EF4-FFF2-40B4-BE49-F238E27FC236}">
                <a16:creationId xmlns:a16="http://schemas.microsoft.com/office/drawing/2014/main" id="{71471210-8489-1F1E-946D-1CCD33852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167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F7F669CC-D141-A715-918B-8214811154A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39A49-BAAE-4ACF-A756-7F7D0E4715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498EFE6E-9AF8-50A4-449A-C1183722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2" descr="scottishflag">
            <a:extLst>
              <a:ext uri="{FF2B5EF4-FFF2-40B4-BE49-F238E27FC236}">
                <a16:creationId xmlns:a16="http://schemas.microsoft.com/office/drawing/2014/main" id="{1244204E-E9BE-A298-7E2A-552B9FDA73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3">
            <a:extLst>
              <a:ext uri="{FF2B5EF4-FFF2-40B4-BE49-F238E27FC236}">
                <a16:creationId xmlns:a16="http://schemas.microsoft.com/office/drawing/2014/main" id="{3A8CA872-A3C6-10A7-68EF-757CA205FFA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A481865E-251E-335D-903C-331C58F59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25607" name="Text Box 25">
            <a:extLst>
              <a:ext uri="{FF2B5EF4-FFF2-40B4-BE49-F238E27FC236}">
                <a16:creationId xmlns:a16="http://schemas.microsoft.com/office/drawing/2014/main" id="{2AFB81CC-8196-FB22-0028-1F533237D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25608" name="Picture 38" descr="Office Objects 0572">
            <a:extLst>
              <a:ext uri="{FF2B5EF4-FFF2-40B4-BE49-F238E27FC236}">
                <a16:creationId xmlns:a16="http://schemas.microsoft.com/office/drawing/2014/main" id="{EAE112C3-5DC4-B1B6-D579-A147FF3E2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9" name="Text Box 46">
            <a:extLst>
              <a:ext uri="{FF2B5EF4-FFF2-40B4-BE49-F238E27FC236}">
                <a16:creationId xmlns:a16="http://schemas.microsoft.com/office/drawing/2014/main" id="{A4DF7941-39F3-2866-E3CF-3720F6E9F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5950" y="1384300"/>
            <a:ext cx="2687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Ratio Calculations</a:t>
            </a:r>
          </a:p>
        </p:txBody>
      </p:sp>
      <p:sp>
        <p:nvSpPr>
          <p:cNvPr id="25610" name="Text Box 47">
            <a:extLst>
              <a:ext uri="{FF2B5EF4-FFF2-40B4-BE49-F238E27FC236}">
                <a16:creationId xmlns:a16="http://schemas.microsoft.com/office/drawing/2014/main" id="{46D3B75D-94E7-3583-8E9E-65D3091DB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1952625"/>
            <a:ext cx="72612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The ratio of boys to girls is 4:5.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If there are 16 boys, how many girls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are there.</a:t>
            </a:r>
            <a:endParaRPr lang="en-GB" altLang="en-US" u="sng">
              <a:solidFill>
                <a:srgbClr val="FFFF00"/>
              </a:solidFill>
            </a:endParaRPr>
          </a:p>
        </p:txBody>
      </p:sp>
      <p:grpSp>
        <p:nvGrpSpPr>
          <p:cNvPr id="2" name="Group 58">
            <a:extLst>
              <a:ext uri="{FF2B5EF4-FFF2-40B4-BE49-F238E27FC236}">
                <a16:creationId xmlns:a16="http://schemas.microsoft.com/office/drawing/2014/main" id="{E563FDCC-726D-FB87-2825-17F03B26E62B}"/>
              </a:ext>
            </a:extLst>
          </p:cNvPr>
          <p:cNvGrpSpPr>
            <a:grpSpLocks/>
          </p:cNvGrpSpPr>
          <p:nvPr/>
        </p:nvGrpSpPr>
        <p:grpSpPr bwMode="auto">
          <a:xfrm>
            <a:off x="4437063" y="3495675"/>
            <a:ext cx="1657350" cy="1697038"/>
            <a:chOff x="2795" y="2202"/>
            <a:chExt cx="1044" cy="1069"/>
          </a:xfrm>
        </p:grpSpPr>
        <p:sp>
          <p:nvSpPr>
            <p:cNvPr id="25619" name="Line 48">
              <a:extLst>
                <a:ext uri="{FF2B5EF4-FFF2-40B4-BE49-F238E27FC236}">
                  <a16:creationId xmlns:a16="http://schemas.microsoft.com/office/drawing/2014/main" id="{142460F5-CB1A-04E2-D30A-8E8F1F76B5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6" y="2263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0" name="Line 49">
              <a:extLst>
                <a:ext uri="{FF2B5EF4-FFF2-40B4-BE49-F238E27FC236}">
                  <a16:creationId xmlns:a16="http://schemas.microsoft.com/office/drawing/2014/main" id="{839D5E18-BFEE-DA61-1457-A21289AB924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332" y="2049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1" name="Text Box 50">
              <a:extLst>
                <a:ext uri="{FF2B5EF4-FFF2-40B4-BE49-F238E27FC236}">
                  <a16:creationId xmlns:a16="http://schemas.microsoft.com/office/drawing/2014/main" id="{A1364A17-2534-0596-3761-2D54E1E6E0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5" y="2203"/>
              <a:ext cx="5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boys</a:t>
              </a:r>
            </a:p>
          </p:txBody>
        </p:sp>
        <p:sp>
          <p:nvSpPr>
            <p:cNvPr id="25622" name="Text Box 51">
              <a:extLst>
                <a:ext uri="{FF2B5EF4-FFF2-40B4-BE49-F238E27FC236}">
                  <a16:creationId xmlns:a16="http://schemas.microsoft.com/office/drawing/2014/main" id="{586C17BA-ACEB-17E8-CACA-F2A200F202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" y="2202"/>
              <a:ext cx="5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girls</a:t>
              </a:r>
            </a:p>
          </p:txBody>
        </p:sp>
      </p:grpSp>
      <p:sp>
        <p:nvSpPr>
          <p:cNvPr id="107572" name="Text Box 52">
            <a:extLst>
              <a:ext uri="{FF2B5EF4-FFF2-40B4-BE49-F238E27FC236}">
                <a16:creationId xmlns:a16="http://schemas.microsoft.com/office/drawing/2014/main" id="{23032E00-598B-19AB-5858-F03084D18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0" y="41592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07573" name="Text Box 53">
            <a:extLst>
              <a:ext uri="{FF2B5EF4-FFF2-40B4-BE49-F238E27FC236}">
                <a16:creationId xmlns:a16="http://schemas.microsoft.com/office/drawing/2014/main" id="{0FDC76BE-1BF5-779F-4399-311A1827F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3863" y="415925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07574" name="Text Box 54">
            <a:extLst>
              <a:ext uri="{FF2B5EF4-FFF2-40B4-BE49-F238E27FC236}">
                <a16:creationId xmlns:a16="http://schemas.microsoft.com/office/drawing/2014/main" id="{CF6024E2-70AE-9D9E-8CF5-C5E21BD72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575" y="46355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16</a:t>
            </a:r>
          </a:p>
        </p:txBody>
      </p:sp>
      <p:sp>
        <p:nvSpPr>
          <p:cNvPr id="107575" name="Text Box 55">
            <a:extLst>
              <a:ext uri="{FF2B5EF4-FFF2-40B4-BE49-F238E27FC236}">
                <a16:creationId xmlns:a16="http://schemas.microsoft.com/office/drawing/2014/main" id="{21BD3263-EEB8-8DEF-A641-1DF49BEBD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8" y="46355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20</a:t>
            </a:r>
          </a:p>
        </p:txBody>
      </p:sp>
      <p:sp>
        <p:nvSpPr>
          <p:cNvPr id="107576" name="Text Box 56">
            <a:extLst>
              <a:ext uri="{FF2B5EF4-FFF2-40B4-BE49-F238E27FC236}">
                <a16:creationId xmlns:a16="http://schemas.microsoft.com/office/drawing/2014/main" id="{6F8BECAA-2C1E-E32D-035B-952A10C85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437991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4</a:t>
            </a:r>
          </a:p>
        </p:txBody>
      </p:sp>
      <p:sp>
        <p:nvSpPr>
          <p:cNvPr id="107577" name="Text Box 57">
            <a:extLst>
              <a:ext uri="{FF2B5EF4-FFF2-40B4-BE49-F238E27FC236}">
                <a16:creationId xmlns:a16="http://schemas.microsoft.com/office/drawing/2014/main" id="{922E6A24-F629-5831-F727-8D3B1B3D1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433546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4</a:t>
            </a:r>
          </a:p>
        </p:txBody>
      </p:sp>
      <p:sp>
        <p:nvSpPr>
          <p:cNvPr id="25618" name="Text Box 29">
            <a:extLst>
              <a:ext uri="{FF2B5EF4-FFF2-40B4-BE49-F238E27FC236}">
                <a16:creationId xmlns:a16="http://schemas.microsoft.com/office/drawing/2014/main" id="{8AC0C845-488F-82E8-7707-7823AA440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07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72" grpId="0"/>
      <p:bldP spid="107573" grpId="0"/>
      <p:bldP spid="107574" grpId="0"/>
      <p:bldP spid="107575" grpId="0"/>
      <p:bldP spid="107576" grpId="0"/>
      <p:bldP spid="10757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129E90CC-D4A8-3203-82C6-F3C9913072D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A605F4-413A-4570-86DB-45A8300C799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255704A6-8BEE-D20E-296A-73746CFC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28" name="Picture 2" descr="scottishflag">
            <a:extLst>
              <a:ext uri="{FF2B5EF4-FFF2-40B4-BE49-F238E27FC236}">
                <a16:creationId xmlns:a16="http://schemas.microsoft.com/office/drawing/2014/main" id="{0F3C497C-7D57-8882-6097-AA02B59C05D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3">
            <a:extLst>
              <a:ext uri="{FF2B5EF4-FFF2-40B4-BE49-F238E27FC236}">
                <a16:creationId xmlns:a16="http://schemas.microsoft.com/office/drawing/2014/main" id="{CADFAE21-C6CA-29BE-10E4-5E1D0013FB6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1860" name="Rectangle 4">
            <a:extLst>
              <a:ext uri="{FF2B5EF4-FFF2-40B4-BE49-F238E27FC236}">
                <a16:creationId xmlns:a16="http://schemas.microsoft.com/office/drawing/2014/main" id="{B39B16EA-A4E7-3CA9-BD09-1C5266026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</a:t>
            </a:r>
          </a:p>
        </p:txBody>
      </p:sp>
      <p:sp>
        <p:nvSpPr>
          <p:cNvPr id="26631" name="Text Box 5">
            <a:extLst>
              <a:ext uri="{FF2B5EF4-FFF2-40B4-BE49-F238E27FC236}">
                <a16:creationId xmlns:a16="http://schemas.microsoft.com/office/drawing/2014/main" id="{AA371B10-93E9-801E-6960-1A0CEC276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26632" name="Picture 6" descr="Office Objects 0572">
            <a:extLst>
              <a:ext uri="{FF2B5EF4-FFF2-40B4-BE49-F238E27FC236}">
                <a16:creationId xmlns:a16="http://schemas.microsoft.com/office/drawing/2014/main" id="{FF89809D-872F-0730-0522-34AF930B1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3" name="Text Box 7">
            <a:extLst>
              <a:ext uri="{FF2B5EF4-FFF2-40B4-BE49-F238E27FC236}">
                <a16:creationId xmlns:a16="http://schemas.microsoft.com/office/drawing/2014/main" id="{F9243C48-A083-7EC7-5433-D1E03253C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5" y="1384300"/>
            <a:ext cx="2687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Ratio Calculations</a:t>
            </a:r>
          </a:p>
        </p:txBody>
      </p:sp>
      <p:sp>
        <p:nvSpPr>
          <p:cNvPr id="26634" name="Text Box 8">
            <a:extLst>
              <a:ext uri="{FF2B5EF4-FFF2-40B4-BE49-F238E27FC236}">
                <a16:creationId xmlns:a16="http://schemas.microsoft.com/office/drawing/2014/main" id="{08FAA5DD-E9F7-E25D-D5B4-0A2DC08AD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008188"/>
            <a:ext cx="74453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The ratio of cars to buses is 3:7.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If there are 49 buses, how many cars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are there.</a:t>
            </a:r>
            <a:endParaRPr lang="en-GB" altLang="en-US" u="sng">
              <a:solidFill>
                <a:srgbClr val="FFFF00"/>
              </a:solidFill>
            </a:endParaRP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2BB3A9BA-59DE-48C4-D6A1-62CF10E4333F}"/>
              </a:ext>
            </a:extLst>
          </p:cNvPr>
          <p:cNvGrpSpPr>
            <a:grpSpLocks/>
          </p:cNvGrpSpPr>
          <p:nvPr/>
        </p:nvGrpSpPr>
        <p:grpSpPr bwMode="auto">
          <a:xfrm>
            <a:off x="4437063" y="3495675"/>
            <a:ext cx="1833562" cy="1697038"/>
            <a:chOff x="2795" y="2202"/>
            <a:chExt cx="1155" cy="1069"/>
          </a:xfrm>
        </p:grpSpPr>
        <p:sp>
          <p:nvSpPr>
            <p:cNvPr id="26643" name="Line 10">
              <a:extLst>
                <a:ext uri="{FF2B5EF4-FFF2-40B4-BE49-F238E27FC236}">
                  <a16:creationId xmlns:a16="http://schemas.microsoft.com/office/drawing/2014/main" id="{F1058450-CA0F-FF26-C3E5-C06DDD9AD8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6" y="2263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4" name="Line 11">
              <a:extLst>
                <a:ext uri="{FF2B5EF4-FFF2-40B4-BE49-F238E27FC236}">
                  <a16:creationId xmlns:a16="http://schemas.microsoft.com/office/drawing/2014/main" id="{65AEE856-3A43-44AF-B6B8-38598AE78AC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332" y="2049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5" name="Text Box 12">
              <a:extLst>
                <a:ext uri="{FF2B5EF4-FFF2-40B4-BE49-F238E27FC236}">
                  <a16:creationId xmlns:a16="http://schemas.microsoft.com/office/drawing/2014/main" id="{1D7B0DA7-D582-AF14-915B-5ABF5359A0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5" y="2203"/>
              <a:ext cx="4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cars</a:t>
              </a:r>
            </a:p>
          </p:txBody>
        </p:sp>
        <p:sp>
          <p:nvSpPr>
            <p:cNvPr id="26646" name="Text Box 13">
              <a:extLst>
                <a:ext uri="{FF2B5EF4-FFF2-40B4-BE49-F238E27FC236}">
                  <a16:creationId xmlns:a16="http://schemas.microsoft.com/office/drawing/2014/main" id="{74D924DD-AD58-B3A4-F813-37616D06C5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" y="2202"/>
              <a:ext cx="6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buses</a:t>
              </a:r>
            </a:p>
          </p:txBody>
        </p:sp>
      </p:grpSp>
      <p:sp>
        <p:nvSpPr>
          <p:cNvPr id="121870" name="Text Box 14">
            <a:extLst>
              <a:ext uri="{FF2B5EF4-FFF2-40B4-BE49-F238E27FC236}">
                <a16:creationId xmlns:a16="http://schemas.microsoft.com/office/drawing/2014/main" id="{AC8EA4AE-C3B9-3AE6-0163-25DCECC7C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0" y="41592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21871" name="Text Box 15">
            <a:extLst>
              <a:ext uri="{FF2B5EF4-FFF2-40B4-BE49-F238E27FC236}">
                <a16:creationId xmlns:a16="http://schemas.microsoft.com/office/drawing/2014/main" id="{30A10E18-3A08-84A6-CD4B-B88588680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3863" y="415925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21872" name="Text Box 16">
            <a:extLst>
              <a:ext uri="{FF2B5EF4-FFF2-40B4-BE49-F238E27FC236}">
                <a16:creationId xmlns:a16="http://schemas.microsoft.com/office/drawing/2014/main" id="{B3732866-A344-A4E7-B3B9-E0F8FCA26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575" y="46355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21</a:t>
            </a:r>
          </a:p>
        </p:txBody>
      </p:sp>
      <p:sp>
        <p:nvSpPr>
          <p:cNvPr id="121873" name="Text Box 17">
            <a:extLst>
              <a:ext uri="{FF2B5EF4-FFF2-40B4-BE49-F238E27FC236}">
                <a16:creationId xmlns:a16="http://schemas.microsoft.com/office/drawing/2014/main" id="{051F83BD-2D07-C247-0A81-867554448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8" y="46355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49</a:t>
            </a:r>
          </a:p>
        </p:txBody>
      </p:sp>
      <p:sp>
        <p:nvSpPr>
          <p:cNvPr id="121874" name="Text Box 18">
            <a:extLst>
              <a:ext uri="{FF2B5EF4-FFF2-40B4-BE49-F238E27FC236}">
                <a16:creationId xmlns:a16="http://schemas.microsoft.com/office/drawing/2014/main" id="{85BE4050-D1AB-D16D-49E4-7E58DDFED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437991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7</a:t>
            </a:r>
          </a:p>
        </p:txBody>
      </p:sp>
      <p:sp>
        <p:nvSpPr>
          <p:cNvPr id="121875" name="Text Box 19">
            <a:extLst>
              <a:ext uri="{FF2B5EF4-FFF2-40B4-BE49-F238E27FC236}">
                <a16:creationId xmlns:a16="http://schemas.microsoft.com/office/drawing/2014/main" id="{4108978B-C8D7-DFCC-E50E-9B6667FC7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4335463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x 7</a:t>
            </a:r>
          </a:p>
        </p:txBody>
      </p:sp>
      <p:sp>
        <p:nvSpPr>
          <p:cNvPr id="26642" name="Text Box 29">
            <a:extLst>
              <a:ext uri="{FF2B5EF4-FFF2-40B4-BE49-F238E27FC236}">
                <a16:creationId xmlns:a16="http://schemas.microsoft.com/office/drawing/2014/main" id="{C3AF0522-7084-F4AD-676F-2B0727724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70" grpId="0"/>
      <p:bldP spid="121871" grpId="0"/>
      <p:bldP spid="121872" grpId="0"/>
      <p:bldP spid="121873" grpId="0"/>
      <p:bldP spid="121874" grpId="0"/>
      <p:bldP spid="12187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BFFBC6B2-D2B6-E191-870B-26F860D7B22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FD4A939-AB63-3A72-4896-BE9D0C73F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408124E8-71E2-A56A-6279-D6FB3317E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3" name="Text Box 3">
            <a:extLst>
              <a:ext uri="{FF2B5EF4-FFF2-40B4-BE49-F238E27FC236}">
                <a16:creationId xmlns:a16="http://schemas.microsoft.com/office/drawing/2014/main" id="{69AE4CE6-092B-5AEC-62D9-DD8997A9B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3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Ch8 (page 69)</a:t>
            </a:r>
          </a:p>
        </p:txBody>
      </p:sp>
      <p:pic>
        <p:nvPicPr>
          <p:cNvPr id="27654" name="Picture 4" descr="ag00463_">
            <a:extLst>
              <a:ext uri="{FF2B5EF4-FFF2-40B4-BE49-F238E27FC236}">
                <a16:creationId xmlns:a16="http://schemas.microsoft.com/office/drawing/2014/main" id="{27E14975-F81A-C3CD-00EE-D87C7C0A1E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Text Box 5">
            <a:extLst>
              <a:ext uri="{FF2B5EF4-FFF2-40B4-BE49-F238E27FC236}">
                <a16:creationId xmlns:a16="http://schemas.microsoft.com/office/drawing/2014/main" id="{E49DC370-5AF0-60D6-CD8A-46E99260946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2F522444-CD4C-C86A-4E5D-CAE361DC5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Ratio</a:t>
            </a:r>
            <a:endParaRPr lang="en-GB" sz="4000" b="1" kern="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27657" name="Picture 2" descr="scottishflag">
            <a:extLst>
              <a:ext uri="{FF2B5EF4-FFF2-40B4-BE49-F238E27FC236}">
                <a16:creationId xmlns:a16="http://schemas.microsoft.com/office/drawing/2014/main" id="{EDCFA705-AF35-35A7-4B27-C10D4759AB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4" descr="Office Objects 0572">
            <a:extLst>
              <a:ext uri="{FF2B5EF4-FFF2-40B4-BE49-F238E27FC236}">
                <a16:creationId xmlns:a16="http://schemas.microsoft.com/office/drawing/2014/main" id="{BF768FC3-514D-05AC-7D24-5D8D57929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>
            <a:extLst>
              <a:ext uri="{FF2B5EF4-FFF2-40B4-BE49-F238E27FC236}">
                <a16:creationId xmlns:a16="http://schemas.microsoft.com/office/drawing/2014/main" id="{1B516532-1006-D902-6080-0FC7FF60CEC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2" name="Cloud 11">
              <a:extLst>
                <a:ext uri="{FF2B5EF4-FFF2-40B4-BE49-F238E27FC236}">
                  <a16:creationId xmlns:a16="http://schemas.microsoft.com/office/drawing/2014/main" id="{70224291-D809-2505-2143-4E558DCADDEB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3" name="Picture 12" descr="TICK.jpg">
              <a:extLst>
                <a:ext uri="{FF2B5EF4-FFF2-40B4-BE49-F238E27FC236}">
                  <a16:creationId xmlns:a16="http://schemas.microsoft.com/office/drawing/2014/main" id="{DF0B5F7F-713C-18E2-B6FF-144A3E8CE71A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4" name="Rounded Rectangle 13">
            <a:hlinkClick r:id="rId6"/>
            <a:extLst>
              <a:ext uri="{FF2B5EF4-FFF2-40B4-BE49-F238E27FC236}">
                <a16:creationId xmlns:a16="http://schemas.microsoft.com/office/drawing/2014/main" id="{020405AD-4697-C471-6BE5-A5D58B751974}"/>
              </a:ext>
            </a:extLst>
          </p:cNvPr>
          <p:cNvSpPr/>
          <p:nvPr/>
        </p:nvSpPr>
        <p:spPr>
          <a:xfrm>
            <a:off x="3475038" y="50831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B2871266-011A-1331-EE24-AF6DFE47BBE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87D21E-C14A-4B89-A224-A3A4A83CB3F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B3991818-9306-5D16-C334-212BDBD29E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BD6B0171-A97D-342C-28A3-C69311155F2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17663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4102" name="Picture 3" descr="scottishflag">
            <a:extLst>
              <a:ext uri="{FF2B5EF4-FFF2-40B4-BE49-F238E27FC236}">
                <a16:creationId xmlns:a16="http://schemas.microsoft.com/office/drawing/2014/main" id="{8E9C432F-0287-B1BA-D63D-25CFB91609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4">
            <a:extLst>
              <a:ext uri="{FF2B5EF4-FFF2-40B4-BE49-F238E27FC236}">
                <a16:creationId xmlns:a16="http://schemas.microsoft.com/office/drawing/2014/main" id="{FB30D0FF-B919-862F-FE30-A0993F1D34F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4098" name="Object 5">
            <a:extLst>
              <a:ext uri="{FF2B5EF4-FFF2-40B4-BE49-F238E27FC236}">
                <a16:creationId xmlns:a16="http://schemas.microsoft.com/office/drawing/2014/main" id="{8BCDB737-EE0C-F815-5078-5F1F2C1DF6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25563" y="2033588"/>
          <a:ext cx="6045200" cy="414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67000" imgH="4114800" progId="Equation.DSMT4">
                  <p:embed/>
                </p:oleObj>
              </mc:Choice>
              <mc:Fallback>
                <p:oleObj name="Equation" r:id="rId3" imgW="5067000" imgH="4114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3" y="2033588"/>
                        <a:ext cx="6045200" cy="414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6" descr="Office Objects 0572">
            <a:extLst>
              <a:ext uri="{FF2B5EF4-FFF2-40B4-BE49-F238E27FC236}">
                <a16:creationId xmlns:a16="http://schemas.microsoft.com/office/drawing/2014/main" id="{5FEE322D-A0F6-760F-DB40-82608B77E5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5565ACB9-A947-5EF3-9388-8DF925B61E5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F19D4C-0018-47DF-89D0-95BBAAB9B5B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E4BC44DB-C0C9-DC9F-5FBA-273CE4FEB1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8676" name="Picture 2" descr="scottishflag">
            <a:extLst>
              <a:ext uri="{FF2B5EF4-FFF2-40B4-BE49-F238E27FC236}">
                <a16:creationId xmlns:a16="http://schemas.microsoft.com/office/drawing/2014/main" id="{5733181F-C737-1974-5AFC-0E1BF520A44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 Box 3">
            <a:extLst>
              <a:ext uri="{FF2B5EF4-FFF2-40B4-BE49-F238E27FC236}">
                <a16:creationId xmlns:a16="http://schemas.microsoft.com/office/drawing/2014/main" id="{D072ECCD-3BE9-18FC-AFA6-2C21CE62461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8678" name="Picture 4" descr="Office Objects 0572">
            <a:extLst>
              <a:ext uri="{FF2B5EF4-FFF2-40B4-BE49-F238E27FC236}">
                <a16:creationId xmlns:a16="http://schemas.microsoft.com/office/drawing/2014/main" id="{C6680116-3D0C-017E-F14D-D68DB95E0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>
            <a:extLst>
              <a:ext uri="{FF2B5EF4-FFF2-40B4-BE49-F238E27FC236}">
                <a16:creationId xmlns:a16="http://schemas.microsoft.com/office/drawing/2014/main" id="{0B5CC0AB-8078-2EC6-25B7-3B9A37BC7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D5D16783-CB31-969D-D101-8DF3276A6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8681" name="Line 7">
            <a:extLst>
              <a:ext uri="{FF2B5EF4-FFF2-40B4-BE49-F238E27FC236}">
                <a16:creationId xmlns:a16="http://schemas.microsoft.com/office/drawing/2014/main" id="{6F0E831F-1976-5A08-AB2C-A46A966C70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058E737F-D9E4-830E-F8BB-3C74FD64D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88" y="3044825"/>
            <a:ext cx="39354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 	We are learning  the value of one item using proportion.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82AB027C-BD48-1AF1-C96B-05391BEC9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GB" altLang="en-US" sz="1800"/>
              <a:t>Understand the term </a:t>
            </a:r>
          </a:p>
          <a:p>
            <a:pPr eaLnBrk="1" hangingPunct="1"/>
            <a:r>
              <a:rPr lang="en-GB" altLang="en-US" sz="1800"/>
              <a:t>	per item.</a:t>
            </a:r>
          </a:p>
        </p:txBody>
      </p:sp>
      <p:sp>
        <p:nvSpPr>
          <p:cNvPr id="75786" name="Rectangle 10">
            <a:extLst>
              <a:ext uri="{FF2B5EF4-FFF2-40B4-BE49-F238E27FC236}">
                <a16:creationId xmlns:a16="http://schemas.microsoft.com/office/drawing/2014/main" id="{F6D70C80-A11C-AC9F-4B63-B723A50DB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Proportion</a:t>
            </a:r>
          </a:p>
        </p:txBody>
      </p:sp>
      <p:sp>
        <p:nvSpPr>
          <p:cNvPr id="75788" name="Rectangle 12">
            <a:extLst>
              <a:ext uri="{FF2B5EF4-FFF2-40B4-BE49-F238E27FC236}">
                <a16:creationId xmlns:a16="http://schemas.microsoft.com/office/drawing/2014/main" id="{91AFF7F2-4B68-0EC4-610E-D7C94B90A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7825" y="413067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Solve simple proportional problems.</a:t>
            </a:r>
          </a:p>
        </p:txBody>
      </p:sp>
      <p:sp>
        <p:nvSpPr>
          <p:cNvPr id="28686" name="Text Box 13">
            <a:extLst>
              <a:ext uri="{FF2B5EF4-FFF2-40B4-BE49-F238E27FC236}">
                <a16:creationId xmlns:a16="http://schemas.microsoft.com/office/drawing/2014/main" id="{4E304603-9887-76E4-BF5A-8FBFA3B7B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363" y="1395413"/>
            <a:ext cx="1668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Proportion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  <p:bldP spid="757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C4A84704-3A9E-90CF-B798-0D534BB39DE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AD651D3-6DC8-4FF9-AD54-1F881747CE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66A9B7CE-4A5D-F42F-0AC0-93ACA69B93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30B7055D-F12B-C021-9A5C-E1D0A12C557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81175" y="38893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73F7A840-B0A8-4CD4-1BAD-31EA863331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A754C994-2DB3-58C5-0BA2-4E4F65ADC31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2236ABFE-945C-49CB-F123-2FBB46970C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0763" y="1943100"/>
          <a:ext cx="7212012" cy="419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91040" imgH="3441600" progId="Equation.DSMT4">
                  <p:embed/>
                </p:oleObj>
              </mc:Choice>
              <mc:Fallback>
                <p:oleObj name="Equation" r:id="rId3" imgW="4991040" imgH="3441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1943100"/>
                        <a:ext cx="7212012" cy="419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2E94F684-C9C2-CFC2-E6E8-FBEBF1F8D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29">
            <a:extLst>
              <a:ext uri="{FF2B5EF4-FFF2-40B4-BE49-F238E27FC236}">
                <a16:creationId xmlns:a16="http://schemas.microsoft.com/office/drawing/2014/main" id="{E91234A8-6000-7D72-0ED4-1BC2037B1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F3A3F584-D2A1-88E7-D06F-902DDB38E2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E5336D7-4F62-4E2B-AA7F-A9E4037E976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6DC99854-BB95-F86B-959E-1C44CC76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127" name="Picture 2" descr="scottishflag">
            <a:extLst>
              <a:ext uri="{FF2B5EF4-FFF2-40B4-BE49-F238E27FC236}">
                <a16:creationId xmlns:a16="http://schemas.microsoft.com/office/drawing/2014/main" id="{6E799563-9087-DE07-CB49-B724894BDC4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3">
            <a:extLst>
              <a:ext uri="{FF2B5EF4-FFF2-40B4-BE49-F238E27FC236}">
                <a16:creationId xmlns:a16="http://schemas.microsoft.com/office/drawing/2014/main" id="{283C7B9E-F6BB-7764-968F-5F3AD51AC39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C413EEA0-8E7F-0641-71B0-28DC2D7FB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Proportion</a:t>
            </a:r>
          </a:p>
        </p:txBody>
      </p:sp>
      <p:sp>
        <p:nvSpPr>
          <p:cNvPr id="5130" name="Text Box 5">
            <a:extLst>
              <a:ext uri="{FF2B5EF4-FFF2-40B4-BE49-F238E27FC236}">
                <a16:creationId xmlns:a16="http://schemas.microsoft.com/office/drawing/2014/main" id="{EE9DCA33-5075-04D6-FEBA-835A76D90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5131" name="Picture 6" descr="Office Objects 0572">
            <a:extLst>
              <a:ext uri="{FF2B5EF4-FFF2-40B4-BE49-F238E27FC236}">
                <a16:creationId xmlns:a16="http://schemas.microsoft.com/office/drawing/2014/main" id="{7C8AD1FB-747E-0026-3092-B6DFABD1B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5" name="Text Box 7">
            <a:extLst>
              <a:ext uri="{FF2B5EF4-FFF2-40B4-BE49-F238E27FC236}">
                <a16:creationId xmlns:a16="http://schemas.microsoft.com/office/drawing/2014/main" id="{78261E5A-C8C7-8325-AEC0-B6D9F7542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863" y="2822575"/>
            <a:ext cx="764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The cost of 5 chocolate bars is £8.00.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Find the cost of one.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5133" name="Text Box 17">
            <a:extLst>
              <a:ext uri="{FF2B5EF4-FFF2-40B4-BE49-F238E27FC236}">
                <a16:creationId xmlns:a16="http://schemas.microsoft.com/office/drawing/2014/main" id="{565440D5-096F-7112-F745-E3FC4CC95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973263"/>
            <a:ext cx="75787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If you know the total cost of several items, you can</a:t>
            </a:r>
          </a:p>
          <a:p>
            <a:pPr eaLnBrk="1" hangingPunct="1"/>
            <a:r>
              <a:rPr lang="en-GB" altLang="en-US"/>
              <a:t>easily find the cost per item ( </a:t>
            </a:r>
            <a:r>
              <a:rPr lang="en-GB" altLang="en-US">
                <a:solidFill>
                  <a:srgbClr val="FFFF00"/>
                </a:solidFill>
              </a:rPr>
              <a:t>cost for 1 </a:t>
            </a:r>
            <a:r>
              <a:rPr lang="en-GB" altLang="en-US"/>
              <a:t>).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A079B4-CB56-49F9-CB01-E26FAC167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38" y="4135438"/>
            <a:ext cx="4395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No. of Bars		  	   £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891E2B-D110-3596-9E0C-BA3897BD6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4573588"/>
            <a:ext cx="4516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5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8.00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2B9693-96C5-6A07-E107-C39A2AD58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5013325"/>
            <a:ext cx="330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1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C866EA-0662-1AFA-9B3A-80D96E9BC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5013325"/>
            <a:ext cx="1389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Per item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7A027783-0B15-39A9-23B2-504DA7644739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2" name="Cloud 21">
            <a:extLst>
              <a:ext uri="{FF2B5EF4-FFF2-40B4-BE49-F238E27FC236}">
                <a16:creationId xmlns:a16="http://schemas.microsoft.com/office/drawing/2014/main" id="{872014B3-FF11-2531-C153-431813DA3E23}"/>
              </a:ext>
            </a:extLst>
          </p:cNvPr>
          <p:cNvSpPr/>
          <p:nvPr/>
        </p:nvSpPr>
        <p:spPr bwMode="auto">
          <a:xfrm>
            <a:off x="5800725" y="4940300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23" name="Object 17">
            <a:extLst>
              <a:ext uri="{FF2B5EF4-FFF2-40B4-BE49-F238E27FC236}">
                <a16:creationId xmlns:a16="http://schemas.microsoft.com/office/drawing/2014/main" id="{4A9BCF75-5413-2973-FB99-A4101A3E18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7125" y="5411788"/>
          <a:ext cx="319088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393480" progId="Equation.DSMT4">
                  <p:embed/>
                </p:oleObj>
              </mc:Choice>
              <mc:Fallback>
                <p:oleObj name="Equation" r:id="rId4" imgW="1396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25" y="5411788"/>
                        <a:ext cx="319088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>
            <a:extLst>
              <a:ext uri="{FF2B5EF4-FFF2-40B4-BE49-F238E27FC236}">
                <a16:creationId xmlns:a16="http://schemas.microsoft.com/office/drawing/2014/main" id="{BF4DC90F-94D2-BC8E-BC6B-1AD8C8C9EB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0488" y="5657850"/>
          <a:ext cx="9826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177480" progId="Equation.DSMT4">
                  <p:embed/>
                </p:oleObj>
              </mc:Choice>
              <mc:Fallback>
                <p:oleObj name="Equation" r:id="rId6" imgW="4316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488" y="5657850"/>
                        <a:ext cx="98266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>
            <a:extLst>
              <a:ext uri="{FF2B5EF4-FFF2-40B4-BE49-F238E27FC236}">
                <a16:creationId xmlns:a16="http://schemas.microsoft.com/office/drawing/2014/main" id="{7FCE172A-2B47-31B9-3921-EBD8CE534A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3138" y="5657850"/>
          <a:ext cx="11557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177480" progId="Equation.DSMT4">
                  <p:embed/>
                </p:oleObj>
              </mc:Choice>
              <mc:Fallback>
                <p:oleObj name="Equation" r:id="rId8" imgW="5079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3138" y="5657850"/>
                        <a:ext cx="11557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loud 25">
            <a:extLst>
              <a:ext uri="{FF2B5EF4-FFF2-40B4-BE49-F238E27FC236}">
                <a16:creationId xmlns:a16="http://schemas.microsoft.com/office/drawing/2014/main" id="{1EF48B8C-C0FF-5E81-E7C5-547CF5A9860B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smaller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5" grpId="0"/>
      <p:bldP spid="17" grpId="0"/>
      <p:bldP spid="18" grpId="0"/>
      <p:bldP spid="19" grpId="0"/>
      <p:bldP spid="20" grpId="0"/>
      <p:bldP spid="21" grpId="0" animBg="1"/>
      <p:bldP spid="22" grpId="0" build="p" bldLvl="3" animBg="1"/>
      <p:bldP spid="2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19E4FC00-3937-FA78-FC81-5E3804F795B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E5336D7-4F62-4E2B-AA7F-A9E4037E976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09D3AF5B-F13F-268B-827F-5890136E6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6151" name="Picture 2" descr="scottishflag">
            <a:extLst>
              <a:ext uri="{FF2B5EF4-FFF2-40B4-BE49-F238E27FC236}">
                <a16:creationId xmlns:a16="http://schemas.microsoft.com/office/drawing/2014/main" id="{812019F6-D1C6-8363-C6D9-4CE348ACC01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3">
            <a:extLst>
              <a:ext uri="{FF2B5EF4-FFF2-40B4-BE49-F238E27FC236}">
                <a16:creationId xmlns:a16="http://schemas.microsoft.com/office/drawing/2014/main" id="{39D7A443-58FE-EB48-341D-DD1A06AAF4D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F91D74C1-CB7E-48C6-3585-F8064A5FE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Proportion</a:t>
            </a:r>
          </a:p>
        </p:txBody>
      </p:sp>
      <p:sp>
        <p:nvSpPr>
          <p:cNvPr id="6154" name="Text Box 5">
            <a:extLst>
              <a:ext uri="{FF2B5EF4-FFF2-40B4-BE49-F238E27FC236}">
                <a16:creationId xmlns:a16="http://schemas.microsoft.com/office/drawing/2014/main" id="{0F9ABD4A-EEBA-06AD-37F0-EC1600B46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6155" name="Picture 6" descr="Office Objects 0572">
            <a:extLst>
              <a:ext uri="{FF2B5EF4-FFF2-40B4-BE49-F238E27FC236}">
                <a16:creationId xmlns:a16="http://schemas.microsoft.com/office/drawing/2014/main" id="{ABA0EC91-D330-4E62-26EB-4079D7A55D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5" name="Text Box 7">
            <a:extLst>
              <a:ext uri="{FF2B5EF4-FFF2-40B4-BE49-F238E27FC236}">
                <a16:creationId xmlns:a16="http://schemas.microsoft.com/office/drawing/2014/main" id="{B2D5303F-530D-CB7E-8462-55013FDAF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863" y="1962150"/>
            <a:ext cx="67691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	The cost of 7 DVD’s is £66.50.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Find the cost of one.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0AD348-3392-17DB-29E8-4B3423350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38" y="4135438"/>
            <a:ext cx="4395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No. of DVD’s		  	   £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99381CC-FAA2-8CF0-CB30-E106BDA9E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4573588"/>
            <a:ext cx="4705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7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66.50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1F63BD-4274-9DE5-266D-5D430B098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6650" y="5013325"/>
            <a:ext cx="330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1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F748A0-1995-18C4-3289-626C5A926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5013325"/>
            <a:ext cx="1389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Per item</a:t>
            </a:r>
          </a:p>
        </p:txBody>
      </p:sp>
      <p:sp>
        <p:nvSpPr>
          <p:cNvPr id="21" name="Cloud 20">
            <a:extLst>
              <a:ext uri="{FF2B5EF4-FFF2-40B4-BE49-F238E27FC236}">
                <a16:creationId xmlns:a16="http://schemas.microsoft.com/office/drawing/2014/main" id="{4FFF89AF-BAD7-15CA-2A36-61B462521A7F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2" name="Cloud 21">
            <a:extLst>
              <a:ext uri="{FF2B5EF4-FFF2-40B4-BE49-F238E27FC236}">
                <a16:creationId xmlns:a16="http://schemas.microsoft.com/office/drawing/2014/main" id="{254E1003-0CBB-8D6C-D9F9-2E3718856B7C}"/>
              </a:ext>
            </a:extLst>
          </p:cNvPr>
          <p:cNvSpPr/>
          <p:nvPr/>
        </p:nvSpPr>
        <p:spPr bwMode="auto">
          <a:xfrm>
            <a:off x="5800725" y="4940300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23" name="Object 17">
            <a:extLst>
              <a:ext uri="{FF2B5EF4-FFF2-40B4-BE49-F238E27FC236}">
                <a16:creationId xmlns:a16="http://schemas.microsoft.com/office/drawing/2014/main" id="{BA94DFE9-85B9-BE8A-0D07-A1A18BD917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7588" y="5411788"/>
          <a:ext cx="34925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588" y="5411788"/>
                        <a:ext cx="349250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>
            <a:extLst>
              <a:ext uri="{FF2B5EF4-FFF2-40B4-BE49-F238E27FC236}">
                <a16:creationId xmlns:a16="http://schemas.microsoft.com/office/drawing/2014/main" id="{B62A82CE-A64B-3898-14A4-2209852D5A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69050" y="5657850"/>
          <a:ext cx="11271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00" imgH="177480" progId="Equation.DSMT4">
                  <p:embed/>
                </p:oleObj>
              </mc:Choice>
              <mc:Fallback>
                <p:oleObj name="Equation" r:id="rId6" imgW="49500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9050" y="5657850"/>
                        <a:ext cx="112712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>
            <a:extLst>
              <a:ext uri="{FF2B5EF4-FFF2-40B4-BE49-F238E27FC236}">
                <a16:creationId xmlns:a16="http://schemas.microsoft.com/office/drawing/2014/main" id="{F30D018D-EACA-973C-2654-D03486E0D9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32675" y="5657850"/>
          <a:ext cx="11557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177480" progId="Equation.DSMT4">
                  <p:embed/>
                </p:oleObj>
              </mc:Choice>
              <mc:Fallback>
                <p:oleObj name="Equation" r:id="rId8" imgW="5079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2675" y="5657850"/>
                        <a:ext cx="11557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loud 25">
            <a:extLst>
              <a:ext uri="{FF2B5EF4-FFF2-40B4-BE49-F238E27FC236}">
                <a16:creationId xmlns:a16="http://schemas.microsoft.com/office/drawing/2014/main" id="{251B5046-BE4D-AA2D-3A28-B140924449E8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smaller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5" grpId="0"/>
      <p:bldP spid="17" grpId="0"/>
      <p:bldP spid="18" grpId="0"/>
      <p:bldP spid="19" grpId="0"/>
      <p:bldP spid="20" grpId="0"/>
      <p:bldP spid="21" grpId="0" animBg="1"/>
      <p:bldP spid="22" grpId="0" build="p" bldLvl="3" animBg="1"/>
      <p:bldP spid="2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43B59AD5-619B-2EFE-9BD8-979D502D79D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C95F0E7-95CA-E015-7248-6F9E473C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A58B2A74-286E-8BB3-1C9B-965D7E50B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701" name="Text Box 3">
            <a:extLst>
              <a:ext uri="{FF2B5EF4-FFF2-40B4-BE49-F238E27FC236}">
                <a16:creationId xmlns:a16="http://schemas.microsoft.com/office/drawing/2014/main" id="{3497E7CD-9170-B68C-4FAF-3B2FFF653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4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Ch8 (page 71)</a:t>
            </a:r>
          </a:p>
        </p:txBody>
      </p:sp>
      <p:pic>
        <p:nvPicPr>
          <p:cNvPr id="29702" name="Picture 4" descr="ag00463_">
            <a:extLst>
              <a:ext uri="{FF2B5EF4-FFF2-40B4-BE49-F238E27FC236}">
                <a16:creationId xmlns:a16="http://schemas.microsoft.com/office/drawing/2014/main" id="{81945B67-EA75-2F40-FD49-4B184F9FB1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Text Box 5">
            <a:extLst>
              <a:ext uri="{FF2B5EF4-FFF2-40B4-BE49-F238E27FC236}">
                <a16:creationId xmlns:a16="http://schemas.microsoft.com/office/drawing/2014/main" id="{F6819D49-585D-042E-7C59-F83F965CBD7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E3422F0D-E51E-C673-3E19-33E988FB6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Proportion</a:t>
            </a:r>
            <a:endParaRPr lang="en-GB" sz="4000" b="1" kern="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29705" name="Picture 2" descr="scottishflag">
            <a:extLst>
              <a:ext uri="{FF2B5EF4-FFF2-40B4-BE49-F238E27FC236}">
                <a16:creationId xmlns:a16="http://schemas.microsoft.com/office/drawing/2014/main" id="{45D57F37-4AB6-3982-CC8C-133394E559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6" name="Picture 4" descr="Office Objects 0572">
            <a:extLst>
              <a:ext uri="{FF2B5EF4-FFF2-40B4-BE49-F238E27FC236}">
                <a16:creationId xmlns:a16="http://schemas.microsoft.com/office/drawing/2014/main" id="{A574A0D8-4041-550D-464F-AE8F6875A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248E4EC6-C943-AE95-A11E-3BD5FE82E98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F7A37DE-358D-4E2F-AE98-84D7D742F7D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7B029E68-33A0-12E6-8BE7-4E7B36F169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DF3A5B4D-35FF-33AF-8108-321ED5100AD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597025" y="484188"/>
            <a:ext cx="566896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7174" name="Picture 3" descr="scottishflag">
            <a:extLst>
              <a:ext uri="{FF2B5EF4-FFF2-40B4-BE49-F238E27FC236}">
                <a16:creationId xmlns:a16="http://schemas.microsoft.com/office/drawing/2014/main" id="{E903CC1E-3F04-06A5-9432-410F4CC1B3B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4">
            <a:extLst>
              <a:ext uri="{FF2B5EF4-FFF2-40B4-BE49-F238E27FC236}">
                <a16:creationId xmlns:a16="http://schemas.microsoft.com/office/drawing/2014/main" id="{E8F5615D-F9F1-36BF-6453-FC22FDCB7FA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7170" name="Object 5">
            <a:extLst>
              <a:ext uri="{FF2B5EF4-FFF2-40B4-BE49-F238E27FC236}">
                <a16:creationId xmlns:a16="http://schemas.microsoft.com/office/drawing/2014/main" id="{3BCC91B8-F7B5-3179-7F03-4BFF991B96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50963" y="2198688"/>
          <a:ext cx="6364287" cy="377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2000" imgH="3213000" progId="Equation.DSMT4">
                  <p:embed/>
                </p:oleObj>
              </mc:Choice>
              <mc:Fallback>
                <p:oleObj name="Equation" r:id="rId3" imgW="4572000" imgH="3213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963" y="2198688"/>
                        <a:ext cx="6364287" cy="377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6" name="Picture 6" descr="Office Objects 0572">
            <a:extLst>
              <a:ext uri="{FF2B5EF4-FFF2-40B4-BE49-F238E27FC236}">
                <a16:creationId xmlns:a16="http://schemas.microsoft.com/office/drawing/2014/main" id="{F0396140-F387-3F80-3ED6-E7ABCE30F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140B8D0C-C376-9070-9BDB-9D627843B9F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724285F-3A3C-498B-89AC-D1EAC4F191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1966E985-349C-7655-5E99-7E9BC9B218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24" name="Picture 2" descr="scottishflag">
            <a:extLst>
              <a:ext uri="{FF2B5EF4-FFF2-40B4-BE49-F238E27FC236}">
                <a16:creationId xmlns:a16="http://schemas.microsoft.com/office/drawing/2014/main" id="{0724A6D3-C95B-2A28-BDC9-D145B391408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3">
            <a:extLst>
              <a:ext uri="{FF2B5EF4-FFF2-40B4-BE49-F238E27FC236}">
                <a16:creationId xmlns:a16="http://schemas.microsoft.com/office/drawing/2014/main" id="{5E2C7FED-CCA1-2B26-2212-C8A5F06A38F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0726" name="Picture 4" descr="Office Objects 0572">
            <a:extLst>
              <a:ext uri="{FF2B5EF4-FFF2-40B4-BE49-F238E27FC236}">
                <a16:creationId xmlns:a16="http://schemas.microsoft.com/office/drawing/2014/main" id="{0BB6702B-4A07-E227-C51F-1F35E6294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5" name="Rectangle 5">
            <a:extLst>
              <a:ext uri="{FF2B5EF4-FFF2-40B4-BE49-F238E27FC236}">
                <a16:creationId xmlns:a16="http://schemas.microsoft.com/office/drawing/2014/main" id="{DA517152-CAC2-1801-CAC0-47BE3AAE1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8006" name="Rectangle 6">
            <a:extLst>
              <a:ext uri="{FF2B5EF4-FFF2-40B4-BE49-F238E27FC236}">
                <a16:creationId xmlns:a16="http://schemas.microsoft.com/office/drawing/2014/main" id="{7DDC1E6A-5FB6-A630-9156-D2C19F62C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0729" name="Line 7">
            <a:extLst>
              <a:ext uri="{FF2B5EF4-FFF2-40B4-BE49-F238E27FC236}">
                <a16:creationId xmlns:a16="http://schemas.microsoft.com/office/drawing/2014/main" id="{CC6B5E28-C296-5F9C-61A1-FE5F1110EA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8008" name="Rectangle 8">
            <a:extLst>
              <a:ext uri="{FF2B5EF4-FFF2-40B4-BE49-F238E27FC236}">
                <a16:creationId xmlns:a16="http://schemas.microsoft.com/office/drawing/2014/main" id="{48F867FC-B1FC-9A82-E325-FBDE0411D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the term Direct  Proportion.</a:t>
            </a:r>
          </a:p>
        </p:txBody>
      </p:sp>
      <p:sp>
        <p:nvSpPr>
          <p:cNvPr id="128009" name="Rectangle 9">
            <a:extLst>
              <a:ext uri="{FF2B5EF4-FFF2-40B4-BE49-F238E27FC236}">
                <a16:creationId xmlns:a16="http://schemas.microsoft.com/office/drawing/2014/main" id="{0E017CBC-DA55-F1F9-E709-C07C119AF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1.  Understand the idea of Direct Proportion.</a:t>
            </a:r>
          </a:p>
        </p:txBody>
      </p:sp>
      <p:sp>
        <p:nvSpPr>
          <p:cNvPr id="128010" name="Rectangle 10">
            <a:extLst>
              <a:ext uri="{FF2B5EF4-FFF2-40B4-BE49-F238E27FC236}">
                <a16:creationId xmlns:a16="http://schemas.microsoft.com/office/drawing/2014/main" id="{86066D09-B030-2B38-0C1B-46786B237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Proportion</a:t>
            </a:r>
          </a:p>
        </p:txBody>
      </p:sp>
      <p:sp>
        <p:nvSpPr>
          <p:cNvPr id="128011" name="Rectangle 11">
            <a:extLst>
              <a:ext uri="{FF2B5EF4-FFF2-40B4-BE49-F238E27FC236}">
                <a16:creationId xmlns:a16="http://schemas.microsoft.com/office/drawing/2014/main" id="{438ECA13-A72A-517F-C6E4-A658D193E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613" y="3798888"/>
            <a:ext cx="33607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2.  Solve simple proportional problems.</a:t>
            </a:r>
          </a:p>
        </p:txBody>
      </p:sp>
      <p:sp>
        <p:nvSpPr>
          <p:cNvPr id="30734" name="Text Box 12">
            <a:extLst>
              <a:ext uri="{FF2B5EF4-FFF2-40B4-BE49-F238E27FC236}">
                <a16:creationId xmlns:a16="http://schemas.microsoft.com/office/drawing/2014/main" id="{209205BB-0A78-D21A-6A8D-A41776404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Direct Proportion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8" grpId="0"/>
      <p:bldP spid="128009" grpId="0"/>
      <p:bldP spid="1280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7" name="Text Box 13">
            <a:extLst>
              <a:ext uri="{FF2B5EF4-FFF2-40B4-BE49-F238E27FC236}">
                <a16:creationId xmlns:a16="http://schemas.microsoft.com/office/drawing/2014/main" id="{82CD0758-BDCA-706D-C49E-CC3FE9535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775" y="3681413"/>
            <a:ext cx="63674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	The cost of 6 cakes is £4.20. </a:t>
            </a:r>
          </a:p>
          <a:p>
            <a:pPr eaLnBrk="1" hangingPunct="1"/>
            <a:r>
              <a:rPr lang="en-GB" altLang="en-US"/>
              <a:t>		Find the cost of 5 cakes.</a:t>
            </a:r>
            <a:endParaRPr lang="en-GB" altLang="en-US" u="sng"/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16A564AB-07BA-CFE3-1ECC-B3EE3DA2B0C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41A6B0-A9BB-4FFC-9FD2-3C69E65814C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31FC9199-B673-81B0-9672-78B8ACE2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8200" name="Picture 2" descr="scottishflag">
            <a:extLst>
              <a:ext uri="{FF2B5EF4-FFF2-40B4-BE49-F238E27FC236}">
                <a16:creationId xmlns:a16="http://schemas.microsoft.com/office/drawing/2014/main" id="{08D10068-D11A-BF5C-4605-5A3ECF95F4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Text Box 3">
            <a:extLst>
              <a:ext uri="{FF2B5EF4-FFF2-40B4-BE49-F238E27FC236}">
                <a16:creationId xmlns:a16="http://schemas.microsoft.com/office/drawing/2014/main" id="{CCEC6D0A-1039-7954-4E4A-451052E31B3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029075"/>
            <a:ext cx="4027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CB2A34B0-B2EA-491C-A400-48F4E1E36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Proportion</a:t>
            </a:r>
          </a:p>
        </p:txBody>
      </p:sp>
      <p:sp>
        <p:nvSpPr>
          <p:cNvPr id="8203" name="Text Box 5">
            <a:extLst>
              <a:ext uri="{FF2B5EF4-FFF2-40B4-BE49-F238E27FC236}">
                <a16:creationId xmlns:a16="http://schemas.microsoft.com/office/drawing/2014/main" id="{1EC9F8F6-6B86-2F1E-F106-8C3F16CAE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8204" name="Picture 6" descr="Office Objects 0572">
            <a:extLst>
              <a:ext uri="{FF2B5EF4-FFF2-40B4-BE49-F238E27FC236}">
                <a16:creationId xmlns:a16="http://schemas.microsoft.com/office/drawing/2014/main" id="{7FDC26B0-CAF0-3DB3-D58C-6A9540F07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31" name="Text Box 7">
            <a:extLst>
              <a:ext uri="{FF2B5EF4-FFF2-40B4-BE49-F238E27FC236}">
                <a16:creationId xmlns:a16="http://schemas.microsoft.com/office/drawing/2014/main" id="{2ED4531F-1C4C-6B24-4D58-783072260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" y="2873375"/>
            <a:ext cx="6143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“ .. When you double the number of cakes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you double the cost.”</a:t>
            </a:r>
          </a:p>
        </p:txBody>
      </p:sp>
      <p:sp>
        <p:nvSpPr>
          <p:cNvPr id="8206" name="Text Box 10">
            <a:extLst>
              <a:ext uri="{FF2B5EF4-FFF2-40B4-BE49-F238E27FC236}">
                <a16:creationId xmlns:a16="http://schemas.microsoft.com/office/drawing/2014/main" id="{482C0DC9-DDC8-C942-3ACF-62B8A7AF2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973263"/>
            <a:ext cx="81216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Two quantities, </a:t>
            </a:r>
            <a:r>
              <a:rPr lang="en-GB" altLang="en-US">
                <a:solidFill>
                  <a:srgbClr val="FFFF00"/>
                </a:solidFill>
              </a:rPr>
              <a:t>(for example, number of cakes and total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cost) </a:t>
            </a:r>
            <a:r>
              <a:rPr lang="en-GB" altLang="en-US"/>
              <a:t>are said to be in DIRECT PROPORTION, if :</a:t>
            </a:r>
          </a:p>
        </p:txBody>
      </p:sp>
      <p:sp>
        <p:nvSpPr>
          <p:cNvPr id="8207" name="Text Box 12">
            <a:extLst>
              <a:ext uri="{FF2B5EF4-FFF2-40B4-BE49-F238E27FC236}">
                <a16:creationId xmlns:a16="http://schemas.microsoft.com/office/drawing/2014/main" id="{517094F3-EB15-C6EB-5B99-D431FCA83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Direct Proportion</a:t>
            </a:r>
          </a:p>
        </p:txBody>
      </p:sp>
      <p:sp>
        <p:nvSpPr>
          <p:cNvPr id="24" name="Date Placeholder 1">
            <a:extLst>
              <a:ext uri="{FF2B5EF4-FFF2-40B4-BE49-F238E27FC236}">
                <a16:creationId xmlns:a16="http://schemas.microsoft.com/office/drawing/2014/main" id="{24AF3FD2-0432-7770-5ABB-F79C919D240D}"/>
              </a:ext>
            </a:extLst>
          </p:cNvPr>
          <p:cNvSpPr txBox="1">
            <a:spLocks/>
          </p:cNvSpPr>
          <p:nvPr/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fld id="{612499B4-7BD6-442A-8C7A-6DC28173B570}" type="datetime5">
              <a:rPr lang="en-GB"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pPr>
                <a:defRPr/>
              </a:pPr>
              <a:t>4-Jul-26</a:t>
            </a:fld>
            <a:endParaRPr lang="en-GB"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8089A6A-2C9E-C36F-B8A6-331B441D3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613275"/>
            <a:ext cx="4395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No. of cakes		  	   £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2E7ABF-3E5B-5A68-71B0-1E49DC587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5051425"/>
            <a:ext cx="4518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6		</a:t>
            </a:r>
            <a:r>
              <a:rPr lang="en-GB" altLang="en-US">
                <a:latin typeface="Calibri" panose="020F0502020204030204" pitchFamily="34" charset="0"/>
              </a:rPr>
              <a:t>→</a:t>
            </a:r>
            <a:r>
              <a:rPr lang="en-GB" altLang="en-US"/>
              <a:t>	4.20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7D6BD7F-3737-D8EE-7F46-75219F8BC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5491163"/>
            <a:ext cx="330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	5		</a:t>
            </a:r>
            <a:r>
              <a:rPr lang="en-GB" altLang="en-US">
                <a:latin typeface="Calibri" panose="020F0502020204030204" pitchFamily="34" charset="0"/>
              </a:rPr>
              <a:t>→ </a:t>
            </a:r>
            <a:endParaRPr lang="en-GB" altLang="en-US"/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5D452912-D6C4-CA4A-A7CB-2E96DCB102C9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sp>
        <p:nvSpPr>
          <p:cNvPr id="29" name="Cloud 28">
            <a:extLst>
              <a:ext uri="{FF2B5EF4-FFF2-40B4-BE49-F238E27FC236}">
                <a16:creationId xmlns:a16="http://schemas.microsoft.com/office/drawing/2014/main" id="{E8230019-DBB3-DAF4-9918-3B3A9874DF0A}"/>
              </a:ext>
            </a:extLst>
          </p:cNvPr>
          <p:cNvSpPr/>
          <p:nvPr/>
        </p:nvSpPr>
        <p:spPr bwMode="auto">
          <a:xfrm>
            <a:off x="5800725" y="4940300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30" name="Object 17">
            <a:extLst>
              <a:ext uri="{FF2B5EF4-FFF2-40B4-BE49-F238E27FC236}">
                <a16:creationId xmlns:a16="http://schemas.microsoft.com/office/drawing/2014/main" id="{416EDF26-31BA-331F-069E-AC2ACFE94A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0288" y="5411788"/>
          <a:ext cx="34766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288" y="5411788"/>
                        <a:ext cx="347662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8">
            <a:extLst>
              <a:ext uri="{FF2B5EF4-FFF2-40B4-BE49-F238E27FC236}">
                <a16:creationId xmlns:a16="http://schemas.microsoft.com/office/drawing/2014/main" id="{51D337C4-C522-54EC-AF19-5C2BC82D35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6513" y="5657850"/>
          <a:ext cx="9826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177480" progId="Equation.DSMT4">
                  <p:embed/>
                </p:oleObj>
              </mc:Choice>
              <mc:Fallback>
                <p:oleObj name="Equation" r:id="rId6" imgW="4316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513" y="5657850"/>
                        <a:ext cx="98266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8">
            <a:extLst>
              <a:ext uri="{FF2B5EF4-FFF2-40B4-BE49-F238E27FC236}">
                <a16:creationId xmlns:a16="http://schemas.microsoft.com/office/drawing/2014/main" id="{B813BECA-DCCF-AE0E-4581-4F44BDD15B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3138" y="5657850"/>
          <a:ext cx="11557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177480" progId="Equation.DSMT4">
                  <p:embed/>
                </p:oleObj>
              </mc:Choice>
              <mc:Fallback>
                <p:oleObj name="Equation" r:id="rId8" imgW="5079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3138" y="5657850"/>
                        <a:ext cx="115570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loud 32">
            <a:extLst>
              <a:ext uri="{FF2B5EF4-FFF2-40B4-BE49-F238E27FC236}">
                <a16:creationId xmlns:a16="http://schemas.microsoft.com/office/drawing/2014/main" id="{0005C62A-57C3-879D-7BFB-76502B6E93A7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smaller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7" grpId="0"/>
      <p:bldP spid="129031" grpId="0"/>
      <p:bldP spid="25" grpId="0"/>
      <p:bldP spid="26" grpId="0"/>
      <p:bldP spid="27" grpId="0"/>
      <p:bldP spid="28" grpId="0" animBg="1"/>
      <p:bldP spid="29" grpId="0" build="p" bldLvl="3" animBg="1"/>
      <p:bldP spid="3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ud 31">
            <a:extLst>
              <a:ext uri="{FF2B5EF4-FFF2-40B4-BE49-F238E27FC236}">
                <a16:creationId xmlns:a16="http://schemas.microsoft.com/office/drawing/2014/main" id="{249A2020-A5E7-5ED5-8D4F-0616FE44C4B8}"/>
              </a:ext>
            </a:extLst>
          </p:cNvPr>
          <p:cNvSpPr/>
          <p:nvPr/>
        </p:nvSpPr>
        <p:spPr bwMode="auto">
          <a:xfrm>
            <a:off x="5800725" y="45307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D6CA4A8F-0AD9-DC21-E05B-CBCEA6C6994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319CEE-A6FC-4697-8D1A-239C0BB107E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EB76D739-A769-3977-F51A-B0383847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9224" name="Picture 2" descr="scottishflag">
            <a:extLst>
              <a:ext uri="{FF2B5EF4-FFF2-40B4-BE49-F238E27FC236}">
                <a16:creationId xmlns:a16="http://schemas.microsoft.com/office/drawing/2014/main" id="{FB36272E-BC4A-3028-DD27-6525993237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Text Box 3">
            <a:extLst>
              <a:ext uri="{FF2B5EF4-FFF2-40B4-BE49-F238E27FC236}">
                <a16:creationId xmlns:a16="http://schemas.microsoft.com/office/drawing/2014/main" id="{8E6B7827-3BB6-EED5-0AAB-B0B2C940C5E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84268787-E261-111F-6206-B03CFBE61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Proportion</a:t>
            </a:r>
          </a:p>
        </p:txBody>
      </p:sp>
      <p:sp>
        <p:nvSpPr>
          <p:cNvPr id="9227" name="Text Box 5">
            <a:extLst>
              <a:ext uri="{FF2B5EF4-FFF2-40B4-BE49-F238E27FC236}">
                <a16:creationId xmlns:a16="http://schemas.microsoft.com/office/drawing/2014/main" id="{A5DF5332-EABB-163A-B22D-AFA9E1E06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9228" name="Picture 6" descr="Office Objects 0572">
            <a:extLst>
              <a:ext uri="{FF2B5EF4-FFF2-40B4-BE49-F238E27FC236}">
                <a16:creationId xmlns:a16="http://schemas.microsoft.com/office/drawing/2014/main" id="{816F1DBE-546E-ECF4-CCDB-7724343BE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9" name="Text Box 10">
            <a:extLst>
              <a:ext uri="{FF2B5EF4-FFF2-40B4-BE49-F238E27FC236}">
                <a16:creationId xmlns:a16="http://schemas.microsoft.com/office/drawing/2014/main" id="{2B8202FD-DD39-A6CF-314A-474782658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Direct Proportion</a:t>
            </a:r>
          </a:p>
        </p:txBody>
      </p:sp>
      <p:sp>
        <p:nvSpPr>
          <p:cNvPr id="9230" name="Text Box 11">
            <a:extLst>
              <a:ext uri="{FF2B5EF4-FFF2-40B4-BE49-F238E27FC236}">
                <a16:creationId xmlns:a16="http://schemas.microsoft.com/office/drawing/2014/main" id="{46BA5485-DF9B-1891-7F7D-A5C144197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65350"/>
            <a:ext cx="7362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	On holiday I exchanged £30 for $45.</a:t>
            </a:r>
          </a:p>
          <a:p>
            <a:pPr eaLnBrk="1" hangingPunct="1"/>
            <a:r>
              <a:rPr lang="en-GB" altLang="en-US"/>
              <a:t>		How many $ will I get for £50.</a:t>
            </a:r>
            <a:endParaRPr lang="en-GB" altLang="en-US" u="sng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4CE26F-2E0A-0DC3-01B5-6555E3221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081463"/>
            <a:ext cx="4273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  £			  $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0AB5530-AA6B-80CB-BE28-7B1076868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4519613"/>
            <a:ext cx="4252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30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	</a:t>
            </a:r>
            <a:r>
              <a:rPr lang="en-GB" altLang="en-US">
                <a:solidFill>
                  <a:srgbClr val="FFFF00"/>
                </a:solidFill>
              </a:rPr>
              <a:t>45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E54A2D-57DF-5898-0A5C-0D84E8C0C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4959350"/>
            <a:ext cx="330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50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 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581F8244-9191-D9C6-6BB1-C62644656371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75672003-3972-B4D2-0125-DDA7360A9B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7925" y="5002213"/>
          <a:ext cx="49212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640" imgH="393480" progId="Equation.DSMT4">
                  <p:embed/>
                </p:oleObj>
              </mc:Choice>
              <mc:Fallback>
                <p:oleObj name="Equation" r:id="rId4" imgW="21564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925" y="5002213"/>
                        <a:ext cx="492125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3C7423CA-F17D-70D1-0EE2-9643299C16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5763" y="5248275"/>
          <a:ext cx="72231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177480" progId="Equation.DSMT4">
                  <p:embed/>
                </p:oleObj>
              </mc:Choice>
              <mc:Fallback>
                <p:oleObj name="Equation" r:id="rId6" imgW="3171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5763" y="5248275"/>
                        <a:ext cx="72231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4BFD99DB-3957-D67C-64B8-B082884D04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21575" y="5248275"/>
          <a:ext cx="8953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177480" progId="Equation.DSMT4">
                  <p:embed/>
                </p:oleObj>
              </mc:Choice>
              <mc:Fallback>
                <p:oleObj name="Equation" r:id="rId8" imgW="39348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575" y="5248275"/>
                        <a:ext cx="89535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loud 30">
            <a:extLst>
              <a:ext uri="{FF2B5EF4-FFF2-40B4-BE49-F238E27FC236}">
                <a16:creationId xmlns:a16="http://schemas.microsoft.com/office/drawing/2014/main" id="{F4D65CF3-0C74-1949-2BC7-8C93B5355B2A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bigger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 bldLvl="3" animBg="1"/>
      <p:bldP spid="24" grpId="0"/>
      <p:bldP spid="25" grpId="0"/>
      <p:bldP spid="26" grpId="0"/>
      <p:bldP spid="27" grpId="0" animBg="1"/>
      <p:bldP spid="3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79E711CF-B125-B7E0-A1A9-554D4A0E22C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63C033A-E51B-4C2D-8605-209931F52A5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5DA11045-9E4D-131E-1456-ADB0EF93D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7" name="Picture 2" descr="scottishflag">
            <a:extLst>
              <a:ext uri="{FF2B5EF4-FFF2-40B4-BE49-F238E27FC236}">
                <a16:creationId xmlns:a16="http://schemas.microsoft.com/office/drawing/2014/main" id="{FB7AF37B-5CCB-F92B-5ADB-9000C26282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Text Box 3">
            <a:extLst>
              <a:ext uri="{FF2B5EF4-FFF2-40B4-BE49-F238E27FC236}">
                <a16:creationId xmlns:a16="http://schemas.microsoft.com/office/drawing/2014/main" id="{1B0F7609-3186-BFC1-B29C-374D42EBA95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2100" name="Rectangle 4">
            <a:extLst>
              <a:ext uri="{FF2B5EF4-FFF2-40B4-BE49-F238E27FC236}">
                <a16:creationId xmlns:a16="http://schemas.microsoft.com/office/drawing/2014/main" id="{1BCA17EB-36A7-57AF-C1EB-A0C861F0C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Proportion</a:t>
            </a:r>
          </a:p>
        </p:txBody>
      </p:sp>
      <p:sp>
        <p:nvSpPr>
          <p:cNvPr id="10250" name="Text Box 5">
            <a:extLst>
              <a:ext uri="{FF2B5EF4-FFF2-40B4-BE49-F238E27FC236}">
                <a16:creationId xmlns:a16="http://schemas.microsoft.com/office/drawing/2014/main" id="{A3CA9E39-7403-54E6-2C3F-BABF8FD3D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0251" name="Picture 6" descr="Office Objects 0572">
            <a:extLst>
              <a:ext uri="{FF2B5EF4-FFF2-40B4-BE49-F238E27FC236}">
                <a16:creationId xmlns:a16="http://schemas.microsoft.com/office/drawing/2014/main" id="{0EE48BEA-3802-8929-52B7-7CDA723D49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2" name="Text Box 10">
            <a:extLst>
              <a:ext uri="{FF2B5EF4-FFF2-40B4-BE49-F238E27FC236}">
                <a16:creationId xmlns:a16="http://schemas.microsoft.com/office/drawing/2014/main" id="{C81BD6AB-9277-0508-B6B3-972B912B3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395413"/>
            <a:ext cx="2678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Direct Proportion</a:t>
            </a:r>
          </a:p>
        </p:txBody>
      </p:sp>
      <p:sp>
        <p:nvSpPr>
          <p:cNvPr id="10253" name="Text Box 11">
            <a:extLst>
              <a:ext uri="{FF2B5EF4-FFF2-40B4-BE49-F238E27FC236}">
                <a16:creationId xmlns:a16="http://schemas.microsoft.com/office/drawing/2014/main" id="{9B1F7E9F-01C2-B6F1-8752-ECE7CE7C0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1946275"/>
            <a:ext cx="8404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	300 pencils cost £6. How much will 200 cost.</a:t>
            </a:r>
            <a:endParaRPr lang="en-GB" altLang="en-US" u="sng"/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280339C7-F28B-A055-E605-F94DBEC9C9E3}"/>
              </a:ext>
            </a:extLst>
          </p:cNvPr>
          <p:cNvSpPr/>
          <p:nvPr/>
        </p:nvSpPr>
        <p:spPr bwMode="auto">
          <a:xfrm>
            <a:off x="5800725" y="4530725"/>
            <a:ext cx="3289300" cy="19177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3D942F-CA86-89C6-E3FA-1C198DD15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081463"/>
            <a:ext cx="4213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 Pencil			 £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97F5C8A-2449-D4E3-7516-73DE1AF39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4519613"/>
            <a:ext cx="4033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300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	</a:t>
            </a:r>
            <a:r>
              <a:rPr lang="en-GB" altLang="en-US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10EA6F1-0C22-D3F4-D52D-9027C8706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0" y="4959350"/>
            <a:ext cx="3302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200		</a:t>
            </a:r>
            <a:r>
              <a:rPr lang="en-GB" altLang="en-US">
                <a:solidFill>
                  <a:srgbClr val="FFFF00"/>
                </a:solidFill>
                <a:latin typeface="Calibri" panose="020F0502020204030204" pitchFamily="34" charset="0"/>
              </a:rPr>
              <a:t>→ 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71EE7991-8AFC-51B0-B9C1-B5956B842A9D}"/>
              </a:ext>
            </a:extLst>
          </p:cNvPr>
          <p:cNvSpPr/>
          <p:nvPr/>
        </p:nvSpPr>
        <p:spPr>
          <a:xfrm>
            <a:off x="0" y="2684463"/>
            <a:ext cx="3106738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Are we expecting more or less</a:t>
            </a:r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D0A2F69C-1A7B-350E-6084-B2A29A5F03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5863" y="5002213"/>
          <a:ext cx="69532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560" imgH="393480" progId="Equation.DSMT4">
                  <p:embed/>
                </p:oleObj>
              </mc:Choice>
              <mc:Fallback>
                <p:oleObj name="Equation" r:id="rId4" imgW="30456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863" y="5002213"/>
                        <a:ext cx="695325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7E28694A-09B4-E090-102D-0D34DF2EAD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0875" y="5248275"/>
          <a:ext cx="5476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177480" progId="Equation.DSMT4">
                  <p:embed/>
                </p:oleObj>
              </mc:Choice>
              <mc:Fallback>
                <p:oleObj name="Equation" r:id="rId6" imgW="24120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5248275"/>
                        <a:ext cx="5476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CCE01803-56C0-A113-EC7F-6FA62238AB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07300" y="5248275"/>
          <a:ext cx="7223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7160" imgH="177480" progId="Equation.DSMT4">
                  <p:embed/>
                </p:oleObj>
              </mc:Choice>
              <mc:Fallback>
                <p:oleObj name="Equation" r:id="rId8" imgW="3171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300" y="5248275"/>
                        <a:ext cx="72231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Cloud 30">
            <a:extLst>
              <a:ext uri="{FF2B5EF4-FFF2-40B4-BE49-F238E27FC236}">
                <a16:creationId xmlns:a16="http://schemas.microsoft.com/office/drawing/2014/main" id="{5E4E3817-E5C8-2C8B-8F92-A03349FEBB44}"/>
              </a:ext>
            </a:extLst>
          </p:cNvPr>
          <p:cNvSpPr/>
          <p:nvPr/>
        </p:nvSpPr>
        <p:spPr>
          <a:xfrm>
            <a:off x="30163" y="2700338"/>
            <a:ext cx="3106737" cy="15382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Make </a:t>
            </a:r>
            <a:r>
              <a:rPr lang="en-GB" sz="2000" u="sng" dirty="0">
                <a:solidFill>
                  <a:srgbClr val="080808"/>
                </a:solidFill>
                <a:latin typeface="Comic Sans MS" pitchFamily="66" charset="0"/>
              </a:rPr>
              <a:t>smaller</a:t>
            </a: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 fraction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 bldLvl="3" animBg="1"/>
      <p:bldP spid="24" grpId="0"/>
      <p:bldP spid="25" grpId="0"/>
      <p:bldP spid="26" grpId="0"/>
      <p:bldP spid="27" grpId="0" animBg="1"/>
      <p:bldP spid="3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6F25022F-C5B0-E5F3-9904-9331BA0F34C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0031784-3D1F-A2AB-DF72-F859CC1FE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FE9D2CD6-837A-33EC-BAD5-2FF917FD0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49" name="Text Box 3">
            <a:extLst>
              <a:ext uri="{FF2B5EF4-FFF2-40B4-BE49-F238E27FC236}">
                <a16:creationId xmlns:a16="http://schemas.microsoft.com/office/drawing/2014/main" id="{9C03CCD6-7C38-990B-F803-E73BC0772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5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Ch8 (page 73)</a:t>
            </a:r>
          </a:p>
        </p:txBody>
      </p:sp>
      <p:pic>
        <p:nvPicPr>
          <p:cNvPr id="31750" name="Picture 4" descr="ag00463_">
            <a:extLst>
              <a:ext uri="{FF2B5EF4-FFF2-40B4-BE49-F238E27FC236}">
                <a16:creationId xmlns:a16="http://schemas.microsoft.com/office/drawing/2014/main" id="{4304170E-7181-AB41-3165-B744DC95B7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Text Box 5">
            <a:extLst>
              <a:ext uri="{FF2B5EF4-FFF2-40B4-BE49-F238E27FC236}">
                <a16:creationId xmlns:a16="http://schemas.microsoft.com/office/drawing/2014/main" id="{D7C5D8AB-FB36-53FC-EC75-5BE2A17E2C6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36A84440-A5C0-B252-3146-36F0995C2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638" y="565150"/>
            <a:ext cx="49403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Proportion</a:t>
            </a:r>
            <a:endParaRPr lang="en-GB" sz="4000" b="1" kern="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31753" name="Picture 2" descr="scottishflag">
            <a:extLst>
              <a:ext uri="{FF2B5EF4-FFF2-40B4-BE49-F238E27FC236}">
                <a16:creationId xmlns:a16="http://schemas.microsoft.com/office/drawing/2014/main" id="{9D3C88BB-EED1-2F48-7227-A0250C9A8C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4" name="Picture 4" descr="Office Objects 0572">
            <a:extLst>
              <a:ext uri="{FF2B5EF4-FFF2-40B4-BE49-F238E27FC236}">
                <a16:creationId xmlns:a16="http://schemas.microsoft.com/office/drawing/2014/main" id="{0243DEDF-1CFB-9DB4-B3C4-C0286D7A4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>
            <a:extLst>
              <a:ext uri="{FF2B5EF4-FFF2-40B4-BE49-F238E27FC236}">
                <a16:creationId xmlns:a16="http://schemas.microsoft.com/office/drawing/2014/main" id="{2F1D7910-0BA0-48C2-062C-79C0C48A2E7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827588" cy="2101850"/>
            <a:chOff x="0" y="-1"/>
            <a:chExt cx="4394579" cy="2101755"/>
          </a:xfrm>
        </p:grpSpPr>
        <p:sp>
          <p:nvSpPr>
            <p:cNvPr id="12" name="Cloud 11">
              <a:extLst>
                <a:ext uri="{FF2B5EF4-FFF2-40B4-BE49-F238E27FC236}">
                  <a16:creationId xmlns:a16="http://schemas.microsoft.com/office/drawing/2014/main" id="{67C770D0-9F26-2C06-B125-F3B2A7FA634F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3" name="Picture 12" descr="TICK.jpg">
              <a:extLst>
                <a:ext uri="{FF2B5EF4-FFF2-40B4-BE49-F238E27FC236}">
                  <a16:creationId xmlns:a16="http://schemas.microsoft.com/office/drawing/2014/main" id="{3B317D6C-5091-6615-281E-DDFE5F2C3C23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4" name="Rounded Rectangle 13">
            <a:hlinkClick r:id="rId6"/>
            <a:extLst>
              <a:ext uri="{FF2B5EF4-FFF2-40B4-BE49-F238E27FC236}">
                <a16:creationId xmlns:a16="http://schemas.microsoft.com/office/drawing/2014/main" id="{8DAF4D51-BB29-0947-29F3-738D17163FBA}"/>
              </a:ext>
            </a:extLst>
          </p:cNvPr>
          <p:cNvSpPr/>
          <p:nvPr/>
        </p:nvSpPr>
        <p:spPr>
          <a:xfrm>
            <a:off x="5322888" y="493712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5" name="Rounded Rectangle 14">
            <a:hlinkClick r:id="rId7"/>
            <a:extLst>
              <a:ext uri="{FF2B5EF4-FFF2-40B4-BE49-F238E27FC236}">
                <a16:creationId xmlns:a16="http://schemas.microsoft.com/office/drawing/2014/main" id="{435022BD-3F1E-590F-354D-20C192F15199}"/>
              </a:ext>
            </a:extLst>
          </p:cNvPr>
          <p:cNvSpPr/>
          <p:nvPr/>
        </p:nvSpPr>
        <p:spPr>
          <a:xfrm>
            <a:off x="2311400" y="49434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6" name="Rounded Rectangle 15">
            <a:hlinkClick r:id="rId8"/>
            <a:extLst>
              <a:ext uri="{FF2B5EF4-FFF2-40B4-BE49-F238E27FC236}">
                <a16:creationId xmlns:a16="http://schemas.microsoft.com/office/drawing/2014/main" id="{8A4CBD67-67C9-313B-C898-5E1944EA86C1}"/>
              </a:ext>
            </a:extLst>
          </p:cNvPr>
          <p:cNvSpPr/>
          <p:nvPr/>
        </p:nvSpPr>
        <p:spPr>
          <a:xfrm>
            <a:off x="7437438" y="5937250"/>
            <a:ext cx="1395412" cy="493713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Mind Map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B857725A-F9A9-297B-4023-98E53E5F25E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5D9B2A-B961-44E3-A5CC-13ABFCA1BC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B9648B86-D960-6A2C-B5D3-7921A91431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3" descr="scottishflag">
            <a:extLst>
              <a:ext uri="{FF2B5EF4-FFF2-40B4-BE49-F238E27FC236}">
                <a16:creationId xmlns:a16="http://schemas.microsoft.com/office/drawing/2014/main" id="{BFD00696-0E41-7576-B449-4AF43CAD88F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4">
            <a:extLst>
              <a:ext uri="{FF2B5EF4-FFF2-40B4-BE49-F238E27FC236}">
                <a16:creationId xmlns:a16="http://schemas.microsoft.com/office/drawing/2014/main" id="{5BF0AE10-2AF0-27D8-A6C9-A96D14D4922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66" name="Picture 5" descr="Office Objects 0572">
            <a:extLst>
              <a:ext uri="{FF2B5EF4-FFF2-40B4-BE49-F238E27FC236}">
                <a16:creationId xmlns:a16="http://schemas.microsoft.com/office/drawing/2014/main" id="{7845341B-6F26-3A23-D242-5287FCFC6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8C9EAE38-AF54-0FAC-E3EC-D9DCA27B7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54737885-81AB-FBA0-3A4D-91BF9606F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3FF6F167-D083-7FAF-2802-9C81B090A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ratio. 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70" name="Line 9">
            <a:extLst>
              <a:ext uri="{FF2B5EF4-FFF2-40B4-BE49-F238E27FC236}">
                <a16:creationId xmlns:a16="http://schemas.microsoft.com/office/drawing/2014/main" id="{C6AA2C2B-C475-D68A-FBA0-E2F7A23E0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DBEBA81B-E591-EB31-C939-84B94D1EC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what a ratio.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E96DD7B7-CC76-3E1A-5B27-39B7CD770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</a:t>
            </a:r>
          </a:p>
        </p:txBody>
      </p:sp>
      <p:sp>
        <p:nvSpPr>
          <p:cNvPr id="15373" name="Text Box 22">
            <a:extLst>
              <a:ext uri="{FF2B5EF4-FFF2-40B4-BE49-F238E27FC236}">
                <a16:creationId xmlns:a16="http://schemas.microsoft.com/office/drawing/2014/main" id="{273139CA-8E0D-CC75-EA3E-39143206B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257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What is a ratio ?</a:t>
            </a:r>
          </a:p>
        </p:txBody>
      </p:sp>
      <p:sp>
        <p:nvSpPr>
          <p:cNvPr id="15374" name="Text Box 29">
            <a:extLst>
              <a:ext uri="{FF2B5EF4-FFF2-40B4-BE49-F238E27FC236}">
                <a16:creationId xmlns:a16="http://schemas.microsoft.com/office/drawing/2014/main" id="{D9B55BD1-03FD-F7CE-5339-4AAADB613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">
            <a:extLst>
              <a:ext uri="{FF2B5EF4-FFF2-40B4-BE49-F238E27FC236}">
                <a16:creationId xmlns:a16="http://schemas.microsoft.com/office/drawing/2014/main" id="{C3122A17-5EF7-A1A2-713C-E231BC326FA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EBC5E3-8141-439E-B1EB-BFCBC40FA4D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2">
            <a:extLst>
              <a:ext uri="{FF2B5EF4-FFF2-40B4-BE49-F238E27FC236}">
                <a16:creationId xmlns:a16="http://schemas.microsoft.com/office/drawing/2014/main" id="{69441AA9-69B1-975F-C7DC-172B66D81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5" descr="scottishflag">
            <a:extLst>
              <a:ext uri="{FF2B5EF4-FFF2-40B4-BE49-F238E27FC236}">
                <a16:creationId xmlns:a16="http://schemas.microsoft.com/office/drawing/2014/main" id="{C80C8E20-A458-E04C-6680-BE5A2A7486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7">
            <a:extLst>
              <a:ext uri="{FF2B5EF4-FFF2-40B4-BE49-F238E27FC236}">
                <a16:creationId xmlns:a16="http://schemas.microsoft.com/office/drawing/2014/main" id="{E83959FC-622B-1C0E-C4BD-066102D0136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376" name="Rectangle 8">
            <a:extLst>
              <a:ext uri="{FF2B5EF4-FFF2-40B4-BE49-F238E27FC236}">
                <a16:creationId xmlns:a16="http://schemas.microsoft.com/office/drawing/2014/main" id="{CFFCA0F5-365D-F892-102B-F82B3C7BF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50" y="5651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</a:t>
            </a:r>
          </a:p>
        </p:txBody>
      </p:sp>
      <p:sp>
        <p:nvSpPr>
          <p:cNvPr id="58382" name="Text Box 14">
            <a:extLst>
              <a:ext uri="{FF2B5EF4-FFF2-40B4-BE49-F238E27FC236}">
                <a16:creationId xmlns:a16="http://schemas.microsoft.com/office/drawing/2014/main" id="{DED7A787-55AF-69C1-A20C-6829F0652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6650" y="1997075"/>
            <a:ext cx="742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Ratios can be used to compare different quantities</a:t>
            </a:r>
          </a:p>
        </p:txBody>
      </p:sp>
      <p:sp>
        <p:nvSpPr>
          <p:cNvPr id="16392" name="Text Box 33">
            <a:extLst>
              <a:ext uri="{FF2B5EF4-FFF2-40B4-BE49-F238E27FC236}">
                <a16:creationId xmlns:a16="http://schemas.microsoft.com/office/drawing/2014/main" id="{FC9344DD-007F-5C09-A715-DE77782C8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388" y="1384300"/>
            <a:ext cx="257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What is a ratio ?</a:t>
            </a:r>
          </a:p>
        </p:txBody>
      </p:sp>
      <p:sp>
        <p:nvSpPr>
          <p:cNvPr id="58402" name="Text Box 34">
            <a:extLst>
              <a:ext uri="{FF2B5EF4-FFF2-40B4-BE49-F238E27FC236}">
                <a16:creationId xmlns:a16="http://schemas.microsoft.com/office/drawing/2014/main" id="{D000921D-D49F-98B7-25CE-591E76754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2928938"/>
            <a:ext cx="7189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>
                <a:solidFill>
                  <a:srgbClr val="FFFF00"/>
                </a:solidFill>
              </a:rPr>
              <a:t>Example</a:t>
            </a:r>
            <a:r>
              <a:rPr lang="en-GB" altLang="en-US">
                <a:solidFill>
                  <a:srgbClr val="FFFF00"/>
                </a:solidFill>
              </a:rPr>
              <a:t> : There are 2 triangles and 3 rectangles.</a:t>
            </a:r>
          </a:p>
        </p:txBody>
      </p:sp>
      <p:sp>
        <p:nvSpPr>
          <p:cNvPr id="58403" name="AutoShape 35">
            <a:extLst>
              <a:ext uri="{FF2B5EF4-FFF2-40B4-BE49-F238E27FC236}">
                <a16:creationId xmlns:a16="http://schemas.microsoft.com/office/drawing/2014/main" id="{B05A1B4E-65FB-2F46-B221-51756B3EF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4292600"/>
            <a:ext cx="476250" cy="58261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04" name="AutoShape 36">
            <a:extLst>
              <a:ext uri="{FF2B5EF4-FFF2-40B4-BE49-F238E27FC236}">
                <a16:creationId xmlns:a16="http://schemas.microsoft.com/office/drawing/2014/main" id="{C923A7AD-6FFF-3789-3CD0-E2096A7A2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9250" y="3846513"/>
            <a:ext cx="476250" cy="58261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05" name="Rectangle 37">
            <a:extLst>
              <a:ext uri="{FF2B5EF4-FFF2-40B4-BE49-F238E27FC236}">
                <a16:creationId xmlns:a16="http://schemas.microsoft.com/office/drawing/2014/main" id="{B6B9BEF1-FD11-0FDB-8CBD-0735297D0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7663" y="3455988"/>
            <a:ext cx="1058862" cy="663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06" name="Rectangle 38">
            <a:extLst>
              <a:ext uri="{FF2B5EF4-FFF2-40B4-BE49-F238E27FC236}">
                <a16:creationId xmlns:a16="http://schemas.microsoft.com/office/drawing/2014/main" id="{57D1462B-1AC3-8EC4-AF0E-AA171FCF1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7525" y="3379788"/>
            <a:ext cx="1058863" cy="663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07" name="Rectangle 39">
            <a:extLst>
              <a:ext uri="{FF2B5EF4-FFF2-40B4-BE49-F238E27FC236}">
                <a16:creationId xmlns:a16="http://schemas.microsoft.com/office/drawing/2014/main" id="{362DA121-30B4-268F-77C7-A8D9E79C3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4600" y="4589463"/>
            <a:ext cx="1058863" cy="663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08" name="Text Box 40">
            <a:extLst>
              <a:ext uri="{FF2B5EF4-FFF2-40B4-BE49-F238E27FC236}">
                <a16:creationId xmlns:a16="http://schemas.microsoft.com/office/drawing/2014/main" id="{EC629496-050A-BD42-947D-11940D5E4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863" y="4102100"/>
            <a:ext cx="52371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The ratio of triangles to rectangles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 is said to be 2 : 3</a:t>
            </a:r>
          </a:p>
        </p:txBody>
      </p:sp>
      <p:sp>
        <p:nvSpPr>
          <p:cNvPr id="58409" name="Text Box 41">
            <a:extLst>
              <a:ext uri="{FF2B5EF4-FFF2-40B4-BE49-F238E27FC236}">
                <a16:creationId xmlns:a16="http://schemas.microsoft.com/office/drawing/2014/main" id="{4BDBD9BA-B1FF-1CA8-AF23-40FE4BF99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338" y="5419725"/>
            <a:ext cx="63833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u="sng">
                <a:solidFill>
                  <a:schemeClr val="tx2"/>
                </a:solidFill>
              </a:rPr>
              <a:t>Note</a:t>
            </a:r>
            <a:r>
              <a:rPr lang="en-GB" altLang="en-US">
                <a:solidFill>
                  <a:schemeClr val="tx2"/>
                </a:solidFill>
              </a:rPr>
              <a:t>: The ratio of rectangles to triangles is said to be 3 : 2</a:t>
            </a:r>
          </a:p>
        </p:txBody>
      </p:sp>
      <p:pic>
        <p:nvPicPr>
          <p:cNvPr id="16401" name="Picture 43" descr="Office Objects 0572">
            <a:extLst>
              <a:ext uri="{FF2B5EF4-FFF2-40B4-BE49-F238E27FC236}">
                <a16:creationId xmlns:a16="http://schemas.microsoft.com/office/drawing/2014/main" id="{0771D0D2-2A26-7A16-9EB4-71D45084D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2" name="Text Box 29">
            <a:extLst>
              <a:ext uri="{FF2B5EF4-FFF2-40B4-BE49-F238E27FC236}">
                <a16:creationId xmlns:a16="http://schemas.microsoft.com/office/drawing/2014/main" id="{B2CD610C-F400-F501-4928-5B5CC8A82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8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2" grpId="0"/>
      <p:bldP spid="58402" grpId="0"/>
      <p:bldP spid="58403" grpId="0" animBg="1"/>
      <p:bldP spid="58404" grpId="0" animBg="1"/>
      <p:bldP spid="58405" grpId="0" animBg="1"/>
      <p:bldP spid="58406" grpId="0" animBg="1"/>
      <p:bldP spid="58407" grpId="0" animBg="1"/>
      <p:bldP spid="58408" grpId="0"/>
      <p:bldP spid="584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">
            <a:extLst>
              <a:ext uri="{FF2B5EF4-FFF2-40B4-BE49-F238E27FC236}">
                <a16:creationId xmlns:a16="http://schemas.microsoft.com/office/drawing/2014/main" id="{EC96F576-EA1F-FDC7-481A-70188883145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EBC5E3-8141-439E-B1EB-BFCBC40FA4D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2">
            <a:extLst>
              <a:ext uri="{FF2B5EF4-FFF2-40B4-BE49-F238E27FC236}">
                <a16:creationId xmlns:a16="http://schemas.microsoft.com/office/drawing/2014/main" id="{D8A5F43F-F8E5-4D61-F7B7-6BEF9AE7D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2" name="Picture 5" descr="scottishflag">
            <a:extLst>
              <a:ext uri="{FF2B5EF4-FFF2-40B4-BE49-F238E27FC236}">
                <a16:creationId xmlns:a16="http://schemas.microsoft.com/office/drawing/2014/main" id="{2DE046C7-BD62-FB74-4F5C-F53E5B7038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7">
            <a:extLst>
              <a:ext uri="{FF2B5EF4-FFF2-40B4-BE49-F238E27FC236}">
                <a16:creationId xmlns:a16="http://schemas.microsoft.com/office/drawing/2014/main" id="{FE27E660-8BB8-FB8E-3966-A9F8CE9238A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376" name="Rectangle 8">
            <a:extLst>
              <a:ext uri="{FF2B5EF4-FFF2-40B4-BE49-F238E27FC236}">
                <a16:creationId xmlns:a16="http://schemas.microsoft.com/office/drawing/2014/main" id="{2166AF68-BA90-8249-5A72-58CB353AE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50" y="592138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</a:t>
            </a:r>
          </a:p>
        </p:txBody>
      </p:sp>
      <p:sp>
        <p:nvSpPr>
          <p:cNvPr id="17415" name="Text Box 34">
            <a:extLst>
              <a:ext uri="{FF2B5EF4-FFF2-40B4-BE49-F238E27FC236}">
                <a16:creationId xmlns:a16="http://schemas.microsoft.com/office/drawing/2014/main" id="{D670D809-7BD7-6270-981F-D647F78B3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88" y="1958975"/>
            <a:ext cx="55895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Find the ratio of Length to Breadth.</a:t>
            </a:r>
          </a:p>
        </p:txBody>
      </p:sp>
      <p:sp>
        <p:nvSpPr>
          <p:cNvPr id="17416" name="Rectangle 38">
            <a:extLst>
              <a:ext uri="{FF2B5EF4-FFF2-40B4-BE49-F238E27FC236}">
                <a16:creationId xmlns:a16="http://schemas.microsoft.com/office/drawing/2014/main" id="{5BDBD117-62ED-E572-302A-4CBFE193F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7813" y="2592388"/>
            <a:ext cx="2024062" cy="89693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08" name="Text Box 40">
            <a:extLst>
              <a:ext uri="{FF2B5EF4-FFF2-40B4-BE49-F238E27FC236}">
                <a16:creationId xmlns:a16="http://schemas.microsoft.com/office/drawing/2014/main" id="{371DB414-B08E-03B8-DD56-A18ABB8CC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4263" y="4102100"/>
            <a:ext cx="5494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Find the ratio of length to Perimeter</a:t>
            </a:r>
          </a:p>
        </p:txBody>
      </p:sp>
      <p:pic>
        <p:nvPicPr>
          <p:cNvPr id="17418" name="Picture 43" descr="Office Objects 0572">
            <a:extLst>
              <a:ext uri="{FF2B5EF4-FFF2-40B4-BE49-F238E27FC236}">
                <a16:creationId xmlns:a16="http://schemas.microsoft.com/office/drawing/2014/main" id="{4FBA4F30-6AED-F95B-FE07-52AD63146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Text Box 29">
            <a:extLst>
              <a:ext uri="{FF2B5EF4-FFF2-40B4-BE49-F238E27FC236}">
                <a16:creationId xmlns:a16="http://schemas.microsoft.com/office/drawing/2014/main" id="{E2CE2815-8392-C0AE-CFBF-B72EF152C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  <p:sp>
        <p:nvSpPr>
          <p:cNvPr id="17420" name="TextBox 18">
            <a:extLst>
              <a:ext uri="{FF2B5EF4-FFF2-40B4-BE49-F238E27FC236}">
                <a16:creationId xmlns:a16="http://schemas.microsoft.com/office/drawing/2014/main" id="{A72992D0-8672-814D-0ECA-FBD3B5990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0913" y="3544888"/>
            <a:ext cx="862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7 cm</a:t>
            </a:r>
          </a:p>
        </p:txBody>
      </p:sp>
      <p:sp>
        <p:nvSpPr>
          <p:cNvPr id="17421" name="TextBox 19">
            <a:extLst>
              <a:ext uri="{FF2B5EF4-FFF2-40B4-BE49-F238E27FC236}">
                <a16:creationId xmlns:a16="http://schemas.microsoft.com/office/drawing/2014/main" id="{110B4AC1-2C13-0927-DB6D-747CB3378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2938" y="2811463"/>
            <a:ext cx="862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 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E88B76-D638-8ECE-73DC-67125F1EA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188" y="2532063"/>
            <a:ext cx="823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L : 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4B0D44-B00A-5172-6EF3-E9391DE6E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188" y="3078163"/>
            <a:ext cx="835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 : 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D57CC85-2C1D-379D-9C25-87AA7FE07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300" y="4600575"/>
            <a:ext cx="2425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 = 2 + 7 + 2 + 7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B421074-30BE-C5C8-FB56-9C01C2D26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300" y="4978400"/>
            <a:ext cx="1009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 = 18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4090A7F-CF2D-3BB2-0034-35EEF6D4D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7025" y="4625975"/>
            <a:ext cx="788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L : P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873A00C-0C62-E6CE-ED17-4EA2A9EA4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0038" y="5172075"/>
            <a:ext cx="971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7 : 18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8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">
            <a:extLst>
              <a:ext uri="{FF2B5EF4-FFF2-40B4-BE49-F238E27FC236}">
                <a16:creationId xmlns:a16="http://schemas.microsoft.com/office/drawing/2014/main" id="{3146515B-5073-4030-DB85-DAB7C861B49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EBC5E3-8141-439E-B1EB-BFCBC40FA4D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2">
            <a:extLst>
              <a:ext uri="{FF2B5EF4-FFF2-40B4-BE49-F238E27FC236}">
                <a16:creationId xmlns:a16="http://schemas.microsoft.com/office/drawing/2014/main" id="{E00D0744-9B82-A7F3-18FC-C1E0EA077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36" name="Picture 5" descr="scottishflag">
            <a:extLst>
              <a:ext uri="{FF2B5EF4-FFF2-40B4-BE49-F238E27FC236}">
                <a16:creationId xmlns:a16="http://schemas.microsoft.com/office/drawing/2014/main" id="{B062C78C-3A29-ADB5-743C-73EB883F1F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7">
            <a:extLst>
              <a:ext uri="{FF2B5EF4-FFF2-40B4-BE49-F238E27FC236}">
                <a16:creationId xmlns:a16="http://schemas.microsoft.com/office/drawing/2014/main" id="{08FFD684-C1DB-0950-3AB1-D30A3B6ACD3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376" name="Rectangle 8">
            <a:extLst>
              <a:ext uri="{FF2B5EF4-FFF2-40B4-BE49-F238E27FC236}">
                <a16:creationId xmlns:a16="http://schemas.microsoft.com/office/drawing/2014/main" id="{4E4E6EB0-6907-568C-A74B-E4ADD5F61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50" y="592138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</a:t>
            </a:r>
          </a:p>
        </p:txBody>
      </p:sp>
      <p:sp>
        <p:nvSpPr>
          <p:cNvPr id="18439" name="Text Box 34">
            <a:extLst>
              <a:ext uri="{FF2B5EF4-FFF2-40B4-BE49-F238E27FC236}">
                <a16:creationId xmlns:a16="http://schemas.microsoft.com/office/drawing/2014/main" id="{D6894D8D-5159-1DEA-FFEE-69E928514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88" y="1958975"/>
            <a:ext cx="51085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Find the ratio of Breadth to Area.</a:t>
            </a:r>
          </a:p>
        </p:txBody>
      </p:sp>
      <p:sp>
        <p:nvSpPr>
          <p:cNvPr id="18440" name="Rectangle 38">
            <a:extLst>
              <a:ext uri="{FF2B5EF4-FFF2-40B4-BE49-F238E27FC236}">
                <a16:creationId xmlns:a16="http://schemas.microsoft.com/office/drawing/2014/main" id="{C91CEE95-D963-69C1-04B1-6CB1DBF9A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7813" y="2592388"/>
            <a:ext cx="2024062" cy="89693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08" name="Text Box 40">
            <a:extLst>
              <a:ext uri="{FF2B5EF4-FFF2-40B4-BE49-F238E27FC236}">
                <a16:creationId xmlns:a16="http://schemas.microsoft.com/office/drawing/2014/main" id="{C204B865-7348-0E8B-3047-7E342F085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" y="4102100"/>
            <a:ext cx="545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Find the ratio of Area to Perimeter</a:t>
            </a:r>
          </a:p>
        </p:txBody>
      </p:sp>
      <p:pic>
        <p:nvPicPr>
          <p:cNvPr id="18442" name="Picture 43" descr="Office Objects 0572">
            <a:extLst>
              <a:ext uri="{FF2B5EF4-FFF2-40B4-BE49-F238E27FC236}">
                <a16:creationId xmlns:a16="http://schemas.microsoft.com/office/drawing/2014/main" id="{03CEBBCA-4434-3E2A-898B-A00012964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3" name="Text Box 29">
            <a:extLst>
              <a:ext uri="{FF2B5EF4-FFF2-40B4-BE49-F238E27FC236}">
                <a16:creationId xmlns:a16="http://schemas.microsoft.com/office/drawing/2014/main" id="{7D65FE57-7513-A505-FB2F-B7FC5023B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  <p:sp>
        <p:nvSpPr>
          <p:cNvPr id="18444" name="TextBox 18">
            <a:extLst>
              <a:ext uri="{FF2B5EF4-FFF2-40B4-BE49-F238E27FC236}">
                <a16:creationId xmlns:a16="http://schemas.microsoft.com/office/drawing/2014/main" id="{C28B33D5-B224-13FB-F72F-E4743212C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0913" y="3544888"/>
            <a:ext cx="862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7 cm</a:t>
            </a:r>
          </a:p>
        </p:txBody>
      </p:sp>
      <p:sp>
        <p:nvSpPr>
          <p:cNvPr id="18445" name="TextBox 19">
            <a:extLst>
              <a:ext uri="{FF2B5EF4-FFF2-40B4-BE49-F238E27FC236}">
                <a16:creationId xmlns:a16="http://schemas.microsoft.com/office/drawing/2014/main" id="{B90D3DB1-1A63-9895-E981-A9DA1FC9A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2938" y="2811463"/>
            <a:ext cx="862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 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7F10FE3-46A9-596A-21DF-79EDE72B5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188" y="2532063"/>
            <a:ext cx="877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 : 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27DC919-F52B-DFDA-5B08-77D6DAD1C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188" y="3032125"/>
            <a:ext cx="973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2 : 14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8AE152-E77D-B669-18D4-FEEFE6263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1388" y="4640263"/>
            <a:ext cx="1487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= 2 x 7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0121B65-0FD1-2C49-49FB-44D4AF6C7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1388" y="5100638"/>
            <a:ext cx="1751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= 14 cm</a:t>
            </a:r>
            <a:r>
              <a:rPr lang="en-GB" altLang="en-US" baseline="30000"/>
              <a:t>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D8C6F84-E1C3-F60D-B416-1CDDAB7A7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7025" y="4625975"/>
            <a:ext cx="844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: P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EBBF11-B099-2B61-CA10-358625CFC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5145088"/>
            <a:ext cx="11096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14 : 18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937CD7A-6B9D-B6C3-EA9D-4BD8CBCB4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1388" y="4179888"/>
            <a:ext cx="14763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= L x 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CB444D5-217C-DF2B-16D0-BE76777BB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1638" y="3530600"/>
            <a:ext cx="784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 : 7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AF41D9E-7E93-2C11-154F-1BDA123DF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665788"/>
            <a:ext cx="835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7 : 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8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B6483FCF-8BE2-46B7-6A32-FE26593C4E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025054-ED86-4801-BA02-D3CC97A438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214877C-C21B-EBC2-A0C5-94F3DA8A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Department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58C22D36-F0C3-F4CA-FE9B-880155046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Text Box 3">
            <a:extLst>
              <a:ext uri="{FF2B5EF4-FFF2-40B4-BE49-F238E27FC236}">
                <a16:creationId xmlns:a16="http://schemas.microsoft.com/office/drawing/2014/main" id="{C198EF51-95D0-94D4-EC5C-08F80A465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Ch8 (page 65)</a:t>
            </a:r>
          </a:p>
        </p:txBody>
      </p:sp>
      <p:pic>
        <p:nvPicPr>
          <p:cNvPr id="19462" name="Picture 4" descr="ag00463_">
            <a:extLst>
              <a:ext uri="{FF2B5EF4-FFF2-40B4-BE49-F238E27FC236}">
                <a16:creationId xmlns:a16="http://schemas.microsoft.com/office/drawing/2014/main" id="{0CB9F8F5-43D4-4053-3BA0-047CC1EB453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Text Box 5">
            <a:extLst>
              <a:ext uri="{FF2B5EF4-FFF2-40B4-BE49-F238E27FC236}">
                <a16:creationId xmlns:a16="http://schemas.microsoft.com/office/drawing/2014/main" id="{52A523D1-D5BC-0C0D-E057-D34CF37FFD3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B4BB16A9-D531-3DAB-1581-73D78CC75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000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Ratio</a:t>
            </a:r>
            <a:endParaRPr lang="en-GB" sz="4000" b="1" kern="0" baseline="30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19465" name="Picture 2" descr="scottishflag">
            <a:extLst>
              <a:ext uri="{FF2B5EF4-FFF2-40B4-BE49-F238E27FC236}">
                <a16:creationId xmlns:a16="http://schemas.microsoft.com/office/drawing/2014/main" id="{B6AFC496-635D-7694-57F2-2D1E9EA002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4" descr="Office Objects 0572">
            <a:extLst>
              <a:ext uri="{FF2B5EF4-FFF2-40B4-BE49-F238E27FC236}">
                <a16:creationId xmlns:a16="http://schemas.microsoft.com/office/drawing/2014/main" id="{59F32897-A49D-2550-02F1-283C16063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2203573C-F023-B612-7FD8-4D0D63935F1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AD651D3-6DC8-4FF9-AD54-1F881747CE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1DD8E9F9-C527-950B-AB68-79F747498C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AE3F3A5-DF00-1EA5-4EA2-F6E75AB53D9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73225" y="401638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14CB615F-59FF-F177-4411-81A48CE5A1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B21F2345-DFAA-EF1A-E455-963D3171768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14">
            <a:extLst>
              <a:ext uri="{FF2B5EF4-FFF2-40B4-BE49-F238E27FC236}">
                <a16:creationId xmlns:a16="http://schemas.microsoft.com/office/drawing/2014/main" id="{5CCD1B7E-7940-9B2D-92B5-EAC7F6562F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2211388"/>
          <a:ext cx="6870700" cy="334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48040" imgH="2222280" progId="Equation.DSMT4">
                  <p:embed/>
                </p:oleObj>
              </mc:Choice>
              <mc:Fallback>
                <p:oleObj name="Equation" r:id="rId3" imgW="3848040" imgH="22222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2211388"/>
                        <a:ext cx="6870700" cy="334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17" descr="Office Objects 0572">
            <a:extLst>
              <a:ext uri="{FF2B5EF4-FFF2-40B4-BE49-F238E27FC236}">
                <a16:creationId xmlns:a16="http://schemas.microsoft.com/office/drawing/2014/main" id="{04335BBA-E1A6-5FC0-BF45-43A3763BF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29">
            <a:extLst>
              <a:ext uri="{FF2B5EF4-FFF2-40B4-BE49-F238E27FC236}">
                <a16:creationId xmlns:a16="http://schemas.microsoft.com/office/drawing/2014/main" id="{AA2A368D-826A-68AB-FB3A-F3E3BA111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3CCD00D1-1CDA-F959-9A21-D0A826794B9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5D9B2A-B961-44E3-A5CC-13ABFCA1BC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EFEF034E-C374-C9C0-A5F0-5749F35BAF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0484" name="Picture 3" descr="scottishflag">
            <a:extLst>
              <a:ext uri="{FF2B5EF4-FFF2-40B4-BE49-F238E27FC236}">
                <a16:creationId xmlns:a16="http://schemas.microsoft.com/office/drawing/2014/main" id="{7D31F5FC-8A95-1B5A-2559-FA7E5760F9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4">
            <a:extLst>
              <a:ext uri="{FF2B5EF4-FFF2-40B4-BE49-F238E27FC236}">
                <a16:creationId xmlns:a16="http://schemas.microsoft.com/office/drawing/2014/main" id="{2916FC04-20A9-F01F-731B-7AE1F89866A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6" name="Picture 5" descr="Office Objects 0572">
            <a:extLst>
              <a:ext uri="{FF2B5EF4-FFF2-40B4-BE49-F238E27FC236}">
                <a16:creationId xmlns:a16="http://schemas.microsoft.com/office/drawing/2014/main" id="{B8F41521-29A6-DB32-FF5B-7AF59C4512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ECA93677-9AF0-963F-8B32-2DA1E5303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1D64EA33-6629-B63A-BCCA-67ADA77E0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0489" name="Line 9">
            <a:extLst>
              <a:ext uri="{FF2B5EF4-FFF2-40B4-BE49-F238E27FC236}">
                <a16:creationId xmlns:a16="http://schemas.microsoft.com/office/drawing/2014/main" id="{065F01F1-F788-7523-2445-EA59EC6361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082AA15E-CA9B-59F0-93A2-08DB16583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1650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	We are learning to simplify a ratio.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40F9BFB3-2148-3917-CE7A-D07738BDC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Ratio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E5FA38B5-CA18-5DF3-1469-5BB3B1510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41650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 	Be able to find the HCF to simplify a ratios.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0493" name="Text Box 29">
            <a:extLst>
              <a:ext uri="{FF2B5EF4-FFF2-40B4-BE49-F238E27FC236}">
                <a16:creationId xmlns:a16="http://schemas.microsoft.com/office/drawing/2014/main" id="{30F2D038-9280-090D-D585-EE5B90D7F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400" y="1393825"/>
            <a:ext cx="2270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 </a:t>
            </a:r>
          </a:p>
          <a:p>
            <a:pPr eaLnBrk="1" hangingPunct="1"/>
            <a:endParaRPr lang="en-GB" altLang="en-US" sz="11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2" grpId="0"/>
      <p:bldP spid="59413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1865</TotalTime>
  <Words>1332</Words>
  <Application>Microsoft Office PowerPoint</Application>
  <PresentationFormat>On-screen Show (4:3)</PresentationFormat>
  <Paragraphs>314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Comic Sans MS</vt:lpstr>
      <vt:lpstr>Arial</vt:lpstr>
      <vt:lpstr>Tahoma</vt:lpstr>
      <vt:lpstr>Wingdings</vt:lpstr>
      <vt:lpstr>Calibri</vt:lpstr>
      <vt:lpstr>1_Shimmer</vt:lpstr>
      <vt:lpstr>MathType 6.0 Equation</vt:lpstr>
      <vt:lpstr>MathType 5.0 Equation</vt:lpstr>
      <vt:lpstr>Ratio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237</cp:revision>
  <dcterms:created xsi:type="dcterms:W3CDTF">2005-04-06T16:52:43Z</dcterms:created>
  <dcterms:modified xsi:type="dcterms:W3CDTF">2026-07-04T19:52:54Z</dcterms:modified>
</cp:coreProperties>
</file>