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873" r:id="rId2"/>
    <p:sldMasterId id="2147483875" r:id="rId3"/>
    <p:sldMasterId id="2147483877" r:id="rId4"/>
    <p:sldMasterId id="2147483879" r:id="rId5"/>
  </p:sldMasterIdLst>
  <p:notesMasterIdLst>
    <p:notesMasterId r:id="rId39"/>
  </p:notesMasterIdLst>
  <p:sldIdLst>
    <p:sldId id="272" r:id="rId6"/>
    <p:sldId id="290" r:id="rId7"/>
    <p:sldId id="291" r:id="rId8"/>
    <p:sldId id="293" r:id="rId9"/>
    <p:sldId id="308" r:id="rId10"/>
    <p:sldId id="292" r:id="rId11"/>
    <p:sldId id="257" r:id="rId12"/>
    <p:sldId id="260" r:id="rId13"/>
    <p:sldId id="261" r:id="rId14"/>
    <p:sldId id="262" r:id="rId15"/>
    <p:sldId id="309" r:id="rId16"/>
    <p:sldId id="259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9" r:id="rId25"/>
    <p:sldId id="307" r:id="rId26"/>
    <p:sldId id="295" r:id="rId27"/>
    <p:sldId id="315" r:id="rId28"/>
    <p:sldId id="318" r:id="rId29"/>
    <p:sldId id="317" r:id="rId30"/>
    <p:sldId id="297" r:id="rId31"/>
    <p:sldId id="270" r:id="rId32"/>
    <p:sldId id="271" r:id="rId33"/>
    <p:sldId id="311" r:id="rId34"/>
    <p:sldId id="312" r:id="rId35"/>
    <p:sldId id="313" r:id="rId36"/>
    <p:sldId id="314" r:id="rId37"/>
    <p:sldId id="310" r:id="rId3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3300"/>
    <a:srgbClr val="9900FF"/>
    <a:srgbClr val="FF33CC"/>
    <a:srgbClr val="969696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9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82221A33-DD17-A8D6-AFF6-6F97712BE4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CF4D1F2-AAC0-1507-EE7B-F3AB2DF813B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356DD2E8-4D5F-FE5A-51B4-FC1ADA3F312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9F7B2276-81F2-514D-D8CE-EF3F08931E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1555B6F2-F799-B651-0330-3717092D85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035ED886-2500-0804-1756-0601BA4D4F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52BB51BB-78DB-4AC0-A46E-DF6B727A46F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659FEAA-7799-AF8D-A1FA-C190BD1B86D6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451FA57-38D5-F04C-6E5A-9AEC9C8B64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3624C086-5BB4-FAB8-640B-DD03C2A11DD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08E3793A-4E49-CB80-F54C-C8F0CA4154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CEBDF43C-CD11-D83B-2581-847F76B5103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C6FB25BB-2BC5-1DFB-FF03-C8665CD0AB9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6C17A8C6-97AA-9CF6-2CEB-6E141BDA6B1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D116FDEB-1831-BF76-2762-7BA31466BC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0C64D4F8-63E6-F8FF-D757-9CA35E62FEE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C22CF139-4326-3EBE-2B30-6D45EA72343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A0C5AFEF-F3DE-F5C2-D3F0-756A6EB4684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4F4E58C4-29A9-2DF8-736E-07FCA24FCBE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114E32F0-F0CD-FB2F-71E9-FE1BF8A5DAF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DB312DA8-0AED-FC26-3695-DE8546A2CB0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6" name="TextBox 13">
            <a:extLst>
              <a:ext uri="{FF2B5EF4-FFF2-40B4-BE49-F238E27FC236}">
                <a16:creationId xmlns:a16="http://schemas.microsoft.com/office/drawing/2014/main" id="{32412624-EA0A-AD12-F0E0-64B9005696C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775" y="1524000"/>
            <a:ext cx="6810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600" dirty="0">
                <a:solidFill>
                  <a:srgbClr val="FFFF00"/>
                </a:solidFill>
              </a:rPr>
              <a:t>NUM</a:t>
            </a:r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270000" y="2444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334A2C8A-1FEA-99B1-91F3-49B252FAAA6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CC6D3-C42D-411F-AE04-688F609B1BE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07D94752-FFDE-274D-6610-72ACEE257F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8CDADF8C-4C68-32A9-CC09-D0D8B76471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3C7B261-54ED-4904-B212-B2DD3BCD5C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863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74B826AF-FC28-65DB-8564-65AE1A7C84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229BF-9A43-41B7-BD5A-517C681AE5F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D411CA1-F9CC-189B-CC14-522E869EF0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88B1CDC-B077-9ECB-C145-9CA1727CB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4331B7-0BF4-4B77-BC49-16D8A30436B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295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12E29CE-B567-0D95-37E7-AB1FF9D0C8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567BD-C1C2-43A9-B9EE-1B69A62DFD5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DF17AC5-6A81-BDD9-D53B-ED509AD08A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83E7012-EE0D-497A-C00A-A592177C4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7E2A51-632A-417D-B677-DFCEF5DDBF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0390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E5CDD19-FB1F-7590-771F-F4FD96A46F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9E50E-4CD0-4F62-889B-7BBAF33C3E5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DEC065-971C-183F-8B61-ED5B62FDD5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A11D9497-25E2-4AE3-B924-5D791563D0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7800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76E55BC-EF4F-76BC-223C-07522D6B03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78215-8649-46C4-915B-2C4BDC14341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1613F4-A373-92A3-78E3-2FE098A3D98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D3E647B4-F846-49B5-9655-D206755822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6120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43B05A4-1D86-B698-8062-A7FED73E6D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E5058-16EA-47EC-8D66-049D2E55DC2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FE990D-C6D7-1C46-E48E-16FEC8E312E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F4F99F87-2373-4A80-9446-53D929A435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81032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0C01D0E-4EDA-7E06-A1B7-7DE20C0A98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18BD5-8814-43E6-BDB9-B2C9B053109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7C1D27-DD35-A3CA-1C6B-8C44A7C54A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fld id="{53CF743E-B592-4594-BE12-7319D735D3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50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DE0F624-617A-1DC4-54B6-4CFA881887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5C651-CD44-47A1-A03F-8257C8E8074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7406621-B731-17B3-E72E-B4CF80D65B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7BC59B5-608F-71E8-28E8-DDBF1A1CA7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C8FD67-8148-4EA9-96B8-E5946FFC42A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347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F4903DE-45C5-9668-EFB6-2CEB0A54FC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3C0AE-E2CD-4A75-9BFA-A63A243CD15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83311E7-8667-A492-9102-401A916905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4E38C8AD-262E-74AF-6988-FE5793D630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A2EF43-4BA9-4CAD-B6EA-9AACE0427B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6499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71945FA1-F94A-7CE1-39EA-6E535567DC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BCBA7-731B-4A57-8D79-27376453A75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8EA046F-5ED7-9AF4-F460-99377E0DC9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CABEB61-C63C-6CF1-BFC7-7BB873D94F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BC446-1A14-4CE3-A0C6-056DEB12A8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56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76442E7A-EEAA-9FE0-9EB5-D33418878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94B96-D8C0-462C-BC3A-3D64B941199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C84EAB46-DB85-5A11-8A0D-84B06AD193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6356BF31-2F70-7E44-93CC-3D63FA454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2C3C4-8E31-43A2-AD43-1C874E26CB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428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31457BFC-F346-D7D8-9517-276C42B94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9DB1F-A9E1-48A1-A70F-A644E19ACFC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F715C7CB-1AFF-B245-0808-506470C018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2B12735-51F2-6763-9DAC-67CE0D4EDB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240064-224D-4D53-AEE0-9D0314EF25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01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A40193A5-193A-6929-AC9A-7C50706070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97FC7-6762-4D68-AAB0-268BCE9E6BA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B40A15C6-AC36-22CA-5608-E898405F5B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EDCF06B4-7042-5CE6-EEBB-B52BC3906C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C224B-EB50-4C01-9D8C-A789D5B631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2352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860A7AC-281D-9F4D-647E-47B287829D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810FC-2C51-4448-B8A2-E41698993D3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6058338F-08EB-C756-31B9-A580B1F4D5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EC2AD884-1920-5D17-EA20-0288E4E3C2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230390-11F0-4780-B7A4-AA08417CB5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976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8ED15DCF-B878-3EF9-4706-46F7B92BDA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A7699-A029-4303-A8AD-9B118545E98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C8553D3-2750-8B8A-EE80-8124DFEBD5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4279FA18-E7C0-520C-038E-1CD887477F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FC9939-1742-4596-A3E5-4E77C6CDFB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962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6508B548-0FEF-A808-9F41-10D9700F2F3F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0006A541-A685-8410-9D6E-C788D4459F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A38425A4-D5E7-B231-07BE-11972B30710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5130" name="Group 5">
              <a:extLst>
                <a:ext uri="{FF2B5EF4-FFF2-40B4-BE49-F238E27FC236}">
                  <a16:creationId xmlns:a16="http://schemas.microsoft.com/office/drawing/2014/main" id="{4A7F3CAB-D2F6-BF86-F0BD-4BA57607E3C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D372D9F9-21AA-3EF3-49B3-A4C5E347831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9147ECC9-6516-4145-06A7-DFBBF46EDB2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9CD65319-5F71-66F0-A4C6-AA65D95A0AF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675E485F-9DBD-7D63-26EA-6610F56E4AA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C86DE833-4FD6-E3BC-3034-BD4B64ABD87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AAB85C07-E5CC-F329-BE8F-49231AE1B11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7306028B-130A-701F-E102-1754BA0501C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433460F1-94C4-6777-6BB6-65B11F8D071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C361BA6C-B912-CE48-0365-B6AD9B32EC1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7E3E3A72-61AC-2FDE-FC0E-9BA3530FAB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04F30641-8A12-ADC1-4C90-FD52ECB2F0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F86D1287-6069-64F7-FFE9-B61D6AD2A89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0D56033-C762-451A-905C-7614EABACC2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5B1527BE-CB97-A8CE-239D-0969FA56866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963AD701-5A54-B8D9-23AA-2F229AFCF2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4DB6328-BCC8-440A-8D46-E16C2F556B0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6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6228F52-F595-87D6-AAEE-13C51DCC8C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88F9673-F695-C3E5-38B4-D3E47C5488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27332" name="Rectangle 4">
            <a:extLst>
              <a:ext uri="{FF2B5EF4-FFF2-40B4-BE49-F238E27FC236}">
                <a16:creationId xmlns:a16="http://schemas.microsoft.com/office/drawing/2014/main" id="{3B64BBC0-1E62-CA5C-B76E-6479492661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D72D096F-5748-404F-A108-1012F7B49F2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7334" name="Rectangle 6">
            <a:extLst>
              <a:ext uri="{FF2B5EF4-FFF2-40B4-BE49-F238E27FC236}">
                <a16:creationId xmlns:a16="http://schemas.microsoft.com/office/drawing/2014/main" id="{52C1870C-BDAA-2DAF-2647-D8F27FE4E7E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89AD6369-4A2D-4FFE-A18A-CE531DE4AEB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D48A073-E285-567A-4AD6-F0F5926EAE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C163DF6-D89A-4222-1EDD-A51489A114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27332" name="Rectangle 4">
            <a:extLst>
              <a:ext uri="{FF2B5EF4-FFF2-40B4-BE49-F238E27FC236}">
                <a16:creationId xmlns:a16="http://schemas.microsoft.com/office/drawing/2014/main" id="{BBD6F467-E1AF-8226-4E29-FFC37B1DEDA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F77D0F1A-84D6-4FD4-9BB7-C01445B2513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7334" name="Rectangle 6">
            <a:extLst>
              <a:ext uri="{FF2B5EF4-FFF2-40B4-BE49-F238E27FC236}">
                <a16:creationId xmlns:a16="http://schemas.microsoft.com/office/drawing/2014/main" id="{43DD06FA-5816-FC9A-AD74-039AB1487CF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E8BA7FB1-7057-4939-B828-7F8430BBF6B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D8B9A7A-4BE4-AF68-321F-69AAB9678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071938A-39F7-DDE2-B31C-C27EA82B8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27332" name="Rectangle 4">
            <a:extLst>
              <a:ext uri="{FF2B5EF4-FFF2-40B4-BE49-F238E27FC236}">
                <a16:creationId xmlns:a16="http://schemas.microsoft.com/office/drawing/2014/main" id="{78B828A8-0303-F8E7-BCB6-6234C2985A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85364EBD-FD62-4261-878E-C13CCB5AB5E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7334" name="Rectangle 6">
            <a:extLst>
              <a:ext uri="{FF2B5EF4-FFF2-40B4-BE49-F238E27FC236}">
                <a16:creationId xmlns:a16="http://schemas.microsoft.com/office/drawing/2014/main" id="{462C8CAC-78CD-2B84-A58A-C573895149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72662C75-243E-4004-B317-D2046D29F51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342404E-4D17-27E2-D0DB-48285134C2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149D9D4-48C9-AC74-1DCF-5A5F7F05C3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27332" name="Rectangle 4">
            <a:extLst>
              <a:ext uri="{FF2B5EF4-FFF2-40B4-BE49-F238E27FC236}">
                <a16:creationId xmlns:a16="http://schemas.microsoft.com/office/drawing/2014/main" id="{ABA9E351-D447-DDB2-EA6C-DD6E8429DE0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1A2A1ACB-09E5-4F35-917E-63E1ECE045F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7334" name="Rectangle 6">
            <a:extLst>
              <a:ext uri="{FF2B5EF4-FFF2-40B4-BE49-F238E27FC236}">
                <a16:creationId xmlns:a16="http://schemas.microsoft.com/office/drawing/2014/main" id="{E1EC5558-9C4E-0B63-6782-A895686FFF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B0C041DB-C4D5-4D65-9DC7-4EFD550BC09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image" Target="../media/image1.gif"/><Relationship Id="rId7" Type="http://schemas.openxmlformats.org/officeDocument/2006/relationships/slide" Target="slide2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ggbtu.be/mZKsrRsaS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ggbtu.be/mZKsrRsa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ggbtu.be/mkTB0cSmO" TargetMode="External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3.wmf"/><Relationship Id="rId7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gif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2.png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gif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3.jpeg"/><Relationship Id="rId4" Type="http://schemas.openxmlformats.org/officeDocument/2006/relationships/image" Target="../media/image1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4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athsrevision.com/index_files/Maths/Presentations/S1_Presentations/S1_Sage_Scribe_Area_Perimeter.xlsm" TargetMode="External"/><Relationship Id="rId5" Type="http://schemas.openxmlformats.org/officeDocument/2006/relationships/image" Target="../media/image20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03CE70D3-3ABF-3452-5FE8-D28A0E06F9A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EB81AA9-6575-4D4B-B8F7-E14D496230D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EE76BBE3-08A4-4094-9B5F-7E034A53C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364" name="Text Box 3">
            <a:extLst>
              <a:ext uri="{FF2B5EF4-FFF2-40B4-BE49-F238E27FC236}">
                <a16:creationId xmlns:a16="http://schemas.microsoft.com/office/drawing/2014/main" id="{BCC3F9BC-3663-B768-FDFB-3D06557FE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3746500"/>
            <a:ext cx="1627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cs typeface="Arial" panose="020B0604020202020204" pitchFamily="34" charset="0"/>
              </a:rPr>
              <a:t>Perimeter</a:t>
            </a:r>
          </a:p>
        </p:txBody>
      </p:sp>
      <p:sp>
        <p:nvSpPr>
          <p:cNvPr id="15365" name="AutoShape 5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46FEC36-8E7E-A828-F5B5-44D5035E6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3783013"/>
            <a:ext cx="398462" cy="38735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CC719C36-5634-D278-3803-DEA3481046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81175" y="374650"/>
            <a:ext cx="5291138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Area &amp; Perimeter</a:t>
            </a:r>
          </a:p>
        </p:txBody>
      </p:sp>
      <p:pic>
        <p:nvPicPr>
          <p:cNvPr id="15367" name="Picture 7" descr="scottishflag">
            <a:extLst>
              <a:ext uri="{FF2B5EF4-FFF2-40B4-BE49-F238E27FC236}">
                <a16:creationId xmlns:a16="http://schemas.microsoft.com/office/drawing/2014/main" id="{17CBDEBC-AE4A-9C6F-339A-CD8B58FA26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Text Box 8">
            <a:extLst>
              <a:ext uri="{FF2B5EF4-FFF2-40B4-BE49-F238E27FC236}">
                <a16:creationId xmlns:a16="http://schemas.microsoft.com/office/drawing/2014/main" id="{D3D96786-6E03-0247-6372-146CB31206D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15369" name="Picture 9" descr="Office Objects 0572">
            <a:extLst>
              <a:ext uri="{FF2B5EF4-FFF2-40B4-BE49-F238E27FC236}">
                <a16:creationId xmlns:a16="http://schemas.microsoft.com/office/drawing/2014/main" id="{9D4DDAB2-BC55-4B88-05BF-0A0894D1F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 Box 10">
            <a:extLst>
              <a:ext uri="{FF2B5EF4-FFF2-40B4-BE49-F238E27FC236}">
                <a16:creationId xmlns:a16="http://schemas.microsoft.com/office/drawing/2014/main" id="{00EA307E-3048-1988-54D8-EF3AF8D13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2292350"/>
            <a:ext cx="3506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cs typeface="Arial" panose="020B0604020202020204" pitchFamily="34" charset="0"/>
              </a:rPr>
              <a:t>Area Counting squares</a:t>
            </a:r>
          </a:p>
        </p:txBody>
      </p:sp>
      <p:sp>
        <p:nvSpPr>
          <p:cNvPr id="15371" name="Text Box 11">
            <a:extLst>
              <a:ext uri="{FF2B5EF4-FFF2-40B4-BE49-F238E27FC236}">
                <a16:creationId xmlns:a16="http://schemas.microsoft.com/office/drawing/2014/main" id="{1D5CA3DD-BD14-30E3-961B-ECF8F65CF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3019425"/>
            <a:ext cx="2457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cs typeface="Arial" panose="020B0604020202020204" pitchFamily="34" charset="0"/>
              </a:rPr>
              <a:t>Area Rectangle</a:t>
            </a:r>
          </a:p>
        </p:txBody>
      </p:sp>
      <p:sp>
        <p:nvSpPr>
          <p:cNvPr id="15372" name="AutoShape 1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3261D9F4-9F8C-D416-7B79-4A42A8761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2328863"/>
            <a:ext cx="398462" cy="387350"/>
          </a:xfrm>
          <a:prstGeom prst="actionButtonForwardNex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3" name="AutoShape 1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170726B0-3E21-ACC8-E9E3-7E4055434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3055938"/>
            <a:ext cx="398462" cy="38735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4" name="Text Box 14">
            <a:extLst>
              <a:ext uri="{FF2B5EF4-FFF2-40B4-BE49-F238E27FC236}">
                <a16:creationId xmlns:a16="http://schemas.microsoft.com/office/drawing/2014/main" id="{F7E51EFD-B885-1CCE-9573-D5C0D2387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4473575"/>
            <a:ext cx="531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cs typeface="Arial" panose="020B0604020202020204" pitchFamily="34" charset="0"/>
              </a:rPr>
              <a:t>Measuring Lengths / Drawing lines</a:t>
            </a:r>
          </a:p>
        </p:txBody>
      </p:sp>
      <p:sp>
        <p:nvSpPr>
          <p:cNvPr id="15375" name="Text Box 15">
            <a:extLst>
              <a:ext uri="{FF2B5EF4-FFF2-40B4-BE49-F238E27FC236}">
                <a16:creationId xmlns:a16="http://schemas.microsoft.com/office/drawing/2014/main" id="{3BD798C7-24EA-9B55-6D52-A079EAE8F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5200650"/>
            <a:ext cx="27574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  <a:cs typeface="Arial" panose="020B0604020202020204" pitchFamily="34" charset="0"/>
              </a:rPr>
              <a:t>Measuring Angles</a:t>
            </a:r>
          </a:p>
        </p:txBody>
      </p:sp>
      <p:sp>
        <p:nvSpPr>
          <p:cNvPr id="15376" name="AutoShape 16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66CCA04E-31CA-FB57-53F1-4953D491D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4510088"/>
            <a:ext cx="398462" cy="387350"/>
          </a:xfrm>
          <a:prstGeom prst="actionButtonForwardNext">
            <a:avLst/>
          </a:prstGeom>
          <a:solidFill>
            <a:srgbClr val="99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77" name="AutoShape 17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90872E36-BE2C-953E-F1EA-DCFE58982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5237163"/>
            <a:ext cx="398462" cy="387350"/>
          </a:xfrm>
          <a:prstGeom prst="actionButtonForwardNex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350F0164-59B6-C6FC-20BA-CAD00C27180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5F0A0-B670-4972-A961-D3C2B451553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3F2F9661-FD30-19D4-2164-56E6123D05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1FCEC398-43A4-B957-51AE-82076076F1C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23557" name="Picture 3" descr="scottishflag">
            <a:extLst>
              <a:ext uri="{FF2B5EF4-FFF2-40B4-BE49-F238E27FC236}">
                <a16:creationId xmlns:a16="http://schemas.microsoft.com/office/drawing/2014/main" id="{66C237A9-B471-56F5-4008-F37D73EEFE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 Box 4">
            <a:extLst>
              <a:ext uri="{FF2B5EF4-FFF2-40B4-BE49-F238E27FC236}">
                <a16:creationId xmlns:a16="http://schemas.microsoft.com/office/drawing/2014/main" id="{2F298E00-F363-DBDC-DE3D-292420FB705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3559" name="Picture 6" descr="Office Objects 0572">
            <a:extLst>
              <a:ext uri="{FF2B5EF4-FFF2-40B4-BE49-F238E27FC236}">
                <a16:creationId xmlns:a16="http://schemas.microsoft.com/office/drawing/2014/main" id="{C979FAC3-8AC8-F8EC-9579-EEE01A98E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Text Box 68">
            <a:extLst>
              <a:ext uri="{FF2B5EF4-FFF2-40B4-BE49-F238E27FC236}">
                <a16:creationId xmlns:a16="http://schemas.microsoft.com/office/drawing/2014/main" id="{3FBD081B-2722-83D3-92A7-6924772BE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035175"/>
            <a:ext cx="1174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Example</a:t>
            </a:r>
          </a:p>
        </p:txBody>
      </p:sp>
      <p:sp>
        <p:nvSpPr>
          <p:cNvPr id="23561" name="Text Box 69">
            <a:extLst>
              <a:ext uri="{FF2B5EF4-FFF2-40B4-BE49-F238E27FC236}">
                <a16:creationId xmlns:a16="http://schemas.microsoft.com/office/drawing/2014/main" id="{D2CB5266-005B-1C7C-A3E0-8C9B0EF25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479675"/>
            <a:ext cx="490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Find the area of the rectangle opposite</a:t>
            </a:r>
          </a:p>
        </p:txBody>
      </p:sp>
      <p:sp>
        <p:nvSpPr>
          <p:cNvPr id="23562" name="Rectangle 70">
            <a:extLst>
              <a:ext uri="{FF2B5EF4-FFF2-40B4-BE49-F238E27FC236}">
                <a16:creationId xmlns:a16="http://schemas.microsoft.com/office/drawing/2014/main" id="{F4303210-4555-523F-88F5-AC9D5F305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1700" y="2451100"/>
            <a:ext cx="1689100" cy="6350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3" name="Text Box 71">
            <a:extLst>
              <a:ext uri="{FF2B5EF4-FFF2-40B4-BE49-F238E27FC236}">
                <a16:creationId xmlns:a16="http://schemas.microsoft.com/office/drawing/2014/main" id="{7463ACCC-5087-8BAA-9D07-8E73C40BC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6825" y="3165475"/>
            <a:ext cx="1098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L = 9cm</a:t>
            </a:r>
          </a:p>
        </p:txBody>
      </p:sp>
      <p:sp>
        <p:nvSpPr>
          <p:cNvPr id="23564" name="Text Box 72">
            <a:extLst>
              <a:ext uri="{FF2B5EF4-FFF2-40B4-BE49-F238E27FC236}">
                <a16:creationId xmlns:a16="http://schemas.microsoft.com/office/drawing/2014/main" id="{53C2295F-FD9E-6EAB-48A4-41A607AEC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4425" y="2581275"/>
            <a:ext cx="1119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B = 2cm</a:t>
            </a:r>
          </a:p>
        </p:txBody>
      </p:sp>
      <p:sp>
        <p:nvSpPr>
          <p:cNvPr id="14409" name="Text Box 73">
            <a:extLst>
              <a:ext uri="{FF2B5EF4-FFF2-40B4-BE49-F238E27FC236}">
                <a16:creationId xmlns:a16="http://schemas.microsoft.com/office/drawing/2014/main" id="{7EA01CBA-3C22-70B7-40C8-A1D57E56B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3622675"/>
            <a:ext cx="4344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Area = Length x Breadth</a:t>
            </a:r>
          </a:p>
        </p:txBody>
      </p:sp>
      <p:sp>
        <p:nvSpPr>
          <p:cNvPr id="14410" name="Text Box 74">
            <a:extLst>
              <a:ext uri="{FF2B5EF4-FFF2-40B4-BE49-F238E27FC236}">
                <a16:creationId xmlns:a16="http://schemas.microsoft.com/office/drawing/2014/main" id="{DBE22461-2B6F-6FFD-0498-D24211FA7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5" y="4113213"/>
            <a:ext cx="1695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L x B</a:t>
            </a:r>
          </a:p>
        </p:txBody>
      </p:sp>
      <p:sp>
        <p:nvSpPr>
          <p:cNvPr id="14411" name="Text Box 75">
            <a:extLst>
              <a:ext uri="{FF2B5EF4-FFF2-40B4-BE49-F238E27FC236}">
                <a16:creationId xmlns:a16="http://schemas.microsoft.com/office/drawing/2014/main" id="{3F35A7BF-F540-2103-DABF-D88D44A4D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5" y="4605338"/>
            <a:ext cx="17113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9 x 2</a:t>
            </a:r>
          </a:p>
        </p:txBody>
      </p:sp>
      <p:sp>
        <p:nvSpPr>
          <p:cNvPr id="14412" name="Text Box 76">
            <a:extLst>
              <a:ext uri="{FF2B5EF4-FFF2-40B4-BE49-F238E27FC236}">
                <a16:creationId xmlns:a16="http://schemas.microsoft.com/office/drawing/2014/main" id="{FD925503-94A2-A4E7-5979-9C0437C18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5" y="5095875"/>
            <a:ext cx="194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18 cm</a:t>
            </a:r>
            <a:r>
              <a:rPr lang="en-GB" altLang="en-US" sz="2800" baseline="60000"/>
              <a:t>2</a:t>
            </a:r>
            <a:endParaRPr lang="en-GB" altLang="en-US" sz="2800"/>
          </a:p>
        </p:txBody>
      </p:sp>
      <p:sp>
        <p:nvSpPr>
          <p:cNvPr id="17" name="Rounded Rectangle 16">
            <a:hlinkClick r:id="rId4"/>
            <a:extLst>
              <a:ext uri="{FF2B5EF4-FFF2-40B4-BE49-F238E27FC236}">
                <a16:creationId xmlns:a16="http://schemas.microsoft.com/office/drawing/2014/main" id="{6A0C08A6-5E09-D076-0505-3A8FA6982D35}"/>
              </a:ext>
            </a:extLst>
          </p:cNvPr>
          <p:cNvSpPr/>
          <p:nvPr/>
        </p:nvSpPr>
        <p:spPr>
          <a:xfrm>
            <a:off x="7073900" y="5511800"/>
            <a:ext cx="1828800" cy="67310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latin typeface="Comic Sans MS" pitchFamily="66" charset="0"/>
              </a:rPr>
              <a:t>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9" grpId="0"/>
      <p:bldP spid="14410" grpId="0"/>
      <p:bldP spid="14411" grpId="0"/>
      <p:bldP spid="144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8">
            <a:extLst>
              <a:ext uri="{FF2B5EF4-FFF2-40B4-BE49-F238E27FC236}">
                <a16:creationId xmlns:a16="http://schemas.microsoft.com/office/drawing/2014/main" id="{16DC10C8-AD00-1FDC-E180-7497157E067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25F0A0-B670-4972-A961-D3C2B451553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40D96885-3A50-B480-484D-026864AF38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FF2A78BB-7DBD-5E89-F69E-CB17BEB1C1F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24581" name="Picture 3" descr="scottishflag">
            <a:extLst>
              <a:ext uri="{FF2B5EF4-FFF2-40B4-BE49-F238E27FC236}">
                <a16:creationId xmlns:a16="http://schemas.microsoft.com/office/drawing/2014/main" id="{6B2336BA-724B-B570-F46B-855BAA3235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4">
            <a:extLst>
              <a:ext uri="{FF2B5EF4-FFF2-40B4-BE49-F238E27FC236}">
                <a16:creationId xmlns:a16="http://schemas.microsoft.com/office/drawing/2014/main" id="{0B6AD571-ACFE-CCDF-C57E-F9887217AC5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4583" name="Picture 6" descr="Office Objects 0572">
            <a:extLst>
              <a:ext uri="{FF2B5EF4-FFF2-40B4-BE49-F238E27FC236}">
                <a16:creationId xmlns:a16="http://schemas.microsoft.com/office/drawing/2014/main" id="{ACC5D2EB-7439-B2E1-AA1A-79AAE48BF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Text Box 69">
            <a:extLst>
              <a:ext uri="{FF2B5EF4-FFF2-40B4-BE49-F238E27FC236}">
                <a16:creationId xmlns:a16="http://schemas.microsoft.com/office/drawing/2014/main" id="{741B8AC7-1927-42D7-ACC7-7B91F0C29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1920875"/>
            <a:ext cx="5370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Find the area of the rectangle.</a:t>
            </a:r>
          </a:p>
        </p:txBody>
      </p:sp>
      <p:sp>
        <p:nvSpPr>
          <p:cNvPr id="36874" name="Rectangle 70">
            <a:extLst>
              <a:ext uri="{FF2B5EF4-FFF2-40B4-BE49-F238E27FC236}">
                <a16:creationId xmlns:a16="http://schemas.microsoft.com/office/drawing/2014/main" id="{079EAEAE-7D6A-C63F-24B8-2E69E56468F8}"/>
              </a:ext>
            </a:extLst>
          </p:cNvPr>
          <p:cNvSpPr>
            <a:spLocks noChangeArrowheads="1"/>
          </p:cNvSpPr>
          <p:nvPr/>
        </p:nvSpPr>
        <p:spPr bwMode="auto">
          <a:xfrm rot="2601805">
            <a:off x="7073900" y="2654300"/>
            <a:ext cx="1689100" cy="635000"/>
          </a:xfrm>
          <a:prstGeom prst="rect">
            <a:avLst/>
          </a:prstGeom>
          <a:solidFill>
            <a:schemeClr val="tx1">
              <a:lumMod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586" name="Text Box 71">
            <a:extLst>
              <a:ext uri="{FF2B5EF4-FFF2-40B4-BE49-F238E27FC236}">
                <a16:creationId xmlns:a16="http://schemas.microsoft.com/office/drawing/2014/main" id="{8C27B38B-9819-EB0E-5651-844EF0D37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009775"/>
            <a:ext cx="893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3.5cm</a:t>
            </a:r>
          </a:p>
        </p:txBody>
      </p:sp>
      <p:sp>
        <p:nvSpPr>
          <p:cNvPr id="24587" name="Text Box 72">
            <a:extLst>
              <a:ext uri="{FF2B5EF4-FFF2-40B4-BE49-F238E27FC236}">
                <a16:creationId xmlns:a16="http://schemas.microsoft.com/office/drawing/2014/main" id="{CC6C0FE5-E42E-AC8B-4C5F-A8922B1CD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1025" y="3152775"/>
            <a:ext cx="78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10cm</a:t>
            </a:r>
          </a:p>
        </p:txBody>
      </p:sp>
      <p:sp>
        <p:nvSpPr>
          <p:cNvPr id="14409" name="Text Box 73">
            <a:extLst>
              <a:ext uri="{FF2B5EF4-FFF2-40B4-BE49-F238E27FC236}">
                <a16:creationId xmlns:a16="http://schemas.microsoft.com/office/drawing/2014/main" id="{F9B6EAC2-442B-9B98-88F5-BF4EB5033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5" y="2860675"/>
            <a:ext cx="4344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Area = Length x Breadth</a:t>
            </a:r>
          </a:p>
        </p:txBody>
      </p:sp>
      <p:sp>
        <p:nvSpPr>
          <p:cNvPr id="14410" name="Text Box 74">
            <a:extLst>
              <a:ext uri="{FF2B5EF4-FFF2-40B4-BE49-F238E27FC236}">
                <a16:creationId xmlns:a16="http://schemas.microsoft.com/office/drawing/2014/main" id="{E64528B5-B028-3EDF-AFE5-3A31283A1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2325" y="3351213"/>
            <a:ext cx="1695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L x B</a:t>
            </a:r>
          </a:p>
        </p:txBody>
      </p:sp>
      <p:sp>
        <p:nvSpPr>
          <p:cNvPr id="14411" name="Text Box 75">
            <a:extLst>
              <a:ext uri="{FF2B5EF4-FFF2-40B4-BE49-F238E27FC236}">
                <a16:creationId xmlns:a16="http://schemas.microsoft.com/office/drawing/2014/main" id="{A770AEC8-F39F-F749-A977-E1DBC0FCA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2325" y="3843338"/>
            <a:ext cx="2181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10 x 3.5</a:t>
            </a:r>
          </a:p>
        </p:txBody>
      </p:sp>
      <p:sp>
        <p:nvSpPr>
          <p:cNvPr id="14412" name="Text Box 76">
            <a:extLst>
              <a:ext uri="{FF2B5EF4-FFF2-40B4-BE49-F238E27FC236}">
                <a16:creationId xmlns:a16="http://schemas.microsoft.com/office/drawing/2014/main" id="{F81674D0-01D7-1E05-4937-C2EFD626F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2325" y="4333875"/>
            <a:ext cx="2000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/>
              <a:t>A = 35 cm</a:t>
            </a:r>
            <a:r>
              <a:rPr lang="en-GB" altLang="en-US" sz="2800" baseline="60000"/>
              <a:t>2</a:t>
            </a:r>
            <a:endParaRPr lang="en-GB" altLang="en-US" sz="2800"/>
          </a:p>
        </p:txBody>
      </p:sp>
      <p:sp>
        <p:nvSpPr>
          <p:cNvPr id="17" name="Rounded Rectangle 16">
            <a:hlinkClick r:id="rId4"/>
            <a:extLst>
              <a:ext uri="{FF2B5EF4-FFF2-40B4-BE49-F238E27FC236}">
                <a16:creationId xmlns:a16="http://schemas.microsoft.com/office/drawing/2014/main" id="{31350E6E-237A-BE5D-8502-48C16DA7B713}"/>
              </a:ext>
            </a:extLst>
          </p:cNvPr>
          <p:cNvSpPr/>
          <p:nvPr/>
        </p:nvSpPr>
        <p:spPr>
          <a:xfrm>
            <a:off x="7073900" y="5511800"/>
            <a:ext cx="1828800" cy="67310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latin typeface="Comic Sans MS" pitchFamily="66" charset="0"/>
              </a:rPr>
              <a:t>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9" grpId="0"/>
      <p:bldP spid="14410" grpId="0"/>
      <p:bldP spid="14411" grpId="0"/>
      <p:bldP spid="144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5BFDBC0F-7AA0-68FC-7927-C0FC79F60B6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6022D7-EA1D-4F4A-B9A9-AAEAE676BC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6467BCF0-CAF2-4CF5-8928-431395206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4" name="Text Box 29">
            <a:extLst>
              <a:ext uri="{FF2B5EF4-FFF2-40B4-BE49-F238E27FC236}">
                <a16:creationId xmlns:a16="http://schemas.microsoft.com/office/drawing/2014/main" id="{4AA6F7FD-0F2F-B938-4354-E28E8E60EB9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5605" name="Picture 30" descr="scottishflag">
            <a:extLst>
              <a:ext uri="{FF2B5EF4-FFF2-40B4-BE49-F238E27FC236}">
                <a16:creationId xmlns:a16="http://schemas.microsoft.com/office/drawing/2014/main" id="{D917CD47-F7C7-60D9-EAE2-2D97BEA2BF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47" descr="Office Objects 0572">
            <a:extLst>
              <a:ext uri="{FF2B5EF4-FFF2-40B4-BE49-F238E27FC236}">
                <a16:creationId xmlns:a16="http://schemas.microsoft.com/office/drawing/2014/main" id="{6772FA48-2F81-D223-885A-DC4090310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4" name="Text Box 48">
            <a:extLst>
              <a:ext uri="{FF2B5EF4-FFF2-40B4-BE49-F238E27FC236}">
                <a16:creationId xmlns:a16="http://schemas.microsoft.com/office/drawing/2014/main" id="{98561B37-2DC6-969C-2F3B-008160B3E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677863"/>
            <a:ext cx="6708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of a Rectangle</a:t>
            </a:r>
          </a:p>
        </p:txBody>
      </p:sp>
      <p:sp>
        <p:nvSpPr>
          <p:cNvPr id="25608" name="Rectangle 50">
            <a:extLst>
              <a:ext uri="{FF2B5EF4-FFF2-40B4-BE49-F238E27FC236}">
                <a16:creationId xmlns:a16="http://schemas.microsoft.com/office/drawing/2014/main" id="{089B6C74-71DD-931E-261C-A0EF0A6C7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5609" name="Text Box 51">
            <a:extLst>
              <a:ext uri="{FF2B5EF4-FFF2-40B4-BE49-F238E27FC236}">
                <a16:creationId xmlns:a16="http://schemas.microsoft.com/office/drawing/2014/main" id="{804EAADB-69DB-AA80-4225-B2FE39B9A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Lifeskills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Ex2 Ch6 (page 53)</a:t>
            </a:r>
          </a:p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</p:txBody>
      </p:sp>
      <p:pic>
        <p:nvPicPr>
          <p:cNvPr id="25610" name="Picture 52" descr="ag00463_">
            <a:extLst>
              <a:ext uri="{FF2B5EF4-FFF2-40B4-BE49-F238E27FC236}">
                <a16:creationId xmlns:a16="http://schemas.microsoft.com/office/drawing/2014/main" id="{A2064673-7A47-A108-E493-D464B49C97F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4CC3CA02-D6AC-93FC-C816-CE0F8E921C5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74C090-DFFA-4159-8AED-21711F676D3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7F1AFF1F-58F0-25CD-9827-A7649459C6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51C8D9E6-1FB9-8962-EE18-5555D0519F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21335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>
                <a:solidFill>
                  <a:srgbClr val="F2FC22"/>
                </a:solidFill>
              </a:rPr>
              <a:t>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A3655DB0-9EBC-8B52-E2F3-25877A8100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476FE4A6-8116-3AE2-0BF4-AF9029A7745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2056" name="Picture 5" descr="Office Objects 0572">
            <a:extLst>
              <a:ext uri="{FF2B5EF4-FFF2-40B4-BE49-F238E27FC236}">
                <a16:creationId xmlns:a16="http://schemas.microsoft.com/office/drawing/2014/main" id="{A11C4E38-215C-22D0-C4D1-CEA00F3DB1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6">
            <a:extLst>
              <a:ext uri="{FF2B5EF4-FFF2-40B4-BE49-F238E27FC236}">
                <a16:creationId xmlns:a16="http://schemas.microsoft.com/office/drawing/2014/main" id="{E7B009CD-2634-D18B-2881-4F4C743426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1946275"/>
          <a:ext cx="6802437" cy="421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76640" imgH="3263760" progId="Equation.DSMT4">
                  <p:embed/>
                </p:oleObj>
              </mc:Choice>
              <mc:Fallback>
                <p:oleObj name="Equation" r:id="rId4" imgW="4076640" imgH="3263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946275"/>
                        <a:ext cx="6802437" cy="421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EE382AFB-7B26-B009-261C-79430BCE126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38911FE-9278-4F66-8A3C-29C0EABC965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5A439991-063F-2728-3913-BC963F377F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28" name="Picture 2" descr="scottishflag">
            <a:extLst>
              <a:ext uri="{FF2B5EF4-FFF2-40B4-BE49-F238E27FC236}">
                <a16:creationId xmlns:a16="http://schemas.microsoft.com/office/drawing/2014/main" id="{701910D0-A7DD-7098-0C80-FC5969E202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3">
            <a:extLst>
              <a:ext uri="{FF2B5EF4-FFF2-40B4-BE49-F238E27FC236}">
                <a16:creationId xmlns:a16="http://schemas.microsoft.com/office/drawing/2014/main" id="{4E5D3028-61A0-6087-DBF0-F4EF1F5DF93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26630" name="Picture 4" descr="Office Objects 0572">
            <a:extLst>
              <a:ext uri="{FF2B5EF4-FFF2-40B4-BE49-F238E27FC236}">
                <a16:creationId xmlns:a16="http://schemas.microsoft.com/office/drawing/2014/main" id="{513D72FD-8BD7-CC0F-5F07-477846603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Rectangle 5">
            <a:extLst>
              <a:ext uri="{FF2B5EF4-FFF2-40B4-BE49-F238E27FC236}">
                <a16:creationId xmlns:a16="http://schemas.microsoft.com/office/drawing/2014/main" id="{63C00D12-774C-63E5-B006-019A6C6EF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931B57F4-2C6B-F9FE-48CE-6D9939764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7655" name="Text Box 7">
            <a:extLst>
              <a:ext uri="{FF2B5EF4-FFF2-40B4-BE49-F238E27FC236}">
                <a16:creationId xmlns:a16="http://schemas.microsoft.com/office/drawing/2014/main" id="{D45D7D3B-1C58-E2AD-6F6C-874950D10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>
                <a:cs typeface="Arial" panose="020B0604020202020204" pitchFamily="34" charset="0"/>
              </a:rPr>
              <a:t>Understand the term perimeter of a shape.</a:t>
            </a:r>
            <a:endParaRPr lang="en-GB" altLang="en-US" sz="36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sp>
        <p:nvSpPr>
          <p:cNvPr id="26634" name="Line 8">
            <a:extLst>
              <a:ext uri="{FF2B5EF4-FFF2-40B4-BE49-F238E27FC236}">
                <a16:creationId xmlns:a16="http://schemas.microsoft.com/office/drawing/2014/main" id="{874F4CF3-CC85-0624-AF11-D7B17FB8A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7" name="Rectangle 9">
            <a:extLst>
              <a:ext uri="{FF2B5EF4-FFF2-40B4-BE49-F238E27FC236}">
                <a16:creationId xmlns:a16="http://schemas.microsoft.com/office/drawing/2014/main" id="{0FE1084F-C3BB-4DA5-1E4E-E55591A65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1. 	</a:t>
            </a:r>
            <a:r>
              <a:rPr lang="en-GB" altLang="en-US">
                <a:solidFill>
                  <a:srgbClr val="FFFF00"/>
                </a:solidFill>
              </a:rPr>
              <a:t>We are learning </a:t>
            </a:r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the term 	perimeter of a shape.</a:t>
            </a: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18CA29D0-A638-69B6-840A-C76969F4D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275138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2.  Calculate the perimeter of a shape.</a:t>
            </a:r>
          </a:p>
        </p:txBody>
      </p:sp>
      <p:sp>
        <p:nvSpPr>
          <p:cNvPr id="27659" name="Rectangle 11">
            <a:extLst>
              <a:ext uri="{FF2B5EF4-FFF2-40B4-BE49-F238E27FC236}">
                <a16:creationId xmlns:a16="http://schemas.microsoft.com/office/drawing/2014/main" id="{D19AE749-2915-7D34-240D-EBD4E0816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/>
      <p:bldP spid="27657" grpId="0"/>
      <p:bldP spid="276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3E9EE193-0800-F9E8-7455-CE9CA82CE9A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2BF833-C980-4716-81CD-0FAC39BA4E9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E48C5725-A6B6-3AB9-2DD5-2E0E590D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8674" name="Oval 2">
            <a:extLst>
              <a:ext uri="{FF2B5EF4-FFF2-40B4-BE49-F238E27FC236}">
                <a16:creationId xmlns:a16="http://schemas.microsoft.com/office/drawing/2014/main" id="{F109FD55-CAAA-BB6A-7BE0-430BE095E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3850" cy="333375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34995F4-0555-26D8-6ADB-D0F768B1F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21335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27654" name="Picture 4" descr="scottishflag">
            <a:extLst>
              <a:ext uri="{FF2B5EF4-FFF2-40B4-BE49-F238E27FC236}">
                <a16:creationId xmlns:a16="http://schemas.microsoft.com/office/drawing/2014/main" id="{19240736-1318-8599-6E8A-2E58AA8E658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Text Box 5">
            <a:extLst>
              <a:ext uri="{FF2B5EF4-FFF2-40B4-BE49-F238E27FC236}">
                <a16:creationId xmlns:a16="http://schemas.microsoft.com/office/drawing/2014/main" id="{F4F62084-7A4C-DE32-5984-6500724CF3F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27656" name="Picture 6" descr="Office Objects 0572">
            <a:extLst>
              <a:ext uri="{FF2B5EF4-FFF2-40B4-BE49-F238E27FC236}">
                <a16:creationId xmlns:a16="http://schemas.microsoft.com/office/drawing/2014/main" id="{806EF119-15B2-5B65-A0E0-655DFCFDE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 Box 7">
            <a:extLst>
              <a:ext uri="{FF2B5EF4-FFF2-40B4-BE49-F238E27FC236}">
                <a16:creationId xmlns:a16="http://schemas.microsoft.com/office/drawing/2014/main" id="{6C03A649-A87D-C032-4A46-F8FD86440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7388" y="2924175"/>
            <a:ext cx="54657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400"/>
              <a:t>What is perimeter ?</a:t>
            </a:r>
            <a:endParaRPr lang="en-GB" altLang="en-US" sz="4400">
              <a:solidFill>
                <a:srgbClr val="F2FC22"/>
              </a:solidFill>
            </a:endParaRPr>
          </a:p>
        </p:txBody>
      </p:sp>
      <p:sp>
        <p:nvSpPr>
          <p:cNvPr id="28680" name="Rectangle 8">
            <a:extLst>
              <a:ext uri="{FF2B5EF4-FFF2-40B4-BE49-F238E27FC236}">
                <a16:creationId xmlns:a16="http://schemas.microsoft.com/office/drawing/2014/main" id="{EC3450A5-2048-D02C-9AFC-81B9356AF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4292600"/>
            <a:ext cx="60213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 u="sng">
                <a:solidFill>
                  <a:srgbClr val="F2FC22"/>
                </a:solidFill>
              </a:rPr>
              <a:t>Hint</a:t>
            </a:r>
            <a:r>
              <a:rPr lang="en-GB" altLang="en-US" sz="4000">
                <a:solidFill>
                  <a:srgbClr val="F2FC22"/>
                </a:solidFill>
              </a:rPr>
              <a:t> </a:t>
            </a:r>
          </a:p>
          <a:p>
            <a:pPr algn="ctr" eaLnBrk="1" hangingPunct="1"/>
            <a:r>
              <a:rPr lang="en-GB" altLang="en-US" sz="4000">
                <a:solidFill>
                  <a:srgbClr val="F2FC22"/>
                </a:solidFill>
              </a:rPr>
              <a:t>answer is on the screen !</a:t>
            </a:r>
          </a:p>
        </p:txBody>
      </p:sp>
      <p:sp>
        <p:nvSpPr>
          <p:cNvPr id="27659" name="TextBox 13">
            <a:extLst>
              <a:ext uri="{FF2B5EF4-FFF2-40B4-BE49-F238E27FC236}">
                <a16:creationId xmlns:a16="http://schemas.microsoft.com/office/drawing/2014/main" id="{121B0225-EA8F-5117-36BE-4E619701C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7300"/>
            <a:ext cx="966788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 2-11b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MNU2-11c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MTH 3-11b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7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4466E-6 L 0.95469 -1.84466E-6 L 0.95469 0.93643 L 1.66667E-6 0.93643 L 1.66667E-6 -1.84466E-6 Z " pathEditMode="relative" rAng="0" ptsTypes="FFFFF">
                                      <p:cBhvr>
                                        <p:cTn id="13" dur="5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743" y="46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8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>
            <a:extLst>
              <a:ext uri="{FF2B5EF4-FFF2-40B4-BE49-F238E27FC236}">
                <a16:creationId xmlns:a16="http://schemas.microsoft.com/office/drawing/2014/main" id="{DC4BA894-60F6-50DC-EF9E-D8D5941856C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5759E72-193F-4D4F-8F76-614AE5A5DE1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3C7C7786-FE91-8D32-179D-8A9C3257EB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03776AF0-E37F-2870-C0F3-DA987CA4B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213100"/>
            <a:ext cx="3241675" cy="1657350"/>
          </a:xfrm>
          <a:prstGeom prst="rect">
            <a:avLst/>
          </a:prstGeom>
          <a:solidFill>
            <a:srgbClr val="EA4D3C"/>
          </a:solidFill>
          <a:ln w="1143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9699" name="Picture 3" descr="j0237413">
            <a:extLst>
              <a:ext uri="{FF2B5EF4-FFF2-40B4-BE49-F238E27FC236}">
                <a16:creationId xmlns:a16="http://schemas.microsoft.com/office/drawing/2014/main" id="{C1A23125-2D46-A974-AD0A-F6FBB3925C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800" y="1630363"/>
            <a:ext cx="1625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4">
            <a:extLst>
              <a:ext uri="{FF2B5EF4-FFF2-40B4-BE49-F238E27FC236}">
                <a16:creationId xmlns:a16="http://schemas.microsoft.com/office/drawing/2014/main" id="{D3A02E43-7DE8-9E8A-DAD6-286F5408E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5314950"/>
            <a:ext cx="4392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6000" dirty="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  <a:endParaRPr lang="en-US" sz="6000" dirty="0">
              <a:solidFill>
                <a:srgbClr val="F2FC2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DA713C2A-0FED-9893-4F00-943D272304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21335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>
                <a:solidFill>
                  <a:srgbClr val="F2FC22"/>
                </a:solidFill>
              </a:rPr>
              <a:t>Perimeter</a:t>
            </a:r>
          </a:p>
        </p:txBody>
      </p:sp>
      <p:pic>
        <p:nvPicPr>
          <p:cNvPr id="28680" name="Picture 6" descr="scottishflag">
            <a:extLst>
              <a:ext uri="{FF2B5EF4-FFF2-40B4-BE49-F238E27FC236}">
                <a16:creationId xmlns:a16="http://schemas.microsoft.com/office/drawing/2014/main" id="{2A7F691A-CABF-3E7C-D25A-F5F4CE00AA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 Box 7">
            <a:extLst>
              <a:ext uri="{FF2B5EF4-FFF2-40B4-BE49-F238E27FC236}">
                <a16:creationId xmlns:a16="http://schemas.microsoft.com/office/drawing/2014/main" id="{DA0395DA-7ACB-EDCF-5509-4C02A8B7BB8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28682" name="Picture 8" descr="Office Objects 0572">
            <a:extLst>
              <a:ext uri="{FF2B5EF4-FFF2-40B4-BE49-F238E27FC236}">
                <a16:creationId xmlns:a16="http://schemas.microsoft.com/office/drawing/2014/main" id="{DBF7F7AE-04D0-2260-C252-701633987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35208 -3.7037E-7 L 0.35208 0.25718 L -8.33333E-7 0.25718 L -8.33333E-7 -3.7037E-7 Z " pathEditMode="relative" rAng="0" ptsTypes="FFFFF">
                                      <p:cBhvr>
                                        <p:cTn id="6" dur="3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4" y="128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3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3138A841-2BA1-05C4-FC1E-6CE157B0F38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CC0229-5B11-4BA7-A2A7-CDF962ABC8F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0250E6F1-EC0B-E7EF-646F-D62168438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722" name="AutoShape 2">
            <a:extLst>
              <a:ext uri="{FF2B5EF4-FFF2-40B4-BE49-F238E27FC236}">
                <a16:creationId xmlns:a16="http://schemas.microsoft.com/office/drawing/2014/main" id="{914D66BB-A61C-5C61-DDF0-09D3B1A56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2060575"/>
            <a:ext cx="3744912" cy="2879725"/>
          </a:xfrm>
          <a:prstGeom prst="rtTriangle">
            <a:avLst/>
          </a:prstGeom>
          <a:solidFill>
            <a:srgbClr val="F630E8"/>
          </a:solidFill>
          <a:ln w="127000">
            <a:solidFill>
              <a:srgbClr val="F2FC2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23" name="Picture 3" descr="j0237413">
            <a:extLst>
              <a:ext uri="{FF2B5EF4-FFF2-40B4-BE49-F238E27FC236}">
                <a16:creationId xmlns:a16="http://schemas.microsoft.com/office/drawing/2014/main" id="{91E36279-80AE-0F44-31BA-01A038F4C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284538"/>
            <a:ext cx="172878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 Box 4">
            <a:extLst>
              <a:ext uri="{FF2B5EF4-FFF2-40B4-BE49-F238E27FC236}">
                <a16:creationId xmlns:a16="http://schemas.microsoft.com/office/drawing/2014/main" id="{81D96514-28BE-6AA6-C130-90D0AA407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5013325"/>
            <a:ext cx="43195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6000">
                <a:solidFill>
                  <a:srgbClr val="F2FC22"/>
                </a:solidFill>
              </a:rPr>
              <a:t>Perimeter</a:t>
            </a:r>
            <a:endParaRPr lang="en-US" altLang="en-US" sz="6000">
              <a:solidFill>
                <a:srgbClr val="F2FC22"/>
              </a:solidFill>
            </a:endParaRP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28DF054-1589-DF60-3B34-B214EA82B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3578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29704" name="Picture 6" descr="scottishflag">
            <a:extLst>
              <a:ext uri="{FF2B5EF4-FFF2-40B4-BE49-F238E27FC236}">
                <a16:creationId xmlns:a16="http://schemas.microsoft.com/office/drawing/2014/main" id="{1BCDE307-7BF0-B98A-3F82-92C3D5614F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5" name="Text Box 7">
            <a:extLst>
              <a:ext uri="{FF2B5EF4-FFF2-40B4-BE49-F238E27FC236}">
                <a16:creationId xmlns:a16="http://schemas.microsoft.com/office/drawing/2014/main" id="{08B59D7C-93F5-1EBF-2924-FADFC744D83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29706" name="Picture 8" descr="Office Objects 0572">
            <a:extLst>
              <a:ext uri="{FF2B5EF4-FFF2-40B4-BE49-F238E27FC236}">
                <a16:creationId xmlns:a16="http://schemas.microsoft.com/office/drawing/2014/main" id="{5BF82731-0116-221A-37F0-425738FCB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7" name="TextBox 13">
            <a:extLst>
              <a:ext uri="{FF2B5EF4-FFF2-40B4-BE49-F238E27FC236}">
                <a16:creationId xmlns:a16="http://schemas.microsoft.com/office/drawing/2014/main" id="{C58D23F9-CD29-678F-9D6A-170DCFC89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7300"/>
            <a:ext cx="966788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 2-11b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MNU2-11c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MTH 3-11b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00509 L 3.61111E-6 -0.44036 L 0.40173 -0.00509 L 3.61111E-6 -0.00509 Z " pathEditMode="relative" rAng="0" ptsTypes="FFFF">
                                      <p:cBhvr>
                                        <p:cTn id="6" dur="3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87" y="-2177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7" presetClass="emph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A228343F-5BE6-099C-5267-24B288490EA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1AAA076-9A04-4D0E-B33B-F350B4392D2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920828FC-A0D9-071C-64C6-9E92C10A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2770" name="Text Box 2">
            <a:extLst>
              <a:ext uri="{FF2B5EF4-FFF2-40B4-BE49-F238E27FC236}">
                <a16:creationId xmlns:a16="http://schemas.microsoft.com/office/drawing/2014/main" id="{7A9AD37C-86A7-671C-71E7-6D9F8DB9A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72009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88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  <a:endParaRPr lang="en-GB" sz="1600">
              <a:solidFill>
                <a:srgbClr val="F2FC2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GB" sz="44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 the distance round the outside of a</a:t>
            </a:r>
            <a:r>
              <a:rPr lang="en-GB" sz="16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GB" sz="44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2D shape</a:t>
            </a:r>
            <a:endParaRPr lang="en-US" sz="4400">
              <a:solidFill>
                <a:srgbClr val="F2FC2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1" name="Oval 3">
            <a:extLst>
              <a:ext uri="{FF2B5EF4-FFF2-40B4-BE49-F238E27FC236}">
                <a16:creationId xmlns:a16="http://schemas.microsoft.com/office/drawing/2014/main" id="{D63F2C30-3D1B-07B8-5DA8-B6114FCC7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3850" cy="333375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1381D454-B0DF-755D-3570-674CABD54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286375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30727" name="Picture 5" descr="scottishflag">
            <a:extLst>
              <a:ext uri="{FF2B5EF4-FFF2-40B4-BE49-F238E27FC236}">
                <a16:creationId xmlns:a16="http://schemas.microsoft.com/office/drawing/2014/main" id="{DB35048B-9B0F-B1E9-4786-F470F331C2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Text Box 6">
            <a:extLst>
              <a:ext uri="{FF2B5EF4-FFF2-40B4-BE49-F238E27FC236}">
                <a16:creationId xmlns:a16="http://schemas.microsoft.com/office/drawing/2014/main" id="{FB779291-FA20-2FA1-BFA1-25A4064A389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30729" name="Picture 7" descr="Office Objects 0572">
            <a:extLst>
              <a:ext uri="{FF2B5EF4-FFF2-40B4-BE49-F238E27FC236}">
                <a16:creationId xmlns:a16="http://schemas.microsoft.com/office/drawing/2014/main" id="{9563EAEB-1C3F-E45D-1FD5-A2F91A374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0" name="TextBox 13">
            <a:extLst>
              <a:ext uri="{FF2B5EF4-FFF2-40B4-BE49-F238E27FC236}">
                <a16:creationId xmlns:a16="http://schemas.microsoft.com/office/drawing/2014/main" id="{165924B9-349C-67B2-4A69-E2889F75F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7300"/>
            <a:ext cx="966788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 2-11b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MNU2-11c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MTH 3-11b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4466E-6 L 0.95469 -1.84466E-6 L 0.95469 0.93643 L 1.66667E-6 0.93643 L 1.66667E-6 -1.84466E-6 Z " pathEditMode="relative" rAng="0" ptsTypes="FFFFF">
                                      <p:cBhvr>
                                        <p:cTn id="6" dur="5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743" y="46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1">
            <a:extLst>
              <a:ext uri="{FF2B5EF4-FFF2-40B4-BE49-F238E27FC236}">
                <a16:creationId xmlns:a16="http://schemas.microsoft.com/office/drawing/2014/main" id="{0C04A522-A896-395A-01B1-567B7CED13C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99F60B1-0827-44EC-B153-8725C55AE9D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Footer Placeholder 2">
            <a:extLst>
              <a:ext uri="{FF2B5EF4-FFF2-40B4-BE49-F238E27FC236}">
                <a16:creationId xmlns:a16="http://schemas.microsoft.com/office/drawing/2014/main" id="{35486845-E86E-B83D-66C6-AC5A3698D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1748" name="Text Box 2">
            <a:extLst>
              <a:ext uri="{FF2B5EF4-FFF2-40B4-BE49-F238E27FC236}">
                <a16:creationId xmlns:a16="http://schemas.microsoft.com/office/drawing/2014/main" id="{E66477F5-8F9D-5955-F850-C8FFF79D2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2060575"/>
            <a:ext cx="2520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6cm</a:t>
            </a:r>
            <a:endParaRPr lang="en-US" altLang="en-US" sz="4400"/>
          </a:p>
        </p:txBody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8FDE7850-8829-886B-89B0-1A1C53393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2781300"/>
            <a:ext cx="3241675" cy="1657350"/>
          </a:xfrm>
          <a:prstGeom prst="rect">
            <a:avLst/>
          </a:prstGeom>
          <a:solidFill>
            <a:srgbClr val="EA4D3C"/>
          </a:solidFill>
          <a:ln w="1143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6" name="Line 4">
            <a:extLst>
              <a:ext uri="{FF2B5EF4-FFF2-40B4-BE49-F238E27FC236}">
                <a16:creationId xmlns:a16="http://schemas.microsoft.com/office/drawing/2014/main" id="{EB6B51FD-9226-ACE9-AB78-9C88594133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2722563"/>
            <a:ext cx="0" cy="17145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797" name="Line 5">
            <a:extLst>
              <a:ext uri="{FF2B5EF4-FFF2-40B4-BE49-F238E27FC236}">
                <a16:creationId xmlns:a16="http://schemas.microsoft.com/office/drawing/2014/main" id="{95F829D2-44BD-A8E8-E4F0-3E59DDCFC2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4100" y="4432300"/>
            <a:ext cx="3302000" cy="4763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798" name="Text Box 6">
            <a:extLst>
              <a:ext uri="{FF2B5EF4-FFF2-40B4-BE49-F238E27FC236}">
                <a16:creationId xmlns:a16="http://schemas.microsoft.com/office/drawing/2014/main" id="{350CAEE6-F925-CEBD-9403-344D3944A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2205038"/>
            <a:ext cx="32400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2400">
                <a:solidFill>
                  <a:srgbClr val="F2FC2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Calculate the perimeter of the rectangle below.</a:t>
            </a:r>
            <a:endParaRPr lang="en-US" sz="2400">
              <a:solidFill>
                <a:srgbClr val="F2FC2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53" name="Text Box 7">
            <a:extLst>
              <a:ext uri="{FF2B5EF4-FFF2-40B4-BE49-F238E27FC236}">
                <a16:creationId xmlns:a16="http://schemas.microsoft.com/office/drawing/2014/main" id="{4D986870-3BE8-F216-A4CE-3ED4BE296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141663"/>
            <a:ext cx="25923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3cm</a:t>
            </a:r>
            <a:endParaRPr lang="en-US" altLang="en-US" sz="4400"/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99DB4FD7-9961-A67C-E9E0-4ED061997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5300663"/>
            <a:ext cx="34559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600"/>
              <a:t>Perimeter = </a:t>
            </a:r>
            <a:endParaRPr lang="en-US" altLang="en-US" sz="3600"/>
          </a:p>
        </p:txBody>
      </p:sp>
      <p:sp>
        <p:nvSpPr>
          <p:cNvPr id="33801" name="Text Box 9">
            <a:extLst>
              <a:ext uri="{FF2B5EF4-FFF2-40B4-BE49-F238E27FC236}">
                <a16:creationId xmlns:a16="http://schemas.microsoft.com/office/drawing/2014/main" id="{4FCD6581-261B-DA6E-3A2C-0F4E55DDC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5300663"/>
            <a:ext cx="18716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6 +</a:t>
            </a:r>
            <a:endParaRPr lang="en-US" altLang="en-US" sz="4400"/>
          </a:p>
        </p:txBody>
      </p:sp>
      <p:sp>
        <p:nvSpPr>
          <p:cNvPr id="33802" name="Text Box 10">
            <a:extLst>
              <a:ext uri="{FF2B5EF4-FFF2-40B4-BE49-F238E27FC236}">
                <a16:creationId xmlns:a16="http://schemas.microsoft.com/office/drawing/2014/main" id="{023FF9BF-6424-C41E-2762-8EAE364E1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00663"/>
            <a:ext cx="1295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3 +</a:t>
            </a:r>
            <a:endParaRPr lang="en-US" altLang="en-US" sz="4400"/>
          </a:p>
        </p:txBody>
      </p:sp>
      <p:sp>
        <p:nvSpPr>
          <p:cNvPr id="33803" name="Text Box 11">
            <a:extLst>
              <a:ext uri="{FF2B5EF4-FFF2-40B4-BE49-F238E27FC236}">
                <a16:creationId xmlns:a16="http://schemas.microsoft.com/office/drawing/2014/main" id="{60BB3791-3F31-6E66-1C29-54A804498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5300663"/>
            <a:ext cx="10080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6 +</a:t>
            </a:r>
            <a:endParaRPr lang="en-US" altLang="en-US" sz="4400"/>
          </a:p>
        </p:txBody>
      </p:sp>
      <p:sp>
        <p:nvSpPr>
          <p:cNvPr id="33804" name="Text Box 12">
            <a:extLst>
              <a:ext uri="{FF2B5EF4-FFF2-40B4-BE49-F238E27FC236}">
                <a16:creationId xmlns:a16="http://schemas.microsoft.com/office/drawing/2014/main" id="{F9ED8ABA-C1E2-4BB5-25F5-A9256FBAD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5300663"/>
            <a:ext cx="9366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3</a:t>
            </a:r>
            <a:endParaRPr lang="en-US" altLang="en-US" sz="4400"/>
          </a:p>
        </p:txBody>
      </p:sp>
      <p:sp>
        <p:nvSpPr>
          <p:cNvPr id="33805" name="Text Box 13">
            <a:extLst>
              <a:ext uri="{FF2B5EF4-FFF2-40B4-BE49-F238E27FC236}">
                <a16:creationId xmlns:a16="http://schemas.microsoft.com/office/drawing/2014/main" id="{E0620D27-6935-8D00-B28B-07AD766A0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5373688"/>
            <a:ext cx="10080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=</a:t>
            </a:r>
            <a:endParaRPr lang="en-US" altLang="en-US" sz="4400"/>
          </a:p>
        </p:txBody>
      </p:sp>
      <p:sp>
        <p:nvSpPr>
          <p:cNvPr id="33806" name="Text Box 14">
            <a:extLst>
              <a:ext uri="{FF2B5EF4-FFF2-40B4-BE49-F238E27FC236}">
                <a16:creationId xmlns:a16="http://schemas.microsoft.com/office/drawing/2014/main" id="{08B8CA22-6CC7-FC21-A4D1-EA1BC5272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5300663"/>
            <a:ext cx="16922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4400"/>
              <a:t>18cm</a:t>
            </a:r>
            <a:endParaRPr lang="en-US" altLang="en-US" sz="4400"/>
          </a:p>
        </p:txBody>
      </p:sp>
      <p:sp>
        <p:nvSpPr>
          <p:cNvPr id="33807" name="Rectangle 15">
            <a:extLst>
              <a:ext uri="{FF2B5EF4-FFF2-40B4-BE49-F238E27FC236}">
                <a16:creationId xmlns:a16="http://schemas.microsoft.com/office/drawing/2014/main" id="{CEF76B79-8028-82EC-E534-01B967ED2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1419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pic>
        <p:nvPicPr>
          <p:cNvPr id="31762" name="Picture 16" descr="scottishflag">
            <a:extLst>
              <a:ext uri="{FF2B5EF4-FFF2-40B4-BE49-F238E27FC236}">
                <a16:creationId xmlns:a16="http://schemas.microsoft.com/office/drawing/2014/main" id="{713E549B-3413-313C-EEF3-FF915974CE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663575"/>
            <a:ext cx="6477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3" name="Text Box 17">
            <a:extLst>
              <a:ext uri="{FF2B5EF4-FFF2-40B4-BE49-F238E27FC236}">
                <a16:creationId xmlns:a16="http://schemas.microsoft.com/office/drawing/2014/main" id="{4439824C-41C2-61F4-C1B1-8FB6CC71C5E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31764" name="Picture 18" descr="Office Objects 0572">
            <a:extLst>
              <a:ext uri="{FF2B5EF4-FFF2-40B4-BE49-F238E27FC236}">
                <a16:creationId xmlns:a16="http://schemas.microsoft.com/office/drawing/2014/main" id="{DBE9DA4D-5CC4-BFAD-DBDC-3BB2E767A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1" name="Line 19">
            <a:extLst>
              <a:ext uri="{FF2B5EF4-FFF2-40B4-BE49-F238E27FC236}">
                <a16:creationId xmlns:a16="http://schemas.microsoft.com/office/drawing/2014/main" id="{8C6E48C9-B6D2-677F-F36D-0C1AAFB451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5625" y="2781300"/>
            <a:ext cx="0" cy="1717675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12" name="Line 20">
            <a:extLst>
              <a:ext uri="{FF2B5EF4-FFF2-40B4-BE49-F238E27FC236}">
                <a16:creationId xmlns:a16="http://schemas.microsoft.com/office/drawing/2014/main" id="{903DE638-66C5-64EB-2EF2-7E6A6E6C146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4100" y="2781300"/>
            <a:ext cx="3373438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33813" name="Picture 21" descr="j0237413">
            <a:extLst>
              <a:ext uri="{FF2B5EF4-FFF2-40B4-BE49-F238E27FC236}">
                <a16:creationId xmlns:a16="http://schemas.microsoft.com/office/drawing/2014/main" id="{ABCD34A8-2087-509E-5A93-FEA0D92BF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75" y="1198563"/>
            <a:ext cx="1625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8" name="TextBox 13">
            <a:extLst>
              <a:ext uri="{FF2B5EF4-FFF2-40B4-BE49-F238E27FC236}">
                <a16:creationId xmlns:a16="http://schemas.microsoft.com/office/drawing/2014/main" id="{CFBA73A0-22BF-3E0A-97E4-BEEF94819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7300"/>
            <a:ext cx="966788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 2-11b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MNU2-11c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MTH 3-11b</a:t>
            </a:r>
          </a:p>
        </p:txBody>
      </p:sp>
      <p:sp>
        <p:nvSpPr>
          <p:cNvPr id="25" name="Rounded Rectangle 24">
            <a:hlinkClick r:id="rId5"/>
            <a:extLst>
              <a:ext uri="{FF2B5EF4-FFF2-40B4-BE49-F238E27FC236}">
                <a16:creationId xmlns:a16="http://schemas.microsoft.com/office/drawing/2014/main" id="{6215E79A-FB7B-6A23-55CD-2F91555F347F}"/>
              </a:ext>
            </a:extLst>
          </p:cNvPr>
          <p:cNvSpPr/>
          <p:nvPr/>
        </p:nvSpPr>
        <p:spPr>
          <a:xfrm>
            <a:off x="7099300" y="3962400"/>
            <a:ext cx="1841500" cy="863600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latin typeface="Comic Sans MS" pitchFamily="66" charset="0"/>
              </a:rPr>
              <a:t>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4.08229E-6 L 0.3599 0.005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9 0.00509 L 0.3599 0.246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99 0.24619 L -0.00243 0.2461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0.24619 L -0.00243 0.00509 " pathEditMode="relative" ptsTypes="AA">
                                      <p:cBhvr>
                                        <p:cTn id="34" dur="2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/>
      <p:bldP spid="33801" grpId="0"/>
      <p:bldP spid="33802" grpId="0"/>
      <p:bldP spid="33803" grpId="0"/>
      <p:bldP spid="33804" grpId="0"/>
      <p:bldP spid="33805" grpId="0"/>
      <p:bldP spid="338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4">
            <a:extLst>
              <a:ext uri="{FF2B5EF4-FFF2-40B4-BE49-F238E27FC236}">
                <a16:creationId xmlns:a16="http://schemas.microsoft.com/office/drawing/2014/main" id="{A830660C-ED65-8B22-1E1B-BC0362D45D7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C32B82-8761-47B9-945F-062B913F3F7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Footer Placeholder 5">
            <a:extLst>
              <a:ext uri="{FF2B5EF4-FFF2-40B4-BE49-F238E27FC236}">
                <a16:creationId xmlns:a16="http://schemas.microsoft.com/office/drawing/2014/main" id="{2161E9A4-9011-DAA2-6B47-4DF803E1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225652CF-1DB0-B6E6-2AF2-789602D85D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98600" y="304800"/>
            <a:ext cx="53086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graphicFrame>
        <p:nvGraphicFramePr>
          <p:cNvPr id="1026" name="Object 3">
            <a:extLst>
              <a:ext uri="{FF2B5EF4-FFF2-40B4-BE49-F238E27FC236}">
                <a16:creationId xmlns:a16="http://schemas.microsoft.com/office/drawing/2014/main" id="{08DA4475-243A-2899-2120-E70ADE55E95F}"/>
              </a:ext>
            </a:extLst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3298825" y="2563813"/>
          <a:ext cx="20923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177480" progId="Equation.DSMT4">
                  <p:embed/>
                </p:oleObj>
              </mc:Choice>
              <mc:Fallback>
                <p:oleObj name="Equation" r:id="rId2" imgW="8125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2563813"/>
                        <a:ext cx="20923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4" descr="scottishflag">
            <a:extLst>
              <a:ext uri="{FF2B5EF4-FFF2-40B4-BE49-F238E27FC236}">
                <a16:creationId xmlns:a16="http://schemas.microsoft.com/office/drawing/2014/main" id="{FB8AED95-A75F-AFDB-B052-F6834DE02E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5">
            <a:extLst>
              <a:ext uri="{FF2B5EF4-FFF2-40B4-BE49-F238E27FC236}">
                <a16:creationId xmlns:a16="http://schemas.microsoft.com/office/drawing/2014/main" id="{1D642D84-A17F-6878-8320-57D1EC14B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1944688"/>
            <a:ext cx="461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Solve the equation below</a:t>
            </a:r>
          </a:p>
        </p:txBody>
      </p:sp>
      <p:sp>
        <p:nvSpPr>
          <p:cNvPr id="1034" name="Text Box 6">
            <a:extLst>
              <a:ext uri="{FF2B5EF4-FFF2-40B4-BE49-F238E27FC236}">
                <a16:creationId xmlns:a16="http://schemas.microsoft.com/office/drawing/2014/main" id="{81EA42BB-7F68-4F8E-2276-14A75C849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3027363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Find the missing angles</a:t>
            </a:r>
          </a:p>
        </p:txBody>
      </p:sp>
      <p:sp>
        <p:nvSpPr>
          <p:cNvPr id="1035" name="Text Box 7">
            <a:extLst>
              <a:ext uri="{FF2B5EF4-FFF2-40B4-BE49-F238E27FC236}">
                <a16:creationId xmlns:a16="http://schemas.microsoft.com/office/drawing/2014/main" id="{8DC2E8CF-6A65-A0C0-1651-CC25DF558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4110038"/>
            <a:ext cx="6637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Find the average of the numbers below</a:t>
            </a:r>
          </a:p>
        </p:txBody>
      </p:sp>
      <p:sp>
        <p:nvSpPr>
          <p:cNvPr id="1036" name="Text Box 8">
            <a:extLst>
              <a:ext uri="{FF2B5EF4-FFF2-40B4-BE49-F238E27FC236}">
                <a16:creationId xmlns:a16="http://schemas.microsoft.com/office/drawing/2014/main" id="{3E1B5916-DE19-AC58-740A-008B7C45D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5225" y="5053013"/>
            <a:ext cx="46688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Which is the better deal</a:t>
            </a:r>
          </a:p>
        </p:txBody>
      </p:sp>
      <p:sp>
        <p:nvSpPr>
          <p:cNvPr id="1037" name="AutoShape 9">
            <a:extLst>
              <a:ext uri="{FF2B5EF4-FFF2-40B4-BE49-F238E27FC236}">
                <a16:creationId xmlns:a16="http://schemas.microsoft.com/office/drawing/2014/main" id="{56AE7005-0383-91FC-C357-9734B9315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6100" y="2146300"/>
            <a:ext cx="1885950" cy="142875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8" name="Rectangle 10">
            <a:extLst>
              <a:ext uri="{FF2B5EF4-FFF2-40B4-BE49-F238E27FC236}">
                <a16:creationId xmlns:a16="http://schemas.microsoft.com/office/drawing/2014/main" id="{E2E9EBEB-D663-BDA4-2D6F-90C0BC811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9275" y="3441700"/>
            <a:ext cx="133350" cy="136525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9" name="Line 11">
            <a:extLst>
              <a:ext uri="{FF2B5EF4-FFF2-40B4-BE49-F238E27FC236}">
                <a16:creationId xmlns:a16="http://schemas.microsoft.com/office/drawing/2014/main" id="{EAEC07BE-F9A7-FFB2-A9C9-C59F9D8B27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2275" y="3032125"/>
            <a:ext cx="257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40" name="Line 12">
            <a:extLst>
              <a:ext uri="{FF2B5EF4-FFF2-40B4-BE49-F238E27FC236}">
                <a16:creationId xmlns:a16="http://schemas.microsoft.com/office/drawing/2014/main" id="{8FEBDEE0-F925-50BE-5CB7-BF46D012E742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550150" y="3581401"/>
            <a:ext cx="257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41" name="Text Box 13">
            <a:extLst>
              <a:ext uri="{FF2B5EF4-FFF2-40B4-BE49-F238E27FC236}">
                <a16:creationId xmlns:a16="http://schemas.microsoft.com/office/drawing/2014/main" id="{16B207C2-3ED5-0C45-4535-C3F465841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0" y="23495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2"/>
                </a:solidFill>
              </a:rPr>
              <a:t>a</a:t>
            </a:r>
            <a:r>
              <a:rPr lang="en-GB" altLang="en-US" baseline="60000">
                <a:solidFill>
                  <a:schemeClr val="bg2"/>
                </a:solidFill>
              </a:rPr>
              <a:t>o</a:t>
            </a:r>
            <a:endParaRPr lang="en-GB" altLang="en-US">
              <a:solidFill>
                <a:schemeClr val="bg2"/>
              </a:solidFill>
            </a:endParaRPr>
          </a:p>
        </p:txBody>
      </p:sp>
      <p:sp>
        <p:nvSpPr>
          <p:cNvPr id="1042" name="Text Box 14">
            <a:extLst>
              <a:ext uri="{FF2B5EF4-FFF2-40B4-BE49-F238E27FC236}">
                <a16:creationId xmlns:a16="http://schemas.microsoft.com/office/drawing/2014/main" id="{12470AE2-351D-758C-3DCE-4DE0CEDDB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9100" y="3232150"/>
            <a:ext cx="398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2"/>
                </a:solidFill>
              </a:rPr>
              <a:t>b</a:t>
            </a:r>
            <a:r>
              <a:rPr lang="en-GB" altLang="en-US" baseline="60000">
                <a:solidFill>
                  <a:schemeClr val="bg2"/>
                </a:solidFill>
              </a:rPr>
              <a:t>o</a:t>
            </a:r>
            <a:endParaRPr lang="en-GB" altLang="en-US">
              <a:solidFill>
                <a:schemeClr val="bg2"/>
              </a:solidFill>
            </a:endParaRPr>
          </a:p>
        </p:txBody>
      </p:sp>
      <p:sp>
        <p:nvSpPr>
          <p:cNvPr id="1043" name="Text Box 15">
            <a:extLst>
              <a:ext uri="{FF2B5EF4-FFF2-40B4-BE49-F238E27FC236}">
                <a16:creationId xmlns:a16="http://schemas.microsoft.com/office/drawing/2014/main" id="{D52F017C-B2A6-C88F-83DD-94015E77A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75" y="4537075"/>
            <a:ext cx="1189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2,5,6,7</a:t>
            </a:r>
          </a:p>
        </p:txBody>
      </p:sp>
      <p:graphicFrame>
        <p:nvGraphicFramePr>
          <p:cNvPr id="1027" name="Object 16">
            <a:extLst>
              <a:ext uri="{FF2B5EF4-FFF2-40B4-BE49-F238E27FC236}">
                <a16:creationId xmlns:a16="http://schemas.microsoft.com/office/drawing/2014/main" id="{E0C1BCBA-5BE3-F79A-EA99-30AD7E801FC2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193925" y="5592763"/>
          <a:ext cx="22923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15920" imgH="203040" progId="Equation.DSMT4">
                  <p:embed/>
                </p:oleObj>
              </mc:Choice>
              <mc:Fallback>
                <p:oleObj name="Equation" r:id="rId5" imgW="101592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5592763"/>
                        <a:ext cx="2292350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44" name="Picture 21" descr="Office Objects 0572">
            <a:extLst>
              <a:ext uri="{FF2B5EF4-FFF2-40B4-BE49-F238E27FC236}">
                <a16:creationId xmlns:a16="http://schemas.microsoft.com/office/drawing/2014/main" id="{1B0934DE-9D2E-DDAF-16D7-F21545F351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5" name="Text Box 4">
            <a:extLst>
              <a:ext uri="{FF2B5EF4-FFF2-40B4-BE49-F238E27FC236}">
                <a16:creationId xmlns:a16="http://schemas.microsoft.com/office/drawing/2014/main" id="{B13B2037-2B70-324B-69A1-1D2E84EBA1E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8" name="Object 4">
            <a:extLst>
              <a:ext uri="{FF2B5EF4-FFF2-40B4-BE49-F238E27FC236}">
                <a16:creationId xmlns:a16="http://schemas.microsoft.com/office/drawing/2014/main" id="{CBF23EC1-B1FC-3FC4-C4AD-9B8253E758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0113" y="5592763"/>
          <a:ext cx="22637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03040" progId="Equation.DSMT4">
                  <p:embed/>
                </p:oleObj>
              </mc:Choice>
              <mc:Fallback>
                <p:oleObj name="Equation" r:id="rId8" imgW="100296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3" y="5592763"/>
                        <a:ext cx="2263775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6" name="TextBox 23">
            <a:extLst>
              <a:ext uri="{FF2B5EF4-FFF2-40B4-BE49-F238E27FC236}">
                <a16:creationId xmlns:a16="http://schemas.microsoft.com/office/drawing/2014/main" id="{AD7FA0CF-E808-0FC9-BC6B-0D185F958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00" y="5651500"/>
            <a:ext cx="417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or</a:t>
            </a:r>
          </a:p>
        </p:txBody>
      </p:sp>
      <p:sp>
        <p:nvSpPr>
          <p:cNvPr id="1047" name="TextBox 13">
            <a:extLst>
              <a:ext uri="{FF2B5EF4-FFF2-40B4-BE49-F238E27FC236}">
                <a16:creationId xmlns:a16="http://schemas.microsoft.com/office/drawing/2014/main" id="{6E26A8F5-6C39-E7A6-E9F0-6E695BF4A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7300"/>
            <a:ext cx="966788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 2-11b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MNU2-11c </a:t>
            </a:r>
          </a:p>
          <a:p>
            <a:pPr algn="ctr" eaLnBrk="1" hangingPunct="1"/>
            <a:r>
              <a:rPr lang="en-GB" altLang="en-US" sz="1100">
                <a:solidFill>
                  <a:srgbClr val="FFFF00"/>
                </a:solidFill>
              </a:rPr>
              <a:t>MTH 3-11b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793DB8A8-3B0D-A5C3-8549-29ADADDF08A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3706F4C-B70B-4FCD-BEA7-3BD46EB4FB7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236FCDB-E6C7-D1BA-8D87-E7BE3BD92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AF12AEE3-DF7F-825D-7128-0C26B895F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73" name="Text Box 3">
            <a:extLst>
              <a:ext uri="{FF2B5EF4-FFF2-40B4-BE49-F238E27FC236}">
                <a16:creationId xmlns:a16="http://schemas.microsoft.com/office/drawing/2014/main" id="{6FD632AA-7B4B-88FC-30CD-031799E7F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Lifeskills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Ex3 Ch6 (page 55)</a:t>
            </a:r>
          </a:p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</p:txBody>
      </p:sp>
      <p:pic>
        <p:nvPicPr>
          <p:cNvPr id="32774" name="Picture 4" descr="ag00463_">
            <a:extLst>
              <a:ext uri="{FF2B5EF4-FFF2-40B4-BE49-F238E27FC236}">
                <a16:creationId xmlns:a16="http://schemas.microsoft.com/office/drawing/2014/main" id="{E68C69E9-0163-E11B-8950-3BC9E40AE9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5" descr="scottishflag">
            <a:extLst>
              <a:ext uri="{FF2B5EF4-FFF2-40B4-BE49-F238E27FC236}">
                <a16:creationId xmlns:a16="http://schemas.microsoft.com/office/drawing/2014/main" id="{87D9580C-23DC-DE85-BEC1-6764299630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6" descr="Office Objects 0572">
            <a:extLst>
              <a:ext uri="{FF2B5EF4-FFF2-40B4-BE49-F238E27FC236}">
                <a16:creationId xmlns:a16="http://schemas.microsoft.com/office/drawing/2014/main" id="{07EBFBD0-0A46-A08B-3842-DA87EAA61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7" name="Text Box 7">
            <a:extLst>
              <a:ext uri="{FF2B5EF4-FFF2-40B4-BE49-F238E27FC236}">
                <a16:creationId xmlns:a16="http://schemas.microsoft.com/office/drawing/2014/main" id="{5A59A405-8A66-377E-EF9C-983D0007985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3016" name="Rectangle 8">
            <a:extLst>
              <a:ext uri="{FF2B5EF4-FFF2-40B4-BE49-F238E27FC236}">
                <a16:creationId xmlns:a16="http://schemas.microsoft.com/office/drawing/2014/main" id="{E2534771-8CE2-DC8C-E3F6-79CFB0EC7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250CA738-EFFD-4AF5-8335-C950CE11AEF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511300" y="393700"/>
            <a:ext cx="5562600" cy="7874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</a:rPr>
              <a:t>Starter Questions</a:t>
            </a:r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F1ABFE7D-3B88-6ADF-BADD-38541B29B40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9165BFB-555F-4FE7-876E-2A9999D0898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9003BE07-DA1B-DE89-7215-A377FEDE1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aphicFrame>
        <p:nvGraphicFramePr>
          <p:cNvPr id="3074" name="Object 3">
            <a:extLst>
              <a:ext uri="{FF2B5EF4-FFF2-40B4-BE49-F238E27FC236}">
                <a16:creationId xmlns:a16="http://schemas.microsoft.com/office/drawing/2014/main" id="{1A6CBA42-17FE-A102-4CDA-C7448A8E0A6A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2959100" y="2441575"/>
          <a:ext cx="20923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177480" progId="Equation.DSMT4">
                  <p:embed/>
                </p:oleObj>
              </mc:Choice>
              <mc:Fallback>
                <p:oleObj name="Equation" r:id="rId2" imgW="88884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2441575"/>
                        <a:ext cx="20923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6">
            <a:extLst>
              <a:ext uri="{FF2B5EF4-FFF2-40B4-BE49-F238E27FC236}">
                <a16:creationId xmlns:a16="http://schemas.microsoft.com/office/drawing/2014/main" id="{112E3C17-08AE-FDC2-FD65-5263AC286908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4373563" y="5391150"/>
          <a:ext cx="346233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203040" progId="Equation.DSMT4">
                  <p:embed/>
                </p:oleObj>
              </mc:Choice>
              <mc:Fallback>
                <p:oleObj name="Equation" r:id="rId4" imgW="156204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3" y="5391150"/>
                        <a:ext cx="346233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9" name="Picture 4" descr="scottishflag">
            <a:extLst>
              <a:ext uri="{FF2B5EF4-FFF2-40B4-BE49-F238E27FC236}">
                <a16:creationId xmlns:a16="http://schemas.microsoft.com/office/drawing/2014/main" id="{83E42ADB-3FE1-4FE6-9E60-B03AA04D79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 Box 5">
            <a:extLst>
              <a:ext uri="{FF2B5EF4-FFF2-40B4-BE49-F238E27FC236}">
                <a16:creationId xmlns:a16="http://schemas.microsoft.com/office/drawing/2014/main" id="{BA5DEE8F-1F4B-EF40-BFAA-DE2AE40B42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1982788"/>
            <a:ext cx="461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Solve the equation below</a:t>
            </a:r>
          </a:p>
        </p:txBody>
      </p:sp>
      <p:sp>
        <p:nvSpPr>
          <p:cNvPr id="3081" name="Text Box 6">
            <a:extLst>
              <a:ext uri="{FF2B5EF4-FFF2-40B4-BE49-F238E27FC236}">
                <a16:creationId xmlns:a16="http://schemas.microsoft.com/office/drawing/2014/main" id="{AA30AFF4-5AD3-0F4B-0B02-A01BD12B97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" y="2867025"/>
            <a:ext cx="71294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Find two numbers that multiply to give 18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and subtract to give 3.</a:t>
            </a:r>
          </a:p>
        </p:txBody>
      </p:sp>
      <p:sp>
        <p:nvSpPr>
          <p:cNvPr id="3082" name="Text Box 7">
            <a:extLst>
              <a:ext uri="{FF2B5EF4-FFF2-40B4-BE49-F238E27FC236}">
                <a16:creationId xmlns:a16="http://schemas.microsoft.com/office/drawing/2014/main" id="{B4995006-EF7F-01DA-DFB2-850F42731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" y="4116388"/>
            <a:ext cx="8358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Explain why the average of the numbers below is 7</a:t>
            </a:r>
          </a:p>
        </p:txBody>
      </p:sp>
      <p:sp>
        <p:nvSpPr>
          <p:cNvPr id="3083" name="Text Box 8">
            <a:extLst>
              <a:ext uri="{FF2B5EF4-FFF2-40B4-BE49-F238E27FC236}">
                <a16:creationId xmlns:a16="http://schemas.microsoft.com/office/drawing/2014/main" id="{E7A7AEF8-92DD-8EDF-4547-2F3D0BDDC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5408613"/>
            <a:ext cx="3094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True or false </a:t>
            </a:r>
          </a:p>
        </p:txBody>
      </p:sp>
      <p:sp>
        <p:nvSpPr>
          <p:cNvPr id="3084" name="Text Box 15">
            <a:extLst>
              <a:ext uri="{FF2B5EF4-FFF2-40B4-BE49-F238E27FC236}">
                <a16:creationId xmlns:a16="http://schemas.microsoft.com/office/drawing/2014/main" id="{31FBCA8D-2D39-E568-65AB-199B66733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275" y="4625975"/>
            <a:ext cx="1951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400"/>
              <a:t>2,8,8,10</a:t>
            </a:r>
          </a:p>
        </p:txBody>
      </p:sp>
      <p:pic>
        <p:nvPicPr>
          <p:cNvPr id="3085" name="Picture 17" descr="Office Objects 0572">
            <a:extLst>
              <a:ext uri="{FF2B5EF4-FFF2-40B4-BE49-F238E27FC236}">
                <a16:creationId xmlns:a16="http://schemas.microsoft.com/office/drawing/2014/main" id="{554DC0CA-F815-6088-55C0-C302827AF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Text Box 13">
            <a:extLst>
              <a:ext uri="{FF2B5EF4-FFF2-40B4-BE49-F238E27FC236}">
                <a16:creationId xmlns:a16="http://schemas.microsoft.com/office/drawing/2014/main" id="{31CBE8AA-A21D-7B2F-CFB6-F04E8DAF089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54EE019F-8F44-8BB4-061B-08FFC629DD0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A99CD7C-2F55-4988-B190-0055170D5D2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82564281-330C-A77B-0720-CA0F16EA31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3796" name="Picture 2" descr="scottishflag">
            <a:extLst>
              <a:ext uri="{FF2B5EF4-FFF2-40B4-BE49-F238E27FC236}">
                <a16:creationId xmlns:a16="http://schemas.microsoft.com/office/drawing/2014/main" id="{6612F0E6-8C52-6479-2D05-30B4C237EA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Text Box 3">
            <a:extLst>
              <a:ext uri="{FF2B5EF4-FFF2-40B4-BE49-F238E27FC236}">
                <a16:creationId xmlns:a16="http://schemas.microsoft.com/office/drawing/2014/main" id="{6B508633-4972-959E-67E6-F41D198F042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pic>
        <p:nvPicPr>
          <p:cNvPr id="33798" name="Picture 4" descr="Office Objects 0572">
            <a:extLst>
              <a:ext uri="{FF2B5EF4-FFF2-40B4-BE49-F238E27FC236}">
                <a16:creationId xmlns:a16="http://schemas.microsoft.com/office/drawing/2014/main" id="{BB26BD1A-D0BA-7435-D8FB-52BC9DE89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Rectangle 5">
            <a:extLst>
              <a:ext uri="{FF2B5EF4-FFF2-40B4-BE49-F238E27FC236}">
                <a16:creationId xmlns:a16="http://schemas.microsoft.com/office/drawing/2014/main" id="{B082F0C8-40D9-5B8E-F70A-02AAE1F68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0182" name="Rectangle 6">
            <a:extLst>
              <a:ext uri="{FF2B5EF4-FFF2-40B4-BE49-F238E27FC236}">
                <a16:creationId xmlns:a16="http://schemas.microsoft.com/office/drawing/2014/main" id="{21FFFFA4-AE98-DC1B-D8F8-BFDB340DF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0183" name="Text Box 7">
            <a:extLst>
              <a:ext uri="{FF2B5EF4-FFF2-40B4-BE49-F238E27FC236}">
                <a16:creationId xmlns:a16="http://schemas.microsoft.com/office/drawing/2014/main" id="{891E86F9-39CF-0DBE-D273-200A56693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Remember the 4 units of length.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3802" name="Line 8">
            <a:extLst>
              <a:ext uri="{FF2B5EF4-FFF2-40B4-BE49-F238E27FC236}">
                <a16:creationId xmlns:a16="http://schemas.microsoft.com/office/drawing/2014/main" id="{8FE6D53B-B1CD-690A-5E5F-CE2931933D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185" name="Rectangle 9">
            <a:extLst>
              <a:ext uri="{FF2B5EF4-FFF2-40B4-BE49-F238E27FC236}">
                <a16:creationId xmlns:a16="http://schemas.microsoft.com/office/drawing/2014/main" id="{F97920C5-D27A-FEBB-3ABA-A52615D16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1	</a:t>
            </a:r>
            <a:r>
              <a:rPr lang="en-GB" altLang="en-US">
                <a:solidFill>
                  <a:srgbClr val="FFFF00"/>
                </a:solidFill>
              </a:rPr>
              <a:t>We are learning </a:t>
            </a:r>
            <a:r>
              <a:rPr lang="en-GB" altLang="en-US">
                <a:solidFill>
                  <a:srgbClr val="FFFF00"/>
                </a:solidFill>
                <a:cs typeface="Arial" panose="020B0604020202020204" pitchFamily="34" charset="0"/>
              </a:rPr>
              <a:t>the 4 metric units of length.</a:t>
            </a:r>
          </a:p>
        </p:txBody>
      </p:sp>
      <p:sp>
        <p:nvSpPr>
          <p:cNvPr id="50186" name="Rectangle 10">
            <a:extLst>
              <a:ext uri="{FF2B5EF4-FFF2-40B4-BE49-F238E27FC236}">
                <a16:creationId xmlns:a16="http://schemas.microsoft.com/office/drawing/2014/main" id="{B85E091E-74F2-2638-C91D-A49B8A5EE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148138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2.  Be able to convert between them.</a:t>
            </a: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90FE84E7-12D6-84D0-27B4-199BEFA76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Measuring Lengths Drawing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/>
      <p:bldP spid="50185" grpId="0"/>
      <p:bldP spid="5018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>
            <a:extLst>
              <a:ext uri="{FF2B5EF4-FFF2-40B4-BE49-F238E27FC236}">
                <a16:creationId xmlns:a16="http://schemas.microsoft.com/office/drawing/2014/main" id="{F7EB66AB-F916-C290-ECE2-5FF5137F5E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pic>
        <p:nvPicPr>
          <p:cNvPr id="34819" name="Picture 3" descr="Office Objects 0572">
            <a:extLst>
              <a:ext uri="{FF2B5EF4-FFF2-40B4-BE49-F238E27FC236}">
                <a16:creationId xmlns:a16="http://schemas.microsoft.com/office/drawing/2014/main" id="{45658075-2A17-9C47-7223-DF7B961E2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Text Box 4">
            <a:extLst>
              <a:ext uri="{FF2B5EF4-FFF2-40B4-BE49-F238E27FC236}">
                <a16:creationId xmlns:a16="http://schemas.microsoft.com/office/drawing/2014/main" id="{FB3B2FF4-8ECB-B17A-8409-AF0C8930A1E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5578" name="Rectangle 42">
            <a:extLst>
              <a:ext uri="{FF2B5EF4-FFF2-40B4-BE49-F238E27FC236}">
                <a16:creationId xmlns:a16="http://schemas.microsoft.com/office/drawing/2014/main" id="{1307AFC0-AF11-0411-1825-1CA0657B7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Measuring Lines</a:t>
            </a:r>
          </a:p>
        </p:txBody>
      </p:sp>
      <p:pic>
        <p:nvPicPr>
          <p:cNvPr id="34822" name="Picture 43" descr="scottishflag">
            <a:extLst>
              <a:ext uri="{FF2B5EF4-FFF2-40B4-BE49-F238E27FC236}">
                <a16:creationId xmlns:a16="http://schemas.microsoft.com/office/drawing/2014/main" id="{C2A3F9FC-9748-B89A-FE19-E01477E2BDF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27" descr="ruler_small.jpg">
            <a:extLst>
              <a:ext uri="{FF2B5EF4-FFF2-40B4-BE49-F238E27FC236}">
                <a16:creationId xmlns:a16="http://schemas.microsoft.com/office/drawing/2014/main" id="{8238F830-112B-F326-8B20-010C0B20B8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9" t="42728" r="6953" b="42850"/>
          <a:stretch>
            <a:fillRect/>
          </a:stretch>
        </p:blipFill>
        <p:spPr bwMode="auto">
          <a:xfrm>
            <a:off x="1176338" y="2895600"/>
            <a:ext cx="7745412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E55F9B0-7CA9-7F63-DC02-A8B0182E6552}"/>
              </a:ext>
            </a:extLst>
          </p:cNvPr>
          <p:cNvCxnSpPr/>
          <p:nvPr/>
        </p:nvCxnSpPr>
        <p:spPr>
          <a:xfrm>
            <a:off x="1282700" y="2771775"/>
            <a:ext cx="508000" cy="0"/>
          </a:xfrm>
          <a:prstGeom prst="straightConnector1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9E6361E-8152-7492-79BE-7B76E53F3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2222500"/>
            <a:ext cx="81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1 cm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0F941E0-4979-21A1-53AF-EE4D27F94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0" y="4343400"/>
            <a:ext cx="24288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1cm = 10mm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C5662D4-2D97-212F-1A5A-794521D38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800" y="5037138"/>
            <a:ext cx="2360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1m = 100cm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ruler_small.jpg">
            <a:extLst>
              <a:ext uri="{FF2B5EF4-FFF2-40B4-BE49-F238E27FC236}">
                <a16:creationId xmlns:a16="http://schemas.microsoft.com/office/drawing/2014/main" id="{4268A0A3-344D-9318-D8FD-03BD31295B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28" t="45171" r="42850" b="9579"/>
          <a:stretch>
            <a:fillRect/>
          </a:stretch>
        </p:blipFill>
        <p:spPr bwMode="auto">
          <a:xfrm>
            <a:off x="2239963" y="1423988"/>
            <a:ext cx="1271587" cy="419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Date Placeholder 1">
            <a:extLst>
              <a:ext uri="{FF2B5EF4-FFF2-40B4-BE49-F238E27FC236}">
                <a16:creationId xmlns:a16="http://schemas.microsoft.com/office/drawing/2014/main" id="{F1322E55-FD75-4F93-B95D-4FEF8DFD8B4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pic>
        <p:nvPicPr>
          <p:cNvPr id="35844" name="Picture 3" descr="Office Objects 0572">
            <a:extLst>
              <a:ext uri="{FF2B5EF4-FFF2-40B4-BE49-F238E27FC236}">
                <a16:creationId xmlns:a16="http://schemas.microsoft.com/office/drawing/2014/main" id="{A9BFAE9C-9CB5-3074-43B8-364BE3858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4">
            <a:extLst>
              <a:ext uri="{FF2B5EF4-FFF2-40B4-BE49-F238E27FC236}">
                <a16:creationId xmlns:a16="http://schemas.microsoft.com/office/drawing/2014/main" id="{FAD75FFD-DBD0-1B44-9F0B-76B311EB549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65578" name="Rectangle 42">
            <a:extLst>
              <a:ext uri="{FF2B5EF4-FFF2-40B4-BE49-F238E27FC236}">
                <a16:creationId xmlns:a16="http://schemas.microsoft.com/office/drawing/2014/main" id="{2A7A0B0E-695C-211D-50C0-D7530B017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Measuring Lines</a:t>
            </a:r>
          </a:p>
        </p:txBody>
      </p:sp>
      <p:pic>
        <p:nvPicPr>
          <p:cNvPr id="35847" name="Picture 43" descr="scottishflag">
            <a:extLst>
              <a:ext uri="{FF2B5EF4-FFF2-40B4-BE49-F238E27FC236}">
                <a16:creationId xmlns:a16="http://schemas.microsoft.com/office/drawing/2014/main" id="{1E707036-E020-AD74-0C04-29382CD1C18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 descr="ruler_small.jpg">
            <a:extLst>
              <a:ext uri="{FF2B5EF4-FFF2-40B4-BE49-F238E27FC236}">
                <a16:creationId xmlns:a16="http://schemas.microsoft.com/office/drawing/2014/main" id="{C5210B24-6566-101C-9DC4-D87547AE87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50" t="9579" r="42728" b="34410"/>
          <a:stretch>
            <a:fillRect/>
          </a:stretch>
        </p:blipFill>
        <p:spPr bwMode="auto">
          <a:xfrm rot="-4176323">
            <a:off x="5803900" y="1258888"/>
            <a:ext cx="1273175" cy="519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18AB5CC-60F0-6754-ED95-ABBA64D53841}"/>
              </a:ext>
            </a:extLst>
          </p:cNvPr>
          <p:cNvCxnSpPr/>
          <p:nvPr/>
        </p:nvCxnSpPr>
        <p:spPr>
          <a:xfrm>
            <a:off x="4337050" y="2363788"/>
            <a:ext cx="4179888" cy="1541462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5CDA37-8F3A-9109-FA4B-7761158F3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1113" y="2520950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9cm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484F63-A167-E93A-64F3-8A6AD8DFC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0263" y="2530475"/>
            <a:ext cx="1262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(90mm)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254CE07-957D-B715-777A-030B91D2160B}"/>
              </a:ext>
            </a:extLst>
          </p:cNvPr>
          <p:cNvCxnSpPr/>
          <p:nvPr/>
        </p:nvCxnSpPr>
        <p:spPr>
          <a:xfrm flipV="1">
            <a:off x="2181225" y="2141538"/>
            <a:ext cx="0" cy="335756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BEB2C24-77FE-8AD4-C0FC-BDA24B517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400" y="3430588"/>
            <a:ext cx="1033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6.8cm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1B41521-FFFB-E395-8B3A-4A565C577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263" y="3937000"/>
            <a:ext cx="1262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(68mm)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D4C4078-2E12-9920-858B-F42BB513C325}"/>
              </a:ext>
            </a:extLst>
          </p:cNvPr>
          <p:cNvCxnSpPr/>
          <p:nvPr/>
        </p:nvCxnSpPr>
        <p:spPr>
          <a:xfrm>
            <a:off x="3605213" y="5826125"/>
            <a:ext cx="3579812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 descr="ruler_small.jpg">
            <a:extLst>
              <a:ext uri="{FF2B5EF4-FFF2-40B4-BE49-F238E27FC236}">
                <a16:creationId xmlns:a16="http://schemas.microsoft.com/office/drawing/2014/main" id="{41461AB1-DEFF-F4BD-D7E7-835270E82B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9" t="42728" r="34410" b="42850"/>
          <a:stretch>
            <a:fillRect/>
          </a:stretch>
        </p:blipFill>
        <p:spPr bwMode="auto">
          <a:xfrm>
            <a:off x="3511550" y="5859463"/>
            <a:ext cx="5197475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E406D4C3-9F85-ABED-3D1B-D31BAC410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0038" y="5229225"/>
            <a:ext cx="1035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7.2cm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C358218-F8E5-9F57-A221-EC8B80FEE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0" y="5229225"/>
            <a:ext cx="1262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(72mm)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6" grpId="0"/>
      <p:bldP spid="27" grpId="0"/>
      <p:bldP spid="34" grpId="0"/>
      <p:bldP spid="3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0" descr="scottishflag">
            <a:extLst>
              <a:ext uri="{FF2B5EF4-FFF2-40B4-BE49-F238E27FC236}">
                <a16:creationId xmlns:a16="http://schemas.microsoft.com/office/drawing/2014/main" id="{B7EE00B7-5C7D-C563-4719-E6DE1F43CFD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4" name="Text Box 48">
            <a:extLst>
              <a:ext uri="{FF2B5EF4-FFF2-40B4-BE49-F238E27FC236}">
                <a16:creationId xmlns:a16="http://schemas.microsoft.com/office/drawing/2014/main" id="{A4FACE23-7074-698E-F577-69C0A63AF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677863"/>
            <a:ext cx="5337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Perimeter</a:t>
            </a:r>
          </a:p>
        </p:txBody>
      </p:sp>
      <p:sp>
        <p:nvSpPr>
          <p:cNvPr id="10" name="Rectangle 18">
            <a:extLst>
              <a:ext uri="{FF2B5EF4-FFF2-40B4-BE49-F238E27FC236}">
                <a16:creationId xmlns:a16="http://schemas.microsoft.com/office/drawing/2014/main" id="{E74B9722-6E2C-4D95-F723-65A30F52B20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6022D7-EA1D-4F4A-B9A9-AAEAE676BC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CB7D6B57-EEA5-A34B-0AAE-B7C9422191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6870" name="Text Box 29">
            <a:extLst>
              <a:ext uri="{FF2B5EF4-FFF2-40B4-BE49-F238E27FC236}">
                <a16:creationId xmlns:a16="http://schemas.microsoft.com/office/drawing/2014/main" id="{4DF893CB-0161-215F-39C7-408623F8159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6871" name="Picture 47" descr="Office Objects 0572">
            <a:extLst>
              <a:ext uri="{FF2B5EF4-FFF2-40B4-BE49-F238E27FC236}">
                <a16:creationId xmlns:a16="http://schemas.microsoft.com/office/drawing/2014/main" id="{64EDF1A7-C9FA-93BE-A362-6B64546639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2" name="TextBox 12">
            <a:extLst>
              <a:ext uri="{FF2B5EF4-FFF2-40B4-BE49-F238E27FC236}">
                <a16:creationId xmlns:a16="http://schemas.microsoft.com/office/drawing/2014/main" id="{7685A569-56E5-F38E-8A33-E9C83C2CE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0" y="2032000"/>
            <a:ext cx="61102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/>
              <a:t>Each square has length 5cm.</a:t>
            </a:r>
          </a:p>
          <a:p>
            <a:pPr algn="ctr" eaLnBrk="1" hangingPunct="1"/>
            <a:r>
              <a:rPr lang="en-GB" altLang="en-US" sz="2800"/>
              <a:t>Calculate perimeter of each design.</a:t>
            </a:r>
          </a:p>
        </p:txBody>
      </p:sp>
      <p:grpSp>
        <p:nvGrpSpPr>
          <p:cNvPr id="36873" name="Group 21">
            <a:extLst>
              <a:ext uri="{FF2B5EF4-FFF2-40B4-BE49-F238E27FC236}">
                <a16:creationId xmlns:a16="http://schemas.microsoft.com/office/drawing/2014/main" id="{EA9880EF-E755-00E1-986F-657F11220417}"/>
              </a:ext>
            </a:extLst>
          </p:cNvPr>
          <p:cNvGrpSpPr>
            <a:grpSpLocks/>
          </p:cNvGrpSpPr>
          <p:nvPr/>
        </p:nvGrpSpPr>
        <p:grpSpPr bwMode="auto">
          <a:xfrm>
            <a:off x="1209675" y="3090863"/>
            <a:ext cx="723900" cy="2849562"/>
            <a:chOff x="1678940" y="3102788"/>
            <a:chExt cx="723900" cy="285101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1C9FF2A-32B3-0FC9-4664-336C784D0A8C}"/>
                </a:ext>
              </a:extLst>
            </p:cNvPr>
            <p:cNvSpPr/>
            <p:nvPr/>
          </p:nvSpPr>
          <p:spPr>
            <a:xfrm>
              <a:off x="1678940" y="3102788"/>
              <a:ext cx="723900" cy="71156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C974DA5-30E4-3162-C258-0FDC9048BABB}"/>
                </a:ext>
              </a:extLst>
            </p:cNvPr>
            <p:cNvSpPr/>
            <p:nvPr/>
          </p:nvSpPr>
          <p:spPr>
            <a:xfrm>
              <a:off x="1678940" y="5242240"/>
              <a:ext cx="723900" cy="71156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86E24FD-9E9B-9856-B1D3-E051B6402041}"/>
                </a:ext>
              </a:extLst>
            </p:cNvPr>
            <p:cNvSpPr/>
            <p:nvPr/>
          </p:nvSpPr>
          <p:spPr>
            <a:xfrm>
              <a:off x="1678940" y="3815938"/>
              <a:ext cx="723900" cy="71156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6C5939C-0306-D5A4-4F6B-559D66DB5A27}"/>
                </a:ext>
              </a:extLst>
            </p:cNvPr>
            <p:cNvSpPr/>
            <p:nvPr/>
          </p:nvSpPr>
          <p:spPr>
            <a:xfrm>
              <a:off x="1678940" y="4529089"/>
              <a:ext cx="723900" cy="71156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36874" name="Group 22">
            <a:extLst>
              <a:ext uri="{FF2B5EF4-FFF2-40B4-BE49-F238E27FC236}">
                <a16:creationId xmlns:a16="http://schemas.microsoft.com/office/drawing/2014/main" id="{61F8B828-1675-4903-2B2E-EB5B0DD2F17E}"/>
              </a:ext>
            </a:extLst>
          </p:cNvPr>
          <p:cNvGrpSpPr>
            <a:grpSpLocks/>
          </p:cNvGrpSpPr>
          <p:nvPr/>
        </p:nvGrpSpPr>
        <p:grpSpPr bwMode="auto">
          <a:xfrm>
            <a:off x="2589213" y="3832225"/>
            <a:ext cx="1455737" cy="1428750"/>
            <a:chOff x="4597400" y="4284928"/>
            <a:chExt cx="1455420" cy="1429278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DF0F0C3-3E3F-73B3-B312-A826B449F925}"/>
                </a:ext>
              </a:extLst>
            </p:cNvPr>
            <p:cNvSpPr/>
            <p:nvPr/>
          </p:nvSpPr>
          <p:spPr>
            <a:xfrm>
              <a:off x="5329078" y="4284928"/>
              <a:ext cx="723742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B997B3A-8FEB-3257-E819-F07871E9B68D}"/>
                </a:ext>
              </a:extLst>
            </p:cNvPr>
            <p:cNvSpPr/>
            <p:nvPr/>
          </p:nvSpPr>
          <p:spPr>
            <a:xfrm>
              <a:off x="5329078" y="5002743"/>
              <a:ext cx="723742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C931480-50CB-7C5B-A3A4-7CEDE923FFE1}"/>
                </a:ext>
              </a:extLst>
            </p:cNvPr>
            <p:cNvSpPr/>
            <p:nvPr/>
          </p:nvSpPr>
          <p:spPr>
            <a:xfrm>
              <a:off x="4597400" y="4284928"/>
              <a:ext cx="723742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29DDD4D-760E-751C-E2CC-C6C5EA91437D}"/>
                </a:ext>
              </a:extLst>
            </p:cNvPr>
            <p:cNvSpPr/>
            <p:nvPr/>
          </p:nvSpPr>
          <p:spPr>
            <a:xfrm>
              <a:off x="4597400" y="5002743"/>
              <a:ext cx="723742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36875" name="Group 29">
            <a:extLst>
              <a:ext uri="{FF2B5EF4-FFF2-40B4-BE49-F238E27FC236}">
                <a16:creationId xmlns:a16="http://schemas.microsoft.com/office/drawing/2014/main" id="{65D57CAA-E490-A92A-76F6-065E64E12178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3416300"/>
            <a:ext cx="1460500" cy="2132013"/>
            <a:chOff x="6743700" y="3441700"/>
            <a:chExt cx="1460500" cy="213280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A638286-3BFD-E1A1-EFBC-24F79C21021C}"/>
                </a:ext>
              </a:extLst>
            </p:cNvPr>
            <p:cNvSpPr/>
            <p:nvPr/>
          </p:nvSpPr>
          <p:spPr>
            <a:xfrm>
              <a:off x="7480300" y="3441700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91079A5-A692-8C70-496C-F6311D199448}"/>
                </a:ext>
              </a:extLst>
            </p:cNvPr>
            <p:cNvSpPr/>
            <p:nvPr/>
          </p:nvSpPr>
          <p:spPr>
            <a:xfrm>
              <a:off x="7480300" y="4863041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22714FA-8D94-5618-FC05-0EAB325A0A44}"/>
                </a:ext>
              </a:extLst>
            </p:cNvPr>
            <p:cNvSpPr/>
            <p:nvPr/>
          </p:nvSpPr>
          <p:spPr>
            <a:xfrm>
              <a:off x="6743700" y="4153165"/>
              <a:ext cx="723900" cy="709877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F250DA0-B94D-2763-F6D5-923F328EEE71}"/>
                </a:ext>
              </a:extLst>
            </p:cNvPr>
            <p:cNvSpPr/>
            <p:nvPr/>
          </p:nvSpPr>
          <p:spPr>
            <a:xfrm>
              <a:off x="6743700" y="4863041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1A69503-8512-D19F-3453-070C56214BE1}"/>
                </a:ext>
              </a:extLst>
            </p:cNvPr>
            <p:cNvSpPr/>
            <p:nvPr/>
          </p:nvSpPr>
          <p:spPr>
            <a:xfrm>
              <a:off x="6743700" y="3441700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36876" name="Group 40">
            <a:extLst>
              <a:ext uri="{FF2B5EF4-FFF2-40B4-BE49-F238E27FC236}">
                <a16:creationId xmlns:a16="http://schemas.microsoft.com/office/drawing/2014/main" id="{BAE3AA69-1962-EFFF-C85A-56CF6C02ECDB}"/>
              </a:ext>
            </a:extLst>
          </p:cNvPr>
          <p:cNvGrpSpPr>
            <a:grpSpLocks/>
          </p:cNvGrpSpPr>
          <p:nvPr/>
        </p:nvGrpSpPr>
        <p:grpSpPr bwMode="auto">
          <a:xfrm>
            <a:off x="7353300" y="3416300"/>
            <a:ext cx="1416050" cy="2165350"/>
            <a:chOff x="7353696" y="3415904"/>
            <a:chExt cx="1415654" cy="216535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0EDEE3E-E3A5-769C-F9B9-878A1D80B268}"/>
                </a:ext>
              </a:extLst>
            </p:cNvPr>
            <p:cNvSpPr/>
            <p:nvPr/>
          </p:nvSpPr>
          <p:spPr>
            <a:xfrm rot="5400000">
              <a:off x="8051899" y="342235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64AAC37-E4DE-4B50-65A6-B8ABA81949E6}"/>
                </a:ext>
              </a:extLst>
            </p:cNvPr>
            <p:cNvSpPr/>
            <p:nvPr/>
          </p:nvSpPr>
          <p:spPr>
            <a:xfrm rot="5400000">
              <a:off x="7347247" y="486380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F2E2FA7-37BB-BBA6-2727-C454D39EC097}"/>
                </a:ext>
              </a:extLst>
            </p:cNvPr>
            <p:cNvSpPr/>
            <p:nvPr/>
          </p:nvSpPr>
          <p:spPr>
            <a:xfrm rot="5400000">
              <a:off x="8051899" y="4143078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C17C0B7-43CF-83B4-1A3C-D835ABB7D891}"/>
                </a:ext>
              </a:extLst>
            </p:cNvPr>
            <p:cNvSpPr/>
            <p:nvPr/>
          </p:nvSpPr>
          <p:spPr>
            <a:xfrm rot="5400000">
              <a:off x="7347247" y="4143078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AAC364C-CD9A-D4B2-CBE1-1CD8C489BC33}"/>
                </a:ext>
              </a:extLst>
            </p:cNvPr>
            <p:cNvSpPr/>
            <p:nvPr/>
          </p:nvSpPr>
          <p:spPr>
            <a:xfrm rot="5400000">
              <a:off x="8051899" y="486380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36877" name="TextBox 35">
            <a:extLst>
              <a:ext uri="{FF2B5EF4-FFF2-40B4-BE49-F238E27FC236}">
                <a16:creationId xmlns:a16="http://schemas.microsoft.com/office/drawing/2014/main" id="{C977F124-CDC4-21E0-0E9D-229306C8D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352800"/>
            <a:ext cx="671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5cm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0751BB3E-3175-B7A2-329E-DF4300A627CC}"/>
              </a:ext>
            </a:extLst>
          </p:cNvPr>
          <p:cNvCxnSpPr/>
          <p:nvPr/>
        </p:nvCxnSpPr>
        <p:spPr>
          <a:xfrm flipH="1">
            <a:off x="3330575" y="3735388"/>
            <a:ext cx="719138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9" name="TextBox 38">
            <a:extLst>
              <a:ext uri="{FF2B5EF4-FFF2-40B4-BE49-F238E27FC236}">
                <a16:creationId xmlns:a16="http://schemas.microsoft.com/office/drawing/2014/main" id="{F5082F54-D9CD-9FAA-6472-5B3A09505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2063" y="2970213"/>
            <a:ext cx="673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5cm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E6D353F-A4C4-FBF3-5969-71E4DF1AEDBB}"/>
              </a:ext>
            </a:extLst>
          </p:cNvPr>
          <p:cNvCxnSpPr/>
          <p:nvPr/>
        </p:nvCxnSpPr>
        <p:spPr>
          <a:xfrm flipH="1">
            <a:off x="5051425" y="3352800"/>
            <a:ext cx="717550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81" name="TextBox 41">
            <a:extLst>
              <a:ext uri="{FF2B5EF4-FFF2-40B4-BE49-F238E27FC236}">
                <a16:creationId xmlns:a16="http://schemas.microsoft.com/office/drawing/2014/main" id="{D7B14269-F7ED-4D96-5072-4B39D8BBD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4888" y="3683000"/>
            <a:ext cx="671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5cm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DD1E054-F8FA-A5DB-E875-AD1538361566}"/>
              </a:ext>
            </a:extLst>
          </p:cNvPr>
          <p:cNvCxnSpPr/>
          <p:nvPr/>
        </p:nvCxnSpPr>
        <p:spPr>
          <a:xfrm flipH="1">
            <a:off x="7332663" y="4067175"/>
            <a:ext cx="719137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83" name="TextBox 43">
            <a:extLst>
              <a:ext uri="{FF2B5EF4-FFF2-40B4-BE49-F238E27FC236}">
                <a16:creationId xmlns:a16="http://schemas.microsoft.com/office/drawing/2014/main" id="{F77261A0-30F6-29F4-47FE-34E755AA4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1900" y="2655888"/>
            <a:ext cx="673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5cm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AC16EE1-E0B6-D570-E9FB-457E0C9D62CE}"/>
              </a:ext>
            </a:extLst>
          </p:cNvPr>
          <p:cNvCxnSpPr/>
          <p:nvPr/>
        </p:nvCxnSpPr>
        <p:spPr>
          <a:xfrm flipH="1">
            <a:off x="1211263" y="3040063"/>
            <a:ext cx="717550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6EA978EB-676D-9C9F-9CBA-97D0AD13E8D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6AF220-61D9-424C-9021-A5C08C6B9D1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04D555E5-FBEB-1A57-EFBD-37AD863DE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3DBACF7A-9564-1F37-968B-36C7E4B3B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893" name="Text Box 3">
            <a:extLst>
              <a:ext uri="{FF2B5EF4-FFF2-40B4-BE49-F238E27FC236}">
                <a16:creationId xmlns:a16="http://schemas.microsoft.com/office/drawing/2014/main" id="{C518FEFE-57F0-05BE-E7E2-B1EA669F8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Lifeskills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Ex4 Ch6 (page 56)</a:t>
            </a:r>
          </a:p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</p:txBody>
      </p:sp>
      <p:pic>
        <p:nvPicPr>
          <p:cNvPr id="37894" name="Picture 4" descr="ag00463_">
            <a:extLst>
              <a:ext uri="{FF2B5EF4-FFF2-40B4-BE49-F238E27FC236}">
                <a16:creationId xmlns:a16="http://schemas.microsoft.com/office/drawing/2014/main" id="{E8927821-A66F-FE53-C7DB-F961B0A0A8D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5" descr="scottishflag">
            <a:extLst>
              <a:ext uri="{FF2B5EF4-FFF2-40B4-BE49-F238E27FC236}">
                <a16:creationId xmlns:a16="http://schemas.microsoft.com/office/drawing/2014/main" id="{497782C3-EE15-624B-F9E7-EDCD840538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6" descr="Office Objects 0572">
            <a:extLst>
              <a:ext uri="{FF2B5EF4-FFF2-40B4-BE49-F238E27FC236}">
                <a16:creationId xmlns:a16="http://schemas.microsoft.com/office/drawing/2014/main" id="{6EBA27F6-59FF-314A-1873-BED251C1D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Text Box 7">
            <a:extLst>
              <a:ext uri="{FF2B5EF4-FFF2-40B4-BE49-F238E27FC236}">
                <a16:creationId xmlns:a16="http://schemas.microsoft.com/office/drawing/2014/main" id="{819EDE5F-1462-4C02-5CB9-F97EAA79032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2234" name="Rectangle 10">
            <a:extLst>
              <a:ext uri="{FF2B5EF4-FFF2-40B4-BE49-F238E27FC236}">
                <a16:creationId xmlns:a16="http://schemas.microsoft.com/office/drawing/2014/main" id="{E3B914E8-45E4-28B1-B4F9-E98E0D2D0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374650"/>
            <a:ext cx="529113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Measuring Lengths Drawing Lines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46BDA6D1-C58E-C3AB-F08E-FE57628B55E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1B6AB9C-ABBF-4922-96F9-EC0430C7A3E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D0B84810-6937-244C-4219-B9777F443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65B13114-9228-7ECD-D897-E1030C54461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6175" y="374650"/>
            <a:ext cx="684371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4103" name="Picture 3" descr="scottishflag">
            <a:extLst>
              <a:ext uri="{FF2B5EF4-FFF2-40B4-BE49-F238E27FC236}">
                <a16:creationId xmlns:a16="http://schemas.microsoft.com/office/drawing/2014/main" id="{9536101A-BEC2-3ABD-9F7C-007F94D28D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4">
            <a:extLst>
              <a:ext uri="{FF2B5EF4-FFF2-40B4-BE49-F238E27FC236}">
                <a16:creationId xmlns:a16="http://schemas.microsoft.com/office/drawing/2014/main" id="{DFB37145-F6AA-B301-8091-F628E6B0ED4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4098" name="Object 5">
            <a:extLst>
              <a:ext uri="{FF2B5EF4-FFF2-40B4-BE49-F238E27FC236}">
                <a16:creationId xmlns:a16="http://schemas.microsoft.com/office/drawing/2014/main" id="{D5EE9BC4-95A1-80A3-94FA-2EAF1D6B78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2000" y="2073275"/>
          <a:ext cx="25019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85720" imgH="393480" progId="Equation.DSMT4">
                  <p:embed/>
                </p:oleObj>
              </mc:Choice>
              <mc:Fallback>
                <p:oleObj name="Equation" r:id="rId3" imgW="14857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073275"/>
                        <a:ext cx="250190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Text Box 6">
            <a:extLst>
              <a:ext uri="{FF2B5EF4-FFF2-40B4-BE49-F238E27FC236}">
                <a16:creationId xmlns:a16="http://schemas.microsoft.com/office/drawing/2014/main" id="{EA7DD685-5539-8FE4-F393-3031CE98E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139950"/>
            <a:ext cx="2185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Why is </a:t>
            </a:r>
          </a:p>
        </p:txBody>
      </p:sp>
      <p:sp>
        <p:nvSpPr>
          <p:cNvPr id="4106" name="Text Box 7">
            <a:extLst>
              <a:ext uri="{FF2B5EF4-FFF2-40B4-BE49-F238E27FC236}">
                <a16:creationId xmlns:a16="http://schemas.microsoft.com/office/drawing/2014/main" id="{7BAC1A95-ECD2-16BD-4B35-750A385D6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3" y="443230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Q4.	Convert 45.1 metres to 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(a) cm 	(b)	mm</a:t>
            </a:r>
          </a:p>
        </p:txBody>
      </p:sp>
      <p:sp>
        <p:nvSpPr>
          <p:cNvPr id="4107" name="Text Box 8">
            <a:extLst>
              <a:ext uri="{FF2B5EF4-FFF2-40B4-BE49-F238E27FC236}">
                <a16:creationId xmlns:a16="http://schemas.microsoft.com/office/drawing/2014/main" id="{CFDE4C93-9C51-12E5-757D-BC7F84FF5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3697288"/>
            <a:ext cx="712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</a:t>
            </a:r>
          </a:p>
        </p:txBody>
      </p:sp>
      <p:sp>
        <p:nvSpPr>
          <p:cNvPr id="4108" name="Text Box 9">
            <a:extLst>
              <a:ext uri="{FF2B5EF4-FFF2-40B4-BE49-F238E27FC236}">
                <a16:creationId xmlns:a16="http://schemas.microsoft.com/office/drawing/2014/main" id="{FA56852C-86C0-6206-E1C2-BA0FBD539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2879725"/>
            <a:ext cx="752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What is the time difference 07:54 and 13:36</a:t>
            </a:r>
          </a:p>
        </p:txBody>
      </p:sp>
      <p:graphicFrame>
        <p:nvGraphicFramePr>
          <p:cNvPr id="4099" name="Object 10">
            <a:extLst>
              <a:ext uri="{FF2B5EF4-FFF2-40B4-BE49-F238E27FC236}">
                <a16:creationId xmlns:a16="http://schemas.microsoft.com/office/drawing/2014/main" id="{13E17424-F968-FD24-1287-77949BAA50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6588" y="3690938"/>
          <a:ext cx="32019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98320" imgH="190440" progId="Equation.DSMT4">
                  <p:embed/>
                </p:oleObj>
              </mc:Choice>
              <mc:Fallback>
                <p:oleObj name="Equation" r:id="rId5" imgW="1498320" imgH="1904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3690938"/>
                        <a:ext cx="3201987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Text Box 11">
            <a:extLst>
              <a:ext uri="{FF2B5EF4-FFF2-40B4-BE49-F238E27FC236}">
                <a16:creationId xmlns:a16="http://schemas.microsoft.com/office/drawing/2014/main" id="{B9D7DF02-1048-6E73-13E5-94B2076BE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313" y="5330825"/>
            <a:ext cx="6162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Q5.	The answer to the question is 90. 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What is the question.</a:t>
            </a:r>
          </a:p>
        </p:txBody>
      </p:sp>
      <p:pic>
        <p:nvPicPr>
          <p:cNvPr id="4110" name="Picture 12" descr="Office Objects 0572">
            <a:extLst>
              <a:ext uri="{FF2B5EF4-FFF2-40B4-BE49-F238E27FC236}">
                <a16:creationId xmlns:a16="http://schemas.microsoft.com/office/drawing/2014/main" id="{22EF557D-A187-E565-5BC0-AC59D31BA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E2AADFC1-B5AD-29D8-D4AD-1B4A1BBD965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B894AB-48C4-4B11-9045-9EE16784EC3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29C7F1D6-1186-2FCF-A392-AC8DBAC1FA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D273B0CF-BC04-307F-E8FD-9FDC840C37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</a:rPr>
              <a:t>Measuring Angles</a:t>
            </a:r>
          </a:p>
        </p:txBody>
      </p:sp>
      <p:pic>
        <p:nvPicPr>
          <p:cNvPr id="38917" name="Picture 3" descr="scottishflag">
            <a:extLst>
              <a:ext uri="{FF2B5EF4-FFF2-40B4-BE49-F238E27FC236}">
                <a16:creationId xmlns:a16="http://schemas.microsoft.com/office/drawing/2014/main" id="{BA090A3C-B508-82E1-1353-D6E430F0BB5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Text Box 4">
            <a:extLst>
              <a:ext uri="{FF2B5EF4-FFF2-40B4-BE49-F238E27FC236}">
                <a16:creationId xmlns:a16="http://schemas.microsoft.com/office/drawing/2014/main" id="{C081D8BB-9374-D1C7-2BA1-EA6115B8A92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8919" name="Picture 5" descr="Office Objects 0572">
            <a:extLst>
              <a:ext uri="{FF2B5EF4-FFF2-40B4-BE49-F238E27FC236}">
                <a16:creationId xmlns:a16="http://schemas.microsoft.com/office/drawing/2014/main" id="{55227C48-C8CB-6BC4-5B5D-B390F4B9F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6">
            <a:extLst>
              <a:ext uri="{FF2B5EF4-FFF2-40B4-BE49-F238E27FC236}">
                <a16:creationId xmlns:a16="http://schemas.microsoft.com/office/drawing/2014/main" id="{D69D117C-8CA4-D10C-AA3C-D8F8FDEF6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29E1A626-F798-6353-2C97-7768C2433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24584" name="Text Box 8">
            <a:extLst>
              <a:ext uri="{FF2B5EF4-FFF2-40B4-BE49-F238E27FC236}">
                <a16:creationId xmlns:a16="http://schemas.microsoft.com/office/drawing/2014/main" id="{F520FBFD-F76B-D30D-8B3A-07EDE5677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Be able to use a protractor to measure various angles.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38923" name="Line 9">
            <a:extLst>
              <a:ext uri="{FF2B5EF4-FFF2-40B4-BE49-F238E27FC236}">
                <a16:creationId xmlns:a16="http://schemas.microsoft.com/office/drawing/2014/main" id="{3B0AE978-BF66-DA3C-62B4-FFB2B1F576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C5640C56-1A92-C6DC-A9CC-F81B12F9A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	We are learning how to use a protractor to measure angles.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828F4E02-1202-3F64-8C2A-C875E70EB25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EAAB0F-FB5E-4EAA-A39C-54EF37F9D4E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D24C3B0F-B2A7-18C0-60F2-9F0F01DA85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8D2F3CA-AE42-40A4-B35E-3BD804D16701}" type="slidenum">
              <a:rPr lang="en-GB" altLang="en-US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29</a:t>
            </a:fld>
            <a:endParaRPr lang="en-GB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14018" name="Picture 2">
            <a:extLst>
              <a:ext uri="{FF2B5EF4-FFF2-40B4-BE49-F238E27FC236}">
                <a16:creationId xmlns:a16="http://schemas.microsoft.com/office/drawing/2014/main" id="{AC7A98CF-BC26-F87F-8FF8-AC7F405F3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050" y="1200150"/>
            <a:ext cx="5876925" cy="350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4019" name="Text Box 3">
            <a:extLst>
              <a:ext uri="{FF2B5EF4-FFF2-40B4-BE49-F238E27FC236}">
                <a16:creationId xmlns:a16="http://schemas.microsoft.com/office/drawing/2014/main" id="{1290CBDC-E4D1-4DCD-E199-2588C3F8C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571500"/>
            <a:ext cx="5105400" cy="6413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3600">
                <a:solidFill>
                  <a:srgbClr val="FFFFCC"/>
                </a:solidFill>
              </a:rPr>
              <a:t>A 180</a:t>
            </a:r>
            <a:r>
              <a:rPr lang="en-GB" altLang="en-US" sz="3600" baseline="30000">
                <a:solidFill>
                  <a:srgbClr val="FFFFCC"/>
                </a:solidFill>
              </a:rPr>
              <a:t>o</a:t>
            </a:r>
            <a:r>
              <a:rPr lang="en-GB" altLang="en-US" sz="3600">
                <a:solidFill>
                  <a:srgbClr val="FFFFCC"/>
                </a:solidFill>
              </a:rPr>
              <a:t> Protractor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F681D6CE-F4AA-6BA1-915F-43B0F99EE197}"/>
              </a:ext>
            </a:extLst>
          </p:cNvPr>
          <p:cNvGrpSpPr>
            <a:grpSpLocks/>
          </p:cNvGrpSpPr>
          <p:nvPr/>
        </p:nvGrpSpPr>
        <p:grpSpPr bwMode="auto">
          <a:xfrm>
            <a:off x="723900" y="4362450"/>
            <a:ext cx="2971800" cy="1816100"/>
            <a:chOff x="456" y="2748"/>
            <a:chExt cx="1872" cy="1144"/>
          </a:xfrm>
        </p:grpSpPr>
        <p:sp>
          <p:nvSpPr>
            <p:cNvPr id="39946" name="Text Box 5">
              <a:extLst>
                <a:ext uri="{FF2B5EF4-FFF2-40B4-BE49-F238E27FC236}">
                  <a16:creationId xmlns:a16="http://schemas.microsoft.com/office/drawing/2014/main" id="{F8AF22AD-4D89-766F-F085-6632398BBA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" y="3252"/>
              <a:ext cx="1872" cy="640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rgbClr val="FF0000"/>
                  </a:solidFill>
                </a:rPr>
                <a:t>Outside</a:t>
              </a:r>
              <a:r>
                <a:rPr lang="en-GB" altLang="en-US" sz="2000">
                  <a:solidFill>
                    <a:srgbClr val="000000"/>
                  </a:solidFill>
                </a:rPr>
                <a:t> scale from      </a:t>
              </a:r>
              <a:r>
                <a:rPr lang="en-GB" altLang="en-US" sz="2000" b="1">
                  <a:solidFill>
                    <a:srgbClr val="000000"/>
                  </a:solidFill>
                </a:rPr>
                <a:t>0</a:t>
              </a:r>
              <a:r>
                <a:rPr lang="en-GB" altLang="en-US" sz="2000" b="1" baseline="30000">
                  <a:solidFill>
                    <a:srgbClr val="000000"/>
                  </a:solidFill>
                </a:rPr>
                <a:t>o</a:t>
              </a:r>
              <a:r>
                <a:rPr lang="en-GB" altLang="en-US" sz="2000">
                  <a:solidFill>
                    <a:srgbClr val="000000"/>
                  </a:solidFill>
                </a:rPr>
                <a:t> to </a:t>
              </a:r>
              <a:r>
                <a:rPr lang="en-GB" altLang="en-US" sz="2000" b="1">
                  <a:solidFill>
                    <a:srgbClr val="000000"/>
                  </a:solidFill>
                </a:rPr>
                <a:t>180</a:t>
              </a:r>
              <a:r>
                <a:rPr lang="en-GB" altLang="en-US" sz="2000" b="1" baseline="30000">
                  <a:solidFill>
                    <a:srgbClr val="000000"/>
                  </a:solidFill>
                </a:rPr>
                <a:t>o</a:t>
              </a:r>
              <a:r>
                <a:rPr lang="en-GB" altLang="en-US" sz="2000">
                  <a:solidFill>
                    <a:srgbClr val="000000"/>
                  </a:solidFill>
                </a:rPr>
                <a:t> going in a </a:t>
              </a:r>
              <a:r>
                <a:rPr lang="en-GB" altLang="en-US" sz="2000">
                  <a:solidFill>
                    <a:srgbClr val="333399"/>
                  </a:solidFill>
                </a:rPr>
                <a:t>clockwise</a:t>
              </a:r>
              <a:r>
                <a:rPr lang="en-GB" altLang="en-US" sz="2000">
                  <a:solidFill>
                    <a:srgbClr val="000000"/>
                  </a:solidFill>
                </a:rPr>
                <a:t> direction.</a:t>
              </a:r>
            </a:p>
          </p:txBody>
        </p:sp>
        <p:sp>
          <p:nvSpPr>
            <p:cNvPr id="39947" name="Line 6">
              <a:extLst>
                <a:ext uri="{FF2B5EF4-FFF2-40B4-BE49-F238E27FC236}">
                  <a16:creationId xmlns:a16="http://schemas.microsoft.com/office/drawing/2014/main" id="{D398933A-4F7B-6907-C5C6-3839B5B265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72" y="2748"/>
              <a:ext cx="0" cy="51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73CEAAAA-55C9-7578-CADF-DEDF2774E7F6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381500"/>
            <a:ext cx="3295650" cy="1736725"/>
            <a:chOff x="3192" y="2760"/>
            <a:chExt cx="2076" cy="1042"/>
          </a:xfrm>
        </p:grpSpPr>
        <p:sp>
          <p:nvSpPr>
            <p:cNvPr id="39944" name="Text Box 8">
              <a:extLst>
                <a:ext uri="{FF2B5EF4-FFF2-40B4-BE49-F238E27FC236}">
                  <a16:creationId xmlns:a16="http://schemas.microsoft.com/office/drawing/2014/main" id="{4A46D62F-DCBD-B1B5-D8CD-8131258197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2" y="3192"/>
              <a:ext cx="2076" cy="610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>
                  <a:solidFill>
                    <a:srgbClr val="FF0000"/>
                  </a:solidFill>
                </a:rPr>
                <a:t>Inside</a:t>
              </a:r>
              <a:r>
                <a:rPr lang="en-GB" altLang="en-US" sz="2000">
                  <a:solidFill>
                    <a:srgbClr val="000000"/>
                  </a:solidFill>
                </a:rPr>
                <a:t> scale from            </a:t>
              </a:r>
              <a:r>
                <a:rPr lang="en-GB" altLang="en-US" sz="2000" b="1">
                  <a:solidFill>
                    <a:srgbClr val="000000"/>
                  </a:solidFill>
                </a:rPr>
                <a:t>0</a:t>
              </a:r>
              <a:r>
                <a:rPr lang="en-GB" altLang="en-US" sz="2000" b="1" baseline="30000">
                  <a:solidFill>
                    <a:srgbClr val="000000"/>
                  </a:solidFill>
                </a:rPr>
                <a:t>o</a:t>
              </a:r>
              <a:r>
                <a:rPr lang="en-GB" altLang="en-US" sz="2000">
                  <a:solidFill>
                    <a:srgbClr val="000000"/>
                  </a:solidFill>
                </a:rPr>
                <a:t> to </a:t>
              </a:r>
              <a:r>
                <a:rPr lang="en-GB" altLang="en-US" sz="2000" b="1">
                  <a:solidFill>
                    <a:srgbClr val="000000"/>
                  </a:solidFill>
                </a:rPr>
                <a:t>180</a:t>
              </a:r>
              <a:r>
                <a:rPr lang="en-GB" altLang="en-US" sz="2000" b="1" baseline="30000">
                  <a:solidFill>
                    <a:srgbClr val="000000"/>
                  </a:solidFill>
                </a:rPr>
                <a:t>o</a:t>
              </a:r>
              <a:r>
                <a:rPr lang="en-GB" altLang="en-US" sz="2000">
                  <a:solidFill>
                    <a:srgbClr val="000000"/>
                  </a:solidFill>
                </a:rPr>
                <a:t> going in an </a:t>
              </a:r>
              <a:r>
                <a:rPr lang="en-GB" altLang="en-US" sz="2000">
                  <a:solidFill>
                    <a:srgbClr val="333399"/>
                  </a:solidFill>
                </a:rPr>
                <a:t>anti-clockwise</a:t>
              </a:r>
              <a:r>
                <a:rPr lang="en-GB" altLang="en-US" sz="2000">
                  <a:solidFill>
                    <a:srgbClr val="000000"/>
                  </a:solidFill>
                </a:rPr>
                <a:t> direction.</a:t>
              </a:r>
            </a:p>
          </p:txBody>
        </p:sp>
        <p:sp>
          <p:nvSpPr>
            <p:cNvPr id="39945" name="Line 9">
              <a:extLst>
                <a:ext uri="{FF2B5EF4-FFF2-40B4-BE49-F238E27FC236}">
                  <a16:creationId xmlns:a16="http://schemas.microsoft.com/office/drawing/2014/main" id="{B2574FC6-7BAB-6161-CAC8-E7D6C0E968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0" y="2760"/>
              <a:ext cx="0" cy="4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4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14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41A93DBC-3313-DEF0-11F3-0B50BEAA3A4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2F38D8-979A-4D76-9E78-FF2D83C50BB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B608BFCB-DD90-92A3-5889-82632B2A1A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5E17DD8E-334E-AC1E-C3B5-3F9856163C9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92275" y="552450"/>
            <a:ext cx="5637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Counting Squares</a:t>
            </a:r>
          </a:p>
        </p:txBody>
      </p:sp>
      <p:pic>
        <p:nvPicPr>
          <p:cNvPr id="16389" name="Picture 3" descr="scottishflag">
            <a:extLst>
              <a:ext uri="{FF2B5EF4-FFF2-40B4-BE49-F238E27FC236}">
                <a16:creationId xmlns:a16="http://schemas.microsoft.com/office/drawing/2014/main" id="{577FACD9-D756-E033-F643-CCCBE73847E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4">
            <a:extLst>
              <a:ext uri="{FF2B5EF4-FFF2-40B4-BE49-F238E27FC236}">
                <a16:creationId xmlns:a16="http://schemas.microsoft.com/office/drawing/2014/main" id="{34B29420-45A9-5E49-4B81-8965AF05C33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91" name="Picture 5" descr="Office Objects 0572">
            <a:extLst>
              <a:ext uri="{FF2B5EF4-FFF2-40B4-BE49-F238E27FC236}">
                <a16:creationId xmlns:a16="http://schemas.microsoft.com/office/drawing/2014/main" id="{8696F751-7784-F00B-89ED-5674BEE3D5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2" name="Rectangle 6">
            <a:extLst>
              <a:ext uri="{FF2B5EF4-FFF2-40B4-BE49-F238E27FC236}">
                <a16:creationId xmlns:a16="http://schemas.microsoft.com/office/drawing/2014/main" id="{71E3DB47-2740-CA06-AD58-057347346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55FCA235-8389-315E-74C6-981AF5273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3490F374-40CD-D4F6-7A5B-50B5BE539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To understand the term area.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16395" name="Line 9">
            <a:extLst>
              <a:ext uri="{FF2B5EF4-FFF2-40B4-BE49-F238E27FC236}">
                <a16:creationId xmlns:a16="http://schemas.microsoft.com/office/drawing/2014/main" id="{E31BD3D4-7234-EA30-98B2-CDC02CED6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66" name="Rectangle 10">
            <a:extLst>
              <a:ext uri="{FF2B5EF4-FFF2-40B4-BE49-F238E27FC236}">
                <a16:creationId xmlns:a16="http://schemas.microsoft.com/office/drawing/2014/main" id="{4361A3CD-98D7-84AA-44AE-030EC063C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	We are learning the term area.</a:t>
            </a:r>
          </a:p>
        </p:txBody>
      </p:sp>
      <p:sp>
        <p:nvSpPr>
          <p:cNvPr id="45068" name="Rectangle 12">
            <a:extLst>
              <a:ext uri="{FF2B5EF4-FFF2-40B4-BE49-F238E27FC236}">
                <a16:creationId xmlns:a16="http://schemas.microsoft.com/office/drawing/2014/main" id="{97EA1E1F-FD1A-A24D-6C21-F8EA5D9E1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1862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Find the area by counting squares.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4" grpId="0"/>
      <p:bldP spid="45066" grpId="0"/>
      <p:bldP spid="4506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1">
            <a:extLst>
              <a:ext uri="{FF2B5EF4-FFF2-40B4-BE49-F238E27FC236}">
                <a16:creationId xmlns:a16="http://schemas.microsoft.com/office/drawing/2014/main" id="{FDE3581B-ED70-8659-907E-85910883399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B298E3-F37F-4EE9-A296-4201059C42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1" name="Slide Number Placeholder 2">
            <a:extLst>
              <a:ext uri="{FF2B5EF4-FFF2-40B4-BE49-F238E27FC236}">
                <a16:creationId xmlns:a16="http://schemas.microsoft.com/office/drawing/2014/main" id="{C567C58C-16AE-C863-A866-2A0233E7AB2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4330F3DA-B869-445B-A9E1-6B702DFE3D2E}" type="slidenum">
              <a:rPr lang="en-GB" altLang="en-US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30</a:t>
            </a:fld>
            <a:endParaRPr lang="en-GB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CF51B872-F0C1-8508-938C-8EC3E02E6E0C}"/>
              </a:ext>
            </a:extLst>
          </p:cNvPr>
          <p:cNvGrpSpPr>
            <a:grpSpLocks/>
          </p:cNvGrpSpPr>
          <p:nvPr/>
        </p:nvGrpSpPr>
        <p:grpSpPr bwMode="auto">
          <a:xfrm>
            <a:off x="571500" y="247650"/>
            <a:ext cx="8096250" cy="4505325"/>
            <a:chOff x="360" y="156"/>
            <a:chExt cx="5100" cy="2838"/>
          </a:xfrm>
        </p:grpSpPr>
        <p:pic>
          <p:nvPicPr>
            <p:cNvPr id="40980" name="Picture 3">
              <a:extLst>
                <a:ext uri="{FF2B5EF4-FFF2-40B4-BE49-F238E27FC236}">
                  <a16:creationId xmlns:a16="http://schemas.microsoft.com/office/drawing/2014/main" id="{0597CA64-A10D-B901-FC43-47896E4F38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6" y="1616"/>
              <a:ext cx="2309" cy="137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81" name="Text Box 4">
              <a:extLst>
                <a:ext uri="{FF2B5EF4-FFF2-40B4-BE49-F238E27FC236}">
                  <a16:creationId xmlns:a16="http://schemas.microsoft.com/office/drawing/2014/main" id="{E54FD89D-0E4E-0F8A-DD54-0F359C5637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" y="156"/>
              <a:ext cx="5100" cy="5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>
                  <a:solidFill>
                    <a:srgbClr val="FFFFCC"/>
                  </a:solidFill>
                </a:rPr>
                <a:t>You need to be able to measure an angle to the nearest degree. To help you do this you should always:</a:t>
              </a:r>
            </a:p>
          </p:txBody>
        </p:sp>
      </p:grpSp>
      <p:sp>
        <p:nvSpPr>
          <p:cNvPr id="215045" name="Text Box 5">
            <a:extLst>
              <a:ext uri="{FF2B5EF4-FFF2-40B4-BE49-F238E27FC236}">
                <a16:creationId xmlns:a16="http://schemas.microsoft.com/office/drawing/2014/main" id="{C11F97C6-8193-E677-74D8-68A543B20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162050"/>
            <a:ext cx="7734300" cy="406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</a:rPr>
              <a:t>1.</a:t>
            </a:r>
            <a:r>
              <a:rPr lang="en-GB" altLang="en-US" sz="2000">
                <a:solidFill>
                  <a:srgbClr val="333399"/>
                </a:solidFill>
              </a:rPr>
              <a:t> Look </a:t>
            </a:r>
            <a:r>
              <a:rPr lang="en-GB" altLang="en-US" sz="2000" b="1" u="sng">
                <a:solidFill>
                  <a:srgbClr val="333399"/>
                </a:solidFill>
              </a:rPr>
              <a:t>directly down</a:t>
            </a:r>
            <a:r>
              <a:rPr lang="en-GB" altLang="en-US" sz="2000">
                <a:solidFill>
                  <a:srgbClr val="333399"/>
                </a:solidFill>
              </a:rPr>
              <a:t> onto the cross point.</a:t>
            </a:r>
          </a:p>
        </p:txBody>
      </p:sp>
      <p:sp>
        <p:nvSpPr>
          <p:cNvPr id="215046" name="Text Box 6">
            <a:extLst>
              <a:ext uri="{FF2B5EF4-FFF2-40B4-BE49-F238E27FC236}">
                <a16:creationId xmlns:a16="http://schemas.microsoft.com/office/drawing/2014/main" id="{49B9C7B2-5626-E3FF-485A-68FCF8203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" y="1924050"/>
            <a:ext cx="7734300" cy="711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</a:rPr>
              <a:t>2.</a:t>
            </a:r>
            <a:r>
              <a:rPr lang="en-GB" altLang="en-US" sz="2000">
                <a:solidFill>
                  <a:srgbClr val="333399"/>
                </a:solidFill>
              </a:rPr>
              <a:t> Always use the protractor in a </a:t>
            </a:r>
            <a:r>
              <a:rPr lang="en-GB" altLang="en-US" sz="2000" b="1" u="sng">
                <a:solidFill>
                  <a:srgbClr val="333399"/>
                </a:solidFill>
              </a:rPr>
              <a:t>horizontal </a:t>
            </a:r>
            <a:r>
              <a:rPr lang="en-GB" altLang="en-US" sz="2000">
                <a:solidFill>
                  <a:srgbClr val="333399"/>
                </a:solidFill>
              </a:rPr>
              <a:t>manner as shown below. </a:t>
            </a:r>
          </a:p>
        </p:txBody>
      </p:sp>
      <p:pic>
        <p:nvPicPr>
          <p:cNvPr id="215047" name="Picture 7">
            <a:extLst>
              <a:ext uri="{FF2B5EF4-FFF2-40B4-BE49-F238E27FC236}">
                <a16:creationId xmlns:a16="http://schemas.microsoft.com/office/drawing/2014/main" id="{AD74109E-4AB5-E934-38DF-952CA391A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919413"/>
            <a:ext cx="2182812" cy="366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48" name="Picture 8">
            <a:extLst>
              <a:ext uri="{FF2B5EF4-FFF2-40B4-BE49-F238E27FC236}">
                <a16:creationId xmlns:a16="http://schemas.microsoft.com/office/drawing/2014/main" id="{BA745258-65DB-A241-5563-51C1BAC01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313" y="4722813"/>
            <a:ext cx="3578225" cy="213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49" name="Picture 9">
            <a:extLst>
              <a:ext uri="{FF2B5EF4-FFF2-40B4-BE49-F238E27FC236}">
                <a16:creationId xmlns:a16="http://schemas.microsoft.com/office/drawing/2014/main" id="{A4C497B3-AC99-0285-0D9B-8E77310DC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4175"/>
            <a:ext cx="2119313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50" name="Text Box 10">
            <a:extLst>
              <a:ext uri="{FF2B5EF4-FFF2-40B4-BE49-F238E27FC236}">
                <a16:creationId xmlns:a16="http://schemas.microsoft.com/office/drawing/2014/main" id="{140207BA-0599-23DC-52F5-20E8D6385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050" y="3409950"/>
            <a:ext cx="85725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7200">
                <a:solidFill>
                  <a:srgbClr val="333399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</a:t>
            </a:r>
            <a:endParaRPr lang="en-GB" altLang="en-US" sz="720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" name="Group 11">
            <a:extLst>
              <a:ext uri="{FF2B5EF4-FFF2-40B4-BE49-F238E27FC236}">
                <a16:creationId xmlns:a16="http://schemas.microsoft.com/office/drawing/2014/main" id="{DFB2CF7B-92DE-FAAE-DA56-10D03C053163}"/>
              </a:ext>
            </a:extLst>
          </p:cNvPr>
          <p:cNvGrpSpPr>
            <a:grpSpLocks/>
          </p:cNvGrpSpPr>
          <p:nvPr/>
        </p:nvGrpSpPr>
        <p:grpSpPr bwMode="auto">
          <a:xfrm>
            <a:off x="7353300" y="4171950"/>
            <a:ext cx="914400" cy="914400"/>
            <a:chOff x="1500" y="1704"/>
            <a:chExt cx="576" cy="576"/>
          </a:xfrm>
        </p:grpSpPr>
        <p:sp>
          <p:nvSpPr>
            <p:cNvPr id="40978" name="Line 12">
              <a:extLst>
                <a:ext uri="{FF2B5EF4-FFF2-40B4-BE49-F238E27FC236}">
                  <a16:creationId xmlns:a16="http://schemas.microsoft.com/office/drawing/2014/main" id="{F5F49752-CE0C-EE5A-F9A3-762BA4F5C7A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524917" flipV="1">
              <a:off x="1500" y="1848"/>
              <a:ext cx="576" cy="31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979" name="Line 13">
              <a:extLst>
                <a:ext uri="{FF2B5EF4-FFF2-40B4-BE49-F238E27FC236}">
                  <a16:creationId xmlns:a16="http://schemas.microsoft.com/office/drawing/2014/main" id="{E49442A2-12AA-197C-93A5-423E657FA6A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475962" flipV="1">
              <a:off x="1512" y="1836"/>
              <a:ext cx="576" cy="31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" name="Group 14">
            <a:extLst>
              <a:ext uri="{FF2B5EF4-FFF2-40B4-BE49-F238E27FC236}">
                <a16:creationId xmlns:a16="http://schemas.microsoft.com/office/drawing/2014/main" id="{7A04611C-DF31-2F4B-6928-9687C8D7207D}"/>
              </a:ext>
            </a:extLst>
          </p:cNvPr>
          <p:cNvGrpSpPr>
            <a:grpSpLocks/>
          </p:cNvGrpSpPr>
          <p:nvPr/>
        </p:nvGrpSpPr>
        <p:grpSpPr bwMode="auto">
          <a:xfrm>
            <a:off x="742950" y="4114800"/>
            <a:ext cx="914400" cy="914400"/>
            <a:chOff x="1500" y="1704"/>
            <a:chExt cx="576" cy="576"/>
          </a:xfrm>
        </p:grpSpPr>
        <p:sp>
          <p:nvSpPr>
            <p:cNvPr id="40976" name="Line 15">
              <a:extLst>
                <a:ext uri="{FF2B5EF4-FFF2-40B4-BE49-F238E27FC236}">
                  <a16:creationId xmlns:a16="http://schemas.microsoft.com/office/drawing/2014/main" id="{B8CA97A1-7D2C-6669-14E0-0CBC0E8DB8D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524917" flipV="1">
              <a:off x="1500" y="1848"/>
              <a:ext cx="576" cy="31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977" name="Line 16">
              <a:extLst>
                <a:ext uri="{FF2B5EF4-FFF2-40B4-BE49-F238E27FC236}">
                  <a16:creationId xmlns:a16="http://schemas.microsoft.com/office/drawing/2014/main" id="{33402079-03EF-B2A0-8812-95E9641D3F2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475962" flipV="1">
              <a:off x="1512" y="1836"/>
              <a:ext cx="576" cy="31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17">
            <a:extLst>
              <a:ext uri="{FF2B5EF4-FFF2-40B4-BE49-F238E27FC236}">
                <a16:creationId xmlns:a16="http://schemas.microsoft.com/office/drawing/2014/main" id="{0023EAF3-60B9-10D2-FED3-EC842F2294DB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5181600"/>
            <a:ext cx="914400" cy="914400"/>
            <a:chOff x="1500" y="1704"/>
            <a:chExt cx="576" cy="576"/>
          </a:xfrm>
        </p:grpSpPr>
        <p:sp>
          <p:nvSpPr>
            <p:cNvPr id="40974" name="Line 18">
              <a:extLst>
                <a:ext uri="{FF2B5EF4-FFF2-40B4-BE49-F238E27FC236}">
                  <a16:creationId xmlns:a16="http://schemas.microsoft.com/office/drawing/2014/main" id="{B0A9F774-2214-13B7-CEB2-239078895E8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524917" flipV="1">
              <a:off x="1500" y="1848"/>
              <a:ext cx="576" cy="31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975" name="Line 19">
              <a:extLst>
                <a:ext uri="{FF2B5EF4-FFF2-40B4-BE49-F238E27FC236}">
                  <a16:creationId xmlns:a16="http://schemas.microsoft.com/office/drawing/2014/main" id="{F1427430-1352-3B79-4DD8-228EEB960EB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4475962" flipV="1">
              <a:off x="1512" y="1836"/>
              <a:ext cx="576" cy="312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5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15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5" grpId="0" animBg="1" autoUpdateAnimBg="0"/>
      <p:bldP spid="215046" grpId="0" animBg="1" autoUpdateAnimBg="0"/>
      <p:bldP spid="215050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2B40A00C-87D4-EAA8-9AE4-EA29B6A184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19C58DB-B221-41CC-A6FB-94774526CF6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A9AC8D3E-F0E6-0749-F98F-1E867A40A4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F9ACC548-BA10-425B-BBC7-0ED5B4F22646}" type="slidenum">
              <a:rPr lang="en-GB" altLang="en-US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31</a:t>
            </a:fld>
            <a:endParaRPr lang="en-GB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16066" name="Picture 2">
            <a:extLst>
              <a:ext uri="{FF2B5EF4-FFF2-40B4-BE49-F238E27FC236}">
                <a16:creationId xmlns:a16="http://schemas.microsoft.com/office/drawing/2014/main" id="{D596B5AB-6825-38F7-63E3-D7DE24F493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3251200"/>
            <a:ext cx="39909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6067" name="Picture 3">
            <a:extLst>
              <a:ext uri="{FF2B5EF4-FFF2-40B4-BE49-F238E27FC236}">
                <a16:creationId xmlns:a16="http://schemas.microsoft.com/office/drawing/2014/main" id="{901BDAB1-EF9E-1738-99E4-585FAD206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650" y="685800"/>
            <a:ext cx="39909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">
            <a:extLst>
              <a:ext uri="{FF2B5EF4-FFF2-40B4-BE49-F238E27FC236}">
                <a16:creationId xmlns:a16="http://schemas.microsoft.com/office/drawing/2014/main" id="{5514766D-4E27-76B0-E756-CA4C4A99B881}"/>
              </a:ext>
            </a:extLst>
          </p:cNvPr>
          <p:cNvGrpSpPr>
            <a:grpSpLocks/>
          </p:cNvGrpSpPr>
          <p:nvPr/>
        </p:nvGrpSpPr>
        <p:grpSpPr bwMode="auto">
          <a:xfrm>
            <a:off x="5753100" y="304800"/>
            <a:ext cx="2914650" cy="2495550"/>
            <a:chOff x="3672" y="480"/>
            <a:chExt cx="1836" cy="1572"/>
          </a:xfrm>
        </p:grpSpPr>
        <p:sp>
          <p:nvSpPr>
            <p:cNvPr id="42005" name="Freeform 5">
              <a:extLst>
                <a:ext uri="{FF2B5EF4-FFF2-40B4-BE49-F238E27FC236}">
                  <a16:creationId xmlns:a16="http://schemas.microsoft.com/office/drawing/2014/main" id="{F1904DDD-F07E-C89C-6B56-445A295C7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2" y="776"/>
              <a:ext cx="1836" cy="1276"/>
            </a:xfrm>
            <a:custGeom>
              <a:avLst/>
              <a:gdLst>
                <a:gd name="T0" fmla="*/ 3449 w 1488"/>
                <a:gd name="T1" fmla="*/ 2251 h 1056"/>
                <a:gd name="T2" fmla="*/ 0 w 1488"/>
                <a:gd name="T3" fmla="*/ 2251 h 1056"/>
                <a:gd name="T4" fmla="*/ 2003 w 1488"/>
                <a:gd name="T5" fmla="*/ 0 h 1056"/>
                <a:gd name="T6" fmla="*/ 0 60000 65536"/>
                <a:gd name="T7" fmla="*/ 0 60000 65536"/>
                <a:gd name="T8" fmla="*/ 0 60000 65536"/>
                <a:gd name="T9" fmla="*/ 0 w 1488"/>
                <a:gd name="T10" fmla="*/ 0 h 1056"/>
                <a:gd name="T11" fmla="*/ 1488 w 1488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88" h="1056">
                  <a:moveTo>
                    <a:pt x="1488" y="1056"/>
                  </a:moveTo>
                  <a:lnTo>
                    <a:pt x="0" y="1056"/>
                  </a:lnTo>
                  <a:lnTo>
                    <a:pt x="864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06" name="Text Box 6">
              <a:extLst>
                <a:ext uri="{FF2B5EF4-FFF2-40B4-BE49-F238E27FC236}">
                  <a16:creationId xmlns:a16="http://schemas.microsoft.com/office/drawing/2014/main" id="{1E3BB56E-D1B9-46EF-0831-E86FCFF11D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4" y="480"/>
              <a:ext cx="31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400">
                  <a:solidFill>
                    <a:srgbClr val="FFFFCC"/>
                  </a:solidFill>
                </a:rPr>
                <a:t>1</a:t>
              </a: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8580B84F-C68B-4080-5739-D0D1CB2911F7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2857500"/>
            <a:ext cx="3619500" cy="2514600"/>
            <a:chOff x="528" y="2172"/>
            <a:chExt cx="2280" cy="1584"/>
          </a:xfrm>
        </p:grpSpPr>
        <p:sp>
          <p:nvSpPr>
            <p:cNvPr id="42003" name="Freeform 8">
              <a:extLst>
                <a:ext uri="{FF2B5EF4-FFF2-40B4-BE49-F238E27FC236}">
                  <a16:creationId xmlns:a16="http://schemas.microsoft.com/office/drawing/2014/main" id="{2CB76408-AB44-1D71-F864-D2C03DF10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" y="2280"/>
              <a:ext cx="1860" cy="1476"/>
            </a:xfrm>
            <a:custGeom>
              <a:avLst/>
              <a:gdLst>
                <a:gd name="T0" fmla="*/ 0 w 1704"/>
                <a:gd name="T1" fmla="*/ 2442 h 1248"/>
                <a:gd name="T2" fmla="*/ 2419 w 1704"/>
                <a:gd name="T3" fmla="*/ 2442 h 1248"/>
                <a:gd name="T4" fmla="*/ 1601 w 1704"/>
                <a:gd name="T5" fmla="*/ 0 h 1248"/>
                <a:gd name="T6" fmla="*/ 0 60000 65536"/>
                <a:gd name="T7" fmla="*/ 0 60000 65536"/>
                <a:gd name="T8" fmla="*/ 0 60000 65536"/>
                <a:gd name="T9" fmla="*/ 0 w 1704"/>
                <a:gd name="T10" fmla="*/ 0 h 1248"/>
                <a:gd name="T11" fmla="*/ 1704 w 1704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4" h="1248">
                  <a:moveTo>
                    <a:pt x="0" y="1248"/>
                  </a:moveTo>
                  <a:lnTo>
                    <a:pt x="1704" y="1248"/>
                  </a:lnTo>
                  <a:lnTo>
                    <a:pt x="1128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04" name="Text Box 9">
              <a:extLst>
                <a:ext uri="{FF2B5EF4-FFF2-40B4-BE49-F238E27FC236}">
                  <a16:creationId xmlns:a16="http://schemas.microsoft.com/office/drawing/2014/main" id="{3C2768E8-28C4-E556-47B8-FFCA34F978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172"/>
              <a:ext cx="360" cy="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400">
                  <a:solidFill>
                    <a:srgbClr val="FFFFCC"/>
                  </a:solidFill>
                </a:rPr>
                <a:t>2</a:t>
              </a:r>
            </a:p>
          </p:txBody>
        </p:sp>
      </p:grpSp>
      <p:sp>
        <p:nvSpPr>
          <p:cNvPr id="216074" name="Text Box 10">
            <a:extLst>
              <a:ext uri="{FF2B5EF4-FFF2-40B4-BE49-F238E27FC236}">
                <a16:creationId xmlns:a16="http://schemas.microsoft.com/office/drawing/2014/main" id="{BCD6464C-5721-1110-DD9E-D1F1FD6D8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419100"/>
            <a:ext cx="2571750" cy="11874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CC"/>
                </a:solidFill>
              </a:rPr>
              <a:t>Measuring Angles with a 180</a:t>
            </a:r>
            <a:r>
              <a:rPr lang="en-GB" altLang="en-US" sz="2400" baseline="30000">
                <a:solidFill>
                  <a:srgbClr val="FFFFCC"/>
                </a:solidFill>
              </a:rPr>
              <a:t>o</a:t>
            </a:r>
            <a:r>
              <a:rPr lang="en-GB" altLang="en-US" sz="2400">
                <a:solidFill>
                  <a:srgbClr val="FFFFCC"/>
                </a:solidFill>
              </a:rPr>
              <a:t> Protractor</a:t>
            </a:r>
          </a:p>
        </p:txBody>
      </p:sp>
      <p:sp>
        <p:nvSpPr>
          <p:cNvPr id="216075" name="Freeform 11">
            <a:extLst>
              <a:ext uri="{FF2B5EF4-FFF2-40B4-BE49-F238E27FC236}">
                <a16:creationId xmlns:a16="http://schemas.microsoft.com/office/drawing/2014/main" id="{138EDF9F-C6CA-0A79-A76B-ABEA6E0475D4}"/>
              </a:ext>
            </a:extLst>
          </p:cNvPr>
          <p:cNvSpPr>
            <a:spLocks/>
          </p:cNvSpPr>
          <p:nvPr/>
        </p:nvSpPr>
        <p:spPr bwMode="auto">
          <a:xfrm>
            <a:off x="7308850" y="1174750"/>
            <a:ext cx="666750" cy="1454150"/>
          </a:xfrm>
          <a:custGeom>
            <a:avLst/>
            <a:gdLst>
              <a:gd name="T0" fmla="*/ 2147483647 w 420"/>
              <a:gd name="T1" fmla="*/ 2147483647 h 916"/>
              <a:gd name="T2" fmla="*/ 2147483647 w 420"/>
              <a:gd name="T3" fmla="*/ 2147483647 h 916"/>
              <a:gd name="T4" fmla="*/ 2147483647 w 420"/>
              <a:gd name="T5" fmla="*/ 2147483647 h 916"/>
              <a:gd name="T6" fmla="*/ 2147483647 w 420"/>
              <a:gd name="T7" fmla="*/ 2147483647 h 916"/>
              <a:gd name="T8" fmla="*/ 2147483647 w 420"/>
              <a:gd name="T9" fmla="*/ 2147483647 h 916"/>
              <a:gd name="T10" fmla="*/ 2147483647 w 420"/>
              <a:gd name="T11" fmla="*/ 2147483647 h 916"/>
              <a:gd name="T12" fmla="*/ 2147483647 w 420"/>
              <a:gd name="T13" fmla="*/ 2147483647 h 916"/>
              <a:gd name="T14" fmla="*/ 0 w 420"/>
              <a:gd name="T15" fmla="*/ 0 h 9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0"/>
              <a:gd name="T25" fmla="*/ 0 h 916"/>
              <a:gd name="T26" fmla="*/ 420 w 420"/>
              <a:gd name="T27" fmla="*/ 916 h 9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0" h="916">
                <a:moveTo>
                  <a:pt x="420" y="916"/>
                </a:moveTo>
                <a:cubicBezTo>
                  <a:pt x="417" y="841"/>
                  <a:pt x="415" y="767"/>
                  <a:pt x="404" y="696"/>
                </a:cubicBezTo>
                <a:cubicBezTo>
                  <a:pt x="393" y="625"/>
                  <a:pt x="371" y="549"/>
                  <a:pt x="352" y="492"/>
                </a:cubicBezTo>
                <a:cubicBezTo>
                  <a:pt x="333" y="435"/>
                  <a:pt x="311" y="397"/>
                  <a:pt x="288" y="356"/>
                </a:cubicBezTo>
                <a:cubicBezTo>
                  <a:pt x="265" y="315"/>
                  <a:pt x="238" y="278"/>
                  <a:pt x="216" y="244"/>
                </a:cubicBezTo>
                <a:cubicBezTo>
                  <a:pt x="194" y="210"/>
                  <a:pt x="178" y="179"/>
                  <a:pt x="156" y="152"/>
                </a:cubicBezTo>
                <a:cubicBezTo>
                  <a:pt x="134" y="125"/>
                  <a:pt x="110" y="109"/>
                  <a:pt x="84" y="84"/>
                </a:cubicBezTo>
                <a:cubicBezTo>
                  <a:pt x="58" y="59"/>
                  <a:pt x="15" y="15"/>
                  <a:pt x="0" y="0"/>
                </a:cubicBezTo>
              </a:path>
            </a:pathLst>
          </a:cu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6076" name="Freeform 12">
            <a:extLst>
              <a:ext uri="{FF2B5EF4-FFF2-40B4-BE49-F238E27FC236}">
                <a16:creationId xmlns:a16="http://schemas.microsoft.com/office/drawing/2014/main" id="{7CB03230-8EA7-0D7A-EFCD-CA3B3D0EE7B8}"/>
              </a:ext>
            </a:extLst>
          </p:cNvPr>
          <p:cNvSpPr>
            <a:spLocks/>
          </p:cNvSpPr>
          <p:nvPr/>
        </p:nvSpPr>
        <p:spPr bwMode="auto">
          <a:xfrm rot="1140118" flipH="1">
            <a:off x="2070100" y="3384550"/>
            <a:ext cx="666750" cy="1454150"/>
          </a:xfrm>
          <a:custGeom>
            <a:avLst/>
            <a:gdLst>
              <a:gd name="T0" fmla="*/ 2147483647 w 420"/>
              <a:gd name="T1" fmla="*/ 2147483647 h 916"/>
              <a:gd name="T2" fmla="*/ 2147483647 w 420"/>
              <a:gd name="T3" fmla="*/ 2147483647 h 916"/>
              <a:gd name="T4" fmla="*/ 2147483647 w 420"/>
              <a:gd name="T5" fmla="*/ 2147483647 h 916"/>
              <a:gd name="T6" fmla="*/ 2147483647 w 420"/>
              <a:gd name="T7" fmla="*/ 2147483647 h 916"/>
              <a:gd name="T8" fmla="*/ 2147483647 w 420"/>
              <a:gd name="T9" fmla="*/ 2147483647 h 916"/>
              <a:gd name="T10" fmla="*/ 2147483647 w 420"/>
              <a:gd name="T11" fmla="*/ 2147483647 h 916"/>
              <a:gd name="T12" fmla="*/ 2147483647 w 420"/>
              <a:gd name="T13" fmla="*/ 2147483647 h 916"/>
              <a:gd name="T14" fmla="*/ 0 w 420"/>
              <a:gd name="T15" fmla="*/ 0 h 9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0"/>
              <a:gd name="T25" fmla="*/ 0 h 916"/>
              <a:gd name="T26" fmla="*/ 420 w 420"/>
              <a:gd name="T27" fmla="*/ 916 h 9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0" h="916">
                <a:moveTo>
                  <a:pt x="420" y="916"/>
                </a:moveTo>
                <a:cubicBezTo>
                  <a:pt x="417" y="841"/>
                  <a:pt x="415" y="767"/>
                  <a:pt x="404" y="696"/>
                </a:cubicBezTo>
                <a:cubicBezTo>
                  <a:pt x="393" y="625"/>
                  <a:pt x="371" y="549"/>
                  <a:pt x="352" y="492"/>
                </a:cubicBezTo>
                <a:cubicBezTo>
                  <a:pt x="333" y="435"/>
                  <a:pt x="311" y="397"/>
                  <a:pt x="288" y="356"/>
                </a:cubicBezTo>
                <a:cubicBezTo>
                  <a:pt x="265" y="315"/>
                  <a:pt x="238" y="278"/>
                  <a:pt x="216" y="244"/>
                </a:cubicBezTo>
                <a:cubicBezTo>
                  <a:pt x="194" y="210"/>
                  <a:pt x="178" y="179"/>
                  <a:pt x="156" y="152"/>
                </a:cubicBezTo>
                <a:cubicBezTo>
                  <a:pt x="134" y="125"/>
                  <a:pt x="110" y="109"/>
                  <a:pt x="84" y="84"/>
                </a:cubicBezTo>
                <a:cubicBezTo>
                  <a:pt x="58" y="59"/>
                  <a:pt x="15" y="15"/>
                  <a:pt x="0" y="0"/>
                </a:cubicBezTo>
              </a:path>
            </a:pathLst>
          </a:cu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4" name="Group 13">
            <a:extLst>
              <a:ext uri="{FF2B5EF4-FFF2-40B4-BE49-F238E27FC236}">
                <a16:creationId xmlns:a16="http://schemas.microsoft.com/office/drawing/2014/main" id="{89085ABB-6726-05F7-FDE5-50A86DE14F2A}"/>
              </a:ext>
            </a:extLst>
          </p:cNvPr>
          <p:cNvGrpSpPr>
            <a:grpSpLocks/>
          </p:cNvGrpSpPr>
          <p:nvPr/>
        </p:nvGrpSpPr>
        <p:grpSpPr bwMode="auto">
          <a:xfrm>
            <a:off x="2533650" y="5448300"/>
            <a:ext cx="2838450" cy="1187450"/>
            <a:chOff x="1596" y="3432"/>
            <a:chExt cx="1788" cy="748"/>
          </a:xfrm>
        </p:grpSpPr>
        <p:sp>
          <p:nvSpPr>
            <p:cNvPr id="42001" name="Text Box 14">
              <a:extLst>
                <a:ext uri="{FF2B5EF4-FFF2-40B4-BE49-F238E27FC236}">
                  <a16:creationId xmlns:a16="http://schemas.microsoft.com/office/drawing/2014/main" id="{34D3A47A-E2B1-B67E-3B5B-0349E091D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3732"/>
              <a:ext cx="1644" cy="44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 b="1">
                  <a:solidFill>
                    <a:srgbClr val="000000"/>
                  </a:solidFill>
                </a:rPr>
                <a:t>0</a:t>
              </a:r>
              <a:r>
                <a:rPr lang="en-GB" altLang="en-US" sz="2000">
                  <a:solidFill>
                    <a:srgbClr val="000000"/>
                  </a:solidFill>
                </a:rPr>
                <a:t> on the </a:t>
              </a:r>
              <a:r>
                <a:rPr lang="en-GB" altLang="en-US" sz="2000">
                  <a:solidFill>
                    <a:srgbClr val="FF0000"/>
                  </a:solidFill>
                </a:rPr>
                <a:t>outside</a:t>
              </a:r>
              <a:r>
                <a:rPr lang="en-GB" altLang="en-US" sz="2000">
                  <a:solidFill>
                    <a:srgbClr val="000000"/>
                  </a:solidFill>
                </a:rPr>
                <a:t> so use </a:t>
              </a:r>
              <a:r>
                <a:rPr lang="en-GB" altLang="en-US" sz="2000">
                  <a:solidFill>
                    <a:srgbClr val="FF0000"/>
                  </a:solidFill>
                </a:rPr>
                <a:t>outside</a:t>
              </a:r>
              <a:r>
                <a:rPr lang="en-GB" altLang="en-US" sz="2000">
                  <a:solidFill>
                    <a:srgbClr val="000000"/>
                  </a:solidFill>
                </a:rPr>
                <a:t> scale</a:t>
              </a:r>
            </a:p>
          </p:txBody>
        </p:sp>
        <p:sp>
          <p:nvSpPr>
            <p:cNvPr id="42002" name="Line 15">
              <a:extLst>
                <a:ext uri="{FF2B5EF4-FFF2-40B4-BE49-F238E27FC236}">
                  <a16:creationId xmlns:a16="http://schemas.microsoft.com/office/drawing/2014/main" id="{421BDD41-7FA2-39EB-F663-A01B0AEDC7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96" y="3432"/>
              <a:ext cx="228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16">
            <a:extLst>
              <a:ext uri="{FF2B5EF4-FFF2-40B4-BE49-F238E27FC236}">
                <a16:creationId xmlns:a16="http://schemas.microsoft.com/office/drawing/2014/main" id="{31C205F0-6FEE-FF74-999A-EA6ED9E2913A}"/>
              </a:ext>
            </a:extLst>
          </p:cNvPr>
          <p:cNvGrpSpPr>
            <a:grpSpLocks/>
          </p:cNvGrpSpPr>
          <p:nvPr/>
        </p:nvGrpSpPr>
        <p:grpSpPr bwMode="auto">
          <a:xfrm>
            <a:off x="6267450" y="2952750"/>
            <a:ext cx="2609850" cy="1054100"/>
            <a:chOff x="3948" y="1860"/>
            <a:chExt cx="1644" cy="664"/>
          </a:xfrm>
        </p:grpSpPr>
        <p:sp>
          <p:nvSpPr>
            <p:cNvPr id="41999" name="Text Box 17">
              <a:extLst>
                <a:ext uri="{FF2B5EF4-FFF2-40B4-BE49-F238E27FC236}">
                  <a16:creationId xmlns:a16="http://schemas.microsoft.com/office/drawing/2014/main" id="{39AFD84C-C85D-C243-B81E-2F18D4F835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8" y="2076"/>
              <a:ext cx="1644" cy="44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 b="1">
                  <a:solidFill>
                    <a:srgbClr val="000000"/>
                  </a:solidFill>
                </a:rPr>
                <a:t>0</a:t>
              </a:r>
              <a:r>
                <a:rPr lang="en-GB" altLang="en-US" sz="2000">
                  <a:solidFill>
                    <a:srgbClr val="000000"/>
                  </a:solidFill>
                </a:rPr>
                <a:t> on the </a:t>
              </a:r>
              <a:r>
                <a:rPr lang="en-GB" altLang="en-US" sz="2000">
                  <a:solidFill>
                    <a:srgbClr val="FF0000"/>
                  </a:solidFill>
                </a:rPr>
                <a:t>inside</a:t>
              </a:r>
              <a:r>
                <a:rPr lang="en-GB" altLang="en-US" sz="2000">
                  <a:solidFill>
                    <a:srgbClr val="000000"/>
                  </a:solidFill>
                </a:rPr>
                <a:t> so use </a:t>
              </a:r>
              <a:r>
                <a:rPr lang="en-GB" altLang="en-US" sz="2000">
                  <a:solidFill>
                    <a:srgbClr val="FF0000"/>
                  </a:solidFill>
                </a:rPr>
                <a:t>inside</a:t>
              </a:r>
              <a:r>
                <a:rPr lang="en-GB" altLang="en-US" sz="2000">
                  <a:solidFill>
                    <a:srgbClr val="000000"/>
                  </a:solidFill>
                </a:rPr>
                <a:t> scale</a:t>
              </a:r>
            </a:p>
          </p:txBody>
        </p:sp>
        <p:sp>
          <p:nvSpPr>
            <p:cNvPr id="42000" name="Line 18">
              <a:extLst>
                <a:ext uri="{FF2B5EF4-FFF2-40B4-BE49-F238E27FC236}">
                  <a16:creationId xmlns:a16="http://schemas.microsoft.com/office/drawing/2014/main" id="{BAD0A131-C3D3-19F7-1BE0-169D26F323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8" y="1860"/>
              <a:ext cx="312" cy="2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16083" name="Text Box 19">
            <a:extLst>
              <a:ext uri="{FF2B5EF4-FFF2-40B4-BE49-F238E27FC236}">
                <a16:creationId xmlns:a16="http://schemas.microsoft.com/office/drawing/2014/main" id="{396F8C9A-B1B2-1C5F-9AC4-BA2FEFF3F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550" y="3848100"/>
            <a:ext cx="762000" cy="457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67</a:t>
            </a:r>
            <a:r>
              <a:rPr lang="en-GB" altLang="en-US" sz="2400" baseline="30000">
                <a:solidFill>
                  <a:srgbClr val="FFFFFF"/>
                </a:solidFill>
              </a:rPr>
              <a:t>o</a:t>
            </a:r>
            <a:endParaRPr lang="en-GB" altLang="en-US" sz="2400">
              <a:solidFill>
                <a:srgbClr val="FFFFFF"/>
              </a:solidFill>
            </a:endParaRPr>
          </a:p>
        </p:txBody>
      </p:sp>
      <p:sp>
        <p:nvSpPr>
          <p:cNvPr id="216084" name="Text Box 20">
            <a:extLst>
              <a:ext uri="{FF2B5EF4-FFF2-40B4-BE49-F238E27FC236}">
                <a16:creationId xmlns:a16="http://schemas.microsoft.com/office/drawing/2014/main" id="{12788EC1-640A-2916-A7CC-C1EC25FF3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6650" y="1657350"/>
            <a:ext cx="762000" cy="457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50</a:t>
            </a:r>
            <a:r>
              <a:rPr lang="en-GB" altLang="en-US" sz="2400" baseline="30000">
                <a:solidFill>
                  <a:srgbClr val="FFFFFF"/>
                </a:solidFill>
              </a:rPr>
              <a:t>o</a:t>
            </a:r>
            <a:endParaRPr lang="en-GB" altLang="en-US" sz="24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6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6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1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16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1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74" grpId="0" animBg="1" autoUpdateAnimBg="0"/>
      <p:bldP spid="216083" grpId="0" animBg="1" autoUpdateAnimBg="0"/>
      <p:bldP spid="216084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DCB6865B-2861-F7D1-AB7E-64190848A0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69735-BDF7-4075-9AAC-2BC2E616A8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88E2B535-82D4-D1A5-CB6F-4305590F14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E8DE8A00-1DF6-4117-9955-DBC15A5A0749}" type="slidenum">
              <a:rPr lang="en-GB" altLang="en-US">
                <a:solidFill>
                  <a:srgbClr val="000000"/>
                </a:solidFill>
                <a:latin typeface="Arial" panose="020B0604020202020204" pitchFamily="34" charset="0"/>
              </a:rPr>
              <a:pPr eaLnBrk="1" hangingPunct="1"/>
              <a:t>32</a:t>
            </a:fld>
            <a:endParaRPr lang="en-GB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17090" name="Picture 2">
            <a:extLst>
              <a:ext uri="{FF2B5EF4-FFF2-40B4-BE49-F238E27FC236}">
                <a16:creationId xmlns:a16="http://schemas.microsoft.com/office/drawing/2014/main" id="{41444D68-C8FD-C54B-089C-1E801CE6AD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3251200"/>
            <a:ext cx="39909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7091" name="Picture 3">
            <a:extLst>
              <a:ext uri="{FF2B5EF4-FFF2-40B4-BE49-F238E27FC236}">
                <a16:creationId xmlns:a16="http://schemas.microsoft.com/office/drawing/2014/main" id="{D48597A0-6746-E167-45E0-7A18CED69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650" y="685800"/>
            <a:ext cx="39909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">
            <a:extLst>
              <a:ext uri="{FF2B5EF4-FFF2-40B4-BE49-F238E27FC236}">
                <a16:creationId xmlns:a16="http://schemas.microsoft.com/office/drawing/2014/main" id="{301D2677-4751-E394-D819-2DF4B83BE4C3}"/>
              </a:ext>
            </a:extLst>
          </p:cNvPr>
          <p:cNvGrpSpPr>
            <a:grpSpLocks/>
          </p:cNvGrpSpPr>
          <p:nvPr/>
        </p:nvGrpSpPr>
        <p:grpSpPr bwMode="auto">
          <a:xfrm>
            <a:off x="4406900" y="304800"/>
            <a:ext cx="4260850" cy="2495550"/>
            <a:chOff x="2776" y="192"/>
            <a:chExt cx="2684" cy="1572"/>
          </a:xfrm>
        </p:grpSpPr>
        <p:sp>
          <p:nvSpPr>
            <p:cNvPr id="43029" name="Freeform 5">
              <a:extLst>
                <a:ext uri="{FF2B5EF4-FFF2-40B4-BE49-F238E27FC236}">
                  <a16:creationId xmlns:a16="http://schemas.microsoft.com/office/drawing/2014/main" id="{1F19C5B2-40F4-37E7-9891-4FDE8D5ED3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6" y="312"/>
              <a:ext cx="2684" cy="1452"/>
            </a:xfrm>
            <a:custGeom>
              <a:avLst/>
              <a:gdLst>
                <a:gd name="T0" fmla="*/ 2684 w 2684"/>
                <a:gd name="T1" fmla="*/ 1452 h 1452"/>
                <a:gd name="T2" fmla="*/ 848 w 2684"/>
                <a:gd name="T3" fmla="*/ 1452 h 1452"/>
                <a:gd name="T4" fmla="*/ 0 w 2684"/>
                <a:gd name="T5" fmla="*/ 0 h 1452"/>
                <a:gd name="T6" fmla="*/ 0 60000 65536"/>
                <a:gd name="T7" fmla="*/ 0 60000 65536"/>
                <a:gd name="T8" fmla="*/ 0 60000 65536"/>
                <a:gd name="T9" fmla="*/ 0 w 2684"/>
                <a:gd name="T10" fmla="*/ 0 h 1452"/>
                <a:gd name="T11" fmla="*/ 2684 w 2684"/>
                <a:gd name="T12" fmla="*/ 1452 h 14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84" h="1452">
                  <a:moveTo>
                    <a:pt x="2684" y="1452"/>
                  </a:moveTo>
                  <a:lnTo>
                    <a:pt x="848" y="1452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030" name="Text Box 6">
              <a:extLst>
                <a:ext uri="{FF2B5EF4-FFF2-40B4-BE49-F238E27FC236}">
                  <a16:creationId xmlns:a16="http://schemas.microsoft.com/office/drawing/2014/main" id="{13E7473C-783B-61E6-3158-48E8C32454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6" y="192"/>
              <a:ext cx="312" cy="294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400">
                  <a:solidFill>
                    <a:srgbClr val="FFFFCC"/>
                  </a:solidFill>
                </a:rPr>
                <a:t>3</a:t>
              </a: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13EA520E-E668-9E76-E621-DD3114B51A51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2857500"/>
            <a:ext cx="5391150" cy="2514600"/>
            <a:chOff x="324" y="1800"/>
            <a:chExt cx="3396" cy="1584"/>
          </a:xfrm>
        </p:grpSpPr>
        <p:sp>
          <p:nvSpPr>
            <p:cNvPr id="43027" name="Freeform 8">
              <a:extLst>
                <a:ext uri="{FF2B5EF4-FFF2-40B4-BE49-F238E27FC236}">
                  <a16:creationId xmlns:a16="http://schemas.microsoft.com/office/drawing/2014/main" id="{C78D5B80-79E0-E848-09FA-846F4DEC9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" y="2232"/>
              <a:ext cx="2976" cy="1152"/>
            </a:xfrm>
            <a:custGeom>
              <a:avLst/>
              <a:gdLst>
                <a:gd name="T0" fmla="*/ 0 w 2976"/>
                <a:gd name="T1" fmla="*/ 1152 h 1152"/>
                <a:gd name="T2" fmla="*/ 1860 w 2976"/>
                <a:gd name="T3" fmla="*/ 1152 h 1152"/>
                <a:gd name="T4" fmla="*/ 2976 w 2976"/>
                <a:gd name="T5" fmla="*/ 0 h 1152"/>
                <a:gd name="T6" fmla="*/ 0 60000 65536"/>
                <a:gd name="T7" fmla="*/ 0 60000 65536"/>
                <a:gd name="T8" fmla="*/ 0 60000 65536"/>
                <a:gd name="T9" fmla="*/ 0 w 2976"/>
                <a:gd name="T10" fmla="*/ 0 h 1152"/>
                <a:gd name="T11" fmla="*/ 2976 w 2976"/>
                <a:gd name="T12" fmla="*/ 1152 h 1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976" h="1152">
                  <a:moveTo>
                    <a:pt x="0" y="1152"/>
                  </a:moveTo>
                  <a:lnTo>
                    <a:pt x="1860" y="1152"/>
                  </a:lnTo>
                  <a:lnTo>
                    <a:pt x="2976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028" name="Text Box 9">
              <a:extLst>
                <a:ext uri="{FF2B5EF4-FFF2-40B4-BE49-F238E27FC236}">
                  <a16:creationId xmlns:a16="http://schemas.microsoft.com/office/drawing/2014/main" id="{BE22AC6B-3C4D-0108-1B82-7FDF35149D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" y="1800"/>
              <a:ext cx="360" cy="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400">
                  <a:solidFill>
                    <a:srgbClr val="FFFFCC"/>
                  </a:solidFill>
                </a:rPr>
                <a:t>4</a:t>
              </a:r>
            </a:p>
          </p:txBody>
        </p:sp>
      </p:grpSp>
      <p:sp>
        <p:nvSpPr>
          <p:cNvPr id="217098" name="Text Box 10">
            <a:extLst>
              <a:ext uri="{FF2B5EF4-FFF2-40B4-BE49-F238E27FC236}">
                <a16:creationId xmlns:a16="http://schemas.microsoft.com/office/drawing/2014/main" id="{3D57ED6A-5119-0F7F-01AA-74E8F5074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419100"/>
            <a:ext cx="2571750" cy="11874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CC"/>
                </a:solidFill>
              </a:rPr>
              <a:t>Measuring Angles with a 180</a:t>
            </a:r>
            <a:r>
              <a:rPr lang="en-GB" altLang="en-US" sz="2400" baseline="30000">
                <a:solidFill>
                  <a:srgbClr val="FFFFCC"/>
                </a:solidFill>
              </a:rPr>
              <a:t>o</a:t>
            </a:r>
            <a:r>
              <a:rPr lang="en-GB" altLang="en-US" sz="2400">
                <a:solidFill>
                  <a:srgbClr val="FFFFCC"/>
                </a:solidFill>
              </a:rPr>
              <a:t> Protractor</a:t>
            </a:r>
          </a:p>
        </p:txBody>
      </p:sp>
      <p:sp>
        <p:nvSpPr>
          <p:cNvPr id="217099" name="Freeform 11">
            <a:extLst>
              <a:ext uri="{FF2B5EF4-FFF2-40B4-BE49-F238E27FC236}">
                <a16:creationId xmlns:a16="http://schemas.microsoft.com/office/drawing/2014/main" id="{5024A08D-37D3-ED9B-BA49-4F5A3C586E7C}"/>
              </a:ext>
            </a:extLst>
          </p:cNvPr>
          <p:cNvSpPr>
            <a:spLocks/>
          </p:cNvSpPr>
          <p:nvPr/>
        </p:nvSpPr>
        <p:spPr bwMode="auto">
          <a:xfrm rot="-1641684">
            <a:off x="6604000" y="469900"/>
            <a:ext cx="666750" cy="1454150"/>
          </a:xfrm>
          <a:custGeom>
            <a:avLst/>
            <a:gdLst>
              <a:gd name="T0" fmla="*/ 2147483647 w 420"/>
              <a:gd name="T1" fmla="*/ 2147483647 h 916"/>
              <a:gd name="T2" fmla="*/ 2147483647 w 420"/>
              <a:gd name="T3" fmla="*/ 2147483647 h 916"/>
              <a:gd name="T4" fmla="*/ 2147483647 w 420"/>
              <a:gd name="T5" fmla="*/ 2147483647 h 916"/>
              <a:gd name="T6" fmla="*/ 2147483647 w 420"/>
              <a:gd name="T7" fmla="*/ 2147483647 h 916"/>
              <a:gd name="T8" fmla="*/ 2147483647 w 420"/>
              <a:gd name="T9" fmla="*/ 2147483647 h 916"/>
              <a:gd name="T10" fmla="*/ 2147483647 w 420"/>
              <a:gd name="T11" fmla="*/ 2147483647 h 916"/>
              <a:gd name="T12" fmla="*/ 2147483647 w 420"/>
              <a:gd name="T13" fmla="*/ 2147483647 h 916"/>
              <a:gd name="T14" fmla="*/ 0 w 420"/>
              <a:gd name="T15" fmla="*/ 0 h 9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0"/>
              <a:gd name="T25" fmla="*/ 0 h 916"/>
              <a:gd name="T26" fmla="*/ 420 w 420"/>
              <a:gd name="T27" fmla="*/ 916 h 9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0" h="916">
                <a:moveTo>
                  <a:pt x="420" y="916"/>
                </a:moveTo>
                <a:cubicBezTo>
                  <a:pt x="417" y="841"/>
                  <a:pt x="415" y="767"/>
                  <a:pt x="404" y="696"/>
                </a:cubicBezTo>
                <a:cubicBezTo>
                  <a:pt x="393" y="625"/>
                  <a:pt x="371" y="549"/>
                  <a:pt x="352" y="492"/>
                </a:cubicBezTo>
                <a:cubicBezTo>
                  <a:pt x="333" y="435"/>
                  <a:pt x="311" y="397"/>
                  <a:pt x="288" y="356"/>
                </a:cubicBezTo>
                <a:cubicBezTo>
                  <a:pt x="265" y="315"/>
                  <a:pt x="238" y="278"/>
                  <a:pt x="216" y="244"/>
                </a:cubicBezTo>
                <a:cubicBezTo>
                  <a:pt x="194" y="210"/>
                  <a:pt x="178" y="179"/>
                  <a:pt x="156" y="152"/>
                </a:cubicBezTo>
                <a:cubicBezTo>
                  <a:pt x="134" y="125"/>
                  <a:pt x="110" y="109"/>
                  <a:pt x="84" y="84"/>
                </a:cubicBezTo>
                <a:cubicBezTo>
                  <a:pt x="58" y="59"/>
                  <a:pt x="15" y="15"/>
                  <a:pt x="0" y="0"/>
                </a:cubicBezTo>
              </a:path>
            </a:pathLst>
          </a:cu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7100" name="Freeform 12">
            <a:extLst>
              <a:ext uri="{FF2B5EF4-FFF2-40B4-BE49-F238E27FC236}">
                <a16:creationId xmlns:a16="http://schemas.microsoft.com/office/drawing/2014/main" id="{BF3A39C8-D54E-C35F-D42F-9C99AF638682}"/>
              </a:ext>
            </a:extLst>
          </p:cNvPr>
          <p:cNvSpPr>
            <a:spLocks/>
          </p:cNvSpPr>
          <p:nvPr/>
        </p:nvSpPr>
        <p:spPr bwMode="auto">
          <a:xfrm rot="1952819" flipH="1">
            <a:off x="2679700" y="3003550"/>
            <a:ext cx="666750" cy="1454150"/>
          </a:xfrm>
          <a:custGeom>
            <a:avLst/>
            <a:gdLst>
              <a:gd name="T0" fmla="*/ 2147483647 w 420"/>
              <a:gd name="T1" fmla="*/ 2147483647 h 916"/>
              <a:gd name="T2" fmla="*/ 2147483647 w 420"/>
              <a:gd name="T3" fmla="*/ 2147483647 h 916"/>
              <a:gd name="T4" fmla="*/ 2147483647 w 420"/>
              <a:gd name="T5" fmla="*/ 2147483647 h 916"/>
              <a:gd name="T6" fmla="*/ 2147483647 w 420"/>
              <a:gd name="T7" fmla="*/ 2147483647 h 916"/>
              <a:gd name="T8" fmla="*/ 2147483647 w 420"/>
              <a:gd name="T9" fmla="*/ 2147483647 h 916"/>
              <a:gd name="T10" fmla="*/ 2147483647 w 420"/>
              <a:gd name="T11" fmla="*/ 2147483647 h 916"/>
              <a:gd name="T12" fmla="*/ 2147483647 w 420"/>
              <a:gd name="T13" fmla="*/ 2147483647 h 916"/>
              <a:gd name="T14" fmla="*/ 0 w 420"/>
              <a:gd name="T15" fmla="*/ 0 h 9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20"/>
              <a:gd name="T25" fmla="*/ 0 h 916"/>
              <a:gd name="T26" fmla="*/ 420 w 420"/>
              <a:gd name="T27" fmla="*/ 916 h 9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20" h="916">
                <a:moveTo>
                  <a:pt x="420" y="916"/>
                </a:moveTo>
                <a:cubicBezTo>
                  <a:pt x="417" y="841"/>
                  <a:pt x="415" y="767"/>
                  <a:pt x="404" y="696"/>
                </a:cubicBezTo>
                <a:cubicBezTo>
                  <a:pt x="393" y="625"/>
                  <a:pt x="371" y="549"/>
                  <a:pt x="352" y="492"/>
                </a:cubicBezTo>
                <a:cubicBezTo>
                  <a:pt x="333" y="435"/>
                  <a:pt x="311" y="397"/>
                  <a:pt x="288" y="356"/>
                </a:cubicBezTo>
                <a:cubicBezTo>
                  <a:pt x="265" y="315"/>
                  <a:pt x="238" y="278"/>
                  <a:pt x="216" y="244"/>
                </a:cubicBezTo>
                <a:cubicBezTo>
                  <a:pt x="194" y="210"/>
                  <a:pt x="178" y="179"/>
                  <a:pt x="156" y="152"/>
                </a:cubicBezTo>
                <a:cubicBezTo>
                  <a:pt x="134" y="125"/>
                  <a:pt x="110" y="109"/>
                  <a:pt x="84" y="84"/>
                </a:cubicBezTo>
                <a:cubicBezTo>
                  <a:pt x="58" y="59"/>
                  <a:pt x="15" y="15"/>
                  <a:pt x="0" y="0"/>
                </a:cubicBezTo>
              </a:path>
            </a:pathLst>
          </a:cu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4" name="Group 13">
            <a:extLst>
              <a:ext uri="{FF2B5EF4-FFF2-40B4-BE49-F238E27FC236}">
                <a16:creationId xmlns:a16="http://schemas.microsoft.com/office/drawing/2014/main" id="{1CA8F9E9-6E45-7443-C55F-961C0CE4C7A3}"/>
              </a:ext>
            </a:extLst>
          </p:cNvPr>
          <p:cNvGrpSpPr>
            <a:grpSpLocks/>
          </p:cNvGrpSpPr>
          <p:nvPr/>
        </p:nvGrpSpPr>
        <p:grpSpPr bwMode="auto">
          <a:xfrm>
            <a:off x="2533650" y="5448300"/>
            <a:ext cx="2838450" cy="1187450"/>
            <a:chOff x="1596" y="3432"/>
            <a:chExt cx="1788" cy="748"/>
          </a:xfrm>
        </p:grpSpPr>
        <p:sp>
          <p:nvSpPr>
            <p:cNvPr id="43025" name="Text Box 14">
              <a:extLst>
                <a:ext uri="{FF2B5EF4-FFF2-40B4-BE49-F238E27FC236}">
                  <a16:creationId xmlns:a16="http://schemas.microsoft.com/office/drawing/2014/main" id="{3C2D84B9-65EA-BE0F-48B0-304FDB9D27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0" y="3732"/>
              <a:ext cx="1644" cy="44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 b="1">
                  <a:solidFill>
                    <a:srgbClr val="000000"/>
                  </a:solidFill>
                </a:rPr>
                <a:t>0</a:t>
              </a:r>
              <a:r>
                <a:rPr lang="en-GB" altLang="en-US" sz="2000">
                  <a:solidFill>
                    <a:srgbClr val="000000"/>
                  </a:solidFill>
                </a:rPr>
                <a:t> on the </a:t>
              </a:r>
              <a:r>
                <a:rPr lang="en-GB" altLang="en-US" sz="2000">
                  <a:solidFill>
                    <a:srgbClr val="FF0000"/>
                  </a:solidFill>
                </a:rPr>
                <a:t>outside</a:t>
              </a:r>
              <a:r>
                <a:rPr lang="en-GB" altLang="en-US" sz="2000">
                  <a:solidFill>
                    <a:srgbClr val="000000"/>
                  </a:solidFill>
                </a:rPr>
                <a:t> so use </a:t>
              </a:r>
              <a:r>
                <a:rPr lang="en-GB" altLang="en-US" sz="2000">
                  <a:solidFill>
                    <a:srgbClr val="FF0000"/>
                  </a:solidFill>
                </a:rPr>
                <a:t>outside</a:t>
              </a:r>
              <a:r>
                <a:rPr lang="en-GB" altLang="en-US" sz="2000">
                  <a:solidFill>
                    <a:srgbClr val="000000"/>
                  </a:solidFill>
                </a:rPr>
                <a:t> scale</a:t>
              </a:r>
            </a:p>
          </p:txBody>
        </p:sp>
        <p:sp>
          <p:nvSpPr>
            <p:cNvPr id="43026" name="Line 15">
              <a:extLst>
                <a:ext uri="{FF2B5EF4-FFF2-40B4-BE49-F238E27FC236}">
                  <a16:creationId xmlns:a16="http://schemas.microsoft.com/office/drawing/2014/main" id="{A0B5A523-8578-72FF-AD5C-FC892B1F1B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96" y="3432"/>
              <a:ext cx="228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16">
            <a:extLst>
              <a:ext uri="{FF2B5EF4-FFF2-40B4-BE49-F238E27FC236}">
                <a16:creationId xmlns:a16="http://schemas.microsoft.com/office/drawing/2014/main" id="{74CC36EA-0B1C-5E7F-5D65-06487BD8D1A5}"/>
              </a:ext>
            </a:extLst>
          </p:cNvPr>
          <p:cNvGrpSpPr>
            <a:grpSpLocks/>
          </p:cNvGrpSpPr>
          <p:nvPr/>
        </p:nvGrpSpPr>
        <p:grpSpPr bwMode="auto">
          <a:xfrm>
            <a:off x="6267450" y="2952750"/>
            <a:ext cx="2609850" cy="1054100"/>
            <a:chOff x="3948" y="1860"/>
            <a:chExt cx="1644" cy="664"/>
          </a:xfrm>
        </p:grpSpPr>
        <p:sp>
          <p:nvSpPr>
            <p:cNvPr id="43023" name="Text Box 17">
              <a:extLst>
                <a:ext uri="{FF2B5EF4-FFF2-40B4-BE49-F238E27FC236}">
                  <a16:creationId xmlns:a16="http://schemas.microsoft.com/office/drawing/2014/main" id="{50DD9104-81D1-FEAC-B3AD-87A7BB2251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8" y="2076"/>
              <a:ext cx="1644" cy="448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altLang="en-US" sz="2000" b="1">
                  <a:solidFill>
                    <a:srgbClr val="000000"/>
                  </a:solidFill>
                </a:rPr>
                <a:t>0</a:t>
              </a:r>
              <a:r>
                <a:rPr lang="en-GB" altLang="en-US" sz="2000">
                  <a:solidFill>
                    <a:srgbClr val="000000"/>
                  </a:solidFill>
                </a:rPr>
                <a:t> on the </a:t>
              </a:r>
              <a:r>
                <a:rPr lang="en-GB" altLang="en-US" sz="2000">
                  <a:solidFill>
                    <a:srgbClr val="FF0000"/>
                  </a:solidFill>
                </a:rPr>
                <a:t>inside</a:t>
              </a:r>
              <a:r>
                <a:rPr lang="en-GB" altLang="en-US" sz="2000">
                  <a:solidFill>
                    <a:srgbClr val="000000"/>
                  </a:solidFill>
                </a:rPr>
                <a:t> so use </a:t>
              </a:r>
              <a:r>
                <a:rPr lang="en-GB" altLang="en-US" sz="2000">
                  <a:solidFill>
                    <a:srgbClr val="FF0000"/>
                  </a:solidFill>
                </a:rPr>
                <a:t>inside</a:t>
              </a:r>
              <a:r>
                <a:rPr lang="en-GB" altLang="en-US" sz="2000">
                  <a:solidFill>
                    <a:srgbClr val="000000"/>
                  </a:solidFill>
                </a:rPr>
                <a:t> scale</a:t>
              </a:r>
            </a:p>
          </p:txBody>
        </p:sp>
        <p:sp>
          <p:nvSpPr>
            <p:cNvPr id="43024" name="Line 18">
              <a:extLst>
                <a:ext uri="{FF2B5EF4-FFF2-40B4-BE49-F238E27FC236}">
                  <a16:creationId xmlns:a16="http://schemas.microsoft.com/office/drawing/2014/main" id="{A9D7F8E9-6DEE-49F6-F3B8-8DFB9B1294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8" y="1860"/>
              <a:ext cx="312" cy="2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17107" name="Text Box 19">
            <a:extLst>
              <a:ext uri="{FF2B5EF4-FFF2-40B4-BE49-F238E27FC236}">
                <a16:creationId xmlns:a16="http://schemas.microsoft.com/office/drawing/2014/main" id="{36972744-F5E4-B7B2-878D-BE0E744F0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5050" y="3314700"/>
            <a:ext cx="933450" cy="457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135</a:t>
            </a:r>
            <a:r>
              <a:rPr lang="en-GB" altLang="en-US" sz="2400" baseline="30000">
                <a:solidFill>
                  <a:srgbClr val="FFFFFF"/>
                </a:solidFill>
              </a:rPr>
              <a:t>o</a:t>
            </a:r>
            <a:endParaRPr lang="en-GB" altLang="en-US" sz="2400">
              <a:solidFill>
                <a:srgbClr val="FFFFFF"/>
              </a:solidFill>
            </a:endParaRPr>
          </a:p>
        </p:txBody>
      </p:sp>
      <p:sp>
        <p:nvSpPr>
          <p:cNvPr id="217108" name="Text Box 20">
            <a:extLst>
              <a:ext uri="{FF2B5EF4-FFF2-40B4-BE49-F238E27FC236}">
                <a16:creationId xmlns:a16="http://schemas.microsoft.com/office/drawing/2014/main" id="{60E6E3BA-966E-C501-D762-75108E0C4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819150"/>
            <a:ext cx="876300" cy="457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solidFill>
                  <a:srgbClr val="FFFFFF"/>
                </a:solidFill>
              </a:rPr>
              <a:t>120</a:t>
            </a:r>
            <a:r>
              <a:rPr lang="en-GB" altLang="en-US" sz="2400" baseline="30000">
                <a:solidFill>
                  <a:srgbClr val="FFFFFF"/>
                </a:solidFill>
              </a:rPr>
              <a:t>o</a:t>
            </a:r>
            <a:endParaRPr lang="en-GB" altLang="en-US" sz="24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7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7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1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1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1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8" grpId="0" animBg="1" autoUpdateAnimBg="0"/>
      <p:bldP spid="217107" grpId="0" animBg="1" autoUpdateAnimBg="0"/>
      <p:bldP spid="217108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6B617BD4-6F5A-60C0-6E7F-EE13BCC3CD7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16AF220-61D9-424C-9021-A5C08C6B9D1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A1C2513-5F25-7C23-2404-E07C7ACDA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8B1A4B22-885B-3A6A-2E15-4D857DAA3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7" name="Text Box 3">
            <a:extLst>
              <a:ext uri="{FF2B5EF4-FFF2-40B4-BE49-F238E27FC236}">
                <a16:creationId xmlns:a16="http://schemas.microsoft.com/office/drawing/2014/main" id="{53CFB218-65A5-1941-53BE-F88A90166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Lifeskills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Ex5 Ch6 (page 57)</a:t>
            </a:r>
          </a:p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</p:txBody>
      </p:sp>
      <p:pic>
        <p:nvPicPr>
          <p:cNvPr id="44038" name="Picture 4" descr="ag00463_">
            <a:extLst>
              <a:ext uri="{FF2B5EF4-FFF2-40B4-BE49-F238E27FC236}">
                <a16:creationId xmlns:a16="http://schemas.microsoft.com/office/drawing/2014/main" id="{1AEC5AC6-9B55-3EAF-1F9E-6B940FF9661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5" descr="scottishflag">
            <a:extLst>
              <a:ext uri="{FF2B5EF4-FFF2-40B4-BE49-F238E27FC236}">
                <a16:creationId xmlns:a16="http://schemas.microsoft.com/office/drawing/2014/main" id="{FFC30926-9BB5-99CC-3FEB-64EBF7C9BD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6" descr="Office Objects 0572">
            <a:extLst>
              <a:ext uri="{FF2B5EF4-FFF2-40B4-BE49-F238E27FC236}">
                <a16:creationId xmlns:a16="http://schemas.microsoft.com/office/drawing/2014/main" id="{C9B26BDB-DC06-17C7-2280-26FBCE4210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1" name="Text Box 7">
            <a:extLst>
              <a:ext uri="{FF2B5EF4-FFF2-40B4-BE49-F238E27FC236}">
                <a16:creationId xmlns:a16="http://schemas.microsoft.com/office/drawing/2014/main" id="{A4A93D6F-11E6-4B84-7789-BC62AD2A3A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2234" name="Rectangle 10">
            <a:extLst>
              <a:ext uri="{FF2B5EF4-FFF2-40B4-BE49-F238E27FC236}">
                <a16:creationId xmlns:a16="http://schemas.microsoft.com/office/drawing/2014/main" id="{7005C55A-CDC7-021A-843D-59CFB939E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546100"/>
            <a:ext cx="5291138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Measuring Angles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4F5ACD2C-5E06-52C0-0BC5-876B35A77BE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B2BBAAEF-C46A-BBB2-2B95-C37D2EC16944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C75A610C-F7B4-2BCE-D838-F4403B07E82D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5" name="Rounded Rectangle 14">
            <a:hlinkClick r:id="rId6"/>
            <a:extLst>
              <a:ext uri="{FF2B5EF4-FFF2-40B4-BE49-F238E27FC236}">
                <a16:creationId xmlns:a16="http://schemas.microsoft.com/office/drawing/2014/main" id="{71B315E1-4FEA-62CD-4721-1D679BD3439D}"/>
              </a:ext>
            </a:extLst>
          </p:cNvPr>
          <p:cNvSpPr/>
          <p:nvPr/>
        </p:nvSpPr>
        <p:spPr>
          <a:xfrm>
            <a:off x="3475038" y="50831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789DA8D0-1483-759A-B71C-36CB14F8803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D5DF035-8B9A-46F3-BA08-DD9B1BC713C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D085260B-4B4D-0627-9236-E675B356FB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21D0AB3B-1888-E566-B354-FC2D58DA94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92275" y="552450"/>
            <a:ext cx="5637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Counting Squares</a:t>
            </a:r>
          </a:p>
        </p:txBody>
      </p:sp>
      <p:pic>
        <p:nvPicPr>
          <p:cNvPr id="17413" name="Picture 3" descr="scottishflag">
            <a:extLst>
              <a:ext uri="{FF2B5EF4-FFF2-40B4-BE49-F238E27FC236}">
                <a16:creationId xmlns:a16="http://schemas.microsoft.com/office/drawing/2014/main" id="{CE15A24B-4633-0608-C1E2-C4A1C341BAF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4">
            <a:extLst>
              <a:ext uri="{FF2B5EF4-FFF2-40B4-BE49-F238E27FC236}">
                <a16:creationId xmlns:a16="http://schemas.microsoft.com/office/drawing/2014/main" id="{C4843F4A-104F-E9F4-C5B1-284985A4504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5" name="Picture 5" descr="Office Objects 0572">
            <a:extLst>
              <a:ext uri="{FF2B5EF4-FFF2-40B4-BE49-F238E27FC236}">
                <a16:creationId xmlns:a16="http://schemas.microsoft.com/office/drawing/2014/main" id="{135BB224-C5E1-5989-BC52-3977382D8A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Text Box 14">
            <a:extLst>
              <a:ext uri="{FF2B5EF4-FFF2-40B4-BE49-F238E27FC236}">
                <a16:creationId xmlns:a16="http://schemas.microsoft.com/office/drawing/2014/main" id="{8CA15CF4-9F9D-4320-FC7C-8D27781BE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2022475"/>
            <a:ext cx="663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 The area of a shape is simply defined by :</a:t>
            </a:r>
          </a:p>
        </p:txBody>
      </p:sp>
      <p:sp>
        <p:nvSpPr>
          <p:cNvPr id="47119" name="Text Box 15">
            <a:extLst>
              <a:ext uri="{FF2B5EF4-FFF2-40B4-BE49-F238E27FC236}">
                <a16:creationId xmlns:a16="http://schemas.microsoft.com/office/drawing/2014/main" id="{F8EDB1DE-63C7-DABA-7B1D-302070048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2870200"/>
            <a:ext cx="675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“the amount of space a shape takes up.”</a:t>
            </a:r>
          </a:p>
        </p:txBody>
      </p:sp>
      <p:sp>
        <p:nvSpPr>
          <p:cNvPr id="47120" name="Text Box 16">
            <a:extLst>
              <a:ext uri="{FF2B5EF4-FFF2-40B4-BE49-F238E27FC236}">
                <a16:creationId xmlns:a16="http://schemas.microsoft.com/office/drawing/2014/main" id="{610C05C2-6359-9089-BB18-709417857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3779838"/>
            <a:ext cx="7859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/>
              <a:t>Think of a square measuring 1 cm by 1cm we say it is : </a:t>
            </a:r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6B162C4E-BDA6-3AB4-384A-C92AF663596B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249738"/>
            <a:ext cx="2197100" cy="1897062"/>
            <a:chOff x="1968" y="2781"/>
            <a:chExt cx="1384" cy="1195"/>
          </a:xfrm>
        </p:grpSpPr>
        <p:sp>
          <p:nvSpPr>
            <p:cNvPr id="17422" name="Rectangle 17">
              <a:extLst>
                <a:ext uri="{FF2B5EF4-FFF2-40B4-BE49-F238E27FC236}">
                  <a16:creationId xmlns:a16="http://schemas.microsoft.com/office/drawing/2014/main" id="{05E62DB7-9234-94B2-B529-9268FF8D6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056"/>
              <a:ext cx="904" cy="92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23" name="Text Box 18">
              <a:extLst>
                <a:ext uri="{FF2B5EF4-FFF2-40B4-BE49-F238E27FC236}">
                  <a16:creationId xmlns:a16="http://schemas.microsoft.com/office/drawing/2014/main" id="{C31B7408-75E8-CC7A-61AA-2B32009C0D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2" y="3421"/>
              <a:ext cx="4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1cm</a:t>
              </a:r>
            </a:p>
          </p:txBody>
        </p:sp>
        <p:sp>
          <p:nvSpPr>
            <p:cNvPr id="17424" name="Text Box 19">
              <a:extLst>
                <a:ext uri="{FF2B5EF4-FFF2-40B4-BE49-F238E27FC236}">
                  <a16:creationId xmlns:a16="http://schemas.microsoft.com/office/drawing/2014/main" id="{4A04D8AE-2BD5-CBCE-2DD2-DE86541DA7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2" y="2781"/>
              <a:ext cx="4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2400"/>
                <a:t>1cm</a:t>
              </a:r>
            </a:p>
          </p:txBody>
        </p:sp>
      </p:grpSp>
      <p:sp>
        <p:nvSpPr>
          <p:cNvPr id="47125" name="Text Box 21">
            <a:extLst>
              <a:ext uri="{FF2B5EF4-FFF2-40B4-BE49-F238E27FC236}">
                <a16:creationId xmlns:a16="http://schemas.microsoft.com/office/drawing/2014/main" id="{EE785B7A-61DA-935D-A45E-8F51C1D50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225" y="4937125"/>
            <a:ext cx="13811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400"/>
              <a:t>1cm</a:t>
            </a:r>
            <a:r>
              <a:rPr lang="en-GB" altLang="en-US" sz="4400" baseline="30000"/>
              <a:t>2</a:t>
            </a:r>
            <a:endParaRPr lang="en-GB" altLang="en-US" sz="4400"/>
          </a:p>
        </p:txBody>
      </p:sp>
      <p:sp>
        <p:nvSpPr>
          <p:cNvPr id="47126" name="Text Box 22">
            <a:extLst>
              <a:ext uri="{FF2B5EF4-FFF2-40B4-BE49-F238E27FC236}">
                <a16:creationId xmlns:a16="http://schemas.microsoft.com/office/drawing/2014/main" id="{06958B6F-1140-B337-DBC6-F0CA3F29E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6225" y="5557838"/>
            <a:ext cx="340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( 1 square centimetre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7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7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7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9" grpId="0"/>
      <p:bldP spid="47120" grpId="0"/>
      <p:bldP spid="47125" grpId="0"/>
      <p:bldP spid="471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0" descr="scottishflag">
            <a:extLst>
              <a:ext uri="{FF2B5EF4-FFF2-40B4-BE49-F238E27FC236}">
                <a16:creationId xmlns:a16="http://schemas.microsoft.com/office/drawing/2014/main" id="{E9F6C6C7-5E5D-169B-9A71-694D0C9E28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4" name="Text Box 48">
            <a:extLst>
              <a:ext uri="{FF2B5EF4-FFF2-40B4-BE49-F238E27FC236}">
                <a16:creationId xmlns:a16="http://schemas.microsoft.com/office/drawing/2014/main" id="{AF996813-39D9-4E0E-D5C5-E8E828B05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677863"/>
            <a:ext cx="53371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by Counting Squares</a:t>
            </a:r>
          </a:p>
        </p:txBody>
      </p:sp>
      <p:sp>
        <p:nvSpPr>
          <p:cNvPr id="10" name="Rectangle 18">
            <a:extLst>
              <a:ext uri="{FF2B5EF4-FFF2-40B4-BE49-F238E27FC236}">
                <a16:creationId xmlns:a16="http://schemas.microsoft.com/office/drawing/2014/main" id="{4FB6BE02-D56D-C02A-486B-CC97F7F0DB1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6022D7-EA1D-4F4A-B9A9-AAEAE676BC0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8E35C531-8613-9927-B788-B5B8EEB78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38" name="Text Box 29">
            <a:extLst>
              <a:ext uri="{FF2B5EF4-FFF2-40B4-BE49-F238E27FC236}">
                <a16:creationId xmlns:a16="http://schemas.microsoft.com/office/drawing/2014/main" id="{0EF810F0-4109-A1D6-5622-E3E3B9AB217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8439" name="Picture 47" descr="Office Objects 0572">
            <a:extLst>
              <a:ext uri="{FF2B5EF4-FFF2-40B4-BE49-F238E27FC236}">
                <a16:creationId xmlns:a16="http://schemas.microsoft.com/office/drawing/2014/main" id="{A7A0BB4E-570C-9304-BF78-6B756487C5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0" name="TextBox 12">
            <a:extLst>
              <a:ext uri="{FF2B5EF4-FFF2-40B4-BE49-F238E27FC236}">
                <a16:creationId xmlns:a16="http://schemas.microsoft.com/office/drawing/2014/main" id="{200C1D1A-9DE8-38B0-53BB-65D538797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088" y="2032000"/>
            <a:ext cx="73771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800"/>
              <a:t>The desks below have been arranged </a:t>
            </a:r>
          </a:p>
          <a:p>
            <a:pPr algn="ctr" eaLnBrk="1" hangingPunct="1"/>
            <a:r>
              <a:rPr lang="en-GB" altLang="en-US" sz="2800"/>
              <a:t>in a certain way. Find the area each design.</a:t>
            </a:r>
          </a:p>
        </p:txBody>
      </p:sp>
      <p:grpSp>
        <p:nvGrpSpPr>
          <p:cNvPr id="18441" name="Group 21">
            <a:extLst>
              <a:ext uri="{FF2B5EF4-FFF2-40B4-BE49-F238E27FC236}">
                <a16:creationId xmlns:a16="http://schemas.microsoft.com/office/drawing/2014/main" id="{2A5F70AB-3562-C449-A04F-F2DF2898A439}"/>
              </a:ext>
            </a:extLst>
          </p:cNvPr>
          <p:cNvGrpSpPr>
            <a:grpSpLocks/>
          </p:cNvGrpSpPr>
          <p:nvPr/>
        </p:nvGrpSpPr>
        <p:grpSpPr bwMode="auto">
          <a:xfrm>
            <a:off x="1193800" y="3403600"/>
            <a:ext cx="1460500" cy="2139950"/>
            <a:chOff x="1676400" y="3416300"/>
            <a:chExt cx="1460500" cy="213995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904DAEA-29D0-E859-20B8-8ADE6441CEC9}"/>
                </a:ext>
              </a:extLst>
            </p:cNvPr>
            <p:cNvSpPr/>
            <p:nvPr/>
          </p:nvSpPr>
          <p:spPr>
            <a:xfrm>
              <a:off x="1676400" y="3416300"/>
              <a:ext cx="723900" cy="711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B3876AA-0B89-7E65-DDF0-4D23D45EE0A3}"/>
                </a:ext>
              </a:extLst>
            </p:cNvPr>
            <p:cNvSpPr/>
            <p:nvPr/>
          </p:nvSpPr>
          <p:spPr>
            <a:xfrm>
              <a:off x="2413000" y="4132263"/>
              <a:ext cx="723900" cy="711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A3DF8F1-CC90-D787-0B79-B4B81B6CB238}"/>
                </a:ext>
              </a:extLst>
            </p:cNvPr>
            <p:cNvSpPr/>
            <p:nvPr/>
          </p:nvSpPr>
          <p:spPr>
            <a:xfrm>
              <a:off x="1676400" y="4132263"/>
              <a:ext cx="723900" cy="711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7164F8A-E3AD-D700-E9E9-CDC6D76775B4}"/>
                </a:ext>
              </a:extLst>
            </p:cNvPr>
            <p:cNvSpPr/>
            <p:nvPr/>
          </p:nvSpPr>
          <p:spPr>
            <a:xfrm>
              <a:off x="1676400" y="4845050"/>
              <a:ext cx="723900" cy="7112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18442" name="Group 22">
            <a:extLst>
              <a:ext uri="{FF2B5EF4-FFF2-40B4-BE49-F238E27FC236}">
                <a16:creationId xmlns:a16="http://schemas.microsoft.com/office/drawing/2014/main" id="{C532B00D-E57F-FAFB-6D96-1E550A82EBC1}"/>
              </a:ext>
            </a:extLst>
          </p:cNvPr>
          <p:cNvGrpSpPr>
            <a:grpSpLocks/>
          </p:cNvGrpSpPr>
          <p:nvPr/>
        </p:nvGrpSpPr>
        <p:grpSpPr bwMode="auto">
          <a:xfrm>
            <a:off x="3111500" y="3416300"/>
            <a:ext cx="1460500" cy="2144713"/>
            <a:chOff x="4597400" y="3568700"/>
            <a:chExt cx="1460500" cy="21455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A298A6C-3377-A0DB-C0C2-C25FB7B51144}"/>
                </a:ext>
              </a:extLst>
            </p:cNvPr>
            <p:cNvSpPr/>
            <p:nvPr/>
          </p:nvSpPr>
          <p:spPr>
            <a:xfrm>
              <a:off x="4597400" y="3568700"/>
              <a:ext cx="723900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76EF789-B684-4EBD-E7CE-DC118AF77065}"/>
                </a:ext>
              </a:extLst>
            </p:cNvPr>
            <p:cNvSpPr/>
            <p:nvPr/>
          </p:nvSpPr>
          <p:spPr>
            <a:xfrm>
              <a:off x="5334000" y="5002743"/>
              <a:ext cx="723900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F84B7E8-014E-E329-16E1-4013F59F7BBC}"/>
                </a:ext>
              </a:extLst>
            </p:cNvPr>
            <p:cNvSpPr/>
            <p:nvPr/>
          </p:nvSpPr>
          <p:spPr>
            <a:xfrm>
              <a:off x="4597400" y="4284928"/>
              <a:ext cx="723900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182DE86-76EB-BA71-A878-08A693432767}"/>
                </a:ext>
              </a:extLst>
            </p:cNvPr>
            <p:cNvSpPr/>
            <p:nvPr/>
          </p:nvSpPr>
          <p:spPr>
            <a:xfrm>
              <a:off x="4597400" y="5002743"/>
              <a:ext cx="723900" cy="71146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18443" name="Group 29">
            <a:extLst>
              <a:ext uri="{FF2B5EF4-FFF2-40B4-BE49-F238E27FC236}">
                <a16:creationId xmlns:a16="http://schemas.microsoft.com/office/drawing/2014/main" id="{8212536F-139D-8BAD-5F08-B0F8BC26E2A2}"/>
              </a:ext>
            </a:extLst>
          </p:cNvPr>
          <p:cNvGrpSpPr>
            <a:grpSpLocks/>
          </p:cNvGrpSpPr>
          <p:nvPr/>
        </p:nvGrpSpPr>
        <p:grpSpPr bwMode="auto">
          <a:xfrm>
            <a:off x="5041900" y="3416300"/>
            <a:ext cx="1460500" cy="2132013"/>
            <a:chOff x="6743700" y="3441700"/>
            <a:chExt cx="1460500" cy="213280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130CCA6-8E2E-245E-5AA2-8023BF09EEDA}"/>
                </a:ext>
              </a:extLst>
            </p:cNvPr>
            <p:cNvSpPr/>
            <p:nvPr/>
          </p:nvSpPr>
          <p:spPr>
            <a:xfrm>
              <a:off x="7480300" y="3441700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B914A70-77B9-CAAC-FB3E-53C56A488E1B}"/>
                </a:ext>
              </a:extLst>
            </p:cNvPr>
            <p:cNvSpPr/>
            <p:nvPr/>
          </p:nvSpPr>
          <p:spPr>
            <a:xfrm>
              <a:off x="7480300" y="4863041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AEE0F28-92A7-EACF-1B21-5E633A71AA75}"/>
                </a:ext>
              </a:extLst>
            </p:cNvPr>
            <p:cNvSpPr/>
            <p:nvPr/>
          </p:nvSpPr>
          <p:spPr>
            <a:xfrm>
              <a:off x="6743700" y="4153165"/>
              <a:ext cx="723900" cy="709877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7185A9-2297-953B-8F1B-018AFE85DFEE}"/>
                </a:ext>
              </a:extLst>
            </p:cNvPr>
            <p:cNvSpPr/>
            <p:nvPr/>
          </p:nvSpPr>
          <p:spPr>
            <a:xfrm>
              <a:off x="6743700" y="4863041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70441EB-E1BD-40D1-59C3-8C4937AF2ACF}"/>
                </a:ext>
              </a:extLst>
            </p:cNvPr>
            <p:cNvSpPr/>
            <p:nvPr/>
          </p:nvSpPr>
          <p:spPr>
            <a:xfrm>
              <a:off x="6743700" y="3441700"/>
              <a:ext cx="723900" cy="711465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18444" name="Group 40">
            <a:extLst>
              <a:ext uri="{FF2B5EF4-FFF2-40B4-BE49-F238E27FC236}">
                <a16:creationId xmlns:a16="http://schemas.microsoft.com/office/drawing/2014/main" id="{EADB5666-8EE0-F31E-3B0D-12E00A0595F8}"/>
              </a:ext>
            </a:extLst>
          </p:cNvPr>
          <p:cNvGrpSpPr>
            <a:grpSpLocks/>
          </p:cNvGrpSpPr>
          <p:nvPr/>
        </p:nvGrpSpPr>
        <p:grpSpPr bwMode="auto">
          <a:xfrm>
            <a:off x="7353300" y="3416300"/>
            <a:ext cx="1416050" cy="2165350"/>
            <a:chOff x="7353697" y="3415903"/>
            <a:chExt cx="1415653" cy="216535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EDD9253-9E11-ECA6-F6D8-362C4BCA8FFE}"/>
                </a:ext>
              </a:extLst>
            </p:cNvPr>
            <p:cNvSpPr/>
            <p:nvPr/>
          </p:nvSpPr>
          <p:spPr>
            <a:xfrm rot="5400000">
              <a:off x="8051900" y="342235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54018E3-C1C7-6317-636D-08AD675A2F69}"/>
                </a:ext>
              </a:extLst>
            </p:cNvPr>
            <p:cNvSpPr/>
            <p:nvPr/>
          </p:nvSpPr>
          <p:spPr>
            <a:xfrm rot="5400000">
              <a:off x="7347247" y="486380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86D4382-DDB9-7A83-CA09-DC9351E54454}"/>
                </a:ext>
              </a:extLst>
            </p:cNvPr>
            <p:cNvSpPr/>
            <p:nvPr/>
          </p:nvSpPr>
          <p:spPr>
            <a:xfrm rot="5400000">
              <a:off x="8051900" y="4143078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E2766BE-702A-B8B0-2B38-1F113A689DE8}"/>
                </a:ext>
              </a:extLst>
            </p:cNvPr>
            <p:cNvSpPr/>
            <p:nvPr/>
          </p:nvSpPr>
          <p:spPr>
            <a:xfrm rot="5400000">
              <a:off x="7347247" y="413355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1C2433A-AB17-2939-DDFA-A257EF42541E}"/>
                </a:ext>
              </a:extLst>
            </p:cNvPr>
            <p:cNvSpPr/>
            <p:nvPr/>
          </p:nvSpPr>
          <p:spPr>
            <a:xfrm rot="5400000">
              <a:off x="8051900" y="4863803"/>
              <a:ext cx="723900" cy="711001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50871EAD-7FDA-6021-4D5B-EC918D17690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25CC57F-ADB2-490A-A533-23C26D77BB5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6E13461F-D10B-1406-A5C9-8677AD5C8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3ABCA583-A22F-360A-CF72-537FFFE7A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727700" cy="857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Text Box 3">
            <a:extLst>
              <a:ext uri="{FF2B5EF4-FFF2-40B4-BE49-F238E27FC236}">
                <a16:creationId xmlns:a16="http://schemas.microsoft.com/office/drawing/2014/main" id="{8EFBB27F-FBC3-A7CF-6C5D-90E0E376F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3101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Lifeskills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 </a:t>
            </a: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Ex1 Ch6 (page 50)</a:t>
            </a:r>
          </a:p>
          <a:p>
            <a:pPr algn="ctr" eaLnBrk="1" hangingPunct="1"/>
            <a:endParaRPr lang="en-GB" altLang="en-US" sz="4000">
              <a:cs typeface="Arial" panose="020B0604020202020204" pitchFamily="34" charset="0"/>
            </a:endParaRPr>
          </a:p>
        </p:txBody>
      </p:sp>
      <p:pic>
        <p:nvPicPr>
          <p:cNvPr id="19462" name="Picture 4" descr="ag00463_">
            <a:extLst>
              <a:ext uri="{FF2B5EF4-FFF2-40B4-BE49-F238E27FC236}">
                <a16:creationId xmlns:a16="http://schemas.microsoft.com/office/drawing/2014/main" id="{DFA3837A-32DB-008D-87D0-967ECECF98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5" descr="scottishflag">
            <a:extLst>
              <a:ext uri="{FF2B5EF4-FFF2-40B4-BE49-F238E27FC236}">
                <a16:creationId xmlns:a16="http://schemas.microsoft.com/office/drawing/2014/main" id="{D5B51525-A695-0A26-BC2E-CC6C2F03146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6" descr="Office Objects 0572">
            <a:extLst>
              <a:ext uri="{FF2B5EF4-FFF2-40B4-BE49-F238E27FC236}">
                <a16:creationId xmlns:a16="http://schemas.microsoft.com/office/drawing/2014/main" id="{D6BA2CEE-8F6D-8918-8A76-11BF50069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5" name="Text Box 7">
            <a:extLst>
              <a:ext uri="{FF2B5EF4-FFF2-40B4-BE49-F238E27FC236}">
                <a16:creationId xmlns:a16="http://schemas.microsoft.com/office/drawing/2014/main" id="{11BE841B-24BF-6612-DE4F-638B288639E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F5F6CC15-36C3-4B70-E323-0F7324F5B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52450"/>
            <a:ext cx="5637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  Counting Squares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1F33BF36-6731-4800-A389-CEA328AB2EC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B561FC-473C-471A-8269-B008E8CF3CA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4E73C7F0-36C2-8C95-FC81-BE09A31C95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EAE66D99-02C6-3FE8-CD06-38EF068397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73175" y="374650"/>
            <a:ext cx="684371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</a:rPr>
              <a:t>Starter Questions</a:t>
            </a:r>
          </a:p>
        </p:txBody>
      </p:sp>
      <p:pic>
        <p:nvPicPr>
          <p:cNvPr id="20485" name="Picture 3" descr="scottishflag">
            <a:extLst>
              <a:ext uri="{FF2B5EF4-FFF2-40B4-BE49-F238E27FC236}">
                <a16:creationId xmlns:a16="http://schemas.microsoft.com/office/drawing/2014/main" id="{02290593-6DE4-8C7A-DDEB-E4D61DA6099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Text Box 4">
            <a:extLst>
              <a:ext uri="{FF2B5EF4-FFF2-40B4-BE49-F238E27FC236}">
                <a16:creationId xmlns:a16="http://schemas.microsoft.com/office/drawing/2014/main" id="{F74F1F8A-CD4D-FDC4-D0FD-490F6F79C76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487" name="Text Box 8">
            <a:extLst>
              <a:ext uri="{FF2B5EF4-FFF2-40B4-BE49-F238E27FC236}">
                <a16:creationId xmlns:a16="http://schemas.microsoft.com/office/drawing/2014/main" id="{87BEE6F6-130B-318B-29CC-937CA91EE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513" y="324485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Q2.	Convert 23metres to 	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(a) cm 	(b)	mm</a:t>
            </a:r>
          </a:p>
        </p:txBody>
      </p:sp>
      <p:sp>
        <p:nvSpPr>
          <p:cNvPr id="20488" name="Text Box 11">
            <a:extLst>
              <a:ext uri="{FF2B5EF4-FFF2-40B4-BE49-F238E27FC236}">
                <a16:creationId xmlns:a16="http://schemas.microsoft.com/office/drawing/2014/main" id="{62B47E50-C7DA-CF5B-F445-35AEAA101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513" y="2384425"/>
            <a:ext cx="7478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Q1.	What is the time difference 09:28 and 11:55</a:t>
            </a:r>
          </a:p>
        </p:txBody>
      </p:sp>
      <p:sp>
        <p:nvSpPr>
          <p:cNvPr id="20489" name="Text Box 15">
            <a:extLst>
              <a:ext uri="{FF2B5EF4-FFF2-40B4-BE49-F238E27FC236}">
                <a16:creationId xmlns:a16="http://schemas.microsoft.com/office/drawing/2014/main" id="{E9D4A4CA-4A01-712E-7034-68510A0BA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513" y="4479925"/>
            <a:ext cx="61118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Q3.	The answer to the question is 180. </a:t>
            </a:r>
          </a:p>
          <a:p>
            <a:pPr eaLnBrk="1" hangingPunct="1"/>
            <a:r>
              <a:rPr lang="en-GB" altLang="en-US" sz="2400">
                <a:solidFill>
                  <a:schemeClr val="hlink"/>
                </a:solidFill>
              </a:rPr>
              <a:t>	What is the question.</a:t>
            </a:r>
          </a:p>
        </p:txBody>
      </p:sp>
      <p:pic>
        <p:nvPicPr>
          <p:cNvPr id="20490" name="Picture 16" descr="Office Objects 0572">
            <a:extLst>
              <a:ext uri="{FF2B5EF4-FFF2-40B4-BE49-F238E27FC236}">
                <a16:creationId xmlns:a16="http://schemas.microsoft.com/office/drawing/2014/main" id="{551C0764-4682-80F1-BEA8-452A62A7F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6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5181A8E7-3C8F-B655-DB39-A52DB23F7FB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4445EAD-EAA1-46DF-A74B-086FB832EBB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B2C1CBBD-FB4F-6CC6-C3E8-041AFDABB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3CFC726F-BCE6-FA8D-399C-3000C7B5D8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21509" name="Picture 3" descr="scottishflag">
            <a:extLst>
              <a:ext uri="{FF2B5EF4-FFF2-40B4-BE49-F238E27FC236}">
                <a16:creationId xmlns:a16="http://schemas.microsoft.com/office/drawing/2014/main" id="{6853FE6F-84B3-02F8-1F6C-A000F7F89F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4">
            <a:extLst>
              <a:ext uri="{FF2B5EF4-FFF2-40B4-BE49-F238E27FC236}">
                <a16:creationId xmlns:a16="http://schemas.microsoft.com/office/drawing/2014/main" id="{789B541E-7A10-C8E2-5ED3-AABDE19FE02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1" name="Picture 14" descr="Office Objects 0572">
            <a:extLst>
              <a:ext uri="{FF2B5EF4-FFF2-40B4-BE49-F238E27FC236}">
                <a16:creationId xmlns:a16="http://schemas.microsoft.com/office/drawing/2014/main" id="{CD26F3FB-FB06-6939-E652-C57262C70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7" name="Rectangle 17">
            <a:extLst>
              <a:ext uri="{FF2B5EF4-FFF2-40B4-BE49-F238E27FC236}">
                <a16:creationId xmlns:a16="http://schemas.microsoft.com/office/drawing/2014/main" id="{77A7DC77-C3FA-64A0-6188-F49CBC405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Intention</a:t>
            </a:r>
          </a:p>
        </p:txBody>
      </p:sp>
      <p:sp>
        <p:nvSpPr>
          <p:cNvPr id="10258" name="Rectangle 18">
            <a:extLst>
              <a:ext uri="{FF2B5EF4-FFF2-40B4-BE49-F238E27FC236}">
                <a16:creationId xmlns:a16="http://schemas.microsoft.com/office/drawing/2014/main" id="{BBEAEE4C-A275-B45E-B3AD-8697C4D45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Success Criteria</a:t>
            </a:r>
          </a:p>
        </p:txBody>
      </p:sp>
      <p:sp>
        <p:nvSpPr>
          <p:cNvPr id="10259" name="Text Box 19">
            <a:extLst>
              <a:ext uri="{FF2B5EF4-FFF2-40B4-BE49-F238E27FC236}">
                <a16:creationId xmlns:a16="http://schemas.microsoft.com/office/drawing/2014/main" id="{19566269-3FDC-0408-9B49-0D784F32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Remember area formula for a rectangle.</a:t>
            </a:r>
            <a:endParaRPr lang="en-GB" sz="3600" dirty="0">
              <a:solidFill>
                <a:srgbClr val="FFFF00"/>
              </a:solidFill>
            </a:endParaRPr>
          </a:p>
        </p:txBody>
      </p:sp>
      <p:sp>
        <p:nvSpPr>
          <p:cNvPr id="21515" name="Line 20">
            <a:extLst>
              <a:ext uri="{FF2B5EF4-FFF2-40B4-BE49-F238E27FC236}">
                <a16:creationId xmlns:a16="http://schemas.microsoft.com/office/drawing/2014/main" id="{4ACE51E6-3196-A010-1B79-5CC9F83EA5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1" name="Rectangle 21">
            <a:extLst>
              <a:ext uri="{FF2B5EF4-FFF2-40B4-BE49-F238E27FC236}">
                <a16:creationId xmlns:a16="http://schemas.microsoft.com/office/drawing/2014/main" id="{114BCE09-0AFA-FCD6-1A72-7704B83D0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1. 	Develop a formula for the area of a rectangle.</a:t>
            </a:r>
          </a:p>
        </p:txBody>
      </p:sp>
      <p:sp>
        <p:nvSpPr>
          <p:cNvPr id="10264" name="Rectangle 24">
            <a:extLst>
              <a:ext uri="{FF2B5EF4-FFF2-40B4-BE49-F238E27FC236}">
                <a16:creationId xmlns:a16="http://schemas.microsoft.com/office/drawing/2014/main" id="{A6FA3D38-FE64-A45B-58BE-25CA88AE3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2275" y="41100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Apply formula correctly.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(showing working)</a:t>
            </a:r>
          </a:p>
        </p:txBody>
      </p:sp>
      <p:sp>
        <p:nvSpPr>
          <p:cNvPr id="10266" name="Rectangle 26">
            <a:extLst>
              <a:ext uri="{FF2B5EF4-FFF2-40B4-BE49-F238E27FC236}">
                <a16:creationId xmlns:a16="http://schemas.microsoft.com/office/drawing/2014/main" id="{2EF47997-55F9-CE1D-D5D0-37407FDFC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9609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Answer containing </a:t>
            </a:r>
          </a:p>
          <a:p>
            <a:pPr marL="342900" indent="-342900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</a:rPr>
              <a:t>     appropriate units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/>
      <p:bldP spid="10261" grpId="0"/>
      <p:bldP spid="10264" grpId="0"/>
      <p:bldP spid="102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18">
            <a:extLst>
              <a:ext uri="{FF2B5EF4-FFF2-40B4-BE49-F238E27FC236}">
                <a16:creationId xmlns:a16="http://schemas.microsoft.com/office/drawing/2014/main" id="{FBBA74AF-9DC1-7C29-B109-2375B398F33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20832E6-286F-4844-B528-86AFD76AA71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9" name="Rectangle 19">
            <a:extLst>
              <a:ext uri="{FF2B5EF4-FFF2-40B4-BE49-F238E27FC236}">
                <a16:creationId xmlns:a16="http://schemas.microsoft.com/office/drawing/2014/main" id="{9390AFB9-890F-9B50-0784-FC4FA87AAF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540500"/>
            <a:ext cx="2895600" cy="266700"/>
          </a:xfrm>
        </p:spPr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0C668469-2778-F295-2820-A0E1BA0B9C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Area  of a Rectangle</a:t>
            </a:r>
          </a:p>
        </p:txBody>
      </p:sp>
      <p:pic>
        <p:nvPicPr>
          <p:cNvPr id="22533" name="Picture 3" descr="scottishflag">
            <a:extLst>
              <a:ext uri="{FF2B5EF4-FFF2-40B4-BE49-F238E27FC236}">
                <a16:creationId xmlns:a16="http://schemas.microsoft.com/office/drawing/2014/main" id="{847BC956-93C4-6E0B-5E84-07A1022477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4">
            <a:extLst>
              <a:ext uri="{FF2B5EF4-FFF2-40B4-BE49-F238E27FC236}">
                <a16:creationId xmlns:a16="http://schemas.microsoft.com/office/drawing/2014/main" id="{2B1EFED2-93C2-A59D-F587-806C0CFE2F6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2535" name="Picture 6" descr="Office Objects 0572">
            <a:extLst>
              <a:ext uri="{FF2B5EF4-FFF2-40B4-BE49-F238E27FC236}">
                <a16:creationId xmlns:a16="http://schemas.microsoft.com/office/drawing/2014/main" id="{AC015A42-7C4F-A365-1E03-06E44B658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6" name="Group 31">
            <a:extLst>
              <a:ext uri="{FF2B5EF4-FFF2-40B4-BE49-F238E27FC236}">
                <a16:creationId xmlns:a16="http://schemas.microsoft.com/office/drawing/2014/main" id="{6BD0D946-BAFB-2211-7DC3-A31EA7A95010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2603500"/>
            <a:ext cx="1981200" cy="647700"/>
            <a:chOff x="888" y="1464"/>
            <a:chExt cx="1248" cy="408"/>
          </a:xfrm>
        </p:grpSpPr>
        <p:sp>
          <p:nvSpPr>
            <p:cNvPr id="22604" name="Rectangle 15">
              <a:extLst>
                <a:ext uri="{FF2B5EF4-FFF2-40B4-BE49-F238E27FC236}">
                  <a16:creationId xmlns:a16="http://schemas.microsoft.com/office/drawing/2014/main" id="{771EA9C3-B765-0F33-95B5-8CE61278B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" y="1464"/>
              <a:ext cx="416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605" name="Rectangle 16">
              <a:extLst>
                <a:ext uri="{FF2B5EF4-FFF2-40B4-BE49-F238E27FC236}">
                  <a16:creationId xmlns:a16="http://schemas.microsoft.com/office/drawing/2014/main" id="{00FA5F7C-7D29-A684-3A4C-50E133A22E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2" y="1464"/>
              <a:ext cx="416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606" name="Rectangle 17">
              <a:extLst>
                <a:ext uri="{FF2B5EF4-FFF2-40B4-BE49-F238E27FC236}">
                  <a16:creationId xmlns:a16="http://schemas.microsoft.com/office/drawing/2014/main" id="{21442648-7640-7E8C-EE36-3BA92F1FA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" y="1464"/>
              <a:ext cx="416" cy="40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2537" name="Group 30">
            <a:extLst>
              <a:ext uri="{FF2B5EF4-FFF2-40B4-BE49-F238E27FC236}">
                <a16:creationId xmlns:a16="http://schemas.microsoft.com/office/drawing/2014/main" id="{B84F58A3-C9F9-7EC4-8047-64BF891E6291}"/>
              </a:ext>
            </a:extLst>
          </p:cNvPr>
          <p:cNvGrpSpPr>
            <a:grpSpLocks/>
          </p:cNvGrpSpPr>
          <p:nvPr/>
        </p:nvGrpSpPr>
        <p:grpSpPr bwMode="auto">
          <a:xfrm>
            <a:off x="7366000" y="2273300"/>
            <a:ext cx="1320800" cy="1943100"/>
            <a:chOff x="4640" y="1432"/>
            <a:chExt cx="832" cy="1224"/>
          </a:xfrm>
        </p:grpSpPr>
        <p:sp>
          <p:nvSpPr>
            <p:cNvPr id="22598" name="Rectangle 24">
              <a:extLst>
                <a:ext uri="{FF2B5EF4-FFF2-40B4-BE49-F238E27FC236}">
                  <a16:creationId xmlns:a16="http://schemas.microsoft.com/office/drawing/2014/main" id="{BE8FBAA5-C216-9593-AF85-14F9AB821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2248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99" name="Rectangle 25">
              <a:extLst>
                <a:ext uri="{FF2B5EF4-FFF2-40B4-BE49-F238E27FC236}">
                  <a16:creationId xmlns:a16="http://schemas.microsoft.com/office/drawing/2014/main" id="{13B742ED-C435-5439-F739-1CDC1BB58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6" y="1432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600" name="Rectangle 26">
              <a:extLst>
                <a:ext uri="{FF2B5EF4-FFF2-40B4-BE49-F238E27FC236}">
                  <a16:creationId xmlns:a16="http://schemas.microsoft.com/office/drawing/2014/main" id="{929F021E-EA33-5028-FC6D-BF3A7F0B5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6" y="2248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601" name="Rectangle 27">
              <a:extLst>
                <a:ext uri="{FF2B5EF4-FFF2-40B4-BE49-F238E27FC236}">
                  <a16:creationId xmlns:a16="http://schemas.microsoft.com/office/drawing/2014/main" id="{FA3479D7-9C9B-F45F-420B-09650EC99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1840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602" name="Rectangle 28">
              <a:extLst>
                <a:ext uri="{FF2B5EF4-FFF2-40B4-BE49-F238E27FC236}">
                  <a16:creationId xmlns:a16="http://schemas.microsoft.com/office/drawing/2014/main" id="{DECE11E3-BCEA-3353-CF4A-4399EA2D2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6" y="1840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603" name="Rectangle 29">
              <a:extLst>
                <a:ext uri="{FF2B5EF4-FFF2-40B4-BE49-F238E27FC236}">
                  <a16:creationId xmlns:a16="http://schemas.microsoft.com/office/drawing/2014/main" id="{186EFF92-B97D-3A59-A6C5-6BF728918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1432"/>
              <a:ext cx="416" cy="408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2538" name="Group 45">
            <a:extLst>
              <a:ext uri="{FF2B5EF4-FFF2-40B4-BE49-F238E27FC236}">
                <a16:creationId xmlns:a16="http://schemas.microsoft.com/office/drawing/2014/main" id="{3BD2DEBA-71AC-B23A-31AB-78E1C5E88373}"/>
              </a:ext>
            </a:extLst>
          </p:cNvPr>
          <p:cNvGrpSpPr>
            <a:grpSpLocks/>
          </p:cNvGrpSpPr>
          <p:nvPr/>
        </p:nvGrpSpPr>
        <p:grpSpPr bwMode="auto">
          <a:xfrm>
            <a:off x="3695700" y="2235200"/>
            <a:ext cx="2628900" cy="1943100"/>
            <a:chOff x="2592" y="1312"/>
            <a:chExt cx="1656" cy="1224"/>
          </a:xfrm>
        </p:grpSpPr>
        <p:grpSp>
          <p:nvGrpSpPr>
            <p:cNvPr id="22583" name="Group 34">
              <a:extLst>
                <a:ext uri="{FF2B5EF4-FFF2-40B4-BE49-F238E27FC236}">
                  <a16:creationId xmlns:a16="http://schemas.microsoft.com/office/drawing/2014/main" id="{54254AFA-6466-261F-0BC6-0BF72E2F15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1720"/>
              <a:ext cx="1656" cy="408"/>
              <a:chOff x="2600" y="1720"/>
              <a:chExt cx="1656" cy="408"/>
            </a:xfrm>
          </p:grpSpPr>
          <p:sp>
            <p:nvSpPr>
              <p:cNvPr id="22594" name="Rectangle 18">
                <a:extLst>
                  <a:ext uri="{FF2B5EF4-FFF2-40B4-BE49-F238E27FC236}">
                    <a16:creationId xmlns:a16="http://schemas.microsoft.com/office/drawing/2014/main" id="{25717E3B-3CED-536C-B9FD-26FD0FA32D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6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95" name="Rectangle 19">
                <a:extLst>
                  <a:ext uri="{FF2B5EF4-FFF2-40B4-BE49-F238E27FC236}">
                    <a16:creationId xmlns:a16="http://schemas.microsoft.com/office/drawing/2014/main" id="{1F797489-3931-F340-8F3E-53E162E2B9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96" name="Rectangle 32">
                <a:extLst>
                  <a:ext uri="{FF2B5EF4-FFF2-40B4-BE49-F238E27FC236}">
                    <a16:creationId xmlns:a16="http://schemas.microsoft.com/office/drawing/2014/main" id="{618D438A-19C6-0220-BBA6-C22405E756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97" name="Rectangle 33">
                <a:extLst>
                  <a:ext uri="{FF2B5EF4-FFF2-40B4-BE49-F238E27FC236}">
                    <a16:creationId xmlns:a16="http://schemas.microsoft.com/office/drawing/2014/main" id="{03F8D356-8927-D32B-0D89-B3D694EFA7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2584" name="Group 35">
              <a:extLst>
                <a:ext uri="{FF2B5EF4-FFF2-40B4-BE49-F238E27FC236}">
                  <a16:creationId xmlns:a16="http://schemas.microsoft.com/office/drawing/2014/main" id="{A11438BA-6EBD-3739-302A-2F1D24B287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2128"/>
              <a:ext cx="1656" cy="408"/>
              <a:chOff x="2600" y="1720"/>
              <a:chExt cx="1656" cy="408"/>
            </a:xfrm>
          </p:grpSpPr>
          <p:sp>
            <p:nvSpPr>
              <p:cNvPr id="22590" name="Rectangle 36">
                <a:extLst>
                  <a:ext uri="{FF2B5EF4-FFF2-40B4-BE49-F238E27FC236}">
                    <a16:creationId xmlns:a16="http://schemas.microsoft.com/office/drawing/2014/main" id="{7EB671D8-C467-149B-2CC6-06DFA1E08A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6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91" name="Rectangle 37">
                <a:extLst>
                  <a:ext uri="{FF2B5EF4-FFF2-40B4-BE49-F238E27FC236}">
                    <a16:creationId xmlns:a16="http://schemas.microsoft.com/office/drawing/2014/main" id="{5A96D7CC-6DDC-801C-956C-2ACF13CF06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92" name="Rectangle 38">
                <a:extLst>
                  <a:ext uri="{FF2B5EF4-FFF2-40B4-BE49-F238E27FC236}">
                    <a16:creationId xmlns:a16="http://schemas.microsoft.com/office/drawing/2014/main" id="{140DA572-7B10-881F-AC48-4D2653A222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93" name="Rectangle 39">
                <a:extLst>
                  <a:ext uri="{FF2B5EF4-FFF2-40B4-BE49-F238E27FC236}">
                    <a16:creationId xmlns:a16="http://schemas.microsoft.com/office/drawing/2014/main" id="{865E3DDC-3B13-1D2C-049F-028B234AA5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22585" name="Group 40">
              <a:extLst>
                <a:ext uri="{FF2B5EF4-FFF2-40B4-BE49-F238E27FC236}">
                  <a16:creationId xmlns:a16="http://schemas.microsoft.com/office/drawing/2014/main" id="{593E7D84-E7DD-2560-B650-C914569910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1312"/>
              <a:ext cx="1656" cy="408"/>
              <a:chOff x="2600" y="1720"/>
              <a:chExt cx="1656" cy="408"/>
            </a:xfrm>
          </p:grpSpPr>
          <p:sp>
            <p:nvSpPr>
              <p:cNvPr id="22586" name="Rectangle 41">
                <a:extLst>
                  <a:ext uri="{FF2B5EF4-FFF2-40B4-BE49-F238E27FC236}">
                    <a16:creationId xmlns:a16="http://schemas.microsoft.com/office/drawing/2014/main" id="{67217430-2390-CF64-E2ED-2E224F08B4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6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87" name="Rectangle 42">
                <a:extLst>
                  <a:ext uri="{FF2B5EF4-FFF2-40B4-BE49-F238E27FC236}">
                    <a16:creationId xmlns:a16="http://schemas.microsoft.com/office/drawing/2014/main" id="{C74773E3-4614-EB67-64D9-8A6D9D063E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88" name="Rectangle 43">
                <a:extLst>
                  <a:ext uri="{FF2B5EF4-FFF2-40B4-BE49-F238E27FC236}">
                    <a16:creationId xmlns:a16="http://schemas.microsoft.com/office/drawing/2014/main" id="{2AA5DDB0-0F7E-7B95-0B20-4A82A22E37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2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89" name="Rectangle 44">
                <a:extLst>
                  <a:ext uri="{FF2B5EF4-FFF2-40B4-BE49-F238E27FC236}">
                    <a16:creationId xmlns:a16="http://schemas.microsoft.com/office/drawing/2014/main" id="{A8F67DA7-0383-FACF-8F6B-0BD5BF4097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0" y="1720"/>
                <a:ext cx="416" cy="408"/>
              </a:xfrm>
              <a:prstGeom prst="rect">
                <a:avLst/>
              </a:prstGeom>
              <a:solidFill>
                <a:srgbClr val="96969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13361" name="Text Box 49">
            <a:extLst>
              <a:ext uri="{FF2B5EF4-FFF2-40B4-BE49-F238E27FC236}">
                <a16:creationId xmlns:a16="http://schemas.microsoft.com/office/drawing/2014/main" id="{BD18F64E-9AA3-9863-7F05-B08D1B827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0025" y="53625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3362" name="Text Box 50">
            <a:extLst>
              <a:ext uri="{FF2B5EF4-FFF2-40B4-BE49-F238E27FC236}">
                <a16:creationId xmlns:a16="http://schemas.microsoft.com/office/drawing/2014/main" id="{26072B02-D2DB-F4DC-4B23-3324C0C37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3138" y="5362575"/>
            <a:ext cx="2873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13363" name="Text Box 51">
            <a:extLst>
              <a:ext uri="{FF2B5EF4-FFF2-40B4-BE49-F238E27FC236}">
                <a16:creationId xmlns:a16="http://schemas.microsoft.com/office/drawing/2014/main" id="{5F0FD5F1-0752-5663-D36C-7C6C67C05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60610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3364" name="Text Box 52">
            <a:extLst>
              <a:ext uri="{FF2B5EF4-FFF2-40B4-BE49-F238E27FC236}">
                <a16:creationId xmlns:a16="http://schemas.microsoft.com/office/drawing/2014/main" id="{0E3E0B06-0299-E039-3F4E-328CD1D34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0025" y="57181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13365" name="Text Box 53">
            <a:extLst>
              <a:ext uri="{FF2B5EF4-FFF2-40B4-BE49-F238E27FC236}">
                <a16:creationId xmlns:a16="http://schemas.microsoft.com/office/drawing/2014/main" id="{103CBAA9-A319-8BEE-C5A1-D51639A79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5675" y="57181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3366" name="Text Box 54">
            <a:extLst>
              <a:ext uri="{FF2B5EF4-FFF2-40B4-BE49-F238E27FC236}">
                <a16:creationId xmlns:a16="http://schemas.microsoft.com/office/drawing/2014/main" id="{10231F22-CBDC-5C28-BBF3-40520E2E8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025" y="60610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13370" name="Text Box 58">
            <a:extLst>
              <a:ext uri="{FF2B5EF4-FFF2-40B4-BE49-F238E27FC236}">
                <a16:creationId xmlns:a16="http://schemas.microsoft.com/office/drawing/2014/main" id="{326AA3CB-E1F1-2FA9-37A3-1769A9E34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53625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13371" name="Text Box 59">
            <a:extLst>
              <a:ext uri="{FF2B5EF4-FFF2-40B4-BE49-F238E27FC236}">
                <a16:creationId xmlns:a16="http://schemas.microsoft.com/office/drawing/2014/main" id="{8EC6ED37-142F-4B6E-8922-E118CF61A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606107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13372" name="Text Box 60">
            <a:extLst>
              <a:ext uri="{FF2B5EF4-FFF2-40B4-BE49-F238E27FC236}">
                <a16:creationId xmlns:a16="http://schemas.microsoft.com/office/drawing/2014/main" id="{CE8CE989-C9AE-FF71-7937-A77DD758D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5718175"/>
            <a:ext cx="4270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12</a:t>
            </a:r>
          </a:p>
        </p:txBody>
      </p:sp>
      <p:grpSp>
        <p:nvGrpSpPr>
          <p:cNvPr id="8" name="Group 87">
            <a:extLst>
              <a:ext uri="{FF2B5EF4-FFF2-40B4-BE49-F238E27FC236}">
                <a16:creationId xmlns:a16="http://schemas.microsoft.com/office/drawing/2014/main" id="{B13FCB93-25FF-9581-599D-F594310F87C0}"/>
              </a:ext>
            </a:extLst>
          </p:cNvPr>
          <p:cNvGrpSpPr>
            <a:grpSpLocks/>
          </p:cNvGrpSpPr>
          <p:nvPr/>
        </p:nvGrpSpPr>
        <p:grpSpPr bwMode="auto">
          <a:xfrm>
            <a:off x="3159125" y="5349875"/>
            <a:ext cx="998538" cy="366713"/>
            <a:chOff x="1990" y="3370"/>
            <a:chExt cx="629" cy="231"/>
          </a:xfrm>
        </p:grpSpPr>
        <p:sp>
          <p:nvSpPr>
            <p:cNvPr id="22581" name="Text Box 61">
              <a:extLst>
                <a:ext uri="{FF2B5EF4-FFF2-40B4-BE49-F238E27FC236}">
                  <a16:creationId xmlns:a16="http://schemas.microsoft.com/office/drawing/2014/main" id="{EA5D2562-6BEB-511F-3DCA-0C7B0C6FCA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90" y="3426"/>
              <a:ext cx="1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1000"/>
                <a:t>X</a:t>
              </a:r>
            </a:p>
          </p:txBody>
        </p:sp>
        <p:sp>
          <p:nvSpPr>
            <p:cNvPr id="22582" name="Text Box 64">
              <a:extLst>
                <a:ext uri="{FF2B5EF4-FFF2-40B4-BE49-F238E27FC236}">
                  <a16:creationId xmlns:a16="http://schemas.microsoft.com/office/drawing/2014/main" id="{F06C14BD-DA61-F336-6CB3-3C907C8FC0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0" y="3370"/>
              <a:ext cx="1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=</a:t>
              </a:r>
            </a:p>
          </p:txBody>
        </p:sp>
      </p:grpSp>
      <p:grpSp>
        <p:nvGrpSpPr>
          <p:cNvPr id="9" name="Group 88">
            <a:extLst>
              <a:ext uri="{FF2B5EF4-FFF2-40B4-BE49-F238E27FC236}">
                <a16:creationId xmlns:a16="http://schemas.microsoft.com/office/drawing/2014/main" id="{B3C42918-1CA8-4D0E-A31F-3B7D0AC796DC}"/>
              </a:ext>
            </a:extLst>
          </p:cNvPr>
          <p:cNvGrpSpPr>
            <a:grpSpLocks/>
          </p:cNvGrpSpPr>
          <p:nvPr/>
        </p:nvGrpSpPr>
        <p:grpSpPr bwMode="auto">
          <a:xfrm>
            <a:off x="3159125" y="5718175"/>
            <a:ext cx="1011238" cy="366713"/>
            <a:chOff x="1990" y="3602"/>
            <a:chExt cx="637" cy="231"/>
          </a:xfrm>
        </p:grpSpPr>
        <p:sp>
          <p:nvSpPr>
            <p:cNvPr id="22579" name="Text Box 63">
              <a:extLst>
                <a:ext uri="{FF2B5EF4-FFF2-40B4-BE49-F238E27FC236}">
                  <a16:creationId xmlns:a16="http://schemas.microsoft.com/office/drawing/2014/main" id="{C52909CE-51B0-6CB6-E946-3B478979A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90" y="3650"/>
              <a:ext cx="1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1000"/>
                <a:t>X</a:t>
              </a:r>
            </a:p>
          </p:txBody>
        </p:sp>
        <p:sp>
          <p:nvSpPr>
            <p:cNvPr id="22580" name="Text Box 65">
              <a:extLst>
                <a:ext uri="{FF2B5EF4-FFF2-40B4-BE49-F238E27FC236}">
                  <a16:creationId xmlns:a16="http://schemas.microsoft.com/office/drawing/2014/main" id="{B2FAF8E3-4D98-B617-093E-76390C22D8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" y="3602"/>
              <a:ext cx="1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=</a:t>
              </a:r>
            </a:p>
          </p:txBody>
        </p:sp>
      </p:grpSp>
      <p:grpSp>
        <p:nvGrpSpPr>
          <p:cNvPr id="10" name="Group 89">
            <a:extLst>
              <a:ext uri="{FF2B5EF4-FFF2-40B4-BE49-F238E27FC236}">
                <a16:creationId xmlns:a16="http://schemas.microsoft.com/office/drawing/2014/main" id="{425FF573-BF3C-A04E-F733-44F38D036E71}"/>
              </a:ext>
            </a:extLst>
          </p:cNvPr>
          <p:cNvGrpSpPr>
            <a:grpSpLocks/>
          </p:cNvGrpSpPr>
          <p:nvPr/>
        </p:nvGrpSpPr>
        <p:grpSpPr bwMode="auto">
          <a:xfrm>
            <a:off x="3159125" y="6073775"/>
            <a:ext cx="1011238" cy="366713"/>
            <a:chOff x="1990" y="3826"/>
            <a:chExt cx="637" cy="231"/>
          </a:xfrm>
        </p:grpSpPr>
        <p:sp>
          <p:nvSpPr>
            <p:cNvPr id="22577" name="Text Box 62">
              <a:extLst>
                <a:ext uri="{FF2B5EF4-FFF2-40B4-BE49-F238E27FC236}">
                  <a16:creationId xmlns:a16="http://schemas.microsoft.com/office/drawing/2014/main" id="{5D8DC9F7-D508-A521-73E6-4307497246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90" y="3866"/>
              <a:ext cx="17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 sz="1000"/>
                <a:t>X</a:t>
              </a:r>
            </a:p>
          </p:txBody>
        </p:sp>
        <p:sp>
          <p:nvSpPr>
            <p:cNvPr id="22578" name="Text Box 67">
              <a:extLst>
                <a:ext uri="{FF2B5EF4-FFF2-40B4-BE49-F238E27FC236}">
                  <a16:creationId xmlns:a16="http://schemas.microsoft.com/office/drawing/2014/main" id="{296891DC-7573-889F-419E-7BB01BBDE8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" y="3826"/>
              <a:ext cx="18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=</a:t>
              </a:r>
            </a:p>
          </p:txBody>
        </p:sp>
      </p:grpSp>
      <p:grpSp>
        <p:nvGrpSpPr>
          <p:cNvPr id="11" name="Group 86">
            <a:extLst>
              <a:ext uri="{FF2B5EF4-FFF2-40B4-BE49-F238E27FC236}">
                <a16:creationId xmlns:a16="http://schemas.microsoft.com/office/drawing/2014/main" id="{AC61D28D-B8ED-8FFC-DB2D-AEABD892F9F3}"/>
              </a:ext>
            </a:extLst>
          </p:cNvPr>
          <p:cNvGrpSpPr>
            <a:grpSpLocks/>
          </p:cNvGrpSpPr>
          <p:nvPr/>
        </p:nvGrpSpPr>
        <p:grpSpPr bwMode="auto">
          <a:xfrm>
            <a:off x="2717800" y="5003800"/>
            <a:ext cx="1943100" cy="1511300"/>
            <a:chOff x="1712" y="3152"/>
            <a:chExt cx="1224" cy="952"/>
          </a:xfrm>
        </p:grpSpPr>
        <p:sp>
          <p:nvSpPr>
            <p:cNvPr id="22567" name="Text Box 46">
              <a:extLst>
                <a:ext uri="{FF2B5EF4-FFF2-40B4-BE49-F238E27FC236}">
                  <a16:creationId xmlns:a16="http://schemas.microsoft.com/office/drawing/2014/main" id="{06E3EAF0-62EC-F3F2-7F17-B0E535DFB5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3" y="3154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L</a:t>
              </a:r>
            </a:p>
          </p:txBody>
        </p:sp>
        <p:sp>
          <p:nvSpPr>
            <p:cNvPr id="22568" name="Text Box 47">
              <a:extLst>
                <a:ext uri="{FF2B5EF4-FFF2-40B4-BE49-F238E27FC236}">
                  <a16:creationId xmlns:a16="http://schemas.microsoft.com/office/drawing/2014/main" id="{78E28262-C545-5635-13A5-2846177B61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0" y="3154"/>
              <a:ext cx="22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A</a:t>
              </a:r>
            </a:p>
          </p:txBody>
        </p:sp>
        <p:sp>
          <p:nvSpPr>
            <p:cNvPr id="22569" name="Text Box 48">
              <a:extLst>
                <a:ext uri="{FF2B5EF4-FFF2-40B4-BE49-F238E27FC236}">
                  <a16:creationId xmlns:a16="http://schemas.microsoft.com/office/drawing/2014/main" id="{726EDE9A-AC73-BFDF-453E-B5CA498B8D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0" y="3154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B</a:t>
              </a:r>
            </a:p>
          </p:txBody>
        </p:sp>
        <p:grpSp>
          <p:nvGrpSpPr>
            <p:cNvPr id="22570" name="Group 76">
              <a:extLst>
                <a:ext uri="{FF2B5EF4-FFF2-40B4-BE49-F238E27FC236}">
                  <a16:creationId xmlns:a16="http://schemas.microsoft.com/office/drawing/2014/main" id="{CED73FBF-058E-24B4-C255-5DE948D9FA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12" y="3152"/>
              <a:ext cx="1224" cy="952"/>
              <a:chOff x="1712" y="3152"/>
              <a:chExt cx="1224" cy="952"/>
            </a:xfrm>
          </p:grpSpPr>
          <p:sp>
            <p:nvSpPr>
              <p:cNvPr id="22571" name="Rectangle 70">
                <a:extLst>
                  <a:ext uri="{FF2B5EF4-FFF2-40B4-BE49-F238E27FC236}">
                    <a16:creationId xmlns:a16="http://schemas.microsoft.com/office/drawing/2014/main" id="{E7772335-E2AA-60E6-4F17-E7B58FA48B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3152"/>
                <a:ext cx="1216" cy="952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572" name="Line 71">
                <a:extLst>
                  <a:ext uri="{FF2B5EF4-FFF2-40B4-BE49-F238E27FC236}">
                    <a16:creationId xmlns:a16="http://schemas.microsoft.com/office/drawing/2014/main" id="{54F1E824-5660-5EB0-6692-1E3CB119FC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68" y="3152"/>
                <a:ext cx="0" cy="9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73" name="Line 72">
                <a:extLst>
                  <a:ext uri="{FF2B5EF4-FFF2-40B4-BE49-F238E27FC236}">
                    <a16:creationId xmlns:a16="http://schemas.microsoft.com/office/drawing/2014/main" id="{22F5344E-E5A8-EBAA-B221-41DF7B1337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92" y="3152"/>
                <a:ext cx="0" cy="9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74" name="Line 73">
                <a:extLst>
                  <a:ext uri="{FF2B5EF4-FFF2-40B4-BE49-F238E27FC236}">
                    <a16:creationId xmlns:a16="http://schemas.microsoft.com/office/drawing/2014/main" id="{E23416AC-75E4-F0A1-DE63-919D118ECD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24" y="3152"/>
                <a:ext cx="0" cy="9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75" name="Line 74">
                <a:extLst>
                  <a:ext uri="{FF2B5EF4-FFF2-40B4-BE49-F238E27FC236}">
                    <a16:creationId xmlns:a16="http://schemas.microsoft.com/office/drawing/2014/main" id="{3255ED72-2B20-6919-5420-D7FFA15333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12" y="3368"/>
                <a:ext cx="12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76" name="Line 75">
                <a:extLst>
                  <a:ext uri="{FF2B5EF4-FFF2-40B4-BE49-F238E27FC236}">
                    <a16:creationId xmlns:a16="http://schemas.microsoft.com/office/drawing/2014/main" id="{D131D445-B1C7-5604-53E6-2FD705AC29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4" y="3152"/>
                <a:ext cx="0" cy="9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13389" name="Text Box 77">
            <a:extLst>
              <a:ext uri="{FF2B5EF4-FFF2-40B4-BE49-F238E27FC236}">
                <a16:creationId xmlns:a16="http://schemas.microsoft.com/office/drawing/2014/main" id="{A174B8BA-DCD4-A2C9-F1EB-A9C3AB662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425" y="3292475"/>
            <a:ext cx="309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</a:t>
            </a:r>
          </a:p>
        </p:txBody>
      </p:sp>
      <p:sp>
        <p:nvSpPr>
          <p:cNvPr id="13390" name="Text Box 78">
            <a:extLst>
              <a:ext uri="{FF2B5EF4-FFF2-40B4-BE49-F238E27FC236}">
                <a16:creationId xmlns:a16="http://schemas.microsoft.com/office/drawing/2014/main" id="{E43FA9A8-49B5-1DC4-36E5-31B847E57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4283075"/>
            <a:ext cx="309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</a:t>
            </a:r>
          </a:p>
        </p:txBody>
      </p:sp>
      <p:sp>
        <p:nvSpPr>
          <p:cNvPr id="13391" name="Text Box 79">
            <a:extLst>
              <a:ext uri="{FF2B5EF4-FFF2-40B4-BE49-F238E27FC236}">
                <a16:creationId xmlns:a16="http://schemas.microsoft.com/office/drawing/2014/main" id="{2F599C54-BE63-1AEC-9B62-87915BCD0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1825" y="2962275"/>
            <a:ext cx="309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</a:t>
            </a:r>
          </a:p>
        </p:txBody>
      </p:sp>
      <p:sp>
        <p:nvSpPr>
          <p:cNvPr id="13392" name="Text Box 80">
            <a:extLst>
              <a:ext uri="{FF2B5EF4-FFF2-40B4-BE49-F238E27FC236}">
                <a16:creationId xmlns:a16="http://schemas.microsoft.com/office/drawing/2014/main" id="{C9A6673F-6378-11E2-81F1-3E1F5D47F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25" y="2746375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13393" name="Text Box 81">
            <a:extLst>
              <a:ext uri="{FF2B5EF4-FFF2-40B4-BE49-F238E27FC236}">
                <a16:creationId xmlns:a16="http://schemas.microsoft.com/office/drawing/2014/main" id="{F89A15DD-1A3E-DC78-917E-630A29145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0825" y="4283075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13394" name="Text Box 82">
            <a:extLst>
              <a:ext uri="{FF2B5EF4-FFF2-40B4-BE49-F238E27FC236}">
                <a16:creationId xmlns:a16="http://schemas.microsoft.com/office/drawing/2014/main" id="{42D991B9-2077-E10E-402F-F281D8638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2962275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</a:t>
            </a:r>
          </a:p>
        </p:txBody>
      </p:sp>
      <p:sp>
        <p:nvSpPr>
          <p:cNvPr id="13395" name="Text Box 83">
            <a:extLst>
              <a:ext uri="{FF2B5EF4-FFF2-40B4-BE49-F238E27FC236}">
                <a16:creationId xmlns:a16="http://schemas.microsoft.com/office/drawing/2014/main" id="{08DB5489-8D13-31BE-E6D6-6C63F832C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3889375"/>
            <a:ext cx="1228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 = length</a:t>
            </a:r>
          </a:p>
        </p:txBody>
      </p:sp>
      <p:sp>
        <p:nvSpPr>
          <p:cNvPr id="13396" name="Text Box 84">
            <a:extLst>
              <a:ext uri="{FF2B5EF4-FFF2-40B4-BE49-F238E27FC236}">
                <a16:creationId xmlns:a16="http://schemas.microsoft.com/office/drawing/2014/main" id="{B45633BF-5E4E-68DC-33BD-380449B65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4333875"/>
            <a:ext cx="14525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B = Breadth</a:t>
            </a:r>
          </a:p>
        </p:txBody>
      </p:sp>
      <p:sp>
        <p:nvSpPr>
          <p:cNvPr id="13397" name="Text Box 85">
            <a:extLst>
              <a:ext uri="{FF2B5EF4-FFF2-40B4-BE49-F238E27FC236}">
                <a16:creationId xmlns:a16="http://schemas.microsoft.com/office/drawing/2014/main" id="{01071B14-19DD-BDC1-0F25-ED412E27E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3425" y="5986463"/>
            <a:ext cx="2579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Must learn formula !</a:t>
            </a:r>
          </a:p>
        </p:txBody>
      </p:sp>
      <p:grpSp>
        <p:nvGrpSpPr>
          <p:cNvPr id="13" name="Group 93">
            <a:extLst>
              <a:ext uri="{FF2B5EF4-FFF2-40B4-BE49-F238E27FC236}">
                <a16:creationId xmlns:a16="http://schemas.microsoft.com/office/drawing/2014/main" id="{562162A9-F8DE-0870-E73F-3DF489BCE548}"/>
              </a:ext>
            </a:extLst>
          </p:cNvPr>
          <p:cNvGrpSpPr>
            <a:grpSpLocks/>
          </p:cNvGrpSpPr>
          <p:nvPr/>
        </p:nvGrpSpPr>
        <p:grpSpPr bwMode="auto">
          <a:xfrm>
            <a:off x="1168400" y="1997075"/>
            <a:ext cx="660400" cy="454025"/>
            <a:chOff x="736" y="1258"/>
            <a:chExt cx="416" cy="286"/>
          </a:xfrm>
        </p:grpSpPr>
        <p:sp>
          <p:nvSpPr>
            <p:cNvPr id="22565" name="Line 91">
              <a:extLst>
                <a:ext uri="{FF2B5EF4-FFF2-40B4-BE49-F238E27FC236}">
                  <a16:creationId xmlns:a16="http://schemas.microsoft.com/office/drawing/2014/main" id="{387A118C-ECA7-2BC1-229E-7A2514855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" y="1544"/>
              <a:ext cx="4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566" name="Text Box 92">
              <a:extLst>
                <a:ext uri="{FF2B5EF4-FFF2-40B4-BE49-F238E27FC236}">
                  <a16:creationId xmlns:a16="http://schemas.microsoft.com/office/drawing/2014/main" id="{46F6DFC2-4286-9F37-C1BE-91E7D962AD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" y="1258"/>
              <a:ext cx="41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/>
                <a:t>1 cm</a:t>
              </a:r>
            </a:p>
          </p:txBody>
        </p:sp>
      </p:grpSp>
      <p:grpSp>
        <p:nvGrpSpPr>
          <p:cNvPr id="14" name="Group 95">
            <a:extLst>
              <a:ext uri="{FF2B5EF4-FFF2-40B4-BE49-F238E27FC236}">
                <a16:creationId xmlns:a16="http://schemas.microsoft.com/office/drawing/2014/main" id="{640E366D-3895-178D-5677-869A394E5C98}"/>
              </a:ext>
            </a:extLst>
          </p:cNvPr>
          <p:cNvGrpSpPr>
            <a:grpSpLocks/>
          </p:cNvGrpSpPr>
          <p:nvPr/>
        </p:nvGrpSpPr>
        <p:grpSpPr bwMode="auto">
          <a:xfrm>
            <a:off x="4787900" y="4699000"/>
            <a:ext cx="4356100" cy="1079500"/>
            <a:chOff x="3016" y="2960"/>
            <a:chExt cx="2608" cy="680"/>
          </a:xfrm>
        </p:grpSpPr>
        <p:sp>
          <p:nvSpPr>
            <p:cNvPr id="22563" name="AutoShape 69">
              <a:extLst>
                <a:ext uri="{FF2B5EF4-FFF2-40B4-BE49-F238E27FC236}">
                  <a16:creationId xmlns:a16="http://schemas.microsoft.com/office/drawing/2014/main" id="{2A7B85ED-752E-BA5F-7942-C3F7137CBE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" y="2960"/>
              <a:ext cx="2608" cy="680"/>
            </a:xfrm>
            <a:prstGeom prst="cloudCallout">
              <a:avLst>
                <a:gd name="adj1" fmla="val -50958"/>
                <a:gd name="adj2" fmla="val 38676"/>
              </a:avLst>
            </a:prstGeom>
            <a:solidFill>
              <a:schemeClr val="accent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/>
              <a:r>
                <a:rPr lang="en-GB" altLang="en-US">
                  <a:solidFill>
                    <a:srgbClr val="000000"/>
                  </a:solidFill>
                </a:rPr>
                <a:t>Area = length x breadth</a:t>
              </a:r>
            </a:p>
          </p:txBody>
        </p:sp>
        <p:sp>
          <p:nvSpPr>
            <p:cNvPr id="22564" name="Rectangle 94">
              <a:extLst>
                <a:ext uri="{FF2B5EF4-FFF2-40B4-BE49-F238E27FC236}">
                  <a16:creationId xmlns:a16="http://schemas.microsoft.com/office/drawing/2014/main" id="{66B0CEB9-1EEF-9F58-B616-A9130F761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3" y="3293"/>
              <a:ext cx="85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00000"/>
                  </a:solidFill>
                </a:rPr>
                <a:t>A =   L  x  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3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3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61" grpId="0"/>
      <p:bldP spid="13362" grpId="0"/>
      <p:bldP spid="13363" grpId="0"/>
      <p:bldP spid="13364" grpId="0"/>
      <p:bldP spid="13365" grpId="0"/>
      <p:bldP spid="13366" grpId="0"/>
      <p:bldP spid="13370" grpId="0"/>
      <p:bldP spid="13371" grpId="0"/>
      <p:bldP spid="13372" grpId="0"/>
      <p:bldP spid="13389" grpId="0"/>
      <p:bldP spid="13390" grpId="0"/>
      <p:bldP spid="13391" grpId="0"/>
      <p:bldP spid="13392" grpId="0"/>
      <p:bldP spid="13393" grpId="0"/>
      <p:bldP spid="13394" grpId="0"/>
      <p:bldP spid="13395" grpId="0"/>
      <p:bldP spid="13396" grpId="0"/>
      <p:bldP spid="13397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790</TotalTime>
  <Words>1296</Words>
  <Application>Microsoft Office PowerPoint</Application>
  <PresentationFormat>On-screen Show (4:3)</PresentationFormat>
  <Paragraphs>323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Comic Sans MS</vt:lpstr>
      <vt:lpstr>Arial</vt:lpstr>
      <vt:lpstr>Tahoma</vt:lpstr>
      <vt:lpstr>Wingdings</vt:lpstr>
      <vt:lpstr>Times New Roman</vt:lpstr>
      <vt:lpstr>1_Shimmer</vt:lpstr>
      <vt:lpstr>Default Design</vt:lpstr>
      <vt:lpstr>1_Default Design</vt:lpstr>
      <vt:lpstr>2_Default Design</vt:lpstr>
      <vt:lpstr>3_Default Design</vt:lpstr>
      <vt:lpstr>MathType 5.0 Equation</vt:lpstr>
      <vt:lpstr>Area &amp; Perimeter</vt:lpstr>
      <vt:lpstr>Starter Questions</vt:lpstr>
      <vt:lpstr>Area  Counting Squares</vt:lpstr>
      <vt:lpstr>Area  Counting Squares</vt:lpstr>
      <vt:lpstr>PowerPoint Presentation</vt:lpstr>
      <vt:lpstr>PowerPoint Presentation</vt:lpstr>
      <vt:lpstr>Starter Questions</vt:lpstr>
      <vt:lpstr>Area  of a Rectangle</vt:lpstr>
      <vt:lpstr>Area  of a Rectangle</vt:lpstr>
      <vt:lpstr>Area  of a Rectangle</vt:lpstr>
      <vt:lpstr>Area  of a Rectangle</vt:lpstr>
      <vt:lpstr>PowerPoint Presentation</vt:lpstr>
      <vt:lpstr>Starter Questions</vt:lpstr>
      <vt:lpstr>PowerPoint Presentation</vt:lpstr>
      <vt:lpstr>PowerPoint Presentation</vt:lpstr>
      <vt:lpstr>Perimeter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Measuring Angles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Bernie Lafferty</dc:creator>
  <cp:lastModifiedBy>Andrew Moulden</cp:lastModifiedBy>
  <cp:revision>98</cp:revision>
  <dcterms:created xsi:type="dcterms:W3CDTF">2005-11-08T18:17:26Z</dcterms:created>
  <dcterms:modified xsi:type="dcterms:W3CDTF">2026-07-04T19:51:48Z</dcterms:modified>
</cp:coreProperties>
</file>