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7"/>
  </p:notesMasterIdLst>
  <p:sldIdLst>
    <p:sldId id="272" r:id="rId2"/>
    <p:sldId id="397" r:id="rId3"/>
    <p:sldId id="433" r:id="rId4"/>
    <p:sldId id="435" r:id="rId5"/>
    <p:sldId id="440" r:id="rId6"/>
    <p:sldId id="437" r:id="rId7"/>
    <p:sldId id="441" r:id="rId8"/>
    <p:sldId id="438" r:id="rId9"/>
    <p:sldId id="436" r:id="rId10"/>
    <p:sldId id="432" r:id="rId11"/>
    <p:sldId id="295" r:id="rId12"/>
    <p:sldId id="296" r:id="rId13"/>
    <p:sldId id="345" r:id="rId14"/>
    <p:sldId id="346" r:id="rId15"/>
    <p:sldId id="439" r:id="rId16"/>
    <p:sldId id="449" r:id="rId17"/>
    <p:sldId id="443" r:id="rId18"/>
    <p:sldId id="444" r:id="rId19"/>
    <p:sldId id="450" r:id="rId20"/>
    <p:sldId id="445" r:id="rId21"/>
    <p:sldId id="446" r:id="rId22"/>
    <p:sldId id="447" r:id="rId23"/>
    <p:sldId id="448" r:id="rId24"/>
    <p:sldId id="451" r:id="rId25"/>
    <p:sldId id="434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FF"/>
    <a:srgbClr val="FFFF00"/>
    <a:srgbClr val="000000"/>
    <a:srgbClr val="00FF00"/>
    <a:srgbClr val="080808"/>
    <a:srgbClr val="FFFF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1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A99BD34-6F98-CD36-B82C-5FBA261202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231275D-8F8C-519D-1574-6ECCF00BDA9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CC6FB39D-55BB-0DB8-F7F6-984E6718209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ABC57349-9007-82F3-C088-2965CA8F6B1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86BC08C5-4D28-EF63-5D66-04F49472406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1A950A5A-C112-5C92-C70C-4E78E16D0F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722A299-87A9-43C7-ADFD-6048A06FAA4B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C4845D-45DF-CAAC-8DBC-F1428C71CBAC}"/>
              </a:ext>
            </a:extLst>
          </p:cNvPr>
          <p:cNvSpPr txBox="1"/>
          <p:nvPr userDrawn="1"/>
        </p:nvSpPr>
        <p:spPr>
          <a:xfrm>
            <a:off x="225425" y="1577975"/>
            <a:ext cx="466725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050" dirty="0">
                <a:solidFill>
                  <a:srgbClr val="FFFF00"/>
                </a:solidFill>
                <a:cs typeface="Arial" charset="0"/>
              </a:rPr>
              <a:t>Num</a:t>
            </a:r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270151F9-0637-9402-C4AC-02A494FA1A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19A1C-2579-47A5-AD9A-35DA06FC316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166873BE-BD3C-100B-3BF4-58DE270C0D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0F865735-966E-09B1-0AC0-732A9D4851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A8979-BD43-46D2-9744-FC7AAB3616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409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13EC483-C291-047F-9744-4315FE7690F8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883BEF3D-BF14-5A80-3458-B7B7E6FF3E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69D5AC89-3EC7-3604-62A1-87129C0FC3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D386EC0A-5D9A-8F59-FAB6-B6734B847B8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CBBC2AB5-1D05-FD64-A779-5F5B470E54A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C8DA028B-7435-50DC-A47C-13BA7E8981B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18540CDC-EDF2-5E18-EC17-156C825CF552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0A8B066B-2363-D214-3D50-985F989ED6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4C590745-BD1E-206A-82F7-059859D0B58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3A176C51-3425-0AAD-88E7-8AD78446B73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3BB45686-3381-4585-7C68-8E38543FADC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01D2BE46-B7B8-9489-DC81-7693F5FE9CA6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D3D9AB9C-A64D-23CC-5D48-B32892AFDBC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E9A6597D-880F-C3EE-C93B-89BF6E5894B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DF99C4DC-0ECC-175D-77E4-FF1205F8E15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6F406-3C0B-42FA-8B04-EDC29B91D0B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8643D0A2-D5A8-93B3-1343-9BE1E3556E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F1B07068-7411-8081-DBBB-34483C09B9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67D5664A-60F7-4D04-8581-FA16BDCAD5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6123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>
            <a:extLst>
              <a:ext uri="{FF2B5EF4-FFF2-40B4-BE49-F238E27FC236}">
                <a16:creationId xmlns:a16="http://schemas.microsoft.com/office/drawing/2014/main" id="{69B5062C-0481-6249-6279-783807A9E664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DECB6789-B4B6-0822-DBCE-A1C2FE1C6B6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6DAAF61B-6E2A-8D1B-AAE1-2497AA3D8A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grpSp>
          <p:nvGrpSpPr>
            <p:cNvPr id="17418" name="Group 5">
              <a:extLst>
                <a:ext uri="{FF2B5EF4-FFF2-40B4-BE49-F238E27FC236}">
                  <a16:creationId xmlns:a16="http://schemas.microsoft.com/office/drawing/2014/main" id="{EC4EB731-AC72-D532-55F8-9C2D3E04F31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D97C8078-DB9F-D378-56F2-E72E1CE5BEE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13223AD5-481E-01E7-9EFE-2B763F98667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B69DA680-8E32-A533-D616-70AC5093657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F3346EC1-09C3-1E36-DD59-D47034058A8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4A9E8800-1760-D2C0-9915-ADE1532C427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3C507D7D-89E8-7E0B-1C0E-AA083E0AE6E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8AEBD618-18CF-27A2-2BDF-08FF3E2DB19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721FBF21-11B0-0F23-FC30-9CAF9ABF7C1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2DB282B2-EDA6-DDEA-B5F8-E11531C32D3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18A4167D-5E60-9AED-81A7-255EA155AD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6B0A8200-22BA-61BD-D797-7539BED7B9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DE4971A4-20D6-66BB-E55E-304ED03FF4E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0AC6C1FB-1737-4293-B478-A6FA9A84CD8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F907AACC-1505-474A-B278-F2EF20F2650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8CD3FBD6-078F-650E-3713-BD4CA2A116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FBF049E-F6A1-4ED3-A5B3-1F69324DB2C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6" r:id="rId1"/>
    <p:sldLayoutId id="2147483887" r:id="rId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1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.jpeg"/><Relationship Id="rId4" Type="http://schemas.openxmlformats.org/officeDocument/2006/relationships/image" Target="../media/image40.wmf"/><Relationship Id="rId9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4.wmf"/><Relationship Id="rId10" Type="http://schemas.openxmlformats.org/officeDocument/2006/relationships/image" Target="../media/image1.gif"/><Relationship Id="rId4" Type="http://schemas.openxmlformats.org/officeDocument/2006/relationships/oleObject" Target="../embeddings/oleObject39.bin"/><Relationship Id="rId9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4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7" Type="http://schemas.openxmlformats.org/officeDocument/2006/relationships/image" Target="../media/image49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0.wmf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49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jpeg"/><Relationship Id="rId5" Type="http://schemas.openxmlformats.org/officeDocument/2006/relationships/image" Target="../media/image54.wmf"/><Relationship Id="rId10" Type="http://schemas.openxmlformats.org/officeDocument/2006/relationships/image" Target="../media/image57.wmf"/><Relationship Id="rId4" Type="http://schemas.openxmlformats.org/officeDocument/2006/relationships/oleObject" Target="../embeddings/oleObject48.bin"/><Relationship Id="rId9" Type="http://schemas.openxmlformats.org/officeDocument/2006/relationships/oleObject" Target="../embeddings/oleObject5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2.png"/><Relationship Id="rId7" Type="http://schemas.openxmlformats.org/officeDocument/2006/relationships/image" Target="../media/image59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60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athsrevision.com/index_files/Maths/Presentations/S1_Presentations/S1_Official_Homework_7_PercentagesV3.xlsm" TargetMode="External"/><Relationship Id="rId5" Type="http://schemas.openxmlformats.org/officeDocument/2006/relationships/image" Target="../media/image35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6.wmf"/><Relationship Id="rId21" Type="http://schemas.openxmlformats.org/officeDocument/2006/relationships/image" Target="../media/image2.png"/><Relationship Id="rId7" Type="http://schemas.openxmlformats.org/officeDocument/2006/relationships/image" Target="../media/image8.w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3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4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2.png"/><Relationship Id="rId7" Type="http://schemas.openxmlformats.org/officeDocument/2006/relationships/image" Target="../media/image16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3.bin"/><Relationship Id="rId3" Type="http://schemas.openxmlformats.org/officeDocument/2006/relationships/image" Target="../media/image18.wmf"/><Relationship Id="rId21" Type="http://schemas.openxmlformats.org/officeDocument/2006/relationships/image" Target="../media/image2.png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5.wmf"/><Relationship Id="rId2" Type="http://schemas.openxmlformats.org/officeDocument/2006/relationships/oleObject" Target="../embeddings/oleObject15.bin"/><Relationship Id="rId16" Type="http://schemas.openxmlformats.org/officeDocument/2006/relationships/oleObject" Target="../embeddings/oleObject22.bin"/><Relationship Id="rId20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31.wmf"/><Relationship Id="rId3" Type="http://schemas.openxmlformats.org/officeDocument/2006/relationships/image" Target="../media/image2.png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28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image" Target="../media/image2.png"/><Relationship Id="rId7" Type="http://schemas.openxmlformats.org/officeDocument/2006/relationships/image" Target="../media/image34.wmf"/><Relationship Id="rId12" Type="http://schemas.openxmlformats.org/officeDocument/2006/relationships/image" Target="../media/image37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3.bin"/><Relationship Id="rId5" Type="http://schemas.openxmlformats.org/officeDocument/2006/relationships/image" Target="../media/image33.wmf"/><Relationship Id="rId10" Type="http://schemas.openxmlformats.org/officeDocument/2006/relationships/image" Target="../media/image36.wmf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066">
            <a:extLst>
              <a:ext uri="{FF2B5EF4-FFF2-40B4-BE49-F238E27FC236}">
                <a16:creationId xmlns:a16="http://schemas.microsoft.com/office/drawing/2014/main" id="{D350DE16-49A6-1FC1-22AA-26DBEA0B6A0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F1CB924-4F21-4729-BA3E-1A1D45F5030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4" name="Rectangle 2067">
            <a:extLst>
              <a:ext uri="{FF2B5EF4-FFF2-40B4-BE49-F238E27FC236}">
                <a16:creationId xmlns:a16="http://schemas.microsoft.com/office/drawing/2014/main" id="{6D89126D-4D41-058B-8615-20D4AEBB55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Compiled by Mr. Lafferty Maths Dept.</a:t>
            </a: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DF9E29EC-040E-C2D2-C125-8717A10B9B9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51000" y="6159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Fractions Decimals Percentages</a:t>
            </a:r>
          </a:p>
        </p:txBody>
      </p:sp>
      <p:pic>
        <p:nvPicPr>
          <p:cNvPr id="20485" name="Picture 3" descr="scottishflag">
            <a:extLst>
              <a:ext uri="{FF2B5EF4-FFF2-40B4-BE49-F238E27FC236}">
                <a16:creationId xmlns:a16="http://schemas.microsoft.com/office/drawing/2014/main" id="{0EC8182F-EEF9-18E3-286A-4FD40E172CE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Text Box 4">
            <a:extLst>
              <a:ext uri="{FF2B5EF4-FFF2-40B4-BE49-F238E27FC236}">
                <a16:creationId xmlns:a16="http://schemas.microsoft.com/office/drawing/2014/main" id="{EB887526-A48F-B472-2870-C7FF10952D3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487" name="Picture 5" descr="Office Objects 0572">
            <a:extLst>
              <a:ext uri="{FF2B5EF4-FFF2-40B4-BE49-F238E27FC236}">
                <a16:creationId xmlns:a16="http://schemas.microsoft.com/office/drawing/2014/main" id="{75D2CA68-F616-75B8-6C55-F92CF80230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8" name="Text Box 21">
            <a:extLst>
              <a:ext uri="{FF2B5EF4-FFF2-40B4-BE49-F238E27FC236}">
                <a16:creationId xmlns:a16="http://schemas.microsoft.com/office/drawing/2014/main" id="{F0762573-5AB3-0FD7-68C6-194B01113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6575" y="2406650"/>
            <a:ext cx="7159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Conversion between % Fractions and Decimals </a:t>
            </a:r>
          </a:p>
        </p:txBody>
      </p:sp>
      <p:sp>
        <p:nvSpPr>
          <p:cNvPr id="20489" name="AutoShape 22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2CE0A75D-428F-0C8A-2D63-44BB2DFED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443163"/>
            <a:ext cx="490538" cy="41275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90" name="Text Box 25">
            <a:extLst>
              <a:ext uri="{FF2B5EF4-FFF2-40B4-BE49-F238E27FC236}">
                <a16:creationId xmlns:a16="http://schemas.microsoft.com/office/drawing/2014/main" id="{BFC3DB9B-E29A-0248-4214-6E5C670AB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3344863"/>
            <a:ext cx="60753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Finding a Percentage with a Calculator </a:t>
            </a:r>
          </a:p>
        </p:txBody>
      </p:sp>
      <p:sp>
        <p:nvSpPr>
          <p:cNvPr id="20491" name="AutoShape 26">
            <a:hlinkClick r:id="rId5" action="ppaction://hlinksldjump" highlightClick="1"/>
            <a:extLst>
              <a:ext uri="{FF2B5EF4-FFF2-40B4-BE49-F238E27FC236}">
                <a16:creationId xmlns:a16="http://schemas.microsoft.com/office/drawing/2014/main" id="{AA388CEC-1BB5-BBC4-8E10-EB29AF147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386138"/>
            <a:ext cx="490538" cy="41275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92" name="Text Box 27">
            <a:extLst>
              <a:ext uri="{FF2B5EF4-FFF2-40B4-BE49-F238E27FC236}">
                <a16:creationId xmlns:a16="http://schemas.microsoft.com/office/drawing/2014/main" id="{24F09A6A-B89B-39E3-0F34-1C202ABA5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6275" y="4268788"/>
            <a:ext cx="2787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Percentage Rising</a:t>
            </a:r>
          </a:p>
        </p:txBody>
      </p:sp>
      <p:sp>
        <p:nvSpPr>
          <p:cNvPr id="20493" name="AutoShape 31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D3008DA1-8822-3419-1AEF-5AE3E1919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963" y="4292600"/>
            <a:ext cx="490537" cy="412750"/>
          </a:xfrm>
          <a:prstGeom prst="actionButtonForwardNex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0494" name="Picture 24" descr="FX83ES250.jpg">
            <a:extLst>
              <a:ext uri="{FF2B5EF4-FFF2-40B4-BE49-F238E27FC236}">
                <a16:creationId xmlns:a16="http://schemas.microsoft.com/office/drawing/2014/main" id="{0F8B657D-7301-8FE6-544D-3633E20353F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8051800" y="3136900"/>
            <a:ext cx="812800" cy="161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5" name="Text Box 27">
            <a:extLst>
              <a:ext uri="{FF2B5EF4-FFF2-40B4-BE49-F238E27FC236}">
                <a16:creationId xmlns:a16="http://schemas.microsoft.com/office/drawing/2014/main" id="{B5ED3766-1EBC-2CAB-AB61-450AFD209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8975" y="5094288"/>
            <a:ext cx="24717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Percentage Fall</a:t>
            </a:r>
          </a:p>
        </p:txBody>
      </p:sp>
      <p:sp>
        <p:nvSpPr>
          <p:cNvPr id="20496" name="AutoShape 31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1730276E-123C-AF2F-9711-8BF63D79A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6663" y="5118100"/>
            <a:ext cx="490537" cy="412750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E10EB778-F650-A4EB-8B2A-23EB9BA8D5F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E1CCC46D-205B-7820-CAA6-05626C8C6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B06A3515-6B4E-0BA6-D6FD-450B64CF2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3" name="Text Box 3">
            <a:extLst>
              <a:ext uri="{FF2B5EF4-FFF2-40B4-BE49-F238E27FC236}">
                <a16:creationId xmlns:a16="http://schemas.microsoft.com/office/drawing/2014/main" id="{B2BE9AD0-D03B-2AB1-32FB-31149A96D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Ex 1</a:t>
            </a:r>
          </a:p>
          <a:p>
            <a:pPr algn="ctr" eaLnBrk="1" hangingPunct="1"/>
            <a:r>
              <a:rPr lang="en-GB" altLang="en-US" sz="4000"/>
              <a:t>Ch3 (page 23)</a:t>
            </a:r>
          </a:p>
        </p:txBody>
      </p:sp>
      <p:pic>
        <p:nvPicPr>
          <p:cNvPr id="22534" name="Picture 4" descr="ag00463_">
            <a:extLst>
              <a:ext uri="{FF2B5EF4-FFF2-40B4-BE49-F238E27FC236}">
                <a16:creationId xmlns:a16="http://schemas.microsoft.com/office/drawing/2014/main" id="{9E8C80D9-F86B-14EF-7D16-EC9160CD64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Picture 5" descr="scottishflag">
            <a:extLst>
              <a:ext uri="{FF2B5EF4-FFF2-40B4-BE49-F238E27FC236}">
                <a16:creationId xmlns:a16="http://schemas.microsoft.com/office/drawing/2014/main" id="{3BD19939-D4BE-A05D-C1BC-9EE2279021D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6" descr="Office Objects 0572">
            <a:extLst>
              <a:ext uri="{FF2B5EF4-FFF2-40B4-BE49-F238E27FC236}">
                <a16:creationId xmlns:a16="http://schemas.microsoft.com/office/drawing/2014/main" id="{AB1E5EED-B0B0-1FFF-9080-F2B8D55A6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7" name="Text Box 7">
            <a:extLst>
              <a:ext uri="{FF2B5EF4-FFF2-40B4-BE49-F238E27FC236}">
                <a16:creationId xmlns:a16="http://schemas.microsoft.com/office/drawing/2014/main" id="{EF2539BC-9ED9-63A7-A5EC-D9C3859BF04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4E248710-33C8-6179-DE57-455CF195F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22539" name="TextBox 27">
            <a:extLst>
              <a:ext uri="{FF2B5EF4-FFF2-40B4-BE49-F238E27FC236}">
                <a16:creationId xmlns:a16="http://schemas.microsoft.com/office/drawing/2014/main" id="{49D59E2F-4995-377C-A734-73D0CAD47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066">
            <a:extLst>
              <a:ext uri="{FF2B5EF4-FFF2-40B4-BE49-F238E27FC236}">
                <a16:creationId xmlns:a16="http://schemas.microsoft.com/office/drawing/2014/main" id="{7AB40B38-273D-1EF4-C429-D3384E7383F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CD9FF55-2C65-43F3-8CE9-CDC0C8357F0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Rectangle 2067">
            <a:extLst>
              <a:ext uri="{FF2B5EF4-FFF2-40B4-BE49-F238E27FC236}">
                <a16:creationId xmlns:a16="http://schemas.microsoft.com/office/drawing/2014/main" id="{E66E5A23-42EB-9AD4-A1A0-FDD36AEB87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8197" name="Rectangle 2">
            <a:extLst>
              <a:ext uri="{FF2B5EF4-FFF2-40B4-BE49-F238E27FC236}">
                <a16:creationId xmlns:a16="http://schemas.microsoft.com/office/drawing/2014/main" id="{F8FD27F2-9173-88D6-1CB8-B6D7103F9D8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17675" y="374650"/>
            <a:ext cx="5610225" cy="949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Starter Questions</a:t>
            </a:r>
          </a:p>
        </p:txBody>
      </p:sp>
      <p:pic>
        <p:nvPicPr>
          <p:cNvPr id="8198" name="Picture 3" descr="scottishflag">
            <a:extLst>
              <a:ext uri="{FF2B5EF4-FFF2-40B4-BE49-F238E27FC236}">
                <a16:creationId xmlns:a16="http://schemas.microsoft.com/office/drawing/2014/main" id="{D4D1200F-6A93-7333-1EEC-6E9477C804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Text Box 4">
            <a:extLst>
              <a:ext uri="{FF2B5EF4-FFF2-40B4-BE49-F238E27FC236}">
                <a16:creationId xmlns:a16="http://schemas.microsoft.com/office/drawing/2014/main" id="{4FBFEF67-6BBA-756B-9B92-87D068780DC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8194" name="Object 5">
            <a:extLst>
              <a:ext uri="{FF2B5EF4-FFF2-40B4-BE49-F238E27FC236}">
                <a16:creationId xmlns:a16="http://schemas.microsoft.com/office/drawing/2014/main" id="{C7E47A78-9762-32AD-2282-2932C3DE59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8563" y="2120900"/>
          <a:ext cx="7132637" cy="351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03640" imgH="2463480" progId="Equation.DSMT4">
                  <p:embed/>
                </p:oleObj>
              </mc:Choice>
              <mc:Fallback>
                <p:oleObj name="Equation" r:id="rId3" imgW="5003640" imgH="246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2120900"/>
                        <a:ext cx="7132637" cy="351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00" name="Picture 5" descr="Office Objects 0572">
            <a:extLst>
              <a:ext uri="{FF2B5EF4-FFF2-40B4-BE49-F238E27FC236}">
                <a16:creationId xmlns:a16="http://schemas.microsoft.com/office/drawing/2014/main" id="{CB025F70-10AD-F57E-0FD2-1213DD25A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1" name="TextBox 10">
            <a:extLst>
              <a:ext uri="{FF2B5EF4-FFF2-40B4-BE49-F238E27FC236}">
                <a16:creationId xmlns:a16="http://schemas.microsoft.com/office/drawing/2014/main" id="{5C414B80-D964-69AD-058B-A06DF0309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066">
            <a:extLst>
              <a:ext uri="{FF2B5EF4-FFF2-40B4-BE49-F238E27FC236}">
                <a16:creationId xmlns:a16="http://schemas.microsoft.com/office/drawing/2014/main" id="{FB8D0E04-BD7E-44ED-EDF9-FB33A09A9E4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B2E8888-B496-4DE9-9C08-302191F13EB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2067">
            <a:extLst>
              <a:ext uri="{FF2B5EF4-FFF2-40B4-BE49-F238E27FC236}">
                <a16:creationId xmlns:a16="http://schemas.microsoft.com/office/drawing/2014/main" id="{21CF984B-2D3F-2949-1406-1D0CE7B338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805C4B33-747C-6021-982A-8E45E4DFAAD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89100" y="552450"/>
            <a:ext cx="5256213" cy="695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GB" altLang="en-US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Percentages</a:t>
            </a:r>
          </a:p>
        </p:txBody>
      </p:sp>
      <p:pic>
        <p:nvPicPr>
          <p:cNvPr id="23557" name="Picture 3" descr="scottishflag">
            <a:extLst>
              <a:ext uri="{FF2B5EF4-FFF2-40B4-BE49-F238E27FC236}">
                <a16:creationId xmlns:a16="http://schemas.microsoft.com/office/drawing/2014/main" id="{20CD91CC-8289-A116-030A-07932ADDE6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 Box 4">
            <a:extLst>
              <a:ext uri="{FF2B5EF4-FFF2-40B4-BE49-F238E27FC236}">
                <a16:creationId xmlns:a16="http://schemas.microsoft.com/office/drawing/2014/main" id="{7313A575-482D-3467-0A96-62D2157D487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3559" name="Picture 5" descr="Office Objects 0572">
            <a:extLst>
              <a:ext uri="{FF2B5EF4-FFF2-40B4-BE49-F238E27FC236}">
                <a16:creationId xmlns:a16="http://schemas.microsoft.com/office/drawing/2014/main" id="{F62F89A5-D16A-A1D7-C850-4D5BF1DBD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Rectangle 6">
            <a:extLst>
              <a:ext uri="{FF2B5EF4-FFF2-40B4-BE49-F238E27FC236}">
                <a16:creationId xmlns:a16="http://schemas.microsoft.com/office/drawing/2014/main" id="{8CC9B459-7E9C-DCA1-6CE6-AE0002B5E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FE9DFB4A-E71B-F177-383C-102BFA15DB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BB58D73F-80D2-BDDF-43CE-30B8C8EDD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5700" y="3025775"/>
            <a:ext cx="4178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how to calculate a percentage using a calculator.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3563" name="Line 9">
            <a:extLst>
              <a:ext uri="{FF2B5EF4-FFF2-40B4-BE49-F238E27FC236}">
                <a16:creationId xmlns:a16="http://schemas.microsoft.com/office/drawing/2014/main" id="{70449CA1-43EE-A4DF-A391-A8D6776935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264FCF71-E17D-8E0E-27D5-A475B08AF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1.	We are learning to calculate a percentage of a quantity using a calculator.</a:t>
            </a:r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A2B10877-3457-78A6-6BAF-6946F1B2C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4086225"/>
            <a:ext cx="3651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Show working.</a:t>
            </a:r>
          </a:p>
        </p:txBody>
      </p:sp>
      <p:sp>
        <p:nvSpPr>
          <p:cNvPr id="23566" name="TextBox 10">
            <a:extLst>
              <a:ext uri="{FF2B5EF4-FFF2-40B4-BE49-F238E27FC236}">
                <a16:creationId xmlns:a16="http://schemas.microsoft.com/office/drawing/2014/main" id="{DDA6DA6C-FF92-774A-5CFC-3BB37570DB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3567" name="TextBox 14">
            <a:extLst>
              <a:ext uri="{FF2B5EF4-FFF2-40B4-BE49-F238E27FC236}">
                <a16:creationId xmlns:a16="http://schemas.microsoft.com/office/drawing/2014/main" id="{2FE84154-7317-EB85-2F7B-8C5B229FB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0" y="1295400"/>
            <a:ext cx="2697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With a Calculator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4" grpId="0"/>
      <p:bldP spid="573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3" descr="scottishflag">
            <a:extLst>
              <a:ext uri="{FF2B5EF4-FFF2-40B4-BE49-F238E27FC236}">
                <a16:creationId xmlns:a16="http://schemas.microsoft.com/office/drawing/2014/main" id="{961140FF-0120-3EBD-96D4-560F242D04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TextBox 10">
            <a:extLst>
              <a:ext uri="{FF2B5EF4-FFF2-40B4-BE49-F238E27FC236}">
                <a16:creationId xmlns:a16="http://schemas.microsoft.com/office/drawing/2014/main" id="{1007ACAA-D237-5CF8-A3A7-1FE721B58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46" name="Date Placeholder 1">
            <a:extLst>
              <a:ext uri="{FF2B5EF4-FFF2-40B4-BE49-F238E27FC236}">
                <a16:creationId xmlns:a16="http://schemas.microsoft.com/office/drawing/2014/main" id="{70A137A5-9168-06CF-0D9D-3EABB7717B3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8D84AA4-22C8-4827-8F05-AF7B9CC44FD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7" name="Footer Placeholder 2">
            <a:extLst>
              <a:ext uri="{FF2B5EF4-FFF2-40B4-BE49-F238E27FC236}">
                <a16:creationId xmlns:a16="http://schemas.microsoft.com/office/drawing/2014/main" id="{767CCE34-DC99-FE11-4D71-5B3AD90EB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09589" name="AutoShape 21">
            <a:extLst>
              <a:ext uri="{FF2B5EF4-FFF2-40B4-BE49-F238E27FC236}">
                <a16:creationId xmlns:a16="http://schemas.microsoft.com/office/drawing/2014/main" id="{743B09A9-88BD-39B1-33F0-72D903DD4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00" y="4573588"/>
            <a:ext cx="4000500" cy="1647825"/>
          </a:xfrm>
          <a:prstGeom prst="cloudCallout">
            <a:avLst>
              <a:gd name="adj1" fmla="val -68546"/>
              <a:gd name="adj2" fmla="val -866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Remember money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2 decimal places</a:t>
            </a:r>
          </a:p>
        </p:txBody>
      </p:sp>
      <p:sp>
        <p:nvSpPr>
          <p:cNvPr id="9226" name="Text Box 6">
            <a:extLst>
              <a:ext uri="{FF2B5EF4-FFF2-40B4-BE49-F238E27FC236}">
                <a16:creationId xmlns:a16="http://schemas.microsoft.com/office/drawing/2014/main" id="{B82510F6-4F0C-CBCA-8EF2-7062956E4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2012950"/>
            <a:ext cx="3646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/>
              <a:t>Find 17% of £450</a:t>
            </a:r>
          </a:p>
        </p:txBody>
      </p:sp>
      <p:sp>
        <p:nvSpPr>
          <p:cNvPr id="109581" name="Rectangle 13">
            <a:extLst>
              <a:ext uri="{FF2B5EF4-FFF2-40B4-BE49-F238E27FC236}">
                <a16:creationId xmlns:a16="http://schemas.microsoft.com/office/drawing/2014/main" id="{E3193A88-87C0-1613-FF2E-E3BDA8815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109590" name="AutoShape 22">
            <a:extLst>
              <a:ext uri="{FF2B5EF4-FFF2-40B4-BE49-F238E27FC236}">
                <a16:creationId xmlns:a16="http://schemas.microsoft.com/office/drawing/2014/main" id="{E5DEEFAD-3E68-966C-B426-5007F6221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150" y="0"/>
            <a:ext cx="2890838" cy="1778000"/>
          </a:xfrm>
          <a:prstGeom prst="cloudCallout">
            <a:avLst>
              <a:gd name="adj1" fmla="val 46153"/>
              <a:gd name="adj2" fmla="val 68847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of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means multiple</a:t>
            </a:r>
          </a:p>
        </p:txBody>
      </p:sp>
      <p:graphicFrame>
        <p:nvGraphicFramePr>
          <p:cNvPr id="109629" name="Object 61">
            <a:extLst>
              <a:ext uri="{FF2B5EF4-FFF2-40B4-BE49-F238E27FC236}">
                <a16:creationId xmlns:a16="http://schemas.microsoft.com/office/drawing/2014/main" id="{819986B7-CC09-AA87-E0CA-F1F291CC36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8850" y="2933700"/>
          <a:ext cx="2443163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15840" imgH="774360" progId="Equation.DSMT4">
                  <p:embed/>
                </p:oleObj>
              </mc:Choice>
              <mc:Fallback>
                <p:oleObj name="Equation" r:id="rId3" imgW="1815840" imgH="77436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0" y="2933700"/>
                        <a:ext cx="2443163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30" name="Object 62">
            <a:extLst>
              <a:ext uri="{FF2B5EF4-FFF2-40B4-BE49-F238E27FC236}">
                <a16:creationId xmlns:a16="http://schemas.microsoft.com/office/drawing/2014/main" id="{C6C1ACAC-2F8A-8498-0AE5-D98C2DF18F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6475" y="4367213"/>
          <a:ext cx="31257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23800" imgH="304560" progId="Equation.DSMT4">
                  <p:embed/>
                </p:oleObj>
              </mc:Choice>
              <mc:Fallback>
                <p:oleObj name="Equation" r:id="rId5" imgW="2323800" imgH="30456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475" y="4367213"/>
                        <a:ext cx="3125788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31" name="Object 63">
            <a:extLst>
              <a:ext uri="{FF2B5EF4-FFF2-40B4-BE49-F238E27FC236}">
                <a16:creationId xmlns:a16="http://schemas.microsoft.com/office/drawing/2014/main" id="{5A2F0F90-2C31-7CDB-A5A1-9A487A145B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0763" y="5132388"/>
          <a:ext cx="197961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73120" imgH="342720" progId="Equation.DSMT4">
                  <p:embed/>
                </p:oleObj>
              </mc:Choice>
              <mc:Fallback>
                <p:oleObj name="Equation" r:id="rId7" imgW="1473120" imgH="34272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0763" y="5132388"/>
                        <a:ext cx="197961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9" name="Picture 6" descr="Office Objects 0572">
            <a:extLst>
              <a:ext uri="{FF2B5EF4-FFF2-40B4-BE49-F238E27FC236}">
                <a16:creationId xmlns:a16="http://schemas.microsoft.com/office/drawing/2014/main" id="{25F46C4A-BACB-BD90-0B85-57280431C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30" name="Text Box 4">
            <a:extLst>
              <a:ext uri="{FF2B5EF4-FFF2-40B4-BE49-F238E27FC236}">
                <a16:creationId xmlns:a16="http://schemas.microsoft.com/office/drawing/2014/main" id="{89EBA3B2-B586-5B9F-BDC5-C7899517808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9231" name="TextBox 14">
            <a:extLst>
              <a:ext uri="{FF2B5EF4-FFF2-40B4-BE49-F238E27FC236}">
                <a16:creationId xmlns:a16="http://schemas.microsoft.com/office/drawing/2014/main" id="{282C4D80-D1AC-013D-40AC-B949F2C09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0" y="1295400"/>
            <a:ext cx="2697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With a Calculator</a:t>
            </a:r>
          </a:p>
        </p:txBody>
      </p:sp>
      <p:pic>
        <p:nvPicPr>
          <p:cNvPr id="49" name="Picture 48" descr="FX83ES250.jpg">
            <a:extLst>
              <a:ext uri="{FF2B5EF4-FFF2-40B4-BE49-F238E27FC236}">
                <a16:creationId xmlns:a16="http://schemas.microsoft.com/office/drawing/2014/main" id="{C415CF65-76A2-37E1-4FE2-2BAEC9030CE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152400" y="2882900"/>
            <a:ext cx="15494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9" grpId="0" animBg="1" autoUpdateAnimBg="0"/>
      <p:bldP spid="109590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4">
            <a:extLst>
              <a:ext uri="{FF2B5EF4-FFF2-40B4-BE49-F238E27FC236}">
                <a16:creationId xmlns:a16="http://schemas.microsoft.com/office/drawing/2014/main" id="{E76B8A5D-8852-2DD0-CE30-2DCED299FB7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0" name="Date Placeholder 1">
            <a:extLst>
              <a:ext uri="{FF2B5EF4-FFF2-40B4-BE49-F238E27FC236}">
                <a16:creationId xmlns:a16="http://schemas.microsoft.com/office/drawing/2014/main" id="{4E6087D8-FF73-0DEE-AE55-961DFC3EE2A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F6C4F1-D1AB-49C2-A45A-0F172C50442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1" name="Footer Placeholder 2">
            <a:extLst>
              <a:ext uri="{FF2B5EF4-FFF2-40B4-BE49-F238E27FC236}">
                <a16:creationId xmlns:a16="http://schemas.microsoft.com/office/drawing/2014/main" id="{2228B914-38A7-8B24-6A75-A80E72C43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10594" name="AutoShape 2">
            <a:extLst>
              <a:ext uri="{FF2B5EF4-FFF2-40B4-BE49-F238E27FC236}">
                <a16:creationId xmlns:a16="http://schemas.microsoft.com/office/drawing/2014/main" id="{FCC7147C-CAE3-4A5A-0A3B-71E3CAA78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200" y="4605338"/>
            <a:ext cx="3987800" cy="1647825"/>
          </a:xfrm>
          <a:prstGeom prst="cloudCallout">
            <a:avLst>
              <a:gd name="adj1" fmla="val -65935"/>
              <a:gd name="adj2" fmla="val -3856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Remember !! money </a:t>
            </a:r>
          </a:p>
          <a:p>
            <a:pPr algn="ctr" eaLnBrk="1" hangingPunct="1"/>
            <a:r>
              <a:rPr lang="en-GB" altLang="en-US">
                <a:solidFill>
                  <a:srgbClr val="000000"/>
                </a:solidFill>
              </a:rPr>
              <a:t>2 decimal places</a:t>
            </a:r>
          </a:p>
        </p:txBody>
      </p:sp>
      <p:sp>
        <p:nvSpPr>
          <p:cNvPr id="10249" name="Text Box 6">
            <a:extLst>
              <a:ext uri="{FF2B5EF4-FFF2-40B4-BE49-F238E27FC236}">
                <a16:creationId xmlns:a16="http://schemas.microsoft.com/office/drawing/2014/main" id="{EBE3D88E-5E26-9F74-5F33-448BDC3FD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1275" y="2012950"/>
            <a:ext cx="32099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/>
              <a:t>Find 4% of £70</a:t>
            </a:r>
          </a:p>
        </p:txBody>
      </p:sp>
      <p:sp>
        <p:nvSpPr>
          <p:cNvPr id="110600" name="Rectangle 8">
            <a:extLst>
              <a:ext uri="{FF2B5EF4-FFF2-40B4-BE49-F238E27FC236}">
                <a16:creationId xmlns:a16="http://schemas.microsoft.com/office/drawing/2014/main" id="{5B9D0AC7-D0DE-41D0-274A-BB48BD498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10641" name="Object 49">
            <a:extLst>
              <a:ext uri="{FF2B5EF4-FFF2-40B4-BE49-F238E27FC236}">
                <a16:creationId xmlns:a16="http://schemas.microsoft.com/office/drawing/2014/main" id="{81E8C0D5-B48F-6EC1-A3B6-93CBF33134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3838" y="2768600"/>
          <a:ext cx="2185987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12800" imgH="774360" progId="Equation.DSMT4">
                  <p:embed/>
                </p:oleObj>
              </mc:Choice>
              <mc:Fallback>
                <p:oleObj name="Equation" r:id="rId2" imgW="1612800" imgH="7743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2768600"/>
                        <a:ext cx="2185987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42" name="Object 50">
            <a:extLst>
              <a:ext uri="{FF2B5EF4-FFF2-40B4-BE49-F238E27FC236}">
                <a16:creationId xmlns:a16="http://schemas.microsoft.com/office/drawing/2014/main" id="{3A19D71C-7758-FA85-2C49-5FEA2519D7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0025" y="4256088"/>
          <a:ext cx="2720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304560" progId="Equation.DSMT4">
                  <p:embed/>
                </p:oleObj>
              </mc:Choice>
              <mc:Fallback>
                <p:oleObj name="Equation" r:id="rId4" imgW="1892160" imgH="30456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4256088"/>
                        <a:ext cx="272097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43" name="Object 51">
            <a:extLst>
              <a:ext uri="{FF2B5EF4-FFF2-40B4-BE49-F238E27FC236}">
                <a16:creationId xmlns:a16="http://schemas.microsoft.com/office/drawing/2014/main" id="{2D2F9383-D75B-849E-C075-D279935C3F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5425" y="5046663"/>
          <a:ext cx="17145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342720" progId="Equation.DSMT4">
                  <p:embed/>
                </p:oleObj>
              </mc:Choice>
              <mc:Fallback>
                <p:oleObj name="Equation" r:id="rId6" imgW="1168200" imgH="34272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425" y="5046663"/>
                        <a:ext cx="17145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2" name="Picture 41" descr="FX83ES250.jpg">
            <a:extLst>
              <a:ext uri="{FF2B5EF4-FFF2-40B4-BE49-F238E27FC236}">
                <a16:creationId xmlns:a16="http://schemas.microsoft.com/office/drawing/2014/main" id="{48404F69-A8CF-A6BD-2CE3-8F4AC35099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25400" y="2908300"/>
            <a:ext cx="15494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2" name="TextBox 10">
            <a:extLst>
              <a:ext uri="{FF2B5EF4-FFF2-40B4-BE49-F238E27FC236}">
                <a16:creationId xmlns:a16="http://schemas.microsoft.com/office/drawing/2014/main" id="{68313572-CC62-CAB8-0ECB-61C2438FF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  <p:pic>
        <p:nvPicPr>
          <p:cNvPr id="10253" name="Picture 6" descr="Office Objects 0572">
            <a:extLst>
              <a:ext uri="{FF2B5EF4-FFF2-40B4-BE49-F238E27FC236}">
                <a16:creationId xmlns:a16="http://schemas.microsoft.com/office/drawing/2014/main" id="{75767EC9-8E27-567C-C739-51DD4D4117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4" name="Picture 3" descr="scottishflag">
            <a:extLst>
              <a:ext uri="{FF2B5EF4-FFF2-40B4-BE49-F238E27FC236}">
                <a16:creationId xmlns:a16="http://schemas.microsoft.com/office/drawing/2014/main" id="{2B76E23D-D699-EA54-7334-85F02887A6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5" name="TextBox 15">
            <a:extLst>
              <a:ext uri="{FF2B5EF4-FFF2-40B4-BE49-F238E27FC236}">
                <a16:creationId xmlns:a16="http://schemas.microsoft.com/office/drawing/2014/main" id="{42315F4B-FFE5-B23D-E9CC-B703A0543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00" y="1295400"/>
            <a:ext cx="2697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With a Calculator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19D82E95-0463-AB32-DF42-816A3B1DE18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EB34BAE4-A5AD-1D64-95C9-6D271FF05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A2468311-B91F-3222-D724-37704C21A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1" name="Text Box 3">
            <a:extLst>
              <a:ext uri="{FF2B5EF4-FFF2-40B4-BE49-F238E27FC236}">
                <a16:creationId xmlns:a16="http://schemas.microsoft.com/office/drawing/2014/main" id="{6DD4B284-FB10-FC93-A2AE-E7FA7F458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Ex 2</a:t>
            </a:r>
          </a:p>
          <a:p>
            <a:pPr algn="ctr" eaLnBrk="1" hangingPunct="1"/>
            <a:r>
              <a:rPr lang="en-GB" altLang="en-US" sz="4000"/>
              <a:t>Ch3 (page 24)</a:t>
            </a:r>
          </a:p>
        </p:txBody>
      </p:sp>
      <p:pic>
        <p:nvPicPr>
          <p:cNvPr id="24582" name="Picture 4" descr="ag00463_">
            <a:extLst>
              <a:ext uri="{FF2B5EF4-FFF2-40B4-BE49-F238E27FC236}">
                <a16:creationId xmlns:a16="http://schemas.microsoft.com/office/drawing/2014/main" id="{AEB057E5-241E-719D-6057-D1FA747915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3" name="Picture 5" descr="scottishflag">
            <a:extLst>
              <a:ext uri="{FF2B5EF4-FFF2-40B4-BE49-F238E27FC236}">
                <a16:creationId xmlns:a16="http://schemas.microsoft.com/office/drawing/2014/main" id="{A472A237-A1F4-75B3-49C0-C472E013C03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4" name="Picture 6" descr="Office Objects 0572">
            <a:extLst>
              <a:ext uri="{FF2B5EF4-FFF2-40B4-BE49-F238E27FC236}">
                <a16:creationId xmlns:a16="http://schemas.microsoft.com/office/drawing/2014/main" id="{5720DA8C-2D33-8D1B-BDF2-F56D0FB32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5" name="Text Box 7">
            <a:extLst>
              <a:ext uri="{FF2B5EF4-FFF2-40B4-BE49-F238E27FC236}">
                <a16:creationId xmlns:a16="http://schemas.microsoft.com/office/drawing/2014/main" id="{6B7FBEC2-7A48-68D2-DF51-51A6FEDB403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B5EF606C-FB61-A241-B161-E48B67936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24587" name="TextBox 15">
            <a:extLst>
              <a:ext uri="{FF2B5EF4-FFF2-40B4-BE49-F238E27FC236}">
                <a16:creationId xmlns:a16="http://schemas.microsoft.com/office/drawing/2014/main" id="{87589B89-F23A-F049-DDB6-0F0CC24198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00" y="1295400"/>
            <a:ext cx="26971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With a Calculator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B209D02F-2B14-BE4B-F5C3-B27424FF181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770978B-4FE5-4F98-9AC5-4245E34AF77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AD897526-ACDE-7E93-E793-C57A0ACF06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D3D4BA05-B47E-8B2E-7651-9791F9F321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1270" name="Picture 3" descr="scottishflag">
            <a:extLst>
              <a:ext uri="{FF2B5EF4-FFF2-40B4-BE49-F238E27FC236}">
                <a16:creationId xmlns:a16="http://schemas.microsoft.com/office/drawing/2014/main" id="{4AEE395E-BE8B-8131-1CF7-8B738CFEF89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266" name="Object 4">
            <a:extLst>
              <a:ext uri="{FF2B5EF4-FFF2-40B4-BE49-F238E27FC236}">
                <a16:creationId xmlns:a16="http://schemas.microsoft.com/office/drawing/2014/main" id="{FDC78985-DE8F-20C4-5F31-B28FA2E272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71550" y="2060575"/>
          <a:ext cx="5780088" cy="3471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32040" imgH="2095200" progId="Equation.DSMT4">
                  <p:embed/>
                </p:oleObj>
              </mc:Choice>
              <mc:Fallback>
                <p:oleObj name="Equation" r:id="rId3" imgW="3632040" imgH="2095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060575"/>
                        <a:ext cx="5780088" cy="3471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1" name="Picture 5" descr="Office Objects 0572">
            <a:extLst>
              <a:ext uri="{FF2B5EF4-FFF2-40B4-BE49-F238E27FC236}">
                <a16:creationId xmlns:a16="http://schemas.microsoft.com/office/drawing/2014/main" id="{ED583E84-FCB7-F175-F959-575D71614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2" name="Text Box 6">
            <a:extLst>
              <a:ext uri="{FF2B5EF4-FFF2-40B4-BE49-F238E27FC236}">
                <a16:creationId xmlns:a16="http://schemas.microsoft.com/office/drawing/2014/main" id="{A8CEAC9A-13D1-56FD-2D37-768E50CDE6C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273" name="AutoShape 7">
            <a:extLst>
              <a:ext uri="{FF2B5EF4-FFF2-40B4-BE49-F238E27FC236}">
                <a16:creationId xmlns:a16="http://schemas.microsoft.com/office/drawing/2014/main" id="{CBDF3DBE-A69A-2933-1B7F-9A6DBED06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3933825"/>
            <a:ext cx="2232025" cy="1944688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11274" name="Text Box 8">
            <a:extLst>
              <a:ext uri="{FF2B5EF4-FFF2-40B4-BE49-F238E27FC236}">
                <a16:creationId xmlns:a16="http://schemas.microsoft.com/office/drawing/2014/main" id="{C91A1868-CD72-6C84-09C5-A1266665D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2313" y="6118225"/>
            <a:ext cx="763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8cm</a:t>
            </a:r>
          </a:p>
        </p:txBody>
      </p:sp>
      <p:sp>
        <p:nvSpPr>
          <p:cNvPr id="11275" name="Text Box 9">
            <a:extLst>
              <a:ext uri="{FF2B5EF4-FFF2-40B4-BE49-F238E27FC236}">
                <a16:creationId xmlns:a16="http://schemas.microsoft.com/office/drawing/2014/main" id="{280ABC42-461C-4B7C-AEDC-4EE1F1898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4724400"/>
            <a:ext cx="900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FF"/>
                </a:solidFill>
              </a:rPr>
              <a:t>10cm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44FB3A4E-E3E1-B0CB-9C91-43B18FC81F6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299000-C3C8-4628-9357-2239A0438BD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E1934A0E-82A8-1A35-773C-33D6035184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pic>
        <p:nvPicPr>
          <p:cNvPr id="25604" name="Picture 3" descr="scottishflag">
            <a:extLst>
              <a:ext uri="{FF2B5EF4-FFF2-40B4-BE49-F238E27FC236}">
                <a16:creationId xmlns:a16="http://schemas.microsoft.com/office/drawing/2014/main" id="{88D8D19F-88BF-682A-74E7-6490F3112A1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Text Box 4">
            <a:extLst>
              <a:ext uri="{FF2B5EF4-FFF2-40B4-BE49-F238E27FC236}">
                <a16:creationId xmlns:a16="http://schemas.microsoft.com/office/drawing/2014/main" id="{4BFB5383-A317-A6DA-4742-8C4395D1DB2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5606" name="Picture 5" descr="Office Objects 0572">
            <a:extLst>
              <a:ext uri="{FF2B5EF4-FFF2-40B4-BE49-F238E27FC236}">
                <a16:creationId xmlns:a16="http://schemas.microsoft.com/office/drawing/2014/main" id="{8F32D1F8-DE0E-2EE7-260C-6F74F6F2BA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Rectangle 6">
            <a:extLst>
              <a:ext uri="{FF2B5EF4-FFF2-40B4-BE49-F238E27FC236}">
                <a16:creationId xmlns:a16="http://schemas.microsoft.com/office/drawing/2014/main" id="{3E0FD8F5-28EB-A98A-FAC3-84A64061B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101F2EE3-D7F5-EF7C-0125-42494F6983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C501A846-1F0D-D252-DD24-A91AA707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term percentages rise.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5610" name="Line 9">
            <a:extLst>
              <a:ext uri="{FF2B5EF4-FFF2-40B4-BE49-F238E27FC236}">
                <a16:creationId xmlns:a16="http://schemas.microsoft.com/office/drawing/2014/main" id="{7891FCDE-8714-B20A-AA9B-1C894FD6A5F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EC2F3D4B-1C50-0FA4-8727-C9EEC44A7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1.	We are learning percentages rise using context.</a:t>
            </a:r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788147CA-73B7-E727-05C1-7240C80A8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4086225"/>
            <a:ext cx="3651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percentage rise.</a:t>
            </a: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EBD4C8A3-8C01-F06F-68E0-6B4D665EF336}"/>
              </a:ext>
            </a:extLst>
          </p:cNvPr>
          <p:cNvSpPr txBox="1">
            <a:spLocks noChangeArrowheads="1"/>
          </p:cNvSpPr>
          <p:nvPr/>
        </p:nvSpPr>
        <p:spPr>
          <a:xfrm>
            <a:off x="1555750" y="508000"/>
            <a:ext cx="5256213" cy="6731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Percentage Rise</a:t>
            </a:r>
            <a:endParaRPr lang="en-GB" sz="36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4" grpId="0"/>
      <p:bldP spid="5735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C0F78E87-8574-D997-F9E2-A994824F89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</a:t>
            </a:r>
          </a:p>
          <a:p>
            <a:pPr>
              <a:defRPr/>
            </a:pPr>
            <a:r>
              <a:rPr lang="en-GB" dirty="0"/>
              <a:t>Maths Dept</a:t>
            </a: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1465FE28-06EB-80F6-169F-993104BD2E5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41500" y="508000"/>
            <a:ext cx="5256213" cy="6731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Percentage Rise</a:t>
            </a:r>
          </a:p>
        </p:txBody>
      </p:sp>
      <p:pic>
        <p:nvPicPr>
          <p:cNvPr id="12294" name="Picture 3" descr="scottishflag">
            <a:extLst>
              <a:ext uri="{FF2B5EF4-FFF2-40B4-BE49-F238E27FC236}">
                <a16:creationId xmlns:a16="http://schemas.microsoft.com/office/drawing/2014/main" id="{E9BBDAF2-F370-B662-C955-AB70DB2B642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5" name="Text Box 4">
            <a:extLst>
              <a:ext uri="{FF2B5EF4-FFF2-40B4-BE49-F238E27FC236}">
                <a16:creationId xmlns:a16="http://schemas.microsoft.com/office/drawing/2014/main" id="{5ABA88CC-5577-830B-300F-B91B0E0365E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9712" name="Object 2">
            <a:extLst>
              <a:ext uri="{FF2B5EF4-FFF2-40B4-BE49-F238E27FC236}">
                <a16:creationId xmlns:a16="http://schemas.microsoft.com/office/drawing/2014/main" id="{7FEF6885-3DCE-92E3-5E28-1DCC2873D7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4100" y="3254375"/>
          <a:ext cx="3232150" cy="126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419040" progId="Equation.DSMT4">
                  <p:embed/>
                </p:oleObj>
              </mc:Choice>
              <mc:Fallback>
                <p:oleObj name="Equation" r:id="rId3" imgW="106668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3254375"/>
                        <a:ext cx="3232150" cy="126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3">
            <a:extLst>
              <a:ext uri="{FF2B5EF4-FFF2-40B4-BE49-F238E27FC236}">
                <a16:creationId xmlns:a16="http://schemas.microsoft.com/office/drawing/2014/main" id="{D1D88957-EAC7-32BC-B72C-1F42AA925E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5084763"/>
          <a:ext cx="30003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90360" imgH="177480" progId="Equation.DSMT4">
                  <p:embed/>
                </p:oleObj>
              </mc:Choice>
              <mc:Fallback>
                <p:oleObj name="Equation" r:id="rId5" imgW="99036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84763"/>
                        <a:ext cx="3000375" cy="563562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349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E8354D48-6AA1-A94B-9C4C-57866E8B2F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" y="5140325"/>
            <a:ext cx="32829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</a:rPr>
              <a:t>July Total Hours =</a:t>
            </a:r>
          </a:p>
        </p:txBody>
      </p:sp>
      <p:pic>
        <p:nvPicPr>
          <p:cNvPr id="21" name="Picture 20" descr="sun_funny.gif">
            <a:extLst>
              <a:ext uri="{FF2B5EF4-FFF2-40B4-BE49-F238E27FC236}">
                <a16:creationId xmlns:a16="http://schemas.microsoft.com/office/drawing/2014/main" id="{AA92F54F-9870-ECB5-FE3B-4FD49CFE756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97675" y="25400"/>
            <a:ext cx="2176463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9705" name="Text Box 9">
            <a:extLst>
              <a:ext uri="{FF2B5EF4-FFF2-40B4-BE49-F238E27FC236}">
                <a16:creationId xmlns:a16="http://schemas.microsoft.com/office/drawing/2014/main" id="{77ECEB6A-81D3-53C7-619D-0F6BBAB07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895475"/>
            <a:ext cx="75009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Example</a:t>
            </a:r>
            <a:r>
              <a:rPr lang="en-GB" dirty="0">
                <a:solidFill>
                  <a:srgbClr val="FFFFFF"/>
                </a:solidFill>
                <a:cs typeface="Arial" charset="0"/>
              </a:rPr>
              <a:t>   T</a:t>
            </a: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otal hours of sunshine in June was 260.</a:t>
            </a: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The total for July was 5% higher than June..</a:t>
            </a: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is the total hours of sunshine in July.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A1B2BBA6-FCD8-9FD5-C691-14BCBB1976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</a:t>
            </a:r>
          </a:p>
          <a:p>
            <a:pPr>
              <a:defRPr/>
            </a:pPr>
            <a:r>
              <a:rPr lang="en-GB" dirty="0"/>
              <a:t>Maths Dept</a:t>
            </a: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id="{B9131DDB-3476-28CA-5C9B-303C358FDB7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41500" y="508000"/>
            <a:ext cx="5256213" cy="6731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Percentage Rise</a:t>
            </a:r>
          </a:p>
        </p:txBody>
      </p:sp>
      <p:pic>
        <p:nvPicPr>
          <p:cNvPr id="13319" name="Picture 3" descr="scottishflag">
            <a:extLst>
              <a:ext uri="{FF2B5EF4-FFF2-40B4-BE49-F238E27FC236}">
                <a16:creationId xmlns:a16="http://schemas.microsoft.com/office/drawing/2014/main" id="{F0E5B4D9-716E-8FF9-5939-B90DDED7390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Text Box 4">
            <a:extLst>
              <a:ext uri="{FF2B5EF4-FFF2-40B4-BE49-F238E27FC236}">
                <a16:creationId xmlns:a16="http://schemas.microsoft.com/office/drawing/2014/main" id="{FFB3A67A-AADF-3BB2-47B6-F1EECCCB7E7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9712" name="Object 2">
            <a:extLst>
              <a:ext uri="{FF2B5EF4-FFF2-40B4-BE49-F238E27FC236}">
                <a16:creationId xmlns:a16="http://schemas.microsoft.com/office/drawing/2014/main" id="{5703079B-5FCF-4C00-53A8-F4ABA5E723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3538" y="3254375"/>
          <a:ext cx="2463800" cy="126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520" imgH="419040" progId="Equation.DSMT4">
                  <p:embed/>
                </p:oleObj>
              </mc:Choice>
              <mc:Fallback>
                <p:oleObj name="Equation" r:id="rId3" imgW="81252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3254375"/>
                        <a:ext cx="2463800" cy="126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3">
            <a:extLst>
              <a:ext uri="{FF2B5EF4-FFF2-40B4-BE49-F238E27FC236}">
                <a16:creationId xmlns:a16="http://schemas.microsoft.com/office/drawing/2014/main" id="{A39378C0-37B7-DD11-8600-845259CCFA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46575" y="5084763"/>
          <a:ext cx="238442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87320" imgH="177480" progId="Equation.DSMT4">
                  <p:embed/>
                </p:oleObj>
              </mc:Choice>
              <mc:Fallback>
                <p:oleObj name="Equation" r:id="rId5" imgW="78732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575" y="5084763"/>
                        <a:ext cx="2384425" cy="563562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349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D1C7FE9F-2352-11A9-FE83-D3F784235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7213" y="5140325"/>
            <a:ext cx="2476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</a:rPr>
              <a:t>Total Points =</a:t>
            </a:r>
          </a:p>
        </p:txBody>
      </p:sp>
      <p:sp>
        <p:nvSpPr>
          <p:cNvPr id="29705" name="Text Box 9">
            <a:extLst>
              <a:ext uri="{FF2B5EF4-FFF2-40B4-BE49-F238E27FC236}">
                <a16:creationId xmlns:a16="http://schemas.microsoft.com/office/drawing/2014/main" id="{931D873E-55F7-8ABF-FE2C-59D4F599C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895475"/>
            <a:ext cx="8315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Example</a:t>
            </a:r>
            <a:r>
              <a:rPr lang="en-GB" dirty="0">
                <a:solidFill>
                  <a:srgbClr val="FFFFFF"/>
                </a:solidFill>
                <a:cs typeface="Arial" charset="0"/>
              </a:rPr>
              <a:t>   	Last year a football team got 40 points </a:t>
            </a: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Arial" charset="0"/>
              </a:rPr>
              <a:t>		in the League. This year they got 15% more.</a:t>
            </a: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	How many points did they get.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DE5A50C6-B7AB-B9EE-3396-34CFCC708A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64150" y="3619500"/>
          <a:ext cx="50165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880" imgH="177480" progId="Equation.DSMT4">
                  <p:embed/>
                </p:oleObj>
              </mc:Choice>
              <mc:Fallback>
                <p:oleObj name="Equation" r:id="rId7" imgW="16488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150" y="3619500"/>
                        <a:ext cx="50165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3" name="Picture 7" descr="Office Objects 0572">
            <a:extLst>
              <a:ext uri="{FF2B5EF4-FFF2-40B4-BE49-F238E27FC236}">
                <a16:creationId xmlns:a16="http://schemas.microsoft.com/office/drawing/2014/main" id="{CDAC6919-CCCA-A838-9C72-2F79C6718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8">
            <a:extLst>
              <a:ext uri="{FF2B5EF4-FFF2-40B4-BE49-F238E27FC236}">
                <a16:creationId xmlns:a16="http://schemas.microsoft.com/office/drawing/2014/main" id="{CFD7C65A-BEC8-1BD9-F288-97E2339B853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7D8821-B933-4C60-837C-F038F828089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669ED328-228B-6345-D08E-16E5F5B020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E5D57B63-7ECD-8E56-06A0-808E90FC224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300288" y="374650"/>
            <a:ext cx="6843712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60D3E441-F56B-B21A-F580-A9D54EC6D8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4">
            <a:extLst>
              <a:ext uri="{FF2B5EF4-FFF2-40B4-BE49-F238E27FC236}">
                <a16:creationId xmlns:a16="http://schemas.microsoft.com/office/drawing/2014/main" id="{91B8AD7A-0A39-3045-86D0-48F783B55DF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026" name="Object 5">
            <a:extLst>
              <a:ext uri="{FF2B5EF4-FFF2-40B4-BE49-F238E27FC236}">
                <a16:creationId xmlns:a16="http://schemas.microsoft.com/office/drawing/2014/main" id="{3A4E824B-F66D-0C79-7DF5-ECBE337A09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8563" y="2000250"/>
          <a:ext cx="7751762" cy="427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52880" imgH="2730240" progId="Equation.DSMT4">
                  <p:embed/>
                </p:oleObj>
              </mc:Choice>
              <mc:Fallback>
                <p:oleObj name="Equation" r:id="rId3" imgW="4952880" imgH="2730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8563" y="2000250"/>
                        <a:ext cx="7751762" cy="427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Picture 5" descr="Office Objects 0572">
            <a:extLst>
              <a:ext uri="{FF2B5EF4-FFF2-40B4-BE49-F238E27FC236}">
                <a16:creationId xmlns:a16="http://schemas.microsoft.com/office/drawing/2014/main" id="{5046A87A-4D5D-88B0-01EF-7A2B97279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Box 10">
            <a:extLst>
              <a:ext uri="{FF2B5EF4-FFF2-40B4-BE49-F238E27FC236}">
                <a16:creationId xmlns:a16="http://schemas.microsoft.com/office/drawing/2014/main" id="{1FE9FEDA-8255-B52D-BB03-B2B17BED0B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236B77FA-3439-F55A-9D43-FC2E7DCDE5E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4045FEF-F7FE-49D2-A181-C363116FE08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5B84F98E-126D-6FDB-83C7-CC963FEFB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6628" name="Text Box 2">
            <a:extLst>
              <a:ext uri="{FF2B5EF4-FFF2-40B4-BE49-F238E27FC236}">
                <a16:creationId xmlns:a16="http://schemas.microsoft.com/office/drawing/2014/main" id="{6D6B227C-983D-35AA-FC4F-B6DF7E155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13" y="2000250"/>
            <a:ext cx="5195887" cy="2554288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Now try Lifeskills</a:t>
            </a:r>
          </a:p>
          <a:p>
            <a:pPr algn="ctr" eaLnBrk="1" hangingPunct="1"/>
            <a:endParaRPr lang="en-GB" altLang="en-US" sz="4000">
              <a:solidFill>
                <a:srgbClr val="FFFFFF"/>
              </a:solidFill>
            </a:endParaRP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Ex 3</a:t>
            </a:r>
          </a:p>
          <a:p>
            <a:pPr algn="ctr" eaLnBrk="1" hangingPunct="1"/>
            <a:r>
              <a:rPr lang="en-GB" altLang="en-US" sz="4000">
                <a:solidFill>
                  <a:srgbClr val="FFFFFF"/>
                </a:solidFill>
              </a:rPr>
              <a:t>Ch4 (page 26)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6882AAC8-30BA-6A33-AB49-CBA65AA9E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4562475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solidFill>
                <a:srgbClr val="FFFFFF"/>
              </a:solidFill>
            </a:endParaRPr>
          </a:p>
        </p:txBody>
      </p:sp>
      <p:pic>
        <p:nvPicPr>
          <p:cNvPr id="26630" name="Picture 4" descr="ag00463_">
            <a:extLst>
              <a:ext uri="{FF2B5EF4-FFF2-40B4-BE49-F238E27FC236}">
                <a16:creationId xmlns:a16="http://schemas.microsoft.com/office/drawing/2014/main" id="{3A1F808D-43E2-E575-9DDD-BF45ED5C78F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1" name="Picture 6" descr="scottishflag">
            <a:extLst>
              <a:ext uri="{FF2B5EF4-FFF2-40B4-BE49-F238E27FC236}">
                <a16:creationId xmlns:a16="http://schemas.microsoft.com/office/drawing/2014/main" id="{CB8E9145-2BC4-6A5C-13AE-107C4A388C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7" descr="Office Objects 0572">
            <a:extLst>
              <a:ext uri="{FF2B5EF4-FFF2-40B4-BE49-F238E27FC236}">
                <a16:creationId xmlns:a16="http://schemas.microsoft.com/office/drawing/2014/main" id="{882D6E18-C9CF-4D36-DF8A-E9855596BE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3" name="Text Box 8">
            <a:extLst>
              <a:ext uri="{FF2B5EF4-FFF2-40B4-BE49-F238E27FC236}">
                <a16:creationId xmlns:a16="http://schemas.microsoft.com/office/drawing/2014/main" id="{1B6AE895-BD6C-B5C5-7EC8-C63028EA158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70DA7566-80B3-1364-19F7-34AEB85951A4}"/>
              </a:ext>
            </a:extLst>
          </p:cNvPr>
          <p:cNvSpPr txBox="1">
            <a:spLocks noChangeArrowheads="1"/>
          </p:cNvSpPr>
          <p:nvPr/>
        </p:nvSpPr>
        <p:spPr>
          <a:xfrm>
            <a:off x="1555750" y="508000"/>
            <a:ext cx="5256213" cy="6731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3600" b="1" ker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Percentage Rise</a:t>
            </a:r>
            <a:endParaRPr lang="en-GB" sz="36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ea typeface="+mj-ea"/>
              <a:cs typeface="+mj-cs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8">
            <a:extLst>
              <a:ext uri="{FF2B5EF4-FFF2-40B4-BE49-F238E27FC236}">
                <a16:creationId xmlns:a16="http://schemas.microsoft.com/office/drawing/2014/main" id="{1BD8CE0E-E1F4-2747-B5CA-5E2EA30D0C1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7D8821-B933-4C60-837C-F038F828089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4ED407E-6B54-476D-0ECA-D540016E88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4341" name="Rectangle 2">
            <a:extLst>
              <a:ext uri="{FF2B5EF4-FFF2-40B4-BE49-F238E27FC236}">
                <a16:creationId xmlns:a16="http://schemas.microsoft.com/office/drawing/2014/main" id="{8DBE1C55-6749-16D0-494B-F1489BB1F2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87575" y="609600"/>
            <a:ext cx="4416425" cy="600075"/>
          </a:xfrm>
        </p:spPr>
        <p:txBody>
          <a:bodyPr/>
          <a:lstStyle/>
          <a:p>
            <a:pPr algn="ctr" eaLnBrk="1" hangingPunct="1"/>
            <a:r>
              <a:rPr lang="en-GB" altLang="en-US" sz="3600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 Starter Questions</a:t>
            </a:r>
          </a:p>
        </p:txBody>
      </p:sp>
      <p:pic>
        <p:nvPicPr>
          <p:cNvPr id="14342" name="Picture 3" descr="scottishflag">
            <a:extLst>
              <a:ext uri="{FF2B5EF4-FFF2-40B4-BE49-F238E27FC236}">
                <a16:creationId xmlns:a16="http://schemas.microsoft.com/office/drawing/2014/main" id="{8776745F-F766-03EB-634C-7DA891291FF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4">
            <a:extLst>
              <a:ext uri="{FF2B5EF4-FFF2-40B4-BE49-F238E27FC236}">
                <a16:creationId xmlns:a16="http://schemas.microsoft.com/office/drawing/2014/main" id="{030D8562-D628-445E-F519-DAFF440BB7A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14338" name="Object 5">
            <a:extLst>
              <a:ext uri="{FF2B5EF4-FFF2-40B4-BE49-F238E27FC236}">
                <a16:creationId xmlns:a16="http://schemas.microsoft.com/office/drawing/2014/main" id="{DECBDD1A-BCD3-07F0-C0D6-2B611E57DF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1238" y="2000250"/>
          <a:ext cx="8128000" cy="427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194080" imgH="2730240" progId="Equation.DSMT4">
                  <p:embed/>
                </p:oleObj>
              </mc:Choice>
              <mc:Fallback>
                <p:oleObj name="Equation" r:id="rId3" imgW="5194080" imgH="2730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2000250"/>
                        <a:ext cx="8128000" cy="427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4" name="Picture 5" descr="Office Objects 0572">
            <a:extLst>
              <a:ext uri="{FF2B5EF4-FFF2-40B4-BE49-F238E27FC236}">
                <a16:creationId xmlns:a16="http://schemas.microsoft.com/office/drawing/2014/main" id="{FE8470C9-59E3-8453-3555-EF912B408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10F1769D-6F66-30BC-EC50-AF3524D252A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A299000-C3C8-4628-9357-2239A0438BD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9E2AE6CB-6950-EB60-9B82-551E09F117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F291A98E-867F-00E1-7842-8976B13C970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873250" y="558800"/>
            <a:ext cx="5429250" cy="622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GB" altLang="en-US" sz="3200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Percentage Fall (Decrease)</a:t>
            </a:r>
          </a:p>
        </p:txBody>
      </p:sp>
      <p:pic>
        <p:nvPicPr>
          <p:cNvPr id="27653" name="Picture 3" descr="scottishflag">
            <a:extLst>
              <a:ext uri="{FF2B5EF4-FFF2-40B4-BE49-F238E27FC236}">
                <a16:creationId xmlns:a16="http://schemas.microsoft.com/office/drawing/2014/main" id="{DE3BE61F-4896-ABEC-CDA7-5627E9E3AD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Text Box 4">
            <a:extLst>
              <a:ext uri="{FF2B5EF4-FFF2-40B4-BE49-F238E27FC236}">
                <a16:creationId xmlns:a16="http://schemas.microsoft.com/office/drawing/2014/main" id="{BCB6E1A3-6D7B-A15E-3A2F-099C09D9354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7655" name="Picture 5" descr="Office Objects 0572">
            <a:extLst>
              <a:ext uri="{FF2B5EF4-FFF2-40B4-BE49-F238E27FC236}">
                <a16:creationId xmlns:a16="http://schemas.microsoft.com/office/drawing/2014/main" id="{66333169-100B-FAD5-D44A-D17AEEBA5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Rectangle 6">
            <a:extLst>
              <a:ext uri="{FF2B5EF4-FFF2-40B4-BE49-F238E27FC236}">
                <a16:creationId xmlns:a16="http://schemas.microsoft.com/office/drawing/2014/main" id="{CD957A93-776D-A721-12D1-947BB28A6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AF49B193-1B27-0CE6-7AE3-64C8BD90F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0C60FFCF-B266-985B-97DC-2B3A1F6D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terms percentage fall.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7659" name="Line 9">
            <a:extLst>
              <a:ext uri="{FF2B5EF4-FFF2-40B4-BE49-F238E27FC236}">
                <a16:creationId xmlns:a16="http://schemas.microsoft.com/office/drawing/2014/main" id="{16AF44B6-F506-E376-1161-66977CE586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2C219BF5-15EB-206A-D29A-06E4E0E30B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1.	We are learning percentage fall in context.</a:t>
            </a:r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3022F9F9-C8FE-3B6C-F4A1-398BEA7C7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4086225"/>
            <a:ext cx="3651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percentages fall.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4" grpId="0"/>
      <p:bldP spid="5735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9FD50E75-C027-7EBE-4F73-4114046EDC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</a:t>
            </a:r>
          </a:p>
          <a:p>
            <a:pPr>
              <a:defRPr/>
            </a:pPr>
            <a:r>
              <a:rPr lang="en-GB" dirty="0"/>
              <a:t>Maths Dept</a:t>
            </a:r>
          </a:p>
        </p:txBody>
      </p:sp>
      <p:sp>
        <p:nvSpPr>
          <p:cNvPr id="15366" name="Rectangle 2">
            <a:extLst>
              <a:ext uri="{FF2B5EF4-FFF2-40B4-BE49-F238E27FC236}">
                <a16:creationId xmlns:a16="http://schemas.microsoft.com/office/drawing/2014/main" id="{86D8E67F-738C-7F92-CB1F-738ED0F5EC8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19288" y="635000"/>
            <a:ext cx="5256212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GB" altLang="en-US" sz="3200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Percentage Fall (decrease)</a:t>
            </a:r>
          </a:p>
        </p:txBody>
      </p:sp>
      <p:pic>
        <p:nvPicPr>
          <p:cNvPr id="15367" name="Picture 3" descr="scottishflag">
            <a:extLst>
              <a:ext uri="{FF2B5EF4-FFF2-40B4-BE49-F238E27FC236}">
                <a16:creationId xmlns:a16="http://schemas.microsoft.com/office/drawing/2014/main" id="{08F9FE27-5609-1A87-B056-4148AAC580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Text Box 4">
            <a:extLst>
              <a:ext uri="{FF2B5EF4-FFF2-40B4-BE49-F238E27FC236}">
                <a16:creationId xmlns:a16="http://schemas.microsoft.com/office/drawing/2014/main" id="{84654DF8-7AC0-B001-D58A-3F7B36A21A2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5369" name="Picture 6" descr="Office Objects 0572">
            <a:extLst>
              <a:ext uri="{FF2B5EF4-FFF2-40B4-BE49-F238E27FC236}">
                <a16:creationId xmlns:a16="http://schemas.microsoft.com/office/drawing/2014/main" id="{D5831AA4-4CAA-FDD1-DAE6-79963CFCF8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5" name="Text Box 9">
            <a:extLst>
              <a:ext uri="{FF2B5EF4-FFF2-40B4-BE49-F238E27FC236}">
                <a16:creationId xmlns:a16="http://schemas.microsoft.com/office/drawing/2014/main" id="{D1931711-B7D4-A72E-2CFC-51E360B86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895475"/>
            <a:ext cx="72199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Example</a:t>
            </a:r>
          </a:p>
          <a:p>
            <a:pPr>
              <a:defRPr/>
            </a:pPr>
            <a:endParaRPr lang="en-GB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 a sale the cost of a jumper is reduced by 10%.</a:t>
            </a: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is the sale price of the jumper.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graphicFrame>
        <p:nvGraphicFramePr>
          <p:cNvPr id="29712" name="Object 2">
            <a:extLst>
              <a:ext uri="{FF2B5EF4-FFF2-40B4-BE49-F238E27FC236}">
                <a16:creationId xmlns:a16="http://schemas.microsoft.com/office/drawing/2014/main" id="{3B1C6E9D-748F-864C-5528-FFE8D9B714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3288" y="3703638"/>
          <a:ext cx="315436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177480" progId="Equation.DSMT4">
                  <p:embed/>
                </p:oleObj>
              </mc:Choice>
              <mc:Fallback>
                <p:oleObj name="Equation" r:id="rId4" imgW="104112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3288" y="3703638"/>
                        <a:ext cx="3154362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71" name="Picture 16" descr="sweater-men.jpg">
            <a:extLst>
              <a:ext uri="{FF2B5EF4-FFF2-40B4-BE49-F238E27FC236}">
                <a16:creationId xmlns:a16="http://schemas.microsoft.com/office/drawing/2014/main" id="{D949B43D-952D-7CF3-E478-A36497EB3F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475" y="3262313"/>
            <a:ext cx="1042988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TextBox 17">
            <a:extLst>
              <a:ext uri="{FF2B5EF4-FFF2-40B4-BE49-F238E27FC236}">
                <a16:creationId xmlns:a16="http://schemas.microsoft.com/office/drawing/2014/main" id="{3EFD2AAF-1CB4-B287-CC8D-78DF1CD5E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988" y="4800600"/>
            <a:ext cx="21304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Original Price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£35</a:t>
            </a:r>
          </a:p>
        </p:txBody>
      </p:sp>
      <p:graphicFrame>
        <p:nvGraphicFramePr>
          <p:cNvPr id="60420" name="Object 4">
            <a:extLst>
              <a:ext uri="{FF2B5EF4-FFF2-40B4-BE49-F238E27FC236}">
                <a16:creationId xmlns:a16="http://schemas.microsoft.com/office/drawing/2014/main" id="{A265667A-BC15-0F1C-6A6E-FF80AC26F7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9100" y="5084763"/>
          <a:ext cx="373221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560" imgH="177480" progId="Equation.DSMT4">
                  <p:embed/>
                </p:oleObj>
              </mc:Choice>
              <mc:Fallback>
                <p:oleObj name="Equation" r:id="rId7" imgW="123156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5084763"/>
                        <a:ext cx="3732213" cy="563562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349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E487C848-2B52-B1F5-459B-272487BB4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" y="5140325"/>
            <a:ext cx="21526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</a:rPr>
              <a:t>Sale Price =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F1562E18-7A1C-58A0-DCC3-3E44E5E52B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7963" y="3703638"/>
          <a:ext cx="119221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480" imgH="177480" progId="Equation.DSMT4">
                  <p:embed/>
                </p:oleObj>
              </mc:Choice>
              <mc:Fallback>
                <p:oleObj name="Equation" r:id="rId9" imgW="39348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63" y="3703638"/>
                        <a:ext cx="1192212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9">
            <a:extLst>
              <a:ext uri="{FF2B5EF4-FFF2-40B4-BE49-F238E27FC236}">
                <a16:creationId xmlns:a16="http://schemas.microsoft.com/office/drawing/2014/main" id="{61B7DB39-4FF9-892E-DF20-A3664AB2C0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Created by Mr. Lafferty</a:t>
            </a:r>
          </a:p>
          <a:p>
            <a:pPr>
              <a:defRPr/>
            </a:pPr>
            <a:r>
              <a:rPr lang="en-GB" dirty="0"/>
              <a:t>Maths Dept</a:t>
            </a:r>
          </a:p>
        </p:txBody>
      </p:sp>
      <p:sp>
        <p:nvSpPr>
          <p:cNvPr id="16390" name="Rectangle 2">
            <a:extLst>
              <a:ext uri="{FF2B5EF4-FFF2-40B4-BE49-F238E27FC236}">
                <a16:creationId xmlns:a16="http://schemas.microsoft.com/office/drawing/2014/main" id="{71472AE6-B8CC-80FB-46B7-F66CA00113C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19288" y="635000"/>
            <a:ext cx="5256212" cy="558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GB" altLang="en-US" sz="3200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Percentage Fall (decrease)</a:t>
            </a:r>
          </a:p>
        </p:txBody>
      </p:sp>
      <p:pic>
        <p:nvPicPr>
          <p:cNvPr id="16391" name="Picture 3" descr="scottishflag">
            <a:extLst>
              <a:ext uri="{FF2B5EF4-FFF2-40B4-BE49-F238E27FC236}">
                <a16:creationId xmlns:a16="http://schemas.microsoft.com/office/drawing/2014/main" id="{14D53B0B-1FE4-552A-5B12-6C4ADC0E82B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2" name="Text Box 4">
            <a:extLst>
              <a:ext uri="{FF2B5EF4-FFF2-40B4-BE49-F238E27FC236}">
                <a16:creationId xmlns:a16="http://schemas.microsoft.com/office/drawing/2014/main" id="{2AECE5BC-D92E-CEBB-ACEB-79B82D7BED0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16393" name="Picture 6" descr="Office Objects 0572">
            <a:extLst>
              <a:ext uri="{FF2B5EF4-FFF2-40B4-BE49-F238E27FC236}">
                <a16:creationId xmlns:a16="http://schemas.microsoft.com/office/drawing/2014/main" id="{DC1140E5-6AB7-4D28-5918-EAA991145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5" name="Text Box 9">
            <a:extLst>
              <a:ext uri="{FF2B5EF4-FFF2-40B4-BE49-F238E27FC236}">
                <a16:creationId xmlns:a16="http://schemas.microsoft.com/office/drawing/2014/main" id="{49559E39-4942-31D6-4E20-BACF1D117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0" y="1895475"/>
            <a:ext cx="602932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Example</a:t>
            </a: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Last year a house was valued at £90000.</a:t>
            </a: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This year the price dropped by 15%.</a:t>
            </a: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What was the price this year ?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graphicFrame>
        <p:nvGraphicFramePr>
          <p:cNvPr id="29712" name="Object 2">
            <a:extLst>
              <a:ext uri="{FF2B5EF4-FFF2-40B4-BE49-F238E27FC236}">
                <a16:creationId xmlns:a16="http://schemas.microsoft.com/office/drawing/2014/main" id="{4368F112-93DA-742D-553F-D759F3F3BB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1363" y="3522663"/>
          <a:ext cx="3270250" cy="1268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419040" progId="Equation.DSMT4">
                  <p:embed/>
                </p:oleObj>
              </mc:Choice>
              <mc:Fallback>
                <p:oleObj name="Equation" r:id="rId4" imgW="1079280" imgH="419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1363" y="3522663"/>
                        <a:ext cx="3270250" cy="1268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>
            <a:extLst>
              <a:ext uri="{FF2B5EF4-FFF2-40B4-BE49-F238E27FC236}">
                <a16:creationId xmlns:a16="http://schemas.microsoft.com/office/drawing/2014/main" id="{5F7D4837-0FE4-CC5B-0073-A3A8232890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41638" y="5084763"/>
          <a:ext cx="4656137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36480" imgH="177480" progId="Equation.DSMT4">
                  <p:embed/>
                </p:oleObj>
              </mc:Choice>
              <mc:Fallback>
                <p:oleObj name="Equation" r:id="rId6" imgW="153648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5084763"/>
                        <a:ext cx="4656137" cy="563562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349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FCC78B14-06A0-B4EE-4525-FFF2C6798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400" y="5140325"/>
            <a:ext cx="1317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FF"/>
                </a:solidFill>
              </a:rPr>
              <a:t>Price =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DA7C97CC-4BD8-6527-7BEB-3A0B6C8F44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7313" y="3868738"/>
          <a:ext cx="130810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640" imgH="177480" progId="Equation.DSMT4">
                  <p:embed/>
                </p:oleObj>
              </mc:Choice>
              <mc:Fallback>
                <p:oleObj name="Equation" r:id="rId8" imgW="43164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3868738"/>
                        <a:ext cx="1308100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A6E3AD0D-34AB-FFF0-08B2-B80965F3BE7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60C9C-749C-4E55-B20E-DEA5D344FA1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7789BDE-27AA-36A3-9DAF-D8399376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50CC380D-3623-9B2F-940B-EFBEC4FD7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7" name="Text Box 3">
            <a:extLst>
              <a:ext uri="{FF2B5EF4-FFF2-40B4-BE49-F238E27FC236}">
                <a16:creationId xmlns:a16="http://schemas.microsoft.com/office/drawing/2014/main" id="{6BCCCFB3-716C-B61F-4942-D680855F4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4000"/>
              <a:t>Now try lifeskills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Ex 4</a:t>
            </a:r>
          </a:p>
          <a:p>
            <a:pPr algn="ctr" eaLnBrk="1" hangingPunct="1"/>
            <a:r>
              <a:rPr lang="en-GB" altLang="en-US" sz="4000"/>
              <a:t>Ch3 (page 29)</a:t>
            </a:r>
          </a:p>
        </p:txBody>
      </p:sp>
      <p:pic>
        <p:nvPicPr>
          <p:cNvPr id="28678" name="Picture 4" descr="ag00463_">
            <a:extLst>
              <a:ext uri="{FF2B5EF4-FFF2-40B4-BE49-F238E27FC236}">
                <a16:creationId xmlns:a16="http://schemas.microsoft.com/office/drawing/2014/main" id="{53135745-D5F4-D085-94D6-FE43A00B7C6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5" descr="scottishflag">
            <a:extLst>
              <a:ext uri="{FF2B5EF4-FFF2-40B4-BE49-F238E27FC236}">
                <a16:creationId xmlns:a16="http://schemas.microsoft.com/office/drawing/2014/main" id="{F1435431-015D-17C9-C4F4-F4C8DEC77A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6" descr="Office Objects 0572">
            <a:extLst>
              <a:ext uri="{FF2B5EF4-FFF2-40B4-BE49-F238E27FC236}">
                <a16:creationId xmlns:a16="http://schemas.microsoft.com/office/drawing/2014/main" id="{F91A57A7-DB26-D902-A237-8757F4656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1" name="Text Box 7">
            <a:extLst>
              <a:ext uri="{FF2B5EF4-FFF2-40B4-BE49-F238E27FC236}">
                <a16:creationId xmlns:a16="http://schemas.microsoft.com/office/drawing/2014/main" id="{41665D0B-9289-6823-52BB-C1ECB4B927C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3EA96242-A3A0-F1E0-A47A-8D497DF57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28683" name="TextBox 13">
            <a:extLst>
              <a:ext uri="{FF2B5EF4-FFF2-40B4-BE49-F238E27FC236}">
                <a16:creationId xmlns:a16="http://schemas.microsoft.com/office/drawing/2014/main" id="{0B25F5E3-071A-8C0B-984E-2428F266B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6E434FFB-9D28-789A-E21F-6BAEF766247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876800" cy="2101850"/>
            <a:chOff x="0" y="-1"/>
            <a:chExt cx="4394579" cy="2101755"/>
          </a:xfrm>
        </p:grpSpPr>
        <p:sp>
          <p:nvSpPr>
            <p:cNvPr id="14" name="Cloud 13">
              <a:extLst>
                <a:ext uri="{FF2B5EF4-FFF2-40B4-BE49-F238E27FC236}">
                  <a16:creationId xmlns:a16="http://schemas.microsoft.com/office/drawing/2014/main" id="{AB4688AD-5686-BA5F-715F-C78F00F86838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5" name="Picture 14" descr="TICK.jpg">
              <a:extLst>
                <a:ext uri="{FF2B5EF4-FFF2-40B4-BE49-F238E27FC236}">
                  <a16:creationId xmlns:a16="http://schemas.microsoft.com/office/drawing/2014/main" id="{2CE594D2-AB02-AE93-53A7-3D16AD8CBAB4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16" name="Rounded Rectangle 15">
            <a:hlinkClick r:id="rId6"/>
            <a:extLst>
              <a:ext uri="{FF2B5EF4-FFF2-40B4-BE49-F238E27FC236}">
                <a16:creationId xmlns:a16="http://schemas.microsoft.com/office/drawing/2014/main" id="{4734E98C-C017-E805-C6B4-179E2F13BB31}"/>
              </a:ext>
            </a:extLst>
          </p:cNvPr>
          <p:cNvSpPr/>
          <p:nvPr/>
        </p:nvSpPr>
        <p:spPr>
          <a:xfrm>
            <a:off x="3475038" y="5083175"/>
            <a:ext cx="2879725" cy="831850"/>
          </a:xfrm>
          <a:prstGeom prst="roundRect">
            <a:avLst/>
          </a:prstGeom>
          <a:solidFill>
            <a:srgbClr val="FFFF00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Are you on Target ?</a:t>
            </a:r>
          </a:p>
          <a:p>
            <a:pPr algn="ctr">
              <a:defRPr/>
            </a:pPr>
            <a:r>
              <a:rPr lang="en-GB" sz="2000" dirty="0">
                <a:solidFill>
                  <a:srgbClr val="080808"/>
                </a:solidFill>
                <a:latin typeface="Comic Sans MS" pitchFamily="66" charset="0"/>
              </a:rPr>
              <a:t>I can 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066">
            <a:extLst>
              <a:ext uri="{FF2B5EF4-FFF2-40B4-BE49-F238E27FC236}">
                <a16:creationId xmlns:a16="http://schemas.microsoft.com/office/drawing/2014/main" id="{B320E011-A12D-3357-3C5C-5F1498EAB9B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B2E8888-B496-4DE9-9C08-302191F13EB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2067">
            <a:extLst>
              <a:ext uri="{FF2B5EF4-FFF2-40B4-BE49-F238E27FC236}">
                <a16:creationId xmlns:a16="http://schemas.microsoft.com/office/drawing/2014/main" id="{F7CE9F3C-0FA2-4AAB-98F1-A5E1FCF188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id="{F7A79F99-1C95-52FC-3701-B7344DE8DBA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89100" y="552450"/>
            <a:ext cx="5256213" cy="695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GB" altLang="en-US" b="0">
                <a:solidFill>
                  <a:srgbClr val="FFFF00"/>
                </a:solidFill>
                <a:effectLst/>
                <a:latin typeface="Comic Sans MS" panose="030F0702030302020204" pitchFamily="66" charset="0"/>
              </a:rPr>
              <a:t>Percentages</a:t>
            </a:r>
          </a:p>
        </p:txBody>
      </p:sp>
      <p:pic>
        <p:nvPicPr>
          <p:cNvPr id="21509" name="Picture 3" descr="scottishflag">
            <a:extLst>
              <a:ext uri="{FF2B5EF4-FFF2-40B4-BE49-F238E27FC236}">
                <a16:creationId xmlns:a16="http://schemas.microsoft.com/office/drawing/2014/main" id="{EE76CE0D-85E2-3084-CBB8-7E2EB115DBF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 Box 4">
            <a:extLst>
              <a:ext uri="{FF2B5EF4-FFF2-40B4-BE49-F238E27FC236}">
                <a16:creationId xmlns:a16="http://schemas.microsoft.com/office/drawing/2014/main" id="{3927DD7B-21CD-7FD4-D64C-99A53129692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1511" name="Picture 5" descr="Office Objects 0572">
            <a:extLst>
              <a:ext uri="{FF2B5EF4-FFF2-40B4-BE49-F238E27FC236}">
                <a16:creationId xmlns:a16="http://schemas.microsoft.com/office/drawing/2014/main" id="{EFBFDF84-7ED1-617C-09B3-BB941630E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Rectangle 6">
            <a:extLst>
              <a:ext uri="{FF2B5EF4-FFF2-40B4-BE49-F238E27FC236}">
                <a16:creationId xmlns:a16="http://schemas.microsoft.com/office/drawing/2014/main" id="{B487AC55-2689-2385-7FCB-7BD2A3D3A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EF915D48-2B42-13E3-45DB-37AE81C54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4BEBC57E-84A9-E18B-A62F-942CD00D5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5700" y="3025775"/>
            <a:ext cx="41783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how to convert a fraction / decimal to a percentage.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1515" name="Line 9">
            <a:extLst>
              <a:ext uri="{FF2B5EF4-FFF2-40B4-BE49-F238E27FC236}">
                <a16:creationId xmlns:a16="http://schemas.microsoft.com/office/drawing/2014/main" id="{40D60F75-E964-B49D-6EB8-76300EB177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7354" name="Rectangle 10">
            <a:extLst>
              <a:ext uri="{FF2B5EF4-FFF2-40B4-BE49-F238E27FC236}">
                <a16:creationId xmlns:a16="http://schemas.microsoft.com/office/drawing/2014/main" id="{E9E789B2-E111-0A10-AC0A-413E52933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FF00"/>
                </a:solidFill>
              </a:rPr>
              <a:t>1.	We are learning to convert a fraction  / decimal to a percentage and use them in context.</a:t>
            </a:r>
          </a:p>
        </p:txBody>
      </p:sp>
      <p:sp>
        <p:nvSpPr>
          <p:cNvPr id="57355" name="Rectangle 11">
            <a:extLst>
              <a:ext uri="{FF2B5EF4-FFF2-40B4-BE49-F238E27FC236}">
                <a16:creationId xmlns:a16="http://schemas.microsoft.com/office/drawing/2014/main" id="{94A31C01-E7DA-2859-8796-3B99D2EAB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2750" y="4086225"/>
            <a:ext cx="3651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compare percentages in context.</a:t>
            </a:r>
          </a:p>
        </p:txBody>
      </p:sp>
      <p:sp>
        <p:nvSpPr>
          <p:cNvPr id="21518" name="TextBox 10">
            <a:extLst>
              <a:ext uri="{FF2B5EF4-FFF2-40B4-BE49-F238E27FC236}">
                <a16:creationId xmlns:a16="http://schemas.microsoft.com/office/drawing/2014/main" id="{2ABE4B71-955A-0793-E3A0-BB8EFDDFD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0963" y="1368425"/>
            <a:ext cx="1066801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14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1519" name="TextBox 14">
            <a:extLst>
              <a:ext uri="{FF2B5EF4-FFF2-40B4-BE49-F238E27FC236}">
                <a16:creationId xmlns:a16="http://schemas.microsoft.com/office/drawing/2014/main" id="{8AD229E8-EDE6-65BB-0D26-070501A98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4" grpId="0"/>
      <p:bldP spid="573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1511F0BB-F994-24AD-CB61-56A3ED0E60D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83E24F-28E9-4A92-97A4-E5E129CE38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32C48FAA-A351-8851-9C3B-5223162FC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053" name="Text Box 3">
            <a:extLst>
              <a:ext uri="{FF2B5EF4-FFF2-40B4-BE49-F238E27FC236}">
                <a16:creationId xmlns:a16="http://schemas.microsoft.com/office/drawing/2014/main" id="{14133937-4258-F1C5-922B-4EB580166F1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2054" name="Picture 4" descr="scottishflag">
            <a:extLst>
              <a:ext uri="{FF2B5EF4-FFF2-40B4-BE49-F238E27FC236}">
                <a16:creationId xmlns:a16="http://schemas.microsoft.com/office/drawing/2014/main" id="{916EF956-7A31-8DBA-556E-E94AEB6C84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5" descr="Office Objects 0572">
            <a:extLst>
              <a:ext uri="{FF2B5EF4-FFF2-40B4-BE49-F238E27FC236}">
                <a16:creationId xmlns:a16="http://schemas.microsoft.com/office/drawing/2014/main" id="{94F467E2-AE51-5A73-62F7-5CFBF5F879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6">
            <a:extLst>
              <a:ext uri="{FF2B5EF4-FFF2-40B4-BE49-F238E27FC236}">
                <a16:creationId xmlns:a16="http://schemas.microsoft.com/office/drawing/2014/main" id="{32EC6B86-466D-BCEB-F5C5-3B3A33F09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0350" y="2044700"/>
            <a:ext cx="6483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Converting a fraction to a percentage</a:t>
            </a:r>
          </a:p>
        </p:txBody>
      </p:sp>
      <p:sp>
        <p:nvSpPr>
          <p:cNvPr id="106517" name="Rectangle 21">
            <a:extLst>
              <a:ext uri="{FF2B5EF4-FFF2-40B4-BE49-F238E27FC236}">
                <a16:creationId xmlns:a16="http://schemas.microsoft.com/office/drawing/2014/main" id="{E25CDE02-0A09-B60D-90A3-D4F89A191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2058" name="TextBox 15">
            <a:extLst>
              <a:ext uri="{FF2B5EF4-FFF2-40B4-BE49-F238E27FC236}">
                <a16:creationId xmlns:a16="http://schemas.microsoft.com/office/drawing/2014/main" id="{814C2B59-089B-69E3-9203-12B9BA337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158F788-73D7-922B-3062-3F8C5CD0B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900" y="4122738"/>
            <a:ext cx="1389063" cy="461962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Fraction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BD4F70-4583-7C3E-852F-92A8A7097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25" y="4122738"/>
            <a:ext cx="1301750" cy="461962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Decimal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FA8217B-CD2A-0BB0-0F81-61F103DDB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3038" y="4122738"/>
            <a:ext cx="1782762" cy="461962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00000"/>
                </a:solidFill>
              </a:rPr>
              <a:t>Percentage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B564541E-E556-7FA4-94B7-0355C5CEE333}"/>
              </a:ext>
            </a:extLst>
          </p:cNvPr>
          <p:cNvSpPr/>
          <p:nvPr/>
        </p:nvSpPr>
        <p:spPr>
          <a:xfrm>
            <a:off x="2220913" y="3632200"/>
            <a:ext cx="2220912" cy="874713"/>
          </a:xfrm>
          <a:prstGeom prst="arc">
            <a:avLst>
              <a:gd name="adj1" fmla="val 11287807"/>
              <a:gd name="adj2" fmla="val 0"/>
            </a:avLst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7D03BB9B-9FD3-3FCB-520A-A5C79B240D26}"/>
              </a:ext>
            </a:extLst>
          </p:cNvPr>
          <p:cNvSpPr/>
          <p:nvPr/>
        </p:nvSpPr>
        <p:spPr>
          <a:xfrm>
            <a:off x="4816475" y="3600450"/>
            <a:ext cx="2219325" cy="876300"/>
          </a:xfrm>
          <a:prstGeom prst="arc">
            <a:avLst>
              <a:gd name="adj1" fmla="val 10906850"/>
              <a:gd name="adj2" fmla="val 0"/>
            </a:avLst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6148D9-E4BA-8E6B-DCDF-2502CDC05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3081338"/>
            <a:ext cx="2305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Do the division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FB6DA98-E7E8-AD50-6BB7-6EAF935F7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1638" y="3081338"/>
            <a:ext cx="9699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x 100</a:t>
            </a:r>
          </a:p>
        </p:txBody>
      </p:sp>
      <p:graphicFrame>
        <p:nvGraphicFramePr>
          <p:cNvPr id="113671" name="Object 7">
            <a:extLst>
              <a:ext uri="{FF2B5EF4-FFF2-40B4-BE49-F238E27FC236}">
                <a16:creationId xmlns:a16="http://schemas.microsoft.com/office/drawing/2014/main" id="{1781FFA5-476B-6566-50BB-570CE935AC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3888" y="5126038"/>
          <a:ext cx="530225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482400" progId="Equation.DSMT4">
                  <p:embed/>
                </p:oleObj>
              </mc:Choice>
              <mc:Fallback>
                <p:oleObj name="Equation" r:id="rId4" imgW="241200" imgH="482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8" y="5126038"/>
                        <a:ext cx="530225" cy="1055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Arc 25">
            <a:extLst>
              <a:ext uri="{FF2B5EF4-FFF2-40B4-BE49-F238E27FC236}">
                <a16:creationId xmlns:a16="http://schemas.microsoft.com/office/drawing/2014/main" id="{84C386FD-975E-595B-6839-3353094DCB44}"/>
              </a:ext>
            </a:extLst>
          </p:cNvPr>
          <p:cNvSpPr/>
          <p:nvPr/>
        </p:nvSpPr>
        <p:spPr>
          <a:xfrm>
            <a:off x="2220913" y="4794250"/>
            <a:ext cx="2220912" cy="874713"/>
          </a:xfrm>
          <a:prstGeom prst="arc">
            <a:avLst>
              <a:gd name="adj1" fmla="val 11287807"/>
              <a:gd name="adj2" fmla="val 0"/>
            </a:avLst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D1E41E-BAF1-8763-896A-6B47B523B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8938" y="5360988"/>
            <a:ext cx="10382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0.75</a:t>
            </a:r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31E699EE-3B62-F3FD-3F1A-FA50F4AB3C39}"/>
              </a:ext>
            </a:extLst>
          </p:cNvPr>
          <p:cNvSpPr/>
          <p:nvPr/>
        </p:nvSpPr>
        <p:spPr>
          <a:xfrm>
            <a:off x="5019675" y="4816475"/>
            <a:ext cx="2498725" cy="830263"/>
          </a:xfrm>
          <a:prstGeom prst="arc">
            <a:avLst>
              <a:gd name="adj1" fmla="val 10941019"/>
              <a:gd name="adj2" fmla="val 0"/>
            </a:avLst>
          </a:prstGeom>
          <a:ln w="381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1E81CCF-74B2-396B-8C7C-9D24CCA06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5360988"/>
            <a:ext cx="10223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75%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C176B29-4668-120D-4222-32951D757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3813" y="4954588"/>
            <a:ext cx="15954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Do the division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93FB8DB-449C-004E-3543-2A894696F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038" y="4954588"/>
            <a:ext cx="7112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600"/>
              <a:t>x 100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2" grpId="0"/>
      <p:bldP spid="23" grpId="0"/>
      <p:bldP spid="27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E8CC0959-5C33-275D-2C38-0336C67FE66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9AF0FD-1235-4F18-BBFC-717C96825B7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30524F5F-5681-7154-AB52-87B6B9E87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3085" name="Text Box 2">
            <a:extLst>
              <a:ext uri="{FF2B5EF4-FFF2-40B4-BE49-F238E27FC236}">
                <a16:creationId xmlns:a16="http://schemas.microsoft.com/office/drawing/2014/main" id="{99BC37DC-F1BF-54C2-71F7-E2402325C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2024063"/>
            <a:ext cx="8567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Convert these percentages to fraction and simply</a:t>
            </a: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4F2986B7-0509-2C1C-7FC4-9D8E2D6CD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31077" name="Object 5">
            <a:extLst>
              <a:ext uri="{FF2B5EF4-FFF2-40B4-BE49-F238E27FC236}">
                <a16:creationId xmlns:a16="http://schemas.microsoft.com/office/drawing/2014/main" id="{495D7109-2B42-E77A-468F-62F66505FE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7025" y="2670175"/>
          <a:ext cx="655638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736560" progId="Equation.DSMT4">
                  <p:embed/>
                </p:oleObj>
              </mc:Choice>
              <mc:Fallback>
                <p:oleObj name="Equation" r:id="rId2" imgW="507960" imgH="736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2670175"/>
                        <a:ext cx="655638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8" name="Object 6">
            <a:extLst>
              <a:ext uri="{FF2B5EF4-FFF2-40B4-BE49-F238E27FC236}">
                <a16:creationId xmlns:a16="http://schemas.microsoft.com/office/drawing/2014/main" id="{8EC31F93-1410-3A4B-41D2-03A74DA7A5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5763" y="2686050"/>
          <a:ext cx="10287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736560" progId="Equation.DSMT4">
                  <p:embed/>
                </p:oleObj>
              </mc:Choice>
              <mc:Fallback>
                <p:oleObj name="Equation" r:id="rId4" imgW="825480" imgH="736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2686050"/>
                        <a:ext cx="1028700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7">
            <a:extLst>
              <a:ext uri="{FF2B5EF4-FFF2-40B4-BE49-F238E27FC236}">
                <a16:creationId xmlns:a16="http://schemas.microsoft.com/office/drawing/2014/main" id="{370C02B4-1A58-F498-E71C-920493020F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6575" y="2916238"/>
          <a:ext cx="9382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47640" imgH="317160" progId="Equation.DSMT4">
                  <p:embed/>
                </p:oleObj>
              </mc:Choice>
              <mc:Fallback>
                <p:oleObj name="Equation" r:id="rId6" imgW="64764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575" y="2916238"/>
                        <a:ext cx="938213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1" name="Object 9">
            <a:extLst>
              <a:ext uri="{FF2B5EF4-FFF2-40B4-BE49-F238E27FC236}">
                <a16:creationId xmlns:a16="http://schemas.microsoft.com/office/drawing/2014/main" id="{EAC1EA2B-3844-B114-64B1-5F59C9D3DF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7025" y="3863975"/>
          <a:ext cx="6604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160" imgH="736560" progId="Equation.DSMT4">
                  <p:embed/>
                </p:oleObj>
              </mc:Choice>
              <mc:Fallback>
                <p:oleObj name="Equation" r:id="rId8" imgW="533160" imgH="736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3863975"/>
                        <a:ext cx="6604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10">
            <a:extLst>
              <a:ext uri="{FF2B5EF4-FFF2-40B4-BE49-F238E27FC236}">
                <a16:creationId xmlns:a16="http://schemas.microsoft.com/office/drawing/2014/main" id="{334A75D2-1D4D-FEBA-97CC-7A325585D3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5763" y="3868738"/>
          <a:ext cx="10112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736560" progId="Equation.DSMT4">
                  <p:embed/>
                </p:oleObj>
              </mc:Choice>
              <mc:Fallback>
                <p:oleObj name="Equation" r:id="rId10" imgW="825480" imgH="736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3868738"/>
                        <a:ext cx="1011237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11">
            <a:extLst>
              <a:ext uri="{FF2B5EF4-FFF2-40B4-BE49-F238E27FC236}">
                <a16:creationId xmlns:a16="http://schemas.microsoft.com/office/drawing/2014/main" id="{C17E9ED5-8A19-FB38-A9B2-C8697CB7EA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6725" y="4078288"/>
          <a:ext cx="10080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317160" progId="Equation.DSMT4">
                  <p:embed/>
                </p:oleObj>
              </mc:Choice>
              <mc:Fallback>
                <p:oleObj name="Equation" r:id="rId12" imgW="660240" imgH="317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725" y="4078288"/>
                        <a:ext cx="1008063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5" name="Object 13">
            <a:extLst>
              <a:ext uri="{FF2B5EF4-FFF2-40B4-BE49-F238E27FC236}">
                <a16:creationId xmlns:a16="http://schemas.microsoft.com/office/drawing/2014/main" id="{9A86EF61-30F0-E826-4D1E-3C5AE88409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7025" y="5035550"/>
          <a:ext cx="67310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07960" imgH="736560" progId="Equation.DSMT4">
                  <p:embed/>
                </p:oleObj>
              </mc:Choice>
              <mc:Fallback>
                <p:oleObj name="Equation" r:id="rId14" imgW="507960" imgH="7365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5035550"/>
                        <a:ext cx="67310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6" name="Object 14">
            <a:extLst>
              <a:ext uri="{FF2B5EF4-FFF2-40B4-BE49-F238E27FC236}">
                <a16:creationId xmlns:a16="http://schemas.microsoft.com/office/drawing/2014/main" id="{6CC06C1C-6827-AFCA-3943-FF7F70739E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95763" y="5080000"/>
          <a:ext cx="9906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736560" progId="Equation.DSMT4">
                  <p:embed/>
                </p:oleObj>
              </mc:Choice>
              <mc:Fallback>
                <p:oleObj name="Equation" r:id="rId16" imgW="825480" imgH="73656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5080000"/>
                        <a:ext cx="9906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5">
            <a:extLst>
              <a:ext uri="{FF2B5EF4-FFF2-40B4-BE49-F238E27FC236}">
                <a16:creationId xmlns:a16="http://schemas.microsoft.com/office/drawing/2014/main" id="{C61588FF-25AA-A4F8-FB94-BFB53A3E23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4650" y="5257800"/>
          <a:ext cx="11001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60240" imgH="317160" progId="Equation.DSMT4">
                  <p:embed/>
                </p:oleObj>
              </mc:Choice>
              <mc:Fallback>
                <p:oleObj name="Equation" r:id="rId18" imgW="660240" imgH="317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5257800"/>
                        <a:ext cx="1100138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7" name="Picture 4" descr="scottishflag">
            <a:extLst>
              <a:ext uri="{FF2B5EF4-FFF2-40B4-BE49-F238E27FC236}">
                <a16:creationId xmlns:a16="http://schemas.microsoft.com/office/drawing/2014/main" id="{D441549C-5E4B-3570-229B-4C8B10F6E1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5" descr="Office Objects 0572">
            <a:extLst>
              <a:ext uri="{FF2B5EF4-FFF2-40B4-BE49-F238E27FC236}">
                <a16:creationId xmlns:a16="http://schemas.microsoft.com/office/drawing/2014/main" id="{CA5CE742-3893-4EAA-09C1-58A3A4C2D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Text Box 3">
            <a:extLst>
              <a:ext uri="{FF2B5EF4-FFF2-40B4-BE49-F238E27FC236}">
                <a16:creationId xmlns:a16="http://schemas.microsoft.com/office/drawing/2014/main" id="{4CA393DE-D545-0132-6ACE-260828AF617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7FE31DDA-FCAA-14C1-AB07-C7FD8E67BC5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83E24F-28E9-4A92-97A4-E5E129CE38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6F1104AD-AE30-2414-A729-8254C7DDA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4103" name="Text Box 3">
            <a:extLst>
              <a:ext uri="{FF2B5EF4-FFF2-40B4-BE49-F238E27FC236}">
                <a16:creationId xmlns:a16="http://schemas.microsoft.com/office/drawing/2014/main" id="{83E2E425-67A2-F41B-771A-37571302E7C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04" name="Picture 4" descr="scottishflag">
            <a:extLst>
              <a:ext uri="{FF2B5EF4-FFF2-40B4-BE49-F238E27FC236}">
                <a16:creationId xmlns:a16="http://schemas.microsoft.com/office/drawing/2014/main" id="{0987E1BF-234C-22C3-5A8B-BD4C80ABF48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5" descr="Office Objects 0572">
            <a:extLst>
              <a:ext uri="{FF2B5EF4-FFF2-40B4-BE49-F238E27FC236}">
                <a16:creationId xmlns:a16="http://schemas.microsoft.com/office/drawing/2014/main" id="{1CC22019-6E3B-7DF8-BF9C-B90CA2055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Text Box 6">
            <a:extLst>
              <a:ext uri="{FF2B5EF4-FFF2-40B4-BE49-F238E27FC236}">
                <a16:creationId xmlns:a16="http://schemas.microsoft.com/office/drawing/2014/main" id="{6A172DE6-7A24-F2E9-1FE5-5C8EEFDC1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338" y="2044700"/>
            <a:ext cx="7953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Write the following percentages as a fraction.</a:t>
            </a:r>
          </a:p>
        </p:txBody>
      </p:sp>
      <p:sp>
        <p:nvSpPr>
          <p:cNvPr id="11275" name="Text Box 15">
            <a:extLst>
              <a:ext uri="{FF2B5EF4-FFF2-40B4-BE49-F238E27FC236}">
                <a16:creationId xmlns:a16="http://schemas.microsoft.com/office/drawing/2014/main" id="{C0240FFC-5027-FF55-9CDB-81F43670F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2954338"/>
            <a:ext cx="1011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17% =</a:t>
            </a:r>
          </a:p>
        </p:txBody>
      </p:sp>
      <p:sp>
        <p:nvSpPr>
          <p:cNvPr id="11277" name="Text Box 17">
            <a:extLst>
              <a:ext uri="{FF2B5EF4-FFF2-40B4-BE49-F238E27FC236}">
                <a16:creationId xmlns:a16="http://schemas.microsoft.com/office/drawing/2014/main" id="{E592AE6D-A80B-FBA3-1A92-6864CD3AF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4165600"/>
            <a:ext cx="1011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81% =</a:t>
            </a:r>
          </a:p>
        </p:txBody>
      </p:sp>
      <p:sp>
        <p:nvSpPr>
          <p:cNvPr id="106517" name="Rectangle 21">
            <a:extLst>
              <a:ext uri="{FF2B5EF4-FFF2-40B4-BE49-F238E27FC236}">
                <a16:creationId xmlns:a16="http://schemas.microsoft.com/office/drawing/2014/main" id="{9D4DF607-3863-D104-F7BA-9E2DB4166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4110" name="TextBox 15">
            <a:extLst>
              <a:ext uri="{FF2B5EF4-FFF2-40B4-BE49-F238E27FC236}">
                <a16:creationId xmlns:a16="http://schemas.microsoft.com/office/drawing/2014/main" id="{B60104CA-B137-710A-C34F-6D64DE7A5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  <p:graphicFrame>
        <p:nvGraphicFramePr>
          <p:cNvPr id="2" name="Object 19">
            <a:extLst>
              <a:ext uri="{FF2B5EF4-FFF2-40B4-BE49-F238E27FC236}">
                <a16:creationId xmlns:a16="http://schemas.microsoft.com/office/drawing/2014/main" id="{6106E683-96BA-1D29-1B95-129F89F4E6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0075" y="2719388"/>
          <a:ext cx="59213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320" imgH="482400" progId="Equation.DSMT4">
                  <p:embed/>
                </p:oleObj>
              </mc:Choice>
              <mc:Fallback>
                <p:oleObj name="Equation" r:id="rId4" imgW="355320" imgH="482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075" y="2719388"/>
                        <a:ext cx="59213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0">
            <a:extLst>
              <a:ext uri="{FF2B5EF4-FFF2-40B4-BE49-F238E27FC236}">
                <a16:creationId xmlns:a16="http://schemas.microsoft.com/office/drawing/2014/main" id="{C2ED9F59-8B84-4612-DC07-D61FED8876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0075" y="3937000"/>
          <a:ext cx="592138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320" imgH="482400" progId="Equation.DSMT4">
                  <p:embed/>
                </p:oleObj>
              </mc:Choice>
              <mc:Fallback>
                <p:oleObj name="Equation" r:id="rId6" imgW="355320" imgH="482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075" y="3937000"/>
                        <a:ext cx="592138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8">
            <a:extLst>
              <a:ext uri="{FF2B5EF4-FFF2-40B4-BE49-F238E27FC236}">
                <a16:creationId xmlns:a16="http://schemas.microsoft.com/office/drawing/2014/main" id="{E67EAEC2-45F6-71FB-C7AA-FA60FF3BEA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0075" y="5153025"/>
          <a:ext cx="1120775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482400" progId="Equation.DSMT4">
                  <p:embed/>
                </p:oleObj>
              </mc:Choice>
              <mc:Fallback>
                <p:oleObj name="Equation" r:id="rId8" imgW="672840" imgH="482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0075" y="5153025"/>
                        <a:ext cx="1120775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7">
            <a:extLst>
              <a:ext uri="{FF2B5EF4-FFF2-40B4-BE49-F238E27FC236}">
                <a16:creationId xmlns:a16="http://schemas.microsoft.com/office/drawing/2014/main" id="{27CB4CB1-5DCB-F780-28E4-174AA505D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150" y="5376863"/>
            <a:ext cx="1062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40% =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/>
      <p:bldP spid="1127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985BF5B3-8E3C-89AB-2B5F-9C78CF205F9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E9AF0FD-1235-4F18-BBFC-717C96825B7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4B1B1FAE-2D30-CABB-35F3-00E309566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5133" name="Text Box 2">
            <a:extLst>
              <a:ext uri="{FF2B5EF4-FFF2-40B4-BE49-F238E27FC236}">
                <a16:creationId xmlns:a16="http://schemas.microsoft.com/office/drawing/2014/main" id="{FD0283A6-193D-FFEE-E572-2AC0A3B55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75" y="2024063"/>
            <a:ext cx="7554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Covert these fractions to percentages</a:t>
            </a:r>
          </a:p>
        </p:txBody>
      </p:sp>
      <p:sp>
        <p:nvSpPr>
          <p:cNvPr id="131076" name="Rectangle 4">
            <a:extLst>
              <a:ext uri="{FF2B5EF4-FFF2-40B4-BE49-F238E27FC236}">
                <a16:creationId xmlns:a16="http://schemas.microsoft.com/office/drawing/2014/main" id="{BEF5964C-40AE-5351-DA8B-B2A18BDED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5122" name="Object 2">
            <a:extLst>
              <a:ext uri="{FF2B5EF4-FFF2-40B4-BE49-F238E27FC236}">
                <a16:creationId xmlns:a16="http://schemas.microsoft.com/office/drawing/2014/main" id="{1C16ECDC-08B3-9733-1007-D61AC19B44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0400" y="2733675"/>
          <a:ext cx="509588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3480" imgH="736560" progId="Equation.DSMT4">
                  <p:embed/>
                </p:oleObj>
              </mc:Choice>
              <mc:Fallback>
                <p:oleObj name="Equation" r:id="rId2" imgW="393480" imgH="736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733675"/>
                        <a:ext cx="509588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8" name="Object 3">
            <a:extLst>
              <a:ext uri="{FF2B5EF4-FFF2-40B4-BE49-F238E27FC236}">
                <a16:creationId xmlns:a16="http://schemas.microsoft.com/office/drawing/2014/main" id="{6350A879-5FAA-D368-E78A-CFF0A3A333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95625" y="2989263"/>
          <a:ext cx="26400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291960" progId="Equation.DSMT4">
                  <p:embed/>
                </p:oleObj>
              </mc:Choice>
              <mc:Fallback>
                <p:oleObj name="Equation" r:id="rId4" imgW="175248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2989263"/>
                        <a:ext cx="2640013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9" name="Object 4">
            <a:extLst>
              <a:ext uri="{FF2B5EF4-FFF2-40B4-BE49-F238E27FC236}">
                <a16:creationId xmlns:a16="http://schemas.microsoft.com/office/drawing/2014/main" id="{B1F0EEB0-06BA-5771-343C-B39944F81F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24538" y="2933700"/>
          <a:ext cx="103822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880" imgH="317160" progId="Equation.DSMT4">
                  <p:embed/>
                </p:oleObj>
              </mc:Choice>
              <mc:Fallback>
                <p:oleObj name="Equation" r:id="rId6" imgW="596880" imgH="317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2933700"/>
                        <a:ext cx="103822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>
            <a:extLst>
              <a:ext uri="{FF2B5EF4-FFF2-40B4-BE49-F238E27FC236}">
                <a16:creationId xmlns:a16="http://schemas.microsoft.com/office/drawing/2014/main" id="{4F802609-F68E-7CEF-1023-01DE11608E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9763" y="3927475"/>
          <a:ext cx="55086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736560" progId="Equation.DSMT4">
                  <p:embed/>
                </p:oleObj>
              </mc:Choice>
              <mc:Fallback>
                <p:oleObj name="Equation" r:id="rId8" imgW="444240" imgH="736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3927475"/>
                        <a:ext cx="550862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6">
            <a:extLst>
              <a:ext uri="{FF2B5EF4-FFF2-40B4-BE49-F238E27FC236}">
                <a16:creationId xmlns:a16="http://schemas.microsoft.com/office/drawing/2014/main" id="{F1D1C9CB-DACF-4C2F-BB88-0A1D38F73F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30525" y="4167188"/>
          <a:ext cx="27463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54000" imgH="291960" progId="Equation.DSMT4">
                  <p:embed/>
                </p:oleObj>
              </mc:Choice>
              <mc:Fallback>
                <p:oleObj name="Equation" r:id="rId10" imgW="185400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525" y="4167188"/>
                        <a:ext cx="27463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3" name="Object 7">
            <a:extLst>
              <a:ext uri="{FF2B5EF4-FFF2-40B4-BE49-F238E27FC236}">
                <a16:creationId xmlns:a16="http://schemas.microsoft.com/office/drawing/2014/main" id="{A378474F-40E4-C757-B2B4-ED1C4B9B33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0563" y="4103688"/>
          <a:ext cx="104933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96880" imgH="317160" progId="Equation.DSMT4">
                  <p:embed/>
                </p:oleObj>
              </mc:Choice>
              <mc:Fallback>
                <p:oleObj name="Equation" r:id="rId12" imgW="596880" imgH="3171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3" y="4103688"/>
                        <a:ext cx="1049337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>
            <a:extLst>
              <a:ext uri="{FF2B5EF4-FFF2-40B4-BE49-F238E27FC236}">
                <a16:creationId xmlns:a16="http://schemas.microsoft.com/office/drawing/2014/main" id="{9D5C1A1E-A870-34A9-54CD-77DD07B6B8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0250" y="5099050"/>
          <a:ext cx="369888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9360" imgH="736560" progId="Equation.DSMT4">
                  <p:embed/>
                </p:oleObj>
              </mc:Choice>
              <mc:Fallback>
                <p:oleObj name="Equation" r:id="rId14" imgW="279360" imgH="736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5099050"/>
                        <a:ext cx="369888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6" name="Object 9">
            <a:extLst>
              <a:ext uri="{FF2B5EF4-FFF2-40B4-BE49-F238E27FC236}">
                <a16:creationId xmlns:a16="http://schemas.microsoft.com/office/drawing/2014/main" id="{ABA04526-394D-946C-C538-FA70F66511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57538" y="5359400"/>
          <a:ext cx="25193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01720" imgH="304560" progId="Equation.DSMT4">
                  <p:embed/>
                </p:oleObj>
              </mc:Choice>
              <mc:Fallback>
                <p:oleObj name="Equation" r:id="rId16" imgW="170172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538" y="5359400"/>
                        <a:ext cx="25193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7" name="Object 10">
            <a:extLst>
              <a:ext uri="{FF2B5EF4-FFF2-40B4-BE49-F238E27FC236}">
                <a16:creationId xmlns:a16="http://schemas.microsoft.com/office/drawing/2014/main" id="{782A3EF4-C13D-8102-1649-F264642784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0563" y="5321300"/>
          <a:ext cx="107791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647640" imgH="317160" progId="Equation.DSMT4">
                  <p:embed/>
                </p:oleObj>
              </mc:Choice>
              <mc:Fallback>
                <p:oleObj name="Equation" r:id="rId18" imgW="647640" imgH="3171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3" y="5321300"/>
                        <a:ext cx="1077912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5" name="Picture 4" descr="scottishflag">
            <a:extLst>
              <a:ext uri="{FF2B5EF4-FFF2-40B4-BE49-F238E27FC236}">
                <a16:creationId xmlns:a16="http://schemas.microsoft.com/office/drawing/2014/main" id="{784C6055-D0D6-7AD6-9BD6-DEEBA05842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5" descr="Office Objects 0572">
            <a:extLst>
              <a:ext uri="{FF2B5EF4-FFF2-40B4-BE49-F238E27FC236}">
                <a16:creationId xmlns:a16="http://schemas.microsoft.com/office/drawing/2014/main" id="{80ADCF29-74D6-8AA1-CC14-A3B9FFF170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7" name="Text Box 3">
            <a:extLst>
              <a:ext uri="{FF2B5EF4-FFF2-40B4-BE49-F238E27FC236}">
                <a16:creationId xmlns:a16="http://schemas.microsoft.com/office/drawing/2014/main" id="{40AEF886-7366-BF00-8793-99CB1EB40E5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DEFA7289-906A-40E4-C744-F6BA652760D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83E24F-28E9-4A92-97A4-E5E129CE383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C72DCB6E-2347-FA8E-081C-B2EF12F72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6154" name="Text Box 3">
            <a:extLst>
              <a:ext uri="{FF2B5EF4-FFF2-40B4-BE49-F238E27FC236}">
                <a16:creationId xmlns:a16="http://schemas.microsoft.com/office/drawing/2014/main" id="{83455324-552B-305C-2506-9F561FF3EB0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6155" name="Picture 4" descr="scottishflag">
            <a:extLst>
              <a:ext uri="{FF2B5EF4-FFF2-40B4-BE49-F238E27FC236}">
                <a16:creationId xmlns:a16="http://schemas.microsoft.com/office/drawing/2014/main" id="{D11A9546-EBF0-546C-6216-2B503D44DD0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5" descr="Office Objects 0572">
            <a:extLst>
              <a:ext uri="{FF2B5EF4-FFF2-40B4-BE49-F238E27FC236}">
                <a16:creationId xmlns:a16="http://schemas.microsoft.com/office/drawing/2014/main" id="{ED3CC39C-C00B-AD07-818A-6E29934312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7" name="Text Box 6">
            <a:extLst>
              <a:ext uri="{FF2B5EF4-FFF2-40B4-BE49-F238E27FC236}">
                <a16:creationId xmlns:a16="http://schemas.microsoft.com/office/drawing/2014/main" id="{4AB38B4A-D023-188A-C723-3885AC16A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75" y="2044700"/>
            <a:ext cx="7835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Write the following fractions as percentages.</a:t>
            </a:r>
          </a:p>
        </p:txBody>
      </p:sp>
      <p:sp>
        <p:nvSpPr>
          <p:cNvPr id="11275" name="Text Box 15">
            <a:extLst>
              <a:ext uri="{FF2B5EF4-FFF2-40B4-BE49-F238E27FC236}">
                <a16:creationId xmlns:a16="http://schemas.microsoft.com/office/drawing/2014/main" id="{E47BB79B-3AA7-E043-6EE7-1886162BC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2954338"/>
            <a:ext cx="10620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= 27%</a:t>
            </a:r>
          </a:p>
        </p:txBody>
      </p:sp>
      <p:sp>
        <p:nvSpPr>
          <p:cNvPr id="11276" name="Text Box 16">
            <a:extLst>
              <a:ext uri="{FF2B5EF4-FFF2-40B4-BE49-F238E27FC236}">
                <a16:creationId xmlns:a16="http://schemas.microsoft.com/office/drawing/2014/main" id="{BB507C9D-75EA-5B7F-DF1B-C2EBA523A4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5362575"/>
            <a:ext cx="1062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= 29%</a:t>
            </a:r>
          </a:p>
        </p:txBody>
      </p:sp>
      <p:sp>
        <p:nvSpPr>
          <p:cNvPr id="11277" name="Text Box 17">
            <a:extLst>
              <a:ext uri="{FF2B5EF4-FFF2-40B4-BE49-F238E27FC236}">
                <a16:creationId xmlns:a16="http://schemas.microsoft.com/office/drawing/2014/main" id="{67407589-82F0-6B69-CC2E-57B87532D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4094163"/>
            <a:ext cx="1011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= 15%</a:t>
            </a:r>
          </a:p>
        </p:txBody>
      </p:sp>
      <p:graphicFrame>
        <p:nvGraphicFramePr>
          <p:cNvPr id="106514" name="Object 18">
            <a:extLst>
              <a:ext uri="{FF2B5EF4-FFF2-40B4-BE49-F238E27FC236}">
                <a16:creationId xmlns:a16="http://schemas.microsoft.com/office/drawing/2014/main" id="{B11A0760-985A-B04E-8BF7-BEE4F1B90A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2913" y="5424488"/>
          <a:ext cx="1965325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203040" progId="Equation.DSMT4">
                  <p:embed/>
                </p:oleObj>
              </mc:Choice>
              <mc:Fallback>
                <p:oleObj name="Equation" r:id="rId4" imgW="1180800" imgH="2030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5424488"/>
                        <a:ext cx="1965325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5" name="Object 19">
            <a:extLst>
              <a:ext uri="{FF2B5EF4-FFF2-40B4-BE49-F238E27FC236}">
                <a16:creationId xmlns:a16="http://schemas.microsoft.com/office/drawing/2014/main" id="{E75F7F7C-F8E2-A1B4-D639-F3C12B9DC7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2913" y="3016250"/>
          <a:ext cx="192405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203040" progId="Equation.DSMT4">
                  <p:embed/>
                </p:oleObj>
              </mc:Choice>
              <mc:Fallback>
                <p:oleObj name="Equation" r:id="rId6" imgW="1155600" imgH="2030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3016250"/>
                        <a:ext cx="1924050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6" name="Object 20">
            <a:extLst>
              <a:ext uri="{FF2B5EF4-FFF2-40B4-BE49-F238E27FC236}">
                <a16:creationId xmlns:a16="http://schemas.microsoft.com/office/drawing/2014/main" id="{4FA04191-CF34-2B57-E927-199E808887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2913" y="4156075"/>
          <a:ext cx="1565275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03040" progId="Equation.DSMT4">
                  <p:embed/>
                </p:oleObj>
              </mc:Choice>
              <mc:Fallback>
                <p:oleObj name="Equation" r:id="rId8" imgW="939600" imgH="2030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4156075"/>
                        <a:ext cx="1565275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17" name="Rectangle 21">
            <a:extLst>
              <a:ext uri="{FF2B5EF4-FFF2-40B4-BE49-F238E27FC236}">
                <a16:creationId xmlns:a16="http://schemas.microsoft.com/office/drawing/2014/main" id="{FA986514-C93D-6E2A-2FF9-18477A28E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sp>
        <p:nvSpPr>
          <p:cNvPr id="6162" name="TextBox 15">
            <a:extLst>
              <a:ext uri="{FF2B5EF4-FFF2-40B4-BE49-F238E27FC236}">
                <a16:creationId xmlns:a16="http://schemas.microsoft.com/office/drawing/2014/main" id="{404FF3BB-6395-30DE-0B81-782C1D2C0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  <p:graphicFrame>
        <p:nvGraphicFramePr>
          <p:cNvPr id="2" name="Object 19">
            <a:extLst>
              <a:ext uri="{FF2B5EF4-FFF2-40B4-BE49-F238E27FC236}">
                <a16:creationId xmlns:a16="http://schemas.microsoft.com/office/drawing/2014/main" id="{A2D4108B-B8AB-AD25-882A-F4FD7171CE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0850" y="2782888"/>
          <a:ext cx="59213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320" imgH="482400" progId="Equation.DSMT4">
                  <p:embed/>
                </p:oleObj>
              </mc:Choice>
              <mc:Fallback>
                <p:oleObj name="Equation" r:id="rId10" imgW="355320" imgH="4824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2782888"/>
                        <a:ext cx="59213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0">
            <a:extLst>
              <a:ext uri="{FF2B5EF4-FFF2-40B4-BE49-F238E27FC236}">
                <a16:creationId xmlns:a16="http://schemas.microsoft.com/office/drawing/2014/main" id="{DDA93EB7-6876-E12E-ADEC-6E6BFE8450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0850" y="3922713"/>
          <a:ext cx="46513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482400" progId="Equation.DSMT4">
                  <p:embed/>
                </p:oleObj>
              </mc:Choice>
              <mc:Fallback>
                <p:oleObj name="Equation" r:id="rId12" imgW="279360" imgH="4824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3922713"/>
                        <a:ext cx="46513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8">
            <a:extLst>
              <a:ext uri="{FF2B5EF4-FFF2-40B4-BE49-F238E27FC236}">
                <a16:creationId xmlns:a16="http://schemas.microsoft.com/office/drawing/2014/main" id="{D1EE6823-FF98-07BF-81CF-FA4488C0AC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0850" y="5191125"/>
          <a:ext cx="655638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480" imgH="482400" progId="Equation.DSMT4">
                  <p:embed/>
                </p:oleObj>
              </mc:Choice>
              <mc:Fallback>
                <p:oleObj name="Equation" r:id="rId14" imgW="393480" imgH="4824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5191125"/>
                        <a:ext cx="655638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6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6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6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/>
      <p:bldP spid="11276" grpId="0"/>
      <p:bldP spid="112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1">
            <a:extLst>
              <a:ext uri="{FF2B5EF4-FFF2-40B4-BE49-F238E27FC236}">
                <a16:creationId xmlns:a16="http://schemas.microsoft.com/office/drawing/2014/main" id="{D8640F20-62B9-BE84-1D93-83C45FEBB09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4B8B142-DDF1-4C10-B0E7-62D100918E7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16C34CDC-B40C-5DE2-D3A4-D65BF27B1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7176" name="Text Box 3">
            <a:extLst>
              <a:ext uri="{FF2B5EF4-FFF2-40B4-BE49-F238E27FC236}">
                <a16:creationId xmlns:a16="http://schemas.microsoft.com/office/drawing/2014/main" id="{1CE7A522-85F8-B306-9F3D-28EC5540576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7177" name="Picture 4" descr="scottishflag">
            <a:extLst>
              <a:ext uri="{FF2B5EF4-FFF2-40B4-BE49-F238E27FC236}">
                <a16:creationId xmlns:a16="http://schemas.microsoft.com/office/drawing/2014/main" id="{8C2C7F6C-245B-BB30-3154-3AB15B6B16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5" descr="Office Objects 0572">
            <a:extLst>
              <a:ext uri="{FF2B5EF4-FFF2-40B4-BE49-F238E27FC236}">
                <a16:creationId xmlns:a16="http://schemas.microsoft.com/office/drawing/2014/main" id="{4B765FA6-6760-5D4C-D831-223C5712E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Text Box 6">
            <a:extLst>
              <a:ext uri="{FF2B5EF4-FFF2-40B4-BE49-F238E27FC236}">
                <a16:creationId xmlns:a16="http://schemas.microsoft.com/office/drawing/2014/main" id="{48E3936D-C7EC-C7F9-A15E-CA81ACD97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6788" y="1917700"/>
            <a:ext cx="81772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Paul scored :</a:t>
            </a:r>
          </a:p>
          <a:p>
            <a:pPr eaLnBrk="1" hangingPunct="1"/>
            <a:r>
              <a:rPr lang="en-GB" altLang="en-US"/>
              <a:t>24 out of 30 in English and 36 out of 40 in Maths. </a:t>
            </a:r>
          </a:p>
          <a:p>
            <a:pPr eaLnBrk="1" hangingPunct="1"/>
            <a:endParaRPr lang="en-GB" altLang="en-US"/>
          </a:p>
          <a:p>
            <a:pPr eaLnBrk="1" hangingPunct="1"/>
            <a:r>
              <a:rPr lang="en-GB" altLang="en-US"/>
              <a:t>By finding the percentage score for each, which is his </a:t>
            </a:r>
          </a:p>
          <a:p>
            <a:pPr eaLnBrk="1" hangingPunct="1"/>
            <a:r>
              <a:rPr lang="en-GB" altLang="en-US"/>
              <a:t>best subject ?</a:t>
            </a:r>
          </a:p>
        </p:txBody>
      </p:sp>
      <p:graphicFrame>
        <p:nvGraphicFramePr>
          <p:cNvPr id="108554" name="Object 10">
            <a:extLst>
              <a:ext uri="{FF2B5EF4-FFF2-40B4-BE49-F238E27FC236}">
                <a16:creationId xmlns:a16="http://schemas.microsoft.com/office/drawing/2014/main" id="{53C9B7E7-583F-DF1B-4C27-5007A3477F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9025" y="4665663"/>
          <a:ext cx="189547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482400" progId="Equation.DSMT4">
                  <p:embed/>
                </p:oleObj>
              </mc:Choice>
              <mc:Fallback>
                <p:oleObj name="Equation" r:id="rId4" imgW="863280" imgH="482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4665663"/>
                        <a:ext cx="1895475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7" name="Rectangle 13">
            <a:extLst>
              <a:ext uri="{FF2B5EF4-FFF2-40B4-BE49-F238E27FC236}">
                <a16:creationId xmlns:a16="http://schemas.microsoft.com/office/drawing/2014/main" id="{81A0255E-6B20-BCE6-F883-DE92AA244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</a:p>
        </p:txBody>
      </p:sp>
      <p:graphicFrame>
        <p:nvGraphicFramePr>
          <p:cNvPr id="108560" name="Object 16">
            <a:extLst>
              <a:ext uri="{FF2B5EF4-FFF2-40B4-BE49-F238E27FC236}">
                <a16:creationId xmlns:a16="http://schemas.microsoft.com/office/drawing/2014/main" id="{BCF39111-B7A6-30D8-F61B-BF58D7240F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6975" y="4665663"/>
          <a:ext cx="189547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80" imgH="482400" progId="Equation.DSMT4">
                  <p:embed/>
                </p:oleObj>
              </mc:Choice>
              <mc:Fallback>
                <p:oleObj name="Equation" r:id="rId6" imgW="863280" imgH="482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6975" y="4665663"/>
                        <a:ext cx="1895475" cy="1057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777C377E-4F36-93E3-909C-CB80BEA5E7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4013200"/>
            <a:ext cx="1201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English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48D35370-11F8-B229-31DE-61B75C6D4058}"/>
              </a:ext>
            </a:extLst>
          </p:cNvPr>
          <p:cNvCxnSpPr/>
          <p:nvPr/>
        </p:nvCxnSpPr>
        <p:spPr>
          <a:xfrm>
            <a:off x="4546600" y="4127500"/>
            <a:ext cx="0" cy="20320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C875881-E71D-AC4F-5CF8-05E281659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6200" y="4013200"/>
            <a:ext cx="1085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Maths</a:t>
            </a:r>
          </a:p>
        </p:txBody>
      </p:sp>
      <p:pic>
        <p:nvPicPr>
          <p:cNvPr id="25" name="Picture 24" descr="TICK.jpg">
            <a:extLst>
              <a:ext uri="{FF2B5EF4-FFF2-40B4-BE49-F238E27FC236}">
                <a16:creationId xmlns:a16="http://schemas.microsoft.com/office/drawing/2014/main" id="{DF76EE39-B80C-7242-7076-033DF62999C7}"/>
              </a:ext>
            </a:extLst>
          </p:cNvPr>
          <p:cNvPicPr/>
          <p:nvPr/>
        </p:nvPicPr>
        <p:blipFill>
          <a:blip r:embed="rId8" cstate="print"/>
          <a:srcRect l="10860" t="11278" r="10913" b="11278"/>
          <a:stretch>
            <a:fillRect/>
          </a:stretch>
        </p:blipFill>
        <p:spPr>
          <a:xfrm>
            <a:off x="8002657" y="4786971"/>
            <a:ext cx="900043" cy="8146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2" name="Object 10">
            <a:extLst>
              <a:ext uri="{FF2B5EF4-FFF2-40B4-BE49-F238E27FC236}">
                <a16:creationId xmlns:a16="http://schemas.microsoft.com/office/drawing/2014/main" id="{48486F8B-0F32-313C-E661-F1141827C4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7813" y="4957763"/>
          <a:ext cx="10033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215640" progId="Equation.DSMT4">
                  <p:embed/>
                </p:oleObj>
              </mc:Choice>
              <mc:Fallback>
                <p:oleObj name="Equation" r:id="rId9" imgW="457200" imgH="21564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813" y="4957763"/>
                        <a:ext cx="10033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6">
            <a:extLst>
              <a:ext uri="{FF2B5EF4-FFF2-40B4-BE49-F238E27FC236}">
                <a16:creationId xmlns:a16="http://schemas.microsoft.com/office/drawing/2014/main" id="{4C3B08E7-8DE8-F916-FF29-E85B1C09F3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0063" y="4957763"/>
          <a:ext cx="10033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57200" imgH="215640" progId="Equation.DSMT4">
                  <p:embed/>
                </p:oleObj>
              </mc:Choice>
              <mc:Fallback>
                <p:oleObj name="Equation" r:id="rId11" imgW="457200" imgH="2156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063" y="4957763"/>
                        <a:ext cx="10033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5" name="TextBox 27">
            <a:extLst>
              <a:ext uri="{FF2B5EF4-FFF2-40B4-BE49-F238E27FC236}">
                <a16:creationId xmlns:a16="http://schemas.microsoft.com/office/drawing/2014/main" id="{D69D9307-B7A9-F096-6A79-554E93006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295400"/>
            <a:ext cx="3490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Comparing Percentages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8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</p:bldLst>
  </p:timing>
</p:sld>
</file>

<file path=ppt/theme/theme1.xml><?xml version="1.0" encoding="utf-8"?>
<a:theme xmlns:a="http://schemas.openxmlformats.org/drawingml/2006/main" name="6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3276</TotalTime>
  <Words>880</Words>
  <Application>Microsoft Office PowerPoint</Application>
  <PresentationFormat>On-screen Show (4:3)</PresentationFormat>
  <Paragraphs>217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Comic Sans MS</vt:lpstr>
      <vt:lpstr>Arial</vt:lpstr>
      <vt:lpstr>Tahoma</vt:lpstr>
      <vt:lpstr>Wingdings</vt:lpstr>
      <vt:lpstr>6_Shimmer</vt:lpstr>
      <vt:lpstr>MathType 6.0 Equation</vt:lpstr>
      <vt:lpstr>MathType 5.0 Equation</vt:lpstr>
      <vt:lpstr>Fractions Decimals Percentages</vt:lpstr>
      <vt:lpstr> Starter Questions</vt:lpstr>
      <vt:lpstr>Percentages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Percentages</vt:lpstr>
      <vt:lpstr>PowerPoint Presentation</vt:lpstr>
      <vt:lpstr>PowerPoint Presentation</vt:lpstr>
      <vt:lpstr>PowerPoint Presentation</vt:lpstr>
      <vt:lpstr>Starter Questions</vt:lpstr>
      <vt:lpstr>PowerPoint Presentation</vt:lpstr>
      <vt:lpstr>Percentage Rise</vt:lpstr>
      <vt:lpstr>Percentage Rise</vt:lpstr>
      <vt:lpstr>PowerPoint Presentation</vt:lpstr>
      <vt:lpstr> Starter Questions</vt:lpstr>
      <vt:lpstr>Percentage Fall (Decrease)</vt:lpstr>
      <vt:lpstr>Percentage Fall (decrease)</vt:lpstr>
      <vt:lpstr>Percentage Fall (decrease)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341</cp:revision>
  <dcterms:created xsi:type="dcterms:W3CDTF">2005-04-06T16:52:43Z</dcterms:created>
  <dcterms:modified xsi:type="dcterms:W3CDTF">2026-07-04T19:50:36Z</dcterms:modified>
</cp:coreProperties>
</file>